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551" r:id="rId2"/>
    <p:sldId id="834" r:id="rId3"/>
    <p:sldId id="381" r:id="rId4"/>
    <p:sldId id="382" r:id="rId5"/>
    <p:sldId id="577" r:id="rId6"/>
    <p:sldId id="385" r:id="rId7"/>
    <p:sldId id="83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yush Rai" initials="PR" lastIdx="1" clrIdx="0">
    <p:extLst>
      <p:ext uri="{19B8F6BF-5375-455C-9EA6-DF929625EA0E}">
        <p15:presenceInfo xmlns:p15="http://schemas.microsoft.com/office/powerpoint/2012/main" userId="S-1-5-21-1815594393-203851566-323931515-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33BC3"/>
    <a:srgbClr val="B466E0"/>
    <a:srgbClr val="935DFF"/>
    <a:srgbClr val="8477E5"/>
    <a:srgbClr val="B18AD1"/>
    <a:srgbClr val="C366E0"/>
    <a:srgbClr val="E165D8"/>
    <a:srgbClr val="C275D1"/>
    <a:srgbClr val="CEB0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04" autoAdjust="0"/>
    <p:restoredTop sz="94660"/>
  </p:normalViewPr>
  <p:slideViewPr>
    <p:cSldViewPr snapToGrid="0">
      <p:cViewPr varScale="1">
        <p:scale>
          <a:sx n="110" d="100"/>
          <a:sy n="110" d="100"/>
        </p:scale>
        <p:origin x="13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079FB-1158-44A5-81BA-70742E8B8B87}" type="datetimeFigureOut">
              <a:rPr lang="en-IN" smtClean="0"/>
              <a:t>04-08-2022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AC2274-7721-4180-95CA-BE03DFC6FB35}" type="slidenum">
              <a:rPr lang="en-IN" smtClean="0"/>
              <a:t>‹#›</a:t>
            </a:fld>
            <a:endParaRPr lang="en-IN"/>
          </a:p>
        </p:txBody>
      </p:sp>
    </p:spTree>
    <p:extLst>
      <p:ext uri="{BB962C8B-B14F-4D97-AF65-F5344CB8AC3E}">
        <p14:creationId xmlns:p14="http://schemas.microsoft.com/office/powerpoint/2010/main" val="333832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02E8B-E765-4F58-A257-0E1E2EC1E1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FB0D9F0-86A6-48DF-B30E-B84487765E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67E9CD7-9DDA-4CF9-AA93-4DE94EF05F48}"/>
              </a:ext>
            </a:extLst>
          </p:cNvPr>
          <p:cNvSpPr>
            <a:spLocks noGrp="1"/>
          </p:cNvSpPr>
          <p:nvPr>
            <p:ph type="dt" sz="half" idx="10"/>
          </p:nvPr>
        </p:nvSpPr>
        <p:spPr/>
        <p:txBody>
          <a:bodyPr/>
          <a:lstStyle/>
          <a:p>
            <a:fld id="{66A9955A-2DC5-4511-A53D-598F496EDEEE}" type="datetime1">
              <a:rPr lang="en-IN" smtClean="0"/>
              <a:t>04-08-2022</a:t>
            </a:fld>
            <a:endParaRPr lang="en-IN"/>
          </a:p>
        </p:txBody>
      </p:sp>
      <p:sp>
        <p:nvSpPr>
          <p:cNvPr id="5" name="Footer Placeholder 4">
            <a:extLst>
              <a:ext uri="{FF2B5EF4-FFF2-40B4-BE49-F238E27FC236}">
                <a16:creationId xmlns:a16="http://schemas.microsoft.com/office/drawing/2014/main" id="{1C5422E9-1D05-4AD0-BFC0-2527F71217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BFB85C-0DA1-4C64-8F01-7A91FEF10534}"/>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72145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9F842-6D8B-4C86-8F39-4F97C9A0899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B19E737-F70E-42FA-A4AC-876FA6F163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11A242-E710-4C98-92C7-184F6C186352}"/>
              </a:ext>
            </a:extLst>
          </p:cNvPr>
          <p:cNvSpPr>
            <a:spLocks noGrp="1"/>
          </p:cNvSpPr>
          <p:nvPr>
            <p:ph type="dt" sz="half" idx="10"/>
          </p:nvPr>
        </p:nvSpPr>
        <p:spPr/>
        <p:txBody>
          <a:bodyPr/>
          <a:lstStyle/>
          <a:p>
            <a:fld id="{C7CCAA5C-2D5F-4D58-9A50-D19B643441D4}" type="datetime1">
              <a:rPr lang="en-IN" smtClean="0"/>
              <a:t>04-08-2022</a:t>
            </a:fld>
            <a:endParaRPr lang="en-IN"/>
          </a:p>
        </p:txBody>
      </p:sp>
      <p:sp>
        <p:nvSpPr>
          <p:cNvPr id="5" name="Footer Placeholder 4">
            <a:extLst>
              <a:ext uri="{FF2B5EF4-FFF2-40B4-BE49-F238E27FC236}">
                <a16:creationId xmlns:a16="http://schemas.microsoft.com/office/drawing/2014/main" id="{84C3ABB8-F14F-4280-A105-4070853E67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F30805-AFD9-468A-8350-47B0059B70D1}"/>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1189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3CE3C8-84F1-4290-9648-5C9E9A2324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FA146-680D-4C44-80AE-61ACEA18EF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2229F1-7D33-4055-BCFB-C0B4E177D5C8}"/>
              </a:ext>
            </a:extLst>
          </p:cNvPr>
          <p:cNvSpPr>
            <a:spLocks noGrp="1"/>
          </p:cNvSpPr>
          <p:nvPr>
            <p:ph type="dt" sz="half" idx="10"/>
          </p:nvPr>
        </p:nvSpPr>
        <p:spPr/>
        <p:txBody>
          <a:bodyPr/>
          <a:lstStyle/>
          <a:p>
            <a:fld id="{24DF1576-788D-4E35-9930-DF0255718A2B}" type="datetime1">
              <a:rPr lang="en-IN" smtClean="0"/>
              <a:t>04-08-2022</a:t>
            </a:fld>
            <a:endParaRPr lang="en-IN"/>
          </a:p>
        </p:txBody>
      </p:sp>
      <p:sp>
        <p:nvSpPr>
          <p:cNvPr id="5" name="Footer Placeholder 4">
            <a:extLst>
              <a:ext uri="{FF2B5EF4-FFF2-40B4-BE49-F238E27FC236}">
                <a16:creationId xmlns:a16="http://schemas.microsoft.com/office/drawing/2014/main" id="{A958B88A-8C21-46C7-8EDF-2F9AEE5A2A6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61208B-689D-4C89-B6D0-6D893F5C0C63}"/>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38470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BDEA5-031B-494A-B467-EFFEB2766D4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BAD22B5-97C1-4FAC-9285-AA741BFE1F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07785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027FE-0F44-497F-BF33-83303D147F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96ABBA3-F0E8-4C36-916A-E54529F140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6A16D18-BB11-4BFD-9E7A-8DFB408A75BB}"/>
              </a:ext>
            </a:extLst>
          </p:cNvPr>
          <p:cNvSpPr>
            <a:spLocks noGrp="1"/>
          </p:cNvSpPr>
          <p:nvPr>
            <p:ph type="dt" sz="half" idx="10"/>
          </p:nvPr>
        </p:nvSpPr>
        <p:spPr/>
        <p:txBody>
          <a:bodyPr/>
          <a:lstStyle/>
          <a:p>
            <a:fld id="{4CFD7B4F-85E2-411C-AFB6-1A374A5D39B8}" type="datetime1">
              <a:rPr lang="en-IN" smtClean="0"/>
              <a:t>04-08-2022</a:t>
            </a:fld>
            <a:endParaRPr lang="en-IN"/>
          </a:p>
        </p:txBody>
      </p:sp>
      <p:sp>
        <p:nvSpPr>
          <p:cNvPr id="5" name="Footer Placeholder 4">
            <a:extLst>
              <a:ext uri="{FF2B5EF4-FFF2-40B4-BE49-F238E27FC236}">
                <a16:creationId xmlns:a16="http://schemas.microsoft.com/office/drawing/2014/main" id="{8533F1CC-7685-4FAD-B5F7-982834C412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65F9D9-79E8-4C23-9200-19A6857E3D87}"/>
              </a:ext>
            </a:extLst>
          </p:cNvPr>
          <p:cNvSpPr>
            <a:spLocks noGrp="1"/>
          </p:cNvSpPr>
          <p:nvPr>
            <p:ph type="sldNum" sz="quarter" idx="12"/>
          </p:nvPr>
        </p:nvSpPr>
        <p:spPr/>
        <p:txBody>
          <a:bodyPr/>
          <a:lstStyle/>
          <a:p>
            <a:fld id="{80FED9D3-AF84-488D-8A6A-726D5349CDAB}" type="slidenum">
              <a:rPr lang="en-IN" smtClean="0"/>
              <a:t>‹#›</a:t>
            </a:fld>
            <a:endParaRPr lang="en-IN" dirty="0"/>
          </a:p>
        </p:txBody>
      </p:sp>
    </p:spTree>
    <p:extLst>
      <p:ext uri="{BB962C8B-B14F-4D97-AF65-F5344CB8AC3E}">
        <p14:creationId xmlns:p14="http://schemas.microsoft.com/office/powerpoint/2010/main" val="161319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A6550-E91F-4D00-83FE-94375199494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4E5A4F-9318-4630-A9C7-16E2FD6AF77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795E241-2474-417E-B544-69CF286112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73449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0B88-78D9-4019-8BFF-8F7C0DCD4F7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960B707-0551-48AD-BAF3-CE20FCE94C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6066B9-A417-4624-91D6-6D6295C210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B5A6971-440D-4631-80F7-B3123104A6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684CD4-B32C-429C-8FDB-C3993DE51CF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2C11BC8-FB4C-4B9C-8A71-BB4D1F6A2DBB}"/>
              </a:ext>
            </a:extLst>
          </p:cNvPr>
          <p:cNvSpPr>
            <a:spLocks noGrp="1"/>
          </p:cNvSpPr>
          <p:nvPr>
            <p:ph type="dt" sz="half" idx="10"/>
          </p:nvPr>
        </p:nvSpPr>
        <p:spPr/>
        <p:txBody>
          <a:bodyPr/>
          <a:lstStyle/>
          <a:p>
            <a:fld id="{E1C471E0-72C8-4CC8-AE53-DCEAAFB58B8B}" type="datetime1">
              <a:rPr lang="en-IN" smtClean="0"/>
              <a:t>04-08-2022</a:t>
            </a:fld>
            <a:endParaRPr lang="en-IN"/>
          </a:p>
        </p:txBody>
      </p:sp>
      <p:sp>
        <p:nvSpPr>
          <p:cNvPr id="8" name="Footer Placeholder 7">
            <a:extLst>
              <a:ext uri="{FF2B5EF4-FFF2-40B4-BE49-F238E27FC236}">
                <a16:creationId xmlns:a16="http://schemas.microsoft.com/office/drawing/2014/main" id="{3783E117-C4A9-4FF3-9C91-FFD40695E55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B29C272-E75C-4778-96BF-8B2BC996BA08}"/>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416160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BDEF5-DE48-45E6-AB10-8EDCE19D9B3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021AE6-4821-4359-BA0A-71E21BF0BC09}"/>
              </a:ext>
            </a:extLst>
          </p:cNvPr>
          <p:cNvSpPr>
            <a:spLocks noGrp="1"/>
          </p:cNvSpPr>
          <p:nvPr>
            <p:ph type="dt" sz="half" idx="10"/>
          </p:nvPr>
        </p:nvSpPr>
        <p:spPr/>
        <p:txBody>
          <a:bodyPr/>
          <a:lstStyle/>
          <a:p>
            <a:fld id="{71899225-93B0-4D75-98A5-1AA74F5D545B}" type="datetime1">
              <a:rPr lang="en-IN" smtClean="0"/>
              <a:t>04-08-2022</a:t>
            </a:fld>
            <a:endParaRPr lang="en-IN"/>
          </a:p>
        </p:txBody>
      </p:sp>
      <p:sp>
        <p:nvSpPr>
          <p:cNvPr id="4" name="Footer Placeholder 3">
            <a:extLst>
              <a:ext uri="{FF2B5EF4-FFF2-40B4-BE49-F238E27FC236}">
                <a16:creationId xmlns:a16="http://schemas.microsoft.com/office/drawing/2014/main" id="{7C427195-022D-4F59-91AC-F6EF60F074F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ABCDE4F-8C95-4584-8FBF-AF73E2F5BF9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3878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937068-89ED-42F9-9A72-92111C5A53CC}"/>
              </a:ext>
            </a:extLst>
          </p:cNvPr>
          <p:cNvSpPr>
            <a:spLocks noGrp="1"/>
          </p:cNvSpPr>
          <p:nvPr>
            <p:ph type="dt" sz="half" idx="10"/>
          </p:nvPr>
        </p:nvSpPr>
        <p:spPr/>
        <p:txBody>
          <a:bodyPr/>
          <a:lstStyle/>
          <a:p>
            <a:fld id="{EA2F8A65-8968-44A1-8A19-3117F08B5A38}" type="datetime1">
              <a:rPr lang="en-IN" smtClean="0"/>
              <a:t>04-08-2022</a:t>
            </a:fld>
            <a:endParaRPr lang="en-IN"/>
          </a:p>
        </p:txBody>
      </p:sp>
      <p:sp>
        <p:nvSpPr>
          <p:cNvPr id="3" name="Footer Placeholder 2">
            <a:extLst>
              <a:ext uri="{FF2B5EF4-FFF2-40B4-BE49-F238E27FC236}">
                <a16:creationId xmlns:a16="http://schemas.microsoft.com/office/drawing/2014/main" id="{CFD62B2C-1FE1-496D-9296-45C99FB44B7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FBFDE75-9B7A-49B3-9B56-47588999928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17204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39A8-6449-4746-8F81-EF24B31227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688EEFD-9C86-41A8-9E20-FB51AE365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C7D5B7E-7597-4AD6-A029-CB20B9FBF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0E2B30-B4F2-4EC2-B501-40677FFA1103}"/>
              </a:ext>
            </a:extLst>
          </p:cNvPr>
          <p:cNvSpPr>
            <a:spLocks noGrp="1"/>
          </p:cNvSpPr>
          <p:nvPr>
            <p:ph type="dt" sz="half" idx="10"/>
          </p:nvPr>
        </p:nvSpPr>
        <p:spPr/>
        <p:txBody>
          <a:bodyPr/>
          <a:lstStyle/>
          <a:p>
            <a:fld id="{26D3029C-FE30-49AA-946C-8160924AD21C}" type="datetime1">
              <a:rPr lang="en-IN" smtClean="0"/>
              <a:t>04-08-2022</a:t>
            </a:fld>
            <a:endParaRPr lang="en-IN"/>
          </a:p>
        </p:txBody>
      </p:sp>
      <p:sp>
        <p:nvSpPr>
          <p:cNvPr id="6" name="Footer Placeholder 5">
            <a:extLst>
              <a:ext uri="{FF2B5EF4-FFF2-40B4-BE49-F238E27FC236}">
                <a16:creationId xmlns:a16="http://schemas.microsoft.com/office/drawing/2014/main" id="{EFD346B0-D5A7-4730-8667-0678E78485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B353FD6-F916-41FC-BA8C-069D6DA07BA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25853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521F-28F4-406E-9485-88EB85F4D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B4819DE-9E94-437E-8A68-6E165BAA9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C872149-A870-4DC0-8F9C-DDB1FD582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F4BED7-7934-4480-A6EE-DA8954235B6B}"/>
              </a:ext>
            </a:extLst>
          </p:cNvPr>
          <p:cNvSpPr>
            <a:spLocks noGrp="1"/>
          </p:cNvSpPr>
          <p:nvPr>
            <p:ph type="dt" sz="half" idx="10"/>
          </p:nvPr>
        </p:nvSpPr>
        <p:spPr/>
        <p:txBody>
          <a:bodyPr/>
          <a:lstStyle/>
          <a:p>
            <a:fld id="{9ECCF262-89E0-4714-A1CF-8A83C222FB9B}" type="datetime1">
              <a:rPr lang="en-IN" smtClean="0"/>
              <a:t>04-08-2022</a:t>
            </a:fld>
            <a:endParaRPr lang="en-IN"/>
          </a:p>
        </p:txBody>
      </p:sp>
      <p:sp>
        <p:nvSpPr>
          <p:cNvPr id="6" name="Footer Placeholder 5">
            <a:extLst>
              <a:ext uri="{FF2B5EF4-FFF2-40B4-BE49-F238E27FC236}">
                <a16:creationId xmlns:a16="http://schemas.microsoft.com/office/drawing/2014/main" id="{BC7CB16A-A6D8-4778-B7F0-21B6BFD28B0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254C42-23E8-4F2C-AC3E-A5BBDF4E66E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412317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BB49AE5-850C-4D68-B1A0-D1411569DCF5}"/>
              </a:ext>
            </a:extLst>
          </p:cNvPr>
          <p:cNvPicPr>
            <a:picLocks noChangeAspect="1"/>
          </p:cNvPicPr>
          <p:nvPr userDrawn="1"/>
        </p:nvPicPr>
        <p:blipFill>
          <a:blip r:embed="rId13">
            <a:lum bright="70000" contrast="-70000"/>
            <a:extLst>
              <a:ext uri="{28A0092B-C50C-407E-A947-70E740481C1C}">
                <a14:useLocalDpi xmlns:a14="http://schemas.microsoft.com/office/drawing/2010/main" val="0"/>
              </a:ext>
            </a:extLst>
          </a:blip>
          <a:stretch>
            <a:fillRect/>
          </a:stretch>
        </p:blipFill>
        <p:spPr>
          <a:xfrm>
            <a:off x="10741313" y="5372525"/>
            <a:ext cx="1224973" cy="1166387"/>
          </a:xfrm>
          <a:prstGeom prst="rect">
            <a:avLst/>
          </a:prstGeom>
        </p:spPr>
      </p:pic>
      <p:sp>
        <p:nvSpPr>
          <p:cNvPr id="9" name="TextBox 8">
            <a:extLst>
              <a:ext uri="{FF2B5EF4-FFF2-40B4-BE49-F238E27FC236}">
                <a16:creationId xmlns:a16="http://schemas.microsoft.com/office/drawing/2014/main" id="{17F7CEE4-2B80-48B3-9B66-3F5A2C62C75F}"/>
              </a:ext>
            </a:extLst>
          </p:cNvPr>
          <p:cNvSpPr txBox="1"/>
          <p:nvPr userDrawn="1"/>
        </p:nvSpPr>
        <p:spPr>
          <a:xfrm>
            <a:off x="10741313" y="6461552"/>
            <a:ext cx="1287532" cy="338554"/>
          </a:xfrm>
          <a:prstGeom prst="rect">
            <a:avLst/>
          </a:prstGeom>
          <a:noFill/>
        </p:spPr>
        <p:txBody>
          <a:bodyPr wrap="none" rtlCol="0">
            <a:spAutoFit/>
          </a:bodyPr>
          <a:lstStyle/>
          <a:p>
            <a:r>
              <a:rPr lang="en-IN" sz="1600" dirty="0">
                <a:solidFill>
                  <a:srgbClr val="A33BC3"/>
                </a:solidFill>
              </a:rPr>
              <a:t>CS772A: PML</a:t>
            </a:r>
          </a:p>
        </p:txBody>
      </p:sp>
      <p:sp>
        <p:nvSpPr>
          <p:cNvPr id="2" name="Title Placeholder 1">
            <a:extLst>
              <a:ext uri="{FF2B5EF4-FFF2-40B4-BE49-F238E27FC236}">
                <a16:creationId xmlns:a16="http://schemas.microsoft.com/office/drawing/2014/main" id="{D83DB4A9-B55E-4623-A2D9-A87B7B5582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7CCFFDC-2115-4CD1-967C-545001D0D0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339EF888-538C-4F90-BE4E-FDD77BCBC8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76463-DA8A-478C-9FC8-00C83590963D}" type="datetime1">
              <a:rPr lang="en-IN" smtClean="0"/>
              <a:t>04-08-2022</a:t>
            </a:fld>
            <a:endParaRPr lang="en-IN"/>
          </a:p>
        </p:txBody>
      </p:sp>
      <p:sp>
        <p:nvSpPr>
          <p:cNvPr id="5" name="Footer Placeholder 4">
            <a:extLst>
              <a:ext uri="{FF2B5EF4-FFF2-40B4-BE49-F238E27FC236}">
                <a16:creationId xmlns:a16="http://schemas.microsoft.com/office/drawing/2014/main" id="{A65CDA8E-891B-4E76-B24D-670B7EB402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FF6AB6D-2CD0-4185-A303-317BFF965D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ED9D3-AF84-488D-8A6A-726D5349CDAB}" type="slidenum">
              <a:rPr lang="en-IN" smtClean="0"/>
              <a:t>‹#›</a:t>
            </a:fld>
            <a:endParaRPr lang="en-IN" dirty="0"/>
          </a:p>
        </p:txBody>
      </p:sp>
    </p:spTree>
    <p:extLst>
      <p:ext uri="{BB962C8B-B14F-4D97-AF65-F5344CB8AC3E}">
        <p14:creationId xmlns:p14="http://schemas.microsoft.com/office/powerpoint/2010/main" val="1595129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10.png"/><Relationship Id="rId7" Type="http://schemas.openxmlformats.org/officeDocument/2006/relationships/image" Target="../media/image510.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312.png"/><Relationship Id="rId4" Type="http://schemas.openxmlformats.org/officeDocument/2006/relationships/image" Target="../media/image311.png"/><Relationship Id="rId9" Type="http://schemas.openxmlformats.org/officeDocument/2006/relationships/image" Target="../media/image70.png"/></Relationships>
</file>

<file path=ppt/slides/_rels/slide3.xml.rels><?xml version="1.0" encoding="UTF-8" standalone="yes"?>
<Relationships xmlns="http://schemas.openxmlformats.org/package/2006/relationships"><Relationship Id="rId8" Type="http://schemas.openxmlformats.org/officeDocument/2006/relationships/image" Target="../media/image190.png"/><Relationship Id="rId7" Type="http://schemas.openxmlformats.org/officeDocument/2006/relationships/image" Target="../media/image180.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160.png"/><Relationship Id="rId10" Type="http://schemas.openxmlformats.org/officeDocument/2006/relationships/image" Target="../media/image211.png"/><Relationship Id="rId9" Type="http://schemas.openxmlformats.org/officeDocument/2006/relationships/image" Target="../media/image200.png"/></Relationships>
</file>

<file path=ppt/slides/_rels/slide4.xml.rels><?xml version="1.0" encoding="UTF-8" standalone="yes"?>
<Relationships xmlns="http://schemas.openxmlformats.org/package/2006/relationships"><Relationship Id="rId8" Type="http://schemas.openxmlformats.org/officeDocument/2006/relationships/image" Target="../media/image250.png"/><Relationship Id="rId7" Type="http://schemas.openxmlformats.org/officeDocument/2006/relationships/image" Target="../media/image240.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230.png"/><Relationship Id="rId11" Type="http://schemas.openxmlformats.org/officeDocument/2006/relationships/image" Target="../media/image280.png"/><Relationship Id="rId5" Type="http://schemas.openxmlformats.org/officeDocument/2006/relationships/image" Target="../media/image220.png"/><Relationship Id="rId10" Type="http://schemas.openxmlformats.org/officeDocument/2006/relationships/image" Target="../media/image270.png"/><Relationship Id="rId9" Type="http://schemas.openxmlformats.org/officeDocument/2006/relationships/image" Target="../media/image260.png"/></Relationships>
</file>

<file path=ppt/slides/_rels/slide5.xml.rels><?xml version="1.0" encoding="UTF-8" standalone="yes"?>
<Relationships xmlns="http://schemas.openxmlformats.org/package/2006/relationships"><Relationship Id="rId8" Type="http://schemas.openxmlformats.org/officeDocument/2006/relationships/image" Target="../media/image141.png"/><Relationship Id="rId3" Type="http://schemas.openxmlformats.org/officeDocument/2006/relationships/image" Target="../media/image910.png"/><Relationship Id="rId7" Type="http://schemas.openxmlformats.org/officeDocument/2006/relationships/image" Target="../media/image131.png"/><Relationship Id="rId12" Type="http://schemas.openxmlformats.org/officeDocument/2006/relationships/image" Target="../media/image290.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20.png"/><Relationship Id="rId11" Type="http://schemas.openxmlformats.org/officeDocument/2006/relationships/image" Target="../media/image5.png"/><Relationship Id="rId5" Type="http://schemas.openxmlformats.org/officeDocument/2006/relationships/image" Target="../media/image111.png"/><Relationship Id="rId10" Type="http://schemas.openxmlformats.org/officeDocument/2006/relationships/image" Target="../media/image3.png"/><Relationship Id="rId4" Type="http://schemas.openxmlformats.org/officeDocument/2006/relationships/image" Target="../media/image103.png"/><Relationship Id="rId9" Type="http://schemas.openxmlformats.org/officeDocument/2006/relationships/image" Target="../media/image151.png"/></Relationships>
</file>

<file path=ppt/slides/_rels/slide6.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21.png"/></Relationships>
</file>

<file path=ppt/slides/_rels/slide7.xml.rels><?xml version="1.0" encoding="UTF-8" standalone="yes"?>
<Relationships xmlns="http://schemas.openxmlformats.org/package/2006/relationships"><Relationship Id="rId8" Type="http://schemas.openxmlformats.org/officeDocument/2006/relationships/image" Target="../media/image380.png"/><Relationship Id="rId3" Type="http://schemas.openxmlformats.org/officeDocument/2006/relationships/image" Target="../media/image331.png"/><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8A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7AC89-BE04-43C0-8DE4-613238CF2617}"/>
              </a:ext>
            </a:extLst>
          </p:cNvPr>
          <p:cNvSpPr>
            <a:spLocks noGrp="1"/>
          </p:cNvSpPr>
          <p:nvPr>
            <p:ph type="ctrTitle"/>
          </p:nvPr>
        </p:nvSpPr>
        <p:spPr>
          <a:xfrm>
            <a:off x="1099238" y="2542903"/>
            <a:ext cx="9993524" cy="1375326"/>
          </a:xfrm>
        </p:spPr>
        <p:txBody>
          <a:bodyPr>
            <a:noAutofit/>
          </a:bodyPr>
          <a:lstStyle/>
          <a:p>
            <a:r>
              <a:rPr lang="en-GB" sz="4400" b="1" dirty="0">
                <a:solidFill>
                  <a:schemeClr val="bg1"/>
                </a:solidFill>
                <a:latin typeface="Garamond" panose="02020404030301010803" pitchFamily="18" charset="0"/>
                <a:cs typeface="Aldhabi" panose="020B0604020202020204" pitchFamily="2" charset="-78"/>
              </a:rPr>
              <a:t>Parameter Estimation in Probabilistic Models: An Example</a:t>
            </a:r>
            <a:endParaRPr lang="en-IN" sz="4000" b="1" dirty="0">
              <a:solidFill>
                <a:schemeClr val="bg1"/>
              </a:solidFill>
              <a:latin typeface="Garamond" panose="02020404030301010803" pitchFamily="18" charset="0"/>
              <a:cs typeface="Aldhabi" panose="020B0604020202020204" pitchFamily="2" charset="-78"/>
            </a:endParaRPr>
          </a:p>
        </p:txBody>
      </p:sp>
      <p:sp>
        <p:nvSpPr>
          <p:cNvPr id="3" name="Subtitle 2">
            <a:extLst>
              <a:ext uri="{FF2B5EF4-FFF2-40B4-BE49-F238E27FC236}">
                <a16:creationId xmlns:a16="http://schemas.microsoft.com/office/drawing/2014/main" id="{18A059B3-A292-45C9-BE13-9562DE36CC68}"/>
              </a:ext>
            </a:extLst>
          </p:cNvPr>
          <p:cNvSpPr>
            <a:spLocks noGrp="1"/>
          </p:cNvSpPr>
          <p:nvPr>
            <p:ph type="subTitle" idx="1"/>
          </p:nvPr>
        </p:nvSpPr>
        <p:spPr>
          <a:xfrm>
            <a:off x="2208982" y="4766362"/>
            <a:ext cx="7774033" cy="821886"/>
          </a:xfrm>
        </p:spPr>
        <p:txBody>
          <a:bodyPr>
            <a:noAutofit/>
          </a:bodyPr>
          <a:lstStyle/>
          <a:p>
            <a:r>
              <a:rPr lang="en-IN" sz="2700" dirty="0">
                <a:solidFill>
                  <a:schemeClr val="bg1"/>
                </a:solidFill>
                <a:latin typeface="Garamond" panose="02020404030301010803" pitchFamily="18" charset="0"/>
              </a:rPr>
              <a:t>CS772A: Probabilistic Machine Learning</a:t>
            </a:r>
          </a:p>
          <a:p>
            <a:r>
              <a:rPr lang="en-IN" sz="2700" dirty="0">
                <a:solidFill>
                  <a:schemeClr val="bg1"/>
                </a:solidFill>
                <a:latin typeface="Garamond" panose="02020404030301010803" pitchFamily="18" charset="0"/>
              </a:rPr>
              <a:t>Piyush Rai</a:t>
            </a:r>
          </a:p>
        </p:txBody>
      </p:sp>
    </p:spTree>
    <p:extLst>
      <p:ext uri="{BB962C8B-B14F-4D97-AF65-F5344CB8AC3E}">
        <p14:creationId xmlns:p14="http://schemas.microsoft.com/office/powerpoint/2010/main" val="2359304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Estimating a Coin’s Bias: MLE</a:t>
            </a:r>
          </a:p>
        </p:txBody>
      </p:sp>
      <p:sp>
        <p:nvSpPr>
          <p:cNvPr id="12" name="Slide Number Placeholder 11">
            <a:extLst>
              <a:ext uri="{FF2B5EF4-FFF2-40B4-BE49-F238E27FC236}">
                <a16:creationId xmlns:a16="http://schemas.microsoft.com/office/drawing/2014/main" id="{F77B66E3-3803-4788-BC62-221F4919CBCE}"/>
              </a:ext>
            </a:extLst>
          </p:cNvPr>
          <p:cNvSpPr>
            <a:spLocks noGrp="1"/>
          </p:cNvSpPr>
          <p:nvPr>
            <p:ph type="sldNum" sz="quarter" idx="4294967295"/>
          </p:nvPr>
        </p:nvSpPr>
        <p:spPr>
          <a:xfrm>
            <a:off x="11323930" y="136939"/>
            <a:ext cx="602825" cy="365125"/>
          </a:xfrm>
        </p:spPr>
        <p:txBody>
          <a:bodyPr/>
          <a:lstStyle/>
          <a:p>
            <a:fld id="{80FED9D3-AF84-488D-8A6A-726D5349CDAB}" type="slidenum">
              <a:rPr lang="en-IN" sz="2800" smtClean="0">
                <a:solidFill>
                  <a:schemeClr val="accent2">
                    <a:lumMod val="40000"/>
                    <a:lumOff val="60000"/>
                  </a:schemeClr>
                </a:solidFill>
              </a:rPr>
              <a:t>2</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Consider a sequence of </a:t>
                </a:r>
                <a14:m>
                  <m:oMath xmlns:m="http://schemas.openxmlformats.org/officeDocument/2006/math">
                    <m:r>
                      <a:rPr lang="en-GB" sz="2600" i="1" dirty="0" smtClean="0">
                        <a:latin typeface="Cambria Math" panose="02040503050406030204" pitchFamily="18" charset="0"/>
                      </a:rPr>
                      <m:t>𝑁</m:t>
                    </m:r>
                  </m:oMath>
                </a14:m>
                <a:r>
                  <a:rPr lang="en-GB" sz="2600" dirty="0">
                    <a:latin typeface="Abadi Extra Light" panose="020B0204020104020204" pitchFamily="34" charset="0"/>
                  </a:rPr>
                  <a:t> coin toss outcomes (observations)</a:t>
                </a: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Each observation </a:t>
                </a:r>
                <a14:m>
                  <m:oMath xmlns:m="http://schemas.openxmlformats.org/officeDocument/2006/math">
                    <m:sSub>
                      <m:sSubPr>
                        <m:ctrlPr>
                          <a:rPr lang="en-GB" sz="2600" i="1" dirty="0" smtClean="0">
                            <a:latin typeface="Cambria Math" panose="02040503050406030204" pitchFamily="18" charset="0"/>
                          </a:rPr>
                        </m:ctrlPr>
                      </m:sSubPr>
                      <m:e>
                        <m:r>
                          <a:rPr lang="en-GB" sz="2600" i="1" dirty="0" smtClean="0">
                            <a:latin typeface="Cambria Math" panose="02040503050406030204" pitchFamily="18" charset="0"/>
                          </a:rPr>
                          <m:t>𝑦</m:t>
                        </m:r>
                      </m:e>
                      <m:sub>
                        <m:r>
                          <a:rPr lang="en-GB" sz="2600" i="1" dirty="0" smtClean="0">
                            <a:latin typeface="Cambria Math" panose="02040503050406030204" pitchFamily="18" charset="0"/>
                          </a:rPr>
                          <m:t>𝑛</m:t>
                        </m:r>
                      </m:sub>
                    </m:sSub>
                  </m:oMath>
                </a14:m>
                <a:r>
                  <a:rPr lang="en-GB" sz="2600" dirty="0">
                    <a:latin typeface="Abadi Extra Light" panose="020B0204020104020204" pitchFamily="34" charset="0"/>
                  </a:rPr>
                  <a:t> is a binary </a:t>
                </a:r>
                <a:r>
                  <a:rPr lang="en-GB" sz="2600" dirty="0">
                    <a:solidFill>
                      <a:srgbClr val="0000FF"/>
                    </a:solidFill>
                    <a:latin typeface="Abadi Extra Light" panose="020B0204020104020204" pitchFamily="34" charset="0"/>
                  </a:rPr>
                  <a:t>random variable</a:t>
                </a:r>
                <a:r>
                  <a:rPr lang="en-GB" sz="2600" dirty="0">
                    <a:latin typeface="Abadi Extra Light" panose="020B0204020104020204" pitchFamily="34" charset="0"/>
                  </a:rPr>
                  <a:t>. Head: </a:t>
                </a:r>
                <a14:m>
                  <m:oMath xmlns:m="http://schemas.openxmlformats.org/officeDocument/2006/math">
                    <m:sSub>
                      <m:sSubPr>
                        <m:ctrlPr>
                          <a:rPr lang="en-IN" sz="2600" b="0" i="1" smtClean="0">
                            <a:latin typeface="Cambria Math" panose="02040503050406030204" pitchFamily="18" charset="0"/>
                          </a:rPr>
                        </m:ctrlPr>
                      </m:sSubPr>
                      <m:e>
                        <m:r>
                          <a:rPr lang="en-IN" sz="2600" b="0" i="1" smtClean="0">
                            <a:latin typeface="Cambria Math" panose="02040503050406030204" pitchFamily="18" charset="0"/>
                          </a:rPr>
                          <m:t>𝑦</m:t>
                        </m:r>
                      </m:e>
                      <m:sub>
                        <m:r>
                          <a:rPr lang="en-IN" sz="2600" b="0" i="1" smtClean="0">
                            <a:latin typeface="Cambria Math" panose="02040503050406030204" pitchFamily="18" charset="0"/>
                          </a:rPr>
                          <m:t>𝑛</m:t>
                        </m:r>
                      </m:sub>
                    </m:sSub>
                    <m:r>
                      <a:rPr lang="en-IN" sz="2600" b="0" i="1" smtClean="0">
                        <a:latin typeface="Cambria Math" panose="02040503050406030204" pitchFamily="18" charset="0"/>
                      </a:rPr>
                      <m:t>=1</m:t>
                    </m:r>
                  </m:oMath>
                </a14:m>
                <a:r>
                  <a:rPr lang="en-GB" sz="2600" dirty="0">
                    <a:latin typeface="Abadi Extra Light" panose="020B0204020104020204" pitchFamily="34" charset="0"/>
                  </a:rPr>
                  <a:t>, Tail: </a:t>
                </a:r>
                <a14:m>
                  <m:oMath xmlns:m="http://schemas.openxmlformats.org/officeDocument/2006/math">
                    <m:sSub>
                      <m:sSubPr>
                        <m:ctrlPr>
                          <a:rPr lang="en-IN" sz="2600" i="1">
                            <a:latin typeface="Cambria Math" panose="02040503050406030204" pitchFamily="18" charset="0"/>
                          </a:rPr>
                        </m:ctrlPr>
                      </m:sSubPr>
                      <m:e>
                        <m:r>
                          <a:rPr lang="en-IN" sz="2600" i="1">
                            <a:latin typeface="Cambria Math" panose="02040503050406030204" pitchFamily="18" charset="0"/>
                          </a:rPr>
                          <m:t>𝑦</m:t>
                        </m:r>
                      </m:e>
                      <m:sub>
                        <m:r>
                          <a:rPr lang="en-IN" sz="2600" i="1">
                            <a:latin typeface="Cambria Math" panose="02040503050406030204" pitchFamily="18" charset="0"/>
                          </a:rPr>
                          <m:t>𝑛</m:t>
                        </m:r>
                      </m:sub>
                    </m:sSub>
                    <m:r>
                      <a:rPr lang="en-IN" sz="2600" i="1">
                        <a:latin typeface="Cambria Math" panose="02040503050406030204" pitchFamily="18" charset="0"/>
                      </a:rPr>
                      <m:t>=</m:t>
                    </m:r>
                    <m:r>
                      <a:rPr lang="en-IN" sz="2600" b="0" i="1" smtClean="0">
                        <a:latin typeface="Cambria Math" panose="02040503050406030204" pitchFamily="18" charset="0"/>
                      </a:rPr>
                      <m:t>0</m:t>
                    </m:r>
                  </m:oMath>
                </a14:m>
                <a:endParaRPr lang="en-GB" sz="26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Each </a:t>
                </a:r>
                <a14:m>
                  <m:oMath xmlns:m="http://schemas.openxmlformats.org/officeDocument/2006/math">
                    <m:sSub>
                      <m:sSubPr>
                        <m:ctrlPr>
                          <a:rPr lang="en-GB" sz="2600" i="1" dirty="0">
                            <a:latin typeface="Cambria Math" panose="02040503050406030204" pitchFamily="18" charset="0"/>
                          </a:rPr>
                        </m:ctrlPr>
                      </m:sSubPr>
                      <m:e>
                        <m:r>
                          <a:rPr lang="en-GB" sz="2600" i="1" dirty="0">
                            <a:latin typeface="Cambria Math" panose="02040503050406030204" pitchFamily="18" charset="0"/>
                          </a:rPr>
                          <m:t>𝑦</m:t>
                        </m:r>
                      </m:e>
                      <m:sub>
                        <m:r>
                          <a:rPr lang="en-GB" sz="2600" i="1" dirty="0">
                            <a:latin typeface="Cambria Math" panose="02040503050406030204" pitchFamily="18" charset="0"/>
                          </a:rPr>
                          <m:t>𝑛</m:t>
                        </m:r>
                      </m:sub>
                    </m:sSub>
                  </m:oMath>
                </a14:m>
                <a:r>
                  <a:rPr lang="en-GB" sz="2600" dirty="0">
                    <a:latin typeface="Abadi Extra Light" panose="020B0204020104020204" pitchFamily="34" charset="0"/>
                  </a:rPr>
                  <a:t> is assumed generated by a </a:t>
                </a:r>
                <a:r>
                  <a:rPr lang="en-GB" sz="2600" b="1" dirty="0">
                    <a:latin typeface="Abadi Extra Light" panose="020B0204020104020204" pitchFamily="34" charset="0"/>
                  </a:rPr>
                  <a:t>Bernoulli distribution </a:t>
                </a:r>
                <a:r>
                  <a:rPr lang="en-GB" sz="2600" dirty="0">
                    <a:latin typeface="Abadi Extra Light" panose="020B0204020104020204" pitchFamily="34" charset="0"/>
                  </a:rPr>
                  <a:t>with param </a:t>
                </a:r>
                <a14:m>
                  <m:oMath xmlns:m="http://schemas.openxmlformats.org/officeDocument/2006/math">
                    <m:r>
                      <a:rPr lang="en-GB" sz="2600" i="1" dirty="0" smtClean="0">
                        <a:latin typeface="Cambria Math" panose="02040503050406030204" pitchFamily="18" charset="0"/>
                      </a:rPr>
                      <m:t>𝜃</m:t>
                    </m:r>
                    <m:r>
                      <a:rPr lang="en-GB" sz="2600" i="1" dirty="0" smtClean="0">
                        <a:latin typeface="Cambria Math" panose="02040503050406030204" pitchFamily="18" charset="0"/>
                      </a:rPr>
                      <m:t>∈ (0,1)</m:t>
                    </m:r>
                  </m:oMath>
                </a14:m>
                <a:endParaRPr lang="en-GB" sz="26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Here </a:t>
                </a:r>
                <a14:m>
                  <m:oMath xmlns:m="http://schemas.openxmlformats.org/officeDocument/2006/math">
                    <m:r>
                      <a:rPr lang="en-GB" sz="2600" i="1" dirty="0" smtClean="0">
                        <a:latin typeface="Cambria Math" panose="02040503050406030204" pitchFamily="18" charset="0"/>
                      </a:rPr>
                      <m:t>𝜃</m:t>
                    </m:r>
                    <m:r>
                      <a:rPr lang="en-GB" sz="2600" i="1" dirty="0" smtClean="0">
                        <a:latin typeface="Cambria Math" panose="02040503050406030204" pitchFamily="18" charset="0"/>
                      </a:rPr>
                      <m:t> </m:t>
                    </m:r>
                  </m:oMath>
                </a14:m>
                <a:r>
                  <a:rPr lang="en-GB" sz="2600" dirty="0">
                    <a:latin typeface="Abadi Extra Light" panose="020B0204020104020204" pitchFamily="34" charset="0"/>
                  </a:rPr>
                  <a:t>the unknown param (probability of head). Want to estimate it using MLE</a:t>
                </a:r>
              </a:p>
              <a:p>
                <a:pPr marL="0" indent="0">
                  <a:buNone/>
                </a:pPr>
                <a:endParaRPr lang="en-GB" sz="200" dirty="0">
                  <a:latin typeface="Abadi Extra Light" panose="020B0204020104020204" pitchFamily="34" charset="0"/>
                </a:endParaRPr>
              </a:p>
              <a:p>
                <a:pPr>
                  <a:buFont typeface="Wingdings" panose="05000000000000000000" pitchFamily="2" charset="2"/>
                  <a:buChar char="§"/>
                </a:pPr>
                <a:r>
                  <a:rPr lang="en-GB" sz="2600" dirty="0">
                    <a:solidFill>
                      <a:srgbClr val="0000FF"/>
                    </a:solidFill>
                    <a:latin typeface="Abadi Extra Light" panose="020B0204020104020204" pitchFamily="34" charset="0"/>
                  </a:rPr>
                  <a:t>Log-likelihood: </a:t>
                </a:r>
                <a14:m>
                  <m:oMath xmlns:m="http://schemas.openxmlformats.org/officeDocument/2006/math">
                    <m:nary>
                      <m:naryPr>
                        <m:chr m:val="∑"/>
                        <m:limLoc m:val="subSup"/>
                        <m:ctrlPr>
                          <a:rPr lang="en-IN" i="1">
                            <a:latin typeface="Cambria Math" panose="02040503050406030204" pitchFamily="18" charset="0"/>
                          </a:rPr>
                        </m:ctrlPr>
                      </m:naryPr>
                      <m:sub>
                        <m:r>
                          <m:rPr>
                            <m:brk m:alnAt="25"/>
                          </m:rPr>
                          <a:rPr lang="en-IN" i="1">
                            <a:latin typeface="Cambria Math" panose="02040503050406030204" pitchFamily="18" charset="0"/>
                          </a:rPr>
                          <m:t>𝑛</m:t>
                        </m:r>
                        <m:r>
                          <a:rPr lang="en-IN" i="1">
                            <a:latin typeface="Cambria Math" panose="02040503050406030204" pitchFamily="18" charset="0"/>
                          </a:rPr>
                          <m:t>=1</m:t>
                        </m:r>
                      </m:sub>
                      <m:sup>
                        <m:r>
                          <a:rPr lang="en-IN" i="1">
                            <a:latin typeface="Cambria Math" panose="02040503050406030204" pitchFamily="18" charset="0"/>
                          </a:rPr>
                          <m:t>𝑁</m:t>
                        </m:r>
                      </m:sup>
                      <m:e>
                        <m:r>
                          <m:rPr>
                            <m:sty m:val="p"/>
                          </m:rPr>
                          <a:rPr lang="en-IN" i="1">
                            <a:latin typeface="Cambria Math" panose="02040503050406030204" pitchFamily="18" charset="0"/>
                          </a:rPr>
                          <m:t>log</m:t>
                        </m:r>
                        <m:r>
                          <a:rPr lang="en-IN" i="1">
                            <a:latin typeface="Cambria Math" panose="02040503050406030204" pitchFamily="18" charset="0"/>
                          </a:rPr>
                          <m:t> </m:t>
                        </m:r>
                        <m:r>
                          <a:rPr lang="en-IN" i="1">
                            <a:latin typeface="Cambria Math" panose="02040503050406030204" pitchFamily="18" charset="0"/>
                          </a:rPr>
                          <m:t>𝑝</m:t>
                        </m:r>
                        <m:d>
                          <m:dPr>
                            <m:ctrlPr>
                              <a:rPr lang="en-IN" i="1">
                                <a:latin typeface="Cambria Math" panose="02040503050406030204" pitchFamily="18" charset="0"/>
                              </a:rPr>
                            </m:ctrlPr>
                          </m:dPr>
                          <m:e>
                            <m:sSub>
                              <m:sSubPr>
                                <m:ctrlPr>
                                  <a:rPr lang="en-IN" i="1">
                                    <a:latin typeface="Cambria Math" panose="02040503050406030204" pitchFamily="18" charset="0"/>
                                  </a:rPr>
                                </m:ctrlPr>
                              </m:sSubPr>
                              <m:e>
                                <m:r>
                                  <a:rPr lang="en-IN" i="1">
                                    <a:latin typeface="Cambria Math" panose="02040503050406030204" pitchFamily="18" charset="0"/>
                                  </a:rPr>
                                  <m:t>𝑦</m:t>
                                </m:r>
                              </m:e>
                              <m:sub>
                                <m:r>
                                  <a:rPr lang="en-IN" i="1">
                                    <a:latin typeface="Cambria Math" panose="02040503050406030204" pitchFamily="18" charset="0"/>
                                  </a:rPr>
                                  <m:t>𝑛</m:t>
                                </m:r>
                              </m:sub>
                            </m:sSub>
                          </m:e>
                          <m:e>
                            <m:r>
                              <a:rPr lang="en-IN" i="1">
                                <a:latin typeface="Cambria Math" panose="02040503050406030204" pitchFamily="18" charset="0"/>
                              </a:rPr>
                              <m:t>𝜃</m:t>
                            </m:r>
                          </m:e>
                        </m:d>
                        <m:r>
                          <a:rPr lang="en-IN" i="1">
                            <a:latin typeface="Cambria Math" panose="02040503050406030204" pitchFamily="18" charset="0"/>
                          </a:rPr>
                          <m:t> </m:t>
                        </m:r>
                      </m:e>
                    </m:nary>
                  </m:oMath>
                </a14:m>
                <a:r>
                  <a:rPr lang="en-GB" sz="2600" dirty="0">
                    <a:latin typeface="Abadi Extra Light" panose="020B0204020104020204" pitchFamily="34" charset="0"/>
                  </a:rPr>
                  <a:t>= </a:t>
                </a:r>
                <a14:m>
                  <m:oMath xmlns:m="http://schemas.openxmlformats.org/officeDocument/2006/math">
                    <m:nary>
                      <m:naryPr>
                        <m:chr m:val="∑"/>
                        <m:limLoc m:val="subSup"/>
                        <m:ctrlPr>
                          <a:rPr lang="en-IN" sz="2400" i="1">
                            <a:latin typeface="Cambria Math" panose="02040503050406030204" pitchFamily="18" charset="0"/>
                          </a:rPr>
                        </m:ctrlPr>
                      </m:naryPr>
                      <m:sub>
                        <m:r>
                          <m:rPr>
                            <m:brk m:alnAt="25"/>
                          </m:rPr>
                          <a:rPr lang="en-IN" sz="2400" i="1">
                            <a:latin typeface="Cambria Math" panose="02040503050406030204" pitchFamily="18" charset="0"/>
                          </a:rPr>
                          <m:t>𝑛</m:t>
                        </m:r>
                        <m:r>
                          <a:rPr lang="en-IN" sz="2400" i="1">
                            <a:latin typeface="Cambria Math" panose="02040503050406030204" pitchFamily="18" charset="0"/>
                          </a:rPr>
                          <m:t>=1</m:t>
                        </m:r>
                      </m:sub>
                      <m:sup>
                        <m:r>
                          <a:rPr lang="en-IN" sz="2400" i="1">
                            <a:latin typeface="Cambria Math" panose="02040503050406030204" pitchFamily="18" charset="0"/>
                          </a:rPr>
                          <m:t>𝑁</m:t>
                        </m:r>
                      </m:sup>
                      <m:e>
                        <m:r>
                          <a:rPr lang="en-IN" sz="2400" i="1">
                            <a:latin typeface="Cambria Math" panose="02040503050406030204" pitchFamily="18" charset="0"/>
                          </a:rPr>
                          <m:t> </m:t>
                        </m:r>
                      </m:e>
                    </m:nary>
                    <m:r>
                      <a:rPr lang="en-IN" sz="2400" b="0" i="1" smtClean="0">
                        <a:latin typeface="Cambria Math" panose="02040503050406030204" pitchFamily="18" charset="0"/>
                      </a:rPr>
                      <m:t>[</m:t>
                    </m:r>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𝑦</m:t>
                        </m:r>
                      </m:e>
                      <m:sub>
                        <m:r>
                          <a:rPr lang="en-IN" sz="2400" b="0" i="1" smtClean="0">
                            <a:latin typeface="Cambria Math" panose="02040503050406030204" pitchFamily="18" charset="0"/>
                          </a:rPr>
                          <m:t>𝑛</m:t>
                        </m:r>
                      </m:sub>
                    </m:sSub>
                    <m:r>
                      <m:rPr>
                        <m:sty m:val="p"/>
                      </m:rPr>
                      <a:rPr lang="en-IN" sz="2400" b="0" i="1" smtClean="0">
                        <a:latin typeface="Cambria Math" panose="02040503050406030204" pitchFamily="18" charset="0"/>
                      </a:rPr>
                      <m:t>log</m:t>
                    </m:r>
                    <m:r>
                      <m:rPr>
                        <m:nor/>
                      </m:rPr>
                      <a:rPr lang="en-IN" sz="2400" b="0" i="0" smtClean="0">
                        <a:latin typeface="Cambria Math" panose="02040503050406030204" pitchFamily="18" charset="0"/>
                      </a:rPr>
                      <m:t> </m:t>
                    </m:r>
                    <m:r>
                      <m:rPr>
                        <m:sty m:val="p"/>
                      </m:rPr>
                      <a:rPr lang="en-IN" sz="2400" b="0" i="1" smtClean="0">
                        <a:latin typeface="Cambria Math" panose="02040503050406030204" pitchFamily="18" charset="0"/>
                      </a:rPr>
                      <m:t>θ</m:t>
                    </m:r>
                    <m:r>
                      <a:rPr lang="en-IN" sz="2400" b="0" i="1" smtClean="0">
                        <a:latin typeface="Cambria Math" panose="02040503050406030204" pitchFamily="18" charset="0"/>
                      </a:rPr>
                      <m:t>+</m:t>
                    </m:r>
                    <m:r>
                      <m:rPr>
                        <m:nor/>
                      </m:rPr>
                      <a:rPr lang="en-IN" sz="2400" dirty="0"/>
                      <m:t> </m:t>
                    </m:r>
                    <m:r>
                      <m:rPr>
                        <m:nor/>
                      </m:rPr>
                      <a:rPr lang="en-IN" sz="2400" b="0" i="0" dirty="0" smtClean="0"/>
                      <m:t>(</m:t>
                    </m:r>
                    <m:r>
                      <a:rPr lang="en-IN" sz="2400" b="0" i="1" dirty="0" smtClean="0">
                        <a:latin typeface="Cambria Math" panose="02040503050406030204" pitchFamily="18" charset="0"/>
                      </a:rPr>
                      <m:t>1−</m:t>
                    </m:r>
                    <m:sSub>
                      <m:sSubPr>
                        <m:ctrlPr>
                          <a:rPr lang="en-IN" sz="2400" b="0" i="1" dirty="0" smtClean="0">
                            <a:latin typeface="Cambria Math" panose="02040503050406030204" pitchFamily="18" charset="0"/>
                          </a:rPr>
                        </m:ctrlPr>
                      </m:sSubPr>
                      <m:e>
                        <m:r>
                          <a:rPr lang="en-IN" sz="2400" b="0" i="1" dirty="0" smtClean="0">
                            <a:latin typeface="Cambria Math" panose="02040503050406030204" pitchFamily="18" charset="0"/>
                          </a:rPr>
                          <m:t>𝑦</m:t>
                        </m:r>
                      </m:e>
                      <m:sub>
                        <m:r>
                          <a:rPr lang="en-IN" sz="2400" b="0" i="1" dirty="0" smtClean="0">
                            <a:latin typeface="Cambria Math" panose="02040503050406030204" pitchFamily="18" charset="0"/>
                          </a:rPr>
                          <m:t>𝑛</m:t>
                        </m:r>
                      </m:sub>
                    </m:sSub>
                    <m:r>
                      <a:rPr lang="en-IN" sz="2400" b="0" i="1" dirty="0" smtClean="0">
                        <a:latin typeface="Cambria Math" panose="02040503050406030204" pitchFamily="18" charset="0"/>
                      </a:rPr>
                      <m:t>)</m:t>
                    </m:r>
                    <m:r>
                      <m:rPr>
                        <m:sty m:val="p"/>
                      </m:rPr>
                      <a:rPr lang="en-IN" sz="2400" b="0" i="0" dirty="0" smtClean="0">
                        <a:latin typeface="Cambria Math" panose="02040503050406030204" pitchFamily="18" charset="0"/>
                      </a:rPr>
                      <m:t>log</m:t>
                    </m:r>
                    <m:r>
                      <a:rPr lang="en-IN" sz="2400" b="0" i="1" dirty="0" smtClean="0">
                        <a:latin typeface="Cambria Math" panose="02040503050406030204" pitchFamily="18" charset="0"/>
                      </a:rPr>
                      <m:t>⁡ (1−</m:t>
                    </m:r>
                    <m:r>
                      <a:rPr lang="en-IN" sz="2400" b="0" i="1" dirty="0" smtClean="0">
                        <a:latin typeface="Cambria Math" panose="02040503050406030204" pitchFamily="18" charset="0"/>
                      </a:rPr>
                      <m:t>𝜃</m:t>
                    </m:r>
                    <m:r>
                      <a:rPr lang="en-IN" sz="2400" b="0" i="1" dirty="0" smtClean="0">
                        <a:latin typeface="Cambria Math" panose="02040503050406030204" pitchFamily="18" charset="0"/>
                      </a:rPr>
                      <m:t>)]</m:t>
                    </m:r>
                  </m:oMath>
                </a14:m>
                <a:endParaRPr lang="en-GB" sz="2600" dirty="0">
                  <a:latin typeface="Abadi Extra Light" panose="020B0204020104020204" pitchFamily="34" charset="0"/>
                </a:endParaRPr>
              </a:p>
              <a:p>
                <a:pPr marL="0" indent="0">
                  <a:buNone/>
                </a:pPr>
                <a:endParaRPr lang="en-GB" sz="2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Maximizing log-</a:t>
                </a:r>
                <a:r>
                  <a:rPr lang="en-GB" sz="2600" dirty="0" err="1">
                    <a:latin typeface="Abadi Extra Light" panose="020B0204020104020204" pitchFamily="34" charset="0"/>
                  </a:rPr>
                  <a:t>lik</a:t>
                </a:r>
                <a:r>
                  <a:rPr lang="en-GB" sz="2600" dirty="0">
                    <a:latin typeface="Abadi Extra Light" panose="020B0204020104020204" pitchFamily="34" charset="0"/>
                  </a:rPr>
                  <a:t>, or minimizing neg. log-</a:t>
                </a:r>
                <a:r>
                  <a:rPr lang="en-GB" sz="2600" dirty="0" err="1">
                    <a:latin typeface="Abadi Extra Light" panose="020B0204020104020204" pitchFamily="34" charset="0"/>
                  </a:rPr>
                  <a:t>lik</a:t>
                </a:r>
                <a:r>
                  <a:rPr lang="en-GB" sz="2600" dirty="0">
                    <a:latin typeface="Abadi Extra Light" panose="020B0204020104020204" pitchFamily="34" charset="0"/>
                  </a:rPr>
                  <a:t> (NLL) </a:t>
                </a:r>
                <a:r>
                  <a:rPr lang="en-GB" sz="2600" dirty="0" err="1">
                    <a:latin typeface="Abadi Extra Light" panose="020B0204020104020204" pitchFamily="34" charset="0"/>
                  </a:rPr>
                  <a:t>w.r.t.</a:t>
                </a:r>
                <a:r>
                  <a:rPr lang="en-GB" sz="2600" dirty="0">
                    <a:latin typeface="Abadi Extra Light" panose="020B0204020104020204" pitchFamily="34" charset="0"/>
                  </a:rPr>
                  <a:t> </a:t>
                </a:r>
                <a14:m>
                  <m:oMath xmlns:m="http://schemas.openxmlformats.org/officeDocument/2006/math">
                    <m:r>
                      <a:rPr lang="en-GB" sz="2600" i="1" dirty="0" smtClean="0">
                        <a:latin typeface="Cambria Math" panose="02040503050406030204" pitchFamily="18" charset="0"/>
                      </a:rPr>
                      <m:t>𝜃</m:t>
                    </m:r>
                  </m:oMath>
                </a14:m>
                <a:r>
                  <a:rPr lang="en-GB" sz="2600" dirty="0">
                    <a:latin typeface="Abadi Extra Light" panose="020B0204020104020204" pitchFamily="34" charset="0"/>
                  </a:rPr>
                  <a:t> gives </a:t>
                </a:r>
              </a:p>
              <a:p>
                <a:pPr marL="0" indent="0">
                  <a:buNone/>
                </a:pPr>
                <a:endParaRPr lang="en-IN" sz="800" i="1" dirty="0">
                  <a:latin typeface="Cambria Math" panose="02040503050406030204" pitchFamily="18" charset="0"/>
                </a:endParaRPr>
              </a:p>
              <a:p>
                <a:pPr marL="0" indent="0">
                  <a:buNone/>
                </a:pPr>
                <a:r>
                  <a:rPr lang="en-IN" dirty="0"/>
                  <a:t>           </a:t>
                </a: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3"/>
                <a:stretch>
                  <a:fillRect l="-831" t="-164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464CF04-78A8-42D6-B96F-F0175A90C1D0}"/>
                  </a:ext>
                </a:extLst>
              </p:cNvPr>
              <p:cNvSpPr txBox="1"/>
              <p:nvPr/>
            </p:nvSpPr>
            <p:spPr>
              <a:xfrm>
                <a:off x="2978726" y="3059668"/>
                <a:ext cx="6026522" cy="369332"/>
              </a:xfrm>
              <a:prstGeom prst="rect">
                <a:avLst/>
              </a:prstGeom>
              <a:noFill/>
            </p:spPr>
            <p:txBody>
              <a:bodyPr wrap="none" lIns="0" tIns="0" rIns="0" bIns="0" rtlCol="0">
                <a:spAutoFit/>
              </a:bodyPr>
              <a:lstStyle/>
              <a:p>
                <a14:m>
                  <m:oMath xmlns:m="http://schemas.openxmlformats.org/officeDocument/2006/math">
                    <m:r>
                      <a:rPr lang="en-IN" sz="2400" b="0" i="1" smtClean="0">
                        <a:latin typeface="Cambria Math" panose="02040503050406030204" pitchFamily="18" charset="0"/>
                      </a:rPr>
                      <m:t>𝑝</m:t>
                    </m:r>
                    <m:d>
                      <m:dPr>
                        <m:ctrlPr>
                          <a:rPr lang="en-IN" sz="2400" b="0" i="1" smtClean="0">
                            <a:latin typeface="Cambria Math" panose="02040503050406030204" pitchFamily="18" charset="0"/>
                          </a:rPr>
                        </m:ctrlPr>
                      </m:dPr>
                      <m:e>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𝑦</m:t>
                            </m:r>
                          </m:e>
                          <m:sub>
                            <m:r>
                              <a:rPr lang="en-IN" sz="2400" b="0" i="1" smtClean="0">
                                <a:latin typeface="Cambria Math" panose="02040503050406030204" pitchFamily="18" charset="0"/>
                              </a:rPr>
                              <m:t>𝑛</m:t>
                            </m:r>
                          </m:sub>
                        </m:sSub>
                      </m:e>
                      <m:e>
                        <m:r>
                          <a:rPr lang="en-IN" sz="2400" b="0" i="1" smtClean="0">
                            <a:latin typeface="Cambria Math" panose="02040503050406030204" pitchFamily="18" charset="0"/>
                          </a:rPr>
                          <m:t>𝜃</m:t>
                        </m:r>
                      </m:e>
                    </m:d>
                    <m:r>
                      <a:rPr lang="en-IN" sz="2400" b="0" i="0" smtClean="0">
                        <a:latin typeface="Cambria Math" panose="02040503050406030204" pitchFamily="18" charset="0"/>
                      </a:rPr>
                      <m:t>=</m:t>
                    </m:r>
                    <m:r>
                      <m:rPr>
                        <m:sty m:val="p"/>
                      </m:rPr>
                      <a:rPr lang="en-IN" sz="2400" b="0" i="0" smtClean="0">
                        <a:latin typeface="Cambria Math" panose="02040503050406030204" pitchFamily="18" charset="0"/>
                      </a:rPr>
                      <m:t>Bernoulli</m:t>
                    </m:r>
                    <m:d>
                      <m:dPr>
                        <m:ctrlPr>
                          <a:rPr lang="en-IN" sz="2400" b="0" i="1" smtClean="0">
                            <a:latin typeface="Cambria Math" panose="02040503050406030204" pitchFamily="18" charset="0"/>
                          </a:rPr>
                        </m:ctrlPr>
                      </m:dPr>
                      <m:e>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𝑦</m:t>
                            </m:r>
                          </m:e>
                          <m:sub>
                            <m:r>
                              <m:rPr>
                                <m:sty m:val="p"/>
                              </m:rPr>
                              <a:rPr lang="en-IN" sz="2400" b="0" i="0" smtClean="0">
                                <a:latin typeface="Cambria Math" panose="02040503050406030204" pitchFamily="18" charset="0"/>
                              </a:rPr>
                              <m:t>n</m:t>
                            </m:r>
                          </m:sub>
                        </m:sSub>
                      </m:e>
                      <m:e>
                        <m:r>
                          <a:rPr lang="en-IN" sz="2400" b="0" i="1" smtClean="0">
                            <a:latin typeface="Cambria Math" panose="02040503050406030204" pitchFamily="18" charset="0"/>
                          </a:rPr>
                          <m:t>𝜃</m:t>
                        </m:r>
                      </m:e>
                    </m:d>
                    <m:r>
                      <a:rPr lang="en-IN" sz="2400" b="0" i="1" smtClean="0">
                        <a:latin typeface="Cambria Math" panose="02040503050406030204" pitchFamily="18" charset="0"/>
                      </a:rPr>
                      <m:t>= </m:t>
                    </m:r>
                    <m:sSup>
                      <m:sSupPr>
                        <m:ctrlPr>
                          <a:rPr lang="en-IN" sz="2400" b="0" i="1" smtClean="0">
                            <a:latin typeface="Cambria Math" panose="02040503050406030204" pitchFamily="18" charset="0"/>
                          </a:rPr>
                        </m:ctrlPr>
                      </m:sSupPr>
                      <m:e>
                        <m:r>
                          <a:rPr lang="en-IN" sz="2400" b="0" i="1" smtClean="0">
                            <a:latin typeface="Cambria Math" panose="02040503050406030204" pitchFamily="18" charset="0"/>
                          </a:rPr>
                          <m:t>𝜃</m:t>
                        </m:r>
                      </m:e>
                      <m:sup>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𝑦</m:t>
                            </m:r>
                          </m:e>
                          <m:sub>
                            <m:r>
                              <a:rPr lang="en-IN" sz="2400" b="0" i="1" smtClean="0">
                                <a:latin typeface="Cambria Math" panose="02040503050406030204" pitchFamily="18" charset="0"/>
                              </a:rPr>
                              <m:t>𝑛</m:t>
                            </m:r>
                          </m:sub>
                        </m:sSub>
                      </m:sup>
                    </m:sSup>
                  </m:oMath>
                </a14:m>
                <a:r>
                  <a:rPr lang="en-IN" sz="2400" dirty="0"/>
                  <a:t> </a:t>
                </a:r>
                <a14:m>
                  <m:oMath xmlns:m="http://schemas.openxmlformats.org/officeDocument/2006/math">
                    <m:sSup>
                      <m:sSupPr>
                        <m:ctrlPr>
                          <a:rPr lang="en-IN" sz="2400" i="1">
                            <a:latin typeface="Cambria Math" panose="02040503050406030204" pitchFamily="18" charset="0"/>
                          </a:rPr>
                        </m:ctrlPr>
                      </m:sSupPr>
                      <m:e>
                        <m:r>
                          <a:rPr lang="en-IN" sz="2400" b="0" i="1" smtClean="0">
                            <a:latin typeface="Cambria Math" panose="02040503050406030204" pitchFamily="18" charset="0"/>
                          </a:rPr>
                          <m:t>(1−</m:t>
                        </m:r>
                        <m:r>
                          <a:rPr lang="en-IN" sz="2400" i="1">
                            <a:latin typeface="Cambria Math" panose="02040503050406030204" pitchFamily="18" charset="0"/>
                          </a:rPr>
                          <m:t>𝜃</m:t>
                        </m:r>
                        <m:r>
                          <a:rPr lang="en-IN" sz="2400" b="0" i="1" smtClean="0">
                            <a:latin typeface="Cambria Math" panose="02040503050406030204" pitchFamily="18" charset="0"/>
                          </a:rPr>
                          <m:t>)</m:t>
                        </m:r>
                      </m:e>
                      <m:sup>
                        <m:r>
                          <a:rPr lang="en-IN" sz="2400" b="0" i="1" smtClean="0">
                            <a:latin typeface="Cambria Math" panose="02040503050406030204" pitchFamily="18" charset="0"/>
                          </a:rPr>
                          <m:t>1−</m:t>
                        </m:r>
                        <m:sSub>
                          <m:sSubPr>
                            <m:ctrlPr>
                              <a:rPr lang="en-IN" sz="2400" i="1">
                                <a:latin typeface="Cambria Math" panose="02040503050406030204" pitchFamily="18" charset="0"/>
                              </a:rPr>
                            </m:ctrlPr>
                          </m:sSubPr>
                          <m:e>
                            <m:r>
                              <a:rPr lang="en-IN" sz="2400" i="1">
                                <a:latin typeface="Cambria Math" panose="02040503050406030204" pitchFamily="18" charset="0"/>
                              </a:rPr>
                              <m:t>𝑦</m:t>
                            </m:r>
                          </m:e>
                          <m:sub>
                            <m:r>
                              <a:rPr lang="en-IN" sz="2400" i="1">
                                <a:latin typeface="Cambria Math" panose="02040503050406030204" pitchFamily="18" charset="0"/>
                              </a:rPr>
                              <m:t>𝑛</m:t>
                            </m:r>
                          </m:sub>
                        </m:sSub>
                      </m:sup>
                    </m:sSup>
                  </m:oMath>
                </a14:m>
                <a:endParaRPr lang="en-IN" sz="2400" dirty="0"/>
              </a:p>
            </p:txBody>
          </p:sp>
        </mc:Choice>
        <mc:Fallback xmlns="">
          <p:sp>
            <p:nvSpPr>
              <p:cNvPr id="3" name="TextBox 2">
                <a:extLst>
                  <a:ext uri="{FF2B5EF4-FFF2-40B4-BE49-F238E27FC236}">
                    <a16:creationId xmlns:a16="http://schemas.microsoft.com/office/drawing/2014/main" id="{9464CF04-78A8-42D6-B96F-F0175A90C1D0}"/>
                  </a:ext>
                </a:extLst>
              </p:cNvPr>
              <p:cNvSpPr txBox="1">
                <a:spLocks noRot="1" noChangeAspect="1" noMove="1" noResize="1" noEditPoints="1" noAdjustHandles="1" noChangeArrowheads="1" noChangeShapeType="1" noTextEdit="1"/>
              </p:cNvSpPr>
              <p:nvPr/>
            </p:nvSpPr>
            <p:spPr>
              <a:xfrm>
                <a:off x="2978726" y="3059668"/>
                <a:ext cx="6026522" cy="369332"/>
              </a:xfrm>
              <a:prstGeom prst="rect">
                <a:avLst/>
              </a:prstGeom>
              <a:blipFill>
                <a:blip r:embed="rId4"/>
                <a:stretch>
                  <a:fillRect l="-1822" b="-32787"/>
                </a:stretch>
              </a:blipFill>
            </p:spPr>
            <p:txBody>
              <a:bodyPr/>
              <a:lstStyle/>
              <a:p>
                <a:r>
                  <a:rPr lang="en-IN">
                    <a:noFill/>
                  </a:rPr>
                  <a:t> </a:t>
                </a:r>
              </a:p>
            </p:txBody>
          </p:sp>
        </mc:Fallback>
      </mc:AlternateContent>
      <p:sp>
        <p:nvSpPr>
          <p:cNvPr id="6" name="TextBox 5">
            <a:extLst>
              <a:ext uri="{FF2B5EF4-FFF2-40B4-BE49-F238E27FC236}">
                <a16:creationId xmlns:a16="http://schemas.microsoft.com/office/drawing/2014/main" id="{DFCC69E1-6AF7-436C-8F75-D9249044DB4D}"/>
              </a:ext>
            </a:extLst>
          </p:cNvPr>
          <p:cNvSpPr txBox="1"/>
          <p:nvPr/>
        </p:nvSpPr>
        <p:spPr>
          <a:xfrm>
            <a:off x="4584678" y="5838050"/>
            <a:ext cx="52900" cy="276999"/>
          </a:xfrm>
          <a:prstGeom prst="rect">
            <a:avLst/>
          </a:prstGeom>
          <a:noFill/>
        </p:spPr>
        <p:txBody>
          <a:bodyPr wrap="none" lIns="0" tIns="0" rIns="0" bIns="0" rtlCol="0">
            <a:spAutoFit/>
          </a:bodyPr>
          <a:lstStyle/>
          <a:p>
            <a:r>
              <a:rPr lang="en-IN" dirty="0"/>
              <a:t> </a:t>
            </a:r>
          </a:p>
        </p:txBody>
      </p:sp>
      <p:sp>
        <p:nvSpPr>
          <p:cNvPr id="19" name="Speech Bubble: Rectangle 18">
            <a:extLst>
              <a:ext uri="{FF2B5EF4-FFF2-40B4-BE49-F238E27FC236}">
                <a16:creationId xmlns:a16="http://schemas.microsoft.com/office/drawing/2014/main" id="{A5804242-0B31-4020-9C0A-679236CEF667}"/>
              </a:ext>
            </a:extLst>
          </p:cNvPr>
          <p:cNvSpPr/>
          <p:nvPr/>
        </p:nvSpPr>
        <p:spPr>
          <a:xfrm>
            <a:off x="10642901" y="1231327"/>
            <a:ext cx="1283854" cy="593556"/>
          </a:xfrm>
          <a:prstGeom prst="wedgeRectCallout">
            <a:avLst>
              <a:gd name="adj1" fmla="val -47352"/>
              <a:gd name="adj2" fmla="val 148293"/>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Probability of a head</a:t>
            </a:r>
          </a:p>
        </p:txBody>
      </p:sp>
      <p:sp>
        <p:nvSpPr>
          <p:cNvPr id="16" name="TextBox 15">
            <a:extLst>
              <a:ext uri="{FF2B5EF4-FFF2-40B4-BE49-F238E27FC236}">
                <a16:creationId xmlns:a16="http://schemas.microsoft.com/office/drawing/2014/main" id="{B5EDEFDA-B804-45C3-8E5C-4B932BC4F894}"/>
              </a:ext>
            </a:extLst>
          </p:cNvPr>
          <p:cNvSpPr txBox="1"/>
          <p:nvPr/>
        </p:nvSpPr>
        <p:spPr>
          <a:xfrm>
            <a:off x="4584678" y="5838050"/>
            <a:ext cx="52900" cy="276999"/>
          </a:xfrm>
          <a:prstGeom prst="rect">
            <a:avLst/>
          </a:prstGeom>
          <a:noFill/>
        </p:spPr>
        <p:txBody>
          <a:bodyPr wrap="none" lIns="0" tIns="0" rIns="0" bIns="0" rtlCol="0">
            <a:spAutoFit/>
          </a:bodyPr>
          <a:lstStyle/>
          <a:p>
            <a:r>
              <a:rPr lang="en-IN" dirty="0"/>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F21D13E9-0F4C-49C8-897E-04EB2308EE3D}"/>
                  </a:ext>
                </a:extLst>
              </p:cNvPr>
              <p:cNvSpPr txBox="1"/>
              <p:nvPr/>
            </p:nvSpPr>
            <p:spPr>
              <a:xfrm>
                <a:off x="4486977" y="5403892"/>
                <a:ext cx="2573590" cy="8683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IN" sz="2800" b="0" i="1" smtClean="0">
                              <a:latin typeface="Cambria Math" panose="02040503050406030204" pitchFamily="18" charset="0"/>
                            </a:rPr>
                          </m:ctrlPr>
                        </m:sSubPr>
                        <m:e>
                          <m:r>
                            <a:rPr lang="en-IN" sz="2800" b="0" i="1" smtClean="0">
                              <a:latin typeface="Cambria Math" panose="02040503050406030204" pitchFamily="18" charset="0"/>
                            </a:rPr>
                            <m:t>𝜃</m:t>
                          </m:r>
                        </m:e>
                        <m:sub>
                          <m:r>
                            <a:rPr lang="en-IN" sz="2800" b="0" i="1" smtClean="0">
                              <a:latin typeface="Cambria Math" panose="02040503050406030204" pitchFamily="18" charset="0"/>
                            </a:rPr>
                            <m:t>𝑀𝐿𝐸</m:t>
                          </m:r>
                        </m:sub>
                      </m:sSub>
                      <m:r>
                        <a:rPr lang="en-IN" sz="2800" b="0" i="1" smtClean="0">
                          <a:latin typeface="Cambria Math" panose="02040503050406030204" pitchFamily="18" charset="0"/>
                        </a:rPr>
                        <m:t>= </m:t>
                      </m:r>
                      <m:f>
                        <m:fPr>
                          <m:ctrlPr>
                            <a:rPr lang="en-IN" sz="2800" b="0" i="1" smtClean="0">
                              <a:latin typeface="Cambria Math" panose="02040503050406030204" pitchFamily="18" charset="0"/>
                            </a:rPr>
                          </m:ctrlPr>
                        </m:fPr>
                        <m:num>
                          <m:nary>
                            <m:naryPr>
                              <m:chr m:val="∑"/>
                              <m:limLoc m:val="subSup"/>
                              <m:ctrlPr>
                                <a:rPr lang="en-IN" sz="2800" b="0" i="1" smtClean="0">
                                  <a:latin typeface="Cambria Math" panose="02040503050406030204" pitchFamily="18" charset="0"/>
                                </a:rPr>
                              </m:ctrlPr>
                            </m:naryPr>
                            <m:sub>
                              <m:r>
                                <m:rPr>
                                  <m:brk m:alnAt="25"/>
                                </m:rPr>
                                <a:rPr lang="en-IN" sz="2800" b="0" i="1" smtClean="0">
                                  <a:latin typeface="Cambria Math" panose="02040503050406030204" pitchFamily="18" charset="0"/>
                                </a:rPr>
                                <m:t>𝑛</m:t>
                              </m:r>
                              <m:r>
                                <a:rPr lang="en-IN" sz="2800" b="0" i="1" smtClean="0">
                                  <a:latin typeface="Cambria Math" panose="02040503050406030204" pitchFamily="18" charset="0"/>
                                </a:rPr>
                                <m:t>=1</m:t>
                              </m:r>
                            </m:sub>
                            <m:sup>
                              <m:r>
                                <a:rPr lang="en-IN" sz="2800" b="0" i="1" smtClean="0">
                                  <a:latin typeface="Cambria Math" panose="02040503050406030204" pitchFamily="18" charset="0"/>
                                </a:rPr>
                                <m:t>𝑁</m:t>
                              </m:r>
                            </m:sup>
                            <m:e>
                              <m:sSub>
                                <m:sSubPr>
                                  <m:ctrlPr>
                                    <a:rPr lang="en-IN" sz="2800" b="0" i="1" smtClean="0">
                                      <a:latin typeface="Cambria Math" panose="02040503050406030204" pitchFamily="18" charset="0"/>
                                    </a:rPr>
                                  </m:ctrlPr>
                                </m:sSubPr>
                                <m:e>
                                  <m:r>
                                    <a:rPr lang="en-IN" sz="2800" b="0" i="1" smtClean="0">
                                      <a:latin typeface="Cambria Math" panose="02040503050406030204" pitchFamily="18" charset="0"/>
                                    </a:rPr>
                                    <m:t>𝑦</m:t>
                                  </m:r>
                                </m:e>
                                <m:sub>
                                  <m:r>
                                    <a:rPr lang="en-IN" sz="2800" b="0" i="1" smtClean="0">
                                      <a:latin typeface="Cambria Math" panose="02040503050406030204" pitchFamily="18" charset="0"/>
                                    </a:rPr>
                                    <m:t>𝑛</m:t>
                                  </m:r>
                                </m:sub>
                              </m:sSub>
                            </m:e>
                          </m:nary>
                        </m:num>
                        <m:den>
                          <m:r>
                            <a:rPr lang="en-IN" sz="2800" b="0" i="1" smtClean="0">
                              <a:latin typeface="Cambria Math" panose="02040503050406030204" pitchFamily="18" charset="0"/>
                            </a:rPr>
                            <m:t>𝑁</m:t>
                          </m:r>
                        </m:den>
                      </m:f>
                    </m:oMath>
                  </m:oMathPara>
                </a14:m>
                <a:endParaRPr lang="en-IN" sz="2800" dirty="0"/>
              </a:p>
            </p:txBody>
          </p:sp>
        </mc:Choice>
        <mc:Fallback xmlns="">
          <p:sp>
            <p:nvSpPr>
              <p:cNvPr id="17" name="TextBox 16">
                <a:extLst>
                  <a:ext uri="{FF2B5EF4-FFF2-40B4-BE49-F238E27FC236}">
                    <a16:creationId xmlns:a16="http://schemas.microsoft.com/office/drawing/2014/main" id="{F21D13E9-0F4C-49C8-897E-04EB2308EE3D}"/>
                  </a:ext>
                </a:extLst>
              </p:cNvPr>
              <p:cNvSpPr txBox="1">
                <a:spLocks noRot="1" noChangeAspect="1" noMove="1" noResize="1" noEditPoints="1" noAdjustHandles="1" noChangeArrowheads="1" noChangeShapeType="1" noTextEdit="1"/>
              </p:cNvSpPr>
              <p:nvPr/>
            </p:nvSpPr>
            <p:spPr>
              <a:xfrm>
                <a:off x="4486977" y="5403892"/>
                <a:ext cx="2573590" cy="868315"/>
              </a:xfrm>
              <a:prstGeom prst="rect">
                <a:avLst/>
              </a:prstGeom>
              <a:blipFill>
                <a:blip r:embed="rId5"/>
                <a:stretch>
                  <a:fillRect/>
                </a:stretch>
              </a:blipFill>
            </p:spPr>
            <p:txBody>
              <a:bodyPr/>
              <a:lstStyle/>
              <a:p>
                <a:r>
                  <a:rPr lang="en-IN">
                    <a:noFill/>
                  </a:rPr>
                  <a:t> </a:t>
                </a:r>
              </a:p>
            </p:txBody>
          </p:sp>
        </mc:Fallback>
      </mc:AlternateContent>
      <p:sp>
        <p:nvSpPr>
          <p:cNvPr id="23" name="Speech Bubble: Rectangle 22">
            <a:extLst>
              <a:ext uri="{FF2B5EF4-FFF2-40B4-BE49-F238E27FC236}">
                <a16:creationId xmlns:a16="http://schemas.microsoft.com/office/drawing/2014/main" id="{BDF86F95-2105-4571-BDB7-CE3DD9FCE004}"/>
              </a:ext>
            </a:extLst>
          </p:cNvPr>
          <p:cNvSpPr/>
          <p:nvPr/>
        </p:nvSpPr>
        <p:spPr>
          <a:xfrm>
            <a:off x="7158268" y="5322695"/>
            <a:ext cx="1390651" cy="1099830"/>
          </a:xfrm>
          <a:prstGeom prst="wedgeRectCallout">
            <a:avLst>
              <a:gd name="adj1" fmla="val -61092"/>
              <a:gd name="adj2" fmla="val 13764"/>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Thus MLE solution is simply the fraction of heads! </a:t>
            </a:r>
            <a:r>
              <a:rPr lang="en-IN" sz="1400" dirty="0">
                <a:solidFill>
                  <a:schemeClr val="tx1"/>
                </a:solidFill>
                <a:latin typeface="Abadi Extra Light" panose="020B0204020104020204" pitchFamily="34" charset="0"/>
                <a:sym typeface="Wingdings" panose="05000000000000000000" pitchFamily="2" charset="2"/>
              </a:rPr>
              <a:t> Makes intuitive sense!</a:t>
            </a:r>
            <a:endParaRPr lang="en-IN" sz="1400" dirty="0">
              <a:solidFill>
                <a:schemeClr val="tx1"/>
              </a:solidFill>
              <a:latin typeface="Abadi Extra Light" panose="020B0204020104020204" pitchFamily="34" charset="0"/>
            </a:endParaRPr>
          </a:p>
        </p:txBody>
      </p:sp>
      <p:pic>
        <p:nvPicPr>
          <p:cNvPr id="25" name="Picture 2">
            <a:extLst>
              <a:ext uri="{FF2B5EF4-FFF2-40B4-BE49-F238E27FC236}">
                <a16:creationId xmlns:a16="http://schemas.microsoft.com/office/drawing/2014/main" id="{EB8C73B5-375B-4638-9CC1-32C412F97E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138" y="5450068"/>
            <a:ext cx="1181100" cy="12382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6" name="Speech Bubble: Rectangle 25">
                <a:extLst>
                  <a:ext uri="{FF2B5EF4-FFF2-40B4-BE49-F238E27FC236}">
                    <a16:creationId xmlns:a16="http://schemas.microsoft.com/office/drawing/2014/main" id="{83419A69-4FDC-4135-93E3-7F0B454B109D}"/>
                  </a:ext>
                </a:extLst>
              </p:cNvPr>
              <p:cNvSpPr/>
              <p:nvPr/>
            </p:nvSpPr>
            <p:spPr>
              <a:xfrm>
                <a:off x="1320835" y="5395206"/>
                <a:ext cx="3140363" cy="961105"/>
              </a:xfrm>
              <a:prstGeom prst="wedgeRectCallout">
                <a:avLst>
                  <a:gd name="adj1" fmla="val -67826"/>
                  <a:gd name="adj2" fmla="val 29651"/>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I tossed a coin 5 times – gave 1 head and 4 tails. Does it means </a:t>
                </a:r>
                <a14:m>
                  <m:oMath xmlns:m="http://schemas.openxmlformats.org/officeDocument/2006/math">
                    <m:r>
                      <a:rPr lang="en-IN" sz="1400" i="1" dirty="0" smtClean="0">
                        <a:solidFill>
                          <a:schemeClr val="tx1"/>
                        </a:solidFill>
                        <a:latin typeface="Cambria Math" panose="02040503050406030204" pitchFamily="18" charset="0"/>
                      </a:rPr>
                      <m:t>𝜃</m:t>
                    </m:r>
                  </m:oMath>
                </a14:m>
                <a:r>
                  <a:rPr lang="en-IN" sz="1400" dirty="0">
                    <a:solidFill>
                      <a:schemeClr val="tx1"/>
                    </a:solidFill>
                    <a:latin typeface="Abadi Extra Light" panose="020B0204020104020204" pitchFamily="34" charset="0"/>
                  </a:rPr>
                  <a:t>  = 0.2?? The MLE approach says so. What is I see 0 head and 5 tails. Does it mean </a:t>
                </a:r>
                <a14:m>
                  <m:oMath xmlns:m="http://schemas.openxmlformats.org/officeDocument/2006/math">
                    <m:r>
                      <a:rPr lang="en-IN" sz="1400" i="1" dirty="0">
                        <a:solidFill>
                          <a:schemeClr val="tx1"/>
                        </a:solidFill>
                        <a:latin typeface="Cambria Math" panose="02040503050406030204" pitchFamily="18" charset="0"/>
                      </a:rPr>
                      <m:t>𝜃</m:t>
                    </m:r>
                  </m:oMath>
                </a14:m>
                <a:r>
                  <a:rPr lang="en-IN" sz="1400" dirty="0">
                    <a:solidFill>
                      <a:schemeClr val="tx1"/>
                    </a:solidFill>
                    <a:latin typeface="Abadi Extra Light" panose="020B0204020104020204" pitchFamily="34" charset="0"/>
                  </a:rPr>
                  <a:t>  = 0? </a:t>
                </a:r>
              </a:p>
            </p:txBody>
          </p:sp>
        </mc:Choice>
        <mc:Fallback xmlns="">
          <p:sp>
            <p:nvSpPr>
              <p:cNvPr id="26" name="Speech Bubble: Rectangle 25">
                <a:extLst>
                  <a:ext uri="{FF2B5EF4-FFF2-40B4-BE49-F238E27FC236}">
                    <a16:creationId xmlns:a16="http://schemas.microsoft.com/office/drawing/2014/main" id="{83419A69-4FDC-4135-93E3-7F0B454B109D}"/>
                  </a:ext>
                </a:extLst>
              </p:cNvPr>
              <p:cNvSpPr>
                <a:spLocks noRot="1" noChangeAspect="1" noMove="1" noResize="1" noEditPoints="1" noAdjustHandles="1" noChangeArrowheads="1" noChangeShapeType="1" noTextEdit="1"/>
              </p:cNvSpPr>
              <p:nvPr/>
            </p:nvSpPr>
            <p:spPr>
              <a:xfrm>
                <a:off x="1320835" y="5395206"/>
                <a:ext cx="3140363" cy="961105"/>
              </a:xfrm>
              <a:prstGeom prst="wedgeRectCallout">
                <a:avLst>
                  <a:gd name="adj1" fmla="val -67826"/>
                  <a:gd name="adj2" fmla="val 29651"/>
                </a:avLst>
              </a:prstGeom>
              <a:blipFill>
                <a:blip r:embed="rId7"/>
                <a:stretch>
                  <a:fillRect r="-974" b="-4348"/>
                </a:stretch>
              </a:blipFill>
              <a:ln w="19050">
                <a:solidFill>
                  <a:schemeClr val="accent2"/>
                </a:solidFill>
              </a:ln>
            </p:spPr>
            <p:txBody>
              <a:bodyPr/>
              <a:lstStyle/>
              <a:p>
                <a:r>
                  <a:rPr lang="en-IN">
                    <a:noFill/>
                  </a:rPr>
                  <a:t> </a:t>
                </a:r>
              </a:p>
            </p:txBody>
          </p:sp>
        </mc:Fallback>
      </mc:AlternateContent>
      <p:pic>
        <p:nvPicPr>
          <p:cNvPr id="28" name="Picture 27">
            <a:extLst>
              <a:ext uri="{FF2B5EF4-FFF2-40B4-BE49-F238E27FC236}">
                <a16:creationId xmlns:a16="http://schemas.microsoft.com/office/drawing/2014/main" id="{0DCD4659-364F-4C4A-8449-05740232B583}"/>
              </a:ext>
            </a:extLst>
          </p:cNvPr>
          <p:cNvPicPr>
            <a:picLocks noChangeAspect="1"/>
          </p:cNvPicPr>
          <p:nvPr/>
        </p:nvPicPr>
        <p:blipFill>
          <a:blip r:embed="rId8"/>
          <a:stretch>
            <a:fillRect/>
          </a:stretch>
        </p:blipFill>
        <p:spPr>
          <a:xfrm>
            <a:off x="11001040" y="4466866"/>
            <a:ext cx="1004822" cy="965223"/>
          </a:xfrm>
          <a:prstGeom prst="rect">
            <a:avLst/>
          </a:prstGeom>
        </p:spPr>
      </p:pic>
      <mc:AlternateContent xmlns:mc="http://schemas.openxmlformats.org/markup-compatibility/2006" xmlns:a14="http://schemas.microsoft.com/office/drawing/2010/main">
        <mc:Choice Requires="a14">
          <p:sp>
            <p:nvSpPr>
              <p:cNvPr id="29" name="Speech Bubble: Rectangle 28">
                <a:extLst>
                  <a:ext uri="{FF2B5EF4-FFF2-40B4-BE49-F238E27FC236}">
                    <a16:creationId xmlns:a16="http://schemas.microsoft.com/office/drawing/2014/main" id="{FC45C737-A329-4479-8CDA-A78673001A8F}"/>
                  </a:ext>
                </a:extLst>
              </p:cNvPr>
              <p:cNvSpPr/>
              <p:nvPr/>
            </p:nvSpPr>
            <p:spPr>
              <a:xfrm>
                <a:off x="8671462" y="5276944"/>
                <a:ext cx="2574527" cy="1308414"/>
              </a:xfrm>
              <a:prstGeom prst="wedgeRectCallout">
                <a:avLst>
                  <a:gd name="adj1" fmla="val 54542"/>
                  <a:gd name="adj2" fmla="val -7523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Indeed, with a small number of training observations, MLE may overfit and may not be reliable. An alternative is MAP estimation which can incorporate a </a:t>
                </a:r>
                <a:r>
                  <a:rPr lang="en-IN" sz="1400" dirty="0">
                    <a:solidFill>
                      <a:srgbClr val="0000FF"/>
                    </a:solidFill>
                    <a:latin typeface="Abadi Extra Light" panose="020B0204020104020204" pitchFamily="34" charset="0"/>
                  </a:rPr>
                  <a:t>prior distribution</a:t>
                </a:r>
                <a:r>
                  <a:rPr lang="en-IN" sz="1400" dirty="0">
                    <a:solidFill>
                      <a:schemeClr val="tx1"/>
                    </a:solidFill>
                    <a:latin typeface="Abadi Extra Light" panose="020B0204020104020204" pitchFamily="34" charset="0"/>
                  </a:rPr>
                  <a:t> over </a:t>
                </a:r>
                <a14:m>
                  <m:oMath xmlns:m="http://schemas.openxmlformats.org/officeDocument/2006/math">
                    <m:r>
                      <a:rPr lang="en-IN" sz="1400" b="0" i="1" smtClean="0">
                        <a:solidFill>
                          <a:schemeClr val="tx1"/>
                        </a:solidFill>
                        <a:latin typeface="Cambria Math" panose="02040503050406030204" pitchFamily="18" charset="0"/>
                      </a:rPr>
                      <m:t>𝜃</m:t>
                    </m:r>
                  </m:oMath>
                </a14:m>
                <a:endParaRPr lang="en-IN" sz="1400" dirty="0">
                  <a:solidFill>
                    <a:schemeClr val="tx1"/>
                  </a:solidFill>
                  <a:latin typeface="Abadi Extra Light" panose="020B0204020104020204" pitchFamily="34" charset="0"/>
                </a:endParaRPr>
              </a:p>
            </p:txBody>
          </p:sp>
        </mc:Choice>
        <mc:Fallback xmlns="">
          <p:sp>
            <p:nvSpPr>
              <p:cNvPr id="29" name="Speech Bubble: Rectangle 28">
                <a:extLst>
                  <a:ext uri="{FF2B5EF4-FFF2-40B4-BE49-F238E27FC236}">
                    <a16:creationId xmlns:a16="http://schemas.microsoft.com/office/drawing/2014/main" id="{FC45C737-A329-4479-8CDA-A78673001A8F}"/>
                  </a:ext>
                </a:extLst>
              </p:cNvPr>
              <p:cNvSpPr>
                <a:spLocks noRot="1" noChangeAspect="1" noMove="1" noResize="1" noEditPoints="1" noAdjustHandles="1" noChangeArrowheads="1" noChangeShapeType="1" noTextEdit="1"/>
              </p:cNvSpPr>
              <p:nvPr/>
            </p:nvSpPr>
            <p:spPr>
              <a:xfrm>
                <a:off x="8671462" y="5276944"/>
                <a:ext cx="2574527" cy="1308414"/>
              </a:xfrm>
              <a:prstGeom prst="wedgeRectCallout">
                <a:avLst>
                  <a:gd name="adj1" fmla="val 54542"/>
                  <a:gd name="adj2" fmla="val -75239"/>
                </a:avLst>
              </a:prstGeom>
              <a:blipFill>
                <a:blip r:embed="rId9"/>
                <a:stretch>
                  <a:fillRect l="-441" b="-5109"/>
                </a:stretch>
              </a:blipFill>
              <a:ln w="19050">
                <a:solidFill>
                  <a:schemeClr val="accent2"/>
                </a:solidFill>
              </a:ln>
            </p:spPr>
            <p:txBody>
              <a:bodyPr/>
              <a:lstStyle/>
              <a:p>
                <a:r>
                  <a:rPr lang="en-IN">
                    <a:noFill/>
                  </a:rPr>
                  <a:t> </a:t>
                </a:r>
              </a:p>
            </p:txBody>
          </p:sp>
        </mc:Fallback>
      </mc:AlternateContent>
      <p:sp>
        <p:nvSpPr>
          <p:cNvPr id="30" name="Speech Bubble: Rectangle 29">
            <a:extLst>
              <a:ext uri="{FF2B5EF4-FFF2-40B4-BE49-F238E27FC236}">
                <a16:creationId xmlns:a16="http://schemas.microsoft.com/office/drawing/2014/main" id="{FBA2ABAC-58A7-4A1A-B3FE-C6A0216CC7F2}"/>
              </a:ext>
            </a:extLst>
          </p:cNvPr>
          <p:cNvSpPr/>
          <p:nvPr/>
        </p:nvSpPr>
        <p:spPr>
          <a:xfrm>
            <a:off x="3026319" y="3909552"/>
            <a:ext cx="2065797" cy="270851"/>
          </a:xfrm>
          <a:prstGeom prst="wedgeRectCallout">
            <a:avLst>
              <a:gd name="adj1" fmla="val -48333"/>
              <a:gd name="adj2" fmla="val 83037"/>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assuming </a:t>
            </a:r>
            <a:r>
              <a:rPr lang="en-IN" dirty="0" err="1">
                <a:solidFill>
                  <a:schemeClr val="tx1"/>
                </a:solidFill>
                <a:latin typeface="Abadi Extra Light" panose="020B0204020104020204" pitchFamily="34" charset="0"/>
              </a:rPr>
              <a:t>i.i.d</a:t>
            </a:r>
            <a:r>
              <a:rPr lang="en-IN" dirty="0">
                <a:solidFill>
                  <a:schemeClr val="tx1"/>
                </a:solidFill>
                <a:latin typeface="Abadi Extra Light" panose="020B0204020104020204" pitchFamily="34" charset="0"/>
              </a:rPr>
              <a:t>. data</a:t>
            </a:r>
          </a:p>
        </p:txBody>
      </p:sp>
      <p:sp>
        <p:nvSpPr>
          <p:cNvPr id="31" name="Speech Bubble: Rectangle 30">
            <a:extLst>
              <a:ext uri="{FF2B5EF4-FFF2-40B4-BE49-F238E27FC236}">
                <a16:creationId xmlns:a16="http://schemas.microsoft.com/office/drawing/2014/main" id="{5913E4B5-BEED-4210-A0FA-FD3742295469}"/>
              </a:ext>
            </a:extLst>
          </p:cNvPr>
          <p:cNvSpPr/>
          <p:nvPr/>
        </p:nvSpPr>
        <p:spPr>
          <a:xfrm>
            <a:off x="504918" y="2868985"/>
            <a:ext cx="2053723" cy="593556"/>
          </a:xfrm>
          <a:prstGeom prst="wedgeRectCallout">
            <a:avLst>
              <a:gd name="adj1" fmla="val 67557"/>
              <a:gd name="adj2" fmla="val 2815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Likelihood or observation model</a:t>
            </a:r>
          </a:p>
        </p:txBody>
      </p:sp>
    </p:spTree>
    <p:custDataLst>
      <p:tags r:id="rId1"/>
    </p:custDataLst>
    <p:extLst>
      <p:ext uri="{BB962C8B-B14F-4D97-AF65-F5344CB8AC3E}">
        <p14:creationId xmlns:p14="http://schemas.microsoft.com/office/powerpoint/2010/main" val="2463209657"/>
      </p:ext>
    </p:extLst>
  </p:cSld>
  <p:clrMapOvr>
    <a:masterClrMapping/>
  </p:clrMapOvr>
  <mc:AlternateContent xmlns:mc="http://schemas.openxmlformats.org/markup-compatibility/2006" xmlns:p14="http://schemas.microsoft.com/office/powerpoint/2010/main">
    <mc:Choice Requires="p14">
      <p:transition spd="slow" p14:dur="2000" advTm="353230"/>
    </mc:Choice>
    <mc:Fallback xmlns="">
      <p:transition spd="slow" advTm="3532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down)">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down)">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down)">
                                      <p:cBhvr>
                                        <p:cTn id="37" dur="5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down)">
                                      <p:cBhvr>
                                        <p:cTn id="42" dur="500"/>
                                        <p:tgtEl>
                                          <p:spTgt spid="4">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down)">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Effect transition="in" filter="wipe(down)">
                                      <p:cBhvr>
                                        <p:cTn id="52" dur="500"/>
                                        <p:tgtEl>
                                          <p:spTgt spid="4">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down)">
                                      <p:cBhvr>
                                        <p:cTn id="67" dur="500"/>
                                        <p:tgtEl>
                                          <p:spTgt spid="25"/>
                                        </p:tgtEl>
                                      </p:cBhvr>
                                    </p:animEffect>
                                  </p:childTnLst>
                                </p:cTn>
                              </p:par>
                              <p:par>
                                <p:cTn id="68" presetID="22" presetClass="entr" presetSubtype="4" fill="hold" grpId="1"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wipe(down)">
                                      <p:cBhvr>
                                        <p:cTn id="70" dur="500"/>
                                        <p:tgtEl>
                                          <p:spTgt spid="2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down)">
                                      <p:cBhvr>
                                        <p:cTn id="75" dur="500"/>
                                        <p:tgtEl>
                                          <p:spTgt spid="28"/>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wipe(down)">
                                      <p:cBhvr>
                                        <p:cTn id="7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9" grpId="0" animBg="1"/>
      <p:bldP spid="17" grpId="0"/>
      <p:bldP spid="23" grpId="0" animBg="1"/>
      <p:bldP spid="26" grpId="0" animBg="1"/>
      <p:bldP spid="26" grpId="1" animBg="1"/>
      <p:bldP spid="29" grpId="0" animBg="1"/>
      <p:bldP spid="30"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Estimating a Coin’s Bias: MAP</a:t>
            </a:r>
          </a:p>
        </p:txBody>
      </p:sp>
      <p:sp>
        <p:nvSpPr>
          <p:cNvPr id="12" name="Slide Number Placeholder 11">
            <a:extLst>
              <a:ext uri="{FF2B5EF4-FFF2-40B4-BE49-F238E27FC236}">
                <a16:creationId xmlns:a16="http://schemas.microsoft.com/office/drawing/2014/main" id="{F77B66E3-3803-4788-BC62-221F4919CBCE}"/>
              </a:ext>
            </a:extLst>
          </p:cNvPr>
          <p:cNvSpPr>
            <a:spLocks noGrp="1"/>
          </p:cNvSpPr>
          <p:nvPr>
            <p:ph type="sldNum" sz="quarter" idx="4294967295"/>
          </p:nvPr>
        </p:nvSpPr>
        <p:spPr>
          <a:xfrm>
            <a:off x="11323930" y="136939"/>
            <a:ext cx="602825" cy="365125"/>
          </a:xfrm>
        </p:spPr>
        <p:txBody>
          <a:bodyPr/>
          <a:lstStyle/>
          <a:p>
            <a:fld id="{80FED9D3-AF84-488D-8A6A-726D5349CDAB}" type="slidenum">
              <a:rPr lang="en-IN" sz="2800" smtClean="0">
                <a:solidFill>
                  <a:schemeClr val="accent2">
                    <a:lumMod val="40000"/>
                    <a:lumOff val="60000"/>
                  </a:schemeClr>
                </a:solidFill>
              </a:rPr>
              <a:t>3</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dirty="0">
                    <a:latin typeface="Abadi Extra Light" panose="020B0204020104020204" pitchFamily="34" charset="0"/>
                  </a:rPr>
                  <a:t>Let’s again consider the coin-toss problem (estimating the bias of the coin)</a:t>
                </a: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Each likelihood term is Bernoulli </a:t>
                </a:r>
              </a:p>
              <a:p>
                <a:pPr marL="0" indent="0">
                  <a:buNone/>
                </a:pPr>
                <a:r>
                  <a:rPr lang="en-GB" dirty="0">
                    <a:latin typeface="Abadi Extra Light" panose="020B0204020104020204" pitchFamily="34" charset="0"/>
                  </a:rPr>
                  <a:t>		</a:t>
                </a:r>
                <a:endParaRPr lang="en-IN" dirty="0"/>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Also need a prior since we want to do MAP estimation</a:t>
                </a:r>
              </a:p>
              <a:p>
                <a:pPr marL="0" indent="0">
                  <a:buNone/>
                </a:pPr>
                <a:endParaRPr lang="en-GB" sz="1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Since </a:t>
                </a:r>
                <a14:m>
                  <m:oMath xmlns:m="http://schemas.openxmlformats.org/officeDocument/2006/math">
                    <m:r>
                      <a:rPr lang="en-GB" i="1" dirty="0" smtClean="0">
                        <a:latin typeface="Cambria Math" panose="02040503050406030204" pitchFamily="18" charset="0"/>
                      </a:rPr>
                      <m:t>𝜃</m:t>
                    </m:r>
                    <m:r>
                      <a:rPr lang="en-GB" i="1" dirty="0" smtClean="0">
                        <a:latin typeface="Cambria Math" panose="02040503050406030204" pitchFamily="18" charset="0"/>
                      </a:rPr>
                      <m:t>∈ (0,1)</m:t>
                    </m:r>
                  </m:oMath>
                </a14:m>
                <a:r>
                  <a:rPr lang="en-GB" dirty="0">
                    <a:latin typeface="Abadi Extra Light" panose="020B0204020104020204" pitchFamily="34" charset="0"/>
                  </a:rPr>
                  <a:t>, a reasonable choice of prior for </a:t>
                </a:r>
                <a14:m>
                  <m:oMath xmlns:m="http://schemas.openxmlformats.org/officeDocument/2006/math">
                    <m:r>
                      <a:rPr lang="en-GB" i="1" dirty="0" smtClean="0">
                        <a:latin typeface="Cambria Math" panose="02040503050406030204" pitchFamily="18" charset="0"/>
                      </a:rPr>
                      <m:t>𝜃</m:t>
                    </m:r>
                    <m:r>
                      <a:rPr lang="en-GB" i="1" dirty="0" smtClean="0">
                        <a:latin typeface="Cambria Math" panose="02040503050406030204" pitchFamily="18" charset="0"/>
                      </a:rPr>
                      <m:t> </m:t>
                    </m:r>
                  </m:oMath>
                </a14:m>
                <a:r>
                  <a:rPr lang="en-GB" dirty="0">
                    <a:latin typeface="Abadi Extra Light" panose="020B0204020104020204" pitchFamily="34" charset="0"/>
                  </a:rPr>
                  <a:t>would be </a:t>
                </a:r>
                <a:r>
                  <a:rPr lang="en-GB" dirty="0">
                    <a:solidFill>
                      <a:srgbClr val="0000FF"/>
                    </a:solidFill>
                    <a:latin typeface="Abadi Extra Light" panose="020B0204020104020204" pitchFamily="34" charset="0"/>
                  </a:rPr>
                  <a:t>Beta distribution</a:t>
                </a:r>
              </a:p>
              <a:p>
                <a:pPr marL="0" indent="0">
                  <a:buNone/>
                </a:pPr>
                <a:endParaRPr lang="en-GB" sz="8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935" t="-1864"/>
                </a:stretch>
              </a:blipFill>
            </p:spPr>
            <p:txBody>
              <a:bodyPr/>
              <a:lstStyle/>
              <a:p>
                <a:r>
                  <a:rPr lang="en-IN">
                    <a:noFill/>
                  </a:rPr>
                  <a:t> </a:t>
                </a:r>
              </a:p>
            </p:txBody>
          </p:sp>
        </mc:Fallback>
      </mc:AlternateContent>
      <p:pic>
        <p:nvPicPr>
          <p:cNvPr id="1026" name="Picture 2">
            <a:extLst>
              <a:ext uri="{FF2B5EF4-FFF2-40B4-BE49-F238E27FC236}">
                <a16:creationId xmlns:a16="http://schemas.microsoft.com/office/drawing/2014/main" id="{2A666EDC-DD1E-4B44-A710-57B36042B4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5911" y="4353742"/>
            <a:ext cx="3369396" cy="246030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D52C031-5451-4101-9626-CF6B33B6A0DF}"/>
                  </a:ext>
                </a:extLst>
              </p:cNvPr>
              <p:cNvSpPr txBox="1"/>
              <p:nvPr/>
            </p:nvSpPr>
            <p:spPr>
              <a:xfrm>
                <a:off x="5680208" y="4353742"/>
                <a:ext cx="5305683" cy="7657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rPr>
                        <m:t>𝑝</m:t>
                      </m:r>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𝜃</m:t>
                          </m:r>
                        </m:e>
                        <m:e>
                          <m:r>
                            <a:rPr lang="en-IN" sz="2400" b="0" i="1" smtClean="0">
                              <a:latin typeface="Cambria Math" panose="02040503050406030204" pitchFamily="18" charset="0"/>
                            </a:rPr>
                            <m:t>𝛼</m:t>
                          </m:r>
                          <m:r>
                            <a:rPr lang="en-IN" sz="2400" b="0" i="1" smtClean="0">
                              <a:latin typeface="Cambria Math" panose="02040503050406030204" pitchFamily="18" charset="0"/>
                            </a:rPr>
                            <m:t>,</m:t>
                          </m:r>
                          <m:r>
                            <a:rPr lang="en-IN" sz="2400" b="0" i="1" smtClean="0">
                              <a:latin typeface="Cambria Math" panose="02040503050406030204" pitchFamily="18" charset="0"/>
                            </a:rPr>
                            <m:t>𝛽</m:t>
                          </m:r>
                        </m:e>
                      </m:d>
                      <m:r>
                        <a:rPr lang="en-IN" sz="2400" b="0" i="1" smtClean="0">
                          <a:latin typeface="Cambria Math" panose="02040503050406030204" pitchFamily="18" charset="0"/>
                        </a:rPr>
                        <m:t>= </m:t>
                      </m:r>
                      <m:f>
                        <m:fPr>
                          <m:ctrlPr>
                            <a:rPr lang="en-IN" sz="2400" b="0" i="1" smtClean="0">
                              <a:latin typeface="Cambria Math" panose="02040503050406030204" pitchFamily="18" charset="0"/>
                            </a:rPr>
                          </m:ctrlPr>
                        </m:fPr>
                        <m:num>
                          <m:r>
                            <m:rPr>
                              <m:sty m:val="p"/>
                            </m:rPr>
                            <a:rPr lang="en-IN" sz="2400" b="0" i="0" smtClean="0">
                              <a:latin typeface="Cambria Math" panose="02040503050406030204" pitchFamily="18" charset="0"/>
                            </a:rPr>
                            <m:t>Γ</m:t>
                          </m:r>
                          <m:r>
                            <a:rPr lang="en-IN" sz="2400" b="0" i="1" smtClean="0">
                              <a:latin typeface="Cambria Math" panose="02040503050406030204" pitchFamily="18" charset="0"/>
                            </a:rPr>
                            <m:t>(</m:t>
                          </m:r>
                          <m:r>
                            <a:rPr lang="en-IN" sz="2400" b="0" i="1" smtClean="0">
                              <a:latin typeface="Cambria Math" panose="02040503050406030204" pitchFamily="18" charset="0"/>
                            </a:rPr>
                            <m:t>𝛼</m:t>
                          </m:r>
                          <m:r>
                            <a:rPr lang="en-IN" sz="2400" b="0" i="1" smtClean="0">
                              <a:latin typeface="Cambria Math" panose="02040503050406030204" pitchFamily="18" charset="0"/>
                            </a:rPr>
                            <m:t>+</m:t>
                          </m:r>
                          <m:r>
                            <a:rPr lang="en-IN" sz="2400" b="0" i="1" smtClean="0">
                              <a:latin typeface="Cambria Math" panose="02040503050406030204" pitchFamily="18" charset="0"/>
                            </a:rPr>
                            <m:t>𝛽</m:t>
                          </m:r>
                          <m:r>
                            <a:rPr lang="en-IN" sz="2400" b="0" i="1" smtClean="0">
                              <a:latin typeface="Cambria Math" panose="02040503050406030204" pitchFamily="18" charset="0"/>
                            </a:rPr>
                            <m:t>)</m:t>
                          </m:r>
                        </m:num>
                        <m:den>
                          <m:r>
                            <m:rPr>
                              <m:sty m:val="p"/>
                            </m:rPr>
                            <a:rPr lang="en-IN" sz="2400" b="0" i="0" smtClean="0">
                              <a:latin typeface="Cambria Math" panose="02040503050406030204" pitchFamily="18" charset="0"/>
                            </a:rPr>
                            <m:t>Γ</m:t>
                          </m:r>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𝛼</m:t>
                              </m:r>
                            </m:e>
                          </m:d>
                          <m:r>
                            <m:rPr>
                              <m:sty m:val="p"/>
                            </m:rPr>
                            <a:rPr lang="en-IN" sz="2400" b="0" i="0" smtClean="0">
                              <a:latin typeface="Cambria Math" panose="02040503050406030204" pitchFamily="18" charset="0"/>
                            </a:rPr>
                            <m:t>Γ</m:t>
                          </m:r>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𝛽</m:t>
                              </m:r>
                            </m:e>
                          </m:d>
                        </m:den>
                      </m:f>
                      <m:r>
                        <a:rPr lang="en-IN" sz="2400" b="0" i="1" smtClean="0">
                          <a:latin typeface="Cambria Math" panose="02040503050406030204" pitchFamily="18" charset="0"/>
                        </a:rPr>
                        <m:t> </m:t>
                      </m:r>
                      <m:sSup>
                        <m:sSupPr>
                          <m:ctrlPr>
                            <a:rPr lang="en-IN" sz="2400" b="0" i="1" smtClean="0">
                              <a:latin typeface="Cambria Math" panose="02040503050406030204" pitchFamily="18" charset="0"/>
                            </a:rPr>
                          </m:ctrlPr>
                        </m:sSupPr>
                        <m:e>
                          <m:r>
                            <a:rPr lang="en-IN" sz="2400" b="0" i="1" smtClean="0">
                              <a:latin typeface="Cambria Math" panose="02040503050406030204" pitchFamily="18" charset="0"/>
                            </a:rPr>
                            <m:t>𝜃</m:t>
                          </m:r>
                        </m:e>
                        <m:sup>
                          <m:r>
                            <a:rPr lang="en-IN" sz="2400" b="0" i="1" smtClean="0">
                              <a:latin typeface="Cambria Math" panose="02040503050406030204" pitchFamily="18" charset="0"/>
                            </a:rPr>
                            <m:t>𝛼</m:t>
                          </m:r>
                          <m:r>
                            <a:rPr lang="en-IN" sz="2400" b="0" i="1" smtClean="0">
                              <a:latin typeface="Cambria Math" panose="02040503050406030204" pitchFamily="18" charset="0"/>
                            </a:rPr>
                            <m:t>−1</m:t>
                          </m:r>
                        </m:sup>
                      </m:sSup>
                      <m:sSup>
                        <m:sSupPr>
                          <m:ctrlPr>
                            <a:rPr lang="en-IN" sz="2400" b="0" i="1" smtClean="0">
                              <a:latin typeface="Cambria Math" panose="02040503050406030204" pitchFamily="18" charset="0"/>
                            </a:rPr>
                          </m:ctrlPr>
                        </m:sSupPr>
                        <m:e>
                          <m:d>
                            <m:dPr>
                              <m:ctrlPr>
                                <a:rPr lang="en-IN" sz="2400" b="0" i="1" smtClean="0">
                                  <a:latin typeface="Cambria Math" panose="02040503050406030204" pitchFamily="18" charset="0"/>
                                </a:rPr>
                              </m:ctrlPr>
                            </m:dPr>
                            <m:e>
                              <m:r>
                                <a:rPr lang="en-IN" sz="2400" b="0" i="1" smtClean="0">
                                  <a:latin typeface="Cambria Math" panose="02040503050406030204" pitchFamily="18" charset="0"/>
                                </a:rPr>
                                <m:t>1−</m:t>
                              </m:r>
                              <m:r>
                                <a:rPr lang="en-IN" sz="2400" b="0" i="1" smtClean="0">
                                  <a:latin typeface="Cambria Math" panose="02040503050406030204" pitchFamily="18" charset="0"/>
                                </a:rPr>
                                <m:t>𝜃</m:t>
                              </m:r>
                            </m:e>
                          </m:d>
                        </m:e>
                        <m:sup>
                          <m:r>
                            <a:rPr lang="en-IN" sz="2400" b="0" i="1" smtClean="0">
                              <a:latin typeface="Cambria Math" panose="02040503050406030204" pitchFamily="18" charset="0"/>
                            </a:rPr>
                            <m:t>𝛽</m:t>
                          </m:r>
                          <m:r>
                            <a:rPr lang="en-IN" sz="2400" b="0" i="1" smtClean="0">
                              <a:latin typeface="Cambria Math" panose="02040503050406030204" pitchFamily="18" charset="0"/>
                            </a:rPr>
                            <m:t>−1 </m:t>
                          </m:r>
                        </m:sup>
                      </m:sSup>
                      <m:r>
                        <a:rPr lang="en-IN" sz="2400" b="0" i="1" smtClean="0">
                          <a:latin typeface="Cambria Math" panose="02040503050406030204" pitchFamily="18" charset="0"/>
                        </a:rPr>
                        <m:t> </m:t>
                      </m:r>
                    </m:oMath>
                  </m:oMathPara>
                </a14:m>
                <a:endParaRPr lang="en-IN" sz="2400" dirty="0"/>
              </a:p>
            </p:txBody>
          </p:sp>
        </mc:Choice>
        <mc:Fallback xmlns="">
          <p:sp>
            <p:nvSpPr>
              <p:cNvPr id="5" name="TextBox 4">
                <a:extLst>
                  <a:ext uri="{FF2B5EF4-FFF2-40B4-BE49-F238E27FC236}">
                    <a16:creationId xmlns:a16="http://schemas.microsoft.com/office/drawing/2014/main" id="{FD52C031-5451-4101-9626-CF6B33B6A0DF}"/>
                  </a:ext>
                </a:extLst>
              </p:cNvPr>
              <p:cNvSpPr txBox="1">
                <a:spLocks noRot="1" noChangeAspect="1" noMove="1" noResize="1" noEditPoints="1" noAdjustHandles="1" noChangeArrowheads="1" noChangeShapeType="1" noTextEdit="1"/>
              </p:cNvSpPr>
              <p:nvPr/>
            </p:nvSpPr>
            <p:spPr>
              <a:xfrm>
                <a:off x="5680208" y="4353742"/>
                <a:ext cx="5305683" cy="765722"/>
              </a:xfrm>
              <a:prstGeom prst="rect">
                <a:avLst/>
              </a:prstGeom>
              <a:blipFill>
                <a:blip r:embed="rId7"/>
                <a:stretch>
                  <a:fillRect/>
                </a:stretch>
              </a:blipFill>
            </p:spPr>
            <p:txBody>
              <a:bodyPr/>
              <a:lstStyle/>
              <a:p>
                <a:r>
                  <a:rPr lang="en-IN">
                    <a:noFill/>
                  </a:rPr>
                  <a:t> </a:t>
                </a:r>
              </a:p>
            </p:txBody>
          </p:sp>
        </mc:Fallback>
      </mc:AlternateContent>
      <p:sp>
        <p:nvSpPr>
          <p:cNvPr id="13" name="Speech Bubble: Rectangle 12">
            <a:extLst>
              <a:ext uri="{FF2B5EF4-FFF2-40B4-BE49-F238E27FC236}">
                <a16:creationId xmlns:a16="http://schemas.microsoft.com/office/drawing/2014/main" id="{9E74615C-8AF9-40FD-9D1B-D37D454A5E85}"/>
              </a:ext>
            </a:extLst>
          </p:cNvPr>
          <p:cNvSpPr/>
          <p:nvPr/>
        </p:nvSpPr>
        <p:spPr>
          <a:xfrm>
            <a:off x="5541081" y="5262577"/>
            <a:ext cx="2023200" cy="277000"/>
          </a:xfrm>
          <a:prstGeom prst="wedgeRectCallout">
            <a:avLst>
              <a:gd name="adj1" fmla="val 39707"/>
              <a:gd name="adj2" fmla="val -128674"/>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The gamma function</a:t>
            </a:r>
          </a:p>
        </p:txBody>
      </p:sp>
      <mc:AlternateContent xmlns:mc="http://schemas.openxmlformats.org/markup-compatibility/2006" xmlns:a14="http://schemas.microsoft.com/office/drawing/2010/main">
        <mc:Choice Requires="a14">
          <p:sp>
            <p:nvSpPr>
              <p:cNvPr id="14" name="Speech Bubble: Rectangle 13">
                <a:extLst>
                  <a:ext uri="{FF2B5EF4-FFF2-40B4-BE49-F238E27FC236}">
                    <a16:creationId xmlns:a16="http://schemas.microsoft.com/office/drawing/2014/main" id="{96AD600C-5D82-4B6C-9498-3B2D44173C4E}"/>
                  </a:ext>
                </a:extLst>
              </p:cNvPr>
              <p:cNvSpPr/>
              <p:nvPr/>
            </p:nvSpPr>
            <p:spPr>
              <a:xfrm>
                <a:off x="8508860" y="5244967"/>
                <a:ext cx="3497001" cy="849701"/>
              </a:xfrm>
              <a:prstGeom prst="wedgeRectCallout">
                <a:avLst>
                  <a:gd name="adj1" fmla="val -46071"/>
                  <a:gd name="adj2" fmla="val -7163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14:m>
                  <m:oMath xmlns:m="http://schemas.openxmlformats.org/officeDocument/2006/math">
                    <m:r>
                      <a:rPr lang="en-IN" i="1" dirty="0" smtClean="0">
                        <a:solidFill>
                          <a:schemeClr val="tx1"/>
                        </a:solidFill>
                        <a:latin typeface="Cambria Math" panose="02040503050406030204" pitchFamily="18" charset="0"/>
                      </a:rPr>
                      <m:t>𝛼</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and </a:t>
                </a:r>
                <a14:m>
                  <m:oMath xmlns:m="http://schemas.openxmlformats.org/officeDocument/2006/math">
                    <m:r>
                      <a:rPr lang="en-IN" i="1" dirty="0" smtClean="0">
                        <a:solidFill>
                          <a:schemeClr val="tx1"/>
                        </a:solidFill>
                        <a:latin typeface="Cambria Math" panose="02040503050406030204" pitchFamily="18" charset="0"/>
                      </a:rPr>
                      <m:t>𝛽</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(both non-negative reals) are the two hyperparameters of this Beta prior</a:t>
                </a:r>
              </a:p>
            </p:txBody>
          </p:sp>
        </mc:Choice>
        <mc:Fallback xmlns="">
          <p:sp>
            <p:nvSpPr>
              <p:cNvPr id="14" name="Speech Bubble: Rectangle 13">
                <a:extLst>
                  <a:ext uri="{FF2B5EF4-FFF2-40B4-BE49-F238E27FC236}">
                    <a16:creationId xmlns:a16="http://schemas.microsoft.com/office/drawing/2014/main" id="{96AD600C-5D82-4B6C-9498-3B2D44173C4E}"/>
                  </a:ext>
                </a:extLst>
              </p:cNvPr>
              <p:cNvSpPr>
                <a:spLocks noRot="1" noChangeAspect="1" noMove="1" noResize="1" noEditPoints="1" noAdjustHandles="1" noChangeArrowheads="1" noChangeShapeType="1" noTextEdit="1"/>
              </p:cNvSpPr>
              <p:nvPr/>
            </p:nvSpPr>
            <p:spPr>
              <a:xfrm>
                <a:off x="8508860" y="5244967"/>
                <a:ext cx="3497001" cy="849701"/>
              </a:xfrm>
              <a:prstGeom prst="wedgeRectCallout">
                <a:avLst>
                  <a:gd name="adj1" fmla="val -46071"/>
                  <a:gd name="adj2" fmla="val -71636"/>
                </a:avLst>
              </a:prstGeom>
              <a:blipFill>
                <a:blip r:embed="rId8"/>
                <a:stretch>
                  <a:fillRect l="-1389" b="-10857"/>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5" name="Speech Bubble: Rectangle 14">
                <a:extLst>
                  <a:ext uri="{FF2B5EF4-FFF2-40B4-BE49-F238E27FC236}">
                    <a16:creationId xmlns:a16="http://schemas.microsoft.com/office/drawing/2014/main" id="{32C4A83F-4F45-4C31-9C63-E3DADC316017}"/>
                  </a:ext>
                </a:extLst>
              </p:cNvPr>
              <p:cNvSpPr/>
              <p:nvPr/>
            </p:nvSpPr>
            <p:spPr>
              <a:xfrm>
                <a:off x="5070940" y="5679181"/>
                <a:ext cx="3262110" cy="561542"/>
              </a:xfrm>
              <a:prstGeom prst="wedgeRectCallout">
                <a:avLst>
                  <a:gd name="adj1" fmla="val 55252"/>
                  <a:gd name="adj2" fmla="val -43005"/>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Using</a:t>
                </a:r>
                <a:r>
                  <a:rPr lang="en-IN" dirty="0">
                    <a:solidFill>
                      <a:schemeClr val="tx1"/>
                    </a:solidFill>
                  </a:rPr>
                  <a:t> </a:t>
                </a:r>
                <a14:m>
                  <m:oMath xmlns:m="http://schemas.openxmlformats.org/officeDocument/2006/math">
                    <m:r>
                      <a:rPr lang="en-IN" i="1" dirty="0" smtClean="0">
                        <a:solidFill>
                          <a:schemeClr val="tx1"/>
                        </a:solidFill>
                        <a:latin typeface="Cambria Math" panose="02040503050406030204" pitchFamily="18" charset="0"/>
                      </a:rPr>
                      <m:t>𝛼</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and </a:t>
                </a:r>
                <a14:m>
                  <m:oMath xmlns:m="http://schemas.openxmlformats.org/officeDocument/2006/math">
                    <m:r>
                      <a:rPr lang="en-IN" i="1" dirty="0" smtClean="0">
                        <a:solidFill>
                          <a:schemeClr val="tx1"/>
                        </a:solidFill>
                        <a:latin typeface="Cambria Math" panose="02040503050406030204" pitchFamily="18" charset="0"/>
                      </a:rPr>
                      <m:t>𝛽</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will make the Beta prior a uniform prior</a:t>
                </a:r>
              </a:p>
            </p:txBody>
          </p:sp>
        </mc:Choice>
        <mc:Fallback xmlns="">
          <p:sp>
            <p:nvSpPr>
              <p:cNvPr id="15" name="Speech Bubble: Rectangle 14">
                <a:extLst>
                  <a:ext uri="{FF2B5EF4-FFF2-40B4-BE49-F238E27FC236}">
                    <a16:creationId xmlns:a16="http://schemas.microsoft.com/office/drawing/2014/main" id="{32C4A83F-4F45-4C31-9C63-E3DADC316017}"/>
                  </a:ext>
                </a:extLst>
              </p:cNvPr>
              <p:cNvSpPr>
                <a:spLocks noRot="1" noChangeAspect="1" noMove="1" noResize="1" noEditPoints="1" noAdjustHandles="1" noChangeArrowheads="1" noChangeShapeType="1" noTextEdit="1"/>
              </p:cNvSpPr>
              <p:nvPr/>
            </p:nvSpPr>
            <p:spPr>
              <a:xfrm>
                <a:off x="5070940" y="5679181"/>
                <a:ext cx="3262110" cy="561542"/>
              </a:xfrm>
              <a:prstGeom prst="wedgeRectCallout">
                <a:avLst>
                  <a:gd name="adj1" fmla="val 55252"/>
                  <a:gd name="adj2" fmla="val -43005"/>
                </a:avLst>
              </a:prstGeom>
              <a:blipFill>
                <a:blip r:embed="rId9"/>
                <a:stretch>
                  <a:fillRect l="-1404" t="-12632" b="-21053"/>
                </a:stretch>
              </a:blipFill>
              <a:ln w="19050">
                <a:solidFill>
                  <a:schemeClr val="accent2"/>
                </a:solidFill>
              </a:ln>
            </p:spPr>
            <p:txBody>
              <a:bodyPr/>
              <a:lstStyle/>
              <a:p>
                <a:r>
                  <a:rPr lang="en-IN">
                    <a:noFill/>
                  </a:rPr>
                  <a:t> </a:t>
                </a:r>
              </a:p>
            </p:txBody>
          </p:sp>
        </mc:Fallback>
      </mc:AlternateContent>
      <p:sp>
        <p:nvSpPr>
          <p:cNvPr id="16" name="Speech Bubble: Rectangle 15">
            <a:extLst>
              <a:ext uri="{FF2B5EF4-FFF2-40B4-BE49-F238E27FC236}">
                <a16:creationId xmlns:a16="http://schemas.microsoft.com/office/drawing/2014/main" id="{D120AAAA-74BA-4956-8654-2BC77B6FDC8F}"/>
              </a:ext>
            </a:extLst>
          </p:cNvPr>
          <p:cNvSpPr/>
          <p:nvPr/>
        </p:nvSpPr>
        <p:spPr>
          <a:xfrm>
            <a:off x="8420955" y="6220171"/>
            <a:ext cx="3497001" cy="589482"/>
          </a:xfrm>
          <a:prstGeom prst="wedgeRectCallout">
            <a:avLst>
              <a:gd name="adj1" fmla="val 3347"/>
              <a:gd name="adj2" fmla="val -81598"/>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Can set these based on intuition, cross-validation, or even learn them</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19E8160-1C7B-4829-86E5-D24E8D1D25F5}"/>
                  </a:ext>
                </a:extLst>
              </p:cNvPr>
              <p:cNvSpPr txBox="1"/>
              <p:nvPr/>
            </p:nvSpPr>
            <p:spPr>
              <a:xfrm>
                <a:off x="2793534" y="2370723"/>
                <a:ext cx="712143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800" i="1">
                          <a:latin typeface="Cambria Math" panose="02040503050406030204" pitchFamily="18" charset="0"/>
                        </a:rPr>
                        <m:t>𝑝</m:t>
                      </m:r>
                      <m:d>
                        <m:dPr>
                          <m:ctrlPr>
                            <a:rPr lang="en-IN" sz="2800" i="1">
                              <a:latin typeface="Cambria Math" panose="02040503050406030204" pitchFamily="18" charset="0"/>
                            </a:rPr>
                          </m:ctrlPr>
                        </m:dPr>
                        <m:e>
                          <m:sSub>
                            <m:sSubPr>
                              <m:ctrlPr>
                                <a:rPr lang="en-IN" sz="2800" i="1">
                                  <a:latin typeface="Cambria Math" panose="02040503050406030204" pitchFamily="18" charset="0"/>
                                </a:rPr>
                              </m:ctrlPr>
                            </m:sSubPr>
                            <m:e>
                              <m:r>
                                <a:rPr lang="en-IN" sz="2800" i="1">
                                  <a:latin typeface="Cambria Math" panose="02040503050406030204" pitchFamily="18" charset="0"/>
                                </a:rPr>
                                <m:t>𝑦</m:t>
                              </m:r>
                            </m:e>
                            <m:sub>
                              <m:r>
                                <a:rPr lang="en-IN" sz="2800" i="1">
                                  <a:latin typeface="Cambria Math" panose="02040503050406030204" pitchFamily="18" charset="0"/>
                                </a:rPr>
                                <m:t>𝑛</m:t>
                              </m:r>
                            </m:sub>
                          </m:sSub>
                        </m:e>
                        <m:e>
                          <m:r>
                            <a:rPr lang="en-IN" sz="2800" i="1">
                              <a:latin typeface="Cambria Math" panose="02040503050406030204" pitchFamily="18" charset="0"/>
                            </a:rPr>
                            <m:t>𝜃</m:t>
                          </m:r>
                        </m:e>
                      </m:d>
                      <m:r>
                        <a:rPr lang="en-IN" sz="2800">
                          <a:latin typeface="Cambria Math" panose="02040503050406030204" pitchFamily="18" charset="0"/>
                        </a:rPr>
                        <m:t>=</m:t>
                      </m:r>
                      <m:r>
                        <m:rPr>
                          <m:sty m:val="p"/>
                        </m:rPr>
                        <a:rPr lang="en-IN" sz="2800">
                          <a:latin typeface="Cambria Math" panose="02040503050406030204" pitchFamily="18" charset="0"/>
                        </a:rPr>
                        <m:t>Bernoulli</m:t>
                      </m:r>
                      <m:d>
                        <m:dPr>
                          <m:ctrlPr>
                            <a:rPr lang="en-IN" sz="2800" i="1">
                              <a:latin typeface="Cambria Math" panose="02040503050406030204" pitchFamily="18" charset="0"/>
                            </a:rPr>
                          </m:ctrlPr>
                        </m:dPr>
                        <m:e>
                          <m:sSub>
                            <m:sSubPr>
                              <m:ctrlPr>
                                <a:rPr lang="en-IN" sz="2800" i="1">
                                  <a:latin typeface="Cambria Math" panose="02040503050406030204" pitchFamily="18" charset="0"/>
                                </a:rPr>
                              </m:ctrlPr>
                            </m:sSubPr>
                            <m:e>
                              <m:r>
                                <a:rPr lang="en-IN" sz="2800" i="1">
                                  <a:latin typeface="Cambria Math" panose="02040503050406030204" pitchFamily="18" charset="0"/>
                                </a:rPr>
                                <m:t>𝑦</m:t>
                              </m:r>
                            </m:e>
                            <m:sub>
                              <m:r>
                                <m:rPr>
                                  <m:sty m:val="p"/>
                                </m:rPr>
                                <a:rPr lang="en-IN" sz="2800">
                                  <a:latin typeface="Cambria Math" panose="02040503050406030204" pitchFamily="18" charset="0"/>
                                </a:rPr>
                                <m:t>n</m:t>
                              </m:r>
                            </m:sub>
                          </m:sSub>
                        </m:e>
                        <m:e>
                          <m:r>
                            <a:rPr lang="en-IN" sz="2800" i="1">
                              <a:latin typeface="Cambria Math" panose="02040503050406030204" pitchFamily="18" charset="0"/>
                            </a:rPr>
                            <m:t>𝜃</m:t>
                          </m:r>
                        </m:e>
                      </m:d>
                      <m:r>
                        <a:rPr lang="en-IN" sz="2800" i="1">
                          <a:latin typeface="Cambria Math" panose="02040503050406030204" pitchFamily="18" charset="0"/>
                        </a:rPr>
                        <m:t>= </m:t>
                      </m:r>
                      <m:sSup>
                        <m:sSupPr>
                          <m:ctrlPr>
                            <a:rPr lang="en-IN" sz="2800" i="1">
                              <a:latin typeface="Cambria Math" panose="02040503050406030204" pitchFamily="18" charset="0"/>
                            </a:rPr>
                          </m:ctrlPr>
                        </m:sSupPr>
                        <m:e>
                          <m:r>
                            <a:rPr lang="en-IN" sz="2800" i="1">
                              <a:latin typeface="Cambria Math" panose="02040503050406030204" pitchFamily="18" charset="0"/>
                            </a:rPr>
                            <m:t>𝜃</m:t>
                          </m:r>
                        </m:e>
                        <m:sup>
                          <m:sSub>
                            <m:sSubPr>
                              <m:ctrlPr>
                                <a:rPr lang="en-IN" sz="2800" i="1">
                                  <a:latin typeface="Cambria Math" panose="02040503050406030204" pitchFamily="18" charset="0"/>
                                </a:rPr>
                              </m:ctrlPr>
                            </m:sSubPr>
                            <m:e>
                              <m:r>
                                <a:rPr lang="en-IN" sz="2800" i="1">
                                  <a:latin typeface="Cambria Math" panose="02040503050406030204" pitchFamily="18" charset="0"/>
                                </a:rPr>
                                <m:t>𝑦</m:t>
                              </m:r>
                            </m:e>
                            <m:sub>
                              <m:r>
                                <a:rPr lang="en-IN" sz="2800" i="1">
                                  <a:latin typeface="Cambria Math" panose="02040503050406030204" pitchFamily="18" charset="0"/>
                                </a:rPr>
                                <m:t>𝑛</m:t>
                              </m:r>
                            </m:sub>
                          </m:sSub>
                        </m:sup>
                      </m:sSup>
                      <m:r>
                        <m:rPr>
                          <m:nor/>
                        </m:rPr>
                        <a:rPr lang="en-IN" sz="2800" dirty="0"/>
                        <m:t> </m:t>
                      </m:r>
                      <m:sSup>
                        <m:sSupPr>
                          <m:ctrlPr>
                            <a:rPr lang="en-IN" sz="2800" i="1">
                              <a:latin typeface="Cambria Math" panose="02040503050406030204" pitchFamily="18" charset="0"/>
                            </a:rPr>
                          </m:ctrlPr>
                        </m:sSupPr>
                        <m:e>
                          <m:r>
                            <a:rPr lang="en-IN" sz="2800" i="1">
                              <a:latin typeface="Cambria Math" panose="02040503050406030204" pitchFamily="18" charset="0"/>
                            </a:rPr>
                            <m:t>(1−</m:t>
                          </m:r>
                          <m:r>
                            <a:rPr lang="en-IN" sz="2800" i="1">
                              <a:latin typeface="Cambria Math" panose="02040503050406030204" pitchFamily="18" charset="0"/>
                            </a:rPr>
                            <m:t>𝜃</m:t>
                          </m:r>
                          <m:r>
                            <a:rPr lang="en-IN" sz="2800" i="1">
                              <a:latin typeface="Cambria Math" panose="02040503050406030204" pitchFamily="18" charset="0"/>
                            </a:rPr>
                            <m:t>)</m:t>
                          </m:r>
                        </m:e>
                        <m:sup>
                          <m:r>
                            <a:rPr lang="en-IN" sz="2800" i="1">
                              <a:latin typeface="Cambria Math" panose="02040503050406030204" pitchFamily="18" charset="0"/>
                            </a:rPr>
                            <m:t>1−</m:t>
                          </m:r>
                          <m:sSub>
                            <m:sSubPr>
                              <m:ctrlPr>
                                <a:rPr lang="en-IN" sz="2800" i="1">
                                  <a:latin typeface="Cambria Math" panose="02040503050406030204" pitchFamily="18" charset="0"/>
                                </a:rPr>
                              </m:ctrlPr>
                            </m:sSubPr>
                            <m:e>
                              <m:r>
                                <a:rPr lang="en-IN" sz="2800" i="1">
                                  <a:latin typeface="Cambria Math" panose="02040503050406030204" pitchFamily="18" charset="0"/>
                                </a:rPr>
                                <m:t>𝑦</m:t>
                              </m:r>
                            </m:e>
                            <m:sub>
                              <m:r>
                                <a:rPr lang="en-IN" sz="2800" i="1">
                                  <a:latin typeface="Cambria Math" panose="02040503050406030204" pitchFamily="18" charset="0"/>
                                </a:rPr>
                                <m:t>𝑛</m:t>
                              </m:r>
                            </m:sub>
                          </m:sSub>
                        </m:sup>
                      </m:sSup>
                    </m:oMath>
                  </m:oMathPara>
                </a14:m>
                <a:endParaRPr lang="en-IN" sz="2800" dirty="0"/>
              </a:p>
            </p:txBody>
          </p:sp>
        </mc:Choice>
        <mc:Fallback xmlns="">
          <p:sp>
            <p:nvSpPr>
              <p:cNvPr id="7" name="TextBox 6">
                <a:extLst>
                  <a:ext uri="{FF2B5EF4-FFF2-40B4-BE49-F238E27FC236}">
                    <a16:creationId xmlns:a16="http://schemas.microsoft.com/office/drawing/2014/main" id="{F19E8160-1C7B-4829-86E5-D24E8D1D25F5}"/>
                  </a:ext>
                </a:extLst>
              </p:cNvPr>
              <p:cNvSpPr txBox="1">
                <a:spLocks noRot="1" noChangeAspect="1" noMove="1" noResize="1" noEditPoints="1" noAdjustHandles="1" noChangeArrowheads="1" noChangeShapeType="1" noTextEdit="1"/>
              </p:cNvSpPr>
              <p:nvPr/>
            </p:nvSpPr>
            <p:spPr>
              <a:xfrm>
                <a:off x="2793534" y="2370723"/>
                <a:ext cx="7121437" cy="430887"/>
              </a:xfrm>
              <a:prstGeom prst="rect">
                <a:avLst/>
              </a:prstGeom>
              <a:blipFill>
                <a:blip r:embed="rId10"/>
                <a:stretch>
                  <a:fillRect/>
                </a:stretch>
              </a:blipFill>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3917556016"/>
      </p:ext>
    </p:extLst>
  </p:cSld>
  <p:clrMapOvr>
    <a:masterClrMapping/>
  </p:clrMapOvr>
  <mc:AlternateContent xmlns:mc="http://schemas.openxmlformats.org/markup-compatibility/2006" xmlns:p14="http://schemas.microsoft.com/office/powerpoint/2010/main">
    <mc:Choice Requires="p14">
      <p:transition spd="slow" p14:dur="2000" advTm="255797"/>
    </mc:Choice>
    <mc:Fallback xmlns="">
      <p:transition spd="slow" advTm="2557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down)">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wipe(down)">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wipe(down)">
                                      <p:cBhvr>
                                        <p:cTn id="32" dur="500"/>
                                        <p:tgtEl>
                                          <p:spTgt spid="10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down)">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down)">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down)">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down)">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animBg="1"/>
      <p:bldP spid="14" grpId="0" animBg="1"/>
      <p:bldP spid="15" grpId="0" animBg="1"/>
      <p:bldP spid="1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Estimating a Coin’s Bias: MAP</a:t>
            </a:r>
          </a:p>
        </p:txBody>
      </p:sp>
      <p:sp>
        <p:nvSpPr>
          <p:cNvPr id="12" name="Slide Number Placeholder 11">
            <a:extLst>
              <a:ext uri="{FF2B5EF4-FFF2-40B4-BE49-F238E27FC236}">
                <a16:creationId xmlns:a16="http://schemas.microsoft.com/office/drawing/2014/main" id="{F77B66E3-3803-4788-BC62-221F4919CBCE}"/>
              </a:ext>
            </a:extLst>
          </p:cNvPr>
          <p:cNvSpPr>
            <a:spLocks noGrp="1"/>
          </p:cNvSpPr>
          <p:nvPr>
            <p:ph type="sldNum" sz="quarter" idx="4294967295"/>
          </p:nvPr>
        </p:nvSpPr>
        <p:spPr>
          <a:xfrm>
            <a:off x="11323930" y="136939"/>
            <a:ext cx="602825" cy="365125"/>
          </a:xfrm>
        </p:spPr>
        <p:txBody>
          <a:bodyPr/>
          <a:lstStyle/>
          <a:p>
            <a:fld id="{80FED9D3-AF84-488D-8A6A-726D5349CDAB}" type="slidenum">
              <a:rPr lang="en-IN" sz="2800" smtClean="0">
                <a:solidFill>
                  <a:schemeClr val="accent2">
                    <a:lumMod val="40000"/>
                    <a:lumOff val="60000"/>
                  </a:schemeClr>
                </a:solidFill>
              </a:rPr>
              <a:t>4</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dirty="0">
                    <a:latin typeface="Abadi Extra Light" panose="020B0204020104020204" pitchFamily="34" charset="0"/>
                  </a:rPr>
                  <a:t>The log posterior for the coin-toss model is log-</a:t>
                </a:r>
                <a:r>
                  <a:rPr lang="en-GB" dirty="0" err="1">
                    <a:latin typeface="Abadi Extra Light" panose="020B0204020104020204" pitchFamily="34" charset="0"/>
                  </a:rPr>
                  <a:t>lik</a:t>
                </a:r>
                <a:r>
                  <a:rPr lang="en-GB" dirty="0">
                    <a:latin typeface="Abadi Extra Light" panose="020B0204020104020204" pitchFamily="34" charset="0"/>
                  </a:rPr>
                  <a:t> + log-prior</a:t>
                </a: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Plugging in the expressions for Bernoulli and Beta and ignoring any terms that don’t depend on </a:t>
                </a:r>
                <a14:m>
                  <m:oMath xmlns:m="http://schemas.openxmlformats.org/officeDocument/2006/math">
                    <m:r>
                      <a:rPr lang="en-GB" i="1" dirty="0" smtClean="0">
                        <a:latin typeface="Cambria Math" panose="02040503050406030204" pitchFamily="18" charset="0"/>
                      </a:rPr>
                      <m:t>𝜃</m:t>
                    </m:r>
                  </m:oMath>
                </a14:m>
                <a:r>
                  <a:rPr lang="en-GB" dirty="0">
                    <a:latin typeface="Abadi Extra Light" panose="020B0204020104020204" pitchFamily="34" charset="0"/>
                  </a:rPr>
                  <a:t>, the log posterior simplifies to</a:t>
                </a:r>
              </a:p>
              <a:p>
                <a:pPr>
                  <a:buFont typeface="Wingdings" panose="05000000000000000000" pitchFamily="2" charset="2"/>
                  <a:buChar char="§"/>
                </a:pPr>
                <a:endParaRPr lang="en-GB" dirty="0">
                  <a:latin typeface="Abadi Extra Light" panose="020B0204020104020204" pitchFamily="34" charset="0"/>
                </a:endParaRPr>
              </a:p>
              <a:p>
                <a:pPr marL="0" indent="0">
                  <a:buNone/>
                </a:pPr>
                <a:endParaRPr lang="en-GB" sz="4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 Maximizing the above log post. (or min. of its negative) </a:t>
                </a:r>
                <a:r>
                  <a:rPr lang="en-GB" dirty="0" err="1">
                    <a:latin typeface="Abadi Extra Light" panose="020B0204020104020204" pitchFamily="34" charset="0"/>
                  </a:rPr>
                  <a:t>w.r.t.</a:t>
                </a:r>
                <a:r>
                  <a:rPr lang="en-GB" dirty="0">
                    <a:latin typeface="Abadi Extra Light" panose="020B0204020104020204" pitchFamily="34" charset="0"/>
                  </a:rPr>
                  <a:t> 𝜃 gives</a:t>
                </a: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IN" dirty="0"/>
              </a:p>
              <a:p>
                <a:pPr>
                  <a:buFont typeface="Wingdings" panose="05000000000000000000" pitchFamily="2" charset="2"/>
                  <a:buChar char="§"/>
                </a:pPr>
                <a:endParaRPr lang="en-GB" sz="100" dirty="0">
                  <a:latin typeface="Abadi Extra Light" panose="020B0204020104020204" pitchFamily="34" charset="0"/>
                </a:endParaRPr>
              </a:p>
              <a:p>
                <a:pPr marL="0" indent="0">
                  <a:buNone/>
                </a:pPr>
                <a:endParaRPr lang="en-GB" sz="8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935" t="-1864"/>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A25CEC46-1C80-4513-BC5A-E5E755B5EDC0}"/>
                  </a:ext>
                </a:extLst>
              </p:cNvPr>
              <p:cNvSpPr txBox="1"/>
              <p:nvPr/>
            </p:nvSpPr>
            <p:spPr>
              <a:xfrm>
                <a:off x="3063403" y="1656825"/>
                <a:ext cx="5716180" cy="7559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rPr>
                        <m:t>𝐿𝑃</m:t>
                      </m:r>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𝜃</m:t>
                          </m:r>
                        </m:e>
                      </m:d>
                      <m:r>
                        <a:rPr lang="en-IN" sz="2400" b="0" i="1" smtClean="0">
                          <a:latin typeface="Cambria Math" panose="02040503050406030204" pitchFamily="18" charset="0"/>
                        </a:rPr>
                        <m:t>=</m:t>
                      </m:r>
                      <m:nary>
                        <m:naryPr>
                          <m:chr m:val="∑"/>
                          <m:limLoc m:val="subSup"/>
                          <m:ctrlPr>
                            <a:rPr lang="en-IN" sz="2400" i="1" smtClean="0">
                              <a:latin typeface="Cambria Math" panose="02040503050406030204" pitchFamily="18" charset="0"/>
                            </a:rPr>
                          </m:ctrlPr>
                        </m:naryPr>
                        <m:sub>
                          <m:r>
                            <m:rPr>
                              <m:brk m:alnAt="25"/>
                            </m:rPr>
                            <a:rPr lang="en-IN" sz="2400" i="1">
                              <a:latin typeface="Cambria Math" panose="02040503050406030204" pitchFamily="18" charset="0"/>
                            </a:rPr>
                            <m:t>𝑛</m:t>
                          </m:r>
                          <m:r>
                            <a:rPr lang="en-IN" sz="2400" i="1">
                              <a:latin typeface="Cambria Math" panose="02040503050406030204" pitchFamily="18" charset="0"/>
                            </a:rPr>
                            <m:t>=1</m:t>
                          </m:r>
                        </m:sub>
                        <m:sup>
                          <m:r>
                            <a:rPr lang="en-IN" sz="2400" i="1">
                              <a:latin typeface="Cambria Math" panose="02040503050406030204" pitchFamily="18" charset="0"/>
                            </a:rPr>
                            <m:t>𝑁</m:t>
                          </m:r>
                        </m:sup>
                        <m:e>
                          <m:r>
                            <m:rPr>
                              <m:sty m:val="p"/>
                            </m:rPr>
                            <a:rPr lang="en-IN" sz="2400" i="1" smtClean="0">
                              <a:solidFill>
                                <a:srgbClr val="0000FF"/>
                              </a:solidFill>
                              <a:latin typeface="Cambria Math" panose="02040503050406030204" pitchFamily="18" charset="0"/>
                            </a:rPr>
                            <m:t>log</m:t>
                          </m:r>
                          <m:r>
                            <a:rPr lang="en-IN" sz="2400" i="1" smtClean="0">
                              <a:solidFill>
                                <a:srgbClr val="0000FF"/>
                              </a:solidFill>
                              <a:latin typeface="Cambria Math" panose="02040503050406030204" pitchFamily="18" charset="0"/>
                            </a:rPr>
                            <m:t> </m:t>
                          </m:r>
                          <m:r>
                            <a:rPr lang="en-IN" sz="2400" i="1" smtClean="0">
                              <a:solidFill>
                                <a:srgbClr val="0000FF"/>
                              </a:solidFill>
                              <a:latin typeface="Cambria Math" panose="02040503050406030204" pitchFamily="18" charset="0"/>
                            </a:rPr>
                            <m:t>𝑝</m:t>
                          </m:r>
                          <m:d>
                            <m:dPr>
                              <m:ctrlPr>
                                <a:rPr lang="en-IN" sz="2400" i="1">
                                  <a:solidFill>
                                    <a:srgbClr val="0000FF"/>
                                  </a:solidFill>
                                  <a:latin typeface="Cambria Math" panose="02040503050406030204" pitchFamily="18" charset="0"/>
                                </a:rPr>
                              </m:ctrlPr>
                            </m:dPr>
                            <m:e>
                              <m:sSub>
                                <m:sSubPr>
                                  <m:ctrlPr>
                                    <a:rPr lang="en-IN" sz="2400" i="1">
                                      <a:solidFill>
                                        <a:srgbClr val="0000FF"/>
                                      </a:solidFill>
                                      <a:latin typeface="Cambria Math" panose="02040503050406030204" pitchFamily="18" charset="0"/>
                                    </a:rPr>
                                  </m:ctrlPr>
                                </m:sSubPr>
                                <m:e>
                                  <m:r>
                                    <a:rPr lang="en-IN" sz="2400" i="1">
                                      <a:solidFill>
                                        <a:srgbClr val="0000FF"/>
                                      </a:solidFill>
                                      <a:latin typeface="Cambria Math" panose="02040503050406030204" pitchFamily="18" charset="0"/>
                                    </a:rPr>
                                    <m:t>𝑦</m:t>
                                  </m:r>
                                </m:e>
                                <m:sub>
                                  <m:r>
                                    <a:rPr lang="en-IN" sz="2400" i="1">
                                      <a:solidFill>
                                        <a:srgbClr val="0000FF"/>
                                      </a:solidFill>
                                      <a:latin typeface="Cambria Math" panose="02040503050406030204" pitchFamily="18" charset="0"/>
                                    </a:rPr>
                                    <m:t>𝑛</m:t>
                                  </m:r>
                                </m:sub>
                              </m:sSub>
                            </m:e>
                            <m:e>
                              <m:r>
                                <a:rPr lang="en-IN" sz="2400" i="1">
                                  <a:solidFill>
                                    <a:srgbClr val="0000FF"/>
                                  </a:solidFill>
                                  <a:latin typeface="Cambria Math" panose="02040503050406030204" pitchFamily="18" charset="0"/>
                                </a:rPr>
                                <m:t>𝜃</m:t>
                              </m:r>
                            </m:e>
                          </m:d>
                          <m:r>
                            <a:rPr lang="en-IN" sz="2400" i="1">
                              <a:latin typeface="Cambria Math" panose="02040503050406030204" pitchFamily="18" charset="0"/>
                            </a:rPr>
                            <m:t> </m:t>
                          </m:r>
                        </m:e>
                      </m:nary>
                      <m:r>
                        <a:rPr lang="en-IN" sz="2400" b="0" i="0" smtClean="0">
                          <a:latin typeface="Cambria Math" panose="02040503050406030204" pitchFamily="18" charset="0"/>
                        </a:rPr>
                        <m:t>+</m:t>
                      </m:r>
                      <m:r>
                        <m:rPr>
                          <m:sty m:val="p"/>
                        </m:rPr>
                        <a:rPr lang="en-IN" sz="2400" b="0" i="0" smtClean="0">
                          <a:solidFill>
                            <a:srgbClr val="00B050"/>
                          </a:solidFill>
                          <a:latin typeface="Cambria Math" panose="02040503050406030204" pitchFamily="18" charset="0"/>
                        </a:rPr>
                        <m:t>log</m:t>
                      </m:r>
                      <m:r>
                        <a:rPr lang="en-IN" sz="2400" b="0" i="0" smtClean="0">
                          <a:solidFill>
                            <a:srgbClr val="00B050"/>
                          </a:solidFill>
                          <a:latin typeface="Cambria Math" panose="02040503050406030204" pitchFamily="18" charset="0"/>
                        </a:rPr>
                        <m:t> </m:t>
                      </m:r>
                      <m:r>
                        <a:rPr lang="en-IN" sz="2400" b="0" i="1" smtClean="0">
                          <a:solidFill>
                            <a:srgbClr val="00B050"/>
                          </a:solidFill>
                          <a:latin typeface="Cambria Math" panose="02040503050406030204" pitchFamily="18" charset="0"/>
                        </a:rPr>
                        <m:t>𝑝</m:t>
                      </m:r>
                      <m:d>
                        <m:dPr>
                          <m:ctrlPr>
                            <a:rPr lang="en-IN" sz="2400" b="0" i="1" smtClean="0">
                              <a:solidFill>
                                <a:srgbClr val="00B050"/>
                              </a:solidFill>
                              <a:latin typeface="Cambria Math" panose="02040503050406030204" pitchFamily="18" charset="0"/>
                            </a:rPr>
                          </m:ctrlPr>
                        </m:dPr>
                        <m:e>
                          <m:r>
                            <a:rPr lang="en-IN" sz="2400" b="0" i="1" smtClean="0">
                              <a:solidFill>
                                <a:srgbClr val="00B050"/>
                              </a:solidFill>
                              <a:latin typeface="Cambria Math" panose="02040503050406030204" pitchFamily="18" charset="0"/>
                            </a:rPr>
                            <m:t>𝜃</m:t>
                          </m:r>
                        </m:e>
                        <m:e>
                          <m:r>
                            <a:rPr lang="en-IN" sz="2400" b="0" i="1" smtClean="0">
                              <a:solidFill>
                                <a:srgbClr val="00B050"/>
                              </a:solidFill>
                              <a:latin typeface="Cambria Math" panose="02040503050406030204" pitchFamily="18" charset="0"/>
                            </a:rPr>
                            <m:t>𝛼</m:t>
                          </m:r>
                          <m:r>
                            <a:rPr lang="en-IN" sz="2400" b="0" i="1" smtClean="0">
                              <a:solidFill>
                                <a:srgbClr val="00B050"/>
                              </a:solidFill>
                              <a:latin typeface="Cambria Math" panose="02040503050406030204" pitchFamily="18" charset="0"/>
                            </a:rPr>
                            <m:t>,</m:t>
                          </m:r>
                          <m:r>
                            <a:rPr lang="en-IN" sz="2400" b="0" i="1" smtClean="0">
                              <a:solidFill>
                                <a:srgbClr val="00B050"/>
                              </a:solidFill>
                              <a:latin typeface="Cambria Math" panose="02040503050406030204" pitchFamily="18" charset="0"/>
                            </a:rPr>
                            <m:t>𝛽</m:t>
                          </m:r>
                        </m:e>
                      </m:d>
                    </m:oMath>
                  </m:oMathPara>
                </a14:m>
                <a:endParaRPr lang="en-IN" sz="2400" dirty="0"/>
              </a:p>
            </p:txBody>
          </p:sp>
        </mc:Choice>
        <mc:Fallback xmlns="">
          <p:sp>
            <p:nvSpPr>
              <p:cNvPr id="3" name="TextBox 2">
                <a:extLst>
                  <a:ext uri="{FF2B5EF4-FFF2-40B4-BE49-F238E27FC236}">
                    <a16:creationId xmlns:a16="http://schemas.microsoft.com/office/drawing/2014/main" id="{A25CEC46-1C80-4513-BC5A-E5E755B5EDC0}"/>
                  </a:ext>
                </a:extLst>
              </p:cNvPr>
              <p:cNvSpPr txBox="1">
                <a:spLocks noRot="1" noChangeAspect="1" noMove="1" noResize="1" noEditPoints="1" noAdjustHandles="1" noChangeArrowheads="1" noChangeShapeType="1" noTextEdit="1"/>
              </p:cNvSpPr>
              <p:nvPr/>
            </p:nvSpPr>
            <p:spPr>
              <a:xfrm>
                <a:off x="3063403" y="1656825"/>
                <a:ext cx="5716180" cy="755913"/>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53392FF-BE79-4583-A345-980E83ABF655}"/>
                  </a:ext>
                </a:extLst>
              </p:cNvPr>
              <p:cNvSpPr txBox="1"/>
              <p:nvPr/>
            </p:nvSpPr>
            <p:spPr>
              <a:xfrm>
                <a:off x="667527" y="3373852"/>
                <a:ext cx="10856946" cy="7559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rPr>
                        <m:t>𝐿𝑃</m:t>
                      </m:r>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𝜃</m:t>
                          </m:r>
                        </m:e>
                      </m:d>
                      <m:r>
                        <a:rPr lang="en-IN" sz="2400" b="0" i="1" smtClean="0">
                          <a:latin typeface="Cambria Math" panose="02040503050406030204" pitchFamily="18" charset="0"/>
                        </a:rPr>
                        <m:t>=</m:t>
                      </m:r>
                      <m:nary>
                        <m:naryPr>
                          <m:chr m:val="∑"/>
                          <m:limLoc m:val="subSup"/>
                          <m:ctrlPr>
                            <a:rPr lang="en-IN" sz="2400" i="1" smtClean="0">
                              <a:latin typeface="Cambria Math" panose="02040503050406030204" pitchFamily="18" charset="0"/>
                            </a:rPr>
                          </m:ctrlPr>
                        </m:naryPr>
                        <m:sub>
                          <m:r>
                            <m:rPr>
                              <m:brk m:alnAt="25"/>
                            </m:rPr>
                            <a:rPr lang="en-IN" sz="2400" i="1">
                              <a:latin typeface="Cambria Math" panose="02040503050406030204" pitchFamily="18" charset="0"/>
                            </a:rPr>
                            <m:t>𝑛</m:t>
                          </m:r>
                          <m:r>
                            <a:rPr lang="en-IN" sz="2400" i="1">
                              <a:latin typeface="Cambria Math" panose="02040503050406030204" pitchFamily="18" charset="0"/>
                            </a:rPr>
                            <m:t>=1</m:t>
                          </m:r>
                        </m:sub>
                        <m:sup>
                          <m:r>
                            <a:rPr lang="en-IN" sz="2400" i="1">
                              <a:latin typeface="Cambria Math" panose="02040503050406030204" pitchFamily="18" charset="0"/>
                            </a:rPr>
                            <m:t>𝑁</m:t>
                          </m:r>
                        </m:sup>
                        <m:e>
                          <m:d>
                            <m:dPr>
                              <m:begChr m:val="["/>
                              <m:ctrlPr>
                                <a:rPr lang="en-IN" sz="2400" i="1" smtClean="0">
                                  <a:solidFill>
                                    <a:srgbClr val="0000FF"/>
                                  </a:solidFill>
                                  <a:latin typeface="Cambria Math" panose="02040503050406030204" pitchFamily="18" charset="0"/>
                                </a:rPr>
                              </m:ctrlPr>
                            </m:dPr>
                            <m:e>
                              <m:sSub>
                                <m:sSubPr>
                                  <m:ctrlPr>
                                    <a:rPr lang="en-IN" sz="2400" i="1" smtClean="0">
                                      <a:solidFill>
                                        <a:srgbClr val="0000FF"/>
                                      </a:solidFill>
                                      <a:latin typeface="Cambria Math" panose="02040503050406030204" pitchFamily="18" charset="0"/>
                                    </a:rPr>
                                  </m:ctrlPr>
                                </m:sSubPr>
                                <m:e>
                                  <m:r>
                                    <a:rPr lang="en-IN" sz="2400" i="1">
                                      <a:solidFill>
                                        <a:srgbClr val="0000FF"/>
                                      </a:solidFill>
                                      <a:latin typeface="Cambria Math" panose="02040503050406030204" pitchFamily="18" charset="0"/>
                                    </a:rPr>
                                    <m:t>𝑦</m:t>
                                  </m:r>
                                </m:e>
                                <m:sub>
                                  <m:r>
                                    <a:rPr lang="en-IN" sz="2400" i="1">
                                      <a:solidFill>
                                        <a:srgbClr val="0000FF"/>
                                      </a:solidFill>
                                      <a:latin typeface="Cambria Math" panose="02040503050406030204" pitchFamily="18" charset="0"/>
                                    </a:rPr>
                                    <m:t>𝑛</m:t>
                                  </m:r>
                                </m:sub>
                              </m:sSub>
                              <m:r>
                                <m:rPr>
                                  <m:sty m:val="p"/>
                                </m:rPr>
                                <a:rPr lang="en-IN" sz="2400" i="1">
                                  <a:solidFill>
                                    <a:srgbClr val="0000FF"/>
                                  </a:solidFill>
                                  <a:latin typeface="Cambria Math" panose="02040503050406030204" pitchFamily="18" charset="0"/>
                                </a:rPr>
                                <m:t>log</m:t>
                              </m:r>
                              <m:r>
                                <m:rPr>
                                  <m:nor/>
                                </m:rPr>
                                <a:rPr lang="en-IN" sz="2400">
                                  <a:solidFill>
                                    <a:srgbClr val="0000FF"/>
                                  </a:solidFill>
                                  <a:latin typeface="Cambria Math" panose="02040503050406030204" pitchFamily="18" charset="0"/>
                                </a:rPr>
                                <m:t> </m:t>
                              </m:r>
                              <m:r>
                                <m:rPr>
                                  <m:sty m:val="p"/>
                                </m:rPr>
                                <a:rPr lang="en-IN" sz="2400" i="1">
                                  <a:solidFill>
                                    <a:srgbClr val="0000FF"/>
                                  </a:solidFill>
                                  <a:latin typeface="Cambria Math" panose="02040503050406030204" pitchFamily="18" charset="0"/>
                                </a:rPr>
                                <m:t>θ</m:t>
                              </m:r>
                              <m:r>
                                <a:rPr lang="en-IN" sz="2400" i="1">
                                  <a:solidFill>
                                    <a:srgbClr val="0000FF"/>
                                  </a:solidFill>
                                  <a:latin typeface="Cambria Math" panose="02040503050406030204" pitchFamily="18" charset="0"/>
                                </a:rPr>
                                <m:t>+</m:t>
                              </m:r>
                              <m:r>
                                <m:rPr>
                                  <m:nor/>
                                </m:rPr>
                                <a:rPr lang="en-IN" sz="2400" dirty="0">
                                  <a:solidFill>
                                    <a:srgbClr val="0000FF"/>
                                  </a:solidFill>
                                </a:rPr>
                                <m:t> (</m:t>
                              </m:r>
                              <m:r>
                                <a:rPr lang="en-IN" sz="2400" i="1" dirty="0">
                                  <a:solidFill>
                                    <a:srgbClr val="0000FF"/>
                                  </a:solidFill>
                                  <a:latin typeface="Cambria Math" panose="02040503050406030204" pitchFamily="18" charset="0"/>
                                </a:rPr>
                                <m:t>1−</m:t>
                              </m:r>
                              <m:sSub>
                                <m:sSubPr>
                                  <m:ctrlPr>
                                    <a:rPr lang="en-IN" sz="2400" i="1" dirty="0">
                                      <a:solidFill>
                                        <a:srgbClr val="0000FF"/>
                                      </a:solidFill>
                                      <a:latin typeface="Cambria Math" panose="02040503050406030204" pitchFamily="18" charset="0"/>
                                    </a:rPr>
                                  </m:ctrlPr>
                                </m:sSubPr>
                                <m:e>
                                  <m:r>
                                    <a:rPr lang="en-IN" sz="2400" i="1" dirty="0">
                                      <a:solidFill>
                                        <a:srgbClr val="0000FF"/>
                                      </a:solidFill>
                                      <a:latin typeface="Cambria Math" panose="02040503050406030204" pitchFamily="18" charset="0"/>
                                    </a:rPr>
                                    <m:t>𝑦</m:t>
                                  </m:r>
                                </m:e>
                                <m:sub>
                                  <m:r>
                                    <a:rPr lang="en-IN" sz="2400" i="1" dirty="0">
                                      <a:solidFill>
                                        <a:srgbClr val="0000FF"/>
                                      </a:solidFill>
                                      <a:latin typeface="Cambria Math" panose="02040503050406030204" pitchFamily="18" charset="0"/>
                                    </a:rPr>
                                    <m:t>𝑛</m:t>
                                  </m:r>
                                </m:sub>
                              </m:sSub>
                            </m:e>
                          </m:d>
                          <m:r>
                            <m:rPr>
                              <m:sty m:val="p"/>
                            </m:rPr>
                            <a:rPr lang="en-IN" sz="2400" b="0" i="0" dirty="0" smtClean="0">
                              <a:solidFill>
                                <a:srgbClr val="0000FF"/>
                              </a:solidFill>
                              <a:latin typeface="Cambria Math" panose="02040503050406030204" pitchFamily="18" charset="0"/>
                            </a:rPr>
                            <m:t>log</m:t>
                          </m:r>
                          <m:d>
                            <m:dPr>
                              <m:ctrlPr>
                                <a:rPr lang="en-IN" sz="2400" i="1" dirty="0">
                                  <a:solidFill>
                                    <a:srgbClr val="0000FF"/>
                                  </a:solidFill>
                                  <a:latin typeface="Cambria Math" panose="02040503050406030204" pitchFamily="18" charset="0"/>
                                </a:rPr>
                              </m:ctrlPr>
                            </m:dPr>
                            <m:e>
                              <m:r>
                                <a:rPr lang="en-IN" sz="2400" i="1" dirty="0">
                                  <a:solidFill>
                                    <a:srgbClr val="0000FF"/>
                                  </a:solidFill>
                                  <a:latin typeface="Cambria Math" panose="02040503050406030204" pitchFamily="18" charset="0"/>
                                </a:rPr>
                                <m:t>1−</m:t>
                              </m:r>
                              <m:r>
                                <a:rPr lang="en-IN" sz="2400" i="1" dirty="0">
                                  <a:solidFill>
                                    <a:srgbClr val="0000FF"/>
                                  </a:solidFill>
                                  <a:latin typeface="Cambria Math" panose="02040503050406030204" pitchFamily="18" charset="0"/>
                                </a:rPr>
                                <m:t>𝜃</m:t>
                              </m:r>
                            </m:e>
                          </m:d>
                          <m:r>
                            <a:rPr lang="en-IN" sz="2400" b="0" i="1" dirty="0" smtClean="0">
                              <a:solidFill>
                                <a:srgbClr val="0000FF"/>
                              </a:solidFill>
                              <a:latin typeface="Cambria Math" panose="02040503050406030204" pitchFamily="18" charset="0"/>
                            </a:rPr>
                            <m:t>]</m:t>
                          </m:r>
                          <m:r>
                            <a:rPr lang="en-IN" sz="2400" b="0" i="1" dirty="0" smtClean="0">
                              <a:solidFill>
                                <a:schemeClr val="tx1"/>
                              </a:solidFill>
                              <a:latin typeface="Cambria Math" panose="02040503050406030204" pitchFamily="18" charset="0"/>
                            </a:rPr>
                            <m:t>+</m:t>
                          </m:r>
                        </m:e>
                      </m:nary>
                      <m:d>
                        <m:dPr>
                          <m:ctrlPr>
                            <a:rPr lang="en-IN" sz="2400" b="0" i="1" smtClean="0">
                              <a:solidFill>
                                <a:srgbClr val="00B050"/>
                              </a:solidFill>
                              <a:latin typeface="Cambria Math" panose="02040503050406030204" pitchFamily="18" charset="0"/>
                            </a:rPr>
                          </m:ctrlPr>
                        </m:dPr>
                        <m:e>
                          <m:r>
                            <a:rPr lang="en-IN" sz="2400" b="0" i="1" smtClean="0">
                              <a:solidFill>
                                <a:srgbClr val="00B050"/>
                              </a:solidFill>
                              <a:latin typeface="Cambria Math" panose="02040503050406030204" pitchFamily="18" charset="0"/>
                            </a:rPr>
                            <m:t>𝛼</m:t>
                          </m:r>
                          <m:r>
                            <a:rPr lang="en-IN" sz="2400" b="0" i="1" smtClean="0">
                              <a:solidFill>
                                <a:srgbClr val="00B050"/>
                              </a:solidFill>
                              <a:latin typeface="Cambria Math" panose="02040503050406030204" pitchFamily="18" charset="0"/>
                            </a:rPr>
                            <m:t>−1</m:t>
                          </m:r>
                        </m:e>
                      </m:d>
                      <m:r>
                        <m:rPr>
                          <m:sty m:val="p"/>
                        </m:rPr>
                        <a:rPr lang="en-IN" sz="2400" b="0" i="1" smtClean="0">
                          <a:solidFill>
                            <a:srgbClr val="00B050"/>
                          </a:solidFill>
                          <a:latin typeface="Cambria Math" panose="02040503050406030204" pitchFamily="18" charset="0"/>
                        </a:rPr>
                        <m:t>log</m:t>
                      </m:r>
                      <m:r>
                        <a:rPr lang="en-IN" sz="2400" b="0" i="1" smtClean="0">
                          <a:solidFill>
                            <a:srgbClr val="00B050"/>
                          </a:solidFill>
                          <a:latin typeface="Cambria Math" panose="02040503050406030204" pitchFamily="18" charset="0"/>
                        </a:rPr>
                        <m:t> </m:t>
                      </m:r>
                      <m:r>
                        <a:rPr lang="en-IN" sz="2400" b="0" i="1" smtClean="0">
                          <a:solidFill>
                            <a:srgbClr val="00B050"/>
                          </a:solidFill>
                          <a:latin typeface="Cambria Math" panose="02040503050406030204" pitchFamily="18" charset="0"/>
                        </a:rPr>
                        <m:t>𝜃</m:t>
                      </m:r>
                      <m:r>
                        <a:rPr lang="en-IN" sz="2400" b="0" i="1" smtClean="0">
                          <a:solidFill>
                            <a:srgbClr val="00B050"/>
                          </a:solidFill>
                          <a:latin typeface="Cambria Math" panose="02040503050406030204" pitchFamily="18" charset="0"/>
                        </a:rPr>
                        <m:t>+</m:t>
                      </m:r>
                      <m:d>
                        <m:dPr>
                          <m:ctrlPr>
                            <a:rPr lang="en-IN" sz="2400" b="0" i="1" smtClean="0">
                              <a:solidFill>
                                <a:srgbClr val="00B050"/>
                              </a:solidFill>
                              <a:latin typeface="Cambria Math" panose="02040503050406030204" pitchFamily="18" charset="0"/>
                            </a:rPr>
                          </m:ctrlPr>
                        </m:dPr>
                        <m:e>
                          <m:r>
                            <a:rPr lang="en-IN" sz="2400" b="0" i="1" smtClean="0">
                              <a:solidFill>
                                <a:srgbClr val="00B050"/>
                              </a:solidFill>
                              <a:latin typeface="Cambria Math" panose="02040503050406030204" pitchFamily="18" charset="0"/>
                            </a:rPr>
                            <m:t>𝛽</m:t>
                          </m:r>
                          <m:r>
                            <a:rPr lang="en-IN" sz="2400" b="0" i="1" smtClean="0">
                              <a:solidFill>
                                <a:srgbClr val="00B050"/>
                              </a:solidFill>
                              <a:latin typeface="Cambria Math" panose="02040503050406030204" pitchFamily="18" charset="0"/>
                            </a:rPr>
                            <m:t>−1</m:t>
                          </m:r>
                        </m:e>
                      </m:d>
                      <m:r>
                        <m:rPr>
                          <m:sty m:val="p"/>
                        </m:rPr>
                        <a:rPr lang="en-IN" sz="2400" b="0" i="1" smtClean="0">
                          <a:solidFill>
                            <a:srgbClr val="00B050"/>
                          </a:solidFill>
                          <a:latin typeface="Cambria Math" panose="02040503050406030204" pitchFamily="18" charset="0"/>
                        </a:rPr>
                        <m:t>log</m:t>
                      </m:r>
                      <m:r>
                        <a:rPr lang="en-IN" sz="2400" b="0" i="1" smtClean="0">
                          <a:solidFill>
                            <a:srgbClr val="00B050"/>
                          </a:solidFill>
                          <a:latin typeface="Cambria Math" panose="02040503050406030204" pitchFamily="18" charset="0"/>
                        </a:rPr>
                        <m:t>(1−</m:t>
                      </m:r>
                      <m:r>
                        <a:rPr lang="en-IN" sz="2400" b="0" i="1" smtClean="0">
                          <a:solidFill>
                            <a:srgbClr val="00B050"/>
                          </a:solidFill>
                          <a:latin typeface="Cambria Math" panose="02040503050406030204" pitchFamily="18" charset="0"/>
                        </a:rPr>
                        <m:t>𝜃</m:t>
                      </m:r>
                      <m:r>
                        <a:rPr lang="en-IN" sz="2400" b="0" i="1" smtClean="0">
                          <a:solidFill>
                            <a:srgbClr val="00B050"/>
                          </a:solidFill>
                          <a:latin typeface="Cambria Math" panose="02040503050406030204" pitchFamily="18" charset="0"/>
                        </a:rPr>
                        <m:t>)</m:t>
                      </m:r>
                    </m:oMath>
                  </m:oMathPara>
                </a14:m>
                <a:endParaRPr lang="en-IN" sz="2400" dirty="0"/>
              </a:p>
            </p:txBody>
          </p:sp>
        </mc:Choice>
        <mc:Fallback xmlns="">
          <p:sp>
            <p:nvSpPr>
              <p:cNvPr id="17" name="TextBox 16">
                <a:extLst>
                  <a:ext uri="{FF2B5EF4-FFF2-40B4-BE49-F238E27FC236}">
                    <a16:creationId xmlns:a16="http://schemas.microsoft.com/office/drawing/2014/main" id="{A53392FF-BE79-4583-A345-980E83ABF655}"/>
                  </a:ext>
                </a:extLst>
              </p:cNvPr>
              <p:cNvSpPr txBox="1">
                <a:spLocks noRot="1" noChangeAspect="1" noMove="1" noResize="1" noEditPoints="1" noAdjustHandles="1" noChangeArrowheads="1" noChangeShapeType="1" noTextEdit="1"/>
              </p:cNvSpPr>
              <p:nvPr/>
            </p:nvSpPr>
            <p:spPr>
              <a:xfrm>
                <a:off x="667527" y="3373852"/>
                <a:ext cx="10856946" cy="755913"/>
              </a:xfrm>
              <a:prstGeom prst="rect">
                <a:avLst/>
              </a:prstGeom>
              <a:blipFill>
                <a:blip r:embed="rId7"/>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4E039E-ABAF-4237-9919-E71B31D0ED76}"/>
                  </a:ext>
                </a:extLst>
              </p:cNvPr>
              <p:cNvSpPr txBox="1"/>
              <p:nvPr/>
            </p:nvSpPr>
            <p:spPr>
              <a:xfrm>
                <a:off x="4062341" y="4863539"/>
                <a:ext cx="3880549" cy="943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IN" sz="2800" b="0" i="1" smtClean="0">
                              <a:latin typeface="Cambria Math" panose="02040503050406030204" pitchFamily="18" charset="0"/>
                            </a:rPr>
                          </m:ctrlPr>
                        </m:sSubPr>
                        <m:e>
                          <m:r>
                            <a:rPr lang="en-IN" sz="2800" b="0" i="1" smtClean="0">
                              <a:latin typeface="Cambria Math" panose="02040503050406030204" pitchFamily="18" charset="0"/>
                            </a:rPr>
                            <m:t>𝜃</m:t>
                          </m:r>
                        </m:e>
                        <m:sub>
                          <m:r>
                            <a:rPr lang="en-IN" sz="2800" b="0" i="1" smtClean="0">
                              <a:latin typeface="Cambria Math" panose="02040503050406030204" pitchFamily="18" charset="0"/>
                            </a:rPr>
                            <m:t>𝑀𝐴𝑃</m:t>
                          </m:r>
                        </m:sub>
                      </m:sSub>
                      <m:r>
                        <a:rPr lang="en-IN" sz="2800" b="0" i="1" smtClean="0">
                          <a:latin typeface="Cambria Math" panose="02040503050406030204" pitchFamily="18" charset="0"/>
                        </a:rPr>
                        <m:t>= </m:t>
                      </m:r>
                      <m:f>
                        <m:fPr>
                          <m:ctrlPr>
                            <a:rPr lang="en-IN" sz="2800" b="0" i="1" smtClean="0">
                              <a:latin typeface="Cambria Math" panose="02040503050406030204" pitchFamily="18" charset="0"/>
                            </a:rPr>
                          </m:ctrlPr>
                        </m:fPr>
                        <m:num>
                          <m:nary>
                            <m:naryPr>
                              <m:chr m:val="∑"/>
                              <m:limLoc m:val="subSup"/>
                              <m:ctrlPr>
                                <a:rPr lang="en-IN" sz="2800" b="0" i="1" smtClean="0">
                                  <a:latin typeface="Cambria Math" panose="02040503050406030204" pitchFamily="18" charset="0"/>
                                </a:rPr>
                              </m:ctrlPr>
                            </m:naryPr>
                            <m:sub>
                              <m:r>
                                <m:rPr>
                                  <m:brk m:alnAt="25"/>
                                </m:rPr>
                                <a:rPr lang="en-IN" sz="2800" b="0" i="1" smtClean="0">
                                  <a:latin typeface="Cambria Math" panose="02040503050406030204" pitchFamily="18" charset="0"/>
                                </a:rPr>
                                <m:t>𝑛</m:t>
                              </m:r>
                              <m:r>
                                <a:rPr lang="en-IN" sz="2800" b="0" i="1" smtClean="0">
                                  <a:latin typeface="Cambria Math" panose="02040503050406030204" pitchFamily="18" charset="0"/>
                                </a:rPr>
                                <m:t>=1</m:t>
                              </m:r>
                            </m:sub>
                            <m:sup>
                              <m:r>
                                <a:rPr lang="en-IN" sz="2800" b="0" i="1" smtClean="0">
                                  <a:latin typeface="Cambria Math" panose="02040503050406030204" pitchFamily="18" charset="0"/>
                                </a:rPr>
                                <m:t>𝑁</m:t>
                              </m:r>
                            </m:sup>
                            <m:e>
                              <m:sSub>
                                <m:sSubPr>
                                  <m:ctrlPr>
                                    <a:rPr lang="en-IN" sz="2800" b="0" i="1" smtClean="0">
                                      <a:latin typeface="Cambria Math" panose="02040503050406030204" pitchFamily="18" charset="0"/>
                                    </a:rPr>
                                  </m:ctrlPr>
                                </m:sSubPr>
                                <m:e>
                                  <m:r>
                                    <a:rPr lang="en-IN" sz="2800" b="0" i="1" smtClean="0">
                                      <a:latin typeface="Cambria Math" panose="02040503050406030204" pitchFamily="18" charset="0"/>
                                    </a:rPr>
                                    <m:t>𝑦</m:t>
                                  </m:r>
                                </m:e>
                                <m:sub>
                                  <m:r>
                                    <a:rPr lang="en-IN" sz="2800" b="0" i="1" smtClean="0">
                                      <a:latin typeface="Cambria Math" panose="02040503050406030204" pitchFamily="18" charset="0"/>
                                    </a:rPr>
                                    <m:t>𝑛</m:t>
                                  </m:r>
                                </m:sub>
                              </m:sSub>
                              <m:r>
                                <a:rPr lang="en-IN" sz="2800" b="0" i="1" smtClean="0">
                                  <a:latin typeface="Cambria Math" panose="02040503050406030204" pitchFamily="18" charset="0"/>
                                </a:rPr>
                                <m:t>+</m:t>
                              </m:r>
                              <m:r>
                                <a:rPr lang="en-IN" sz="2800" b="0" i="1" smtClean="0">
                                  <a:latin typeface="Cambria Math" panose="02040503050406030204" pitchFamily="18" charset="0"/>
                                </a:rPr>
                                <m:t>𝛼</m:t>
                              </m:r>
                              <m:r>
                                <a:rPr lang="en-IN" sz="2800" b="0" i="1" smtClean="0">
                                  <a:latin typeface="Cambria Math" panose="02040503050406030204" pitchFamily="18" charset="0"/>
                                </a:rPr>
                                <m:t>−1</m:t>
                              </m:r>
                            </m:e>
                          </m:nary>
                        </m:num>
                        <m:den>
                          <m:r>
                            <a:rPr lang="en-IN" sz="2800" b="0" i="1" smtClean="0">
                              <a:latin typeface="Cambria Math" panose="02040503050406030204" pitchFamily="18" charset="0"/>
                            </a:rPr>
                            <m:t>𝑁</m:t>
                          </m:r>
                          <m:r>
                            <a:rPr lang="en-IN" sz="2800" b="0" i="1" smtClean="0">
                              <a:latin typeface="Cambria Math" panose="02040503050406030204" pitchFamily="18" charset="0"/>
                            </a:rPr>
                            <m:t>+</m:t>
                          </m:r>
                          <m:r>
                            <a:rPr lang="en-IN" sz="2800" b="0" i="1" smtClean="0">
                              <a:latin typeface="Cambria Math" panose="02040503050406030204" pitchFamily="18" charset="0"/>
                            </a:rPr>
                            <m:t>𝛼</m:t>
                          </m:r>
                          <m:r>
                            <a:rPr lang="en-IN" sz="2800" b="0" i="1" smtClean="0">
                              <a:latin typeface="Cambria Math" panose="02040503050406030204" pitchFamily="18" charset="0"/>
                            </a:rPr>
                            <m:t>+</m:t>
                          </m:r>
                          <m:r>
                            <a:rPr lang="en-IN" sz="2800" b="0" i="1" smtClean="0">
                              <a:latin typeface="Cambria Math" panose="02040503050406030204" pitchFamily="18" charset="0"/>
                            </a:rPr>
                            <m:t>𝛽</m:t>
                          </m:r>
                          <m:r>
                            <a:rPr lang="en-IN" sz="2800" b="0" i="1" smtClean="0">
                              <a:latin typeface="Cambria Math" panose="02040503050406030204" pitchFamily="18" charset="0"/>
                            </a:rPr>
                            <m:t>−2</m:t>
                          </m:r>
                        </m:den>
                      </m:f>
                    </m:oMath>
                  </m:oMathPara>
                </a14:m>
                <a:endParaRPr lang="en-IN" sz="2800" dirty="0"/>
              </a:p>
            </p:txBody>
          </p:sp>
        </mc:Choice>
        <mc:Fallback xmlns="">
          <p:sp>
            <p:nvSpPr>
              <p:cNvPr id="18" name="TextBox 17">
                <a:extLst>
                  <a:ext uri="{FF2B5EF4-FFF2-40B4-BE49-F238E27FC236}">
                    <a16:creationId xmlns:a16="http://schemas.microsoft.com/office/drawing/2014/main" id="{1C4E039E-ABAF-4237-9919-E71B31D0ED76}"/>
                  </a:ext>
                </a:extLst>
              </p:cNvPr>
              <p:cNvSpPr txBox="1">
                <a:spLocks noRot="1" noChangeAspect="1" noMove="1" noResize="1" noEditPoints="1" noAdjustHandles="1" noChangeArrowheads="1" noChangeShapeType="1" noTextEdit="1"/>
              </p:cNvSpPr>
              <p:nvPr/>
            </p:nvSpPr>
            <p:spPr>
              <a:xfrm>
                <a:off x="4062341" y="4863539"/>
                <a:ext cx="3880549" cy="943720"/>
              </a:xfrm>
              <a:prstGeom prst="rect">
                <a:avLst/>
              </a:prstGeom>
              <a:blipFill>
                <a:blip r:embed="rId8"/>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9" name="Speech Bubble: Rectangle 18">
                <a:extLst>
                  <a:ext uri="{FF2B5EF4-FFF2-40B4-BE49-F238E27FC236}">
                    <a16:creationId xmlns:a16="http://schemas.microsoft.com/office/drawing/2014/main" id="{C29BB91C-64B0-4347-9161-D37088A3B1B3}"/>
                  </a:ext>
                </a:extLst>
              </p:cNvPr>
              <p:cNvSpPr/>
              <p:nvPr/>
            </p:nvSpPr>
            <p:spPr>
              <a:xfrm>
                <a:off x="532738" y="4847499"/>
                <a:ext cx="3262110" cy="561542"/>
              </a:xfrm>
              <a:prstGeom prst="wedgeRectCallout">
                <a:avLst>
                  <a:gd name="adj1" fmla="val 58595"/>
                  <a:gd name="adj2" fmla="val 24221"/>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Using</a:t>
                </a:r>
                <a:r>
                  <a:rPr lang="en-IN" dirty="0">
                    <a:solidFill>
                      <a:schemeClr val="tx1"/>
                    </a:solidFill>
                  </a:rPr>
                  <a:t> </a:t>
                </a:r>
                <a14:m>
                  <m:oMath xmlns:m="http://schemas.openxmlformats.org/officeDocument/2006/math">
                    <m:r>
                      <a:rPr lang="en-IN" i="1" dirty="0" smtClean="0">
                        <a:solidFill>
                          <a:schemeClr val="tx1"/>
                        </a:solidFill>
                        <a:latin typeface="Cambria Math" panose="02040503050406030204" pitchFamily="18" charset="0"/>
                      </a:rPr>
                      <m:t>𝛼</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and </a:t>
                </a:r>
                <a14:m>
                  <m:oMath xmlns:m="http://schemas.openxmlformats.org/officeDocument/2006/math">
                    <m:r>
                      <a:rPr lang="en-IN" i="1" dirty="0" smtClean="0">
                        <a:solidFill>
                          <a:schemeClr val="tx1"/>
                        </a:solidFill>
                        <a:latin typeface="Cambria Math" panose="02040503050406030204" pitchFamily="18" charset="0"/>
                      </a:rPr>
                      <m:t>𝛽</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gives us the same solution as MLE</a:t>
                </a:r>
              </a:p>
            </p:txBody>
          </p:sp>
        </mc:Choice>
        <mc:Fallback xmlns="">
          <p:sp>
            <p:nvSpPr>
              <p:cNvPr id="19" name="Speech Bubble: Rectangle 18">
                <a:extLst>
                  <a:ext uri="{FF2B5EF4-FFF2-40B4-BE49-F238E27FC236}">
                    <a16:creationId xmlns:a16="http://schemas.microsoft.com/office/drawing/2014/main" id="{C29BB91C-64B0-4347-9161-D37088A3B1B3}"/>
                  </a:ext>
                </a:extLst>
              </p:cNvPr>
              <p:cNvSpPr>
                <a:spLocks noRot="1" noChangeAspect="1" noMove="1" noResize="1" noEditPoints="1" noAdjustHandles="1" noChangeArrowheads="1" noChangeShapeType="1" noTextEdit="1"/>
              </p:cNvSpPr>
              <p:nvPr/>
            </p:nvSpPr>
            <p:spPr>
              <a:xfrm>
                <a:off x="532738" y="4847499"/>
                <a:ext cx="3262110" cy="561542"/>
              </a:xfrm>
              <a:prstGeom prst="wedgeRectCallout">
                <a:avLst>
                  <a:gd name="adj1" fmla="val 58595"/>
                  <a:gd name="adj2" fmla="val 24221"/>
                </a:avLst>
              </a:prstGeom>
              <a:blipFill>
                <a:blip r:embed="rId9"/>
                <a:stretch>
                  <a:fillRect l="-1186" t="-12632" b="-22105"/>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0" name="Speech Bubble: Rectangle 19">
                <a:extLst>
                  <a:ext uri="{FF2B5EF4-FFF2-40B4-BE49-F238E27FC236}">
                    <a16:creationId xmlns:a16="http://schemas.microsoft.com/office/drawing/2014/main" id="{64C598B8-0526-414C-B4E6-BA5E8A092FFA}"/>
                  </a:ext>
                </a:extLst>
              </p:cNvPr>
              <p:cNvSpPr/>
              <p:nvPr/>
            </p:nvSpPr>
            <p:spPr>
              <a:xfrm>
                <a:off x="511038" y="5561723"/>
                <a:ext cx="3551303" cy="1177489"/>
              </a:xfrm>
              <a:prstGeom prst="wedgeRectCallout">
                <a:avLst>
                  <a:gd name="adj1" fmla="val 36425"/>
                  <a:gd name="adj2" fmla="val -74864"/>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Recall that</a:t>
                </a:r>
                <a:r>
                  <a:rPr lang="en-IN" dirty="0">
                    <a:solidFill>
                      <a:schemeClr val="tx1"/>
                    </a:solidFill>
                  </a:rPr>
                  <a:t> </a:t>
                </a:r>
                <a14:m>
                  <m:oMath xmlns:m="http://schemas.openxmlformats.org/officeDocument/2006/math">
                    <m:r>
                      <a:rPr lang="en-IN" i="1" dirty="0" smtClean="0">
                        <a:solidFill>
                          <a:schemeClr val="tx1"/>
                        </a:solidFill>
                        <a:latin typeface="Cambria Math" panose="02040503050406030204" pitchFamily="18" charset="0"/>
                      </a:rPr>
                      <m:t>𝛼</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and </a:t>
                </a:r>
                <a14:m>
                  <m:oMath xmlns:m="http://schemas.openxmlformats.org/officeDocument/2006/math">
                    <m:r>
                      <a:rPr lang="en-IN" i="1" dirty="0" smtClean="0">
                        <a:solidFill>
                          <a:schemeClr val="tx1"/>
                        </a:solidFill>
                        <a:latin typeface="Cambria Math" panose="02040503050406030204" pitchFamily="18" charset="0"/>
                      </a:rPr>
                      <m:t>𝛽</m:t>
                    </m:r>
                    <m:r>
                      <a:rPr lang="en-IN" b="0" i="1" dirty="0" smtClean="0">
                        <a:solidFill>
                          <a:schemeClr val="tx1"/>
                        </a:solidFill>
                        <a:latin typeface="Cambria Math" panose="02040503050406030204" pitchFamily="18" charset="0"/>
                      </a:rPr>
                      <m:t>=1</m:t>
                    </m:r>
                    <m:r>
                      <a:rPr lang="en-IN" i="1" dirty="0" smtClean="0">
                        <a:solidFill>
                          <a:schemeClr val="tx1"/>
                        </a:solidFill>
                        <a:latin typeface="Cambria Math" panose="02040503050406030204" pitchFamily="18" charset="0"/>
                      </a:rPr>
                      <m:t> </m:t>
                    </m:r>
                  </m:oMath>
                </a14:m>
                <a:r>
                  <a:rPr lang="en-IN" dirty="0">
                    <a:solidFill>
                      <a:schemeClr val="tx1"/>
                    </a:solidFill>
                    <a:latin typeface="Abadi Extra Light" panose="020B0204020104020204" pitchFamily="34" charset="0"/>
                  </a:rPr>
                  <a:t>for Beta distribution is in fact equivalent to a uniform prior (hence making MAP equivalent to MLE)</a:t>
                </a:r>
              </a:p>
            </p:txBody>
          </p:sp>
        </mc:Choice>
        <mc:Fallback xmlns="">
          <p:sp>
            <p:nvSpPr>
              <p:cNvPr id="20" name="Speech Bubble: Rectangle 19">
                <a:extLst>
                  <a:ext uri="{FF2B5EF4-FFF2-40B4-BE49-F238E27FC236}">
                    <a16:creationId xmlns:a16="http://schemas.microsoft.com/office/drawing/2014/main" id="{64C598B8-0526-414C-B4E6-BA5E8A092FFA}"/>
                  </a:ext>
                </a:extLst>
              </p:cNvPr>
              <p:cNvSpPr>
                <a:spLocks noRot="1" noChangeAspect="1" noMove="1" noResize="1" noEditPoints="1" noAdjustHandles="1" noChangeArrowheads="1" noChangeShapeType="1" noTextEdit="1"/>
              </p:cNvSpPr>
              <p:nvPr/>
            </p:nvSpPr>
            <p:spPr>
              <a:xfrm>
                <a:off x="511038" y="5561723"/>
                <a:ext cx="3551303" cy="1177489"/>
              </a:xfrm>
              <a:prstGeom prst="wedgeRectCallout">
                <a:avLst>
                  <a:gd name="adj1" fmla="val 36425"/>
                  <a:gd name="adj2" fmla="val -74864"/>
                </a:avLst>
              </a:prstGeom>
              <a:blipFill>
                <a:blip r:embed="rId10"/>
                <a:stretch>
                  <a:fillRect l="-1368" r="-1368" b="-5668"/>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1" name="Speech Bubble: Rectangle 20">
                <a:extLst>
                  <a:ext uri="{FF2B5EF4-FFF2-40B4-BE49-F238E27FC236}">
                    <a16:creationId xmlns:a16="http://schemas.microsoft.com/office/drawing/2014/main" id="{39D7FEDA-1BB7-4030-996C-1AA32DDD420E}"/>
                  </a:ext>
                </a:extLst>
              </p:cNvPr>
              <p:cNvSpPr/>
              <p:nvPr/>
            </p:nvSpPr>
            <p:spPr>
              <a:xfrm>
                <a:off x="8727588" y="4593398"/>
                <a:ext cx="3199167" cy="1554516"/>
              </a:xfrm>
              <a:prstGeom prst="wedgeRectCallout">
                <a:avLst>
                  <a:gd name="adj1" fmla="val -74903"/>
                  <a:gd name="adj2" fmla="val -1439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solidFill>
                      <a:schemeClr val="tx1"/>
                    </a:solidFill>
                    <a:latin typeface="Abadi Extra Light" panose="020B0204020104020204" pitchFamily="34" charset="0"/>
                  </a:rPr>
                  <a:t>Prior’s hyperparameters have an interesting interpretation. Can think of </a:t>
                </a:r>
                <a14:m>
                  <m:oMath xmlns:m="http://schemas.openxmlformats.org/officeDocument/2006/math">
                    <m:r>
                      <a:rPr lang="en-IN" sz="1600" i="1">
                        <a:solidFill>
                          <a:schemeClr val="tx1"/>
                        </a:solidFill>
                        <a:latin typeface="Cambria Math" panose="02040503050406030204" pitchFamily="18" charset="0"/>
                      </a:rPr>
                      <m:t>𝛼</m:t>
                    </m:r>
                    <m:r>
                      <a:rPr lang="en-IN" sz="1600" i="1">
                        <a:solidFill>
                          <a:schemeClr val="tx1"/>
                        </a:solidFill>
                        <a:latin typeface="Cambria Math" panose="02040503050406030204" pitchFamily="18" charset="0"/>
                      </a:rPr>
                      <m:t>−1</m:t>
                    </m:r>
                  </m:oMath>
                </a14:m>
                <a:r>
                  <a:rPr lang="en-IN" sz="1600" dirty="0">
                    <a:solidFill>
                      <a:schemeClr val="tx1"/>
                    </a:solidFill>
                    <a:latin typeface="Abadi Extra Light" panose="020B0204020104020204" pitchFamily="34" charset="0"/>
                  </a:rPr>
                  <a:t> and </a:t>
                </a:r>
                <a14:m>
                  <m:oMath xmlns:m="http://schemas.openxmlformats.org/officeDocument/2006/math">
                    <m:r>
                      <a:rPr lang="en-IN" sz="1600" b="0" i="1" smtClean="0">
                        <a:solidFill>
                          <a:schemeClr val="tx1"/>
                        </a:solidFill>
                        <a:latin typeface="Cambria Math" panose="02040503050406030204" pitchFamily="18" charset="0"/>
                      </a:rPr>
                      <m:t>𝛽</m:t>
                    </m:r>
                    <m:r>
                      <a:rPr lang="en-IN" sz="1600" i="1">
                        <a:solidFill>
                          <a:schemeClr val="tx1"/>
                        </a:solidFill>
                        <a:latin typeface="Cambria Math" panose="02040503050406030204" pitchFamily="18" charset="0"/>
                      </a:rPr>
                      <m:t>−1</m:t>
                    </m:r>
                  </m:oMath>
                </a14:m>
                <a:r>
                  <a:rPr lang="en-IN" sz="1600" dirty="0">
                    <a:solidFill>
                      <a:schemeClr val="tx1"/>
                    </a:solidFill>
                    <a:latin typeface="Abadi Extra Light" panose="020B0204020104020204" pitchFamily="34" charset="0"/>
                  </a:rPr>
                  <a:t> as the number of heads and tails, respectively, before starting the coin-toss experiment (akin to “</a:t>
                </a:r>
                <a:r>
                  <a:rPr lang="en-IN" sz="1600" dirty="0">
                    <a:solidFill>
                      <a:srgbClr val="0000FF"/>
                    </a:solidFill>
                    <a:latin typeface="Abadi Extra Light" panose="020B0204020104020204" pitchFamily="34" charset="0"/>
                  </a:rPr>
                  <a:t>pseudo-observations</a:t>
                </a:r>
                <a:r>
                  <a:rPr lang="en-IN" sz="1600" dirty="0">
                    <a:solidFill>
                      <a:schemeClr val="tx1"/>
                    </a:solidFill>
                    <a:latin typeface="Abadi Extra Light" panose="020B0204020104020204" pitchFamily="34" charset="0"/>
                  </a:rPr>
                  <a:t>”)</a:t>
                </a:r>
              </a:p>
            </p:txBody>
          </p:sp>
        </mc:Choice>
        <mc:Fallback xmlns="">
          <p:sp>
            <p:nvSpPr>
              <p:cNvPr id="21" name="Speech Bubble: Rectangle 20">
                <a:extLst>
                  <a:ext uri="{FF2B5EF4-FFF2-40B4-BE49-F238E27FC236}">
                    <a16:creationId xmlns:a16="http://schemas.microsoft.com/office/drawing/2014/main" id="{39D7FEDA-1BB7-4030-996C-1AA32DDD420E}"/>
                  </a:ext>
                </a:extLst>
              </p:cNvPr>
              <p:cNvSpPr>
                <a:spLocks noRot="1" noChangeAspect="1" noMove="1" noResize="1" noEditPoints="1" noAdjustHandles="1" noChangeArrowheads="1" noChangeShapeType="1" noTextEdit="1"/>
              </p:cNvSpPr>
              <p:nvPr/>
            </p:nvSpPr>
            <p:spPr>
              <a:xfrm>
                <a:off x="8727588" y="4593398"/>
                <a:ext cx="3199167" cy="1554516"/>
              </a:xfrm>
              <a:prstGeom prst="wedgeRectCallout">
                <a:avLst>
                  <a:gd name="adj1" fmla="val -74903"/>
                  <a:gd name="adj2" fmla="val -14392"/>
                </a:avLst>
              </a:prstGeom>
              <a:blipFill>
                <a:blip r:embed="rId11"/>
                <a:stretch>
                  <a:fillRect t="-775" r="-1810" b="-4264"/>
                </a:stretch>
              </a:blipFill>
              <a:ln w="19050">
                <a:solidFill>
                  <a:schemeClr val="accent2"/>
                </a:solidFill>
              </a:ln>
            </p:spPr>
            <p:txBody>
              <a:bodyPr/>
              <a:lstStyle/>
              <a:p>
                <a:r>
                  <a:rPr lang="en-IN">
                    <a:noFill/>
                  </a:rPr>
                  <a:t> </a:t>
                </a:r>
              </a:p>
            </p:txBody>
          </p:sp>
        </mc:Fallback>
      </mc:AlternateContent>
      <p:sp>
        <p:nvSpPr>
          <p:cNvPr id="22" name="Speech Bubble: Rectangle 21">
            <a:extLst>
              <a:ext uri="{FF2B5EF4-FFF2-40B4-BE49-F238E27FC236}">
                <a16:creationId xmlns:a16="http://schemas.microsoft.com/office/drawing/2014/main" id="{D78B8C77-D761-4277-81F0-2F96846BA777}"/>
              </a:ext>
            </a:extLst>
          </p:cNvPr>
          <p:cNvSpPr/>
          <p:nvPr/>
        </p:nvSpPr>
        <p:spPr>
          <a:xfrm>
            <a:off x="5159229" y="5983299"/>
            <a:ext cx="3404939" cy="755913"/>
          </a:xfrm>
          <a:prstGeom prst="wedgeRectCallout">
            <a:avLst>
              <a:gd name="adj1" fmla="val 57520"/>
              <a:gd name="adj2" fmla="val -4785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200" dirty="0">
                <a:solidFill>
                  <a:schemeClr val="tx1"/>
                </a:solidFill>
                <a:latin typeface="Abadi Extra Light" panose="020B0204020104020204" pitchFamily="34" charset="0"/>
              </a:rPr>
              <a:t>Such interpretations of prior’s hyperparameters as being “pseudo-observations” exist for various other prior distributions as well (in particular, distributions belonging to </a:t>
            </a:r>
            <a:r>
              <a:rPr lang="en-IN" sz="1200" dirty="0">
                <a:solidFill>
                  <a:srgbClr val="0000FF"/>
                </a:solidFill>
                <a:latin typeface="Abadi Extra Light" panose="020B0204020104020204" pitchFamily="34" charset="0"/>
              </a:rPr>
              <a:t>“exponential family”</a:t>
            </a:r>
            <a:r>
              <a:rPr lang="en-IN" sz="1200" dirty="0">
                <a:solidFill>
                  <a:schemeClr val="tx1"/>
                </a:solidFill>
                <a:latin typeface="Abadi Extra Light" panose="020B0204020104020204" pitchFamily="34" charset="0"/>
              </a:rPr>
              <a:t> of distributions</a:t>
            </a:r>
          </a:p>
        </p:txBody>
      </p:sp>
    </p:spTree>
    <p:custDataLst>
      <p:tags r:id="rId1"/>
    </p:custDataLst>
    <p:extLst>
      <p:ext uri="{BB962C8B-B14F-4D97-AF65-F5344CB8AC3E}">
        <p14:creationId xmlns:p14="http://schemas.microsoft.com/office/powerpoint/2010/main" val="3565699408"/>
      </p:ext>
    </p:extLst>
  </p:cSld>
  <p:clrMapOvr>
    <a:masterClrMapping/>
  </p:clrMapOvr>
  <mc:AlternateContent xmlns:mc="http://schemas.openxmlformats.org/markup-compatibility/2006" xmlns:p14="http://schemas.microsoft.com/office/powerpoint/2010/main">
    <mc:Choice Requires="p14">
      <p:transition spd="slow" p14:dur="2000" advTm="301026"/>
    </mc:Choice>
    <mc:Fallback xmlns="">
      <p:transition spd="slow" advTm="3010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down)">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wipe(down)">
                                      <p:cBhvr>
                                        <p:cTn id="27" dur="500"/>
                                        <p:tgtEl>
                                          <p:spTgt spid="4">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p:bldP spid="18" grpId="0"/>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pt-BR" dirty="0">
                <a:solidFill>
                  <a:srgbClr val="A33BC3"/>
                </a:solidFill>
              </a:rPr>
              <a:t>Estimating a Coin’s Bias: Fully Bayesian Inference</a:t>
            </a:r>
            <a:endParaRPr lang="en-IN" dirty="0">
              <a:solidFill>
                <a:srgbClr val="A33BC3"/>
              </a:solidFill>
            </a:endParaRP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dirty="0">
                    <a:latin typeface="Abadi Extra Light" panose="020B0204020104020204" pitchFamily="34" charset="0"/>
                  </a:rPr>
                  <a:t>In fully Bayesian inference, we compute the posterior distribution</a:t>
                </a:r>
              </a:p>
              <a:p>
                <a:pPr>
                  <a:buFont typeface="Wingdings" panose="05000000000000000000" pitchFamily="2" charset="2"/>
                  <a:buChar char="§"/>
                </a:pPr>
                <a:r>
                  <a:rPr lang="en-IN" dirty="0">
                    <a:latin typeface="Abadi Extra Light" panose="020B0204020104020204" pitchFamily="34" charset="0"/>
                  </a:rPr>
                  <a:t>Bernoulli likelihood: </a:t>
                </a:r>
                <a14:m>
                  <m:oMath xmlns:m="http://schemas.openxmlformats.org/officeDocument/2006/math">
                    <m:r>
                      <a:rPr lang="en-IN" i="1">
                        <a:latin typeface="Cambria Math" panose="02040503050406030204" pitchFamily="18" charset="0"/>
                      </a:rPr>
                      <m:t>𝑝</m:t>
                    </m:r>
                    <m:d>
                      <m:dPr>
                        <m:ctrlPr>
                          <a:rPr lang="en-IN" i="1">
                            <a:latin typeface="Cambria Math" panose="02040503050406030204" pitchFamily="18" charset="0"/>
                          </a:rPr>
                        </m:ctrlPr>
                      </m:dPr>
                      <m:e>
                        <m:sSub>
                          <m:sSubPr>
                            <m:ctrlPr>
                              <a:rPr lang="en-IN" i="1">
                                <a:latin typeface="Cambria Math" panose="02040503050406030204" pitchFamily="18" charset="0"/>
                              </a:rPr>
                            </m:ctrlPr>
                          </m:sSubPr>
                          <m:e>
                            <m:r>
                              <a:rPr lang="en-IN" i="1">
                                <a:latin typeface="Cambria Math" panose="02040503050406030204" pitchFamily="18" charset="0"/>
                              </a:rPr>
                              <m:t>𝑦</m:t>
                            </m:r>
                          </m:e>
                          <m:sub>
                            <m:r>
                              <a:rPr lang="en-IN" i="1">
                                <a:latin typeface="Cambria Math" panose="02040503050406030204" pitchFamily="18" charset="0"/>
                              </a:rPr>
                              <m:t>𝑛</m:t>
                            </m:r>
                          </m:sub>
                        </m:sSub>
                      </m:e>
                      <m:e>
                        <m:r>
                          <a:rPr lang="en-IN" i="1">
                            <a:latin typeface="Cambria Math" panose="02040503050406030204" pitchFamily="18" charset="0"/>
                          </a:rPr>
                          <m:t>𝜃</m:t>
                        </m:r>
                      </m:e>
                    </m:d>
                    <m:r>
                      <a:rPr lang="en-IN">
                        <a:latin typeface="Cambria Math" panose="02040503050406030204" pitchFamily="18" charset="0"/>
                      </a:rPr>
                      <m:t>=</m:t>
                    </m:r>
                    <m:r>
                      <m:rPr>
                        <m:sty m:val="p"/>
                      </m:rPr>
                      <a:rPr lang="en-IN">
                        <a:latin typeface="Cambria Math" panose="02040503050406030204" pitchFamily="18" charset="0"/>
                      </a:rPr>
                      <m:t>Bernoulli</m:t>
                    </m:r>
                    <m:d>
                      <m:dPr>
                        <m:ctrlPr>
                          <a:rPr lang="en-IN" i="1">
                            <a:latin typeface="Cambria Math" panose="02040503050406030204" pitchFamily="18" charset="0"/>
                          </a:rPr>
                        </m:ctrlPr>
                      </m:dPr>
                      <m:e>
                        <m:sSub>
                          <m:sSubPr>
                            <m:ctrlPr>
                              <a:rPr lang="en-IN" i="1">
                                <a:latin typeface="Cambria Math" panose="02040503050406030204" pitchFamily="18" charset="0"/>
                              </a:rPr>
                            </m:ctrlPr>
                          </m:sSubPr>
                          <m:e>
                            <m:r>
                              <a:rPr lang="en-IN" i="1">
                                <a:latin typeface="Cambria Math" panose="02040503050406030204" pitchFamily="18" charset="0"/>
                              </a:rPr>
                              <m:t>𝑦</m:t>
                            </m:r>
                          </m:e>
                          <m:sub>
                            <m:r>
                              <m:rPr>
                                <m:sty m:val="p"/>
                              </m:rPr>
                              <a:rPr lang="en-IN">
                                <a:latin typeface="Cambria Math" panose="02040503050406030204" pitchFamily="18" charset="0"/>
                              </a:rPr>
                              <m:t>n</m:t>
                            </m:r>
                          </m:sub>
                        </m:sSub>
                      </m:e>
                      <m:e>
                        <m:r>
                          <a:rPr lang="en-IN" i="1">
                            <a:latin typeface="Cambria Math" panose="02040503050406030204" pitchFamily="18" charset="0"/>
                          </a:rPr>
                          <m:t>𝜃</m:t>
                        </m:r>
                      </m:e>
                    </m:d>
                    <m:r>
                      <a:rPr lang="en-IN" i="1">
                        <a:latin typeface="Cambria Math" panose="02040503050406030204" pitchFamily="18" charset="0"/>
                      </a:rPr>
                      <m:t>= </m:t>
                    </m:r>
                    <m:sSup>
                      <m:sSupPr>
                        <m:ctrlPr>
                          <a:rPr lang="en-IN" i="1">
                            <a:latin typeface="Cambria Math" panose="02040503050406030204" pitchFamily="18" charset="0"/>
                          </a:rPr>
                        </m:ctrlPr>
                      </m:sSupPr>
                      <m:e>
                        <m:r>
                          <a:rPr lang="en-IN" i="1">
                            <a:latin typeface="Cambria Math" panose="02040503050406030204" pitchFamily="18" charset="0"/>
                          </a:rPr>
                          <m:t>𝜃</m:t>
                        </m:r>
                      </m:e>
                      <m:sup>
                        <m:sSub>
                          <m:sSubPr>
                            <m:ctrlPr>
                              <a:rPr lang="en-IN" i="1">
                                <a:latin typeface="Cambria Math" panose="02040503050406030204" pitchFamily="18" charset="0"/>
                              </a:rPr>
                            </m:ctrlPr>
                          </m:sSubPr>
                          <m:e>
                            <m:r>
                              <a:rPr lang="en-IN" i="1">
                                <a:latin typeface="Cambria Math" panose="02040503050406030204" pitchFamily="18" charset="0"/>
                              </a:rPr>
                              <m:t>𝑦</m:t>
                            </m:r>
                          </m:e>
                          <m:sub>
                            <m:r>
                              <a:rPr lang="en-IN" i="1">
                                <a:latin typeface="Cambria Math" panose="02040503050406030204" pitchFamily="18" charset="0"/>
                              </a:rPr>
                              <m:t>𝑛</m:t>
                            </m:r>
                          </m:sub>
                        </m:sSub>
                      </m:sup>
                    </m:sSup>
                    <m:r>
                      <m:rPr>
                        <m:nor/>
                      </m:rPr>
                      <a:rPr lang="en-IN" dirty="0"/>
                      <m:t> </m:t>
                    </m:r>
                    <m:sSup>
                      <m:sSupPr>
                        <m:ctrlPr>
                          <a:rPr lang="en-IN" i="1">
                            <a:latin typeface="Cambria Math" panose="02040503050406030204" pitchFamily="18" charset="0"/>
                          </a:rPr>
                        </m:ctrlPr>
                      </m:sSupPr>
                      <m:e>
                        <m:r>
                          <a:rPr lang="en-IN" i="1">
                            <a:latin typeface="Cambria Math" panose="02040503050406030204" pitchFamily="18" charset="0"/>
                          </a:rPr>
                          <m:t>(1−</m:t>
                        </m:r>
                        <m:r>
                          <a:rPr lang="en-IN" i="1">
                            <a:latin typeface="Cambria Math" panose="02040503050406030204" pitchFamily="18" charset="0"/>
                          </a:rPr>
                          <m:t>𝜃</m:t>
                        </m:r>
                        <m:r>
                          <a:rPr lang="en-IN" i="1">
                            <a:latin typeface="Cambria Math" panose="02040503050406030204" pitchFamily="18" charset="0"/>
                          </a:rPr>
                          <m:t>)</m:t>
                        </m:r>
                      </m:e>
                      <m:sup>
                        <m:r>
                          <a:rPr lang="en-IN" i="1">
                            <a:latin typeface="Cambria Math" panose="02040503050406030204" pitchFamily="18" charset="0"/>
                          </a:rPr>
                          <m:t>1−</m:t>
                        </m:r>
                        <m:sSub>
                          <m:sSubPr>
                            <m:ctrlPr>
                              <a:rPr lang="en-IN" i="1">
                                <a:latin typeface="Cambria Math" panose="02040503050406030204" pitchFamily="18" charset="0"/>
                              </a:rPr>
                            </m:ctrlPr>
                          </m:sSubPr>
                          <m:e>
                            <m:r>
                              <a:rPr lang="en-IN" i="1">
                                <a:latin typeface="Cambria Math" panose="02040503050406030204" pitchFamily="18" charset="0"/>
                              </a:rPr>
                              <m:t>𝑦</m:t>
                            </m:r>
                          </m:e>
                          <m:sub>
                            <m:r>
                              <a:rPr lang="en-IN" i="1">
                                <a:latin typeface="Cambria Math" panose="02040503050406030204" pitchFamily="18" charset="0"/>
                              </a:rPr>
                              <m:t>𝑛</m:t>
                            </m:r>
                          </m:sub>
                        </m:sSub>
                      </m:sup>
                    </m:sSup>
                  </m:oMath>
                </a14:m>
                <a:endParaRPr lang="en-IN" dirty="0"/>
              </a:p>
              <a:p>
                <a:pPr>
                  <a:buFont typeface="Wingdings" panose="05000000000000000000" pitchFamily="2" charset="2"/>
                  <a:buChar char="§"/>
                </a:pPr>
                <a:r>
                  <a:rPr lang="en-GB" dirty="0">
                    <a:latin typeface="Abadi Extra Light" panose="020B0204020104020204" pitchFamily="34" charset="0"/>
                  </a:rPr>
                  <a:t>Beta prior: </a:t>
                </a:r>
                <a14:m>
                  <m:oMath xmlns:m="http://schemas.openxmlformats.org/officeDocument/2006/math">
                    <m:r>
                      <a:rPr lang="en-IN" i="1">
                        <a:latin typeface="Cambria Math" panose="02040503050406030204" pitchFamily="18" charset="0"/>
                      </a:rPr>
                      <m:t>𝑝</m:t>
                    </m:r>
                    <m:d>
                      <m:dPr>
                        <m:ctrlPr>
                          <a:rPr lang="en-IN" i="1">
                            <a:latin typeface="Cambria Math" panose="02040503050406030204" pitchFamily="18" charset="0"/>
                          </a:rPr>
                        </m:ctrlPr>
                      </m:dPr>
                      <m:e>
                        <m:r>
                          <a:rPr lang="en-IN" i="1">
                            <a:latin typeface="Cambria Math" panose="02040503050406030204" pitchFamily="18" charset="0"/>
                          </a:rPr>
                          <m:t>𝜃</m:t>
                        </m:r>
                      </m:e>
                    </m:d>
                    <m:r>
                      <a:rPr lang="en-IN" i="1">
                        <a:latin typeface="Cambria Math" panose="02040503050406030204" pitchFamily="18" charset="0"/>
                      </a:rPr>
                      <m:t>=</m:t>
                    </m:r>
                    <m:r>
                      <m:rPr>
                        <m:sty m:val="p"/>
                      </m:rPr>
                      <a:rPr lang="en-IN">
                        <a:latin typeface="Cambria Math" panose="02040503050406030204" pitchFamily="18" charset="0"/>
                      </a:rPr>
                      <m:t>Beta</m:t>
                    </m:r>
                    <m:d>
                      <m:dPr>
                        <m:ctrlPr>
                          <a:rPr lang="en-IN" i="1">
                            <a:latin typeface="Cambria Math" panose="02040503050406030204" pitchFamily="18" charset="0"/>
                          </a:rPr>
                        </m:ctrlPr>
                      </m:dPr>
                      <m:e>
                        <m:r>
                          <a:rPr lang="en-IN" i="1">
                            <a:latin typeface="Cambria Math" panose="02040503050406030204" pitchFamily="18" charset="0"/>
                          </a:rPr>
                          <m:t>𝜃</m:t>
                        </m:r>
                      </m:e>
                      <m:e>
                        <m:r>
                          <a:rPr lang="en-IN" i="1">
                            <a:latin typeface="Cambria Math" panose="02040503050406030204" pitchFamily="18" charset="0"/>
                          </a:rPr>
                          <m:t>𝛼</m:t>
                        </m:r>
                        <m:r>
                          <a:rPr lang="en-IN" i="1">
                            <a:latin typeface="Cambria Math" panose="02040503050406030204" pitchFamily="18" charset="0"/>
                          </a:rPr>
                          <m:t>, </m:t>
                        </m:r>
                        <m:r>
                          <a:rPr lang="en-IN" i="1">
                            <a:latin typeface="Cambria Math" panose="02040503050406030204" pitchFamily="18" charset="0"/>
                          </a:rPr>
                          <m:t>𝛽</m:t>
                        </m:r>
                      </m:e>
                    </m:d>
                    <m:r>
                      <a:rPr lang="en-IN" i="1">
                        <a:latin typeface="Cambria Math" panose="02040503050406030204" pitchFamily="18" charset="0"/>
                      </a:rPr>
                      <m:t>= </m:t>
                    </m:r>
                    <m:f>
                      <m:fPr>
                        <m:ctrlPr>
                          <a:rPr lang="en-IN" i="1">
                            <a:latin typeface="Cambria Math" panose="02040503050406030204" pitchFamily="18" charset="0"/>
                          </a:rPr>
                        </m:ctrlPr>
                      </m:fPr>
                      <m:num>
                        <m:r>
                          <m:rPr>
                            <m:sty m:val="p"/>
                          </m:rPr>
                          <a:rPr lang="en-IN">
                            <a:latin typeface="Cambria Math" panose="02040503050406030204" pitchFamily="18" charset="0"/>
                          </a:rPr>
                          <m:t>Γ</m:t>
                        </m:r>
                        <m:r>
                          <a:rPr lang="en-IN" i="1">
                            <a:latin typeface="Cambria Math" panose="02040503050406030204" pitchFamily="18" charset="0"/>
                          </a:rPr>
                          <m:t>(</m:t>
                        </m:r>
                        <m:r>
                          <a:rPr lang="en-IN" i="1">
                            <a:latin typeface="Cambria Math" panose="02040503050406030204" pitchFamily="18" charset="0"/>
                          </a:rPr>
                          <m:t>𝛼</m:t>
                        </m:r>
                        <m:r>
                          <a:rPr lang="en-IN" i="1">
                            <a:latin typeface="Cambria Math" panose="02040503050406030204" pitchFamily="18" charset="0"/>
                          </a:rPr>
                          <m:t>+</m:t>
                        </m:r>
                        <m:r>
                          <a:rPr lang="en-IN" i="1">
                            <a:latin typeface="Cambria Math" panose="02040503050406030204" pitchFamily="18" charset="0"/>
                          </a:rPr>
                          <m:t>𝛽</m:t>
                        </m:r>
                        <m:r>
                          <a:rPr lang="en-IN" i="1">
                            <a:latin typeface="Cambria Math" panose="02040503050406030204" pitchFamily="18" charset="0"/>
                          </a:rPr>
                          <m:t>)</m:t>
                        </m:r>
                      </m:num>
                      <m:den>
                        <m:r>
                          <m:rPr>
                            <m:sty m:val="p"/>
                          </m:rPr>
                          <a:rPr lang="en-IN">
                            <a:latin typeface="Cambria Math" panose="02040503050406030204" pitchFamily="18" charset="0"/>
                          </a:rPr>
                          <m:t>Γ</m:t>
                        </m:r>
                        <m:d>
                          <m:dPr>
                            <m:ctrlPr>
                              <a:rPr lang="en-IN" i="1">
                                <a:latin typeface="Cambria Math" panose="02040503050406030204" pitchFamily="18" charset="0"/>
                              </a:rPr>
                            </m:ctrlPr>
                          </m:dPr>
                          <m:e>
                            <m:r>
                              <a:rPr lang="en-IN" i="1">
                                <a:latin typeface="Cambria Math" panose="02040503050406030204" pitchFamily="18" charset="0"/>
                              </a:rPr>
                              <m:t>𝛼</m:t>
                            </m:r>
                          </m:e>
                        </m:d>
                        <m:r>
                          <m:rPr>
                            <m:sty m:val="p"/>
                          </m:rPr>
                          <a:rPr lang="en-IN">
                            <a:latin typeface="Cambria Math" panose="02040503050406030204" pitchFamily="18" charset="0"/>
                          </a:rPr>
                          <m:t>Γ</m:t>
                        </m:r>
                        <m:d>
                          <m:dPr>
                            <m:ctrlPr>
                              <a:rPr lang="en-IN" i="1">
                                <a:latin typeface="Cambria Math" panose="02040503050406030204" pitchFamily="18" charset="0"/>
                              </a:rPr>
                            </m:ctrlPr>
                          </m:dPr>
                          <m:e>
                            <m:r>
                              <a:rPr lang="en-IN" i="1">
                                <a:latin typeface="Cambria Math" panose="02040503050406030204" pitchFamily="18" charset="0"/>
                              </a:rPr>
                              <m:t>𝛽</m:t>
                            </m:r>
                          </m:e>
                        </m:d>
                      </m:den>
                    </m:f>
                    <m:r>
                      <a:rPr lang="en-IN" i="1">
                        <a:latin typeface="Cambria Math" panose="02040503050406030204" pitchFamily="18" charset="0"/>
                      </a:rPr>
                      <m:t> </m:t>
                    </m:r>
                    <m:sSup>
                      <m:sSupPr>
                        <m:ctrlPr>
                          <a:rPr lang="en-IN" i="1">
                            <a:latin typeface="Cambria Math" panose="02040503050406030204" pitchFamily="18" charset="0"/>
                          </a:rPr>
                        </m:ctrlPr>
                      </m:sSupPr>
                      <m:e>
                        <m:r>
                          <a:rPr lang="en-IN" i="1">
                            <a:latin typeface="Cambria Math" panose="02040503050406030204" pitchFamily="18" charset="0"/>
                          </a:rPr>
                          <m:t>𝜃</m:t>
                        </m:r>
                      </m:e>
                      <m:sup>
                        <m:r>
                          <a:rPr lang="en-IN" i="1">
                            <a:latin typeface="Cambria Math" panose="02040503050406030204" pitchFamily="18" charset="0"/>
                          </a:rPr>
                          <m:t>𝛼</m:t>
                        </m:r>
                        <m:r>
                          <a:rPr lang="en-IN" i="1">
                            <a:latin typeface="Cambria Math" panose="02040503050406030204" pitchFamily="18" charset="0"/>
                          </a:rPr>
                          <m:t>−1</m:t>
                        </m:r>
                      </m:sup>
                    </m:sSup>
                    <m:sSup>
                      <m:sSupPr>
                        <m:ctrlPr>
                          <a:rPr lang="en-IN" i="1">
                            <a:latin typeface="Cambria Math" panose="02040503050406030204" pitchFamily="18" charset="0"/>
                          </a:rPr>
                        </m:ctrlPr>
                      </m:sSupPr>
                      <m:e>
                        <m:d>
                          <m:dPr>
                            <m:ctrlPr>
                              <a:rPr lang="en-IN" i="1">
                                <a:latin typeface="Cambria Math" panose="02040503050406030204" pitchFamily="18" charset="0"/>
                              </a:rPr>
                            </m:ctrlPr>
                          </m:dPr>
                          <m:e>
                            <m:r>
                              <a:rPr lang="en-IN" i="1">
                                <a:latin typeface="Cambria Math" panose="02040503050406030204" pitchFamily="18" charset="0"/>
                              </a:rPr>
                              <m:t>1−</m:t>
                            </m:r>
                            <m:r>
                              <a:rPr lang="en-IN" i="1">
                                <a:latin typeface="Cambria Math" panose="02040503050406030204" pitchFamily="18" charset="0"/>
                              </a:rPr>
                              <m:t>𝜃</m:t>
                            </m:r>
                          </m:e>
                        </m:d>
                      </m:e>
                      <m:sup>
                        <m:r>
                          <a:rPr lang="en-IN" i="1">
                            <a:latin typeface="Cambria Math" panose="02040503050406030204" pitchFamily="18" charset="0"/>
                          </a:rPr>
                          <m:t>𝛽</m:t>
                        </m:r>
                        <m:r>
                          <a:rPr lang="en-IN" i="1">
                            <a:latin typeface="Cambria Math" panose="02040503050406030204" pitchFamily="18" charset="0"/>
                          </a:rPr>
                          <m:t>−1 </m:t>
                        </m:r>
                      </m:sup>
                    </m:sSup>
                    <m:r>
                      <a:rPr lang="en-IN" i="1">
                        <a:latin typeface="Cambria Math" panose="02040503050406030204" pitchFamily="18" charset="0"/>
                      </a:rPr>
                      <m:t> </m:t>
                    </m:r>
                  </m:oMath>
                </a14:m>
                <a:endParaRPr lang="en-IN" dirty="0"/>
              </a:p>
              <a:p>
                <a:pPr>
                  <a:buFont typeface="Wingdings" panose="05000000000000000000" pitchFamily="2" charset="2"/>
                  <a:buChar char="§"/>
                </a:pPr>
                <a:r>
                  <a:rPr lang="en-GB" sz="2600" dirty="0">
                    <a:latin typeface="Abadi Extra Light" panose="020B0204020104020204" pitchFamily="34" charset="0"/>
                  </a:rPr>
                  <a:t>The posterior can be computed as </a:t>
                </a:r>
              </a:p>
              <a:p>
                <a:pPr marL="0" indent="0">
                  <a:buNone/>
                </a:pPr>
                <a:endParaRPr lang="en-IN" sz="2600" dirty="0">
                  <a:latin typeface="Abadi Extra Light" panose="020B0204020104020204" pitchFamily="34" charset="0"/>
                </a:endParaRPr>
              </a:p>
              <a:p>
                <a:pPr>
                  <a:buFont typeface="Wingdings" panose="05000000000000000000" pitchFamily="2" charset="2"/>
                  <a:buChar char="§"/>
                </a:pPr>
                <a:endParaRPr lang="en-IN" sz="2600" dirty="0">
                  <a:latin typeface="Abadi Extra Light" panose="020B0204020104020204" pitchFamily="34" charset="0"/>
                </a:endParaRPr>
              </a:p>
              <a:p>
                <a:pPr>
                  <a:buFont typeface="Wingdings" panose="05000000000000000000" pitchFamily="2" charset="2"/>
                  <a:buChar char="§"/>
                </a:pPr>
                <a:r>
                  <a:rPr lang="en-IN" sz="2600" dirty="0">
                    <a:latin typeface="Abadi Extra Light" panose="020B0204020104020204" pitchFamily="34" charset="0"/>
                  </a:rPr>
                  <a:t>Here, even without computing the denominator (</a:t>
                </a:r>
                <a:r>
                  <a:rPr lang="en-IN" sz="2600" dirty="0" err="1">
                    <a:latin typeface="Abadi Extra Light" panose="020B0204020104020204" pitchFamily="34" charset="0"/>
                  </a:rPr>
                  <a:t>marg</a:t>
                </a:r>
                <a:r>
                  <a:rPr lang="en-IN" sz="2600" dirty="0">
                    <a:latin typeface="Abadi Extra Light" panose="020B0204020104020204" pitchFamily="34" charset="0"/>
                  </a:rPr>
                  <a:t> </a:t>
                </a:r>
                <a:r>
                  <a:rPr lang="en-IN" sz="2600" dirty="0" err="1">
                    <a:latin typeface="Abadi Extra Light" panose="020B0204020104020204" pitchFamily="34" charset="0"/>
                  </a:rPr>
                  <a:t>lik</a:t>
                </a:r>
                <a:r>
                  <a:rPr lang="en-IN" sz="2600" dirty="0">
                    <a:latin typeface="Abadi Extra Light" panose="020B0204020104020204" pitchFamily="34" charset="0"/>
                  </a:rPr>
                  <a:t>), we can identify the posterior</a:t>
                </a:r>
              </a:p>
              <a:p>
                <a:pPr lvl="1">
                  <a:buFont typeface="Wingdings" panose="05000000000000000000" pitchFamily="2" charset="2"/>
                  <a:buChar char="§"/>
                </a:pPr>
                <a:r>
                  <a:rPr lang="en-IN" sz="2200" dirty="0">
                    <a:latin typeface="Abadi Extra Light" panose="020B0204020104020204" pitchFamily="34" charset="0"/>
                  </a:rPr>
                  <a:t>It is Beta distribution since </a:t>
                </a:r>
              </a:p>
              <a:p>
                <a:pPr lvl="1">
                  <a:buFont typeface="Wingdings" panose="05000000000000000000" pitchFamily="2" charset="2"/>
                  <a:buChar char="§"/>
                </a:pPr>
                <a:endParaRPr lang="en-IN" sz="200" dirty="0">
                  <a:latin typeface="Abadi Extra Light" panose="020B0204020104020204" pitchFamily="34" charset="0"/>
                </a:endParaRPr>
              </a:p>
              <a:p>
                <a:pPr lvl="1">
                  <a:buFont typeface="Wingdings" panose="05000000000000000000" pitchFamily="2" charset="2"/>
                  <a:buChar char="§"/>
                </a:pPr>
                <a:r>
                  <a:rPr lang="en-IN" sz="2200" dirty="0">
                    <a:latin typeface="Abadi Extra Light" panose="020B0204020104020204" pitchFamily="34" charset="0"/>
                  </a:rPr>
                  <a:t>Thus </a:t>
                </a:r>
                <a14:m>
                  <m:oMath xmlns:m="http://schemas.openxmlformats.org/officeDocument/2006/math">
                    <m:r>
                      <a:rPr lang="en-IN" i="1">
                        <a:latin typeface="Cambria Math" panose="02040503050406030204" pitchFamily="18" charset="0"/>
                      </a:rPr>
                      <m:t>𝑝</m:t>
                    </m:r>
                    <m:d>
                      <m:dPr>
                        <m:ctrlPr>
                          <a:rPr lang="en-IN" i="1">
                            <a:latin typeface="Cambria Math" panose="02040503050406030204" pitchFamily="18" charset="0"/>
                          </a:rPr>
                        </m:ctrlPr>
                      </m:dPr>
                      <m:e>
                        <m:r>
                          <a:rPr lang="en-IN" i="1">
                            <a:latin typeface="Cambria Math" panose="02040503050406030204" pitchFamily="18" charset="0"/>
                          </a:rPr>
                          <m:t>𝜃</m:t>
                        </m:r>
                      </m:e>
                      <m:e>
                        <m:r>
                          <a:rPr lang="en-IN" b="1" i="1">
                            <a:latin typeface="Cambria Math" panose="02040503050406030204" pitchFamily="18" charset="0"/>
                          </a:rPr>
                          <m:t>𝒚</m:t>
                        </m:r>
                      </m:e>
                    </m:d>
                    <m:r>
                      <a:rPr lang="en-IN" b="0" i="0" smtClean="0">
                        <a:latin typeface="Cambria Math" panose="02040503050406030204" pitchFamily="18" charset="0"/>
                      </a:rPr>
                      <m:t>=</m:t>
                    </m:r>
                    <m:r>
                      <m:rPr>
                        <m:sty m:val="p"/>
                      </m:rPr>
                      <a:rPr lang="en-IN">
                        <a:latin typeface="Cambria Math" panose="02040503050406030204" pitchFamily="18" charset="0"/>
                      </a:rPr>
                      <m:t>Beta</m:t>
                    </m:r>
                    <m:d>
                      <m:dPr>
                        <m:ctrlPr>
                          <a:rPr lang="en-IN" i="1">
                            <a:latin typeface="Cambria Math" panose="02040503050406030204" pitchFamily="18" charset="0"/>
                          </a:rPr>
                        </m:ctrlPr>
                      </m:dPr>
                      <m:e>
                        <m:r>
                          <a:rPr lang="en-IN" i="1">
                            <a:latin typeface="Cambria Math" panose="02040503050406030204" pitchFamily="18" charset="0"/>
                          </a:rPr>
                          <m:t>𝜃</m:t>
                        </m:r>
                      </m:e>
                      <m:e>
                        <m:r>
                          <a:rPr lang="en-IN" i="1">
                            <a:latin typeface="Cambria Math" panose="02040503050406030204" pitchFamily="18" charset="0"/>
                          </a:rPr>
                          <m:t>𝛼</m:t>
                        </m:r>
                        <m:r>
                          <a:rPr lang="en-IN" i="1">
                            <a:latin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𝑁</m:t>
                            </m:r>
                          </m:e>
                          <m:sub>
                            <m:r>
                              <a:rPr lang="en-IN" i="1">
                                <a:latin typeface="Cambria Math" panose="02040503050406030204" pitchFamily="18" charset="0"/>
                              </a:rPr>
                              <m:t>1</m:t>
                            </m:r>
                          </m:sub>
                        </m:sSub>
                        <m:r>
                          <a:rPr lang="en-IN" i="1">
                            <a:latin typeface="Cambria Math" panose="02040503050406030204" pitchFamily="18" charset="0"/>
                          </a:rPr>
                          <m:t>, </m:t>
                        </m:r>
                        <m:r>
                          <a:rPr lang="en-IN" i="1">
                            <a:latin typeface="Cambria Math" panose="02040503050406030204" pitchFamily="18" charset="0"/>
                          </a:rPr>
                          <m:t>𝛽</m:t>
                        </m:r>
                        <m:r>
                          <a:rPr lang="en-IN" i="1">
                            <a:latin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𝑁</m:t>
                            </m:r>
                          </m:e>
                          <m:sub>
                            <m:r>
                              <a:rPr lang="en-IN" i="1">
                                <a:latin typeface="Cambria Math" panose="02040503050406030204" pitchFamily="18" charset="0"/>
                              </a:rPr>
                              <m:t>0</m:t>
                            </m:r>
                          </m:sub>
                        </m:sSub>
                      </m:e>
                    </m:d>
                  </m:oMath>
                </a14:m>
                <a:endParaRPr lang="en-IN" sz="2200" dirty="0">
                  <a:latin typeface="Abadi Extra Light" panose="020B0204020104020204" pitchFamily="34" charset="0"/>
                </a:endParaRPr>
              </a:p>
              <a:p>
                <a:pPr>
                  <a:buFont typeface="Wingdings" panose="05000000000000000000" pitchFamily="2" charset="2"/>
                  <a:buChar char="§"/>
                </a:pPr>
                <a:endParaRPr lang="en-GB" sz="2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Here, finding the posterior boiled down to simply “multiply, add stuff, and identify”</a:t>
                </a:r>
              </a:p>
              <a:p>
                <a:pPr>
                  <a:buFont typeface="Wingdings" panose="05000000000000000000" pitchFamily="2" charset="2"/>
                  <a:buChar char="§"/>
                </a:pPr>
                <a:r>
                  <a:rPr lang="en-GB" sz="2600" dirty="0">
                    <a:latin typeface="Abadi Extra Light" panose="020B0204020104020204" pitchFamily="34" charset="0"/>
                  </a:rPr>
                  <a:t>Here, posterior has the same form as prior (both Beta): property of </a:t>
                </a:r>
                <a:r>
                  <a:rPr lang="en-GB" sz="2600" b="1" dirty="0">
                    <a:solidFill>
                      <a:srgbClr val="FF0000"/>
                    </a:solidFill>
                    <a:latin typeface="Abadi Extra Light" panose="020B0204020104020204" pitchFamily="34" charset="0"/>
                  </a:rPr>
                  <a:t>conjugate priors</a:t>
                </a:r>
                <a:r>
                  <a:rPr lang="en-GB" sz="2600" dirty="0">
                    <a:latin typeface="Abadi Extra Light" panose="020B0204020104020204" pitchFamily="34" charset="0"/>
                  </a:rPr>
                  <a:t>.</a:t>
                </a:r>
                <a:endParaRPr lang="en-IN" sz="2600" dirty="0">
                  <a:latin typeface="Abadi Extra Light" panose="020B0204020104020204" pitchFamily="34" charset="0"/>
                </a:endParaRPr>
              </a:p>
              <a:p>
                <a:pPr marL="0" indent="0">
                  <a:buNone/>
                </a:pPr>
                <a:endParaRPr lang="en-IN" sz="26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3"/>
                <a:stretch>
                  <a:fillRect l="-935" t="-1864" r="-519" b="-4167"/>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5</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E2345FC-A71C-4B09-ABB3-4F00F5BB76CE}"/>
                  </a:ext>
                </a:extLst>
              </p:cNvPr>
              <p:cNvSpPr txBox="1"/>
              <p:nvPr/>
            </p:nvSpPr>
            <p:spPr>
              <a:xfrm>
                <a:off x="630754" y="3480614"/>
                <a:ext cx="6179127" cy="797462"/>
              </a:xfrm>
              <a:prstGeom prst="rect">
                <a:avLst/>
              </a:prstGeom>
              <a:noFill/>
            </p:spPr>
            <p:txBody>
              <a:bodyPr wrap="none" lIns="0" tIns="0" rIns="0" bIns="0" rtlCol="0">
                <a:spAutoFit/>
              </a:bodyPr>
              <a:lstStyle/>
              <a:p>
                <a14:m>
                  <m:oMath xmlns:m="http://schemas.openxmlformats.org/officeDocument/2006/math">
                    <m:r>
                      <a:rPr lang="en-IN" sz="3200" b="0" i="1" smtClean="0">
                        <a:latin typeface="Cambria Math" panose="02040503050406030204" pitchFamily="18" charset="0"/>
                      </a:rPr>
                      <m:t>𝑝</m:t>
                    </m:r>
                    <m:d>
                      <m:dPr>
                        <m:ctrlPr>
                          <a:rPr lang="en-IN" sz="3200" b="0" i="1" smtClean="0">
                            <a:latin typeface="Cambria Math" panose="02040503050406030204" pitchFamily="18" charset="0"/>
                          </a:rPr>
                        </m:ctrlPr>
                      </m:dPr>
                      <m:e>
                        <m:r>
                          <a:rPr lang="en-IN" sz="3200" b="0" i="1" smtClean="0">
                            <a:latin typeface="Cambria Math" panose="02040503050406030204" pitchFamily="18" charset="0"/>
                          </a:rPr>
                          <m:t>𝜃</m:t>
                        </m:r>
                      </m:e>
                      <m:e>
                        <m:r>
                          <a:rPr lang="en-IN" sz="3200" b="1" i="1" smtClean="0">
                            <a:latin typeface="Cambria Math" panose="02040503050406030204" pitchFamily="18" charset="0"/>
                          </a:rPr>
                          <m:t>𝒚</m:t>
                        </m:r>
                      </m:e>
                    </m:d>
                    <m:r>
                      <a:rPr lang="en-IN" sz="3200" b="0" i="1" smtClean="0">
                        <a:latin typeface="Cambria Math" panose="02040503050406030204" pitchFamily="18" charset="0"/>
                      </a:rPr>
                      <m:t>= </m:t>
                    </m:r>
                    <m:f>
                      <m:fPr>
                        <m:ctrlPr>
                          <a:rPr lang="en-IN" sz="3200" b="0" i="1" smtClean="0">
                            <a:latin typeface="Cambria Math" panose="02040503050406030204" pitchFamily="18" charset="0"/>
                          </a:rPr>
                        </m:ctrlPr>
                      </m:fPr>
                      <m:num>
                        <m:r>
                          <a:rPr lang="en-IN" sz="3200" b="0" i="1" smtClean="0">
                            <a:solidFill>
                              <a:srgbClr val="33CC33"/>
                            </a:solidFill>
                            <a:latin typeface="Cambria Math" panose="02040503050406030204" pitchFamily="18" charset="0"/>
                          </a:rPr>
                          <m:t>𝑝</m:t>
                        </m:r>
                        <m:d>
                          <m:dPr>
                            <m:ctrlPr>
                              <a:rPr lang="en-IN" sz="3200" b="0" i="1" smtClean="0">
                                <a:solidFill>
                                  <a:srgbClr val="33CC33"/>
                                </a:solidFill>
                                <a:latin typeface="Cambria Math" panose="02040503050406030204" pitchFamily="18" charset="0"/>
                              </a:rPr>
                            </m:ctrlPr>
                          </m:dPr>
                          <m:e>
                            <m:r>
                              <a:rPr lang="en-IN" sz="3200" b="0" i="1" smtClean="0">
                                <a:solidFill>
                                  <a:srgbClr val="33CC33"/>
                                </a:solidFill>
                                <a:latin typeface="Cambria Math" panose="02040503050406030204" pitchFamily="18" charset="0"/>
                              </a:rPr>
                              <m:t>𝜃</m:t>
                            </m:r>
                          </m:e>
                        </m:d>
                        <m:r>
                          <a:rPr lang="en-IN" sz="3200" b="0" i="1" smtClean="0">
                            <a:solidFill>
                              <a:srgbClr val="0000FF"/>
                            </a:solidFill>
                            <a:latin typeface="Cambria Math" panose="02040503050406030204" pitchFamily="18" charset="0"/>
                          </a:rPr>
                          <m:t>𝑝</m:t>
                        </m:r>
                        <m:r>
                          <a:rPr lang="en-IN" sz="3200" b="0" i="1" smtClean="0">
                            <a:solidFill>
                              <a:srgbClr val="0000FF"/>
                            </a:solidFill>
                            <a:latin typeface="Cambria Math" panose="02040503050406030204" pitchFamily="18" charset="0"/>
                          </a:rPr>
                          <m:t>(</m:t>
                        </m:r>
                        <m:r>
                          <a:rPr lang="en-IN" sz="3200" b="1" i="1" smtClean="0">
                            <a:solidFill>
                              <a:srgbClr val="0000FF"/>
                            </a:solidFill>
                            <a:latin typeface="Cambria Math" panose="02040503050406030204" pitchFamily="18" charset="0"/>
                          </a:rPr>
                          <m:t>𝒚</m:t>
                        </m:r>
                        <m:r>
                          <a:rPr lang="en-IN" sz="3200" b="0" i="1" smtClean="0">
                            <a:solidFill>
                              <a:srgbClr val="0000FF"/>
                            </a:solidFill>
                            <a:latin typeface="Cambria Math" panose="02040503050406030204" pitchFamily="18" charset="0"/>
                          </a:rPr>
                          <m:t>|</m:t>
                        </m:r>
                        <m:r>
                          <a:rPr lang="en-IN" sz="3200" b="0" i="1" smtClean="0">
                            <a:solidFill>
                              <a:srgbClr val="0000FF"/>
                            </a:solidFill>
                            <a:latin typeface="Cambria Math" panose="02040503050406030204" pitchFamily="18" charset="0"/>
                          </a:rPr>
                          <m:t>𝜃</m:t>
                        </m:r>
                        <m:r>
                          <a:rPr lang="en-IN" sz="3200" b="0" i="1" smtClean="0">
                            <a:solidFill>
                              <a:srgbClr val="0000FF"/>
                            </a:solidFill>
                            <a:latin typeface="Cambria Math" panose="02040503050406030204" pitchFamily="18" charset="0"/>
                          </a:rPr>
                          <m:t>)</m:t>
                        </m:r>
                      </m:num>
                      <m:den>
                        <m:r>
                          <a:rPr lang="en-IN" sz="3200" b="0" i="1" smtClean="0">
                            <a:latin typeface="Cambria Math" panose="02040503050406030204" pitchFamily="18" charset="0"/>
                          </a:rPr>
                          <m:t>𝑝</m:t>
                        </m:r>
                        <m:r>
                          <a:rPr lang="en-IN" sz="3200" b="0" i="1" smtClean="0">
                            <a:latin typeface="Cambria Math" panose="02040503050406030204" pitchFamily="18" charset="0"/>
                          </a:rPr>
                          <m:t>(</m:t>
                        </m:r>
                        <m:r>
                          <a:rPr lang="en-IN" sz="3200" b="1" i="1" smtClean="0">
                            <a:latin typeface="Cambria Math" panose="02040503050406030204" pitchFamily="18" charset="0"/>
                          </a:rPr>
                          <m:t>𝒚</m:t>
                        </m:r>
                        <m:r>
                          <a:rPr lang="en-IN" sz="3200" b="0" i="1" smtClean="0">
                            <a:latin typeface="Cambria Math" panose="02040503050406030204" pitchFamily="18" charset="0"/>
                          </a:rPr>
                          <m:t>)</m:t>
                        </m:r>
                      </m:den>
                    </m:f>
                    <m:r>
                      <a:rPr lang="en-IN" sz="3200" b="0" i="0" smtClean="0">
                        <a:latin typeface="Cambria Math" panose="02040503050406030204" pitchFamily="18" charset="0"/>
                      </a:rPr>
                      <m:t>=</m:t>
                    </m:r>
                  </m:oMath>
                </a14:m>
                <a:r>
                  <a:rPr lang="en-IN" sz="3200" dirty="0"/>
                  <a:t> </a:t>
                </a:r>
                <a14:m>
                  <m:oMath xmlns:m="http://schemas.openxmlformats.org/officeDocument/2006/math">
                    <m:f>
                      <m:fPr>
                        <m:ctrlPr>
                          <a:rPr lang="en-IN" sz="2800" i="1" smtClean="0">
                            <a:latin typeface="Cambria Math" panose="02040503050406030204" pitchFamily="18" charset="0"/>
                          </a:rPr>
                        </m:ctrlPr>
                      </m:fPr>
                      <m:num>
                        <m:r>
                          <a:rPr lang="en-IN" sz="2800" i="1" smtClean="0">
                            <a:solidFill>
                              <a:srgbClr val="00B050"/>
                            </a:solidFill>
                            <a:latin typeface="Cambria Math" panose="02040503050406030204" pitchFamily="18" charset="0"/>
                          </a:rPr>
                          <m:t>𝑝</m:t>
                        </m:r>
                        <m:d>
                          <m:dPr>
                            <m:ctrlPr>
                              <a:rPr lang="en-IN" sz="2800" i="1">
                                <a:solidFill>
                                  <a:srgbClr val="00B050"/>
                                </a:solidFill>
                                <a:latin typeface="Cambria Math" panose="02040503050406030204" pitchFamily="18" charset="0"/>
                              </a:rPr>
                            </m:ctrlPr>
                          </m:dPr>
                          <m:e>
                            <m:r>
                              <a:rPr lang="en-IN" sz="2800" i="1">
                                <a:solidFill>
                                  <a:srgbClr val="00B050"/>
                                </a:solidFill>
                                <a:latin typeface="Cambria Math" panose="02040503050406030204" pitchFamily="18" charset="0"/>
                              </a:rPr>
                              <m:t>𝜃</m:t>
                            </m:r>
                          </m:e>
                        </m:d>
                        <m:nary>
                          <m:naryPr>
                            <m:chr m:val="∏"/>
                            <m:limLoc m:val="subSup"/>
                            <m:ctrlPr>
                              <a:rPr lang="en-IN" sz="2800" i="1" smtClean="0">
                                <a:solidFill>
                                  <a:srgbClr val="0000FF"/>
                                </a:solidFill>
                                <a:latin typeface="Cambria Math" panose="02040503050406030204" pitchFamily="18" charset="0"/>
                              </a:rPr>
                            </m:ctrlPr>
                          </m:naryPr>
                          <m:sub>
                            <m:r>
                              <m:rPr>
                                <m:brk m:alnAt="25"/>
                              </m:rPr>
                              <a:rPr lang="en-IN" sz="2800" i="1">
                                <a:solidFill>
                                  <a:srgbClr val="0000FF"/>
                                </a:solidFill>
                                <a:latin typeface="Cambria Math" panose="02040503050406030204" pitchFamily="18" charset="0"/>
                              </a:rPr>
                              <m:t>𝑛</m:t>
                            </m:r>
                            <m:r>
                              <a:rPr lang="en-IN" sz="2800" i="1">
                                <a:solidFill>
                                  <a:srgbClr val="0000FF"/>
                                </a:solidFill>
                                <a:latin typeface="Cambria Math" panose="02040503050406030204" pitchFamily="18" charset="0"/>
                              </a:rPr>
                              <m:t>=1</m:t>
                            </m:r>
                          </m:sub>
                          <m:sup>
                            <m:r>
                              <a:rPr lang="en-IN" sz="2800" i="1">
                                <a:solidFill>
                                  <a:srgbClr val="0000FF"/>
                                </a:solidFill>
                                <a:latin typeface="Cambria Math" panose="02040503050406030204" pitchFamily="18" charset="0"/>
                              </a:rPr>
                              <m:t>𝑁</m:t>
                            </m:r>
                          </m:sup>
                          <m:e>
                            <m:r>
                              <a:rPr lang="en-IN" sz="2800" i="1">
                                <a:solidFill>
                                  <a:srgbClr val="0000FF"/>
                                </a:solidFill>
                                <a:latin typeface="Cambria Math" panose="02040503050406030204" pitchFamily="18" charset="0"/>
                              </a:rPr>
                              <m:t>𝑝</m:t>
                            </m:r>
                            <m:r>
                              <a:rPr lang="en-IN" sz="2800" i="1">
                                <a:solidFill>
                                  <a:srgbClr val="0000FF"/>
                                </a:solidFill>
                                <a:latin typeface="Cambria Math" panose="02040503050406030204" pitchFamily="18" charset="0"/>
                              </a:rPr>
                              <m:t>(</m:t>
                            </m:r>
                            <m:sSub>
                              <m:sSubPr>
                                <m:ctrlPr>
                                  <a:rPr lang="en-IN" sz="2800" i="1">
                                    <a:solidFill>
                                      <a:srgbClr val="0000FF"/>
                                    </a:solidFill>
                                    <a:latin typeface="Cambria Math" panose="02040503050406030204" pitchFamily="18" charset="0"/>
                                  </a:rPr>
                                </m:ctrlPr>
                              </m:sSubPr>
                              <m:e>
                                <m:r>
                                  <a:rPr lang="en-IN" sz="2800" i="1">
                                    <a:solidFill>
                                      <a:srgbClr val="0000FF"/>
                                    </a:solidFill>
                                    <a:latin typeface="Cambria Math" panose="02040503050406030204" pitchFamily="18" charset="0"/>
                                  </a:rPr>
                                  <m:t>𝑦</m:t>
                                </m:r>
                              </m:e>
                              <m:sub>
                                <m:r>
                                  <a:rPr lang="en-IN" sz="2800" i="1">
                                    <a:solidFill>
                                      <a:srgbClr val="0000FF"/>
                                    </a:solidFill>
                                    <a:latin typeface="Cambria Math" panose="02040503050406030204" pitchFamily="18" charset="0"/>
                                  </a:rPr>
                                  <m:t>𝑛</m:t>
                                </m:r>
                              </m:sub>
                            </m:sSub>
                            <m:r>
                              <a:rPr lang="en-IN" sz="2800" i="1">
                                <a:solidFill>
                                  <a:srgbClr val="0000FF"/>
                                </a:solidFill>
                                <a:latin typeface="Cambria Math" panose="02040503050406030204" pitchFamily="18" charset="0"/>
                              </a:rPr>
                              <m:t>|</m:t>
                            </m:r>
                            <m:r>
                              <a:rPr lang="en-IN" sz="2800" i="1">
                                <a:solidFill>
                                  <a:srgbClr val="0000FF"/>
                                </a:solidFill>
                                <a:latin typeface="Cambria Math" panose="02040503050406030204" pitchFamily="18" charset="0"/>
                              </a:rPr>
                              <m:t>𝜃</m:t>
                            </m:r>
                            <m:r>
                              <a:rPr lang="en-IN" sz="2800" i="1">
                                <a:solidFill>
                                  <a:srgbClr val="0000FF"/>
                                </a:solidFill>
                                <a:latin typeface="Cambria Math" panose="02040503050406030204" pitchFamily="18" charset="0"/>
                              </a:rPr>
                              <m:t>)</m:t>
                            </m:r>
                          </m:e>
                        </m:nary>
                      </m:num>
                      <m:den>
                        <m:r>
                          <a:rPr lang="en-IN" sz="2800" i="1">
                            <a:latin typeface="Cambria Math" panose="02040503050406030204" pitchFamily="18" charset="0"/>
                          </a:rPr>
                          <m:t>𝑝</m:t>
                        </m:r>
                        <m:r>
                          <a:rPr lang="en-IN" sz="2800" i="1">
                            <a:latin typeface="Cambria Math" panose="02040503050406030204" pitchFamily="18" charset="0"/>
                          </a:rPr>
                          <m:t>(</m:t>
                        </m:r>
                        <m:r>
                          <a:rPr lang="en-IN" sz="2800" b="1" i="1">
                            <a:latin typeface="Cambria Math" panose="02040503050406030204" pitchFamily="18" charset="0"/>
                          </a:rPr>
                          <m:t>𝒚</m:t>
                        </m:r>
                        <m:r>
                          <a:rPr lang="en-IN" sz="2800" i="1">
                            <a:latin typeface="Cambria Math" panose="02040503050406030204" pitchFamily="18" charset="0"/>
                          </a:rPr>
                          <m:t>)</m:t>
                        </m:r>
                      </m:den>
                    </m:f>
                  </m:oMath>
                </a14:m>
                <a:endParaRPr lang="en-IN" sz="2800" dirty="0"/>
              </a:p>
            </p:txBody>
          </p:sp>
        </mc:Choice>
        <mc:Fallback xmlns="">
          <p:sp>
            <p:nvSpPr>
              <p:cNvPr id="5" name="TextBox 4">
                <a:extLst>
                  <a:ext uri="{FF2B5EF4-FFF2-40B4-BE49-F238E27FC236}">
                    <a16:creationId xmlns:a16="http://schemas.microsoft.com/office/drawing/2014/main" id="{2E2345FC-A71C-4B09-ABB3-4F00F5BB76CE}"/>
                  </a:ext>
                </a:extLst>
              </p:cNvPr>
              <p:cNvSpPr txBox="1">
                <a:spLocks noRot="1" noChangeAspect="1" noMove="1" noResize="1" noEditPoints="1" noAdjustHandles="1" noChangeArrowheads="1" noChangeShapeType="1" noTextEdit="1"/>
              </p:cNvSpPr>
              <p:nvPr/>
            </p:nvSpPr>
            <p:spPr>
              <a:xfrm>
                <a:off x="630754" y="3480614"/>
                <a:ext cx="6179127" cy="797462"/>
              </a:xfrm>
              <a:prstGeom prst="rect">
                <a:avLst/>
              </a:prstGeom>
              <a:blipFill>
                <a:blip r:embed="rId4"/>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F175450-ED9A-45CC-BE41-4B7B88C5C7FD}"/>
                  </a:ext>
                </a:extLst>
              </p:cNvPr>
              <p:cNvSpPr txBox="1"/>
              <p:nvPr/>
            </p:nvSpPr>
            <p:spPr>
              <a:xfrm>
                <a:off x="6952933" y="3506168"/>
                <a:ext cx="4732931" cy="782394"/>
              </a:xfrm>
              <a:prstGeom prst="rect">
                <a:avLst/>
              </a:prstGeom>
              <a:noFill/>
            </p:spPr>
            <p:txBody>
              <a:bodyPr wrap="square" lIns="0" tIns="0" rIns="0" bIns="0" rtlCol="0">
                <a:spAutoFit/>
              </a:bodyPr>
              <a:lstStyle/>
              <a:p>
                <a:r>
                  <a:rPr lang="en-IN" sz="2000" b="0" dirty="0"/>
                  <a:t> </a:t>
                </a:r>
                <a14:m>
                  <m:oMath xmlns:m="http://schemas.openxmlformats.org/officeDocument/2006/math">
                    <m:r>
                      <a:rPr lang="en-IN" sz="2000" b="0" i="1" smtClean="0">
                        <a:latin typeface="Cambria Math" panose="02040503050406030204" pitchFamily="18" charset="0"/>
                      </a:rPr>
                      <m:t>=</m:t>
                    </m:r>
                    <m:f>
                      <m:fPr>
                        <m:ctrlPr>
                          <a:rPr lang="en-IN" sz="2000" i="1" smtClean="0">
                            <a:latin typeface="Cambria Math" panose="02040503050406030204" pitchFamily="18" charset="0"/>
                          </a:rPr>
                        </m:ctrlPr>
                      </m:fPr>
                      <m:num>
                        <m:f>
                          <m:fPr>
                            <m:ctrlPr>
                              <a:rPr lang="en-IN" sz="2000" i="1" smtClean="0">
                                <a:solidFill>
                                  <a:srgbClr val="00B050"/>
                                </a:solidFill>
                                <a:latin typeface="Cambria Math" panose="02040503050406030204" pitchFamily="18" charset="0"/>
                              </a:rPr>
                            </m:ctrlPr>
                          </m:fPr>
                          <m:num>
                            <m:r>
                              <m:rPr>
                                <m:sty m:val="p"/>
                              </m:rPr>
                              <a:rPr lang="en-IN" sz="2000">
                                <a:solidFill>
                                  <a:srgbClr val="00B050"/>
                                </a:solidFill>
                                <a:latin typeface="Cambria Math" panose="02040503050406030204" pitchFamily="18" charset="0"/>
                              </a:rPr>
                              <m:t>Γ</m:t>
                            </m:r>
                            <m:r>
                              <a:rPr lang="en-IN" sz="2000" i="1">
                                <a:solidFill>
                                  <a:srgbClr val="00B050"/>
                                </a:solidFill>
                                <a:latin typeface="Cambria Math" panose="02040503050406030204" pitchFamily="18" charset="0"/>
                              </a:rPr>
                              <m:t>(</m:t>
                            </m:r>
                            <m:r>
                              <a:rPr lang="en-IN" sz="2000" i="1">
                                <a:solidFill>
                                  <a:srgbClr val="00B050"/>
                                </a:solidFill>
                                <a:latin typeface="Cambria Math" panose="02040503050406030204" pitchFamily="18" charset="0"/>
                              </a:rPr>
                              <m:t>𝛼</m:t>
                            </m:r>
                            <m:r>
                              <a:rPr lang="en-IN" sz="2000" i="1">
                                <a:solidFill>
                                  <a:srgbClr val="00B050"/>
                                </a:solidFill>
                                <a:latin typeface="Cambria Math" panose="02040503050406030204" pitchFamily="18" charset="0"/>
                              </a:rPr>
                              <m:t>+</m:t>
                            </m:r>
                            <m:r>
                              <a:rPr lang="en-IN" sz="2000" i="1">
                                <a:solidFill>
                                  <a:srgbClr val="00B050"/>
                                </a:solidFill>
                                <a:latin typeface="Cambria Math" panose="02040503050406030204" pitchFamily="18" charset="0"/>
                              </a:rPr>
                              <m:t>𝛽</m:t>
                            </m:r>
                            <m:r>
                              <a:rPr lang="en-IN" sz="2000" i="1">
                                <a:solidFill>
                                  <a:srgbClr val="00B050"/>
                                </a:solidFill>
                                <a:latin typeface="Cambria Math" panose="02040503050406030204" pitchFamily="18" charset="0"/>
                              </a:rPr>
                              <m:t>)</m:t>
                            </m:r>
                          </m:num>
                          <m:den>
                            <m:r>
                              <m:rPr>
                                <m:sty m:val="p"/>
                              </m:rPr>
                              <a:rPr lang="en-IN" sz="2000">
                                <a:solidFill>
                                  <a:srgbClr val="00B050"/>
                                </a:solidFill>
                                <a:latin typeface="Cambria Math" panose="02040503050406030204" pitchFamily="18" charset="0"/>
                              </a:rPr>
                              <m:t>Γ</m:t>
                            </m:r>
                            <m:d>
                              <m:dPr>
                                <m:ctrlPr>
                                  <a:rPr lang="en-IN" sz="2000" i="1">
                                    <a:solidFill>
                                      <a:srgbClr val="00B050"/>
                                    </a:solidFill>
                                    <a:latin typeface="Cambria Math" panose="02040503050406030204" pitchFamily="18" charset="0"/>
                                  </a:rPr>
                                </m:ctrlPr>
                              </m:dPr>
                              <m:e>
                                <m:r>
                                  <a:rPr lang="en-IN" sz="2000" i="1">
                                    <a:solidFill>
                                      <a:srgbClr val="00B050"/>
                                    </a:solidFill>
                                    <a:latin typeface="Cambria Math" panose="02040503050406030204" pitchFamily="18" charset="0"/>
                                  </a:rPr>
                                  <m:t>𝛼</m:t>
                                </m:r>
                              </m:e>
                            </m:d>
                            <m:r>
                              <m:rPr>
                                <m:sty m:val="p"/>
                              </m:rPr>
                              <a:rPr lang="en-IN" sz="2000">
                                <a:solidFill>
                                  <a:srgbClr val="00B050"/>
                                </a:solidFill>
                                <a:latin typeface="Cambria Math" panose="02040503050406030204" pitchFamily="18" charset="0"/>
                              </a:rPr>
                              <m:t>Γ</m:t>
                            </m:r>
                            <m:d>
                              <m:dPr>
                                <m:ctrlPr>
                                  <a:rPr lang="en-IN" sz="2000" i="1">
                                    <a:solidFill>
                                      <a:srgbClr val="00B050"/>
                                    </a:solidFill>
                                    <a:latin typeface="Cambria Math" panose="02040503050406030204" pitchFamily="18" charset="0"/>
                                  </a:rPr>
                                </m:ctrlPr>
                              </m:dPr>
                              <m:e>
                                <m:r>
                                  <a:rPr lang="en-IN" sz="2000" i="1">
                                    <a:solidFill>
                                      <a:srgbClr val="00B050"/>
                                    </a:solidFill>
                                    <a:latin typeface="Cambria Math" panose="02040503050406030204" pitchFamily="18" charset="0"/>
                                  </a:rPr>
                                  <m:t>𝛽</m:t>
                                </m:r>
                              </m:e>
                            </m:d>
                          </m:den>
                        </m:f>
                        <m:r>
                          <a:rPr lang="en-IN" sz="2000" i="1">
                            <a:solidFill>
                              <a:srgbClr val="00B050"/>
                            </a:solidFill>
                            <a:latin typeface="Cambria Math" panose="02040503050406030204" pitchFamily="18" charset="0"/>
                          </a:rPr>
                          <m:t> </m:t>
                        </m:r>
                        <m:sSup>
                          <m:sSupPr>
                            <m:ctrlPr>
                              <a:rPr lang="en-IN" sz="2000" i="1">
                                <a:solidFill>
                                  <a:srgbClr val="00B050"/>
                                </a:solidFill>
                                <a:latin typeface="Cambria Math" panose="02040503050406030204" pitchFamily="18" charset="0"/>
                              </a:rPr>
                            </m:ctrlPr>
                          </m:sSupPr>
                          <m:e>
                            <m:r>
                              <a:rPr lang="en-IN" sz="2000" i="1">
                                <a:solidFill>
                                  <a:srgbClr val="00B050"/>
                                </a:solidFill>
                                <a:latin typeface="Cambria Math" panose="02040503050406030204" pitchFamily="18" charset="0"/>
                              </a:rPr>
                              <m:t>𝜃</m:t>
                            </m:r>
                          </m:e>
                          <m:sup>
                            <m:r>
                              <a:rPr lang="en-IN" sz="2000" i="1">
                                <a:solidFill>
                                  <a:srgbClr val="00B050"/>
                                </a:solidFill>
                                <a:latin typeface="Cambria Math" panose="02040503050406030204" pitchFamily="18" charset="0"/>
                              </a:rPr>
                              <m:t>𝛼</m:t>
                            </m:r>
                            <m:r>
                              <a:rPr lang="en-IN" sz="2000" i="1">
                                <a:solidFill>
                                  <a:srgbClr val="00B050"/>
                                </a:solidFill>
                                <a:latin typeface="Cambria Math" panose="02040503050406030204" pitchFamily="18" charset="0"/>
                              </a:rPr>
                              <m:t>−1</m:t>
                            </m:r>
                          </m:sup>
                        </m:sSup>
                        <m:sSup>
                          <m:sSupPr>
                            <m:ctrlPr>
                              <a:rPr lang="en-IN" sz="2000" i="1">
                                <a:solidFill>
                                  <a:srgbClr val="00B050"/>
                                </a:solidFill>
                                <a:latin typeface="Cambria Math" panose="02040503050406030204" pitchFamily="18" charset="0"/>
                              </a:rPr>
                            </m:ctrlPr>
                          </m:sSupPr>
                          <m:e>
                            <m:d>
                              <m:dPr>
                                <m:ctrlPr>
                                  <a:rPr lang="en-IN" sz="2000" i="1">
                                    <a:solidFill>
                                      <a:srgbClr val="00B050"/>
                                    </a:solidFill>
                                    <a:latin typeface="Cambria Math" panose="02040503050406030204" pitchFamily="18" charset="0"/>
                                  </a:rPr>
                                </m:ctrlPr>
                              </m:dPr>
                              <m:e>
                                <m:r>
                                  <a:rPr lang="en-IN" sz="2000" i="1">
                                    <a:solidFill>
                                      <a:srgbClr val="00B050"/>
                                    </a:solidFill>
                                    <a:latin typeface="Cambria Math" panose="02040503050406030204" pitchFamily="18" charset="0"/>
                                  </a:rPr>
                                  <m:t>1−</m:t>
                                </m:r>
                                <m:r>
                                  <a:rPr lang="en-IN" sz="2000" i="1">
                                    <a:solidFill>
                                      <a:srgbClr val="00B050"/>
                                    </a:solidFill>
                                    <a:latin typeface="Cambria Math" panose="02040503050406030204" pitchFamily="18" charset="0"/>
                                  </a:rPr>
                                  <m:t>𝜃</m:t>
                                </m:r>
                              </m:e>
                            </m:d>
                          </m:e>
                          <m:sup>
                            <m:r>
                              <a:rPr lang="en-IN" sz="2000" i="1">
                                <a:solidFill>
                                  <a:srgbClr val="00B050"/>
                                </a:solidFill>
                                <a:latin typeface="Cambria Math" panose="02040503050406030204" pitchFamily="18" charset="0"/>
                              </a:rPr>
                              <m:t>𝛽</m:t>
                            </m:r>
                            <m:r>
                              <a:rPr lang="en-IN" sz="2000" i="1">
                                <a:solidFill>
                                  <a:srgbClr val="00B050"/>
                                </a:solidFill>
                                <a:latin typeface="Cambria Math" panose="02040503050406030204" pitchFamily="18" charset="0"/>
                              </a:rPr>
                              <m:t>−1 </m:t>
                            </m:r>
                          </m:sup>
                        </m:sSup>
                        <m:nary>
                          <m:naryPr>
                            <m:chr m:val="∏"/>
                            <m:limLoc m:val="subSup"/>
                            <m:ctrlPr>
                              <a:rPr lang="en-IN" sz="2000" i="1" smtClean="0">
                                <a:solidFill>
                                  <a:srgbClr val="0000FF"/>
                                </a:solidFill>
                                <a:latin typeface="Cambria Math" panose="02040503050406030204" pitchFamily="18" charset="0"/>
                              </a:rPr>
                            </m:ctrlPr>
                          </m:naryPr>
                          <m:sub>
                            <m:r>
                              <m:rPr>
                                <m:brk m:alnAt="25"/>
                              </m:rPr>
                              <a:rPr lang="en-IN" sz="2000" i="1">
                                <a:solidFill>
                                  <a:srgbClr val="0000FF"/>
                                </a:solidFill>
                                <a:latin typeface="Cambria Math" panose="02040503050406030204" pitchFamily="18" charset="0"/>
                              </a:rPr>
                              <m:t>𝑛</m:t>
                            </m:r>
                            <m:r>
                              <a:rPr lang="en-IN" sz="2000" i="1">
                                <a:solidFill>
                                  <a:srgbClr val="0000FF"/>
                                </a:solidFill>
                                <a:latin typeface="Cambria Math" panose="02040503050406030204" pitchFamily="18" charset="0"/>
                              </a:rPr>
                              <m:t>=1</m:t>
                            </m:r>
                          </m:sub>
                          <m:sup>
                            <m:r>
                              <a:rPr lang="en-IN" sz="2000" i="1">
                                <a:solidFill>
                                  <a:srgbClr val="0000FF"/>
                                </a:solidFill>
                                <a:latin typeface="Cambria Math" panose="02040503050406030204" pitchFamily="18" charset="0"/>
                              </a:rPr>
                              <m:t>𝑁</m:t>
                            </m:r>
                          </m:sup>
                          <m:e>
                            <m:sSup>
                              <m:sSupPr>
                                <m:ctrlPr>
                                  <a:rPr lang="en-IN" sz="2000" i="1">
                                    <a:solidFill>
                                      <a:srgbClr val="0000FF"/>
                                    </a:solidFill>
                                    <a:latin typeface="Cambria Math" panose="02040503050406030204" pitchFamily="18" charset="0"/>
                                  </a:rPr>
                                </m:ctrlPr>
                              </m:sSupPr>
                              <m:e>
                                <m:r>
                                  <a:rPr lang="en-IN" sz="2000" i="1">
                                    <a:solidFill>
                                      <a:srgbClr val="0000FF"/>
                                    </a:solidFill>
                                    <a:latin typeface="Cambria Math" panose="02040503050406030204" pitchFamily="18" charset="0"/>
                                  </a:rPr>
                                  <m:t>𝜃</m:t>
                                </m:r>
                              </m:e>
                              <m:sup>
                                <m:sSub>
                                  <m:sSubPr>
                                    <m:ctrlPr>
                                      <a:rPr lang="en-IN" sz="2000" i="1">
                                        <a:solidFill>
                                          <a:srgbClr val="0000FF"/>
                                        </a:solidFill>
                                        <a:latin typeface="Cambria Math" panose="02040503050406030204" pitchFamily="18" charset="0"/>
                                      </a:rPr>
                                    </m:ctrlPr>
                                  </m:sSubPr>
                                  <m:e>
                                    <m:r>
                                      <a:rPr lang="en-IN" sz="2000" i="1">
                                        <a:solidFill>
                                          <a:srgbClr val="0000FF"/>
                                        </a:solidFill>
                                        <a:latin typeface="Cambria Math" panose="02040503050406030204" pitchFamily="18" charset="0"/>
                                      </a:rPr>
                                      <m:t>𝑦</m:t>
                                    </m:r>
                                  </m:e>
                                  <m:sub>
                                    <m:r>
                                      <a:rPr lang="en-IN" sz="2000" i="1">
                                        <a:solidFill>
                                          <a:srgbClr val="0000FF"/>
                                        </a:solidFill>
                                        <a:latin typeface="Cambria Math" panose="02040503050406030204" pitchFamily="18" charset="0"/>
                                      </a:rPr>
                                      <m:t>𝑛</m:t>
                                    </m:r>
                                  </m:sub>
                                </m:sSub>
                              </m:sup>
                            </m:sSup>
                            <m:r>
                              <m:rPr>
                                <m:nor/>
                              </m:rPr>
                              <a:rPr lang="en-IN" sz="2000" dirty="0">
                                <a:solidFill>
                                  <a:srgbClr val="0000FF"/>
                                </a:solidFill>
                              </a:rPr>
                              <m:t> </m:t>
                            </m:r>
                            <m:sSup>
                              <m:sSupPr>
                                <m:ctrlPr>
                                  <a:rPr lang="en-IN" sz="2000" i="1">
                                    <a:solidFill>
                                      <a:srgbClr val="0000FF"/>
                                    </a:solidFill>
                                    <a:latin typeface="Cambria Math" panose="02040503050406030204" pitchFamily="18" charset="0"/>
                                  </a:rPr>
                                </m:ctrlPr>
                              </m:sSupPr>
                              <m:e>
                                <m:r>
                                  <a:rPr lang="en-IN" sz="2000" i="1">
                                    <a:solidFill>
                                      <a:srgbClr val="0000FF"/>
                                    </a:solidFill>
                                    <a:latin typeface="Cambria Math" panose="02040503050406030204" pitchFamily="18" charset="0"/>
                                  </a:rPr>
                                  <m:t>(1−</m:t>
                                </m:r>
                                <m:r>
                                  <a:rPr lang="en-IN" sz="2000" i="1">
                                    <a:solidFill>
                                      <a:srgbClr val="0000FF"/>
                                    </a:solidFill>
                                    <a:latin typeface="Cambria Math" panose="02040503050406030204" pitchFamily="18" charset="0"/>
                                  </a:rPr>
                                  <m:t>𝜃</m:t>
                                </m:r>
                                <m:r>
                                  <a:rPr lang="en-IN" sz="2000" i="1">
                                    <a:solidFill>
                                      <a:srgbClr val="0000FF"/>
                                    </a:solidFill>
                                    <a:latin typeface="Cambria Math" panose="02040503050406030204" pitchFamily="18" charset="0"/>
                                  </a:rPr>
                                  <m:t>)</m:t>
                                </m:r>
                              </m:e>
                              <m:sup>
                                <m:r>
                                  <a:rPr lang="en-IN" sz="2000" i="1">
                                    <a:solidFill>
                                      <a:srgbClr val="0000FF"/>
                                    </a:solidFill>
                                    <a:latin typeface="Cambria Math" panose="02040503050406030204" pitchFamily="18" charset="0"/>
                                  </a:rPr>
                                  <m:t>1−</m:t>
                                </m:r>
                                <m:sSub>
                                  <m:sSubPr>
                                    <m:ctrlPr>
                                      <a:rPr lang="en-IN" sz="2000" i="1">
                                        <a:solidFill>
                                          <a:srgbClr val="0000FF"/>
                                        </a:solidFill>
                                        <a:latin typeface="Cambria Math" panose="02040503050406030204" pitchFamily="18" charset="0"/>
                                      </a:rPr>
                                    </m:ctrlPr>
                                  </m:sSubPr>
                                  <m:e>
                                    <m:r>
                                      <a:rPr lang="en-IN" sz="2000" i="1">
                                        <a:solidFill>
                                          <a:srgbClr val="0000FF"/>
                                        </a:solidFill>
                                        <a:latin typeface="Cambria Math" panose="02040503050406030204" pitchFamily="18" charset="0"/>
                                      </a:rPr>
                                      <m:t>𝑦</m:t>
                                    </m:r>
                                  </m:e>
                                  <m:sub>
                                    <m:r>
                                      <a:rPr lang="en-IN" sz="2000" i="1">
                                        <a:solidFill>
                                          <a:srgbClr val="0000FF"/>
                                        </a:solidFill>
                                        <a:latin typeface="Cambria Math" panose="02040503050406030204" pitchFamily="18" charset="0"/>
                                      </a:rPr>
                                      <m:t>𝑛</m:t>
                                    </m:r>
                                  </m:sub>
                                </m:sSub>
                              </m:sup>
                            </m:sSup>
                          </m:e>
                        </m:nary>
                      </m:num>
                      <m:den>
                        <m:r>
                          <a:rPr lang="en-IN" sz="2000" b="0" i="1" smtClean="0">
                            <a:latin typeface="Cambria Math" panose="02040503050406030204" pitchFamily="18" charset="0"/>
                          </a:rPr>
                          <m:t>∫</m:t>
                        </m:r>
                        <m:f>
                          <m:fPr>
                            <m:ctrlPr>
                              <a:rPr lang="en-IN" sz="2000" i="1">
                                <a:latin typeface="Cambria Math" panose="02040503050406030204" pitchFamily="18" charset="0"/>
                              </a:rPr>
                            </m:ctrlPr>
                          </m:fPr>
                          <m:num>
                            <m:r>
                              <m:rPr>
                                <m:sty m:val="p"/>
                              </m:rPr>
                              <a:rPr lang="en-IN" sz="2000">
                                <a:latin typeface="Cambria Math" panose="02040503050406030204" pitchFamily="18" charset="0"/>
                              </a:rPr>
                              <m:t>Γ</m:t>
                            </m:r>
                            <m:r>
                              <a:rPr lang="en-IN" sz="2000" i="1">
                                <a:latin typeface="Cambria Math" panose="02040503050406030204" pitchFamily="18" charset="0"/>
                              </a:rPr>
                              <m:t>(</m:t>
                            </m:r>
                            <m:r>
                              <a:rPr lang="en-IN" sz="2000" i="1">
                                <a:latin typeface="Cambria Math" panose="02040503050406030204" pitchFamily="18" charset="0"/>
                              </a:rPr>
                              <m:t>𝛼</m:t>
                            </m:r>
                            <m:r>
                              <a:rPr lang="en-IN" sz="2000" i="1">
                                <a:latin typeface="Cambria Math" panose="02040503050406030204" pitchFamily="18" charset="0"/>
                              </a:rPr>
                              <m:t>+</m:t>
                            </m:r>
                            <m:r>
                              <a:rPr lang="en-IN" sz="2000" i="1">
                                <a:latin typeface="Cambria Math" panose="02040503050406030204" pitchFamily="18" charset="0"/>
                              </a:rPr>
                              <m:t>𝛽</m:t>
                            </m:r>
                            <m:r>
                              <a:rPr lang="en-IN" sz="2000" i="1">
                                <a:latin typeface="Cambria Math" panose="02040503050406030204" pitchFamily="18" charset="0"/>
                              </a:rPr>
                              <m:t>)</m:t>
                            </m:r>
                          </m:num>
                          <m:den>
                            <m:r>
                              <m:rPr>
                                <m:sty m:val="p"/>
                              </m:rPr>
                              <a:rPr lang="en-IN" sz="2000">
                                <a:latin typeface="Cambria Math" panose="02040503050406030204" pitchFamily="18" charset="0"/>
                              </a:rPr>
                              <m:t>Γ</m:t>
                            </m:r>
                            <m:d>
                              <m:dPr>
                                <m:ctrlPr>
                                  <a:rPr lang="en-IN" sz="2000" i="1">
                                    <a:latin typeface="Cambria Math" panose="02040503050406030204" pitchFamily="18" charset="0"/>
                                  </a:rPr>
                                </m:ctrlPr>
                              </m:dPr>
                              <m:e>
                                <m:r>
                                  <a:rPr lang="en-IN" sz="2000" i="1">
                                    <a:latin typeface="Cambria Math" panose="02040503050406030204" pitchFamily="18" charset="0"/>
                                  </a:rPr>
                                  <m:t>𝛼</m:t>
                                </m:r>
                              </m:e>
                            </m:d>
                            <m:r>
                              <m:rPr>
                                <m:sty m:val="p"/>
                              </m:rPr>
                              <a:rPr lang="en-IN" sz="2000">
                                <a:latin typeface="Cambria Math" panose="02040503050406030204" pitchFamily="18" charset="0"/>
                              </a:rPr>
                              <m:t>Γ</m:t>
                            </m:r>
                            <m:d>
                              <m:dPr>
                                <m:ctrlPr>
                                  <a:rPr lang="en-IN" sz="2000" i="1">
                                    <a:latin typeface="Cambria Math" panose="02040503050406030204" pitchFamily="18" charset="0"/>
                                  </a:rPr>
                                </m:ctrlPr>
                              </m:dPr>
                              <m:e>
                                <m:r>
                                  <a:rPr lang="en-IN" sz="2000" i="1">
                                    <a:latin typeface="Cambria Math" panose="02040503050406030204" pitchFamily="18" charset="0"/>
                                  </a:rPr>
                                  <m:t>𝛽</m:t>
                                </m:r>
                              </m:e>
                            </m:d>
                          </m:den>
                        </m:f>
                        <m:r>
                          <a:rPr lang="en-IN" sz="2000" i="1">
                            <a:latin typeface="Cambria Math" panose="02040503050406030204" pitchFamily="18" charset="0"/>
                          </a:rPr>
                          <m:t> </m:t>
                        </m:r>
                        <m:sSup>
                          <m:sSupPr>
                            <m:ctrlPr>
                              <a:rPr lang="en-IN" sz="2000" i="1">
                                <a:latin typeface="Cambria Math" panose="02040503050406030204" pitchFamily="18" charset="0"/>
                              </a:rPr>
                            </m:ctrlPr>
                          </m:sSupPr>
                          <m:e>
                            <m:r>
                              <a:rPr lang="en-IN" sz="2000" i="1">
                                <a:latin typeface="Cambria Math" panose="02040503050406030204" pitchFamily="18" charset="0"/>
                              </a:rPr>
                              <m:t>𝜃</m:t>
                            </m:r>
                          </m:e>
                          <m:sup>
                            <m:r>
                              <a:rPr lang="en-IN" sz="2000" i="1">
                                <a:latin typeface="Cambria Math" panose="02040503050406030204" pitchFamily="18" charset="0"/>
                              </a:rPr>
                              <m:t>𝛼</m:t>
                            </m:r>
                            <m:r>
                              <a:rPr lang="en-IN" sz="2000" i="1">
                                <a:latin typeface="Cambria Math" panose="02040503050406030204" pitchFamily="18" charset="0"/>
                              </a:rPr>
                              <m:t>−1</m:t>
                            </m:r>
                          </m:sup>
                        </m:sSup>
                        <m:sSup>
                          <m:sSupPr>
                            <m:ctrlPr>
                              <a:rPr lang="en-IN" sz="2000" i="1">
                                <a:latin typeface="Cambria Math" panose="02040503050406030204" pitchFamily="18" charset="0"/>
                              </a:rPr>
                            </m:ctrlPr>
                          </m:sSupPr>
                          <m:e>
                            <m:d>
                              <m:dPr>
                                <m:ctrlPr>
                                  <a:rPr lang="en-IN" sz="2000" i="1">
                                    <a:latin typeface="Cambria Math" panose="02040503050406030204" pitchFamily="18" charset="0"/>
                                  </a:rPr>
                                </m:ctrlPr>
                              </m:dPr>
                              <m:e>
                                <m:r>
                                  <a:rPr lang="en-IN" sz="2000" i="1">
                                    <a:latin typeface="Cambria Math" panose="02040503050406030204" pitchFamily="18" charset="0"/>
                                  </a:rPr>
                                  <m:t>1−</m:t>
                                </m:r>
                                <m:r>
                                  <a:rPr lang="en-IN" sz="2000" i="1">
                                    <a:latin typeface="Cambria Math" panose="02040503050406030204" pitchFamily="18" charset="0"/>
                                  </a:rPr>
                                  <m:t>𝜃</m:t>
                                </m:r>
                              </m:e>
                            </m:d>
                          </m:e>
                          <m:sup>
                            <m:r>
                              <a:rPr lang="en-IN" sz="2000" i="1">
                                <a:latin typeface="Cambria Math" panose="02040503050406030204" pitchFamily="18" charset="0"/>
                              </a:rPr>
                              <m:t>𝛽</m:t>
                            </m:r>
                            <m:r>
                              <a:rPr lang="en-IN" sz="2000" i="1">
                                <a:latin typeface="Cambria Math" panose="02040503050406030204" pitchFamily="18" charset="0"/>
                              </a:rPr>
                              <m:t>−1 </m:t>
                            </m:r>
                          </m:sup>
                        </m:sSup>
                        <m:nary>
                          <m:naryPr>
                            <m:chr m:val="∏"/>
                            <m:limLoc m:val="subSup"/>
                            <m:ctrlPr>
                              <a:rPr lang="en-IN" sz="2000" i="1">
                                <a:latin typeface="Cambria Math" panose="02040503050406030204" pitchFamily="18" charset="0"/>
                              </a:rPr>
                            </m:ctrlPr>
                          </m:naryPr>
                          <m:sub>
                            <m:r>
                              <m:rPr>
                                <m:brk m:alnAt="25"/>
                              </m:rPr>
                              <a:rPr lang="en-IN" sz="2000" i="1">
                                <a:latin typeface="Cambria Math" panose="02040503050406030204" pitchFamily="18" charset="0"/>
                              </a:rPr>
                              <m:t>𝑛</m:t>
                            </m:r>
                            <m:r>
                              <a:rPr lang="en-IN" sz="2000" i="1">
                                <a:latin typeface="Cambria Math" panose="02040503050406030204" pitchFamily="18" charset="0"/>
                              </a:rPr>
                              <m:t>=1</m:t>
                            </m:r>
                          </m:sub>
                          <m:sup>
                            <m:r>
                              <a:rPr lang="en-IN" sz="2000" i="1">
                                <a:latin typeface="Cambria Math" panose="02040503050406030204" pitchFamily="18" charset="0"/>
                              </a:rPr>
                              <m:t>𝑁</m:t>
                            </m:r>
                          </m:sup>
                          <m:e>
                            <m:sSup>
                              <m:sSupPr>
                                <m:ctrlPr>
                                  <a:rPr lang="en-IN" sz="2000" i="1">
                                    <a:latin typeface="Cambria Math" panose="02040503050406030204" pitchFamily="18" charset="0"/>
                                  </a:rPr>
                                </m:ctrlPr>
                              </m:sSupPr>
                              <m:e>
                                <m:r>
                                  <a:rPr lang="en-IN" sz="2000" i="1">
                                    <a:latin typeface="Cambria Math" panose="02040503050406030204" pitchFamily="18" charset="0"/>
                                  </a:rPr>
                                  <m:t>𝜃</m:t>
                                </m:r>
                              </m:e>
                              <m:sup>
                                <m:sSub>
                                  <m:sSubPr>
                                    <m:ctrlPr>
                                      <a:rPr lang="en-IN" sz="2000" i="1">
                                        <a:latin typeface="Cambria Math" panose="02040503050406030204" pitchFamily="18" charset="0"/>
                                      </a:rPr>
                                    </m:ctrlPr>
                                  </m:sSubPr>
                                  <m:e>
                                    <m:r>
                                      <a:rPr lang="en-IN" sz="2000" i="1">
                                        <a:latin typeface="Cambria Math" panose="02040503050406030204" pitchFamily="18" charset="0"/>
                                      </a:rPr>
                                      <m:t>𝑦</m:t>
                                    </m:r>
                                  </m:e>
                                  <m:sub>
                                    <m:r>
                                      <a:rPr lang="en-IN" sz="2000" i="1">
                                        <a:latin typeface="Cambria Math" panose="02040503050406030204" pitchFamily="18" charset="0"/>
                                      </a:rPr>
                                      <m:t>𝑛</m:t>
                                    </m:r>
                                  </m:sub>
                                </m:sSub>
                              </m:sup>
                            </m:sSup>
                            <m:r>
                              <m:rPr>
                                <m:nor/>
                              </m:rPr>
                              <a:rPr lang="en-IN" sz="2000" dirty="0"/>
                              <m:t> </m:t>
                            </m:r>
                            <m:sSup>
                              <m:sSupPr>
                                <m:ctrlPr>
                                  <a:rPr lang="en-IN" sz="2000" i="1">
                                    <a:latin typeface="Cambria Math" panose="02040503050406030204" pitchFamily="18" charset="0"/>
                                  </a:rPr>
                                </m:ctrlPr>
                              </m:sSupPr>
                              <m:e>
                                <m:r>
                                  <a:rPr lang="en-IN" sz="2000" i="1">
                                    <a:latin typeface="Cambria Math" panose="02040503050406030204" pitchFamily="18" charset="0"/>
                                  </a:rPr>
                                  <m:t>(1−</m:t>
                                </m:r>
                                <m:r>
                                  <a:rPr lang="en-IN" sz="2000" i="1">
                                    <a:latin typeface="Cambria Math" panose="02040503050406030204" pitchFamily="18" charset="0"/>
                                  </a:rPr>
                                  <m:t>𝜃</m:t>
                                </m:r>
                                <m:r>
                                  <a:rPr lang="en-IN" sz="2000" i="1">
                                    <a:latin typeface="Cambria Math" panose="02040503050406030204" pitchFamily="18" charset="0"/>
                                  </a:rPr>
                                  <m:t>)</m:t>
                                </m:r>
                              </m:e>
                              <m:sup>
                                <m:r>
                                  <a:rPr lang="en-IN" sz="2000" i="1">
                                    <a:latin typeface="Cambria Math" panose="02040503050406030204" pitchFamily="18" charset="0"/>
                                  </a:rPr>
                                  <m:t>1−</m:t>
                                </m:r>
                                <m:sSub>
                                  <m:sSubPr>
                                    <m:ctrlPr>
                                      <a:rPr lang="en-IN" sz="2000" i="1">
                                        <a:latin typeface="Cambria Math" panose="02040503050406030204" pitchFamily="18" charset="0"/>
                                      </a:rPr>
                                    </m:ctrlPr>
                                  </m:sSubPr>
                                  <m:e>
                                    <m:r>
                                      <a:rPr lang="en-IN" sz="2000" i="1">
                                        <a:latin typeface="Cambria Math" panose="02040503050406030204" pitchFamily="18" charset="0"/>
                                      </a:rPr>
                                      <m:t>𝑦</m:t>
                                    </m:r>
                                  </m:e>
                                  <m:sub>
                                    <m:r>
                                      <a:rPr lang="en-IN" sz="2000" i="1">
                                        <a:latin typeface="Cambria Math" panose="02040503050406030204" pitchFamily="18" charset="0"/>
                                      </a:rPr>
                                      <m:t>𝑛</m:t>
                                    </m:r>
                                  </m:sub>
                                </m:sSub>
                              </m:sup>
                            </m:sSup>
                          </m:e>
                        </m:nary>
                        <m:r>
                          <a:rPr lang="en-IN" sz="2000" b="0" i="1" smtClean="0">
                            <a:latin typeface="Cambria Math" panose="02040503050406030204" pitchFamily="18" charset="0"/>
                          </a:rPr>
                          <m:t>𝑑</m:t>
                        </m:r>
                        <m:r>
                          <a:rPr lang="en-IN" sz="2000" b="0" i="1" smtClean="0">
                            <a:latin typeface="Cambria Math" panose="02040503050406030204" pitchFamily="18" charset="0"/>
                          </a:rPr>
                          <m:t>𝜃</m:t>
                        </m:r>
                      </m:den>
                    </m:f>
                  </m:oMath>
                </a14:m>
                <a:endParaRPr lang="en-IN" sz="2000" dirty="0"/>
              </a:p>
            </p:txBody>
          </p:sp>
        </mc:Choice>
        <mc:Fallback xmlns="">
          <p:sp>
            <p:nvSpPr>
              <p:cNvPr id="6" name="TextBox 5">
                <a:extLst>
                  <a:ext uri="{FF2B5EF4-FFF2-40B4-BE49-F238E27FC236}">
                    <a16:creationId xmlns:a16="http://schemas.microsoft.com/office/drawing/2014/main" id="{2F175450-ED9A-45CC-BE41-4B7B88C5C7FD}"/>
                  </a:ext>
                </a:extLst>
              </p:cNvPr>
              <p:cNvSpPr txBox="1">
                <a:spLocks noRot="1" noChangeAspect="1" noMove="1" noResize="1" noEditPoints="1" noAdjustHandles="1" noChangeArrowheads="1" noChangeShapeType="1" noTextEdit="1"/>
              </p:cNvSpPr>
              <p:nvPr/>
            </p:nvSpPr>
            <p:spPr>
              <a:xfrm>
                <a:off x="6952933" y="3506168"/>
                <a:ext cx="4732931" cy="782394"/>
              </a:xfrm>
              <a:prstGeom prst="rect">
                <a:avLst/>
              </a:prstGeom>
              <a:blipFill>
                <a:blip r:embed="rId5"/>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 name="Speech Bubble: Rectangle 6">
                <a:extLst>
                  <a:ext uri="{FF2B5EF4-FFF2-40B4-BE49-F238E27FC236}">
                    <a16:creationId xmlns:a16="http://schemas.microsoft.com/office/drawing/2014/main" id="{B81D00EE-236C-49A9-B5A3-D817BEFB870A}"/>
                  </a:ext>
                </a:extLst>
              </p:cNvPr>
              <p:cNvSpPr/>
              <p:nvPr/>
            </p:nvSpPr>
            <p:spPr>
              <a:xfrm>
                <a:off x="9293958" y="2939840"/>
                <a:ext cx="2751458" cy="452825"/>
              </a:xfrm>
              <a:prstGeom prst="wedgeRectCallout">
                <a:avLst>
                  <a:gd name="adj1" fmla="val -34678"/>
                  <a:gd name="adj2" fmla="val 82596"/>
                </a:avLst>
              </a:prstGeom>
              <a:solidFill>
                <a:schemeClr val="bg1">
                  <a:alpha val="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sSup>
                        <m:sSupPr>
                          <m:ctrlPr>
                            <a:rPr lang="en-IN" i="1">
                              <a:solidFill>
                                <a:srgbClr val="0000FF"/>
                              </a:solidFill>
                              <a:latin typeface="Cambria Math" panose="02040503050406030204" pitchFamily="18" charset="0"/>
                            </a:rPr>
                          </m:ctrlPr>
                        </m:sSupPr>
                        <m:e>
                          <m:r>
                            <a:rPr lang="en-IN" i="1">
                              <a:solidFill>
                                <a:srgbClr val="0000FF"/>
                              </a:solidFill>
                              <a:latin typeface="Cambria Math" panose="02040503050406030204" pitchFamily="18" charset="0"/>
                            </a:rPr>
                            <m:t>𝜃</m:t>
                          </m:r>
                        </m:e>
                        <m:sup>
                          <m:nary>
                            <m:naryPr>
                              <m:chr m:val="∑"/>
                              <m:limLoc m:val="subSup"/>
                              <m:ctrlPr>
                                <a:rPr lang="en-IN" i="1">
                                  <a:solidFill>
                                    <a:srgbClr val="0000FF"/>
                                  </a:solidFill>
                                  <a:latin typeface="Cambria Math" panose="02040503050406030204" pitchFamily="18" charset="0"/>
                                </a:rPr>
                              </m:ctrlPr>
                            </m:naryPr>
                            <m:sub>
                              <m:r>
                                <m:rPr>
                                  <m:brk m:alnAt="25"/>
                                </m:rPr>
                                <a:rPr lang="en-IN" i="1">
                                  <a:solidFill>
                                    <a:srgbClr val="0000FF"/>
                                  </a:solidFill>
                                  <a:latin typeface="Cambria Math" panose="02040503050406030204" pitchFamily="18" charset="0"/>
                                </a:rPr>
                                <m:t>𝑛</m:t>
                              </m:r>
                              <m:r>
                                <a:rPr lang="en-IN" i="1">
                                  <a:solidFill>
                                    <a:srgbClr val="0000FF"/>
                                  </a:solidFill>
                                  <a:latin typeface="Cambria Math" panose="02040503050406030204" pitchFamily="18" charset="0"/>
                                </a:rPr>
                                <m:t>=1</m:t>
                              </m:r>
                            </m:sub>
                            <m:sup>
                              <m:r>
                                <a:rPr lang="en-IN" i="1">
                                  <a:solidFill>
                                    <a:srgbClr val="0000FF"/>
                                  </a:solidFill>
                                  <a:latin typeface="Cambria Math" panose="02040503050406030204" pitchFamily="18" charset="0"/>
                                </a:rPr>
                                <m:t>𝑁</m:t>
                              </m:r>
                            </m:sup>
                            <m:e>
                              <m:sSub>
                                <m:sSubPr>
                                  <m:ctrlPr>
                                    <a:rPr lang="en-IN" i="1">
                                      <a:solidFill>
                                        <a:srgbClr val="0000FF"/>
                                      </a:solidFill>
                                      <a:latin typeface="Cambria Math" panose="02040503050406030204" pitchFamily="18" charset="0"/>
                                    </a:rPr>
                                  </m:ctrlPr>
                                </m:sSubPr>
                                <m:e>
                                  <m:r>
                                    <a:rPr lang="en-IN" i="1">
                                      <a:solidFill>
                                        <a:srgbClr val="0000FF"/>
                                      </a:solidFill>
                                      <a:latin typeface="Cambria Math" panose="02040503050406030204" pitchFamily="18" charset="0"/>
                                    </a:rPr>
                                    <m:t>𝑦</m:t>
                                  </m:r>
                                </m:e>
                                <m:sub>
                                  <m:r>
                                    <a:rPr lang="en-IN" i="1">
                                      <a:solidFill>
                                        <a:srgbClr val="0000FF"/>
                                      </a:solidFill>
                                      <a:latin typeface="Cambria Math" panose="02040503050406030204" pitchFamily="18" charset="0"/>
                                    </a:rPr>
                                    <m:t>𝑛</m:t>
                                  </m:r>
                                </m:sub>
                              </m:sSub>
                            </m:e>
                          </m:nary>
                        </m:sup>
                      </m:sSup>
                      <m:r>
                        <m:rPr>
                          <m:nor/>
                        </m:rPr>
                        <a:rPr lang="en-IN" dirty="0">
                          <a:solidFill>
                            <a:srgbClr val="0000FF"/>
                          </a:solidFill>
                        </a:rPr>
                        <m:t> </m:t>
                      </m:r>
                      <m:sSup>
                        <m:sSupPr>
                          <m:ctrlPr>
                            <a:rPr lang="en-IN" i="1">
                              <a:solidFill>
                                <a:srgbClr val="0000FF"/>
                              </a:solidFill>
                              <a:latin typeface="Cambria Math" panose="02040503050406030204" pitchFamily="18" charset="0"/>
                            </a:rPr>
                          </m:ctrlPr>
                        </m:sSupPr>
                        <m:e>
                          <m:r>
                            <a:rPr lang="en-IN" i="1">
                              <a:solidFill>
                                <a:srgbClr val="0000FF"/>
                              </a:solidFill>
                              <a:latin typeface="Cambria Math" panose="02040503050406030204" pitchFamily="18" charset="0"/>
                            </a:rPr>
                            <m:t>(1−</m:t>
                          </m:r>
                          <m:r>
                            <a:rPr lang="en-IN" i="1">
                              <a:solidFill>
                                <a:srgbClr val="0000FF"/>
                              </a:solidFill>
                              <a:latin typeface="Cambria Math" panose="02040503050406030204" pitchFamily="18" charset="0"/>
                            </a:rPr>
                            <m:t>𝜃</m:t>
                          </m:r>
                          <m:r>
                            <a:rPr lang="en-IN" i="1">
                              <a:solidFill>
                                <a:srgbClr val="0000FF"/>
                              </a:solidFill>
                              <a:latin typeface="Cambria Math" panose="02040503050406030204" pitchFamily="18" charset="0"/>
                            </a:rPr>
                            <m:t>)</m:t>
                          </m:r>
                        </m:e>
                        <m:sup>
                          <m:r>
                            <a:rPr lang="en-IN" i="1">
                              <a:solidFill>
                                <a:srgbClr val="0000FF"/>
                              </a:solidFill>
                              <a:latin typeface="Cambria Math" panose="02040503050406030204" pitchFamily="18" charset="0"/>
                            </a:rPr>
                            <m:t>𝑁</m:t>
                          </m:r>
                          <m:r>
                            <a:rPr lang="en-IN" i="1">
                              <a:solidFill>
                                <a:srgbClr val="0000FF"/>
                              </a:solidFill>
                              <a:latin typeface="Cambria Math" panose="02040503050406030204" pitchFamily="18" charset="0"/>
                            </a:rPr>
                            <m:t>−</m:t>
                          </m:r>
                          <m:nary>
                            <m:naryPr>
                              <m:chr m:val="∑"/>
                              <m:limLoc m:val="subSup"/>
                              <m:ctrlPr>
                                <a:rPr lang="en-IN" i="1">
                                  <a:solidFill>
                                    <a:srgbClr val="0000FF"/>
                                  </a:solidFill>
                                  <a:latin typeface="Cambria Math" panose="02040503050406030204" pitchFamily="18" charset="0"/>
                                </a:rPr>
                              </m:ctrlPr>
                            </m:naryPr>
                            <m:sub>
                              <m:r>
                                <m:rPr>
                                  <m:brk m:alnAt="25"/>
                                </m:rPr>
                                <a:rPr lang="en-IN" i="1">
                                  <a:solidFill>
                                    <a:srgbClr val="0000FF"/>
                                  </a:solidFill>
                                  <a:latin typeface="Cambria Math" panose="02040503050406030204" pitchFamily="18" charset="0"/>
                                </a:rPr>
                                <m:t>𝑛</m:t>
                              </m:r>
                              <m:r>
                                <a:rPr lang="en-IN" i="1">
                                  <a:solidFill>
                                    <a:srgbClr val="0000FF"/>
                                  </a:solidFill>
                                  <a:latin typeface="Cambria Math" panose="02040503050406030204" pitchFamily="18" charset="0"/>
                                </a:rPr>
                                <m:t>=1</m:t>
                              </m:r>
                            </m:sub>
                            <m:sup>
                              <m:r>
                                <a:rPr lang="en-IN" i="1">
                                  <a:solidFill>
                                    <a:srgbClr val="0000FF"/>
                                  </a:solidFill>
                                  <a:latin typeface="Cambria Math" panose="02040503050406030204" pitchFamily="18" charset="0"/>
                                </a:rPr>
                                <m:t>𝑁</m:t>
                              </m:r>
                            </m:sup>
                            <m:e>
                              <m:sSub>
                                <m:sSubPr>
                                  <m:ctrlPr>
                                    <a:rPr lang="en-IN" i="1">
                                      <a:solidFill>
                                        <a:srgbClr val="0000FF"/>
                                      </a:solidFill>
                                      <a:latin typeface="Cambria Math" panose="02040503050406030204" pitchFamily="18" charset="0"/>
                                    </a:rPr>
                                  </m:ctrlPr>
                                </m:sSubPr>
                                <m:e>
                                  <m:r>
                                    <a:rPr lang="en-IN" i="1">
                                      <a:solidFill>
                                        <a:srgbClr val="0000FF"/>
                                      </a:solidFill>
                                      <a:latin typeface="Cambria Math" panose="02040503050406030204" pitchFamily="18" charset="0"/>
                                    </a:rPr>
                                    <m:t>𝑦</m:t>
                                  </m:r>
                                </m:e>
                                <m:sub>
                                  <m:r>
                                    <a:rPr lang="en-IN" i="1">
                                      <a:solidFill>
                                        <a:srgbClr val="0000FF"/>
                                      </a:solidFill>
                                      <a:latin typeface="Cambria Math" panose="02040503050406030204" pitchFamily="18" charset="0"/>
                                    </a:rPr>
                                    <m:t>𝑛</m:t>
                                  </m:r>
                                </m:sub>
                              </m:sSub>
                            </m:e>
                          </m:nary>
                        </m:sup>
                      </m:sSup>
                    </m:oMath>
                  </m:oMathPara>
                </a14:m>
                <a:endParaRPr lang="en-IN" dirty="0">
                  <a:solidFill>
                    <a:schemeClr val="tx1"/>
                  </a:solidFill>
                  <a:latin typeface="Abadi Extra Light" panose="020B0204020104020204" pitchFamily="34" charset="0"/>
                </a:endParaRPr>
              </a:p>
            </p:txBody>
          </p:sp>
        </mc:Choice>
        <mc:Fallback xmlns="">
          <p:sp>
            <p:nvSpPr>
              <p:cNvPr id="7" name="Speech Bubble: Rectangle 6">
                <a:extLst>
                  <a:ext uri="{FF2B5EF4-FFF2-40B4-BE49-F238E27FC236}">
                    <a16:creationId xmlns:a16="http://schemas.microsoft.com/office/drawing/2014/main" id="{B81D00EE-236C-49A9-B5A3-D817BEFB870A}"/>
                  </a:ext>
                </a:extLst>
              </p:cNvPr>
              <p:cNvSpPr>
                <a:spLocks noRot="1" noChangeAspect="1" noMove="1" noResize="1" noEditPoints="1" noAdjustHandles="1" noChangeArrowheads="1" noChangeShapeType="1" noTextEdit="1"/>
              </p:cNvSpPr>
              <p:nvPr/>
            </p:nvSpPr>
            <p:spPr>
              <a:xfrm>
                <a:off x="9293958" y="2939840"/>
                <a:ext cx="2751458" cy="452825"/>
              </a:xfrm>
              <a:prstGeom prst="wedgeRectCallout">
                <a:avLst>
                  <a:gd name="adj1" fmla="val -34678"/>
                  <a:gd name="adj2" fmla="val 82596"/>
                </a:avLst>
              </a:prstGeom>
              <a:blipFill>
                <a:blip r:embed="rId6"/>
                <a:stretch>
                  <a:fillRect l="-1322" t="-43689" b="-33981"/>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 name="Speech Bubble: Rectangle 7">
                <a:extLst>
                  <a:ext uri="{FF2B5EF4-FFF2-40B4-BE49-F238E27FC236}">
                    <a16:creationId xmlns:a16="http://schemas.microsoft.com/office/drawing/2014/main" id="{CD2432D7-C83E-4674-8CE7-97299D0348F7}"/>
                  </a:ext>
                </a:extLst>
              </p:cNvPr>
              <p:cNvSpPr/>
              <p:nvPr/>
            </p:nvSpPr>
            <p:spPr>
              <a:xfrm>
                <a:off x="7840290" y="2633803"/>
                <a:ext cx="2001326" cy="249286"/>
              </a:xfrm>
              <a:prstGeom prst="wedgeRectCallout">
                <a:avLst>
                  <a:gd name="adj1" fmla="val 43394"/>
                  <a:gd name="adj2" fmla="val 100044"/>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Number of heads (</a:t>
                </a:r>
                <a14:m>
                  <m:oMath xmlns:m="http://schemas.openxmlformats.org/officeDocument/2006/math">
                    <m:sSub>
                      <m:sSubPr>
                        <m:ctrlPr>
                          <a:rPr lang="en-IN" sz="1400" i="1" dirty="0" smtClean="0">
                            <a:solidFill>
                              <a:schemeClr val="tx1"/>
                            </a:solidFill>
                            <a:latin typeface="Cambria Math" panose="02040503050406030204" pitchFamily="18" charset="0"/>
                          </a:rPr>
                        </m:ctrlPr>
                      </m:sSubPr>
                      <m:e>
                        <m:r>
                          <a:rPr lang="en-IN" sz="1400" i="1" dirty="0" smtClean="0">
                            <a:solidFill>
                              <a:schemeClr val="tx1"/>
                            </a:solidFill>
                            <a:latin typeface="Cambria Math" panose="02040503050406030204" pitchFamily="18" charset="0"/>
                          </a:rPr>
                          <m:t>𝑁</m:t>
                        </m:r>
                      </m:e>
                      <m:sub>
                        <m:r>
                          <a:rPr lang="en-IN" sz="1400" i="1" dirty="0" smtClean="0">
                            <a:solidFill>
                              <a:schemeClr val="tx1"/>
                            </a:solidFill>
                            <a:latin typeface="Cambria Math" panose="02040503050406030204" pitchFamily="18" charset="0"/>
                          </a:rPr>
                          <m:t>1</m:t>
                        </m:r>
                      </m:sub>
                    </m:sSub>
                  </m:oMath>
                </a14:m>
                <a:r>
                  <a:rPr lang="en-IN" sz="1400" dirty="0">
                    <a:solidFill>
                      <a:schemeClr val="tx1"/>
                    </a:solidFill>
                    <a:latin typeface="Abadi Extra Light" panose="020B0204020104020204" pitchFamily="34" charset="0"/>
                  </a:rPr>
                  <a:t>)</a:t>
                </a:r>
              </a:p>
            </p:txBody>
          </p:sp>
        </mc:Choice>
        <mc:Fallback xmlns="">
          <p:sp>
            <p:nvSpPr>
              <p:cNvPr id="8" name="Speech Bubble: Rectangle 7">
                <a:extLst>
                  <a:ext uri="{FF2B5EF4-FFF2-40B4-BE49-F238E27FC236}">
                    <a16:creationId xmlns:a16="http://schemas.microsoft.com/office/drawing/2014/main" id="{CD2432D7-C83E-4674-8CE7-97299D0348F7}"/>
                  </a:ext>
                </a:extLst>
              </p:cNvPr>
              <p:cNvSpPr>
                <a:spLocks noRot="1" noChangeAspect="1" noMove="1" noResize="1" noEditPoints="1" noAdjustHandles="1" noChangeArrowheads="1" noChangeShapeType="1" noTextEdit="1"/>
              </p:cNvSpPr>
              <p:nvPr/>
            </p:nvSpPr>
            <p:spPr>
              <a:xfrm>
                <a:off x="7840290" y="2633803"/>
                <a:ext cx="2001326" cy="249286"/>
              </a:xfrm>
              <a:prstGeom prst="wedgeRectCallout">
                <a:avLst>
                  <a:gd name="adj1" fmla="val 43394"/>
                  <a:gd name="adj2" fmla="val 100044"/>
                </a:avLst>
              </a:prstGeom>
              <a:blipFill>
                <a:blip r:embed="rId7"/>
                <a:stretch>
                  <a:fillRect l="-604" t="-7576"/>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9" name="Speech Bubble: Rectangle 8">
                <a:extLst>
                  <a:ext uri="{FF2B5EF4-FFF2-40B4-BE49-F238E27FC236}">
                    <a16:creationId xmlns:a16="http://schemas.microsoft.com/office/drawing/2014/main" id="{304AD3E0-7F47-4A35-9FC8-1F845F25120A}"/>
                  </a:ext>
                </a:extLst>
              </p:cNvPr>
              <p:cNvSpPr/>
              <p:nvPr/>
            </p:nvSpPr>
            <p:spPr>
              <a:xfrm>
                <a:off x="10407247" y="2389722"/>
                <a:ext cx="1677722" cy="249286"/>
              </a:xfrm>
              <a:prstGeom prst="wedgeRectCallout">
                <a:avLst>
                  <a:gd name="adj1" fmla="val 1820"/>
                  <a:gd name="adj2" fmla="val 21113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Number of tails (</a:t>
                </a:r>
                <a14:m>
                  <m:oMath xmlns:m="http://schemas.openxmlformats.org/officeDocument/2006/math">
                    <m:sSub>
                      <m:sSubPr>
                        <m:ctrlPr>
                          <a:rPr lang="en-IN" sz="1400" i="1" dirty="0" smtClean="0">
                            <a:solidFill>
                              <a:schemeClr val="tx1"/>
                            </a:solidFill>
                            <a:latin typeface="Cambria Math" panose="02040503050406030204" pitchFamily="18" charset="0"/>
                          </a:rPr>
                        </m:ctrlPr>
                      </m:sSubPr>
                      <m:e>
                        <m:r>
                          <a:rPr lang="en-IN" sz="1400" i="1" dirty="0" smtClean="0">
                            <a:solidFill>
                              <a:schemeClr val="tx1"/>
                            </a:solidFill>
                            <a:latin typeface="Cambria Math" panose="02040503050406030204" pitchFamily="18" charset="0"/>
                          </a:rPr>
                          <m:t>𝑁</m:t>
                        </m:r>
                      </m:e>
                      <m:sub>
                        <m:r>
                          <a:rPr lang="en-IN" sz="1400" i="1" dirty="0" smtClean="0">
                            <a:solidFill>
                              <a:schemeClr val="tx1"/>
                            </a:solidFill>
                            <a:latin typeface="Cambria Math" panose="02040503050406030204" pitchFamily="18" charset="0"/>
                          </a:rPr>
                          <m:t>0</m:t>
                        </m:r>
                      </m:sub>
                    </m:sSub>
                  </m:oMath>
                </a14:m>
                <a:r>
                  <a:rPr lang="en-IN" sz="1400" dirty="0">
                    <a:solidFill>
                      <a:schemeClr val="tx1"/>
                    </a:solidFill>
                    <a:latin typeface="Abadi Extra Light" panose="020B0204020104020204" pitchFamily="34" charset="0"/>
                  </a:rPr>
                  <a:t>)</a:t>
                </a:r>
              </a:p>
            </p:txBody>
          </p:sp>
        </mc:Choice>
        <mc:Fallback xmlns="">
          <p:sp>
            <p:nvSpPr>
              <p:cNvPr id="9" name="Speech Bubble: Rectangle 8">
                <a:extLst>
                  <a:ext uri="{FF2B5EF4-FFF2-40B4-BE49-F238E27FC236}">
                    <a16:creationId xmlns:a16="http://schemas.microsoft.com/office/drawing/2014/main" id="{304AD3E0-7F47-4A35-9FC8-1F845F25120A}"/>
                  </a:ext>
                </a:extLst>
              </p:cNvPr>
              <p:cNvSpPr>
                <a:spLocks noRot="1" noChangeAspect="1" noMove="1" noResize="1" noEditPoints="1" noAdjustHandles="1" noChangeArrowheads="1" noChangeShapeType="1" noTextEdit="1"/>
              </p:cNvSpPr>
              <p:nvPr/>
            </p:nvSpPr>
            <p:spPr>
              <a:xfrm>
                <a:off x="10407247" y="2389722"/>
                <a:ext cx="1677722" cy="249286"/>
              </a:xfrm>
              <a:prstGeom prst="wedgeRectCallout">
                <a:avLst>
                  <a:gd name="adj1" fmla="val 1820"/>
                  <a:gd name="adj2" fmla="val 211130"/>
                </a:avLst>
              </a:prstGeom>
              <a:blipFill>
                <a:blip r:embed="rId8"/>
                <a:stretch>
                  <a:fillRect l="-719" t="-4425"/>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8AF43B9-6D49-45E0-AC1F-9D89101ED291}"/>
                  </a:ext>
                </a:extLst>
              </p:cNvPr>
              <p:cNvSpPr txBox="1"/>
              <p:nvPr/>
            </p:nvSpPr>
            <p:spPr>
              <a:xfrm>
                <a:off x="3983703" y="4766114"/>
                <a:ext cx="4438907" cy="386644"/>
              </a:xfrm>
              <a:prstGeom prst="rect">
                <a:avLst/>
              </a:prstGeom>
              <a:noFill/>
            </p:spPr>
            <p:txBody>
              <a:bodyPr wrap="none" lIns="0" tIns="0" rIns="0" bIns="0" rtlCol="0">
                <a:spAutoFit/>
              </a:bodyPr>
              <a:lstStyle/>
              <a:p>
                <a:r>
                  <a:rPr lang="en-IN" sz="2400" b="0" dirty="0"/>
                  <a:t> </a:t>
                </a:r>
                <a14:m>
                  <m:oMath xmlns:m="http://schemas.openxmlformats.org/officeDocument/2006/math">
                    <m:r>
                      <a:rPr lang="en-IN" sz="2400" i="1">
                        <a:latin typeface="Cambria Math" panose="02040503050406030204" pitchFamily="18" charset="0"/>
                      </a:rPr>
                      <m:t>𝑝</m:t>
                    </m:r>
                    <m:d>
                      <m:dPr>
                        <m:ctrlPr>
                          <a:rPr lang="en-IN" sz="2400" i="1">
                            <a:latin typeface="Cambria Math" panose="02040503050406030204" pitchFamily="18" charset="0"/>
                          </a:rPr>
                        </m:ctrlPr>
                      </m:dPr>
                      <m:e>
                        <m:r>
                          <a:rPr lang="en-IN" sz="2400" i="1">
                            <a:latin typeface="Cambria Math" panose="02040503050406030204" pitchFamily="18" charset="0"/>
                          </a:rPr>
                          <m:t>𝜃</m:t>
                        </m:r>
                      </m:e>
                      <m:e>
                        <m:r>
                          <a:rPr lang="en-IN" sz="2400" b="1" i="1">
                            <a:latin typeface="Cambria Math" panose="02040503050406030204" pitchFamily="18" charset="0"/>
                          </a:rPr>
                          <m:t>𝒚</m:t>
                        </m:r>
                      </m:e>
                    </m:d>
                  </m:oMath>
                </a14:m>
                <a:r>
                  <a:rPr lang="en-IN" sz="2400" b="0" dirty="0"/>
                  <a:t>  </a:t>
                </a:r>
                <a14:m>
                  <m:oMath xmlns:m="http://schemas.openxmlformats.org/officeDocument/2006/math">
                    <m:r>
                      <a:rPr lang="en-IN" sz="2400" b="0" i="1" smtClean="0">
                        <a:solidFill>
                          <a:srgbClr val="0000FF"/>
                        </a:solidFill>
                        <a:latin typeface="Cambria Math" panose="02040503050406030204" pitchFamily="18" charset="0"/>
                      </a:rPr>
                      <m:t>∝</m:t>
                    </m:r>
                    <m:sSup>
                      <m:sSupPr>
                        <m:ctrlPr>
                          <a:rPr lang="en-IN" sz="2400" i="1">
                            <a:latin typeface="Cambria Math" panose="02040503050406030204" pitchFamily="18" charset="0"/>
                          </a:rPr>
                        </m:ctrlPr>
                      </m:sSupPr>
                      <m:e>
                        <m:r>
                          <a:rPr lang="en-IN" sz="2400" i="1">
                            <a:latin typeface="Cambria Math" panose="02040503050406030204" pitchFamily="18" charset="0"/>
                          </a:rPr>
                          <m:t>𝜃</m:t>
                        </m:r>
                      </m:e>
                      <m:sup>
                        <m:r>
                          <m:rPr>
                            <m:brk m:alnAt="1"/>
                          </m:rPr>
                          <a:rPr lang="en-IN" sz="2400" b="0" i="1" smtClean="0">
                            <a:latin typeface="Cambria Math" panose="02040503050406030204" pitchFamily="18" charset="0"/>
                          </a:rPr>
                          <m:t>𝛼</m:t>
                        </m:r>
                        <m:r>
                          <a:rPr lang="en-IN" sz="2400" b="0" i="1" smtClean="0">
                            <a:latin typeface="Cambria Math" panose="02040503050406030204" pitchFamily="18" charset="0"/>
                          </a:rPr>
                          <m:t>+</m:t>
                        </m:r>
                        <m:sSub>
                          <m:sSubPr>
                            <m:ctrlPr>
                              <a:rPr lang="en-IN" sz="2400" b="0" i="1" smtClean="0">
                                <a:latin typeface="Cambria Math" panose="02040503050406030204" pitchFamily="18" charset="0"/>
                              </a:rPr>
                            </m:ctrlPr>
                          </m:sSubPr>
                          <m:e>
                            <m:r>
                              <m:rPr>
                                <m:brk m:alnAt="1"/>
                              </m:rPr>
                              <a:rPr lang="en-IN" sz="2400" b="0" i="1" smtClean="0">
                                <a:latin typeface="Cambria Math" panose="02040503050406030204" pitchFamily="18" charset="0"/>
                              </a:rPr>
                              <m:t>𝑁</m:t>
                            </m:r>
                          </m:e>
                          <m:sub>
                            <m:r>
                              <m:rPr>
                                <m:brk m:alnAt="1"/>
                              </m:rPr>
                              <a:rPr lang="en-IN" sz="2400" b="0" i="1" smtClean="0">
                                <a:latin typeface="Cambria Math" panose="02040503050406030204" pitchFamily="18" charset="0"/>
                              </a:rPr>
                              <m:t>1</m:t>
                            </m:r>
                          </m:sub>
                        </m:sSub>
                        <m:r>
                          <m:rPr>
                            <m:brk m:alnAt="1"/>
                          </m:rPr>
                          <a:rPr lang="en-IN" sz="2400" b="0" i="1" smtClean="0">
                            <a:latin typeface="Cambria Math" panose="02040503050406030204" pitchFamily="18" charset="0"/>
                          </a:rPr>
                          <m:t>−</m:t>
                        </m:r>
                        <m:r>
                          <a:rPr lang="en-IN" sz="2400" b="0" i="1" smtClean="0">
                            <a:latin typeface="Cambria Math" panose="02040503050406030204" pitchFamily="18" charset="0"/>
                          </a:rPr>
                          <m:t>1</m:t>
                        </m:r>
                      </m:sup>
                    </m:sSup>
                    <m:sSup>
                      <m:sSupPr>
                        <m:ctrlPr>
                          <a:rPr lang="en-IN" sz="2400" i="1">
                            <a:latin typeface="Cambria Math" panose="02040503050406030204" pitchFamily="18" charset="0"/>
                          </a:rPr>
                        </m:ctrlPr>
                      </m:sSupPr>
                      <m:e>
                        <m:sSup>
                          <m:sSupPr>
                            <m:ctrlPr>
                              <a:rPr lang="en-IN" sz="2400" b="0" i="1" smtClean="0">
                                <a:latin typeface="Cambria Math" panose="02040503050406030204" pitchFamily="18" charset="0"/>
                              </a:rPr>
                            </m:ctrlPr>
                          </m:sSupPr>
                          <m:e>
                            <m:d>
                              <m:dPr>
                                <m:ctrlPr>
                                  <a:rPr lang="en-IN" sz="2400" i="1">
                                    <a:latin typeface="Cambria Math" panose="02040503050406030204" pitchFamily="18" charset="0"/>
                                  </a:rPr>
                                </m:ctrlPr>
                              </m:dPr>
                              <m:e>
                                <m:r>
                                  <a:rPr lang="en-IN" sz="2400" i="1">
                                    <a:latin typeface="Cambria Math" panose="02040503050406030204" pitchFamily="18" charset="0"/>
                                  </a:rPr>
                                  <m:t>1−</m:t>
                                </m:r>
                                <m:r>
                                  <a:rPr lang="en-IN" sz="2400" i="1">
                                    <a:latin typeface="Cambria Math" panose="02040503050406030204" pitchFamily="18" charset="0"/>
                                  </a:rPr>
                                  <m:t>𝜃</m:t>
                                </m:r>
                              </m:e>
                            </m:d>
                          </m:e>
                          <m:sup>
                            <m:r>
                              <m:rPr>
                                <m:brk m:alnAt="1"/>
                              </m:rPr>
                              <a:rPr lang="en-IN" sz="2400" b="0" i="1" smtClean="0">
                                <a:latin typeface="Cambria Math" panose="02040503050406030204" pitchFamily="18" charset="0"/>
                              </a:rPr>
                              <m:t>𝛽</m:t>
                            </m:r>
                            <m:r>
                              <a:rPr lang="en-IN" sz="2400" b="0" i="1" smtClean="0">
                                <a:latin typeface="Cambria Math" panose="02040503050406030204" pitchFamily="18" charset="0"/>
                              </a:rPr>
                              <m:t>+</m:t>
                            </m:r>
                            <m:sSub>
                              <m:sSubPr>
                                <m:ctrlPr>
                                  <a:rPr lang="en-IN" sz="2400" b="0" i="1" smtClean="0">
                                    <a:latin typeface="Cambria Math" panose="02040503050406030204" pitchFamily="18" charset="0"/>
                                  </a:rPr>
                                </m:ctrlPr>
                              </m:sSubPr>
                              <m:e>
                                <m:r>
                                  <m:rPr>
                                    <m:brk m:alnAt="1"/>
                                  </m:rPr>
                                  <a:rPr lang="en-IN" sz="2400" b="0" i="1" smtClean="0">
                                    <a:latin typeface="Cambria Math" panose="02040503050406030204" pitchFamily="18" charset="0"/>
                                  </a:rPr>
                                  <m:t>𝑁</m:t>
                                </m:r>
                              </m:e>
                              <m:sub>
                                <m:r>
                                  <a:rPr lang="en-IN" sz="2400" b="0" i="1" smtClean="0">
                                    <a:latin typeface="Cambria Math" panose="02040503050406030204" pitchFamily="18" charset="0"/>
                                  </a:rPr>
                                  <m:t>0</m:t>
                                </m:r>
                              </m:sub>
                            </m:sSub>
                            <m:r>
                              <m:rPr>
                                <m:brk m:alnAt="1"/>
                              </m:rPr>
                              <a:rPr lang="en-IN" sz="2400" b="0" i="1" smtClean="0">
                                <a:latin typeface="Cambria Math" panose="02040503050406030204" pitchFamily="18" charset="0"/>
                              </a:rPr>
                              <m:t>−</m:t>
                            </m:r>
                            <m:r>
                              <a:rPr lang="en-IN" sz="2400" b="0" i="1" smtClean="0">
                                <a:latin typeface="Cambria Math" panose="02040503050406030204" pitchFamily="18" charset="0"/>
                              </a:rPr>
                              <m:t>1</m:t>
                            </m:r>
                          </m:sup>
                        </m:sSup>
                      </m:e>
                      <m:sup>
                        <m:r>
                          <a:rPr lang="en-IN" sz="2400" i="1">
                            <a:latin typeface="Cambria Math" panose="02040503050406030204" pitchFamily="18" charset="0"/>
                          </a:rPr>
                          <m:t> </m:t>
                        </m:r>
                      </m:sup>
                    </m:sSup>
                  </m:oMath>
                </a14:m>
                <a:endParaRPr lang="en-IN" sz="2400" dirty="0"/>
              </a:p>
            </p:txBody>
          </p:sp>
        </mc:Choice>
        <mc:Fallback xmlns="">
          <p:sp>
            <p:nvSpPr>
              <p:cNvPr id="11" name="TextBox 10">
                <a:extLst>
                  <a:ext uri="{FF2B5EF4-FFF2-40B4-BE49-F238E27FC236}">
                    <a16:creationId xmlns:a16="http://schemas.microsoft.com/office/drawing/2014/main" id="{98AF43B9-6D49-45E0-AC1F-9D89101ED291}"/>
                  </a:ext>
                </a:extLst>
              </p:cNvPr>
              <p:cNvSpPr txBox="1">
                <a:spLocks noRot="1" noChangeAspect="1" noMove="1" noResize="1" noEditPoints="1" noAdjustHandles="1" noChangeArrowheads="1" noChangeShapeType="1" noTextEdit="1"/>
              </p:cNvSpPr>
              <p:nvPr/>
            </p:nvSpPr>
            <p:spPr>
              <a:xfrm>
                <a:off x="3983703" y="4766114"/>
                <a:ext cx="4438907" cy="386644"/>
              </a:xfrm>
              <a:prstGeom prst="rect">
                <a:avLst/>
              </a:prstGeom>
              <a:blipFill>
                <a:blip r:embed="rId9"/>
                <a:stretch>
                  <a:fillRect l="-960" t="-4762" b="-25397"/>
                </a:stretch>
              </a:blipFill>
            </p:spPr>
            <p:txBody>
              <a:bodyPr/>
              <a:lstStyle/>
              <a:p>
                <a:r>
                  <a:rPr lang="en-IN">
                    <a:noFill/>
                  </a:rPr>
                  <a:t> </a:t>
                </a:r>
              </a:p>
            </p:txBody>
          </p:sp>
        </mc:Fallback>
      </mc:AlternateContent>
      <p:pic>
        <p:nvPicPr>
          <p:cNvPr id="12" name="Picture 11">
            <a:extLst>
              <a:ext uri="{FF2B5EF4-FFF2-40B4-BE49-F238E27FC236}">
                <a16:creationId xmlns:a16="http://schemas.microsoft.com/office/drawing/2014/main" id="{A3C3C520-E6EC-49E4-9EA5-E2E8E90A86BC}"/>
              </a:ext>
            </a:extLst>
          </p:cNvPr>
          <p:cNvPicPr>
            <a:picLocks noChangeAspect="1"/>
          </p:cNvPicPr>
          <p:nvPr/>
        </p:nvPicPr>
        <p:blipFill>
          <a:blip r:embed="rId10"/>
          <a:stretch>
            <a:fillRect/>
          </a:stretch>
        </p:blipFill>
        <p:spPr>
          <a:xfrm>
            <a:off x="11088085" y="4786892"/>
            <a:ext cx="1004822" cy="965223"/>
          </a:xfrm>
          <a:prstGeom prst="rect">
            <a:avLst/>
          </a:prstGeom>
        </p:spPr>
      </p:pic>
      <p:sp>
        <p:nvSpPr>
          <p:cNvPr id="13" name="Speech Bubble: Rectangle 12">
            <a:extLst>
              <a:ext uri="{FF2B5EF4-FFF2-40B4-BE49-F238E27FC236}">
                <a16:creationId xmlns:a16="http://schemas.microsoft.com/office/drawing/2014/main" id="{8D09611D-2922-4851-A153-059994336F3E}"/>
              </a:ext>
            </a:extLst>
          </p:cNvPr>
          <p:cNvSpPr/>
          <p:nvPr/>
        </p:nvSpPr>
        <p:spPr>
          <a:xfrm>
            <a:off x="8474004" y="4832048"/>
            <a:ext cx="2574527" cy="977350"/>
          </a:xfrm>
          <a:prstGeom prst="wedgeRectCallout">
            <a:avLst>
              <a:gd name="adj1" fmla="val 57149"/>
              <a:gd name="adj2" fmla="val -1413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sz="1400" dirty="0">
              <a:solidFill>
                <a:schemeClr val="tx1"/>
              </a:solidFill>
              <a:latin typeface="Abadi Extra Light" panose="020B0204020104020204" pitchFamily="34" charset="0"/>
            </a:endParaRPr>
          </a:p>
          <a:p>
            <a:r>
              <a:rPr lang="en-IN" sz="1400" dirty="0">
                <a:solidFill>
                  <a:schemeClr val="tx1"/>
                </a:solidFill>
                <a:latin typeface="Abadi Extra Light" panose="020B0204020104020204" pitchFamily="34" charset="0"/>
              </a:rPr>
              <a:t>Exercise: Show that the normalization constant equals</a:t>
            </a:r>
          </a:p>
          <a:p>
            <a:endParaRPr lang="en-IN" sz="1400" dirty="0">
              <a:solidFill>
                <a:schemeClr val="tx1"/>
              </a:solidFill>
              <a:latin typeface="Abadi Extra Light" panose="020B0204020104020204" pitchFamily="34" charset="0"/>
            </a:endParaRPr>
          </a:p>
          <a:p>
            <a:endParaRPr lang="en-IN" sz="1400" dirty="0">
              <a:solidFill>
                <a:schemeClr val="tx1"/>
              </a:solidFill>
              <a:latin typeface="Abadi Extra Light" panose="020B0204020104020204" pitchFamily="34" charset="0"/>
            </a:endParaRPr>
          </a:p>
          <a:p>
            <a:r>
              <a:rPr lang="en-IN" sz="1400" dirty="0">
                <a:solidFill>
                  <a:schemeClr val="tx1"/>
                </a:solidFill>
                <a:latin typeface="Abadi Extra Light" panose="020B0204020104020204" pitchFamily="34" charset="0"/>
              </a:rPr>
              <a:t>  </a:t>
            </a:r>
          </a:p>
        </p:txBody>
      </p:sp>
      <p:pic>
        <p:nvPicPr>
          <p:cNvPr id="1026" name="Picture 2">
            <a:extLst>
              <a:ext uri="{FF2B5EF4-FFF2-40B4-BE49-F238E27FC236}">
                <a16:creationId xmlns:a16="http://schemas.microsoft.com/office/drawing/2014/main" id="{C95FB01B-4C1A-469D-A2D5-A4250F556C8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31704" y="5392904"/>
            <a:ext cx="2209141" cy="32769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5" name="Speech Bubble: Rectangle 14">
                <a:extLst>
                  <a:ext uri="{FF2B5EF4-FFF2-40B4-BE49-F238E27FC236}">
                    <a16:creationId xmlns:a16="http://schemas.microsoft.com/office/drawing/2014/main" id="{B3D6CEA3-DB35-4043-A303-552BBF1039BA}"/>
                  </a:ext>
                </a:extLst>
              </p:cNvPr>
              <p:cNvSpPr/>
              <p:nvPr/>
            </p:nvSpPr>
            <p:spPr>
              <a:xfrm>
                <a:off x="6096000" y="5173535"/>
                <a:ext cx="2275216" cy="707147"/>
              </a:xfrm>
              <a:prstGeom prst="wedgeRectCallout">
                <a:avLst>
                  <a:gd name="adj1" fmla="val 57149"/>
                  <a:gd name="adj2" fmla="val -1413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sz="1400" dirty="0">
                  <a:solidFill>
                    <a:schemeClr val="tx1"/>
                  </a:solidFill>
                  <a:latin typeface="Abadi Extra Light" panose="020B0204020104020204" pitchFamily="34" charset="0"/>
                </a:endParaRPr>
              </a:p>
              <a:p>
                <a:r>
                  <a:rPr lang="en-IN" sz="1400" dirty="0">
                    <a:solidFill>
                      <a:schemeClr val="tx1"/>
                    </a:solidFill>
                    <a:latin typeface="Abadi Extra Light" panose="020B0204020104020204" pitchFamily="34" charset="0"/>
                  </a:rPr>
                  <a:t>Hint: Use the fact that the posterior must integrate to 1</a:t>
                </a:r>
              </a:p>
              <a:p>
                <a:pPr/>
                <a14:m>
                  <m:oMathPara xmlns:m="http://schemas.openxmlformats.org/officeDocument/2006/math">
                    <m:oMathParaPr>
                      <m:jc m:val="centerGroup"/>
                    </m:oMathParaPr>
                    <m:oMath xmlns:m="http://schemas.openxmlformats.org/officeDocument/2006/math">
                      <m:r>
                        <a:rPr lang="en-IN" sz="1400" b="0" i="1" smtClean="0">
                          <a:solidFill>
                            <a:schemeClr val="tx1"/>
                          </a:solidFill>
                          <a:latin typeface="Cambria Math" panose="02040503050406030204" pitchFamily="18" charset="0"/>
                        </a:rPr>
                        <m:t>∫</m:t>
                      </m:r>
                      <m:r>
                        <a:rPr lang="en-IN" sz="1400" i="1">
                          <a:solidFill>
                            <a:schemeClr val="tx1"/>
                          </a:solidFill>
                          <a:latin typeface="Cambria Math" panose="02040503050406030204" pitchFamily="18" charset="0"/>
                        </a:rPr>
                        <m:t>𝑝</m:t>
                      </m:r>
                      <m:d>
                        <m:dPr>
                          <m:ctrlPr>
                            <a:rPr lang="en-IN" sz="1400" i="1">
                              <a:solidFill>
                                <a:schemeClr val="tx1"/>
                              </a:solidFill>
                              <a:latin typeface="Cambria Math" panose="02040503050406030204" pitchFamily="18" charset="0"/>
                            </a:rPr>
                          </m:ctrlPr>
                        </m:dPr>
                        <m:e>
                          <m:r>
                            <a:rPr lang="en-IN" sz="1400" i="1">
                              <a:solidFill>
                                <a:schemeClr val="tx1"/>
                              </a:solidFill>
                              <a:latin typeface="Cambria Math" panose="02040503050406030204" pitchFamily="18" charset="0"/>
                            </a:rPr>
                            <m:t>𝜃</m:t>
                          </m:r>
                        </m:e>
                        <m:e>
                          <m:r>
                            <a:rPr lang="en-IN" sz="1400" b="1" i="1">
                              <a:solidFill>
                                <a:schemeClr val="tx1"/>
                              </a:solidFill>
                              <a:latin typeface="Cambria Math" panose="02040503050406030204" pitchFamily="18" charset="0"/>
                            </a:rPr>
                            <m:t>𝒚</m:t>
                          </m:r>
                        </m:e>
                      </m:d>
                      <m:r>
                        <a:rPr lang="en-IN" sz="1400" b="0" i="1" smtClean="0">
                          <a:solidFill>
                            <a:schemeClr val="tx1"/>
                          </a:solidFill>
                          <a:latin typeface="Cambria Math" panose="02040503050406030204" pitchFamily="18" charset="0"/>
                        </a:rPr>
                        <m:t>𝑑</m:t>
                      </m:r>
                      <m:r>
                        <a:rPr lang="en-IN" sz="1400" b="0" i="1" smtClean="0">
                          <a:solidFill>
                            <a:schemeClr val="tx1"/>
                          </a:solidFill>
                          <a:latin typeface="Cambria Math" panose="02040503050406030204" pitchFamily="18" charset="0"/>
                        </a:rPr>
                        <m:t>𝜃</m:t>
                      </m:r>
                      <m:r>
                        <a:rPr lang="en-IN" sz="1400" b="0" i="1" smtClean="0">
                          <a:solidFill>
                            <a:schemeClr val="tx1"/>
                          </a:solidFill>
                          <a:latin typeface="Cambria Math" panose="02040503050406030204" pitchFamily="18" charset="0"/>
                        </a:rPr>
                        <m:t>=1</m:t>
                      </m:r>
                    </m:oMath>
                  </m:oMathPara>
                </a14:m>
                <a:endParaRPr lang="en-IN" sz="1400" dirty="0">
                  <a:solidFill>
                    <a:schemeClr val="tx1"/>
                  </a:solidFill>
                  <a:latin typeface="Abadi Extra Light" panose="020B0204020104020204" pitchFamily="34" charset="0"/>
                </a:endParaRPr>
              </a:p>
              <a:p>
                <a:r>
                  <a:rPr lang="en-IN" sz="1400" dirty="0">
                    <a:solidFill>
                      <a:schemeClr val="tx1"/>
                    </a:solidFill>
                    <a:latin typeface="Abadi Extra Light" panose="020B0204020104020204" pitchFamily="34" charset="0"/>
                  </a:rPr>
                  <a:t>  </a:t>
                </a:r>
              </a:p>
            </p:txBody>
          </p:sp>
        </mc:Choice>
        <mc:Fallback xmlns="">
          <p:sp>
            <p:nvSpPr>
              <p:cNvPr id="15" name="Speech Bubble: Rectangle 14">
                <a:extLst>
                  <a:ext uri="{FF2B5EF4-FFF2-40B4-BE49-F238E27FC236}">
                    <a16:creationId xmlns:a16="http://schemas.microsoft.com/office/drawing/2014/main" id="{B3D6CEA3-DB35-4043-A303-552BBF1039BA}"/>
                  </a:ext>
                </a:extLst>
              </p:cNvPr>
              <p:cNvSpPr>
                <a:spLocks noRot="1" noChangeAspect="1" noMove="1" noResize="1" noEditPoints="1" noAdjustHandles="1" noChangeArrowheads="1" noChangeShapeType="1" noTextEdit="1"/>
              </p:cNvSpPr>
              <p:nvPr/>
            </p:nvSpPr>
            <p:spPr>
              <a:xfrm>
                <a:off x="6096000" y="5173535"/>
                <a:ext cx="2275216" cy="707147"/>
              </a:xfrm>
              <a:prstGeom prst="wedgeRectCallout">
                <a:avLst>
                  <a:gd name="adj1" fmla="val 57149"/>
                  <a:gd name="adj2" fmla="val -14132"/>
                </a:avLst>
              </a:prstGeom>
              <a:blipFill>
                <a:blip r:embed="rId12"/>
                <a:stretch>
                  <a:fillRect l="-494" t="-3361" b="-6723"/>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4240995196"/>
      </p:ext>
    </p:extLst>
  </p:cSld>
  <p:clrMapOvr>
    <a:masterClrMapping/>
  </p:clrMapOvr>
  <mc:AlternateContent xmlns:mc="http://schemas.openxmlformats.org/markup-compatibility/2006" xmlns:p14="http://schemas.microsoft.com/office/powerpoint/2010/main">
    <mc:Choice Requires="p14">
      <p:transition spd="slow" p14:dur="2000" advTm="450380"/>
    </mc:Choice>
    <mc:Fallback xmlns="">
      <p:transition spd="slow" advTm="4503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
                                            <p:txEl>
                                              <p:pRg st="6" end="6"/>
                                            </p:txEl>
                                          </p:spTgt>
                                        </p:tgtEl>
                                        <p:attrNameLst>
                                          <p:attrName>style.visibility</p:attrName>
                                        </p:attrNameLst>
                                      </p:cBhvr>
                                      <p:to>
                                        <p:strVal val="visible"/>
                                      </p:to>
                                    </p:set>
                                    <p:animEffect transition="in" filter="wipe(down)">
                                      <p:cBhvr>
                                        <p:cTn id="52" dur="500"/>
                                        <p:tgtEl>
                                          <p:spTgt spid="4">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wipe(down)">
                                      <p:cBhvr>
                                        <p:cTn id="57" dur="500"/>
                                        <p:tgtEl>
                                          <p:spTgt spid="4">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down)">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4">
                                            <p:txEl>
                                              <p:pRg st="9" end="9"/>
                                            </p:txEl>
                                          </p:spTgt>
                                        </p:tgtEl>
                                        <p:attrNameLst>
                                          <p:attrName>style.visibility</p:attrName>
                                        </p:attrNameLst>
                                      </p:cBhvr>
                                      <p:to>
                                        <p:strVal val="visible"/>
                                      </p:to>
                                    </p:set>
                                    <p:animEffect transition="in" filter="wipe(down)">
                                      <p:cBhvr>
                                        <p:cTn id="67" dur="500"/>
                                        <p:tgtEl>
                                          <p:spTgt spid="4">
                                            <p:txEl>
                                              <p:pRg st="9" end="9"/>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wipe(down)">
                                      <p:cBhvr>
                                        <p:cTn id="72" dur="500"/>
                                        <p:tgtEl>
                                          <p:spTgt spid="12"/>
                                        </p:tgtEl>
                                      </p:cBhvr>
                                    </p:animEffect>
                                  </p:childTnLst>
                                </p:cTn>
                              </p:par>
                              <p:par>
                                <p:cTn id="73" presetID="22" presetClass="entr" presetSubtype="4" fill="hold" nodeType="withEffect">
                                  <p:stCondLst>
                                    <p:cond delay="0"/>
                                  </p:stCondLst>
                                  <p:childTnLst>
                                    <p:set>
                                      <p:cBhvr>
                                        <p:cTn id="74" dur="1" fill="hold">
                                          <p:stCondLst>
                                            <p:cond delay="0"/>
                                          </p:stCondLst>
                                        </p:cTn>
                                        <p:tgtEl>
                                          <p:spTgt spid="1026"/>
                                        </p:tgtEl>
                                        <p:attrNameLst>
                                          <p:attrName>style.visibility</p:attrName>
                                        </p:attrNameLst>
                                      </p:cBhvr>
                                      <p:to>
                                        <p:strVal val="visible"/>
                                      </p:to>
                                    </p:set>
                                    <p:animEffect transition="in" filter="wipe(down)">
                                      <p:cBhvr>
                                        <p:cTn id="75" dur="500"/>
                                        <p:tgtEl>
                                          <p:spTgt spid="1026"/>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down)">
                                      <p:cBhvr>
                                        <p:cTn id="78" dur="500"/>
                                        <p:tgtEl>
                                          <p:spTgt spid="1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down)">
                                      <p:cBhvr>
                                        <p:cTn id="83" dur="500"/>
                                        <p:tgtEl>
                                          <p:spTgt spid="15"/>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4">
                                            <p:txEl>
                                              <p:pRg st="11" end="11"/>
                                            </p:txEl>
                                          </p:spTgt>
                                        </p:tgtEl>
                                        <p:attrNameLst>
                                          <p:attrName>style.visibility</p:attrName>
                                        </p:attrNameLst>
                                      </p:cBhvr>
                                      <p:to>
                                        <p:strVal val="visible"/>
                                      </p:to>
                                    </p:set>
                                    <p:animEffect transition="in" filter="wipe(down)">
                                      <p:cBhvr>
                                        <p:cTn id="88" dur="500"/>
                                        <p:tgtEl>
                                          <p:spTgt spid="4">
                                            <p:txEl>
                                              <p:pRg st="11" end="1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nodeType="clickEffect">
                                  <p:stCondLst>
                                    <p:cond delay="0"/>
                                  </p:stCondLst>
                                  <p:childTnLst>
                                    <p:set>
                                      <p:cBhvr>
                                        <p:cTn id="92" dur="1" fill="hold">
                                          <p:stCondLst>
                                            <p:cond delay="0"/>
                                          </p:stCondLst>
                                        </p:cTn>
                                        <p:tgtEl>
                                          <p:spTgt spid="4">
                                            <p:txEl>
                                              <p:pRg st="12" end="12"/>
                                            </p:txEl>
                                          </p:spTgt>
                                        </p:tgtEl>
                                        <p:attrNameLst>
                                          <p:attrName>style.visibility</p:attrName>
                                        </p:attrNameLst>
                                      </p:cBhvr>
                                      <p:to>
                                        <p:strVal val="visible"/>
                                      </p:to>
                                    </p:set>
                                    <p:animEffect transition="in" filter="wipe(down)">
                                      <p:cBhvr>
                                        <p:cTn id="9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1" grpId="0"/>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Conjugacy and Conjugate Priors</a:t>
            </a:r>
          </a:p>
        </p:txBody>
      </p:sp>
      <p:sp>
        <p:nvSpPr>
          <p:cNvPr id="12" name="Slide Number Placeholder 11">
            <a:extLst>
              <a:ext uri="{FF2B5EF4-FFF2-40B4-BE49-F238E27FC236}">
                <a16:creationId xmlns:a16="http://schemas.microsoft.com/office/drawing/2014/main" id="{F77B66E3-3803-4788-BC62-221F4919CBCE}"/>
              </a:ext>
            </a:extLst>
          </p:cNvPr>
          <p:cNvSpPr>
            <a:spLocks noGrp="1"/>
          </p:cNvSpPr>
          <p:nvPr>
            <p:ph type="sldNum" sz="quarter" idx="4294967295"/>
          </p:nvPr>
        </p:nvSpPr>
        <p:spPr>
          <a:xfrm>
            <a:off x="11323930" y="136939"/>
            <a:ext cx="602825" cy="365125"/>
          </a:xfrm>
        </p:spPr>
        <p:txBody>
          <a:bodyPr/>
          <a:lstStyle/>
          <a:p>
            <a:fld id="{80FED9D3-AF84-488D-8A6A-726D5349CDAB}" type="slidenum">
              <a:rPr lang="en-IN" sz="2800" smtClean="0">
                <a:solidFill>
                  <a:schemeClr val="accent2">
                    <a:lumMod val="40000"/>
                    <a:lumOff val="60000"/>
                  </a:schemeClr>
                </a:solidFill>
              </a:rPr>
              <a:t>6</a:t>
            </a:fld>
            <a:endParaRPr lang="en-IN" sz="2800" dirty="0">
              <a:solidFill>
                <a:schemeClr val="accent2">
                  <a:lumMod val="40000"/>
                  <a:lumOff val="60000"/>
                </a:schemeClr>
              </a:solidFill>
            </a:endParaRPr>
          </a:p>
        </p:txBody>
      </p:sp>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dirty="0">
                <a:latin typeface="Abadi Extra Light" panose="020B0204020104020204" pitchFamily="34" charset="0"/>
              </a:rPr>
              <a:t>Many pairs of distributions are conjugate to each other</a:t>
            </a:r>
          </a:p>
          <a:p>
            <a:pPr lvl="1">
              <a:buFont typeface="Wingdings" panose="05000000000000000000" pitchFamily="2" charset="2"/>
              <a:buChar char="§"/>
            </a:pPr>
            <a:r>
              <a:rPr lang="en-IN" dirty="0">
                <a:latin typeface="Abadi Extra Light" panose="020B0204020104020204" pitchFamily="34" charset="0"/>
              </a:rPr>
              <a:t>Bernoulli (likelihood) + Beta (prior) ⇒ Beta posterior </a:t>
            </a:r>
          </a:p>
          <a:p>
            <a:pPr lvl="1">
              <a:buFont typeface="Wingdings" panose="05000000000000000000" pitchFamily="2" charset="2"/>
              <a:buChar char="§"/>
            </a:pPr>
            <a:r>
              <a:rPr lang="en-IN" dirty="0">
                <a:latin typeface="Abadi Extra Light" panose="020B0204020104020204" pitchFamily="34" charset="0"/>
              </a:rPr>
              <a:t>Binomial (likelihood) + Beta (prior) ⇒ Beta posterior </a:t>
            </a:r>
          </a:p>
          <a:p>
            <a:pPr lvl="1">
              <a:buFont typeface="Wingdings" panose="05000000000000000000" pitchFamily="2" charset="2"/>
              <a:buChar char="§"/>
            </a:pPr>
            <a:r>
              <a:rPr lang="en-IN" dirty="0">
                <a:latin typeface="Abadi Extra Light" panose="020B0204020104020204" pitchFamily="34" charset="0"/>
              </a:rPr>
              <a:t>Multinomial (likelihood) + Dirichlet (prior) ⇒ Dirichlet posterior </a:t>
            </a:r>
          </a:p>
          <a:p>
            <a:pPr lvl="1">
              <a:buFont typeface="Wingdings" panose="05000000000000000000" pitchFamily="2" charset="2"/>
              <a:buChar char="§"/>
            </a:pPr>
            <a:r>
              <a:rPr lang="en-IN" dirty="0">
                <a:latin typeface="Abadi Extra Light" panose="020B0204020104020204" pitchFamily="34" charset="0"/>
              </a:rPr>
              <a:t>Poisson (likelihood) + Gamma (prior) ⇒ Gamma posterior </a:t>
            </a:r>
          </a:p>
          <a:p>
            <a:pPr lvl="1">
              <a:buFont typeface="Wingdings" panose="05000000000000000000" pitchFamily="2" charset="2"/>
              <a:buChar char="§"/>
            </a:pPr>
            <a:r>
              <a:rPr lang="en-IN" dirty="0">
                <a:latin typeface="Abadi Extra Light" panose="020B0204020104020204" pitchFamily="34" charset="0"/>
              </a:rPr>
              <a:t>Gaussian (likelihood) + Gaussian (prior) ⇒ Gaussian posterior </a:t>
            </a:r>
          </a:p>
          <a:p>
            <a:pPr lvl="1">
              <a:buFont typeface="Wingdings" panose="05000000000000000000" pitchFamily="2" charset="2"/>
              <a:buChar char="§"/>
            </a:pPr>
            <a:r>
              <a:rPr lang="en-IN" dirty="0">
                <a:latin typeface="Abadi Extra Light" panose="020B0204020104020204" pitchFamily="34" charset="0"/>
              </a:rPr>
              <a:t>and many other such pairs ..</a:t>
            </a:r>
          </a:p>
          <a:p>
            <a:pPr>
              <a:buFont typeface="Wingdings" panose="05000000000000000000" pitchFamily="2" charset="2"/>
              <a:buChar char="§"/>
            </a:pPr>
            <a:r>
              <a:rPr lang="en-GB" dirty="0">
                <a:latin typeface="Abadi Extra Light" panose="020B0204020104020204" pitchFamily="34" charset="0"/>
              </a:rPr>
              <a:t>Tip: If two </a:t>
            </a:r>
            <a:r>
              <a:rPr lang="en-GB" dirty="0" err="1">
                <a:latin typeface="Abadi Extra Light" panose="020B0204020104020204" pitchFamily="34" charset="0"/>
              </a:rPr>
              <a:t>distr</a:t>
            </a:r>
            <a:r>
              <a:rPr lang="en-GB" dirty="0">
                <a:latin typeface="Abadi Extra Light" panose="020B0204020104020204" pitchFamily="34" charset="0"/>
              </a:rPr>
              <a:t> are conjugate to each other, their functional forms are similar</a:t>
            </a:r>
          </a:p>
          <a:p>
            <a:pPr lvl="1">
              <a:buFont typeface="Wingdings" panose="05000000000000000000" pitchFamily="2" charset="2"/>
              <a:buChar char="§"/>
            </a:pPr>
            <a:r>
              <a:rPr lang="en-GB" dirty="0">
                <a:latin typeface="Abadi Extra Light" panose="020B0204020104020204" pitchFamily="34" charset="0"/>
              </a:rPr>
              <a:t>Example: Bernoulli and Beta have the forms</a:t>
            </a:r>
          </a:p>
          <a:p>
            <a:pPr lvl="1">
              <a:buFont typeface="Wingdings" panose="05000000000000000000" pitchFamily="2" charset="2"/>
              <a:buChar char="§"/>
            </a:pPr>
            <a:endParaRPr lang="en-GB" dirty="0">
              <a:latin typeface="Abadi Extra Light" panose="020B0204020104020204" pitchFamily="34" charset="0"/>
            </a:endParaRPr>
          </a:p>
          <a:p>
            <a:pPr lvl="1">
              <a:buFont typeface="Wingdings" panose="05000000000000000000" pitchFamily="2" charset="2"/>
              <a:buChar char="§"/>
            </a:pPr>
            <a:endParaRPr lang="en-GB" dirty="0">
              <a:latin typeface="Abadi Extra Light" panose="020B0204020104020204" pitchFamily="34" charset="0"/>
            </a:endParaRPr>
          </a:p>
          <a:p>
            <a:pPr lvl="1">
              <a:buFont typeface="Wingdings" panose="05000000000000000000" pitchFamily="2" charset="2"/>
              <a:buChar char="§"/>
            </a:pPr>
            <a:endParaRPr lang="en-GB" dirty="0">
              <a:latin typeface="Abadi Extra Light" panose="020B0204020104020204" pitchFamily="34" charset="0"/>
            </a:endParaRPr>
          </a:p>
          <a:p>
            <a:pPr marL="457200" lvl="1" indent="0">
              <a:buNone/>
            </a:pPr>
            <a:endParaRPr lang="en-GB" sz="1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More on conjugate priors when we look at </a:t>
            </a:r>
            <a:r>
              <a:rPr lang="en-GB" dirty="0">
                <a:solidFill>
                  <a:srgbClr val="0000FF"/>
                </a:solidFill>
                <a:latin typeface="Abadi Extra Light" panose="020B0204020104020204" pitchFamily="34" charset="0"/>
              </a:rPr>
              <a:t>exponential family</a:t>
            </a:r>
            <a:r>
              <a:rPr lang="en-GB" dirty="0">
                <a:latin typeface="Abadi Extra Light" panose="020B0204020104020204" pitchFamily="34" charset="0"/>
              </a:rPr>
              <a:t> distributions</a:t>
            </a:r>
            <a:endParaRPr lang="en-IN" dirty="0">
              <a:latin typeface="Abadi Extra Light" panose="020B0204020104020204" pitchFamily="34" charset="0"/>
            </a:endParaRPr>
          </a:p>
          <a:p>
            <a:pPr>
              <a:buFont typeface="Wingdings" panose="05000000000000000000" pitchFamily="2" charset="2"/>
              <a:buChar char="§"/>
            </a:pPr>
            <a:endParaRPr lang="en-IN" dirty="0"/>
          </a:p>
          <a:p>
            <a:pPr>
              <a:buFont typeface="Wingdings" panose="05000000000000000000" pitchFamily="2" charset="2"/>
              <a:buChar char="§"/>
            </a:pPr>
            <a:endParaRPr lang="en-IN" dirty="0"/>
          </a:p>
          <a:p>
            <a:pPr>
              <a:buFont typeface="Wingdings" panose="05000000000000000000" pitchFamily="2" charset="2"/>
              <a:buChar char="§"/>
            </a:pPr>
            <a:endParaRPr lang="en-IN" dirty="0"/>
          </a:p>
          <a:p>
            <a:pPr>
              <a:buFont typeface="Wingdings" panose="05000000000000000000" pitchFamily="2" charset="2"/>
              <a:buChar char="§"/>
            </a:pPr>
            <a:endParaRPr lang="en-IN" dirty="0"/>
          </a:p>
          <a:p>
            <a:pPr>
              <a:buFont typeface="Wingdings" panose="05000000000000000000" pitchFamily="2" charset="2"/>
              <a:buChar char="§"/>
            </a:pPr>
            <a:endParaRPr lang="en-IN" dirty="0"/>
          </a:p>
          <a:p>
            <a:pPr>
              <a:buFont typeface="Wingdings" panose="05000000000000000000" pitchFamily="2" charset="2"/>
              <a:buChar char="§"/>
            </a:pPr>
            <a:endParaRPr lang="en-IN" dirty="0"/>
          </a:p>
          <a:p>
            <a:pPr>
              <a:buFont typeface="Wingdings" panose="05000000000000000000" pitchFamily="2" charset="2"/>
              <a:buChar char="§"/>
            </a:pPr>
            <a:endParaRPr lang="en-GB" sz="100" dirty="0">
              <a:latin typeface="Abadi Extra Light" panose="020B0204020104020204" pitchFamily="34" charset="0"/>
            </a:endParaRPr>
          </a:p>
          <a:p>
            <a:pPr marL="0" indent="0">
              <a:buNone/>
            </a:pPr>
            <a:endParaRPr lang="en-GB" sz="8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p:sp>
        <p:nvSpPr>
          <p:cNvPr id="22" name="Speech Bubble: Rectangle 21">
            <a:extLst>
              <a:ext uri="{FF2B5EF4-FFF2-40B4-BE49-F238E27FC236}">
                <a16:creationId xmlns:a16="http://schemas.microsoft.com/office/drawing/2014/main" id="{5F9D3B21-C368-4022-84E8-AEFBFE7954C9}"/>
              </a:ext>
            </a:extLst>
          </p:cNvPr>
          <p:cNvSpPr/>
          <p:nvPr/>
        </p:nvSpPr>
        <p:spPr>
          <a:xfrm>
            <a:off x="8808592" y="2476672"/>
            <a:ext cx="2557907" cy="643285"/>
          </a:xfrm>
          <a:prstGeom prst="wedgeRectCallout">
            <a:avLst>
              <a:gd name="adj1" fmla="val -59365"/>
              <a:gd name="adj2" fmla="val 5899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Not true in general, but in some cases (e.g., the variance of the Gaussian likelihood is fixed)</a:t>
            </a:r>
            <a:endParaRPr lang="en-IN" sz="1400" dirty="0">
              <a:solidFill>
                <a:schemeClr val="tx1"/>
              </a:solidFill>
              <a:latin typeface="Abadi Extra Light" panose="020B0204020104020204" pitchFamily="34"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CA6BED0E-2E67-4FFD-9F46-6FD8111965F8}"/>
                  </a:ext>
                </a:extLst>
              </p:cNvPr>
              <p:cNvSpPr/>
              <p:nvPr/>
            </p:nvSpPr>
            <p:spPr>
              <a:xfrm>
                <a:off x="3115198" y="4943168"/>
                <a:ext cx="342664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IN" smtClean="0">
                          <a:latin typeface="Cambria Math" panose="02040503050406030204" pitchFamily="18" charset="0"/>
                        </a:rPr>
                        <m:t>Bernoulli</m:t>
                      </m:r>
                      <m:d>
                        <m:dPr>
                          <m:ctrlPr>
                            <a:rPr lang="en-IN" i="1">
                              <a:latin typeface="Cambria Math" panose="02040503050406030204" pitchFamily="18" charset="0"/>
                            </a:rPr>
                          </m:ctrlPr>
                        </m:dPr>
                        <m:e>
                          <m:r>
                            <a:rPr lang="en-IN" b="0" i="1" smtClean="0">
                              <a:latin typeface="Cambria Math" panose="02040503050406030204" pitchFamily="18" charset="0"/>
                            </a:rPr>
                            <m:t>𝑦</m:t>
                          </m:r>
                        </m:e>
                        <m:e>
                          <m:r>
                            <a:rPr lang="en-IN" i="1">
                              <a:latin typeface="Cambria Math" panose="02040503050406030204" pitchFamily="18" charset="0"/>
                            </a:rPr>
                            <m:t>𝜃</m:t>
                          </m:r>
                        </m:e>
                      </m:d>
                      <m:r>
                        <a:rPr lang="en-IN" i="1">
                          <a:latin typeface="Cambria Math" panose="02040503050406030204" pitchFamily="18" charset="0"/>
                        </a:rPr>
                        <m:t>= </m:t>
                      </m:r>
                      <m:sSup>
                        <m:sSupPr>
                          <m:ctrlPr>
                            <a:rPr lang="en-IN" i="1">
                              <a:latin typeface="Cambria Math" panose="02040503050406030204" pitchFamily="18" charset="0"/>
                            </a:rPr>
                          </m:ctrlPr>
                        </m:sSupPr>
                        <m:e>
                          <m:r>
                            <a:rPr lang="en-IN" i="1">
                              <a:latin typeface="Cambria Math" panose="02040503050406030204" pitchFamily="18" charset="0"/>
                            </a:rPr>
                            <m:t>𝜃</m:t>
                          </m:r>
                        </m:e>
                        <m:sup>
                          <m:r>
                            <a:rPr lang="en-IN" b="0" i="1" smtClean="0">
                              <a:latin typeface="Cambria Math" panose="02040503050406030204" pitchFamily="18" charset="0"/>
                            </a:rPr>
                            <m:t>𝑦</m:t>
                          </m:r>
                        </m:sup>
                      </m:sSup>
                      <m:r>
                        <m:rPr>
                          <m:nor/>
                        </m:rPr>
                        <a:rPr lang="en-IN" dirty="0"/>
                        <m:t> </m:t>
                      </m:r>
                      <m:sSup>
                        <m:sSupPr>
                          <m:ctrlPr>
                            <a:rPr lang="en-IN" i="1">
                              <a:latin typeface="Cambria Math" panose="02040503050406030204" pitchFamily="18" charset="0"/>
                            </a:rPr>
                          </m:ctrlPr>
                        </m:sSupPr>
                        <m:e>
                          <m:r>
                            <a:rPr lang="en-IN" i="1">
                              <a:latin typeface="Cambria Math" panose="02040503050406030204" pitchFamily="18" charset="0"/>
                            </a:rPr>
                            <m:t>(1−</m:t>
                          </m:r>
                          <m:r>
                            <a:rPr lang="en-IN" i="1">
                              <a:latin typeface="Cambria Math" panose="02040503050406030204" pitchFamily="18" charset="0"/>
                            </a:rPr>
                            <m:t>𝜃</m:t>
                          </m:r>
                          <m:r>
                            <a:rPr lang="en-IN" i="1">
                              <a:latin typeface="Cambria Math" panose="02040503050406030204" pitchFamily="18" charset="0"/>
                            </a:rPr>
                            <m:t>)</m:t>
                          </m:r>
                        </m:e>
                        <m:sup>
                          <m:r>
                            <a:rPr lang="en-IN" i="1">
                              <a:latin typeface="Cambria Math" panose="02040503050406030204" pitchFamily="18" charset="0"/>
                            </a:rPr>
                            <m:t>1−</m:t>
                          </m:r>
                          <m:r>
                            <a:rPr lang="en-IN" b="0" i="1" smtClean="0">
                              <a:latin typeface="Cambria Math" panose="02040503050406030204" pitchFamily="18" charset="0"/>
                            </a:rPr>
                            <m:t>𝑦</m:t>
                          </m:r>
                        </m:sup>
                      </m:sSup>
                    </m:oMath>
                  </m:oMathPara>
                </a14:m>
                <a:endParaRPr lang="en-IN" dirty="0"/>
              </a:p>
            </p:txBody>
          </p:sp>
        </mc:Choice>
        <mc:Fallback xmlns="">
          <p:sp>
            <p:nvSpPr>
              <p:cNvPr id="3" name="Rectangle 2">
                <a:extLst>
                  <a:ext uri="{FF2B5EF4-FFF2-40B4-BE49-F238E27FC236}">
                    <a16:creationId xmlns:a16="http://schemas.microsoft.com/office/drawing/2014/main" id="{CA6BED0E-2E67-4FFD-9F46-6FD8111965F8}"/>
                  </a:ext>
                </a:extLst>
              </p:cNvPr>
              <p:cNvSpPr>
                <a:spLocks noRot="1" noChangeAspect="1" noMove="1" noResize="1" noEditPoints="1" noAdjustHandles="1" noChangeArrowheads="1" noChangeShapeType="1" noTextEdit="1"/>
              </p:cNvSpPr>
              <p:nvPr/>
            </p:nvSpPr>
            <p:spPr>
              <a:xfrm>
                <a:off x="3115198" y="4943168"/>
                <a:ext cx="3426643" cy="369332"/>
              </a:xfrm>
              <a:prstGeom prst="rect">
                <a:avLst/>
              </a:prstGeom>
              <a:blipFill>
                <a:blip r:embed="rId3"/>
                <a:stretch>
                  <a:fillRect b="-1333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3A88548D-1AFE-4684-BA22-9B73F8293353}"/>
                  </a:ext>
                </a:extLst>
              </p:cNvPr>
              <p:cNvSpPr/>
              <p:nvPr/>
            </p:nvSpPr>
            <p:spPr>
              <a:xfrm>
                <a:off x="3293947" y="5333815"/>
                <a:ext cx="4481868" cy="66659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IN">
                          <a:latin typeface="Cambria Math" panose="02040503050406030204" pitchFamily="18" charset="0"/>
                        </a:rPr>
                        <m:t>Beta</m:t>
                      </m:r>
                      <m:d>
                        <m:dPr>
                          <m:ctrlPr>
                            <a:rPr lang="en-IN" i="1">
                              <a:latin typeface="Cambria Math" panose="02040503050406030204" pitchFamily="18" charset="0"/>
                            </a:rPr>
                          </m:ctrlPr>
                        </m:dPr>
                        <m:e>
                          <m:r>
                            <a:rPr lang="en-IN" i="1">
                              <a:latin typeface="Cambria Math" panose="02040503050406030204" pitchFamily="18" charset="0"/>
                            </a:rPr>
                            <m:t>𝜃</m:t>
                          </m:r>
                        </m:e>
                        <m:e>
                          <m:r>
                            <a:rPr lang="en-IN" i="1">
                              <a:latin typeface="Cambria Math" panose="02040503050406030204" pitchFamily="18" charset="0"/>
                            </a:rPr>
                            <m:t>𝛼</m:t>
                          </m:r>
                          <m:r>
                            <a:rPr lang="en-IN" i="1">
                              <a:latin typeface="Cambria Math" panose="02040503050406030204" pitchFamily="18" charset="0"/>
                            </a:rPr>
                            <m:t>, </m:t>
                          </m:r>
                          <m:r>
                            <a:rPr lang="en-IN" i="1">
                              <a:latin typeface="Cambria Math" panose="02040503050406030204" pitchFamily="18" charset="0"/>
                            </a:rPr>
                            <m:t>𝛽</m:t>
                          </m:r>
                        </m:e>
                      </m:d>
                      <m:r>
                        <a:rPr lang="en-IN" i="1">
                          <a:latin typeface="Cambria Math" panose="02040503050406030204" pitchFamily="18" charset="0"/>
                        </a:rPr>
                        <m:t>= </m:t>
                      </m:r>
                      <m:f>
                        <m:fPr>
                          <m:ctrlPr>
                            <a:rPr lang="en-IN" i="1">
                              <a:latin typeface="Cambria Math" panose="02040503050406030204" pitchFamily="18" charset="0"/>
                            </a:rPr>
                          </m:ctrlPr>
                        </m:fPr>
                        <m:num>
                          <m:r>
                            <m:rPr>
                              <m:sty m:val="p"/>
                            </m:rPr>
                            <a:rPr lang="en-IN">
                              <a:latin typeface="Cambria Math" panose="02040503050406030204" pitchFamily="18" charset="0"/>
                            </a:rPr>
                            <m:t>Γ</m:t>
                          </m:r>
                          <m:r>
                            <a:rPr lang="en-IN" i="1">
                              <a:latin typeface="Cambria Math" panose="02040503050406030204" pitchFamily="18" charset="0"/>
                            </a:rPr>
                            <m:t>(</m:t>
                          </m:r>
                          <m:r>
                            <a:rPr lang="en-IN" i="1">
                              <a:latin typeface="Cambria Math" panose="02040503050406030204" pitchFamily="18" charset="0"/>
                            </a:rPr>
                            <m:t>𝛼</m:t>
                          </m:r>
                          <m:r>
                            <a:rPr lang="en-IN" i="1">
                              <a:latin typeface="Cambria Math" panose="02040503050406030204" pitchFamily="18" charset="0"/>
                            </a:rPr>
                            <m:t>+</m:t>
                          </m:r>
                          <m:r>
                            <a:rPr lang="en-IN" i="1">
                              <a:latin typeface="Cambria Math" panose="02040503050406030204" pitchFamily="18" charset="0"/>
                            </a:rPr>
                            <m:t>𝛽</m:t>
                          </m:r>
                          <m:r>
                            <a:rPr lang="en-IN" i="1">
                              <a:latin typeface="Cambria Math" panose="02040503050406030204" pitchFamily="18" charset="0"/>
                            </a:rPr>
                            <m:t>)</m:t>
                          </m:r>
                        </m:num>
                        <m:den>
                          <m:r>
                            <m:rPr>
                              <m:sty m:val="p"/>
                            </m:rPr>
                            <a:rPr lang="en-IN">
                              <a:latin typeface="Cambria Math" panose="02040503050406030204" pitchFamily="18" charset="0"/>
                            </a:rPr>
                            <m:t>Γ</m:t>
                          </m:r>
                          <m:d>
                            <m:dPr>
                              <m:ctrlPr>
                                <a:rPr lang="en-IN" i="1">
                                  <a:latin typeface="Cambria Math" panose="02040503050406030204" pitchFamily="18" charset="0"/>
                                </a:rPr>
                              </m:ctrlPr>
                            </m:dPr>
                            <m:e>
                              <m:r>
                                <a:rPr lang="en-IN" i="1">
                                  <a:latin typeface="Cambria Math" panose="02040503050406030204" pitchFamily="18" charset="0"/>
                                </a:rPr>
                                <m:t>𝛼</m:t>
                              </m:r>
                            </m:e>
                          </m:d>
                          <m:r>
                            <m:rPr>
                              <m:sty m:val="p"/>
                            </m:rPr>
                            <a:rPr lang="en-IN">
                              <a:latin typeface="Cambria Math" panose="02040503050406030204" pitchFamily="18" charset="0"/>
                            </a:rPr>
                            <m:t>Γ</m:t>
                          </m:r>
                          <m:d>
                            <m:dPr>
                              <m:ctrlPr>
                                <a:rPr lang="en-IN" i="1">
                                  <a:latin typeface="Cambria Math" panose="02040503050406030204" pitchFamily="18" charset="0"/>
                                </a:rPr>
                              </m:ctrlPr>
                            </m:dPr>
                            <m:e>
                              <m:r>
                                <a:rPr lang="en-IN" i="1">
                                  <a:latin typeface="Cambria Math" panose="02040503050406030204" pitchFamily="18" charset="0"/>
                                </a:rPr>
                                <m:t>𝛽</m:t>
                              </m:r>
                            </m:e>
                          </m:d>
                        </m:den>
                      </m:f>
                      <m:r>
                        <a:rPr lang="en-IN" i="1">
                          <a:latin typeface="Cambria Math" panose="02040503050406030204" pitchFamily="18" charset="0"/>
                        </a:rPr>
                        <m:t> </m:t>
                      </m:r>
                      <m:sSup>
                        <m:sSupPr>
                          <m:ctrlPr>
                            <a:rPr lang="en-IN" i="1">
                              <a:latin typeface="Cambria Math" panose="02040503050406030204" pitchFamily="18" charset="0"/>
                            </a:rPr>
                          </m:ctrlPr>
                        </m:sSupPr>
                        <m:e>
                          <m:r>
                            <a:rPr lang="en-IN" i="1">
                              <a:latin typeface="Cambria Math" panose="02040503050406030204" pitchFamily="18" charset="0"/>
                            </a:rPr>
                            <m:t>𝜃</m:t>
                          </m:r>
                        </m:e>
                        <m:sup>
                          <m:r>
                            <a:rPr lang="en-IN" i="1">
                              <a:latin typeface="Cambria Math" panose="02040503050406030204" pitchFamily="18" charset="0"/>
                            </a:rPr>
                            <m:t>𝛼</m:t>
                          </m:r>
                          <m:r>
                            <a:rPr lang="en-IN" i="1">
                              <a:latin typeface="Cambria Math" panose="02040503050406030204" pitchFamily="18" charset="0"/>
                            </a:rPr>
                            <m:t>−1</m:t>
                          </m:r>
                        </m:sup>
                      </m:sSup>
                      <m:sSup>
                        <m:sSupPr>
                          <m:ctrlPr>
                            <a:rPr lang="en-IN" i="1">
                              <a:latin typeface="Cambria Math" panose="02040503050406030204" pitchFamily="18" charset="0"/>
                            </a:rPr>
                          </m:ctrlPr>
                        </m:sSupPr>
                        <m:e>
                          <m:d>
                            <m:dPr>
                              <m:ctrlPr>
                                <a:rPr lang="en-IN" i="1">
                                  <a:latin typeface="Cambria Math" panose="02040503050406030204" pitchFamily="18" charset="0"/>
                                </a:rPr>
                              </m:ctrlPr>
                            </m:dPr>
                            <m:e>
                              <m:r>
                                <a:rPr lang="en-IN" i="1">
                                  <a:latin typeface="Cambria Math" panose="02040503050406030204" pitchFamily="18" charset="0"/>
                                </a:rPr>
                                <m:t>1−</m:t>
                              </m:r>
                              <m:r>
                                <a:rPr lang="en-IN" i="1">
                                  <a:latin typeface="Cambria Math" panose="02040503050406030204" pitchFamily="18" charset="0"/>
                                </a:rPr>
                                <m:t>𝜃</m:t>
                              </m:r>
                            </m:e>
                          </m:d>
                        </m:e>
                        <m:sup>
                          <m:r>
                            <a:rPr lang="en-IN" i="1">
                              <a:latin typeface="Cambria Math" panose="02040503050406030204" pitchFamily="18" charset="0"/>
                            </a:rPr>
                            <m:t>𝛽</m:t>
                          </m:r>
                          <m:r>
                            <a:rPr lang="en-IN" i="1">
                              <a:latin typeface="Cambria Math" panose="02040503050406030204" pitchFamily="18" charset="0"/>
                            </a:rPr>
                            <m:t>−1 </m:t>
                          </m:r>
                        </m:sup>
                      </m:sSup>
                      <m:r>
                        <a:rPr lang="en-IN" i="1">
                          <a:latin typeface="Cambria Math" panose="02040503050406030204" pitchFamily="18" charset="0"/>
                        </a:rPr>
                        <m:t> </m:t>
                      </m:r>
                    </m:oMath>
                  </m:oMathPara>
                </a14:m>
                <a:endParaRPr lang="en-IN" dirty="0"/>
              </a:p>
            </p:txBody>
          </p:sp>
        </mc:Choice>
        <mc:Fallback xmlns="">
          <p:sp>
            <p:nvSpPr>
              <p:cNvPr id="5" name="Rectangle 4">
                <a:extLst>
                  <a:ext uri="{FF2B5EF4-FFF2-40B4-BE49-F238E27FC236}">
                    <a16:creationId xmlns:a16="http://schemas.microsoft.com/office/drawing/2014/main" id="{3A88548D-1AFE-4684-BA22-9B73F8293353}"/>
                  </a:ext>
                </a:extLst>
              </p:cNvPr>
              <p:cNvSpPr>
                <a:spLocks noRot="1" noChangeAspect="1" noMove="1" noResize="1" noEditPoints="1" noAdjustHandles="1" noChangeArrowheads="1" noChangeShapeType="1" noTextEdit="1"/>
              </p:cNvSpPr>
              <p:nvPr/>
            </p:nvSpPr>
            <p:spPr>
              <a:xfrm>
                <a:off x="3293947" y="5333815"/>
                <a:ext cx="4481868" cy="666593"/>
              </a:xfrm>
              <a:prstGeom prst="rect">
                <a:avLst/>
              </a:prstGeom>
              <a:blipFill>
                <a:blip r:embed="rId4"/>
                <a:stretch>
                  <a:fillRect/>
                </a:stretch>
              </a:blipFill>
            </p:spPr>
            <p:txBody>
              <a:bodyPr/>
              <a:lstStyle/>
              <a:p>
                <a:r>
                  <a:rPr lang="en-IN">
                    <a:noFill/>
                  </a:rPr>
                  <a:t> </a:t>
                </a:r>
              </a:p>
            </p:txBody>
          </p:sp>
        </mc:Fallback>
      </mc:AlternateContent>
      <p:sp>
        <p:nvSpPr>
          <p:cNvPr id="23" name="Speech Bubble: Rectangle 22">
            <a:extLst>
              <a:ext uri="{FF2B5EF4-FFF2-40B4-BE49-F238E27FC236}">
                <a16:creationId xmlns:a16="http://schemas.microsoft.com/office/drawing/2014/main" id="{A2EF08A4-C6A8-4050-81C6-E988D211C404}"/>
              </a:ext>
            </a:extLst>
          </p:cNvPr>
          <p:cNvSpPr/>
          <p:nvPr/>
        </p:nvSpPr>
        <p:spPr>
          <a:xfrm>
            <a:off x="8198287" y="4467263"/>
            <a:ext cx="3728468" cy="1321142"/>
          </a:xfrm>
          <a:prstGeom prst="wedgeRectCallout">
            <a:avLst>
              <a:gd name="adj1" fmla="val -78162"/>
              <a:gd name="adj2" fmla="val 1601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This is why, when we multiply them while computing the posterior, the exponents get added and we get the same form for the posterior as the prior but with just updated hyperparameter. Also, we can identify the posterior and its hyperparameters simply by inspection</a:t>
            </a:r>
            <a:endParaRPr lang="en-IN" sz="1400" dirty="0">
              <a:solidFill>
                <a:schemeClr val="tx1"/>
              </a:solidFill>
              <a:latin typeface="Abadi Extra Light" panose="020B0204020104020204" pitchFamily="34" charset="0"/>
              <a:sym typeface="Wingdings" panose="05000000000000000000" pitchFamily="2" charset="2"/>
            </a:endParaRPr>
          </a:p>
        </p:txBody>
      </p:sp>
    </p:spTree>
    <p:custDataLst>
      <p:tags r:id="rId1"/>
    </p:custDataLst>
    <p:extLst>
      <p:ext uri="{BB962C8B-B14F-4D97-AF65-F5344CB8AC3E}">
        <p14:creationId xmlns:p14="http://schemas.microsoft.com/office/powerpoint/2010/main" val="366364736"/>
      </p:ext>
    </p:extLst>
  </p:cSld>
  <p:clrMapOvr>
    <a:masterClrMapping/>
  </p:clrMapOvr>
  <mc:AlternateContent xmlns:mc="http://schemas.openxmlformats.org/markup-compatibility/2006" xmlns:p14="http://schemas.microsoft.com/office/powerpoint/2010/main">
    <mc:Choice Requires="p14">
      <p:transition spd="slow" p14:dur="2000" advTm="180985"/>
    </mc:Choice>
    <mc:Fallback xmlns="">
      <p:transition spd="slow" advTm="1809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down)">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ipe(down)">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wipe(down)">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wipe(down)">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down)">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down)">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down)">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wipe(down)">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 grpId="0"/>
      <p:bldP spid="5" grpId="0"/>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Making Predictions</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Suppose we want to compute the prob that the next outcome </a:t>
                </a:r>
                <a14:m>
                  <m:oMath xmlns:m="http://schemas.openxmlformats.org/officeDocument/2006/math">
                    <m:sSub>
                      <m:sSubPr>
                        <m:ctrlPr>
                          <a:rPr lang="en-GB" sz="2600" i="1" smtClean="0">
                            <a:latin typeface="Cambria Math" panose="02040503050406030204" pitchFamily="18" charset="0"/>
                          </a:rPr>
                        </m:ctrlPr>
                      </m:sSubPr>
                      <m:e>
                        <m:r>
                          <a:rPr lang="en-IN" sz="2600" b="0" i="1" smtClean="0">
                            <a:latin typeface="Cambria Math" panose="02040503050406030204" pitchFamily="18" charset="0"/>
                          </a:rPr>
                          <m:t>𝑥</m:t>
                        </m:r>
                      </m:e>
                      <m:sub>
                        <m:r>
                          <a:rPr lang="en-IN" sz="2600" b="0" i="1" smtClean="0">
                            <a:latin typeface="Cambria Math" panose="02040503050406030204" pitchFamily="18" charset="0"/>
                          </a:rPr>
                          <m:t>𝑁</m:t>
                        </m:r>
                        <m:r>
                          <a:rPr lang="en-IN" sz="2600" b="0" i="1" smtClean="0">
                            <a:latin typeface="Cambria Math" panose="02040503050406030204" pitchFamily="18" charset="0"/>
                          </a:rPr>
                          <m:t>+1</m:t>
                        </m:r>
                      </m:sub>
                    </m:sSub>
                    <m:r>
                      <a:rPr lang="en-IN" sz="2600" b="0" i="1" smtClean="0">
                        <a:latin typeface="Cambria Math" panose="02040503050406030204" pitchFamily="18" charset="0"/>
                      </a:rPr>
                      <m:t> </m:t>
                    </m:r>
                  </m:oMath>
                </a14:m>
                <a:r>
                  <a:rPr lang="en-GB" sz="2600" dirty="0">
                    <a:latin typeface="Abadi Extra Light" panose="020B0204020104020204" pitchFamily="34" charset="0"/>
                  </a:rPr>
                  <a:t>will be head (=1)</a:t>
                </a:r>
              </a:p>
              <a:p>
                <a:pPr>
                  <a:buFont typeface="Wingdings" panose="05000000000000000000" pitchFamily="2" charset="2"/>
                  <a:buChar char="§"/>
                </a:pPr>
                <a:r>
                  <a:rPr lang="en-GB" sz="2600" dirty="0">
                    <a:latin typeface="Abadi Extra Light" panose="020B0204020104020204" pitchFamily="34" charset="0"/>
                  </a:rPr>
                  <a:t>The </a:t>
                </a:r>
                <a:r>
                  <a:rPr lang="en-GB" sz="2600" dirty="0">
                    <a:solidFill>
                      <a:srgbClr val="0000FF"/>
                    </a:solidFill>
                    <a:latin typeface="Abadi Extra Light" panose="020B0204020104020204" pitchFamily="34" charset="0"/>
                  </a:rPr>
                  <a:t>plug-in predictive </a:t>
                </a:r>
                <a:r>
                  <a:rPr lang="en-GB" sz="2600" dirty="0">
                    <a:latin typeface="Abadi Extra Light" panose="020B0204020104020204" pitchFamily="34" charset="0"/>
                  </a:rPr>
                  <a:t>distribution using a point estimate </a:t>
                </a:r>
                <a14:m>
                  <m:oMath xmlns:m="http://schemas.openxmlformats.org/officeDocument/2006/math">
                    <m:acc>
                      <m:accPr>
                        <m:chr m:val="̂"/>
                        <m:ctrlPr>
                          <a:rPr lang="en-GB" sz="2600" i="1" smtClean="0">
                            <a:latin typeface="Cambria Math" panose="02040503050406030204" pitchFamily="18" charset="0"/>
                          </a:rPr>
                        </m:ctrlPr>
                      </m:accPr>
                      <m:e>
                        <m:r>
                          <a:rPr lang="en-IN" sz="2600" b="0" i="1" smtClean="0">
                            <a:latin typeface="Cambria Math" panose="02040503050406030204" pitchFamily="18" charset="0"/>
                          </a:rPr>
                          <m:t>𝜃</m:t>
                        </m:r>
                      </m:e>
                    </m:acc>
                  </m:oMath>
                </a14:m>
                <a:r>
                  <a:rPr lang="en-GB" sz="2600" dirty="0">
                    <a:latin typeface="Abadi Extra Light" panose="020B0204020104020204" pitchFamily="34" charset="0"/>
                  </a:rPr>
                  <a:t> (e.g., using MLE/MAP)</a:t>
                </a:r>
              </a:p>
              <a:p>
                <a:pPr>
                  <a:buFont typeface="Wingdings" panose="05000000000000000000" pitchFamily="2" charset="2"/>
                  <a:buChar char="§"/>
                </a:pPr>
                <a:endParaRPr lang="en-IN" sz="2600" dirty="0">
                  <a:latin typeface="Abadi Extra Light" panose="020B0204020104020204" pitchFamily="34" charset="0"/>
                </a:endParaRPr>
              </a:p>
              <a:p>
                <a:pPr>
                  <a:buFont typeface="Wingdings" panose="05000000000000000000" pitchFamily="2" charset="2"/>
                  <a:buChar char="§"/>
                </a:pPr>
                <a:endParaRPr lang="en-IN" sz="26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The </a:t>
                </a:r>
                <a:r>
                  <a:rPr lang="en-GB" sz="2600" dirty="0">
                    <a:solidFill>
                      <a:srgbClr val="0000FF"/>
                    </a:solidFill>
                    <a:latin typeface="Abadi Extra Light" panose="020B0204020104020204" pitchFamily="34" charset="0"/>
                  </a:rPr>
                  <a:t>posterior predictive distribution </a:t>
                </a:r>
                <a:r>
                  <a:rPr lang="en-GB" sz="2600" dirty="0">
                    <a:latin typeface="Abadi Extra Light" panose="020B0204020104020204" pitchFamily="34" charset="0"/>
                  </a:rPr>
                  <a:t>(averaging over all </a:t>
                </a:r>
                <a14:m>
                  <m:oMath xmlns:m="http://schemas.openxmlformats.org/officeDocument/2006/math">
                    <m:r>
                      <a:rPr lang="en-GB" sz="2600" i="1" dirty="0" smtClean="0">
                        <a:latin typeface="Cambria Math" panose="02040503050406030204" pitchFamily="18" charset="0"/>
                      </a:rPr>
                      <m:t>𝜃</m:t>
                    </m:r>
                  </m:oMath>
                </a14:m>
                <a:r>
                  <a:rPr lang="en-GB" sz="2600" dirty="0">
                    <a:latin typeface="Abadi Extra Light" panose="020B0204020104020204" pitchFamily="34" charset="0"/>
                  </a:rPr>
                  <a:t>’s weighted by their respective posterior probabilities)</a:t>
                </a: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1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Therefore the PPD is </a:t>
                </a:r>
                <a:endParaRPr lang="en-IN" sz="2600" dirty="0">
                  <a:latin typeface="Abadi Extra Light" panose="020B0204020104020204" pitchFamily="34" charset="0"/>
                </a:endParaRPr>
              </a:p>
              <a:p>
                <a:pPr marL="0" indent="0">
                  <a:buNone/>
                </a:pPr>
                <a:endParaRPr lang="en-IN" sz="2600" dirty="0">
                  <a:latin typeface="Abadi Extra Light" panose="020B0204020104020204" pitchFamily="34" charset="0"/>
                </a:endParaRPr>
              </a:p>
              <a:p>
                <a:pPr marL="0" indent="0">
                  <a:buNone/>
                </a:pPr>
                <a:endParaRPr lang="en-IN" sz="26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3"/>
                <a:stretch>
                  <a:fillRect l="-831" t="-1645" r="-675" b="-1974"/>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7</a:t>
            </a:fld>
            <a:endParaRPr lang="en-IN" sz="2800" dirty="0">
              <a:solidFill>
                <a:schemeClr val="bg1">
                  <a:lumMod val="65000"/>
                </a:schemeClr>
              </a:solidFill>
            </a:endParaRPr>
          </a:p>
        </p:txBody>
      </p:sp>
      <p:pic>
        <p:nvPicPr>
          <p:cNvPr id="2050" name="Picture 2">
            <a:extLst>
              <a:ext uri="{FF2B5EF4-FFF2-40B4-BE49-F238E27FC236}">
                <a16:creationId xmlns:a16="http://schemas.microsoft.com/office/drawing/2014/main" id="{D49D94F2-C141-4B38-9B00-9C04EB44A7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4624" y="2210936"/>
            <a:ext cx="10191750" cy="5905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8E0AB461-3B05-4DDE-A779-2739D71DEA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2346" y="3542839"/>
            <a:ext cx="5581650" cy="7334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F3891D18-761C-4412-840F-59858CFB98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7592" y="4304839"/>
            <a:ext cx="4305300" cy="6762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93A46172-AC25-424E-901A-06F2DEEE9F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6249" y="5119542"/>
            <a:ext cx="1333500" cy="3810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9" name="Speech Bubble: Rectangle 8">
                <a:extLst>
                  <a:ext uri="{FF2B5EF4-FFF2-40B4-BE49-F238E27FC236}">
                    <a16:creationId xmlns:a16="http://schemas.microsoft.com/office/drawing/2014/main" id="{2FFB5745-F324-433B-AB18-89AD1F5EDD82}"/>
                  </a:ext>
                </a:extLst>
              </p:cNvPr>
              <p:cNvSpPr/>
              <p:nvPr/>
            </p:nvSpPr>
            <p:spPr>
              <a:xfrm>
                <a:off x="7230175" y="4911900"/>
                <a:ext cx="2385880" cy="519428"/>
              </a:xfrm>
              <a:prstGeom prst="wedgeRectCallout">
                <a:avLst>
                  <a:gd name="adj1" fmla="val -61123"/>
                  <a:gd name="adj2" fmla="val 24464"/>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Expectation of </a:t>
                </a:r>
                <a14:m>
                  <m:oMath xmlns:m="http://schemas.openxmlformats.org/officeDocument/2006/math">
                    <m:r>
                      <a:rPr lang="en-IN" sz="1400" b="0" i="1" smtClean="0">
                        <a:solidFill>
                          <a:schemeClr val="tx1"/>
                        </a:solidFill>
                        <a:latin typeface="Cambria Math" panose="02040503050406030204" pitchFamily="18" charset="0"/>
                      </a:rPr>
                      <m:t>𝜃</m:t>
                    </m:r>
                  </m:oMath>
                </a14:m>
                <a:r>
                  <a:rPr lang="en-IN" sz="1400" dirty="0">
                    <a:solidFill>
                      <a:schemeClr val="tx1"/>
                    </a:solidFill>
                    <a:latin typeface="Abadi Extra Light" panose="020B0204020104020204" pitchFamily="34" charset="0"/>
                    <a:sym typeface="Wingdings" panose="05000000000000000000" pitchFamily="2" charset="2"/>
                  </a:rPr>
                  <a:t> </a:t>
                </a:r>
                <a:r>
                  <a:rPr lang="en-IN" sz="1400" dirty="0" err="1">
                    <a:solidFill>
                      <a:schemeClr val="tx1"/>
                    </a:solidFill>
                    <a:latin typeface="Abadi Extra Light" panose="020B0204020104020204" pitchFamily="34" charset="0"/>
                    <a:sym typeface="Wingdings" panose="05000000000000000000" pitchFamily="2" charset="2"/>
                  </a:rPr>
                  <a:t>w.r.t.</a:t>
                </a:r>
                <a:r>
                  <a:rPr lang="en-IN" sz="1400" dirty="0">
                    <a:solidFill>
                      <a:schemeClr val="tx1"/>
                    </a:solidFill>
                    <a:latin typeface="Abadi Extra Light" panose="020B0204020104020204" pitchFamily="34" charset="0"/>
                    <a:sym typeface="Wingdings" panose="05000000000000000000" pitchFamily="2" charset="2"/>
                  </a:rPr>
                  <a:t> the Beta posterior distribution</a:t>
                </a:r>
              </a:p>
            </p:txBody>
          </p:sp>
        </mc:Choice>
        <mc:Fallback xmlns="">
          <p:sp>
            <p:nvSpPr>
              <p:cNvPr id="9" name="Speech Bubble: Rectangle 8">
                <a:extLst>
                  <a:ext uri="{FF2B5EF4-FFF2-40B4-BE49-F238E27FC236}">
                    <a16:creationId xmlns:a16="http://schemas.microsoft.com/office/drawing/2014/main" id="{2FFB5745-F324-433B-AB18-89AD1F5EDD82}"/>
                  </a:ext>
                </a:extLst>
              </p:cNvPr>
              <p:cNvSpPr>
                <a:spLocks noRot="1" noChangeAspect="1" noMove="1" noResize="1" noEditPoints="1" noAdjustHandles="1" noChangeArrowheads="1" noChangeShapeType="1" noTextEdit="1"/>
              </p:cNvSpPr>
              <p:nvPr/>
            </p:nvSpPr>
            <p:spPr>
              <a:xfrm>
                <a:off x="7230175" y="4911900"/>
                <a:ext cx="2385880" cy="519428"/>
              </a:xfrm>
              <a:prstGeom prst="wedgeRectCallout">
                <a:avLst>
                  <a:gd name="adj1" fmla="val -61123"/>
                  <a:gd name="adj2" fmla="val 24464"/>
                </a:avLst>
              </a:prstGeom>
              <a:blipFill>
                <a:blip r:embed="rId8"/>
                <a:stretch>
                  <a:fillRect t="-1136" b="-9091"/>
                </a:stretch>
              </a:blipFill>
              <a:ln w="19050">
                <a:solidFill>
                  <a:schemeClr val="accent2"/>
                </a:solidFill>
              </a:ln>
            </p:spPr>
            <p:txBody>
              <a:bodyPr/>
              <a:lstStyle/>
              <a:p>
                <a:r>
                  <a:rPr lang="en-IN">
                    <a:noFill/>
                  </a:rPr>
                  <a:t> </a:t>
                </a:r>
              </a:p>
            </p:txBody>
          </p:sp>
        </mc:Fallback>
      </mc:AlternateContent>
      <p:pic>
        <p:nvPicPr>
          <p:cNvPr id="2058" name="Picture 10">
            <a:extLst>
              <a:ext uri="{FF2B5EF4-FFF2-40B4-BE49-F238E27FC236}">
                <a16:creationId xmlns:a16="http://schemas.microsoft.com/office/drawing/2014/main" id="{D93AB10F-7D19-4F3D-A7EA-70160BE827E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86249" y="5483502"/>
            <a:ext cx="1819275" cy="63817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a:extLst>
              <a:ext uri="{FF2B5EF4-FFF2-40B4-BE49-F238E27FC236}">
                <a16:creationId xmlns:a16="http://schemas.microsoft.com/office/drawing/2014/main" id="{44A120F1-16FC-423B-B21E-65EB5E6AFB4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80654" y="6173851"/>
            <a:ext cx="4822741" cy="43238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58930503"/>
      </p:ext>
    </p:extLst>
  </p:cSld>
  <p:clrMapOvr>
    <a:masterClrMapping/>
  </p:clrMapOvr>
  <mc:AlternateContent xmlns:mc="http://schemas.openxmlformats.org/markup-compatibility/2006" xmlns:p14="http://schemas.microsoft.com/office/powerpoint/2010/main">
    <mc:Choice Requires="p14">
      <p:transition spd="slow" p14:dur="2000" advTm="453351"/>
    </mc:Choice>
    <mc:Fallback xmlns="">
      <p:transition spd="slow" advTm="4533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wipe(down)">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animEffect transition="in" filter="wipe(down)">
                                      <p:cBhvr>
                                        <p:cTn id="27" dur="500"/>
                                        <p:tgtEl>
                                          <p:spTgt spid="205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054"/>
                                        </p:tgtEl>
                                        <p:attrNameLst>
                                          <p:attrName>style.visibility</p:attrName>
                                        </p:attrNameLst>
                                      </p:cBhvr>
                                      <p:to>
                                        <p:strVal val="visible"/>
                                      </p:to>
                                    </p:set>
                                    <p:animEffect transition="in" filter="wipe(down)">
                                      <p:cBhvr>
                                        <p:cTn id="32" dur="500"/>
                                        <p:tgtEl>
                                          <p:spTgt spid="205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56"/>
                                        </p:tgtEl>
                                        <p:attrNameLst>
                                          <p:attrName>style.visibility</p:attrName>
                                        </p:attrNameLst>
                                      </p:cBhvr>
                                      <p:to>
                                        <p:strVal val="visible"/>
                                      </p:to>
                                    </p:set>
                                    <p:animEffect transition="in" filter="wipe(down)">
                                      <p:cBhvr>
                                        <p:cTn id="37" dur="500"/>
                                        <p:tgtEl>
                                          <p:spTgt spid="205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058"/>
                                        </p:tgtEl>
                                        <p:attrNameLst>
                                          <p:attrName>style.visibility</p:attrName>
                                        </p:attrNameLst>
                                      </p:cBhvr>
                                      <p:to>
                                        <p:strVal val="visible"/>
                                      </p:to>
                                    </p:set>
                                    <p:animEffect transition="in" filter="wipe(down)">
                                      <p:cBhvr>
                                        <p:cTn id="47" dur="500"/>
                                        <p:tgtEl>
                                          <p:spTgt spid="205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wipe(down)">
                                      <p:cBhvr>
                                        <p:cTn id="52" dur="500"/>
                                        <p:tgtEl>
                                          <p:spTgt spid="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060"/>
                                        </p:tgtEl>
                                        <p:attrNameLst>
                                          <p:attrName>style.visibility</p:attrName>
                                        </p:attrNameLst>
                                      </p:cBhvr>
                                      <p:to>
                                        <p:strVal val="visible"/>
                                      </p:to>
                                    </p:set>
                                    <p:animEffect transition="in" filter="wipe(down)">
                                      <p:cBhvr>
                                        <p:cTn id="57"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6|12.3|12.5|15.5|4.6|15.4|9.6|9.9|38.8|17.3|22.1|10|31.9|53.9"/>
</p:tagLst>
</file>

<file path=ppt/tags/tag2.xml><?xml version="1.0" encoding="utf-8"?>
<p:tagLst xmlns:a="http://schemas.openxmlformats.org/drawingml/2006/main" xmlns:r="http://schemas.openxmlformats.org/officeDocument/2006/relationships" xmlns:p="http://schemas.openxmlformats.org/presentationml/2006/main">
  <p:tag name="TIMING" val="|7.2|13|3.8|3.4|9.2|25.8|40.1|45.9|4.3|9.5|75.3"/>
</p:tagLst>
</file>

<file path=ppt/tags/tag3.xml><?xml version="1.0" encoding="utf-8"?>
<p:tagLst xmlns:a="http://schemas.openxmlformats.org/drawingml/2006/main" xmlns:r="http://schemas.openxmlformats.org/officeDocument/2006/relationships" xmlns:p="http://schemas.openxmlformats.org/presentationml/2006/main">
  <p:tag name="TIMING" val="|5|22.9|17.4|26.7|22.4|7.2|10.6|103.4|36.6|40.5"/>
</p:tagLst>
</file>

<file path=ppt/tags/tag4.xml><?xml version="1.0" encoding="utf-8"?>
<p:tagLst xmlns:a="http://schemas.openxmlformats.org/drawingml/2006/main" xmlns:r="http://schemas.openxmlformats.org/officeDocument/2006/relationships" xmlns:p="http://schemas.openxmlformats.org/presentationml/2006/main">
  <p:tag name="TIMING" val="|20.7|6.9|5.5|5.3|3.5|0.1|46.7|14.5|10.5|8.9|27|6.3|62.2|33.2|46|50.4|48.3"/>
</p:tagLst>
</file>

<file path=ppt/tags/tag5.xml><?xml version="1.0" encoding="utf-8"?>
<p:tagLst xmlns:a="http://schemas.openxmlformats.org/drawingml/2006/main" xmlns:r="http://schemas.openxmlformats.org/officeDocument/2006/relationships" xmlns:p="http://schemas.openxmlformats.org/presentationml/2006/main">
  <p:tag name="TIMING" val="|7.1|5.3|0.7|0.7|1|13.4|0.9|50.2|5.4|9.9|9.6|2.9|28.2|21.5"/>
</p:tagLst>
</file>

<file path=ppt/tags/tag6.xml><?xml version="1.0" encoding="utf-8"?>
<p:tagLst xmlns:a="http://schemas.openxmlformats.org/drawingml/2006/main" xmlns:r="http://schemas.openxmlformats.org/officeDocument/2006/relationships" xmlns:p="http://schemas.openxmlformats.org/presentationml/2006/main">
  <p:tag name="TIMING" val="|27.7|22.8|36.6|94.8|15.8|28|38.5|3.4|75.9|36.7|11.1"/>
</p:tagLst>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48923</TotalTime>
  <Words>1006</Words>
  <Application>Microsoft Office PowerPoint</Application>
  <PresentationFormat>Widescreen</PresentationFormat>
  <Paragraphs>147</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Abadi Extra Light</vt:lpstr>
      <vt:lpstr>Arial</vt:lpstr>
      <vt:lpstr>Calibri</vt:lpstr>
      <vt:lpstr>Calibri Light</vt:lpstr>
      <vt:lpstr>Cambria Math</vt:lpstr>
      <vt:lpstr>Garamond</vt:lpstr>
      <vt:lpstr>Wingdings</vt:lpstr>
      <vt:lpstr>Office Theme</vt:lpstr>
      <vt:lpstr>Parameter Estimation in Probabilistic Models: An Example</vt:lpstr>
      <vt:lpstr>Estimating a Coin’s Bias: MLE</vt:lpstr>
      <vt:lpstr>Estimating a Coin’s Bias: MAP</vt:lpstr>
      <vt:lpstr>Estimating a Coin’s Bias: MAP</vt:lpstr>
      <vt:lpstr>Estimating a Coin’s Bias: Fully Bayesian Inference</vt:lpstr>
      <vt:lpstr>Conjugacy and Conjugate Priors</vt:lpstr>
      <vt:lpstr>Making Predictions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Piyush Rai</dc:creator>
  <cp:lastModifiedBy>Piyush Rai</cp:lastModifiedBy>
  <cp:revision>2528</cp:revision>
  <dcterms:created xsi:type="dcterms:W3CDTF">2020-07-07T20:42:16Z</dcterms:created>
  <dcterms:modified xsi:type="dcterms:W3CDTF">2022-08-04T19:01:25Z</dcterms:modified>
</cp:coreProperties>
</file>