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551" r:id="rId2"/>
    <p:sldId id="751" r:id="rId3"/>
    <p:sldId id="755" r:id="rId4"/>
    <p:sldId id="756" r:id="rId5"/>
    <p:sldId id="752" r:id="rId6"/>
    <p:sldId id="753" r:id="rId7"/>
    <p:sldId id="741" r:id="rId8"/>
    <p:sldId id="754" r:id="rId9"/>
    <p:sldId id="784" r:id="rId10"/>
    <p:sldId id="786" r:id="rId11"/>
    <p:sldId id="790" r:id="rId12"/>
    <p:sldId id="788" r:id="rId13"/>
    <p:sldId id="791" r:id="rId14"/>
    <p:sldId id="792" r:id="rId15"/>
    <p:sldId id="785" r:id="rId16"/>
    <p:sldId id="7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20-10-2022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20-10-2022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20-10-2022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20-10-2022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20-10-2022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20-10-2022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../media/image24.png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em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emf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11" Type="http://schemas.openxmlformats.org/officeDocument/2006/relationships/image" Target="NULL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2.png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3.png"/><Relationship Id="rId7" Type="http://schemas.openxmlformats.org/officeDocument/2006/relationships/image" Target="../media/image5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310.png"/><Relationship Id="rId5" Type="http://schemas.openxmlformats.org/officeDocument/2006/relationships/image" Target="../media/image250.pn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50" y="2541863"/>
            <a:ext cx="11276296" cy="1449080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Approx. Inference via Sampling (wrap-up),</a:t>
            </a: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Bayesian Deep Learning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Neural Networks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Backprop for neural nets only gives us point estimates for the weights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Another alternative is to be Bayesian and learn the posterior distribution over weights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8DABA0-0D4A-4E7B-A15D-7B8D5732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03" y="2281431"/>
            <a:ext cx="5507261" cy="22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31C489A-ED5F-4D35-810E-86C76FE97C9B}"/>
              </a:ext>
            </a:extLst>
          </p:cNvPr>
          <p:cNvSpPr/>
          <p:nvPr/>
        </p:nvSpPr>
        <p:spPr>
          <a:xfrm>
            <a:off x="579718" y="2281431"/>
            <a:ext cx="1904363" cy="985233"/>
          </a:xfrm>
          <a:prstGeom prst="wedgeRectCallout">
            <a:avLst>
              <a:gd name="adj1" fmla="val 73614"/>
              <a:gd name="adj2" fmla="val 2919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Standard neural net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: Each weight has a fixed value, learned by backprop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3020DB0-08FA-4215-9E6E-05EA437D1867}"/>
              </a:ext>
            </a:extLst>
          </p:cNvPr>
          <p:cNvSpPr/>
          <p:nvPr/>
        </p:nvSpPr>
        <p:spPr>
          <a:xfrm>
            <a:off x="9101365" y="2135278"/>
            <a:ext cx="2799740" cy="1216449"/>
          </a:xfrm>
          <a:prstGeom prst="wedgeRectCallout">
            <a:avLst>
              <a:gd name="adj1" fmla="val -64289"/>
              <a:gd name="adj2" fmla="val 255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Bayesian neural net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: Each weight has a posterior distribution inferred by some Bayesian inference algo (VI/MCMC/Laplace approx., etc)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EEAA5E1-38C5-4832-A18B-F5AD6A24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42" y="4607015"/>
            <a:ext cx="32385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9FF455B-2BB8-49C7-87AA-48492450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58" y="5684386"/>
            <a:ext cx="36671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20BD081-8790-4F2F-BF02-D7F601908AA3}"/>
              </a:ext>
            </a:extLst>
          </p:cNvPr>
          <p:cNvSpPr/>
          <p:nvPr/>
        </p:nvSpPr>
        <p:spPr>
          <a:xfrm>
            <a:off x="265245" y="3363328"/>
            <a:ext cx="2191386" cy="1243687"/>
          </a:xfrm>
          <a:prstGeom prst="wedgeRectCallout">
            <a:avLst>
              <a:gd name="adj1" fmla="val 38291"/>
              <a:gd name="adj2" fmla="val -661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Just having a likelihood and prior will still give us a standard neural net if we choose to do MLE/MAP only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C7AB652-35F2-4B75-80CF-27C885BF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16" y="4806151"/>
            <a:ext cx="5522967" cy="15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5BD82405-05E7-488A-BBCC-666F6E0FE4C6}"/>
              </a:ext>
            </a:extLst>
          </p:cNvPr>
          <p:cNvSpPr/>
          <p:nvPr/>
        </p:nvSpPr>
        <p:spPr>
          <a:xfrm>
            <a:off x="9709719" y="3432220"/>
            <a:ext cx="2191386" cy="781644"/>
          </a:xfrm>
          <a:prstGeom prst="wedgeRectCallout">
            <a:avLst>
              <a:gd name="adj1" fmla="val 47032"/>
              <a:gd name="adj2" fmla="val -665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Also, test time will require computing PPD, not just a plug-in prediction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BCE0CB-1F8D-48BA-8FD0-1C000A7D03FE}"/>
              </a:ext>
            </a:extLst>
          </p:cNvPr>
          <p:cNvSpPr/>
          <p:nvPr/>
        </p:nvSpPr>
        <p:spPr>
          <a:xfrm>
            <a:off x="1809482" y="4700789"/>
            <a:ext cx="3940935" cy="187387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C159E6-A36A-4C8C-B2F2-383AD2882607}"/>
              </a:ext>
            </a:extLst>
          </p:cNvPr>
          <p:cNvSpPr/>
          <p:nvPr/>
        </p:nvSpPr>
        <p:spPr>
          <a:xfrm>
            <a:off x="5994833" y="4699480"/>
            <a:ext cx="5691645" cy="172362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FAFD9-0A9B-462C-A650-41F44581FAEF}"/>
              </a:ext>
            </a:extLst>
          </p:cNvPr>
          <p:cNvSpPr txBox="1"/>
          <p:nvPr/>
        </p:nvSpPr>
        <p:spPr>
          <a:xfrm>
            <a:off x="0" y="6596390"/>
            <a:ext cx="4277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Pic from: *Weight Uncertainty in Neural Networks (Blundell et al, 2015)</a:t>
            </a:r>
            <a:endParaRPr lang="en-IN" sz="1100" dirty="0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DE5854B7-3693-4599-A90D-7B4DD50D28DB}"/>
              </a:ext>
            </a:extLst>
          </p:cNvPr>
          <p:cNvSpPr/>
          <p:nvPr/>
        </p:nvSpPr>
        <p:spPr>
          <a:xfrm>
            <a:off x="8192088" y="4323186"/>
            <a:ext cx="1574636" cy="502349"/>
          </a:xfrm>
          <a:prstGeom prst="wedgeRectCallout">
            <a:avLst>
              <a:gd name="adj1" fmla="val -59844"/>
              <a:gd name="adj2" fmla="val 462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VI for Bayesian neural net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A8A55D6-2528-47E2-940F-ADED68658977}"/>
              </a:ext>
            </a:extLst>
          </p:cNvPr>
          <p:cNvSpPr/>
          <p:nvPr/>
        </p:nvSpPr>
        <p:spPr>
          <a:xfrm>
            <a:off x="9966925" y="4356758"/>
            <a:ext cx="2099347" cy="911736"/>
          </a:xfrm>
          <a:prstGeom prst="wedgeRectCallout">
            <a:avLst>
              <a:gd name="adj1" fmla="val -62919"/>
              <a:gd name="adj2" fmla="val -252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</a:t>
            </a:r>
            <a:r>
              <a:rPr lang="en-IN" sz="1600" dirty="0" err="1">
                <a:solidFill>
                  <a:srgbClr val="FF0000"/>
                </a:solidFill>
                <a:latin typeface="Abadi Extra Light" panose="020B0204020104020204" pitchFamily="34" charset="0"/>
              </a:rPr>
              <a:t>reparametrization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 trick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(known as “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Bayes by Backprop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”* in this context),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BBVI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etc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3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90"/>
    </mc:Choice>
    <mc:Fallback xmlns="">
      <p:transition spd="slow" advTm="270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  <p:bldP spid="3" grpId="0" animBg="1"/>
      <p:bldP spid="18" grpId="0" animBg="1"/>
      <p:bldP spid="5" grpId="0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Hybrid Bayesian Neural Net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Learning the posterior for all weights can be expensive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PPD computation is also slow if using Monte Carlo approximation for PPD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cheaper practical alternative is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Do point estimation for hidden layer weights (</a:t>
                </a:r>
                <a14:m>
                  <m:oMath xmlns:m="http://schemas.openxmlformats.org/officeDocument/2006/math">
                    <m:r>
                      <a:rPr lang="en-GB" sz="2200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Infer the full posterior for output layer weights (</a:t>
                </a:r>
                <a14:m>
                  <m:oMath xmlns:m="http://schemas.openxmlformats.org/officeDocument/2006/math">
                    <m:r>
                      <a:rPr lang="en-GB" sz="2200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PPD will then be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rough approximation of the above is the following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a pretrained neural net to extract feature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Train Bayesian linear model (e.g., Bayesian linear/logistic/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softmax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/GLM reg.) on these features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b="-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7BA82D-1866-4BE3-BB9D-F411FE14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20" y="3323036"/>
            <a:ext cx="3469770" cy="17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95ED091-FF64-4B4A-BC92-23D8F26FE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47" y="2283309"/>
            <a:ext cx="3237512" cy="10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B544B3-092E-43F7-AA56-4D3F15AFB69B}"/>
              </a:ext>
            </a:extLst>
          </p:cNvPr>
          <p:cNvCxnSpPr>
            <a:cxnSpLocks/>
          </p:cNvCxnSpPr>
          <p:nvPr/>
        </p:nvCxnSpPr>
        <p:spPr>
          <a:xfrm flipV="1">
            <a:off x="8006576" y="1177549"/>
            <a:ext cx="773151" cy="6694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B03C7E-5628-4BEB-883A-853F3A29F18C}"/>
                  </a:ext>
                </a:extLst>
              </p:cNvPr>
              <p:cNvSpPr txBox="1"/>
              <p:nvPr/>
            </p:nvSpPr>
            <p:spPr>
              <a:xfrm>
                <a:off x="8498765" y="609060"/>
                <a:ext cx="3523016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B03C7E-5628-4BEB-883A-853F3A29F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765" y="609060"/>
                <a:ext cx="3523016" cy="5684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6F2A37-59C7-4865-8335-827F7A8F18FF}"/>
                  </a:ext>
                </a:extLst>
              </p:cNvPr>
              <p:cNvSpPr txBox="1"/>
              <p:nvPr/>
            </p:nvSpPr>
            <p:spPr>
              <a:xfrm>
                <a:off x="9709854" y="1264127"/>
                <a:ext cx="2066528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6F2A37-59C7-4865-8335-827F7A8F1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854" y="1264127"/>
                <a:ext cx="2066528" cy="288477"/>
              </a:xfrm>
              <a:prstGeom prst="rect">
                <a:avLst/>
              </a:prstGeom>
              <a:blipFill>
                <a:blip r:embed="rId9"/>
                <a:stretch>
                  <a:fillRect l="-7080" t="-22917" r="-2655" b="-479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4E280C-CAFA-4D04-B5A3-EE5EAD03D6AF}"/>
                  </a:ext>
                </a:extLst>
              </p:cNvPr>
              <p:cNvSpPr txBox="1"/>
              <p:nvPr/>
            </p:nvSpPr>
            <p:spPr>
              <a:xfrm>
                <a:off x="1070517" y="4518216"/>
                <a:ext cx="3889526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e>
                          </m:acc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4E280C-CAFA-4D04-B5A3-EE5EAD03D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17" y="4518216"/>
                <a:ext cx="3889526" cy="5684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AA9AA4-AE7D-4EFA-BC30-1C4AD19682C2}"/>
                  </a:ext>
                </a:extLst>
              </p:cNvPr>
              <p:cNvSpPr txBox="1"/>
              <p:nvPr/>
            </p:nvSpPr>
            <p:spPr>
              <a:xfrm>
                <a:off x="5165431" y="4658221"/>
                <a:ext cx="2066528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AA9AA4-AE7D-4EFA-BC30-1C4AD1968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31" y="4658221"/>
                <a:ext cx="2066528" cy="288477"/>
              </a:xfrm>
              <a:prstGeom prst="rect">
                <a:avLst/>
              </a:prstGeom>
              <a:blipFill>
                <a:blip r:embed="rId11"/>
                <a:stretch>
                  <a:fillRect l="-6785" t="-23404" r="-4130" b="-510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C3730A47-8515-4228-BF90-8CC5D5498E06}"/>
                  </a:ext>
                </a:extLst>
              </p:cNvPr>
              <p:cNvSpPr/>
              <p:nvPr/>
            </p:nvSpPr>
            <p:spPr>
              <a:xfrm>
                <a:off x="4066302" y="4014920"/>
                <a:ext cx="2691161" cy="500691"/>
              </a:xfrm>
              <a:prstGeom prst="wedgeRectCallout">
                <a:avLst>
                  <a:gd name="adj1" fmla="val -52342"/>
                  <a:gd name="adj2" fmla="val 728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Faster because the posterior of </a:t>
                </a:r>
                <a14:m>
                  <m:oMath xmlns:m="http://schemas.openxmlformats.org/officeDocument/2006/math">
                    <m:r>
                      <a:rPr lang="en-IN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much lower dimensional</a:t>
                </a: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C3730A47-8515-4228-BF90-8CC5D5498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02" y="4014920"/>
                <a:ext cx="2691161" cy="500691"/>
              </a:xfrm>
              <a:prstGeom prst="wedgeRectCallout">
                <a:avLst>
                  <a:gd name="adj1" fmla="val -52342"/>
                  <a:gd name="adj2" fmla="val 72871"/>
                </a:avLst>
              </a:prstGeom>
              <a:blipFill>
                <a:blip r:embed="rId12"/>
                <a:stretch>
                  <a:fillRect t="-8571" r="-214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DBF95299-8058-4AD3-A431-4FE7725160B5}"/>
                  </a:ext>
                </a:extLst>
              </p:cNvPr>
              <p:cNvSpPr/>
              <p:nvPr/>
            </p:nvSpPr>
            <p:spPr>
              <a:xfrm>
                <a:off x="7493277" y="5296547"/>
                <a:ext cx="3739717" cy="725112"/>
              </a:xfrm>
              <a:prstGeom prst="wedgeRectCallout">
                <a:avLst>
                  <a:gd name="adj1" fmla="val -56912"/>
                  <a:gd name="adj2" fmla="val 100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Approximation since in the hybrid approach, we still learn </a:t>
                </a:r>
                <a14:m>
                  <m:oMath xmlns:m="http://schemas.openxmlformats.org/officeDocument/2006/math">
                    <m:r>
                      <a:rPr lang="en-IN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IN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together, unlike this approach where it is a two-step process</a:t>
                </a:r>
              </a:p>
            </p:txBody>
          </p:sp>
        </mc:Choice>
        <mc:Fallback xmlns="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DBF95299-8058-4AD3-A431-4FE772516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277" y="5296547"/>
                <a:ext cx="3739717" cy="725112"/>
              </a:xfrm>
              <a:prstGeom prst="wedgeRectCallout">
                <a:avLst>
                  <a:gd name="adj1" fmla="val -56912"/>
                  <a:gd name="adj2" fmla="val 10011"/>
                </a:avLst>
              </a:prstGeom>
              <a:blipFill>
                <a:blip r:embed="rId13"/>
                <a:stretch>
                  <a:fillRect t="-8197" b="-155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087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229"/>
    </mc:Choice>
    <mc:Fallback xmlns="">
      <p:transition spd="slow" advTm="294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0" grpId="0"/>
      <p:bldP spid="31" grpId="0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Neural Networks: The Priors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Zero-mean isotropic Gaussian priors are common and convenient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Corresponds to weight-decay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regularizer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Another alternative is to use sparsity-inducing priors, e.g.,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Gaussian priors have been found somewhat problematic in recent work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Cold-posterior effect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4664FA-4212-405C-B9AF-0DFF79D6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431" y="2769966"/>
            <a:ext cx="5729902" cy="740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537C71-E133-4C42-B17D-0C6B1E717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7321" y="2829440"/>
            <a:ext cx="2874825" cy="3349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9D758A6-1793-4D64-B7CB-02C130577183}"/>
              </a:ext>
            </a:extLst>
          </p:cNvPr>
          <p:cNvSpPr txBox="1"/>
          <p:nvPr/>
        </p:nvSpPr>
        <p:spPr>
          <a:xfrm>
            <a:off x="0" y="6560677"/>
            <a:ext cx="5731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Pic from: *How Good is the Bayes Posterior in Deep Neural Networks Really? (Wenzel et al, 2020)</a:t>
            </a:r>
            <a:endParaRPr lang="en-IN" sz="11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49F29DD-3A76-406A-B331-FA7AE8E1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56" y="4443548"/>
            <a:ext cx="6584828" cy="7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B87B08FA-2AA1-4228-9822-B768BC4651A3}"/>
                  </a:ext>
                </a:extLst>
              </p:cNvPr>
              <p:cNvSpPr/>
              <p:nvPr/>
            </p:nvSpPr>
            <p:spPr>
              <a:xfrm>
                <a:off x="7732221" y="4182862"/>
                <a:ext cx="1954472" cy="502349"/>
              </a:xfrm>
              <a:prstGeom prst="wedgeRectCallout">
                <a:avLst>
                  <a:gd name="adj1" fmla="val -59844"/>
                  <a:gd name="adj2" fmla="val 462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standard Bayesian inference</a:t>
                </a: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B87B08FA-2AA1-4228-9822-B768BC465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221" y="4182862"/>
                <a:ext cx="1954472" cy="502349"/>
              </a:xfrm>
              <a:prstGeom prst="wedgeRectCallout">
                <a:avLst>
                  <a:gd name="adj1" fmla="val -59844"/>
                  <a:gd name="adj2" fmla="val 46233"/>
                </a:avLst>
              </a:prstGeom>
              <a:blipFill>
                <a:blip r:embed="rId9"/>
                <a:stretch>
                  <a:fillRect t="-9302" r="-1944" b="-19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F945EA1-5FA9-4F2C-B633-ABFDB6A0C737}"/>
                  </a:ext>
                </a:extLst>
              </p:cNvPr>
              <p:cNvSpPr/>
              <p:nvPr/>
            </p:nvSpPr>
            <p:spPr>
              <a:xfrm>
                <a:off x="9044732" y="4814774"/>
                <a:ext cx="3030883" cy="1065636"/>
              </a:xfrm>
              <a:prstGeom prst="wedgeRectCallout">
                <a:avLst>
                  <a:gd name="adj1" fmla="val -42276"/>
                  <a:gd name="adj2" fmla="val -642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Recent work has shown that BNNs with standard Gaussian priors work poorly for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improves performance </a:t>
                </a: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F945EA1-5FA9-4F2C-B633-ABFDB6A0C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732" y="4814774"/>
                <a:ext cx="3030883" cy="1065636"/>
              </a:xfrm>
              <a:prstGeom prst="wedgeRectCallout">
                <a:avLst>
                  <a:gd name="adj1" fmla="val -42276"/>
                  <a:gd name="adj2" fmla="val -64208"/>
                </a:avLst>
              </a:prstGeom>
              <a:blipFill>
                <a:blip r:embed="rId10"/>
                <a:stretch>
                  <a:fillRect l="-1000" r="-400" b="-536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9BA4D9A2-8465-4F7B-9E5F-5C102895290A}"/>
              </a:ext>
            </a:extLst>
          </p:cNvPr>
          <p:cNvSpPr/>
          <p:nvPr/>
        </p:nvSpPr>
        <p:spPr>
          <a:xfrm>
            <a:off x="7067667" y="5449864"/>
            <a:ext cx="1641790" cy="861091"/>
          </a:xfrm>
          <a:prstGeom prst="wedgeRectCallout">
            <a:avLst>
              <a:gd name="adj1" fmla="val 73193"/>
              <a:gd name="adj2" fmla="val -3451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Maybe Gaussian priors aren’t really ideal??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BD659318-667A-40FB-9D73-128DA8DB8FEA}"/>
                  </a:ext>
                </a:extLst>
              </p:cNvPr>
              <p:cNvSpPr/>
              <p:nvPr/>
            </p:nvSpPr>
            <p:spPr>
              <a:xfrm>
                <a:off x="4023040" y="4194477"/>
                <a:ext cx="1954472" cy="358538"/>
              </a:xfrm>
              <a:prstGeom prst="wedgeRectCallout">
                <a:avLst>
                  <a:gd name="adj1" fmla="val -59844"/>
                  <a:gd name="adj2" fmla="val 462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like temperature</a:t>
                </a:r>
              </a:p>
            </p:txBody>
          </p:sp>
        </mc:Choice>
        <mc:Fallback xmlns="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BD659318-667A-40FB-9D73-128DA8DB8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040" y="4194477"/>
                <a:ext cx="1954472" cy="358538"/>
              </a:xfrm>
              <a:prstGeom prst="wedgeRectCallout">
                <a:avLst>
                  <a:gd name="adj1" fmla="val -59844"/>
                  <a:gd name="adj2" fmla="val 46233"/>
                </a:avLst>
              </a:prstGeom>
              <a:blipFill>
                <a:blip r:embed="rId11"/>
                <a:stretch>
                  <a:fillRect b="-145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DA0BF21C-5331-454D-A2F3-9DEB319DC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92" y="5239724"/>
            <a:ext cx="3538713" cy="13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118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010"/>
    </mc:Choice>
    <mc:Fallback xmlns="">
      <p:transition spd="slow" advTm="391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Inference Methods for Bayesian Neural Nets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Laplace approximation is very common: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However, can be slow since the number of parameters is very large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One option is to use a simpler covariance matrix (</a:t>
                </a:r>
                <a:r>
                  <a:rPr lang="en-GB" dirty="0" err="1">
                    <a:latin typeface="Abadi Extra Light" panose="020B0204020104020204" pitchFamily="34" charset="0"/>
                  </a:rPr>
                  <a:t>e.g</a:t>
                </a:r>
                <a:r>
                  <a:rPr lang="en-GB" dirty="0">
                    <a:latin typeface="Abadi Extra Light" panose="020B0204020104020204" pitchFamily="34" charset="0"/>
                  </a:rPr>
                  <a:t>,, diagonal or block-</a:t>
                </a:r>
                <a:r>
                  <a:rPr lang="en-GB" dirty="0" err="1">
                    <a:latin typeface="Abadi Extra Light" panose="020B0204020104020204" pitchFamily="34" charset="0"/>
                  </a:rPr>
                  <a:t>diag</a:t>
                </a:r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Another option is to use the hybrid Bayesian neural net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MAP estimates for the hidden layer weights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Laplace approximation only for the output layer weights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SGD iterates obtained from backprop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012D3FD-31E3-45B6-AF8D-08E8FF86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0" y="4495273"/>
            <a:ext cx="3288796" cy="204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BD200FD-D1D6-4B28-B66F-5273AFA1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97" y="4495273"/>
            <a:ext cx="29718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EF7804-4C3C-485A-80CC-B1A46E57839D}"/>
                  </a:ext>
                </a:extLst>
              </p:cNvPr>
              <p:cNvSpPr txBox="1"/>
              <p:nvPr/>
            </p:nvSpPr>
            <p:spPr>
              <a:xfrm>
                <a:off x="5595331" y="4537005"/>
                <a:ext cx="16092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EF7804-4C3C-485A-80CC-B1A46E578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31" y="4537005"/>
                <a:ext cx="160928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>
            <a:extLst>
              <a:ext uri="{FF2B5EF4-FFF2-40B4-BE49-F238E27FC236}">
                <a16:creationId xmlns:a16="http://schemas.microsoft.com/office/drawing/2014/main" id="{CD09631D-E930-467B-B60B-6D319DE0A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89" y="5150259"/>
            <a:ext cx="8251902" cy="7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C7408B-0266-489B-B155-40C729DE0695}"/>
              </a:ext>
            </a:extLst>
          </p:cNvPr>
          <p:cNvSpPr txBox="1"/>
          <p:nvPr/>
        </p:nvSpPr>
        <p:spPr>
          <a:xfrm>
            <a:off x="4088781" y="6366221"/>
            <a:ext cx="5428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Pic from: *A Simple Baseline for Bayesian Uncertainty in Deep Learning (Maddox et al, 2019)</a:t>
            </a:r>
            <a:endParaRPr lang="en-IN" sz="1100" dirty="0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DD865EC8-768E-46A4-BACF-20A7AE514195}"/>
              </a:ext>
            </a:extLst>
          </p:cNvPr>
          <p:cNvSpPr/>
          <p:nvPr/>
        </p:nvSpPr>
        <p:spPr>
          <a:xfrm>
            <a:off x="3334579" y="4575422"/>
            <a:ext cx="1683469" cy="514350"/>
          </a:xfrm>
          <a:prstGeom prst="wedgeRectCallout">
            <a:avLst>
              <a:gd name="adj1" fmla="val 36456"/>
              <a:gd name="adj2" fmla="val 770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Stochastic weight averaging (SWA)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03335871-4B9B-46A8-B647-58C769F5CCE6}"/>
              </a:ext>
            </a:extLst>
          </p:cNvPr>
          <p:cNvSpPr/>
          <p:nvPr/>
        </p:nvSpPr>
        <p:spPr>
          <a:xfrm>
            <a:off x="9516870" y="3738798"/>
            <a:ext cx="2191910" cy="514350"/>
          </a:xfrm>
          <a:prstGeom prst="wedgeRectCallout">
            <a:avLst>
              <a:gd name="adj1" fmla="val -42148"/>
              <a:gd name="adj2" fmla="val 842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SWA based Gaussian approximation: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SWAG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94AC7A8-AEC3-4FAF-9232-C71D1206EC16}"/>
                  </a:ext>
                </a:extLst>
              </p:cNvPr>
              <p:cNvSpPr/>
              <p:nvPr/>
            </p:nvSpPr>
            <p:spPr>
              <a:xfrm>
                <a:off x="8610663" y="2693966"/>
                <a:ext cx="2971799" cy="923770"/>
              </a:xfrm>
              <a:prstGeom prst="wedgeRectCallout">
                <a:avLst>
                  <a:gd name="adj1" fmla="val 48076"/>
                  <a:gd name="adj2" fmla="val 681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Extension: A mixture of Gaussian approximation: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Multi-SWAG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– Run SGD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times and use a mixture of M such Gaussians</a:t>
                </a: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94AC7A8-AEC3-4FAF-9232-C71D1206E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63" y="2693966"/>
                <a:ext cx="2971799" cy="923770"/>
              </a:xfrm>
              <a:prstGeom prst="wedgeRectCallout">
                <a:avLst>
                  <a:gd name="adj1" fmla="val 48076"/>
                  <a:gd name="adj2" fmla="val 68138"/>
                </a:avLst>
              </a:prstGeom>
              <a:blipFill>
                <a:blip r:embed="rId10"/>
                <a:stretch>
                  <a:fillRect l="-1018" t="-7609" r="-203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26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842"/>
    </mc:Choice>
    <mc:Fallback xmlns="">
      <p:transition spd="slow" advTm="439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Inference Methods for Bayesian Neural Nets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Monte Carlo Dropout</a:t>
            </a:r>
            <a:r>
              <a:rPr lang="en-IN" sz="2600" dirty="0">
                <a:latin typeface="Abadi Extra Light" panose="020B0204020104020204" pitchFamily="34" charset="0"/>
              </a:rPr>
              <a:t> is another popular and efficient way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Standard Dropout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Drop some weights randomly (with some “drop” probability) during training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At test time, multiply each weight by the “keep” probability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Note: Dropout applied only at training time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Monte Carlo Dropout*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FBCD45-153E-446C-A771-C8505A844B4E}"/>
                  </a:ext>
                </a:extLst>
              </p:cNvPr>
              <p:cNvSpPr txBox="1"/>
              <p:nvPr/>
            </p:nvSpPr>
            <p:spPr>
              <a:xfrm>
                <a:off x="394832" y="4358536"/>
                <a:ext cx="4685065" cy="758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FBCD45-153E-446C-A771-C8505A844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32" y="4358536"/>
                <a:ext cx="4685065" cy="758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CC4098-45B2-451C-A6D3-2C187A828863}"/>
                  </a:ext>
                </a:extLst>
              </p:cNvPr>
              <p:cNvSpPr txBox="1"/>
              <p:nvPr/>
            </p:nvSpPr>
            <p:spPr>
              <a:xfrm>
                <a:off x="615766" y="5372622"/>
                <a:ext cx="2696700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CC4098-45B2-451C-A6D3-2C187A828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66" y="5372622"/>
                <a:ext cx="2696700" cy="384657"/>
              </a:xfrm>
              <a:prstGeom prst="rect">
                <a:avLst/>
              </a:prstGeom>
              <a:blipFill>
                <a:blip r:embed="rId6"/>
                <a:stretch>
                  <a:fillRect l="-6787" t="-19048" r="-4525" b="-49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47FBCE-1F8E-42D3-9208-31AD5E172BBF}"/>
                  </a:ext>
                </a:extLst>
              </p:cNvPr>
              <p:cNvSpPr txBox="1"/>
              <p:nvPr/>
            </p:nvSpPr>
            <p:spPr>
              <a:xfrm>
                <a:off x="6742943" y="4124746"/>
                <a:ext cx="4685065" cy="758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47FBCE-1F8E-42D3-9208-31AD5E172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943" y="4124746"/>
                <a:ext cx="4685065" cy="7580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CB0388-17EB-407E-9475-83A8CAF58552}"/>
                  </a:ext>
                </a:extLst>
              </p:cNvPr>
              <p:cNvSpPr txBox="1"/>
              <p:nvPr/>
            </p:nvSpPr>
            <p:spPr>
              <a:xfrm>
                <a:off x="6839120" y="5150542"/>
                <a:ext cx="3063211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⊙ </m:t>
                    </m:r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CB0388-17EB-407E-9475-83A8CAF58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120" y="5150542"/>
                <a:ext cx="3063211" cy="414409"/>
              </a:xfrm>
              <a:prstGeom prst="rect">
                <a:avLst/>
              </a:prstGeom>
              <a:blipFill>
                <a:blip r:embed="rId8"/>
                <a:stretch>
                  <a:fillRect l="-6175" t="-13235" b="-426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95957AA-27D7-49B7-8608-B934F9598F39}"/>
              </a:ext>
            </a:extLst>
          </p:cNvPr>
          <p:cNvSpPr/>
          <p:nvPr/>
        </p:nvSpPr>
        <p:spPr>
          <a:xfrm>
            <a:off x="6578924" y="5614074"/>
            <a:ext cx="1828575" cy="504881"/>
          </a:xfrm>
          <a:prstGeom prst="wedgeRectCallout">
            <a:avLst>
              <a:gd name="adj1" fmla="val 64539"/>
              <a:gd name="adj2" fmla="val -564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Vector of Bernoulli or Gaussian noise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34BEFB6-3585-4D95-9638-DD8D3C2AC478}"/>
              </a:ext>
            </a:extLst>
          </p:cNvPr>
          <p:cNvSpPr/>
          <p:nvPr/>
        </p:nvSpPr>
        <p:spPr>
          <a:xfrm>
            <a:off x="9786673" y="5614074"/>
            <a:ext cx="1391605" cy="342921"/>
          </a:xfrm>
          <a:prstGeom prst="wedgeRectCallout">
            <a:avLst>
              <a:gd name="adj1" fmla="val -46171"/>
              <a:gd name="adj2" fmla="val -8119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Point estimate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622CCF6-CB26-485F-A1D1-3A457D0A2959}"/>
              </a:ext>
            </a:extLst>
          </p:cNvPr>
          <p:cNvSpPr/>
          <p:nvPr/>
        </p:nvSpPr>
        <p:spPr>
          <a:xfrm>
            <a:off x="5230962" y="4882774"/>
            <a:ext cx="1347962" cy="32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34524-F509-4DD0-9F38-F7E3D5FEEC2A}"/>
              </a:ext>
            </a:extLst>
          </p:cNvPr>
          <p:cNvSpPr txBox="1"/>
          <p:nvPr/>
        </p:nvSpPr>
        <p:spPr>
          <a:xfrm>
            <a:off x="146298" y="6451270"/>
            <a:ext cx="7763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*Dropout as a Bayesian Approximation: Representing Model Uncertainty in Deep Learning (Gal and </a:t>
            </a:r>
            <a:r>
              <a:rPr lang="en-GB" sz="1100" dirty="0" err="1"/>
              <a:t>Ghahramani</a:t>
            </a:r>
            <a:r>
              <a:rPr lang="en-GB" sz="1100" dirty="0"/>
              <a:t>, 2016)</a:t>
            </a:r>
            <a:endParaRPr lang="en-IN" sz="1100" dirty="0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A61EAC8-3D26-4CFE-AE1B-CDF7815B7067}"/>
              </a:ext>
            </a:extLst>
          </p:cNvPr>
          <p:cNvSpPr/>
          <p:nvPr/>
        </p:nvSpPr>
        <p:spPr>
          <a:xfrm>
            <a:off x="8572686" y="5809808"/>
            <a:ext cx="1025577" cy="504881"/>
          </a:xfrm>
          <a:prstGeom prst="wedgeRectCallout">
            <a:avLst>
              <a:gd name="adj1" fmla="val 9267"/>
              <a:gd name="adj2" fmla="val -948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Elementwise product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4C0C328-4D51-4F0E-9CE0-42663F18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08" y="872313"/>
            <a:ext cx="2569087" cy="13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8C046EDF-65B1-41A9-97D8-918B4021D508}"/>
              </a:ext>
            </a:extLst>
          </p:cNvPr>
          <p:cNvSpPr/>
          <p:nvPr/>
        </p:nvSpPr>
        <p:spPr>
          <a:xfrm>
            <a:off x="8109321" y="2964719"/>
            <a:ext cx="2652635" cy="946180"/>
          </a:xfrm>
          <a:prstGeom prst="wedgeRectCallout">
            <a:avLst>
              <a:gd name="adj1" fmla="val 44079"/>
              <a:gd name="adj2" fmla="val 694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be seen as learning a variational approximation of the weights (see paper for details, if interested)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7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00"/>
    </mc:Choice>
    <mc:Fallback xmlns="">
      <p:transition spd="slow" advTm="263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8" grpId="0"/>
      <p:bldP spid="9" grpId="0"/>
      <p:bldP spid="10" grpId="0" animBg="1"/>
      <p:bldP spid="11" grpId="0" animBg="1"/>
      <p:bldP spid="7" grpId="0" animBg="1"/>
      <p:bldP spid="13" grpId="0"/>
      <p:bldP spid="14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Inference Methods for Bayesian Neural Nets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SGMCMC methods like SGLD and SGHMC are also used nowadays (very efficient)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Recently, SGMCMC with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cyclic step sizes (</a:t>
            </a:r>
            <a:r>
              <a:rPr lang="en-GB" sz="2600" dirty="0" err="1">
                <a:solidFill>
                  <a:srgbClr val="0000FF"/>
                </a:solidFill>
                <a:latin typeface="Abadi Extra Light" panose="020B0204020104020204" pitchFamily="34" charset="0"/>
              </a:rPr>
              <a:t>cSGLD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) </a:t>
            </a:r>
            <a:r>
              <a:rPr lang="en-GB" sz="2600" dirty="0">
                <a:latin typeface="Abadi Extra Light" panose="020B0204020104020204" pitchFamily="34" charset="0"/>
              </a:rPr>
              <a:t>was proposed (Zhang et al, 2020)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Use big steps to explore different modes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Use small steps later to sample once a mode is localized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D67AA-3F24-4686-9EB4-783E6BB49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85" y="1697105"/>
            <a:ext cx="6493646" cy="72352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1F7328E-9376-4BC0-BEFB-9084E566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86" y="3176917"/>
            <a:ext cx="3686792" cy="19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E98E1EC-7CFF-4CEF-A639-4EAE7338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99" y="3869851"/>
            <a:ext cx="4689668" cy="6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5A86B0E-52FE-41A7-A687-239039B9CFFD}"/>
                  </a:ext>
                </a:extLst>
              </p:cNvPr>
              <p:cNvSpPr/>
              <p:nvPr/>
            </p:nvSpPr>
            <p:spPr>
              <a:xfrm>
                <a:off x="1074285" y="3805474"/>
                <a:ext cx="1193130" cy="569047"/>
              </a:xfrm>
              <a:prstGeom prst="wedgeRectCallout">
                <a:avLst>
                  <a:gd name="adj1" fmla="val 75528"/>
                  <a:gd name="adj2" fmla="val 45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Step size in iteration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5A86B0E-52FE-41A7-A687-239039B9C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85" y="3805474"/>
                <a:ext cx="1193130" cy="569047"/>
              </a:xfrm>
              <a:prstGeom prst="wedgeRectCallout">
                <a:avLst>
                  <a:gd name="adj1" fmla="val 75528"/>
                  <a:gd name="adj2" fmla="val 4505"/>
                </a:avLst>
              </a:prstGeom>
              <a:blipFill>
                <a:blip r:embed="rId8"/>
                <a:stretch>
                  <a:fillRect l="-1569" t="-3093" b="-1134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>
            <a:extLst>
              <a:ext uri="{FF2B5EF4-FFF2-40B4-BE49-F238E27FC236}">
                <a16:creationId xmlns:a16="http://schemas.microsoft.com/office/drawing/2014/main" id="{1D4997BA-52EE-41BF-807F-3E7715A0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74" y="4583289"/>
            <a:ext cx="2880621" cy="11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A7CD43C-86FD-4B64-BDB1-F733B6EAC3EA}"/>
              </a:ext>
            </a:extLst>
          </p:cNvPr>
          <p:cNvSpPr/>
          <p:nvPr/>
        </p:nvSpPr>
        <p:spPr>
          <a:xfrm>
            <a:off x="138275" y="5886306"/>
            <a:ext cx="2050439" cy="472852"/>
          </a:xfrm>
          <a:prstGeom prst="wedgeRectCallout">
            <a:avLst>
              <a:gd name="adj1" fmla="val 39907"/>
              <a:gd name="adj2" fmla="val -803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complex mixture of Gaussian distributions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3C08F-83A1-4484-B8CE-F20783959FC7}"/>
              </a:ext>
            </a:extLst>
          </p:cNvPr>
          <p:cNvSpPr txBox="1"/>
          <p:nvPr/>
        </p:nvSpPr>
        <p:spPr>
          <a:xfrm>
            <a:off x="0" y="6596390"/>
            <a:ext cx="54425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Pic from: *Cyclical Stochastic Gradient MCMC for Bayesian Deep Learning (Zhang et al, 2020)</a:t>
            </a:r>
            <a:endParaRPr lang="en-IN" sz="1100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F613BC2B-2572-4B8B-B17E-5A82120AD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86" y="5298186"/>
            <a:ext cx="2636740" cy="139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3D6AD60-3E95-4F27-B7EC-07CC4999CB44}"/>
                  </a:ext>
                </a:extLst>
              </p:cNvPr>
              <p:cNvSpPr/>
              <p:nvPr/>
            </p:nvSpPr>
            <p:spPr>
              <a:xfrm>
                <a:off x="5230241" y="4897870"/>
                <a:ext cx="2190485" cy="723526"/>
              </a:xfrm>
              <a:prstGeom prst="wedgeRectCallout">
                <a:avLst>
                  <a:gd name="adj1" fmla="val -55942"/>
                  <a:gd name="adj2" fmla="val -934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total number of iterations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number of cycles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3D6AD60-3E95-4F27-B7EC-07CC4999C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41" y="4897870"/>
                <a:ext cx="2190485" cy="723526"/>
              </a:xfrm>
              <a:prstGeom prst="wedgeRectCallout">
                <a:avLst>
                  <a:gd name="adj1" fmla="val -55942"/>
                  <a:gd name="adj2" fmla="val -93477"/>
                </a:avLst>
              </a:prstGeom>
              <a:blipFill>
                <a:blip r:embed="rId11"/>
                <a:stretch>
                  <a:fillRect b="-1073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615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981"/>
    </mc:Choice>
    <mc:Fallback xmlns="">
      <p:transition spd="slow" advTm="469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12" grpId="0" animBg="1"/>
      <p:bldP spid="1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Deep Ensembles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Most inference methods tend to produce local approximations only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VI methods typically learn an approximation around one of the modes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Sampling methods may give most samples near one of the modes (though in principle they may explore other modes as well)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Thus the uncertainties may be underestimated in general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Deep Ensembles* is a method that tries to address this issue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Train the network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times with different seeds and permutations of training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Denote the learned weights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(assuming these are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modes)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Approximate the posterior by the following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approach is considered non-Bayesian but often performs better (in terms of more diversity in the set of parameters learned) than other inference methods</a:t>
                </a: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569D2-D149-4554-81D1-B3A076F9F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8252" y="3092350"/>
            <a:ext cx="1745397" cy="1259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17F198-63B1-4E77-AF9C-D388C224A025}"/>
                  </a:ext>
                </a:extLst>
              </p:cNvPr>
              <p:cNvSpPr txBox="1"/>
              <p:nvPr/>
            </p:nvSpPr>
            <p:spPr>
              <a:xfrm>
                <a:off x="4367561" y="5018048"/>
                <a:ext cx="2739532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17F198-63B1-4E77-AF9C-D388C224A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561" y="5018048"/>
                <a:ext cx="2739532" cy="566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400FA57-4A07-42B1-BE92-302906CEE8EC}"/>
              </a:ext>
            </a:extLst>
          </p:cNvPr>
          <p:cNvSpPr txBox="1"/>
          <p:nvPr/>
        </p:nvSpPr>
        <p:spPr>
          <a:xfrm>
            <a:off x="66907" y="6557513"/>
            <a:ext cx="8393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*Simple and Scalable Predictive Uncertainty Estimation using Deep Ensembles (</a:t>
            </a:r>
            <a:r>
              <a:rPr lang="en-IN" sz="1100" dirty="0" err="1"/>
              <a:t>Lakshminarayanan</a:t>
            </a:r>
            <a:r>
              <a:rPr lang="en-IN" sz="1100" dirty="0"/>
              <a:t>, 2017)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FB4D42D-B2A4-4604-ACD1-0B2726BEC2A8}"/>
                  </a:ext>
                </a:extLst>
              </p:cNvPr>
              <p:cNvSpPr/>
              <p:nvPr/>
            </p:nvSpPr>
            <p:spPr>
              <a:xfrm>
                <a:off x="7341963" y="4957038"/>
                <a:ext cx="2419071" cy="472852"/>
              </a:xfrm>
              <a:prstGeom prst="wedgeRectCallout">
                <a:avLst>
                  <a:gd name="adj1" fmla="val -57260"/>
                  <a:gd name="adj2" fmla="val 312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Akin to Bayesian Model Averaging using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models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FB4D42D-B2A4-4604-ACD1-0B2726BEC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963" y="4957038"/>
                <a:ext cx="2419071" cy="472852"/>
              </a:xfrm>
              <a:prstGeom prst="wedgeRectCallout">
                <a:avLst>
                  <a:gd name="adj1" fmla="val -57260"/>
                  <a:gd name="adj2" fmla="val 31233"/>
                </a:avLst>
              </a:prstGeom>
              <a:blipFill>
                <a:blip r:embed="rId8"/>
                <a:stretch>
                  <a:fillRect t="-13580" b="-234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52ADBE0-078F-40C5-88F2-8EEB204720E9}"/>
              </a:ext>
            </a:extLst>
          </p:cNvPr>
          <p:cNvSpPr/>
          <p:nvPr/>
        </p:nvSpPr>
        <p:spPr>
          <a:xfrm>
            <a:off x="9665525" y="641669"/>
            <a:ext cx="2261230" cy="955668"/>
          </a:xfrm>
          <a:prstGeom prst="wedgeRectCallout">
            <a:avLst>
              <a:gd name="adj1" fmla="val -57159"/>
              <a:gd name="adj2" fmla="val 740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Both VI and Sampling may be prone to capturing only a single “Basin of attraction”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5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24"/>
    </mc:Choice>
    <mc:Fallback xmlns="">
      <p:transition spd="slow" advTm="329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9" grpId="0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Hamiltonian/Hybrid Monte Carlo (HMC)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HMC (Neal, 1996) is an “auxiliary variable sampler” and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incorporates gradient info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Uses the idea of simulating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Hamiltonian Dynamics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of a physical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the target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Think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 “position” then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like “potential energy”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introduce an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auxiliary variable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-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momentum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now define a joint distribution over the position and momentum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total energy (potential + kinetic) or the Hamiltonian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a sample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ignoring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a sample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DFFC2-2F29-4A0B-AE87-39F4A3CDE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997" y="3951293"/>
            <a:ext cx="6619607" cy="713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54B1C6-EB04-4929-B529-3C2497EE2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298" y="5127041"/>
            <a:ext cx="6949830" cy="60017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17F3F26-5791-4E26-9C7B-25A2EC462C39}"/>
              </a:ext>
            </a:extLst>
          </p:cNvPr>
          <p:cNvSpPr/>
          <p:nvPr/>
        </p:nvSpPr>
        <p:spPr>
          <a:xfrm>
            <a:off x="534472" y="5183747"/>
            <a:ext cx="1700013" cy="340443"/>
          </a:xfrm>
          <a:prstGeom prst="wedgeRectCallout">
            <a:avLst>
              <a:gd name="adj1" fmla="val 56574"/>
              <a:gd name="adj2" fmla="val 508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Constant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8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368"/>
    </mc:Choice>
    <mc:Fallback xmlns="">
      <p:transition spd="slow" advTm="370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Generating Samples in HMC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an initial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Hamiltonian Dynamics defines how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changes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use these equations to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discretizing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1: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sample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Initialize                                                                           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“leapfrog” steps with learning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ℓ=1: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0" dirty="0">
                    <a:latin typeface="Abadi Extra Light" panose="020B0204020104020204" pitchFamily="34" charset="0"/>
                  </a:rPr>
                  <a:t>Perform MH accept/reject test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GB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. If accepted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IN" sz="22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0" dirty="0">
                    <a:latin typeface="Abadi Extra Light" panose="020B0204020104020204" pitchFamily="34" charset="0"/>
                  </a:rPr>
                  <a:t>The momentum forces exploring different regions instead of getting driven to regions where the MAP solution is</a:t>
                </a: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 marL="914400" lvl="2" indent="0">
                  <a:buNone/>
                </a:pPr>
                <a:r>
                  <a:rPr lang="en-GB" sz="1800" dirty="0">
                    <a:latin typeface="Abadi Extra Light" panose="020B0204020104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b="-36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81B31-B4E4-4A2E-9CF4-7A2353238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090" y="1570074"/>
            <a:ext cx="2280231" cy="64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6475C-6502-4559-868E-08A531DD1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090" y="2219749"/>
            <a:ext cx="2860787" cy="647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1082D-45CA-44E9-BEE5-7E8441B1E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409" y="3670917"/>
            <a:ext cx="5856583" cy="439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4599AB-BCC4-45DB-835A-B88911A6FD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8105" y="4558068"/>
            <a:ext cx="2770434" cy="456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96786-C8D7-4D06-82FB-DFCA1C1454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8943" y="5014469"/>
            <a:ext cx="2738406" cy="456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/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blipFill>
                <a:blip r:embed="rId11"/>
                <a:stretch>
                  <a:fillRect r="-3549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4E7EC7F-99C3-42BB-BF64-12D053F6D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6257" y="2027553"/>
            <a:ext cx="4183048" cy="361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/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single sample generated by taking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steps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blipFill>
                <a:blip r:embed="rId13"/>
                <a:stretch>
                  <a:fillRect t="-15190" r="-454" b="-253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D0F3D90-2133-454D-8784-724A23DC44CF}"/>
              </a:ext>
            </a:extLst>
          </p:cNvPr>
          <p:cNvSpPr/>
          <p:nvPr/>
        </p:nvSpPr>
        <p:spPr>
          <a:xfrm>
            <a:off x="9347781" y="3285559"/>
            <a:ext cx="2345253" cy="1092712"/>
          </a:xfrm>
          <a:prstGeom prst="wedgeRectCallout">
            <a:avLst>
              <a:gd name="adj1" fmla="val -45451"/>
              <a:gd name="adj2" fmla="val -596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Reason: Getting analytical solutions for the above requires integrals which is in general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/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usually set to 5 and learning rate tuned to make acceptance rate around 90%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blipFill>
                <a:blip r:embed="rId14"/>
                <a:stretch>
                  <a:fillRect l="-691" r="-1036" b="-180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30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65"/>
    </mc:Choice>
    <mc:Fallback xmlns="">
      <p:transition spd="slow" advTm="411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HMC in Practice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HMC typically has very low rejection rate (that too, primarily due to discretization error)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Performance can be sensitive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(no. of leapfrog steps) and step-sizes, tuning hard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lot of renewed interest in HMC (you may check out NUTS - No U-turn Sampler – doesn’t require setting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Prob. Prog. packages e.g., </a:t>
                </a:r>
                <a:r>
                  <a:rPr lang="en-GB" dirty="0" err="1">
                    <a:latin typeface="Abadi Extra Light" panose="020B0204020104020204" pitchFamily="34" charset="0"/>
                  </a:rPr>
                  <a:t>Tensorflow</a:t>
                </a:r>
                <a:r>
                  <a:rPr lang="en-GB" dirty="0">
                    <a:latin typeface="Abadi Extra Light" panose="020B0204020104020204" pitchFamily="34" charset="0"/>
                  </a:rPr>
                  <a:t> Prob., Stan, etc, contain implementations of HMC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also do HMC on minibatches (Stochastic Gradient HMC - Chen et al, 2014)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illustration: SGHMC vs other methods on MNIST classification (Bayesian neural net)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r="-1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877D4-7F50-44E7-9540-2FEDE88A1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218" y="4494123"/>
            <a:ext cx="2788163" cy="2363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A9DC9-E72C-404E-BD11-16D4D4492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10" y="6595232"/>
            <a:ext cx="4494727" cy="186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4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32"/>
    </mc:Choice>
    <mc:Fallback xmlns="">
      <p:transition spd="slow" advTm="21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goal is to compute the posterior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(assuming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very large)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have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machines with data partitioned as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assume that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0" dirty="0" err="1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factorizes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                                                           is known as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“subset posterior”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machine generates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MCMC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We need a way to combine these subset posteriors using a “consensus”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303D5-2D1F-4F40-A885-1DF6FDC7D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957" y="1594231"/>
            <a:ext cx="4661414" cy="801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9B9EF-613E-4308-B825-B22972353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444" y="3429000"/>
            <a:ext cx="3118541" cy="954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76E67-B38E-45BE-AD97-170F4C1ACA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633" y="4337372"/>
            <a:ext cx="5331116" cy="550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697C6-1B14-4E74-8959-28A29B6165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799" y="6009955"/>
            <a:ext cx="8285811" cy="572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6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79"/>
    </mc:Choice>
    <mc:Fallback xmlns="">
      <p:transition spd="slow" advTm="30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Many ways to compute the consensus samples. Let’s look at two of them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1: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Weighted Average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learned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Assuming Gaussian likelihood and Gaussian prior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2: Fit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Gaussians, one 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and take their product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detailed proofs and other approaches, may refer to the reference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AE336-B46F-4D57-A3CA-65216ED7E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037" y="2638011"/>
            <a:ext cx="5154501" cy="1333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291C3-087E-4412-9E23-1900C2899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922" y="4504478"/>
            <a:ext cx="7392473" cy="1348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C4D41C-AF42-42A6-AF3A-E7CF1BBE5725}"/>
              </a:ext>
            </a:extLst>
          </p:cNvPr>
          <p:cNvSpPr txBox="1"/>
          <p:nvPr/>
        </p:nvSpPr>
        <p:spPr>
          <a:xfrm>
            <a:off x="131376" y="6557513"/>
            <a:ext cx="3688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Patterns of Scalable Bayesian Inference (Angelino et al, 2016)</a:t>
            </a:r>
            <a:endParaRPr lang="en-IN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806B62-C959-492F-B530-CAC7CF0C25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6186" y="2703572"/>
            <a:ext cx="1010687" cy="965223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11AED96-BCF1-4913-9E0E-342B21E254D6}"/>
              </a:ext>
            </a:extLst>
          </p:cNvPr>
          <p:cNvSpPr/>
          <p:nvPr/>
        </p:nvSpPr>
        <p:spPr>
          <a:xfrm>
            <a:off x="8744868" y="2517343"/>
            <a:ext cx="2262756" cy="712720"/>
          </a:xfrm>
          <a:prstGeom prst="wedgeRectCallout">
            <a:avLst>
              <a:gd name="adj1" fmla="val 59886"/>
              <a:gd name="adj2" fmla="val 37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These approaches can also be used to make VI parallel/distributed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5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03"/>
    </mc:Choice>
    <mc:Fallback xmlns="">
      <p:transition spd="slow" advTm="329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 Inference: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vs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VI approximates a posterior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another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Sampling uses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Sampling can be used within VI (ELBO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dirty="0">
                    <a:latin typeface="Abadi Extra Light" panose="020B0204020104020204" pitchFamily="34" charset="0"/>
                  </a:rPr>
                  <a:t> using Monte-Carlo)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terms of “comparison” between VI and sampling, a few things to be noted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Convergence:</a:t>
                </a:r>
                <a:r>
                  <a:rPr lang="en-GB" dirty="0">
                    <a:latin typeface="Abadi Extra Light" panose="020B0204020104020204" pitchFamily="34" charset="0"/>
                  </a:rPr>
                  <a:t> VI only has local convergence, sampling (in theory) can give exact posterior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Storage:</a:t>
                </a:r>
                <a:r>
                  <a:rPr lang="en-GB" dirty="0">
                    <a:latin typeface="Abadi Extra Light" panose="020B0204020104020204" pitchFamily="34" charset="0"/>
                  </a:rPr>
                  <a:t> Sampling based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dirty="0">
                    <a:latin typeface="Abadi Extra Light" panose="020B0204020104020204" pitchFamily="34" charset="0"/>
                  </a:rPr>
                  <a:t> needs to storage all samples, VI only needs var. params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Prediction Cost: </a:t>
                </a:r>
                <a:r>
                  <a:rPr lang="en-GB" dirty="0">
                    <a:latin typeface="Abadi Extra Light" panose="020B0204020104020204" pitchFamily="34" charset="0"/>
                  </a:rPr>
                  <a:t>Sampling </a:t>
                </a:r>
                <a:r>
                  <a:rPr lang="en-GB" u="sng" dirty="0">
                    <a:latin typeface="Abadi Extra Light" panose="020B0204020104020204" pitchFamily="34" charset="0"/>
                  </a:rPr>
                  <a:t>always</a:t>
                </a:r>
                <a:r>
                  <a:rPr lang="en-GB" dirty="0">
                    <a:latin typeface="Abadi Extra Light" panose="020B0204020104020204" pitchFamily="34" charset="0"/>
                  </a:rPr>
                  <a:t> requires Monte-Carlo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avging</a:t>
                </a:r>
                <a:r>
                  <a:rPr lang="en-GB" dirty="0">
                    <a:latin typeface="Abadi Extra Light" panose="020B0204020104020204" pitchFamily="34" charset="0"/>
                  </a:rPr>
                  <a:t> for posterior predictive; with VI, sometimes we can get closed form posterior predictive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There is some work on “compressing” sampling-based approximations*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 r="-2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/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/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≈∫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𝑑𝑍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blipFill>
                <a:blip r:embed="rId7"/>
                <a:stretch>
                  <a:fillRect l="-700" t="-14894" r="-583" b="-40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52A25B-96B9-4F69-8EF9-28F27E9DC256}"/>
              </a:ext>
            </a:extLst>
          </p:cNvPr>
          <p:cNvSpPr txBox="1"/>
          <p:nvPr/>
        </p:nvSpPr>
        <p:spPr>
          <a:xfrm>
            <a:off x="1193784" y="4814937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sampling: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5A064-6DEE-40FF-B149-9D935A62C8E2}"/>
              </a:ext>
            </a:extLst>
          </p:cNvPr>
          <p:cNvSpPr txBox="1"/>
          <p:nvPr/>
        </p:nvSpPr>
        <p:spPr>
          <a:xfrm>
            <a:off x="1193784" y="528188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VI: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F7DA3-62BF-4EBD-8F0E-0B116E182D9E}"/>
              </a:ext>
            </a:extLst>
          </p:cNvPr>
          <p:cNvSpPr txBox="1"/>
          <p:nvPr/>
        </p:nvSpPr>
        <p:spPr>
          <a:xfrm>
            <a:off x="131736" y="6586780"/>
            <a:ext cx="9260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*”Compact approximations to Bayesian predictive distributions” by </a:t>
            </a:r>
            <a:r>
              <a:rPr lang="en-GB" sz="1100" dirty="0" err="1"/>
              <a:t>Snelson</a:t>
            </a:r>
            <a:r>
              <a:rPr lang="en-GB" sz="1100" dirty="0"/>
              <a:t> and </a:t>
            </a:r>
            <a:r>
              <a:rPr lang="en-GB" sz="1100" dirty="0" err="1"/>
              <a:t>Ghaharamani</a:t>
            </a:r>
            <a:r>
              <a:rPr lang="en-GB" sz="1100" dirty="0"/>
              <a:t>, 2005; and “Bayesian Dark Knowledge” by </a:t>
            </a:r>
            <a:r>
              <a:rPr lang="en-GB" sz="1100" dirty="0" err="1"/>
              <a:t>Korattikara</a:t>
            </a:r>
            <a:r>
              <a:rPr lang="en-GB" sz="1100" dirty="0"/>
              <a:t> et al, 2015</a:t>
            </a:r>
            <a:endParaRPr lang="en-IN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/>
              <p:nvPr/>
            </p:nvSpPr>
            <p:spPr>
              <a:xfrm>
                <a:off x="9686829" y="4814937"/>
                <a:ext cx="2390865" cy="912277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Compressing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samples into something more compact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29" y="4814937"/>
                <a:ext cx="2390865" cy="912277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blipFill>
                <a:blip r:embed="rId8"/>
                <a:stretch>
                  <a:fillRect r="-293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01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91"/>
    </mc:Choice>
    <mc:Fallback xmlns="">
      <p:transition spd="slow" advTm="41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  <p:bldP spid="16" grpId="0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Inference Methods: Summary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MLE/MAP: Straightforward for differentiable models (can even use automatic diff.)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Conjugate models with one “main” parameter: Straightforward posterior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MLE-II/MAP-II: Often useful for estimating the hyperparameters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EM: If we want to do MLE/MAP for models with latent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Very general algorithm, can also be made online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Used when we want point estimates for some unknowns and posterior over others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Can use it for hyperparameter estimation as well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Often better than using direct gradient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VI and sampling methods can be used to get full posterior for complex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Quite easy if we have local conjugacy (VI has closed form updates, Gibbs sampler is easy to derive)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In other cases, we have general VI with Monte-Carlo gradients, MH sampling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MCMC can also make use of gradient info (LD/SGLD)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For large-scale problems, online/distributed VI/MCMC, or SGD based posterior </a:t>
            </a:r>
            <a:r>
              <a:rPr lang="en-GB" sz="2600" dirty="0" err="1">
                <a:latin typeface="Abadi Extra Light" panose="020B0204020104020204" pitchFamily="34" charset="0"/>
              </a:rPr>
              <a:t>approx</a:t>
            </a: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7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55"/>
    </mc:Choice>
    <mc:Fallback xmlns="">
      <p:transition spd="slow" advTm="240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(Deep) Neural Networks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These are nonlinear function approximators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Consists of an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input layer</a:t>
            </a:r>
            <a:r>
              <a:rPr lang="en-GB" sz="2600" dirty="0">
                <a:latin typeface="Abadi Extra Light" panose="020B0204020104020204" pitchFamily="34" charset="0"/>
              </a:rPr>
              <a:t>, one or more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hidden layers</a:t>
            </a:r>
            <a:r>
              <a:rPr lang="en-GB" sz="2600" dirty="0">
                <a:latin typeface="Abadi Extra Light" panose="020B0204020104020204" pitchFamily="34" charset="0"/>
              </a:rPr>
              <a:t>, and an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output layer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5D88E10A-0D1E-42CA-A9A4-A9A547B6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600" y="2391787"/>
            <a:ext cx="6072293" cy="4073407"/>
          </a:xfrm>
          <a:prstGeom prst="rect">
            <a:avLst/>
          </a:prstGeom>
        </p:spPr>
      </p:pic>
      <p:sp>
        <p:nvSpPr>
          <p:cNvPr id="216" name="Speech Bubble: Rectangle 215">
            <a:extLst>
              <a:ext uri="{FF2B5EF4-FFF2-40B4-BE49-F238E27FC236}">
                <a16:creationId xmlns:a16="http://schemas.microsoft.com/office/drawing/2014/main" id="{8ED29762-39CE-4A82-B526-B660DA1B827F}"/>
              </a:ext>
            </a:extLst>
          </p:cNvPr>
          <p:cNvSpPr/>
          <p:nvPr/>
        </p:nvSpPr>
        <p:spPr>
          <a:xfrm>
            <a:off x="658533" y="4317486"/>
            <a:ext cx="1904363" cy="535648"/>
          </a:xfrm>
          <a:prstGeom prst="wedgeRectCallout">
            <a:avLst>
              <a:gd name="adj1" fmla="val 54002"/>
              <a:gd name="adj2" fmla="val 749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Hidden layers act as feature extractors</a:t>
            </a:r>
          </a:p>
        </p:txBody>
      </p:sp>
      <p:sp>
        <p:nvSpPr>
          <p:cNvPr id="217" name="Speech Bubble: Rectangle 216">
            <a:extLst>
              <a:ext uri="{FF2B5EF4-FFF2-40B4-BE49-F238E27FC236}">
                <a16:creationId xmlns:a16="http://schemas.microsoft.com/office/drawing/2014/main" id="{C9B55422-EA33-4D47-857D-C9D67DE7CC06}"/>
              </a:ext>
            </a:extLst>
          </p:cNvPr>
          <p:cNvSpPr/>
          <p:nvPr/>
        </p:nvSpPr>
        <p:spPr>
          <a:xfrm>
            <a:off x="51516" y="2391787"/>
            <a:ext cx="2511380" cy="1161811"/>
          </a:xfrm>
          <a:prstGeom prst="wedgeRectCallout">
            <a:avLst>
              <a:gd name="adj1" fmla="val 54864"/>
              <a:gd name="adj2" fmla="val 429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think of the last hidden layer’s node values being used as features in a GLM (linear/logistic/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, etc) modeled by the output layer</a:t>
            </a:r>
          </a:p>
        </p:txBody>
      </p:sp>
      <p:sp>
        <p:nvSpPr>
          <p:cNvPr id="219" name="Speech Bubble: Rectangle 218">
            <a:extLst>
              <a:ext uri="{FF2B5EF4-FFF2-40B4-BE49-F238E27FC236}">
                <a16:creationId xmlns:a16="http://schemas.microsoft.com/office/drawing/2014/main" id="{67F7E687-CD39-4033-A45B-6FC19BD0AE28}"/>
              </a:ext>
            </a:extLst>
          </p:cNvPr>
          <p:cNvSpPr/>
          <p:nvPr/>
        </p:nvSpPr>
        <p:spPr>
          <a:xfrm>
            <a:off x="8998401" y="3553598"/>
            <a:ext cx="3007461" cy="874892"/>
          </a:xfrm>
          <a:prstGeom prst="wedgeRectCallout">
            <a:avLst>
              <a:gd name="adj1" fmla="val -50892"/>
              <a:gd name="adj2" fmla="val 767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Network weights typically learned by backpropagation (basically, gradient descent + chain rule)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8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92"/>
    </mc:Choice>
    <mc:Fallback xmlns="">
      <p:transition spd="slow" advTm="152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  <p:bldP spid="2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8.5|13.2|32.7|37.3|36.2|8.7|62.5|12.6|22|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7.9|18.5|54.4|5.2|16.2|12.1|10.7|1.3|55|1.4|20.2|7.1|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2.5|18.2|85.1|16.2|10.1|4.9|67.6|35.4|1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32.2|13.2|36.1|25.7|8.1|21.7|30.6|55.1|54.6|36.7|2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4|15.9|3.3|15.9|15.9|5.5|11.6|64.8|19.7|0.6|18|1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42.3|8.4|46.5|46.2|51.9|45.2|25.1|12.2|18.4|22.2|78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5|19.3|23.6|12.3|15.3|13.7|12.9|31.8|5.9|40.2|22.6|3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4.1|6.3|23.2|14|19.8|28.1|35.4|45.2|28.3|3.7|34.1|19.4|28.5|15.3|3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7.6|29|44.6|17.3|22.1|1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23.5|25.2|26.8|16.1|28.8|39.1|46.6|1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2.9|26.2|4.9|112.7|25.2|83.1|11.7|1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7.8|11.4|30.2|7.9|41.6|68|31.7|30.8|53.7|46.9|1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1.7|11|10.6|14.9|1.9|12.4|11.4|17.9|13.6|13.4|20.6|1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1.9|2.7|18.5|33.6|2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4.5|12.3|23.7|9.7|17.6|25.7|15.6|58.6|1|60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73017</TotalTime>
  <Words>2054</Words>
  <Application>Microsoft Office PowerPoint</Application>
  <PresentationFormat>Widescreen</PresentationFormat>
  <Paragraphs>268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Approx. Inference via Sampling (wrap-up), Bayesian Deep Learning</vt:lpstr>
      <vt:lpstr>Hamiltonian/Hybrid Monte Carlo (HMC)</vt:lpstr>
      <vt:lpstr>Generating Samples in HMC</vt:lpstr>
      <vt:lpstr>HMC in Practice</vt:lpstr>
      <vt:lpstr>Parallel/Distributed MCMC</vt:lpstr>
      <vt:lpstr>Parallel/Distributed MCMC</vt:lpstr>
      <vt:lpstr>Approximate Inference: VI vs Sampling</vt:lpstr>
      <vt:lpstr>Inference Methods: Summary</vt:lpstr>
      <vt:lpstr>(Deep) Neural Networks</vt:lpstr>
      <vt:lpstr>Bayesian Neural Networks</vt:lpstr>
      <vt:lpstr>A Hybrid Bayesian Neural Net</vt:lpstr>
      <vt:lpstr>Bayesian Neural Networks: The Priors</vt:lpstr>
      <vt:lpstr>Other Inference Methods for Bayesian Neural Nets</vt:lpstr>
      <vt:lpstr>Other Inference Methods for Bayesian Neural Nets</vt:lpstr>
      <vt:lpstr>Other Inference Methods for Bayesian Neural Nets</vt:lpstr>
      <vt:lpstr>Deep Ensembles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2719</cp:revision>
  <dcterms:created xsi:type="dcterms:W3CDTF">2020-07-07T20:42:16Z</dcterms:created>
  <dcterms:modified xsi:type="dcterms:W3CDTF">2022-10-20T12:03:02Z</dcterms:modified>
</cp:coreProperties>
</file>