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737" r:id="rId3"/>
    <p:sldId id="742" r:id="rId4"/>
    <p:sldId id="743" r:id="rId5"/>
    <p:sldId id="745" r:id="rId6"/>
    <p:sldId id="689" r:id="rId7"/>
    <p:sldId id="746" r:id="rId8"/>
    <p:sldId id="759" r:id="rId9"/>
    <p:sldId id="749" r:id="rId10"/>
    <p:sldId id="748" r:id="rId11"/>
    <p:sldId id="750" r:id="rId12"/>
    <p:sldId id="751" r:id="rId13"/>
    <p:sldId id="755" r:id="rId14"/>
    <p:sldId id="756" r:id="rId15"/>
    <p:sldId id="752" r:id="rId16"/>
    <p:sldId id="753" r:id="rId17"/>
    <p:sldId id="741" r:id="rId18"/>
    <p:sldId id="7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17-10-2022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17-10-2022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17-10-2022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17-10-2022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9.png"/><Relationship Id="rId11" Type="http://schemas.openxmlformats.org/officeDocument/2006/relationships/image" Target="../media/image5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1.png"/><Relationship Id="rId11" Type="http://schemas.openxmlformats.org/officeDocument/2006/relationships/image" Target="../media/image8.png"/><Relationship Id="rId5" Type="http://schemas.openxmlformats.org/officeDocument/2006/relationships/image" Target="../media/image210.png"/><Relationship Id="rId10" Type="http://schemas.openxmlformats.org/officeDocument/2006/relationships/image" Target="../media/image70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37" y="2567030"/>
            <a:ext cx="10813129" cy="144908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Approx. Inference via Sampling (</a:t>
            </a:r>
            <a:r>
              <a:rPr lang="en-GB" sz="48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):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MCMC with Gradients, Recent Advances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of SGLD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Popular for Bayesian neural networks and other complex Bayesian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Reason: SGLD = backprop based updates + Gaussian noise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17853-6D05-417F-818A-10439170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56" y="2281181"/>
            <a:ext cx="7579082" cy="325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C532C-5FD4-4E8D-821F-8C7EDBD99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232" y="5599936"/>
            <a:ext cx="8897337" cy="254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9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33"/>
    </mc:Choice>
    <mc:Fallback xmlns="">
      <p:transition spd="slow" advTm="138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Recent “SGD-inspired” Sampling Algorithms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Run SGD and use SGD iterates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construct a Gaussian approximation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Recently Maddox et al (2019) proposed an idea using stochastic weight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(SWA)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we want full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., we can use a low-rank approx.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(see Maddox et al for details)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Reason it works: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SGD is </a:t>
                </a:r>
                <a:r>
                  <a:rPr lang="en-GB" sz="2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asymptotically Normal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under certain conditions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a more detailed theory of SGD and MCMC, may also refer to this very nice paper: Stochastic Gradient Descent as Approximate Bayesian Inference (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Mandt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et al, 2017)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Such algos can give not too accurate but very fast posterior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for complex models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6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55CF9-3195-4912-8864-3A9E4914C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090" y="2071094"/>
            <a:ext cx="4944817" cy="1838458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B0B04BF-0DF6-47A9-B5DB-798ACB1752FB}"/>
              </a:ext>
            </a:extLst>
          </p:cNvPr>
          <p:cNvSpPr/>
          <p:nvPr/>
        </p:nvSpPr>
        <p:spPr>
          <a:xfrm>
            <a:off x="1674253" y="3099465"/>
            <a:ext cx="2137891" cy="4615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Approach known as SWA-Gaussian (SWAG)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216B-7BF0-4DEF-9CD1-D728FF4E1F67}"/>
              </a:ext>
            </a:extLst>
          </p:cNvPr>
          <p:cNvSpPr txBox="1"/>
          <p:nvPr/>
        </p:nvSpPr>
        <p:spPr>
          <a:xfrm>
            <a:off x="131376" y="6557513"/>
            <a:ext cx="4919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 Simple Baseline for Bayesian Uncertainty in Deep Learning, Maddox et al (2019)  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685"/>
    </mc:Choice>
    <mc:Fallback xmlns="">
      <p:transition spd="slow" advTm="36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Hamiltonian/Hybrid Monte Carlo (HMC)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(Neal, 1996) is an “auxiliary variable sampler”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incorporates gradient info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idea of simulating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Hamiltonian Dynamics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a physical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target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“position” then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like “potential energy”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introduce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auxiliary variable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-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momentum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now define a joint distribution over the position and momentum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total energy (potential + kinetic) or the Hamiltonian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 sample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ignoring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a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DFFC2-2F29-4A0B-AE87-39F4A3CDE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997" y="3951293"/>
            <a:ext cx="6619607" cy="713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4B1C6-EB04-4929-B529-3C2497EE2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298" y="5127041"/>
            <a:ext cx="6949830" cy="60017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17F3F26-5791-4E26-9C7B-25A2EC462C39}"/>
              </a:ext>
            </a:extLst>
          </p:cNvPr>
          <p:cNvSpPr/>
          <p:nvPr/>
        </p:nvSpPr>
        <p:spPr>
          <a:xfrm>
            <a:off x="534472" y="5183747"/>
            <a:ext cx="1700013" cy="3404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Constant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68"/>
    </mc:Choice>
    <mc:Fallback xmlns="">
      <p:transition spd="slow" advTm="3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Samples in HMC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an initial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Hamiltonian Dynamics defines how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changes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these equations to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discretizing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1: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sample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                                                                          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“leapfrog” steps with learning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ℓ=1: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0" dirty="0">
                    <a:latin typeface="Abadi Extra Light" panose="020B0204020104020204" pitchFamily="34" charset="0"/>
                  </a:rPr>
                  <a:t>Perform MH accept/reject test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. If accepted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The momentum forces exploring different regions instead of getting driven to regions where the MAP solution is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marL="914400" lvl="2" indent="0">
                  <a:buNone/>
                </a:pPr>
                <a:r>
                  <a:rPr lang="en-GB" sz="1800" dirty="0">
                    <a:latin typeface="Abadi Extra Light" panose="020B0204020104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1B31-B4E4-4A2E-9CF4-7A2353238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090" y="1570074"/>
            <a:ext cx="2280231" cy="64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6475C-6502-4559-868E-08A531DD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090" y="2219749"/>
            <a:ext cx="2860787" cy="64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1082D-45CA-44E9-BEE5-7E8441B1E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09" y="3670917"/>
            <a:ext cx="5856583" cy="43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599AB-BCC4-45DB-835A-B88911A6F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105" y="4558068"/>
            <a:ext cx="2770434" cy="45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96786-C8D7-4D06-82FB-DFCA1C145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943" y="5014469"/>
            <a:ext cx="2738406" cy="45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/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blipFill>
                <a:blip r:embed="rId11"/>
                <a:stretch>
                  <a:fillRect r="-354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E7EC7F-99C3-42BB-BF64-12D053F6D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257" y="2027553"/>
            <a:ext cx="4183048" cy="36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/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single sample generated by taking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blipFill>
                <a:blip r:embed="rId13"/>
                <a:stretch>
                  <a:fillRect t="-15190" r="-454" b="-25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0F3D90-2133-454D-8784-724A23DC44CF}"/>
              </a:ext>
            </a:extLst>
          </p:cNvPr>
          <p:cNvSpPr/>
          <p:nvPr/>
        </p:nvSpPr>
        <p:spPr>
          <a:xfrm>
            <a:off x="9347781" y="3285559"/>
            <a:ext cx="2345253" cy="1092712"/>
          </a:xfrm>
          <a:prstGeom prst="wedgeRectCallout">
            <a:avLst>
              <a:gd name="adj1" fmla="val -45451"/>
              <a:gd name="adj2" fmla="val -596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Getting analytical solutions for the above requires integrals which is in general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/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set to 5 and learning rate tuned to make acceptance rate around 90%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blipFill>
                <a:blip r:embed="rId14"/>
                <a:stretch>
                  <a:fillRect l="-691" r="-1036" b="-18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65"/>
    </mc:Choice>
    <mc:Fallback xmlns="">
      <p:transition spd="slow" advTm="4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HMC in Practice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typically has very low rejection rate (that too, primarily due to discretization error)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Performance can be sensitive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(no. of leapfrog steps) and step-sizes, tuning hard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lot of renewed interest in HMC (you may check out NUTS - No U-turn Sampler – doesn’t require setting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Prob. Prog. packages e.g.,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dirty="0">
                    <a:latin typeface="Abadi Extra Light" panose="020B0204020104020204" pitchFamily="34" charset="0"/>
                  </a:rPr>
                  <a:t> Prob., Stan, etc, contain implementations of HMC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do HMC on minibatches (Stochastic Gradient HMC - Chen et al, 2014)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illustration: SGHMC vs other methods on MNIST classification (Bayesian neural net)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77D4-7F50-44E7-9540-2FEDE88A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18" y="4494123"/>
            <a:ext cx="2788163" cy="236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9DC9-E72C-404E-BD11-16D4D449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10" y="6595232"/>
            <a:ext cx="4494727" cy="186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32"/>
    </mc:Choice>
    <mc:Fallback xmlns="">
      <p:transition spd="slow" advTm="2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compute the posterior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very large)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machines with data partitioned as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assume that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factorizes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                                                           is known as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“subset posterior”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 generates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MCMC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We need a way to combine these subset posteriors using a “consensus”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303D5-2D1F-4F40-A885-1DF6FDC7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57" y="1594231"/>
            <a:ext cx="4661414" cy="80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9B9EF-613E-4308-B825-B22972353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444" y="3429000"/>
            <a:ext cx="3118541" cy="95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6E67-B38E-45BE-AD97-170F4C1AC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633" y="4337372"/>
            <a:ext cx="5331116" cy="55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97C6-1B14-4E74-8959-28A29B616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799" y="6009955"/>
            <a:ext cx="8285811" cy="572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79"/>
    </mc:Choice>
    <mc:Fallback xmlns="">
      <p:transition spd="slow" advTm="30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Many ways to compute the consensus samples. Let’s look at two of them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1: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Weighted Average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learned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Gaussian likelihood and Gaussian prior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2: Fit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Gaussians, one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take their product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detailed proofs and other approaches, may refer to the reference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E336-B46F-4D57-A3CA-65216ED7E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037" y="2638011"/>
            <a:ext cx="5154501" cy="1333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291C3-087E-4412-9E23-1900C2899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922" y="4504478"/>
            <a:ext cx="7392473" cy="134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4D41C-AF42-42A6-AF3A-E7CF1BBE5725}"/>
              </a:ext>
            </a:extLst>
          </p:cNvPr>
          <p:cNvSpPr txBox="1"/>
          <p:nvPr/>
        </p:nvSpPr>
        <p:spPr>
          <a:xfrm>
            <a:off x="131376" y="6557513"/>
            <a:ext cx="3688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Patterns of Scalable Bayesian Inference (Angelino et al, 2016)</a:t>
            </a:r>
            <a:endParaRPr lang="en-IN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06B62-C959-492F-B530-CAC7CF0C2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6186" y="2703572"/>
            <a:ext cx="1010687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11AED96-BCF1-4913-9E0E-342B21E254D6}"/>
              </a:ext>
            </a:extLst>
          </p:cNvPr>
          <p:cNvSpPr/>
          <p:nvPr/>
        </p:nvSpPr>
        <p:spPr>
          <a:xfrm>
            <a:off x="8744868" y="2517343"/>
            <a:ext cx="2262756" cy="712720"/>
          </a:xfrm>
          <a:prstGeom prst="wedgeRectCallout">
            <a:avLst>
              <a:gd name="adj1" fmla="val 59886"/>
              <a:gd name="adj2" fmla="val 37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approaches can also be used to make VI parallel/distributed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3"/>
    </mc:Choice>
    <mc:Fallback xmlns="">
      <p:transition spd="slow" advTm="3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 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Storage:</a:t>
                </a:r>
                <a:r>
                  <a:rPr lang="en-GB" dirty="0">
                    <a:latin typeface="Abadi Extra 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 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always</a:t>
                </a:r>
                <a:r>
                  <a:rPr lang="en-GB" dirty="0">
                    <a:latin typeface="Abadi Extra 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dirty="0">
                    <a:latin typeface="Abadi Extra Light" panose="020B0204020104020204" pitchFamily="34" charset="0"/>
                  </a:rPr>
                  <a:t> for posterior predictive; with VI, sometimes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686829" y="4814937"/>
                <a:ext cx="2390865" cy="912277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29" y="4814937"/>
                <a:ext cx="2390865" cy="912277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r="-29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Methods: 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MLE/MAP: Straightforward for differentiable models (can even use automatic diff.)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Conjugate models with one “main” parameter: Straightforward posterior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MLE-II/MAP-II: Often useful for estimating the hyperparameters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EM: If we want to do MLE/MAP for models with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Very general algorithm, can also be made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Used when we want point estimates for some unknowns and posterior over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it for hyperparameter estimation as well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Often better than using direct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and sampling methods can be used to get full posterior for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Quite easy if we have local conjugacy (VI has closed form updates, Gibbs sampler is easy to derive)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 other cases, we have general VI with Monte-Carlo gradients, MH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MCMC can also make use of gradient info (LD/SGLD)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 large-scale problems, online/distributed VI/MCMC, or SGD based posterior </a:t>
            </a:r>
            <a:r>
              <a:rPr lang="en-GB" sz="2600" dirty="0" err="1">
                <a:latin typeface="Abadi Extra Light" panose="020B0204020104020204" pitchFamily="34" charset="0"/>
              </a:rPr>
              <a:t>approx</a:t>
            </a: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55"/>
    </mc:Choice>
    <mc:Fallback xmlns="">
      <p:transition spd="slow" advTm="2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Some other aspects of MCMC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MCMC with gradient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Some other recent advances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9"/>
    </mc:Choice>
    <mc:Fallback xmlns="">
      <p:transition spd="slow" advTm="423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Methods: Label Switching Issue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are given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from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can’t always simply “average” them to get the “posterior mean”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Why: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Non-identifiability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latent vars in models with multiple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equival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posterior modes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Example: In clustering via GMM, the likelihood is invariant to how we label clusters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What we call cluster 1 in one sample may be cluster 2 in the next sample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Say, in GMM,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both may imply the same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Averaging will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=[0.5,0.5]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which is incorrect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Quantities not affected by permutations of dims of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safely averaged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probability that two points belong to the same cluster (e.g., in GMM)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Predicting the mean of an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matrix factorization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bSup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Sup>
                          <m:sSub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223D1CF-74F9-4D7E-B703-2505AED20F45}"/>
              </a:ext>
            </a:extLst>
          </p:cNvPr>
          <p:cNvSpPr/>
          <p:nvPr/>
        </p:nvSpPr>
        <p:spPr>
          <a:xfrm>
            <a:off x="10134669" y="3753120"/>
            <a:ext cx="1938512" cy="1206338"/>
          </a:xfrm>
          <a:prstGeom prst="wedgeRectCallout">
            <a:avLst>
              <a:gd name="adj1" fmla="val -69658"/>
              <a:gd name="adj2" fmla="val -344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One sample may be from near one of the modes and the other may be from near the other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3B09D96-AA6B-4A4B-BFA5-B51DEA6FD53E}"/>
                  </a:ext>
                </a:extLst>
              </p:cNvPr>
              <p:cNvSpPr/>
              <p:nvPr/>
            </p:nvSpPr>
            <p:spPr>
              <a:xfrm>
                <a:off x="10030381" y="5555270"/>
                <a:ext cx="2146930" cy="862702"/>
              </a:xfrm>
              <a:prstGeom prst="wedgeRectCallout">
                <a:avLst>
                  <a:gd name="adj1" fmla="val -55220"/>
                  <a:gd name="adj2" fmla="val 383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Changes in order of entries in these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vectors across different samples doesn’t affect the inner product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3B09D96-AA6B-4A4B-BFA5-B51DEA6FD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381" y="5555270"/>
                <a:ext cx="2146930" cy="862702"/>
              </a:xfrm>
              <a:prstGeom prst="wedgeRectCallout">
                <a:avLst>
                  <a:gd name="adj1" fmla="val -55220"/>
                  <a:gd name="adj2" fmla="val 38311"/>
                </a:avLst>
              </a:prstGeom>
              <a:blipFill>
                <a:blip r:embed="rId6"/>
                <a:stretch>
                  <a:fillRect b="-20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72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755"/>
    </mc:Choice>
    <mc:Fallback xmlns="">
      <p:transition spd="slow" advTm="49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Practical Aspects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Choice of proposal distribution is important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MH sampling, Gaussian proposal is popular when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continuous,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Other options: Mixture of proposal distributions, data-driven or adaptive proposals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Autocorrelation.</a:t>
                </a:r>
                <a:r>
                  <a:rPr lang="en-GB" dirty="0">
                    <a:latin typeface="Abadi Extra Light" panose="020B0204020104020204" pitchFamily="34" charset="0"/>
                  </a:rPr>
                  <a:t> Can show that when approximating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Autocorrelation function (ACF) at lag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Multiple Chains</a:t>
                </a:r>
                <a:r>
                  <a:rPr lang="en-GB" dirty="0">
                    <a:latin typeface="Abadi Extra Light" panose="020B0204020104020204" pitchFamily="34" charset="0"/>
                  </a:rPr>
                  <a:t>: Run multiple chains, take union of generated samples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BD65-1E38-41EE-B4A7-977287CDE64E}"/>
                  </a:ext>
                </a:extLst>
              </p:cNvPr>
              <p:cNvSpPr txBox="1"/>
              <p:nvPr/>
            </p:nvSpPr>
            <p:spPr>
              <a:xfrm>
                <a:off x="3607230" y="2111644"/>
                <a:ext cx="4595425" cy="494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BD65-1E38-41EE-B4A7-977287CD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30" y="2111644"/>
                <a:ext cx="4595425" cy="494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5DFBC33-5AD3-4C5B-820D-DFDD94E20DCD}"/>
              </a:ext>
            </a:extLst>
          </p:cNvPr>
          <p:cNvSpPr/>
          <p:nvPr/>
        </p:nvSpPr>
        <p:spPr>
          <a:xfrm>
            <a:off x="10352725" y="2539317"/>
            <a:ext cx="1788852" cy="227665"/>
          </a:xfrm>
          <a:prstGeom prst="wedgeRectCallout">
            <a:avLst>
              <a:gd name="adj1" fmla="val -38892"/>
              <a:gd name="adj2" fmla="val 88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Change at each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iter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B381626-2225-4EB0-8DDF-75C9ED929364}"/>
              </a:ext>
            </a:extLst>
          </p:cNvPr>
          <p:cNvSpPr/>
          <p:nvPr/>
        </p:nvSpPr>
        <p:spPr>
          <a:xfrm>
            <a:off x="8535760" y="1958138"/>
            <a:ext cx="2124490" cy="555408"/>
          </a:xfrm>
          <a:prstGeom prst="wedgeRectCallout">
            <a:avLst>
              <a:gd name="adj1" fmla="val -64017"/>
              <a:gd name="adj2" fmla="val 133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Hessian at the MAP of the target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82D47-9A54-4C68-AA94-3CFE10E0A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93" y="4251863"/>
            <a:ext cx="6334032" cy="805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6181D2F-5B2A-44C9-B7D7-6801C034D51F}"/>
                  </a:ext>
                </a:extLst>
              </p:cNvPr>
              <p:cNvSpPr/>
              <p:nvPr/>
            </p:nvSpPr>
            <p:spPr>
              <a:xfrm>
                <a:off x="133699" y="3922499"/>
                <a:ext cx="1557187" cy="555408"/>
              </a:xfrm>
              <a:prstGeom prst="wedgeRectCallout">
                <a:avLst>
                  <a:gd name="adj1" fmla="val 67360"/>
                  <a:gd name="adj2" fmla="val 4964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6181D2F-5B2A-44C9-B7D7-6801C034D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9" y="3922499"/>
                <a:ext cx="1557187" cy="555408"/>
              </a:xfrm>
              <a:prstGeom prst="wedgeRectCallout">
                <a:avLst>
                  <a:gd name="adj1" fmla="val 67360"/>
                  <a:gd name="adj2" fmla="val 49647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01276B0-12CC-4B31-8C46-FA76E5D5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84" y="4200203"/>
            <a:ext cx="4394540" cy="6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FDECCC0-4F73-4B38-B21D-511C1745A419}"/>
              </a:ext>
            </a:extLst>
          </p:cNvPr>
          <p:cNvSpPr/>
          <p:nvPr/>
        </p:nvSpPr>
        <p:spPr>
          <a:xfrm>
            <a:off x="1950819" y="3799179"/>
            <a:ext cx="1993876" cy="452684"/>
          </a:xfrm>
          <a:prstGeom prst="wedgeRectCallout">
            <a:avLst>
              <a:gd name="adj1" fmla="val 28796"/>
              <a:gd name="adj2" fmla="val 76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Monte Carlo assumes uncorrelated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FB6D0B7-4FBD-41A2-8526-20DD63BD6C2E}"/>
                  </a:ext>
                </a:extLst>
              </p:cNvPr>
              <p:cNvSpPr/>
              <p:nvPr/>
            </p:nvSpPr>
            <p:spPr>
              <a:xfrm>
                <a:off x="5122980" y="4032463"/>
                <a:ext cx="3205641" cy="232196"/>
              </a:xfrm>
              <a:prstGeom prst="wedgeRectCallout">
                <a:avLst>
                  <a:gd name="adj1" fmla="val -38644"/>
                  <a:gd name="adj2" fmla="val 1601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Value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MCMC sample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FB6D0B7-4FBD-41A2-8526-20DD63BD6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80" y="4032463"/>
                <a:ext cx="3205641" cy="232196"/>
              </a:xfrm>
              <a:prstGeom prst="wedgeRectCallout">
                <a:avLst>
                  <a:gd name="adj1" fmla="val -38644"/>
                  <a:gd name="adj2" fmla="val 160132"/>
                </a:avLst>
              </a:prstGeom>
              <a:blipFill>
                <a:blip r:embed="rId10"/>
                <a:stretch>
                  <a:fillRect l="-756" t="-104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69804C3-9B4F-4384-830A-CC09D2702D0C}"/>
              </a:ext>
            </a:extLst>
          </p:cNvPr>
          <p:cNvSpPr/>
          <p:nvPr/>
        </p:nvSpPr>
        <p:spPr>
          <a:xfrm>
            <a:off x="8760221" y="3641194"/>
            <a:ext cx="3156286" cy="673923"/>
          </a:xfrm>
          <a:prstGeom prst="wedgeRectCallout">
            <a:avLst>
              <a:gd name="adj1" fmla="val -36428"/>
              <a:gd name="adj2" fmla="val 646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Basically measures what fractions of the total samples are uncorrelated. Want it to be close to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2BA3A-ADDB-4841-A507-8A827F74BB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403" y="5093171"/>
            <a:ext cx="3470137" cy="786879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09EEBFF-AB38-4A68-B6BD-5E9C93B7A408}"/>
              </a:ext>
            </a:extLst>
          </p:cNvPr>
          <p:cNvSpPr/>
          <p:nvPr/>
        </p:nvSpPr>
        <p:spPr>
          <a:xfrm>
            <a:off x="9719265" y="4981035"/>
            <a:ext cx="909846" cy="416588"/>
          </a:xfrm>
          <a:prstGeom prst="wedgeRectCallout">
            <a:avLst>
              <a:gd name="adj1" fmla="val -61675"/>
              <a:gd name="adj2" fmla="val 727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Lower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052"/>
    </mc:Choice>
    <mc:Fallback xmlns="">
      <p:transition spd="slow" advTm="48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4" grpId="0" animBg="1"/>
      <p:bldP spid="15" grpId="0" animBg="1"/>
      <p:bldP spid="16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Coming Up Next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Avoiding the random-walk </a:t>
            </a:r>
            <a:r>
              <a:rPr lang="en-IN" sz="2600" dirty="0" err="1">
                <a:latin typeface="Abadi Extra Light" panose="020B0204020104020204" pitchFamily="34" charset="0"/>
              </a:rPr>
              <a:t>behavior</a:t>
            </a:r>
            <a:r>
              <a:rPr lang="en-IN" sz="2600" dirty="0">
                <a:latin typeface="Abadi Extra Light" panose="020B0204020104020204" pitchFamily="34" charset="0"/>
              </a:rPr>
              <a:t> of MCMC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Using gradient information of the posterior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Scalable MCMC methods</a:t>
            </a: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78"/>
    </mc:Choice>
    <mc:Fallback xmlns="">
      <p:transition spd="slow" advTm="1352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Gradients in MCMC: Langevin Dynamics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MCMC uses a random-walk based proposal to generate the next sample,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Langevin dynamics: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(unnormalized) posterior’s gradient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info in the proposal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above is equivalent 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After some waiting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iterates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MCMC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EAC53B-3C43-4EE5-ADE9-4D43A0C28037}"/>
                  </a:ext>
                </a:extLst>
              </p:cNvPr>
              <p:cNvSpPr txBox="1"/>
              <p:nvPr/>
            </p:nvSpPr>
            <p:spPr>
              <a:xfrm>
                <a:off x="3909460" y="1645276"/>
                <a:ext cx="2698559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EAC53B-3C43-4EE5-ADE9-4D43A0C28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60" y="1645276"/>
                <a:ext cx="2698559" cy="394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277377D-90A4-4366-9063-EF1F6EDD4169}"/>
              </a:ext>
            </a:extLst>
          </p:cNvPr>
          <p:cNvSpPr/>
          <p:nvPr/>
        </p:nvSpPr>
        <p:spPr>
          <a:xfrm>
            <a:off x="888642" y="1656518"/>
            <a:ext cx="2595094" cy="339658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6F667-0958-446E-917D-224575383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835" y="2728831"/>
            <a:ext cx="7694170" cy="700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45E1E-6BE0-4243-84C3-C3071215939C}"/>
                  </a:ext>
                </a:extLst>
              </p:cNvPr>
              <p:cNvSpPr txBox="1"/>
              <p:nvPr/>
            </p:nvSpPr>
            <p:spPr>
              <a:xfrm>
                <a:off x="3614733" y="3384738"/>
                <a:ext cx="259212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45E1E-6BE0-4243-84C3-C3071215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3" y="3384738"/>
                <a:ext cx="2592120" cy="448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45B2CB3-EDC7-4821-9D87-2E4102E8BA55}"/>
              </a:ext>
            </a:extLst>
          </p:cNvPr>
          <p:cNvSpPr/>
          <p:nvPr/>
        </p:nvSpPr>
        <p:spPr>
          <a:xfrm>
            <a:off x="733166" y="3262599"/>
            <a:ext cx="2595094" cy="339658"/>
          </a:xfrm>
          <a:prstGeom prst="wedgeRectCallout">
            <a:avLst>
              <a:gd name="adj1" fmla="val 60293"/>
              <a:gd name="adj2" fmla="val 30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2A49428-089D-4985-BBDC-47CC33DA210C}"/>
              </a:ext>
            </a:extLst>
          </p:cNvPr>
          <p:cNvSpPr/>
          <p:nvPr/>
        </p:nvSpPr>
        <p:spPr>
          <a:xfrm>
            <a:off x="8986367" y="2509809"/>
            <a:ext cx="2765605" cy="499168"/>
          </a:xfrm>
          <a:prstGeom prst="wedgeRectCallout">
            <a:avLst>
              <a:gd name="adj1" fmla="val -67995"/>
              <a:gd name="adj2" fmla="val 480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Move towards the mode of the posterior (like finding MAP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est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B09CBB-CAA0-42D9-B440-4D0100BA5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0030" y="4762972"/>
            <a:ext cx="6493646" cy="723526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E952553-5028-40F0-8DAB-2F401FC5AA4C}"/>
              </a:ext>
            </a:extLst>
          </p:cNvPr>
          <p:cNvSpPr/>
          <p:nvPr/>
        </p:nvSpPr>
        <p:spPr>
          <a:xfrm>
            <a:off x="293636" y="4569879"/>
            <a:ext cx="2595094" cy="339658"/>
          </a:xfrm>
          <a:prstGeom prst="wedgeRectCallout">
            <a:avLst>
              <a:gd name="adj1" fmla="val 60790"/>
              <a:gd name="adj2" fmla="val 53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CBA1D1E8-9EFF-4907-86AD-5698B4F3FCEB}"/>
              </a:ext>
            </a:extLst>
          </p:cNvPr>
          <p:cNvSpPr/>
          <p:nvPr/>
        </p:nvSpPr>
        <p:spPr>
          <a:xfrm>
            <a:off x="5745619" y="2512511"/>
            <a:ext cx="1132370" cy="294068"/>
          </a:xfrm>
          <a:prstGeom prst="wedgeRectCallout">
            <a:avLst>
              <a:gd name="adj1" fmla="val -47474"/>
              <a:gd name="adj2" fmla="val 85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C9023089-F500-4224-9FB0-8B4E9DE78C78}"/>
              </a:ext>
            </a:extLst>
          </p:cNvPr>
          <p:cNvSpPr/>
          <p:nvPr/>
        </p:nvSpPr>
        <p:spPr>
          <a:xfrm>
            <a:off x="7688821" y="2509809"/>
            <a:ext cx="618052" cy="294068"/>
          </a:xfrm>
          <a:prstGeom prst="wedgeRectCallout">
            <a:avLst>
              <a:gd name="adj1" fmla="val -47474"/>
              <a:gd name="adj2" fmla="val 85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E39D299D-5C4F-47C1-8D2D-B90355B8A1F0}"/>
              </a:ext>
            </a:extLst>
          </p:cNvPr>
          <p:cNvSpPr/>
          <p:nvPr/>
        </p:nvSpPr>
        <p:spPr>
          <a:xfrm>
            <a:off x="8800695" y="1613752"/>
            <a:ext cx="2698559" cy="499168"/>
          </a:xfrm>
          <a:prstGeom prst="wedgeRectCallout">
            <a:avLst>
              <a:gd name="adj1" fmla="val -65595"/>
              <a:gd name="adj2" fmla="val 626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automatic differentiation methods for this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BBECA1E-D952-48CD-8F2F-EDB3024D957D}"/>
              </a:ext>
            </a:extLst>
          </p:cNvPr>
          <p:cNvSpPr/>
          <p:nvPr/>
        </p:nvSpPr>
        <p:spPr>
          <a:xfrm>
            <a:off x="100934" y="5093304"/>
            <a:ext cx="2595094" cy="518712"/>
          </a:xfrm>
          <a:prstGeom prst="wedgeRectCallout">
            <a:avLst>
              <a:gd name="adj1" fmla="val 42180"/>
              <a:gd name="adj2" fmla="val -800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Known as </a:t>
            </a:r>
            <a:r>
              <a:rPr lang="en-IN" sz="1600" dirty="0">
                <a:solidFill>
                  <a:srgbClr val="009900"/>
                </a:solidFill>
                <a:latin typeface="Abadi Extra Light" panose="020B0204020104020204" pitchFamily="34" charset="0"/>
              </a:rPr>
              <a:t>Metropolis-Adjusted Langevin Algorithm (MALA)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EE200A14-A91E-4CA2-8A1C-847CB3872927}"/>
                  </a:ext>
                </a:extLst>
              </p:cNvPr>
              <p:cNvSpPr/>
              <p:nvPr/>
            </p:nvSpPr>
            <p:spPr>
              <a:xfrm>
                <a:off x="6745367" y="1497008"/>
                <a:ext cx="1843102" cy="499168"/>
              </a:xfrm>
              <a:prstGeom prst="wedgeRectCallout">
                <a:avLst>
                  <a:gd name="adj1" fmla="val -61053"/>
                  <a:gd name="adj2" fmla="val 200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use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denote all the unknowns 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EE200A14-A91E-4CA2-8A1C-847CB3872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367" y="1497008"/>
                <a:ext cx="1843102" cy="499168"/>
              </a:xfrm>
              <a:prstGeom prst="wedgeRectCallout">
                <a:avLst>
                  <a:gd name="adj1" fmla="val -61053"/>
                  <a:gd name="adj2" fmla="val 20067"/>
                </a:avLst>
              </a:prstGeom>
              <a:blipFill>
                <a:blip r:embed="rId10"/>
                <a:stretch>
                  <a:fillRect t="-10714" r="-875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C9C2DC7-A980-4378-96E7-52A481E5B260}"/>
                  </a:ext>
                </a:extLst>
              </p:cNvPr>
              <p:cNvSpPr/>
              <p:nvPr/>
            </p:nvSpPr>
            <p:spPr>
              <a:xfrm>
                <a:off x="1209900" y="3675662"/>
                <a:ext cx="1952578" cy="430216"/>
              </a:xfrm>
              <a:prstGeom prst="wedgeRectCallout">
                <a:avLst>
                  <a:gd name="adj1" fmla="val 50551"/>
                  <a:gd name="adj2" fmla="val -742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set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acceptance rate is around 0.6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C9C2DC7-A980-4378-96E7-52A481E5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00" y="3675662"/>
                <a:ext cx="1952578" cy="430216"/>
              </a:xfrm>
              <a:prstGeom prst="wedgeRectCallout">
                <a:avLst>
                  <a:gd name="adj1" fmla="val 50551"/>
                  <a:gd name="adj2" fmla="val -74250"/>
                </a:avLst>
              </a:prstGeom>
              <a:blipFill>
                <a:blip r:embed="rId11"/>
                <a:stretch>
                  <a:fillRect l="-1187" b="-24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5EF5652-1B69-4B2D-85DA-15019866153B}"/>
                  </a:ext>
                </a:extLst>
              </p:cNvPr>
              <p:cNvSpPr/>
              <p:nvPr/>
            </p:nvSpPr>
            <p:spPr>
              <a:xfrm>
                <a:off x="8006352" y="4237940"/>
                <a:ext cx="4027901" cy="499168"/>
              </a:xfrm>
              <a:prstGeom prst="wedgeRectCallout">
                <a:avLst>
                  <a:gd name="adj1" fmla="val -44156"/>
                  <a:gd name="adj2" fmla="val 869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gradient is pre-multiplied by a preconditioner matrix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</a:t>
                </a:r>
                <a:r>
                  <a:rPr lang="en-IN" sz="1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Simplified Manifold MALA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5EF5652-1B69-4B2D-85DA-150198661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352" y="4237940"/>
                <a:ext cx="4027901" cy="499168"/>
              </a:xfrm>
              <a:prstGeom prst="wedgeRectCallout">
                <a:avLst>
                  <a:gd name="adj1" fmla="val -44156"/>
                  <a:gd name="adj2" fmla="val 86931"/>
                </a:avLst>
              </a:prstGeom>
              <a:blipFill>
                <a:blip r:embed="rId12"/>
                <a:stretch>
                  <a:fillRect l="-602" t="-68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D08BCAE-DC27-405D-BE1C-7359CD99C475}"/>
                  </a:ext>
                </a:extLst>
              </p:cNvPr>
              <p:cNvSpPr/>
              <p:nvPr/>
            </p:nvSpPr>
            <p:spPr>
              <a:xfrm>
                <a:off x="9538802" y="4856445"/>
                <a:ext cx="2528567" cy="755571"/>
              </a:xfrm>
              <a:prstGeom prst="wedgeRectCallout">
                <a:avLst>
                  <a:gd name="adj1" fmla="val 42176"/>
                  <a:gd name="adj2" fmla="val -714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One option to use 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second derivative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unnorm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posterior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D08BCAE-DC27-405D-BE1C-7359CD99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802" y="4856445"/>
                <a:ext cx="2528567" cy="755571"/>
              </a:xfrm>
              <a:prstGeom prst="wedgeRectCallout">
                <a:avLst>
                  <a:gd name="adj1" fmla="val 42176"/>
                  <a:gd name="adj2" fmla="val -71498"/>
                </a:avLst>
              </a:prstGeom>
              <a:blipFill>
                <a:blip r:embed="rId13"/>
                <a:stretch>
                  <a:fillRect l="-1196" b="-103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DFA4F7D6-2C2B-4575-ADD0-96B21B299034}"/>
              </a:ext>
            </a:extLst>
          </p:cNvPr>
          <p:cNvSpPr/>
          <p:nvPr/>
        </p:nvSpPr>
        <p:spPr>
          <a:xfrm>
            <a:off x="5326133" y="4237940"/>
            <a:ext cx="2595094" cy="520168"/>
          </a:xfrm>
          <a:prstGeom prst="wedgeRectCallout">
            <a:avLst>
              <a:gd name="adj1" fmla="val 56947"/>
              <a:gd name="adj2" fmla="val -58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Helps also incorporate the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curvature info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08249F7-2D1A-4D28-AE8B-77AA0B68A57F}"/>
                  </a:ext>
                </a:extLst>
              </p:cNvPr>
              <p:cNvSpPr/>
              <p:nvPr/>
            </p:nvSpPr>
            <p:spPr>
              <a:xfrm>
                <a:off x="6287887" y="3368280"/>
                <a:ext cx="2894872" cy="827808"/>
              </a:xfrm>
              <a:prstGeom prst="wedgeRectCallout">
                <a:avLst>
                  <a:gd name="adj1" fmla="val -56166"/>
                  <a:gd name="adj2" fmla="val -70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doing a gradient ascent step towards the posterior and injecting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Noise ensures we aren’t stuck at the MAP solution 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08249F7-2D1A-4D28-AE8B-77AA0B68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87" y="3368280"/>
                <a:ext cx="2894872" cy="827808"/>
              </a:xfrm>
              <a:prstGeom prst="wedgeRectCallout">
                <a:avLst>
                  <a:gd name="adj1" fmla="val -56166"/>
                  <a:gd name="adj2" fmla="val -7009"/>
                </a:avLst>
              </a:prstGeom>
              <a:blipFill>
                <a:blip r:embed="rId14"/>
                <a:stretch>
                  <a:fillRect t="-7971" b="-13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77B236E-64B2-4F0B-ABB0-969595C3BC30}"/>
              </a:ext>
            </a:extLst>
          </p:cNvPr>
          <p:cNvSpPr/>
          <p:nvPr/>
        </p:nvSpPr>
        <p:spPr>
          <a:xfrm>
            <a:off x="9281386" y="3395817"/>
            <a:ext cx="2595094" cy="700169"/>
          </a:xfrm>
          <a:prstGeom prst="wedgeRectCallout">
            <a:avLst>
              <a:gd name="adj1" fmla="val -58212"/>
              <a:gd name="adj2" fmla="val -106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gradient info in the proposal helps us move faster towards  high-prob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6F8C4-86C9-AD4D-5984-4E5AB9CA6CA8}"/>
              </a:ext>
            </a:extLst>
          </p:cNvPr>
          <p:cNvSpPr txBox="1"/>
          <p:nvPr/>
        </p:nvSpPr>
        <p:spPr>
          <a:xfrm>
            <a:off x="151608" y="6437015"/>
            <a:ext cx="5680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badi Extra Light" panose="020B0204020104020204" pitchFamily="34" charset="0"/>
              </a:rPr>
              <a:t>“Bayesian Learning via Stochastic Gradient Langevin Dynamics” by Welling and </a:t>
            </a:r>
            <a:r>
              <a:rPr lang="en-GB" sz="1200" dirty="0" err="1">
                <a:latin typeface="Abadi Extra Light" panose="020B0204020104020204" pitchFamily="34" charset="0"/>
              </a:rPr>
              <a:t>Teh</a:t>
            </a:r>
            <a:r>
              <a:rPr lang="en-GB" sz="1200" dirty="0">
                <a:latin typeface="Abadi Extra Light" panose="020B0204020104020204" pitchFamily="34" charset="0"/>
              </a:rPr>
              <a:t> (2011)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62"/>
    </mc:Choice>
    <mc:Fallback xmlns="">
      <p:transition spd="slow" advTm="501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Langevin Dynamics: A Closer Look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Is generating MCMC samples really as easy as computing MAP?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form of Langevin Dynamics updates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Equivalent to discretization of an SDE with equilibrium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 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Brownian motion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are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. Gaussian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r.v.s</a:t>
                </a: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Discretization introduces some error which is corrected by MH accept/reject step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As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decreases, discretization error also decreases and rejection rate tends to zero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Gradient computations require all the data (thus slow)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Solution: Use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stochastic gradients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- Stochastic Gradient Langevin Dynamics (SGLD)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0CB6F7-A1EB-45BC-B133-8CC797A3B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171" y="2232363"/>
            <a:ext cx="6493646" cy="723526"/>
          </a:xfrm>
          <a:prstGeom prst="rect">
            <a:avLst/>
          </a:prstGeom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D7493D60-1F39-49B6-B683-170CD97F89E8}"/>
              </a:ext>
            </a:extLst>
          </p:cNvPr>
          <p:cNvSpPr/>
          <p:nvPr/>
        </p:nvSpPr>
        <p:spPr>
          <a:xfrm>
            <a:off x="484419" y="2232363"/>
            <a:ext cx="2595094" cy="339658"/>
          </a:xfrm>
          <a:prstGeom prst="wedgeRectCallout">
            <a:avLst>
              <a:gd name="adj1" fmla="val 60790"/>
              <a:gd name="adj2" fmla="val 53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70A814-38D7-4509-BEA9-CD2FDECE0995}"/>
                  </a:ext>
                </a:extLst>
              </p:cNvPr>
              <p:cNvSpPr txBox="1"/>
              <p:nvPr/>
            </p:nvSpPr>
            <p:spPr>
              <a:xfrm>
                <a:off x="3486955" y="3530783"/>
                <a:ext cx="4274888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70A814-38D7-4509-BEA9-CD2FDECE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55" y="3530783"/>
                <a:ext cx="4274888" cy="481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17E13A13-7851-46DC-827D-CD045C005097}"/>
              </a:ext>
            </a:extLst>
          </p:cNvPr>
          <p:cNvSpPr/>
          <p:nvPr/>
        </p:nvSpPr>
        <p:spPr>
          <a:xfrm>
            <a:off x="10076225" y="2431283"/>
            <a:ext cx="1594229" cy="524606"/>
          </a:xfrm>
          <a:prstGeom prst="wedgeRectCallout">
            <a:avLst>
              <a:gd name="adj1" fmla="val -42436"/>
              <a:gd name="adj2" fmla="val 745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Same as our target posterior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4F8920-C901-440F-B0E0-F6E3B619B259}"/>
              </a:ext>
            </a:extLst>
          </p:cNvPr>
          <p:cNvSpPr/>
          <p:nvPr/>
        </p:nvSpPr>
        <p:spPr>
          <a:xfrm>
            <a:off x="1794884" y="3487784"/>
            <a:ext cx="1594229" cy="524606"/>
          </a:xfrm>
          <a:prstGeom prst="wedgeRectCallout">
            <a:avLst>
              <a:gd name="adj1" fmla="val 62699"/>
              <a:gd name="adj2" fmla="val 8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this is continuous time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CD68BAD-AD33-4AEE-8B93-B0B133CC425A}"/>
              </a:ext>
            </a:extLst>
          </p:cNvPr>
          <p:cNvSpPr/>
          <p:nvPr/>
        </p:nvSpPr>
        <p:spPr>
          <a:xfrm>
            <a:off x="69562" y="3487784"/>
            <a:ext cx="1594229" cy="524606"/>
          </a:xfrm>
          <a:prstGeom prst="wedgeRectCallout">
            <a:avLst>
              <a:gd name="adj1" fmla="val 68046"/>
              <a:gd name="adj2" fmla="val 82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Above update is its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discretiization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03"/>
    </mc:Choice>
    <mc:Fallback xmlns="">
      <p:transition spd="slow" advTm="310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3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Stochastic Gradient Langevin Dynamics (SGLD)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“online” MCMC method: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Langevin Dynamics with minibatches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to compute gradients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minibatch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(stochastic) Langevin dynamics update: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Choice of the learning rate is important. For convergence,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Switching to constant learning rates (after a few iterations) often helps convergence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becomes very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very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small, acceptance prob. becomes close to 1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 flurry of work on this topic (see “Bayesian Learning via Stochastic Gradient Langevin Dynamics” by Welling and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Teh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(2011) and follow-up works)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3ACBA-D6F7-4B45-8D1F-91489A6B8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659" y="2319002"/>
            <a:ext cx="6793539" cy="883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88DB1-A95F-4DAB-B5FD-091E9850CDB0}"/>
                  </a:ext>
                </a:extLst>
              </p:cNvPr>
              <p:cNvSpPr txBox="1"/>
              <p:nvPr/>
            </p:nvSpPr>
            <p:spPr>
              <a:xfrm>
                <a:off x="4342390" y="3255949"/>
                <a:ext cx="259212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88DB1-A95F-4DAB-B5FD-091E9850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390" y="3255949"/>
                <a:ext cx="2592120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8E751C5-8585-4DD7-A44A-4B72A22A4DB3}"/>
              </a:ext>
            </a:extLst>
          </p:cNvPr>
          <p:cNvSpPr/>
          <p:nvPr/>
        </p:nvSpPr>
        <p:spPr>
          <a:xfrm>
            <a:off x="1460823" y="3133810"/>
            <a:ext cx="2595094" cy="339658"/>
          </a:xfrm>
          <a:prstGeom prst="wedgeRectCallout">
            <a:avLst>
              <a:gd name="adj1" fmla="val 60293"/>
              <a:gd name="adj2" fmla="val 30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518F43D-685B-4B59-A3A9-0BC40F7634D2}"/>
              </a:ext>
            </a:extLst>
          </p:cNvPr>
          <p:cNvSpPr/>
          <p:nvPr/>
        </p:nvSpPr>
        <p:spPr>
          <a:xfrm>
            <a:off x="9900777" y="4664248"/>
            <a:ext cx="1922028" cy="461543"/>
          </a:xfrm>
          <a:prstGeom prst="wedgeRectCallout">
            <a:avLst>
              <a:gd name="adj1" fmla="val -65143"/>
              <a:gd name="adj2" fmla="val 229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 need for accept/reject (MH)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4FA44E1-0AB0-4346-B8E2-3CE106D3669D}"/>
              </a:ext>
            </a:extLst>
          </p:cNvPr>
          <p:cNvSpPr/>
          <p:nvPr/>
        </p:nvSpPr>
        <p:spPr>
          <a:xfrm>
            <a:off x="9530123" y="2393652"/>
            <a:ext cx="2028665" cy="510533"/>
          </a:xfrm>
          <a:prstGeom prst="wedgeRectCallout">
            <a:avLst>
              <a:gd name="adj1" fmla="val -63972"/>
              <a:gd name="adj2" fmla="val 404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Almost as fast as doing SGD updates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32"/>
    </mc:Choice>
    <mc:Fallback xmlns="">
      <p:transition spd="slow" advTm="260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 to SGLD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basic SGLD, although fairly simple, has many limitations, e.g.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Exhibits slow convergence and mixing. Uses same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all dimensions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Doesn’t apply to models where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constrained (e.g., non-neg or prob. vector)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Needs to the model to be  differentiable (since it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 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lot of recent work on improving the basic SGLD to handle such limitations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Introducing the curvature information in the gradients,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Posterior Sampling via Stochastic Gradient Fisher Scoring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Ahn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et al, 2012), and Preconditioned Stochastic Gradient Langevin Dynamics for Deep Neural Networks (Li et al,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These methods 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preconditioner matrix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in the learning rate to improve convergence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also allows different amounts of updates in different dimensions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SLGD in Riemannian space to handle constrained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Stoch. Grad. Riemannian Langevin Dynamics on the Probability Simplex (Patterson and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Teh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2013)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4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01F6414-51FE-4451-9C7A-40014553CE9E}"/>
              </a:ext>
            </a:extLst>
          </p:cNvPr>
          <p:cNvSpPr/>
          <p:nvPr/>
        </p:nvSpPr>
        <p:spPr>
          <a:xfrm>
            <a:off x="8587130" y="5366146"/>
            <a:ext cx="3499691" cy="461543"/>
          </a:xfrm>
          <a:prstGeom prst="wedgeRectCallout">
            <a:avLst>
              <a:gd name="adj1" fmla="val -36162"/>
              <a:gd name="adj2" fmla="val 857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Based on reparametrizing the constrained variables to make them unconstrainted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00"/>
    </mc:Choice>
    <mc:Fallback xmlns="">
      <p:transition spd="slow" advTm="283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|11.7|25.2|105|58.6|44.5|4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8.5|13.2|32.7|37.3|36.2|8.7|62.5|12.6|22|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1|6.3|23.2|14|19.8|28.1|35.4|45.2|28.3|3.7|34.1|19.4|28.5|15.3|3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7.6|29|44.6|17.3|22.1|1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3.5|25.2|26.8|16.1|28.8|39.1|46.6|1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9|26.2|4.9|112.7|25.2|83.1|11.7|1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1.7|11|10.6|14.9|1.9|12.4|11.4|17.9|13.6|13.4|20.6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1.2|65|48.7|59|51.3|50.4|0.8|24.7|22.5|9|10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8|11.8|24.1|41.8|30|37.5|38|4.9|17.7|71|19.3|23.6|44.6|9.3|26.8|1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3.1|33|27.3|10.6|20.7|14.7|30.6|1.3|10.9|19.4|24.5|10.3|61.4|20.8|25.7|1.8|18.5|5.1|18.5|29.7|21|3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3|5.4|13.3|5|44|1.5|16.5|7.9|18.6|71.4|34.4|21.3|2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2.3|16.4|64.7|11.1|10.3|5.6|41.8|17.1|22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6|39.2|37.7|13.9|2.2|11.6|34.7|18.2|24.4|26.5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7|21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72948</TotalTime>
  <Words>2314</Words>
  <Application>Microsoft Office PowerPoint</Application>
  <PresentationFormat>Widescreen</PresentationFormat>
  <Paragraphs>354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Approx. Inference via Sampling (Contd): MCMC with Gradients, Recent Advances</vt:lpstr>
      <vt:lpstr>Plan for today</vt:lpstr>
      <vt:lpstr>Sampling Methods: Label Switching Issue</vt:lpstr>
      <vt:lpstr>MCMC: Some Practical Aspects</vt:lpstr>
      <vt:lpstr>Coming Up Next</vt:lpstr>
      <vt:lpstr>Using Gradients in MCMC: Langevin Dynamics</vt:lpstr>
      <vt:lpstr>Langevin Dynamics: A Closer Look</vt:lpstr>
      <vt:lpstr>Stochastic Gradient Langevin Dynamics (SGLD)</vt:lpstr>
      <vt:lpstr>Improvements to SGLD</vt:lpstr>
      <vt:lpstr>Applications of SGLD</vt:lpstr>
      <vt:lpstr>Other Recent “SGD-inspired” Sampling Algorithms</vt:lpstr>
      <vt:lpstr>Hamiltonian/Hybrid Monte Carlo (HMC)</vt:lpstr>
      <vt:lpstr>Generating Samples in HMC</vt:lpstr>
      <vt:lpstr>HMC in Practice</vt:lpstr>
      <vt:lpstr>Parallel/Distributed MCMC</vt:lpstr>
      <vt:lpstr>Parallel/Distributed MCMC</vt:lpstr>
      <vt:lpstr>Approximate Inference: VI vs Sampling</vt:lpstr>
      <vt:lpstr>Inference Methods: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2716</cp:revision>
  <dcterms:created xsi:type="dcterms:W3CDTF">2020-07-07T20:42:16Z</dcterms:created>
  <dcterms:modified xsi:type="dcterms:W3CDTF">2022-10-17T12:07:48Z</dcterms:modified>
</cp:coreProperties>
</file>