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551" r:id="rId2"/>
    <p:sldId id="737" r:id="rId3"/>
    <p:sldId id="730" r:id="rId4"/>
    <p:sldId id="731" r:id="rId5"/>
    <p:sldId id="732" r:id="rId6"/>
    <p:sldId id="733" r:id="rId7"/>
    <p:sldId id="734" r:id="rId8"/>
    <p:sldId id="735" r:id="rId9"/>
    <p:sldId id="736" r:id="rId10"/>
    <p:sldId id="689" r:id="rId11"/>
    <p:sldId id="738" r:id="rId12"/>
    <p:sldId id="739" r:id="rId13"/>
    <p:sldId id="740" r:id="rId14"/>
    <p:sldId id="746" r:id="rId15"/>
    <p:sldId id="744" r:id="rId16"/>
    <p:sldId id="747" r:id="rId17"/>
    <p:sldId id="742" r:id="rId18"/>
    <p:sldId id="743" r:id="rId19"/>
    <p:sldId id="741" r:id="rId20"/>
    <p:sldId id="7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5" autoAdjust="0"/>
    <p:restoredTop sz="94660"/>
  </p:normalViewPr>
  <p:slideViewPr>
    <p:cSldViewPr snapToGrid="0">
      <p:cViewPr varScale="1">
        <p:scale>
          <a:sx n="99" d="100"/>
          <a:sy n="99" d="100"/>
        </p:scale>
        <p:origin x="5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13-10-2022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13-10-2022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13-10-2022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13-10-2022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13-10-2022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13-10-2022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13-10-2022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13-10-2022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13-10-2022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13-10-2022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13-10-2022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4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5" Type="http://schemas.openxmlformats.org/officeDocument/2006/relationships/image" Target="../media/image210.png"/><Relationship Id="rId10" Type="http://schemas.openxmlformats.org/officeDocument/2006/relationships/image" Target="../media/image70.png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30.png"/><Relationship Id="rId3" Type="http://schemas.openxmlformats.org/officeDocument/2006/relationships/image" Target="../media/image29.png"/><Relationship Id="rId7" Type="http://schemas.openxmlformats.org/officeDocument/2006/relationships/image" Target="../media/image170.png"/><Relationship Id="rId12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11" Type="http://schemas.openxmlformats.org/officeDocument/2006/relationships/image" Target="../media/image211.png"/><Relationship Id="rId10" Type="http://schemas.openxmlformats.org/officeDocument/2006/relationships/image" Target="../media/image200.png"/><Relationship Id="rId4" Type="http://schemas.openxmlformats.org/officeDocument/2006/relationships/image" Target="../media/image30.png"/><Relationship Id="rId9" Type="http://schemas.openxmlformats.org/officeDocument/2006/relationships/image" Target="../media/image1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21" Type="http://schemas.openxmlformats.org/officeDocument/2006/relationships/image" Target="../media/image40.png"/><Relationship Id="rId7" Type="http://schemas.openxmlformats.org/officeDocument/2006/relationships/image" Target="../media/image260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tags" Target="../tags/tag13.xm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24" Type="http://schemas.openxmlformats.org/officeDocument/2006/relationships/image" Target="../media/image43.png"/><Relationship Id="rId5" Type="http://schemas.openxmlformats.org/officeDocument/2006/relationships/image" Target="../media/image240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0.png"/><Relationship Id="rId19" Type="http://schemas.openxmlformats.org/officeDocument/2006/relationships/image" Target="../media/image38.png"/><Relationship Id="rId9" Type="http://schemas.openxmlformats.org/officeDocument/2006/relationships/image" Target="../media/image280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9.png"/><Relationship Id="rId11" Type="http://schemas.openxmlformats.org/officeDocument/2006/relationships/image" Target="../media/image57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610.png"/><Relationship Id="rId9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9" Type="http://schemas.openxmlformats.org/officeDocument/2006/relationships/image" Target="../media/image10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0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11" Type="http://schemas.openxmlformats.org/officeDocument/2006/relationships/image" Target="../media/image119.png"/><Relationship Id="rId5" Type="http://schemas.openxmlformats.org/officeDocument/2006/relationships/image" Target="../media/image18.png"/><Relationship Id="rId10" Type="http://schemas.openxmlformats.org/officeDocument/2006/relationships/image" Target="../media/image118.png"/><Relationship Id="rId4" Type="http://schemas.openxmlformats.org/officeDocument/2006/relationships/image" Target="../media/image17.png"/><Relationship Id="rId9" Type="http://schemas.openxmlformats.org/officeDocument/2006/relationships/image" Target="../media/image1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737" y="2567030"/>
            <a:ext cx="10813129" cy="1449080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Approx. Inference via Sampling (</a:t>
            </a:r>
            <a:r>
              <a:rPr lang="en-GB" sz="4800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Contd</a:t>
            </a:r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):</a:t>
            </a: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4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Metropolis Hastings and Gibbs Sampling </a:t>
            </a:r>
            <a:endParaRPr lang="en-IN" sz="44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Recap: Gibbs Sampling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 instance of MH sampling where the acceptance probability = 1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Based on sampling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one “component” at a time with proposal = conditional distr.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Very easy to derive if the conditional distributions are easy to obtain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D3922D-ECF1-4A9D-86AA-51C348A62A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5983" y="2217138"/>
            <a:ext cx="8450750" cy="3510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5BD9DC-7617-4E6E-BA03-F4272EFFE122}"/>
              </a:ext>
            </a:extLst>
          </p:cNvPr>
          <p:cNvSpPr/>
          <p:nvPr/>
        </p:nvSpPr>
        <p:spPr>
          <a:xfrm>
            <a:off x="4114800" y="3754192"/>
            <a:ext cx="534473" cy="1873876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5C519530-EC1E-4047-A0DA-05339D2E1066}"/>
                  </a:ext>
                </a:extLst>
              </p:cNvPr>
              <p:cNvSpPr/>
              <p:nvPr/>
            </p:nvSpPr>
            <p:spPr>
              <a:xfrm>
                <a:off x="2349192" y="4401087"/>
                <a:ext cx="1417396" cy="580086"/>
              </a:xfrm>
              <a:prstGeom prst="wedgeRectCallout">
                <a:avLst>
                  <a:gd name="adj1" fmla="val 65801"/>
                  <a:gd name="adj2" fmla="val 1814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IN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(ℓ)</m:t>
                          </m:r>
                        </m:sup>
                      </m:sSup>
                    </m:oMath>
                  </m:oMathPara>
                </a14:m>
                <a:endParaRPr lang="en-IN" sz="4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5C519530-EC1E-4047-A0DA-05339D2E10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192" y="4401087"/>
                <a:ext cx="1417396" cy="580086"/>
              </a:xfrm>
              <a:prstGeom prst="wedgeRectCallout">
                <a:avLst>
                  <a:gd name="adj1" fmla="val 65801"/>
                  <a:gd name="adj2" fmla="val 18140"/>
                </a:avLst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0459FC8-5D6B-4704-B307-36F0EAF563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53091" y="2316680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EB1ABC22-BC2A-428D-A8F5-B6FED1AF4672}"/>
                  </a:ext>
                </a:extLst>
              </p:cNvPr>
              <p:cNvSpPr/>
              <p:nvPr/>
            </p:nvSpPr>
            <p:spPr>
              <a:xfrm>
                <a:off x="8564137" y="2217138"/>
                <a:ext cx="2315992" cy="1611447"/>
              </a:xfrm>
              <a:prstGeom prst="wedgeRectCallout">
                <a:avLst>
                  <a:gd name="adj1" fmla="val 65752"/>
                  <a:gd name="adj2" fmla="val 627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In practice, we won’t use all the </a:t>
                </a:r>
                <a14:m>
                  <m:oMath xmlns:m="http://schemas.openxmlformats.org/officeDocument/2006/math">
                    <m:r>
                      <a:rPr lang="en-IN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samples to approximate the target distribution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since there will be a burn-in phase and thinning as well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EB1ABC22-BC2A-428D-A8F5-B6FED1AF4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137" y="2217138"/>
                <a:ext cx="2315992" cy="1611447"/>
              </a:xfrm>
              <a:prstGeom prst="wedgeRectCallout">
                <a:avLst>
                  <a:gd name="adj1" fmla="val 65752"/>
                  <a:gd name="adj2" fmla="val 6274"/>
                </a:avLst>
              </a:prstGeom>
              <a:blipFill>
                <a:blip r:embed="rId9"/>
                <a:stretch>
                  <a:fillRect l="-1124" b="-224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48EE40CD-5F31-47E9-B1E9-2F7093640D47}"/>
                  </a:ext>
                </a:extLst>
              </p:cNvPr>
              <p:cNvSpPr/>
              <p:nvPr/>
            </p:nvSpPr>
            <p:spPr>
              <a:xfrm>
                <a:off x="8536042" y="4101217"/>
                <a:ext cx="3469820" cy="1611447"/>
              </a:xfrm>
              <a:prstGeom prst="wedgeRectCallout">
                <a:avLst>
                  <a:gd name="adj1" fmla="val 3213"/>
                  <a:gd name="adj2" fmla="val -7204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Denoting the </a:t>
                </a:r>
                <a:r>
                  <a:rPr lang="en-IN" sz="2000" b="0" u="sng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collected</a:t>
                </a:r>
                <a:r>
                  <a:rPr lang="en-IN" sz="2000" b="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samples by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the posterior approximation will be the empirical distribution defined by these samples 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48EE40CD-5F31-47E9-B1E9-2F7093640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042" y="4101217"/>
                <a:ext cx="3469820" cy="1611447"/>
              </a:xfrm>
              <a:prstGeom prst="wedgeRectCallout">
                <a:avLst>
                  <a:gd name="adj1" fmla="val 3213"/>
                  <a:gd name="adj2" fmla="val -72042"/>
                </a:avLst>
              </a:prstGeom>
              <a:blipFill>
                <a:blip r:embed="rId10"/>
                <a:stretch>
                  <a:fillRect l="-1573" r="-1573" b="-519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477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833"/>
    </mc:Choice>
    <mc:Fallback xmlns="">
      <p:transition spd="slow" advTm="279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Deriving A Gibbs Sampler: The General Recipe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the target is an intractable posterior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Gibbs sampling requires the conditional posteriors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In general,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6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assumed </a:t>
                </a:r>
                <a:r>
                  <a:rPr lang="en-GB" sz="2600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“known”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solidFill>
                    <a:srgbClr val="009900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26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IN" sz="26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6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are conjugate, the above CP is straightforward to obtain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Another way to get each CP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by following this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Write down the expression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Only terms that contain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needed to get CP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(up to a prop </a:t>
                </a:r>
                <a:r>
                  <a:rPr lang="en-GB" dirty="0" err="1">
                    <a:latin typeface="Abadi Extra Light" panose="020B0204020104020204" pitchFamily="34" charset="0"/>
                  </a:rPr>
                  <a:t>const</a:t>
                </a:r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457200" lvl="1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we only need to condition on terms in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Markov Blanket</a:t>
                </a:r>
                <a:r>
                  <a:rPr lang="en-GB" dirty="0">
                    <a:latin typeface="Abadi Extra Light" panose="020B0204020104020204" pitchFamily="34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Markov Blanket of a variable: Its parents, children, and other parents of its children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Very useful in deriving CP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864" b="-4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FE057-66EA-41BA-8DCE-3F39D0E463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9023" y="3540512"/>
            <a:ext cx="1505630" cy="1476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381AD0-D4B8-4047-88EE-4CEE2133B9E7}"/>
              </a:ext>
            </a:extLst>
          </p:cNvPr>
          <p:cNvSpPr txBox="1"/>
          <p:nvPr/>
        </p:nvSpPr>
        <p:spPr>
          <a:xfrm>
            <a:off x="9949241" y="4965137"/>
            <a:ext cx="164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Markov Blanket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6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343"/>
    </mc:Choice>
    <mc:Fallback xmlns="">
      <p:transition spd="slow" advTm="386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Gibbs Sampling: An Example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 CPs for the Gibbs sampler for a GMM are as shown in green rectangles below</a:t>
            </a: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A090E-7189-4AA4-9619-B8A340B05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638" y="1561172"/>
            <a:ext cx="3175541" cy="1912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BC82DC-9FB0-4C3B-BEFE-85A435A6B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683" y="1536963"/>
            <a:ext cx="5540124" cy="19894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3CE74F-9821-42DD-941B-9108FC4956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744" y="3576685"/>
            <a:ext cx="5417867" cy="734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C23937-8C48-4AAE-8665-FE8BB07724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38" y="3576685"/>
            <a:ext cx="4520193" cy="9629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187F0C-7F77-4C68-AEB5-C71E1AFAC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6787" y="4380615"/>
            <a:ext cx="4309017" cy="23503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A18CA7-0E94-4628-8086-83EFFC402C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6095" y="4731337"/>
            <a:ext cx="5337835" cy="16489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EABD17-9D3E-48AA-8548-62D03D0E94AE}"/>
              </a:ext>
            </a:extLst>
          </p:cNvPr>
          <p:cNvSpPr/>
          <p:nvPr/>
        </p:nvSpPr>
        <p:spPr>
          <a:xfrm>
            <a:off x="1100254" y="3543127"/>
            <a:ext cx="10355766" cy="3284795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EAE0522F-BE8F-4676-B6D9-31122C519C85}"/>
              </a:ext>
            </a:extLst>
          </p:cNvPr>
          <p:cNvSpPr/>
          <p:nvPr/>
        </p:nvSpPr>
        <p:spPr>
          <a:xfrm>
            <a:off x="4836795" y="2079288"/>
            <a:ext cx="1625999" cy="798666"/>
          </a:xfrm>
          <a:prstGeom prst="wedgeRectCallout">
            <a:avLst>
              <a:gd name="adj1" fmla="val -2875"/>
              <a:gd name="adj2" fmla="val -6649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Joint distribution of data and unknowns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BCB8204A-0246-4F2B-B4CA-F7AC3011D398}"/>
              </a:ext>
            </a:extLst>
          </p:cNvPr>
          <p:cNvSpPr/>
          <p:nvPr/>
        </p:nvSpPr>
        <p:spPr>
          <a:xfrm>
            <a:off x="52242" y="2278251"/>
            <a:ext cx="1417396" cy="1036622"/>
          </a:xfrm>
          <a:prstGeom prst="wedgeRectCallout">
            <a:avLst>
              <a:gd name="adj1" fmla="val 43386"/>
              <a:gd name="adj2" fmla="val 6695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verify that Markov Blanket property holds for each CP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85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455"/>
    </mc:Choice>
    <mc:Fallback xmlns="">
      <p:transition spd="slow" advTm="358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Gibbs Sampling: Another Example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5988E2-D3B3-419B-BEF1-287A765EF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1" y="949410"/>
            <a:ext cx="3062405" cy="25810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B9B7D8-69B0-459F-9C8B-4008FD4AB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678" y="3747715"/>
            <a:ext cx="9893750" cy="29406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6CD5C8-99DC-45DD-94DF-3B0734CFE933}"/>
                  </a:ext>
                </a:extLst>
              </p:cNvPr>
              <p:cNvSpPr txBox="1"/>
              <p:nvPr/>
            </p:nvSpPr>
            <p:spPr>
              <a:xfrm>
                <a:off x="4047468" y="994969"/>
                <a:ext cx="2677143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6CD5C8-99DC-45DD-94DF-3B0734CFE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468" y="994969"/>
                <a:ext cx="2677143" cy="4929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263056-2A41-4732-93C8-D49B366A82C6}"/>
                  </a:ext>
                </a:extLst>
              </p:cNvPr>
              <p:cNvSpPr txBox="1"/>
              <p:nvPr/>
            </p:nvSpPr>
            <p:spPr>
              <a:xfrm>
                <a:off x="8994913" y="1706358"/>
                <a:ext cx="18539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0" smtClean="0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263056-2A41-4732-93C8-D49B366A8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913" y="1706358"/>
                <a:ext cx="1853904" cy="276999"/>
              </a:xfrm>
              <a:prstGeom prst="rect">
                <a:avLst/>
              </a:prstGeom>
              <a:blipFill>
                <a:blip r:embed="rId8"/>
                <a:stretch>
                  <a:fillRect l="-2961" t="-4444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13ABD1A-F7ED-4D82-A6BE-33D0027F2C74}"/>
                  </a:ext>
                </a:extLst>
              </p:cNvPr>
              <p:cNvSpPr txBox="1"/>
              <p:nvPr/>
            </p:nvSpPr>
            <p:spPr>
              <a:xfrm>
                <a:off x="3995338" y="2200658"/>
                <a:ext cx="505170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limLoc m:val="subSup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𝒩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I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I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  <m:sup>
                                      <m:r>
                                        <a:rPr lang="en-I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𝒩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>
                                          <a:latin typeface="Cambria Math" panose="02040503050406030204" pitchFamily="18" charset="0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13ABD1A-F7ED-4D82-A6BE-33D0027F2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338" y="2200658"/>
                <a:ext cx="5051704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233908-06E6-4D0E-AF90-64BE2345BEAB}"/>
                  </a:ext>
                </a:extLst>
              </p:cNvPr>
              <p:cNvSpPr txBox="1"/>
              <p:nvPr/>
            </p:nvSpPr>
            <p:spPr>
              <a:xfrm>
                <a:off x="4255668" y="2942088"/>
                <a:ext cx="1447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233908-06E6-4D0E-AF90-64BE2345B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668" y="2942088"/>
                <a:ext cx="1447832" cy="276999"/>
              </a:xfrm>
              <a:prstGeom prst="rect">
                <a:avLst/>
              </a:prstGeom>
              <a:blipFill>
                <a:blip r:embed="rId10"/>
                <a:stretch>
                  <a:fillRect l="-2521" t="-4444" r="-462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E10517-7522-4855-9AAF-43FF9E13707E}"/>
                  </a:ext>
                </a:extLst>
              </p:cNvPr>
              <p:cNvSpPr txBox="1"/>
              <p:nvPr/>
            </p:nvSpPr>
            <p:spPr>
              <a:xfrm>
                <a:off x="5638369" y="2963989"/>
                <a:ext cx="1583959" cy="28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IW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0" smtClean="0"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1" i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I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9E10517-7522-4855-9AAF-43FF9E137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369" y="2963989"/>
                <a:ext cx="1583959" cy="281872"/>
              </a:xfrm>
              <a:prstGeom prst="rect">
                <a:avLst/>
              </a:prstGeom>
              <a:blipFill>
                <a:blip r:embed="rId11"/>
                <a:stretch>
                  <a:fillRect l="-3462" t="-2174" r="-5000" b="-347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3DFF96-BCB3-4C76-B764-693061F5FB6C}"/>
                  </a:ext>
                </a:extLst>
              </p:cNvPr>
              <p:cNvSpPr txBox="1"/>
              <p:nvPr/>
            </p:nvSpPr>
            <p:spPr>
              <a:xfrm>
                <a:off x="7216463" y="2969832"/>
                <a:ext cx="2056845" cy="2824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IG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Sup>
                        <m:sSub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C3DFF96-BCB3-4C76-B764-693061F5F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463" y="2969832"/>
                <a:ext cx="2056845" cy="282450"/>
              </a:xfrm>
              <a:prstGeom prst="rect">
                <a:avLst/>
              </a:prstGeom>
              <a:blipFill>
                <a:blip r:embed="rId12"/>
                <a:stretch>
                  <a:fillRect l="-2374" t="-2128" r="-3858" b="-3191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CE9FE1D-8A5A-445F-8FD8-3B0182F8A80C}"/>
                  </a:ext>
                </a:extLst>
              </p:cNvPr>
              <p:cNvSpPr txBox="1"/>
              <p:nvPr/>
            </p:nvSpPr>
            <p:spPr>
              <a:xfrm>
                <a:off x="4047468" y="1533683"/>
                <a:ext cx="494744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limLoc m:val="subSup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p>
                            <m:e>
                              <m:nary>
                                <m:naryPr>
                                  <m:chr m:val="∏"/>
                                  <m:limLoc m:val="subSup"/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b="1" i="1"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  <m:sub>
                                          <m: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I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>
                                          <a:latin typeface="Cambria Math" panose="02040503050406030204" pitchFamily="18" charset="0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CE9FE1D-8A5A-445F-8FD8-3B0182F8A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468" y="1533683"/>
                <a:ext cx="4947445" cy="6223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2FD81DCC-661F-4278-BECA-C9F68F416069}"/>
              </a:ext>
            </a:extLst>
          </p:cNvPr>
          <p:cNvSpPr/>
          <p:nvPr/>
        </p:nvSpPr>
        <p:spPr>
          <a:xfrm>
            <a:off x="3995338" y="949410"/>
            <a:ext cx="7030387" cy="240089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9CE7445D-DDC1-425B-B79A-7E31A62CB39A}"/>
              </a:ext>
            </a:extLst>
          </p:cNvPr>
          <p:cNvSpPr/>
          <p:nvPr/>
        </p:nvSpPr>
        <p:spPr>
          <a:xfrm>
            <a:off x="6900555" y="1050196"/>
            <a:ext cx="2094358" cy="492955"/>
          </a:xfrm>
          <a:prstGeom prst="wedgeRectCallout">
            <a:avLst>
              <a:gd name="adj1" fmla="val -57267"/>
              <a:gd name="adj2" fmla="val -302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Joint distribution of data and unknowns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623CEE84-34C8-4412-8A24-30278A465209}"/>
              </a:ext>
            </a:extLst>
          </p:cNvPr>
          <p:cNvSpPr/>
          <p:nvPr/>
        </p:nvSpPr>
        <p:spPr>
          <a:xfrm>
            <a:off x="149757" y="3747715"/>
            <a:ext cx="1417396" cy="1036622"/>
          </a:xfrm>
          <a:prstGeom prst="wedgeRectCallout">
            <a:avLst>
              <a:gd name="adj1" fmla="val 43386"/>
              <a:gd name="adj2" fmla="val 6695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verify that Markov Blanket property holds for each CP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91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369"/>
    </mc:Choice>
    <mc:Fallback xmlns="">
      <p:transition spd="slow" advTm="369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3" grpId="0"/>
      <p:bldP spid="25" grpId="0"/>
      <p:bldP spid="26" grpId="0"/>
      <p:bldP spid="24" grpId="0"/>
      <p:bldP spid="27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E72CDDEE-372A-4675-B750-B682788685ED}"/>
              </a:ext>
            </a:extLst>
          </p:cNvPr>
          <p:cNvSpPr/>
          <p:nvPr/>
        </p:nvSpPr>
        <p:spPr>
          <a:xfrm>
            <a:off x="4123861" y="823554"/>
            <a:ext cx="7161070" cy="270615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59" y="168323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Gibbs Sampling: One More Example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6CD5C8-99DC-45DD-94DF-3B0734CFE933}"/>
                  </a:ext>
                </a:extLst>
              </p:cNvPr>
              <p:cNvSpPr txBox="1"/>
              <p:nvPr/>
            </p:nvSpPr>
            <p:spPr>
              <a:xfrm>
                <a:off x="4221799" y="1015367"/>
                <a:ext cx="2986395" cy="44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r>
                        <a:rPr lang="en-IN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bSup>
                      <m:r>
                        <a:rPr lang="en-I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6CD5C8-99DC-45DD-94DF-3B0734CFE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799" y="1015367"/>
                <a:ext cx="2986395" cy="442172"/>
              </a:xfrm>
              <a:prstGeom prst="rect">
                <a:avLst/>
              </a:prstGeom>
              <a:blipFill>
                <a:blip r:embed="rId5"/>
                <a:stretch>
                  <a:fillRect l="-1431" r="-2658" b="-180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CE9FE1D-8A5A-445F-8FD8-3B0182F8A80C}"/>
                  </a:ext>
                </a:extLst>
              </p:cNvPr>
              <p:cNvSpPr txBox="1"/>
              <p:nvPr/>
            </p:nvSpPr>
            <p:spPr>
              <a:xfrm>
                <a:off x="4221799" y="1554081"/>
                <a:ext cx="7123617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supHide m:val="on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 i="1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CE9FE1D-8A5A-445F-8FD8-3B0182F8A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799" y="1554081"/>
                <a:ext cx="7123617" cy="5477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9CE7445D-DDC1-425B-B79A-7E31A62CB39A}"/>
              </a:ext>
            </a:extLst>
          </p:cNvPr>
          <p:cNvSpPr/>
          <p:nvPr/>
        </p:nvSpPr>
        <p:spPr>
          <a:xfrm>
            <a:off x="7367789" y="952154"/>
            <a:ext cx="2094358" cy="492955"/>
          </a:xfrm>
          <a:prstGeom prst="wedgeRectCallout">
            <a:avLst>
              <a:gd name="adj1" fmla="val -57267"/>
              <a:gd name="adj2" fmla="val -302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Joint distribution of data and unknowns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95E98D-6065-4AF1-BC59-287D32ED7575}"/>
                  </a:ext>
                </a:extLst>
              </p:cNvPr>
              <p:cNvSpPr txBox="1"/>
              <p:nvPr/>
            </p:nvSpPr>
            <p:spPr>
              <a:xfrm>
                <a:off x="4396075" y="2504568"/>
                <a:ext cx="6606488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subSup"/>
                          <m:supHide m:val="on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"/>
                            </m:rPr>
                            <a:rPr lang="en-I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m:rPr>
                              <m:sty m:val="p"/>
                            </m:rPr>
                            <a:rPr lang="en-IN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𝒩</m:t>
                          </m:r>
                          <m:d>
                            <m:d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IN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sSubSup>
                                    <m:sSubSup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  <m:sup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IN" b="1" i="0" smtClean="0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</m:d>
                            </m:e>
                          </m:nary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 i="1" smtClean="0"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sSubSup>
                                    <m:sSubSup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  <m:sup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IN" b="1">
                                      <a:latin typeface="Cambria Math" panose="02040503050406030204" pitchFamily="18" charset="0"/>
                                    </a:rPr>
                                    <m:t>𝐈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95E98D-6065-4AF1-BC59-287D32ED7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075" y="2504568"/>
                <a:ext cx="6606488" cy="5477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2DD38F-A237-4976-A4D5-D22BFA745186}"/>
                  </a:ext>
                </a:extLst>
              </p:cNvPr>
              <p:cNvSpPr txBox="1"/>
              <p:nvPr/>
            </p:nvSpPr>
            <p:spPr>
              <a:xfrm>
                <a:off x="6388632" y="3121017"/>
                <a:ext cx="4759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amma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IN">
                          <a:latin typeface="Cambria Math" panose="02040503050406030204" pitchFamily="18" charset="0"/>
                        </a:rPr>
                        <m:t>Gamma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IN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IN">
                          <a:latin typeface="Cambria Math" panose="02040503050406030204" pitchFamily="18" charset="0"/>
                        </a:rPr>
                        <m:t>Gamma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2DD38F-A237-4976-A4D5-D22BFA745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632" y="3121017"/>
                <a:ext cx="4759700" cy="276999"/>
              </a:xfrm>
              <a:prstGeom prst="rect">
                <a:avLst/>
              </a:prstGeom>
              <a:blipFill>
                <a:blip r:embed="rId8"/>
                <a:stretch>
                  <a:fillRect l="-512" t="-2222" r="-1152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48135ED-3B73-404C-8BD1-DFFB6EBA5043}"/>
              </a:ext>
            </a:extLst>
          </p:cNvPr>
          <p:cNvSpPr/>
          <p:nvPr/>
        </p:nvSpPr>
        <p:spPr>
          <a:xfrm>
            <a:off x="821208" y="1080517"/>
            <a:ext cx="1417396" cy="1723472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2E1072-AAAE-4E04-BD78-1BD158C9A788}"/>
              </a:ext>
            </a:extLst>
          </p:cNvPr>
          <p:cNvSpPr/>
          <p:nvPr/>
        </p:nvSpPr>
        <p:spPr>
          <a:xfrm>
            <a:off x="1355920" y="1840799"/>
            <a:ext cx="1906030" cy="1214478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4564940-54A6-4986-85B7-CCAB3E5BD510}"/>
              </a:ext>
            </a:extLst>
          </p:cNvPr>
          <p:cNvSpPr/>
          <p:nvPr/>
        </p:nvSpPr>
        <p:spPr>
          <a:xfrm>
            <a:off x="1476846" y="2089149"/>
            <a:ext cx="560934" cy="56082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FB4165E-028D-498C-9EDA-7C6BDA42E223}"/>
              </a:ext>
            </a:extLst>
          </p:cNvPr>
          <p:cNvSpPr/>
          <p:nvPr/>
        </p:nvSpPr>
        <p:spPr>
          <a:xfrm>
            <a:off x="1462254" y="1157682"/>
            <a:ext cx="560934" cy="5608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53F6F1A-4A37-4604-BF0F-EFEA61A46076}"/>
              </a:ext>
            </a:extLst>
          </p:cNvPr>
          <p:cNvSpPr/>
          <p:nvPr/>
        </p:nvSpPr>
        <p:spPr>
          <a:xfrm>
            <a:off x="2567138" y="2074376"/>
            <a:ext cx="560934" cy="5608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15C785-FC63-444E-B188-853DCC3BE306}"/>
                  </a:ext>
                </a:extLst>
              </p:cNvPr>
              <p:cNvSpPr txBox="1"/>
              <p:nvPr/>
            </p:nvSpPr>
            <p:spPr>
              <a:xfrm>
                <a:off x="1604656" y="2212517"/>
                <a:ext cx="289695" cy="299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15C785-FC63-444E-B188-853DCC3BE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656" y="2212517"/>
                <a:ext cx="289695" cy="299313"/>
              </a:xfrm>
              <a:prstGeom prst="rect">
                <a:avLst/>
              </a:prstGeom>
              <a:blipFill>
                <a:blip r:embed="rId9"/>
                <a:stretch>
                  <a:fillRect l="-12500" r="-12500" b="-265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327159-FF9F-49AF-B826-AC3C1E34A91E}"/>
                  </a:ext>
                </a:extLst>
              </p:cNvPr>
              <p:cNvSpPr txBox="1"/>
              <p:nvPr/>
            </p:nvSpPr>
            <p:spPr>
              <a:xfrm>
                <a:off x="1629496" y="1285717"/>
                <a:ext cx="27661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327159-FF9F-49AF-B826-AC3C1E34A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496" y="1285717"/>
                <a:ext cx="276614" cy="276999"/>
              </a:xfrm>
              <a:prstGeom prst="rect">
                <a:avLst/>
              </a:prstGeom>
              <a:blipFill>
                <a:blip r:embed="rId10"/>
                <a:stretch>
                  <a:fillRect l="-13043" r="-8696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8F72A4-BE03-4726-95D2-A2A2A4D77C89}"/>
                  </a:ext>
                </a:extLst>
              </p:cNvPr>
              <p:cNvSpPr txBox="1"/>
              <p:nvPr/>
            </p:nvSpPr>
            <p:spPr>
              <a:xfrm>
                <a:off x="2703392" y="2216289"/>
                <a:ext cx="2653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8F72A4-BE03-4726-95D2-A2A2A4D77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392" y="2216289"/>
                <a:ext cx="265394" cy="276999"/>
              </a:xfrm>
              <a:prstGeom prst="rect">
                <a:avLst/>
              </a:prstGeom>
              <a:blipFill>
                <a:blip r:embed="rId11"/>
                <a:stretch>
                  <a:fillRect l="-13636" r="-9091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3A3B6A-CB25-4514-A779-FCBE4567C0C6}"/>
              </a:ext>
            </a:extLst>
          </p:cNvPr>
          <p:cNvCxnSpPr>
            <a:cxnSpLocks/>
            <a:stCxn id="30" idx="2"/>
            <a:endCxn id="4" idx="6"/>
          </p:cNvCxnSpPr>
          <p:nvPr/>
        </p:nvCxnSpPr>
        <p:spPr>
          <a:xfrm flipH="1">
            <a:off x="2037780" y="2354788"/>
            <a:ext cx="529358" cy="147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ADED2A-854E-424D-A78B-BE759B925675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1757313" y="1731515"/>
            <a:ext cx="6618" cy="3576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3A366E2-5F80-4D3C-85E5-6BF5B370AE11}"/>
                  </a:ext>
                </a:extLst>
              </p:cNvPr>
              <p:cNvSpPr txBox="1"/>
              <p:nvPr/>
            </p:nvSpPr>
            <p:spPr>
              <a:xfrm>
                <a:off x="2968786" y="2701007"/>
                <a:ext cx="255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3A366E2-5F80-4D3C-85E5-6BF5B370A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786" y="2701007"/>
                <a:ext cx="255711" cy="276999"/>
              </a:xfrm>
              <a:prstGeom prst="rect">
                <a:avLst/>
              </a:prstGeom>
              <a:blipFill>
                <a:blip r:embed="rId12"/>
                <a:stretch>
                  <a:fillRect l="-21429" r="-19048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4A3443A-AD58-4B95-8206-FD478BE8BF31}"/>
                  </a:ext>
                </a:extLst>
              </p:cNvPr>
              <p:cNvSpPr txBox="1"/>
              <p:nvPr/>
            </p:nvSpPr>
            <p:spPr>
              <a:xfrm>
                <a:off x="857386" y="1147217"/>
                <a:ext cx="2268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4A3443A-AD58-4B95-8206-FD478BE8B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86" y="1147217"/>
                <a:ext cx="226857" cy="276999"/>
              </a:xfrm>
              <a:prstGeom prst="rect">
                <a:avLst/>
              </a:prstGeom>
              <a:blipFill>
                <a:blip r:embed="rId13"/>
                <a:stretch>
                  <a:fillRect l="-27027" r="-21622" b="-6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0C6F80E3-42A5-4DD6-8B75-F636FF5D2B10}"/>
              </a:ext>
            </a:extLst>
          </p:cNvPr>
          <p:cNvSpPr/>
          <p:nvPr/>
        </p:nvSpPr>
        <p:spPr>
          <a:xfrm>
            <a:off x="2483178" y="1213849"/>
            <a:ext cx="350230" cy="3756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5D17D45-AAD0-4857-9485-28043B58A09B}"/>
              </a:ext>
            </a:extLst>
          </p:cNvPr>
          <p:cNvSpPr/>
          <p:nvPr/>
        </p:nvSpPr>
        <p:spPr>
          <a:xfrm>
            <a:off x="3546130" y="2166774"/>
            <a:ext cx="350230" cy="3756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84B39A7-D1B3-4BA9-B1B0-5F9FE5E18B4F}"/>
                  </a:ext>
                </a:extLst>
              </p:cNvPr>
              <p:cNvSpPr txBox="1"/>
              <p:nvPr/>
            </p:nvSpPr>
            <p:spPr>
              <a:xfrm>
                <a:off x="2521216" y="1234956"/>
                <a:ext cx="2945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84B39A7-D1B3-4BA9-B1B0-5F9FE5E18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216" y="1234956"/>
                <a:ext cx="294568" cy="276999"/>
              </a:xfrm>
              <a:prstGeom prst="rect">
                <a:avLst/>
              </a:prstGeom>
              <a:blipFill>
                <a:blip r:embed="rId14"/>
                <a:stretch>
                  <a:fillRect l="-20833" r="-2083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4666359-1922-4C74-9D01-115DCE78AC8D}"/>
                  </a:ext>
                </a:extLst>
              </p:cNvPr>
              <p:cNvSpPr txBox="1"/>
              <p:nvPr/>
            </p:nvSpPr>
            <p:spPr>
              <a:xfrm>
                <a:off x="3556419" y="2181618"/>
                <a:ext cx="2815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4666359-1922-4C74-9D01-115DCE78A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419" y="2181618"/>
                <a:ext cx="281551" cy="276999"/>
              </a:xfrm>
              <a:prstGeom prst="rect">
                <a:avLst/>
              </a:prstGeom>
              <a:blipFill>
                <a:blip r:embed="rId15"/>
                <a:stretch>
                  <a:fillRect l="-21277" r="-2128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9475AD0B-ABD7-4F75-99FF-FF0B9E48165F}"/>
              </a:ext>
            </a:extLst>
          </p:cNvPr>
          <p:cNvSpPr/>
          <p:nvPr/>
        </p:nvSpPr>
        <p:spPr>
          <a:xfrm>
            <a:off x="266141" y="2151517"/>
            <a:ext cx="350230" cy="3756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DF22294-2AA9-466E-B02D-F8D1E67A4384}"/>
                  </a:ext>
                </a:extLst>
              </p:cNvPr>
              <p:cNvSpPr txBox="1"/>
              <p:nvPr/>
            </p:nvSpPr>
            <p:spPr>
              <a:xfrm>
                <a:off x="303859" y="2183309"/>
                <a:ext cx="1993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DF22294-2AA9-466E-B02D-F8D1E67A4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59" y="2183309"/>
                <a:ext cx="199349" cy="276999"/>
              </a:xfrm>
              <a:prstGeom prst="rect">
                <a:avLst/>
              </a:prstGeom>
              <a:blipFill>
                <a:blip r:embed="rId16"/>
                <a:stretch>
                  <a:fillRect l="-42424" t="-2174" r="-36364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D5F6500-D419-4B3A-8234-AB9E7F9178A7}"/>
              </a:ext>
            </a:extLst>
          </p:cNvPr>
          <p:cNvCxnSpPr>
            <a:cxnSpLocks/>
            <a:stCxn id="41" idx="6"/>
          </p:cNvCxnSpPr>
          <p:nvPr/>
        </p:nvCxnSpPr>
        <p:spPr>
          <a:xfrm flipV="1">
            <a:off x="616371" y="2329318"/>
            <a:ext cx="845409" cy="10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16846EC-5485-421B-BD82-456B800ED98E}"/>
              </a:ext>
            </a:extLst>
          </p:cNvPr>
          <p:cNvCxnSpPr>
            <a:cxnSpLocks/>
            <a:stCxn id="38" idx="2"/>
            <a:endCxn id="30" idx="6"/>
          </p:cNvCxnSpPr>
          <p:nvPr/>
        </p:nvCxnSpPr>
        <p:spPr>
          <a:xfrm flipH="1">
            <a:off x="3128072" y="2354605"/>
            <a:ext cx="418058" cy="1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D305FBD-9A37-4B43-9B42-F7845FF6C088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2009552" y="1401680"/>
            <a:ext cx="473626" cy="9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id="{D42B00E6-6C05-4C6C-AB3F-790896C56163}"/>
              </a:ext>
            </a:extLst>
          </p:cNvPr>
          <p:cNvSpPr/>
          <p:nvPr/>
        </p:nvSpPr>
        <p:spPr>
          <a:xfrm>
            <a:off x="9566641" y="904708"/>
            <a:ext cx="1778775" cy="713763"/>
          </a:xfrm>
          <a:prstGeom prst="wedgeRectCallout">
            <a:avLst>
              <a:gd name="adj1" fmla="val -57267"/>
              <a:gd name="adj2" fmla="val -302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Assuming even the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hyperparams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to be unknown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7DAC1D-7BF2-439C-89AB-0B37D4825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84" y="3698414"/>
            <a:ext cx="4054544" cy="47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72B2FD9-9203-44C4-9BB8-2810A242B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09" y="4229920"/>
            <a:ext cx="4054544" cy="4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D0670D3-2EF7-4827-A993-6E3678ED8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31" y="4680227"/>
            <a:ext cx="3870127" cy="52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A29B7BB-3FF1-4DF0-8E8A-AC54ED4AA27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11333" y="3616735"/>
            <a:ext cx="4054544" cy="56982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2548651-16EA-42CB-B670-A10AE11B873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57391" y="4201770"/>
            <a:ext cx="4165770" cy="50588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2242BB4-7737-4742-B02F-4689FF2EB54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236527" y="4724702"/>
            <a:ext cx="3757189" cy="569911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B0ABBC5-6855-4EC3-BA27-7DA786C6D8A8}"/>
              </a:ext>
            </a:extLst>
          </p:cNvPr>
          <p:cNvSpPr/>
          <p:nvPr/>
        </p:nvSpPr>
        <p:spPr>
          <a:xfrm>
            <a:off x="1283209" y="3698414"/>
            <a:ext cx="4559858" cy="1580496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B271148-349B-45E4-BFDF-2DCB0B55BF9B}"/>
              </a:ext>
            </a:extLst>
          </p:cNvPr>
          <p:cNvSpPr/>
          <p:nvPr/>
        </p:nvSpPr>
        <p:spPr>
          <a:xfrm>
            <a:off x="6096000" y="3691632"/>
            <a:ext cx="4559858" cy="1580496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BAC38BF-A8F1-4CB5-A0F4-379ABF58D946}"/>
                  </a:ext>
                </a:extLst>
              </p:cNvPr>
              <p:cNvSpPr txBox="1"/>
              <p:nvPr/>
            </p:nvSpPr>
            <p:spPr>
              <a:xfrm>
                <a:off x="503208" y="5394816"/>
                <a:ext cx="5777864" cy="566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e>
                        <m:e>
                          <m:r>
                            <a:rPr lang="en-IN" b="1" i="0" smtClean="0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Gamma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+0.5∗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𝑁𝐾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+0.5∗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BAC38BF-A8F1-4CB5-A0F4-379ABF58D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08" y="5394816"/>
                <a:ext cx="5777864" cy="56695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Speech Bubble: Rectangle 67">
                <a:extLst>
                  <a:ext uri="{FF2B5EF4-FFF2-40B4-BE49-F238E27FC236}">
                    <a16:creationId xmlns:a16="http://schemas.microsoft.com/office/drawing/2014/main" id="{7932E52D-913F-4FAB-AF80-5845711AC142}"/>
                  </a:ext>
                </a:extLst>
              </p:cNvPr>
              <p:cNvSpPr/>
              <p:nvPr/>
            </p:nvSpPr>
            <p:spPr>
              <a:xfrm>
                <a:off x="7696586" y="2003022"/>
                <a:ext cx="4422439" cy="492955"/>
              </a:xfrm>
              <a:prstGeom prst="wedgeRectCallout">
                <a:avLst>
                  <a:gd name="adj1" fmla="val -38700"/>
                  <a:gd name="adj2" fmla="val 7335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also use non-zero mean and full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cov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matrix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with Gaussian and Wishart priors respectively*</a:t>
                </a:r>
              </a:p>
            </p:txBody>
          </p:sp>
        </mc:Choice>
        <mc:Fallback xmlns="">
          <p:sp>
            <p:nvSpPr>
              <p:cNvPr id="68" name="Speech Bubble: Rectangle 67">
                <a:extLst>
                  <a:ext uri="{FF2B5EF4-FFF2-40B4-BE49-F238E27FC236}">
                    <a16:creationId xmlns:a16="http://schemas.microsoft.com/office/drawing/2014/main" id="{7932E52D-913F-4FAB-AF80-5845711AC1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586" y="2003022"/>
                <a:ext cx="4422439" cy="492955"/>
              </a:xfrm>
              <a:prstGeom prst="wedgeRectCallout">
                <a:avLst>
                  <a:gd name="adj1" fmla="val -38700"/>
                  <a:gd name="adj2" fmla="val 73356"/>
                </a:avLst>
              </a:prstGeom>
              <a:blipFill>
                <a:blip r:embed="rId24"/>
                <a:stretch>
                  <a:fillRect l="-687" t="-1068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76406E1C-DC37-43F6-81C3-584C622A7CCC}"/>
              </a:ext>
            </a:extLst>
          </p:cNvPr>
          <p:cNvSpPr txBox="1"/>
          <p:nvPr/>
        </p:nvSpPr>
        <p:spPr>
          <a:xfrm>
            <a:off x="181645" y="6640962"/>
            <a:ext cx="64395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*Bayesian Probabilistic Matrix Factorization using Markov Chain Monte Carlo (</a:t>
            </a:r>
            <a:r>
              <a:rPr lang="en-IN" sz="1100" dirty="0" err="1"/>
              <a:t>Salakhutdinov</a:t>
            </a:r>
            <a:r>
              <a:rPr lang="en-IN" sz="1100" dirty="0"/>
              <a:t> and </a:t>
            </a:r>
            <a:r>
              <a:rPr lang="en-IN" sz="1100" dirty="0" err="1"/>
              <a:t>Mnih</a:t>
            </a:r>
            <a:r>
              <a:rPr lang="en-IN" sz="1100" dirty="0"/>
              <a:t>, 2008)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6933AAB-DB26-452F-8500-588C2ECBA072}"/>
                  </a:ext>
                </a:extLst>
              </p:cNvPr>
              <p:cNvSpPr txBox="1"/>
              <p:nvPr/>
            </p:nvSpPr>
            <p:spPr>
              <a:xfrm>
                <a:off x="504170" y="5978465"/>
                <a:ext cx="5794535" cy="598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e>
                        <m:e>
                          <m:r>
                            <a:rPr lang="en-IN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Gamma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+0.5∗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𝑀𝐾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+0.5∗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Sup>
                            <m:sSubSup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6933AAB-DB26-452F-8500-588C2ECBA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70" y="5978465"/>
                <a:ext cx="5794535" cy="5982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51038F6-529D-4BA9-A38C-375D6EF77FD2}"/>
                  </a:ext>
                </a:extLst>
              </p:cNvPr>
              <p:cNvSpPr txBox="1"/>
              <p:nvPr/>
            </p:nvSpPr>
            <p:spPr>
              <a:xfrm>
                <a:off x="5986973" y="5780652"/>
                <a:ext cx="4560864" cy="6600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e>
                          <m:r>
                            <a:rPr lang="en-IN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en-IN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0" smtClean="0">
                              <a:latin typeface="Cambria Math" panose="02040503050406030204" pitchFamily="18" charset="0"/>
                            </a:rPr>
                            <m:t>𝐔</m:t>
                          </m:r>
                          <m:r>
                            <a:rPr lang="en-IN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1" i="0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Gamma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+0.5∗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IN" b="0" i="0" dirty="0">
                  <a:latin typeface="Cambria Math" panose="02040503050406030204" pitchFamily="18" charset="0"/>
                </a:endParaRPr>
              </a:p>
              <a:p>
                <a:r>
                  <a:rPr lang="en-IN" b="0" dirty="0"/>
                  <a:t>                              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+0.5∗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IN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51038F6-529D-4BA9-A38C-375D6EF77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973" y="5780652"/>
                <a:ext cx="4560864" cy="660052"/>
              </a:xfrm>
              <a:prstGeom prst="rect">
                <a:avLst/>
              </a:prstGeom>
              <a:blipFill>
                <a:blip r:embed="rId26"/>
                <a:stretch>
                  <a:fillRect t="-20183" r="-1604" b="-1055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ctangle 75">
            <a:extLst>
              <a:ext uri="{FF2B5EF4-FFF2-40B4-BE49-F238E27FC236}">
                <a16:creationId xmlns:a16="http://schemas.microsoft.com/office/drawing/2014/main" id="{32BFB4F5-6434-405D-8992-8D83CC9A6EF0}"/>
              </a:ext>
            </a:extLst>
          </p:cNvPr>
          <p:cNvSpPr/>
          <p:nvPr/>
        </p:nvSpPr>
        <p:spPr>
          <a:xfrm>
            <a:off x="503206" y="5362728"/>
            <a:ext cx="10044629" cy="1248596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2DFA0F8-340C-48B2-A1B9-2C273B4B622D}"/>
              </a:ext>
            </a:extLst>
          </p:cNvPr>
          <p:cNvSpPr/>
          <p:nvPr/>
        </p:nvSpPr>
        <p:spPr>
          <a:xfrm>
            <a:off x="357105" y="3637084"/>
            <a:ext cx="10551686" cy="305086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0000FF"/>
              </a:solidFill>
            </a:endParaRPr>
          </a:p>
        </p:txBody>
      </p:sp>
      <p:sp>
        <p:nvSpPr>
          <p:cNvPr id="77" name="Speech Bubble: Rectangle 76">
            <a:extLst>
              <a:ext uri="{FF2B5EF4-FFF2-40B4-BE49-F238E27FC236}">
                <a16:creationId xmlns:a16="http://schemas.microsoft.com/office/drawing/2014/main" id="{2C6A4E7F-9A1E-4EE4-8A83-DB2AAED06C2D}"/>
              </a:ext>
            </a:extLst>
          </p:cNvPr>
          <p:cNvSpPr/>
          <p:nvPr/>
        </p:nvSpPr>
        <p:spPr>
          <a:xfrm>
            <a:off x="37096" y="4063806"/>
            <a:ext cx="1417396" cy="1036622"/>
          </a:xfrm>
          <a:prstGeom prst="wedgeRectCallout">
            <a:avLst>
              <a:gd name="adj1" fmla="val 55855"/>
              <a:gd name="adj2" fmla="val 6770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verify that Markov Blanket property holds for each CP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40155AA-F67E-4DAA-AD51-9BC0DE574443}"/>
              </a:ext>
            </a:extLst>
          </p:cNvPr>
          <p:cNvSpPr txBox="1"/>
          <p:nvPr/>
        </p:nvSpPr>
        <p:spPr>
          <a:xfrm>
            <a:off x="503206" y="3081824"/>
            <a:ext cx="293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Bayesian Matrix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Speech Bubble: Rectangle 74">
                <a:extLst>
                  <a:ext uri="{FF2B5EF4-FFF2-40B4-BE49-F238E27FC236}">
                    <a16:creationId xmlns:a16="http://schemas.microsoft.com/office/drawing/2014/main" id="{D3ED5274-2A65-4D61-9805-89C1E22D34A6}"/>
                  </a:ext>
                </a:extLst>
              </p:cNvPr>
              <p:cNvSpPr/>
              <p:nvPr/>
            </p:nvSpPr>
            <p:spPr>
              <a:xfrm>
                <a:off x="10588651" y="5292477"/>
                <a:ext cx="1513530" cy="917853"/>
              </a:xfrm>
              <a:prstGeom prst="wedgeRectCallout">
                <a:avLst>
                  <a:gd name="adj1" fmla="val -75982"/>
                  <a:gd name="adj2" fmla="val 1811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denotes the indices that are observed in the ratings matrix</a:t>
                </a:r>
              </a:p>
            </p:txBody>
          </p:sp>
        </mc:Choice>
        <mc:Fallback xmlns="">
          <p:sp>
            <p:nvSpPr>
              <p:cNvPr id="75" name="Speech Bubble: Rectangle 74">
                <a:extLst>
                  <a:ext uri="{FF2B5EF4-FFF2-40B4-BE49-F238E27FC236}">
                    <a16:creationId xmlns:a16="http://schemas.microsoft.com/office/drawing/2014/main" id="{D3ED5274-2A65-4D61-9805-89C1E22D3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651" y="5292477"/>
                <a:ext cx="1513530" cy="917853"/>
              </a:xfrm>
              <a:prstGeom prst="wedgeRectCallout">
                <a:avLst>
                  <a:gd name="adj1" fmla="val -75982"/>
                  <a:gd name="adj2" fmla="val 18112"/>
                </a:avLst>
              </a:prstGeom>
              <a:blipFill>
                <a:blip r:embed="rId27"/>
                <a:stretch>
                  <a:fillRect t="-9091" b="-1493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397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723"/>
    </mc:Choice>
    <mc:Fallback xmlns="">
      <p:transition spd="slow" advTm="370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8" grpId="0"/>
      <p:bldP spid="24" grpId="0"/>
      <p:bldP spid="15" grpId="0" animBg="1"/>
      <p:bldP spid="19" grpId="0"/>
      <p:bldP spid="21" grpId="0"/>
      <p:bldP spid="3" grpId="0" animBg="1"/>
      <p:bldP spid="28" grpId="0" animBg="1"/>
      <p:bldP spid="4" grpId="0" animBg="1"/>
      <p:bldP spid="29" grpId="0" animBg="1"/>
      <p:bldP spid="30" grpId="0" animBg="1"/>
      <p:bldP spid="5" grpId="0"/>
      <p:bldP spid="6" grpId="0"/>
      <p:bldP spid="31" grpId="0"/>
      <p:bldP spid="34" grpId="0"/>
      <p:bldP spid="36" grpId="0"/>
      <p:bldP spid="37" grpId="0" animBg="1"/>
      <p:bldP spid="38" grpId="0" animBg="1"/>
      <p:bldP spid="35" grpId="0"/>
      <p:bldP spid="40" grpId="0"/>
      <p:bldP spid="41" grpId="0" animBg="1"/>
      <p:bldP spid="42" grpId="0"/>
      <p:bldP spid="55" grpId="0" animBg="1"/>
      <p:bldP spid="61" grpId="0" animBg="1"/>
      <p:bldP spid="65" grpId="0" animBg="1"/>
      <p:bldP spid="62" grpId="0"/>
      <p:bldP spid="68" grpId="0" animBg="1"/>
      <p:bldP spid="64" grpId="0"/>
      <p:bldP spid="72" grpId="0"/>
      <p:bldP spid="73" grpId="0"/>
      <p:bldP spid="76" grpId="0" animBg="1"/>
      <p:bldP spid="78" grpId="0" animBg="1"/>
      <p:bldP spid="77" grpId="0" animBg="1"/>
      <p:bldP spid="71" grpId="0"/>
      <p:bldP spid="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744" y="2889635"/>
            <a:ext cx="6631501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MCMC: Some Other Aspects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9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3"/>
    </mc:Choice>
    <mc:Fallback xmlns="">
      <p:transition spd="slow" advTm="1431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Using the Samples to make Predictions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Using the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our approx.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2400" b="1" i="1"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p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Any expectation that depends 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be approximated as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Bayesian lin. reg., assuming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to be unknown, the PPD approx. will be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Sampling based approx. for PPD of other models can also be obtained likewise</a:t>
                </a:r>
              </a:p>
              <a:p>
                <a:pPr marL="0" indent="0">
                  <a:buNone/>
                </a:pP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7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D196B1-B17B-440F-9AFA-17CB2DBC949B}"/>
                  </a:ext>
                </a:extLst>
              </p:cNvPr>
              <p:cNvSpPr txBox="1"/>
              <p:nvPr/>
            </p:nvSpPr>
            <p:spPr>
              <a:xfrm>
                <a:off x="2257952" y="2312066"/>
                <a:ext cx="6796219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IN" sz="2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D196B1-B17B-440F-9AFA-17CB2DBC9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952" y="2312066"/>
                <a:ext cx="6796219" cy="8842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72E818-90F1-4B21-8D46-061305059137}"/>
                  </a:ext>
                </a:extLst>
              </p:cNvPr>
              <p:cNvSpPr txBox="1"/>
              <p:nvPr/>
            </p:nvSpPr>
            <p:spPr>
              <a:xfrm>
                <a:off x="530815" y="4058051"/>
                <a:ext cx="10484537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IN" sz="2800" i="1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sz="2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sz="28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IN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72E818-90F1-4B21-8D46-061305059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15" y="4058051"/>
                <a:ext cx="10484537" cy="8842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843ECBA-9BD0-413E-9998-ED01E6341E88}"/>
                  </a:ext>
                </a:extLst>
              </p:cNvPr>
              <p:cNvSpPr/>
              <p:nvPr/>
            </p:nvSpPr>
            <p:spPr>
              <a:xfrm>
                <a:off x="8132669" y="3788306"/>
                <a:ext cx="2413927" cy="492955"/>
              </a:xfrm>
              <a:prstGeom prst="wedgeRectCallout">
                <a:avLst>
                  <a:gd name="adj1" fmla="val -57610"/>
                  <a:gd name="adj2" fmla="val 2998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Thus, in this case, the PPD is a sum of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Gaussians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843ECBA-9BD0-413E-9998-ED01E6341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669" y="3788306"/>
                <a:ext cx="2413927" cy="492955"/>
              </a:xfrm>
              <a:prstGeom prst="wedgeRectCallout">
                <a:avLst>
                  <a:gd name="adj1" fmla="val -57610"/>
                  <a:gd name="adj2" fmla="val 29988"/>
                </a:avLst>
              </a:prstGeom>
              <a:blipFill>
                <a:blip r:embed="rId8"/>
                <a:stretch>
                  <a:fillRect t="-10714" b="-2142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6FD4CD83-151D-44DE-B21E-B830E92D8870}"/>
                  </a:ext>
                </a:extLst>
              </p:cNvPr>
              <p:cNvSpPr/>
              <p:nvPr/>
            </p:nvSpPr>
            <p:spPr>
              <a:xfrm>
                <a:off x="6719305" y="5028623"/>
                <a:ext cx="2413927" cy="712581"/>
              </a:xfrm>
              <a:prstGeom prst="wedgeRectCallout">
                <a:avLst>
                  <a:gd name="adj1" fmla="val 29386"/>
                  <a:gd name="adj2" fmla="val -8246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Mean and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be computed using sum of Gaussian properties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6FD4CD83-151D-44DE-B21E-B830E92D8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305" y="5028623"/>
                <a:ext cx="2413927" cy="712581"/>
              </a:xfrm>
              <a:prstGeom prst="wedgeRectCallout">
                <a:avLst>
                  <a:gd name="adj1" fmla="val 29386"/>
                  <a:gd name="adj2" fmla="val -82463"/>
                </a:avLst>
              </a:prstGeom>
              <a:blipFill>
                <a:blip r:embed="rId9"/>
                <a:stretch>
                  <a:fillRect l="-1003" b="-1257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5B6B2BD-4945-4380-83AD-E02C62E9053A}"/>
                  </a:ext>
                </a:extLst>
              </p:cNvPr>
              <p:cNvSpPr/>
              <p:nvPr/>
            </p:nvSpPr>
            <p:spPr>
              <a:xfrm>
                <a:off x="9214757" y="4918718"/>
                <a:ext cx="2791105" cy="418214"/>
              </a:xfrm>
              <a:prstGeom prst="wedgeRectCallout">
                <a:avLst>
                  <a:gd name="adj1" fmla="val -60260"/>
                  <a:gd name="adj2" fmla="val 997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Mean:</a:t>
                </a:r>
                <a14:m>
                  <m:oMath xmlns:m="http://schemas.openxmlformats.org/officeDocument/2006/math">
                    <m: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en-I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  <m:e>
                        <m:sSup>
                          <m:sSup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I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IN" sz="16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IN" sz="16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sz="16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sup>
                            </m:sSup>
                          </m:e>
                          <m:sup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F5B6B2BD-4945-4380-83AD-E02C62E90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4757" y="4918718"/>
                <a:ext cx="2791105" cy="418214"/>
              </a:xfrm>
              <a:prstGeom prst="wedgeRectCallout">
                <a:avLst>
                  <a:gd name="adj1" fmla="val -60260"/>
                  <a:gd name="adj2" fmla="val 9972"/>
                </a:avLst>
              </a:prstGeom>
              <a:blipFill>
                <a:blip r:embed="rId10"/>
                <a:stretch>
                  <a:fillRect t="-71831" b="-12535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9602A66A-5F2F-4B75-A83B-831F08B4A12F}"/>
              </a:ext>
            </a:extLst>
          </p:cNvPr>
          <p:cNvSpPr/>
          <p:nvPr/>
        </p:nvSpPr>
        <p:spPr>
          <a:xfrm>
            <a:off x="9342050" y="5408918"/>
            <a:ext cx="2791105" cy="712580"/>
          </a:xfrm>
          <a:prstGeom prst="wedgeRectCallout">
            <a:avLst>
              <a:gd name="adj1" fmla="val -61648"/>
              <a:gd name="adj2" fmla="val -1939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Variance: Exercise! Use definition of variance and use Monte-Carlo approximation 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1F2711A-F68C-41DF-B4AA-CB5D99588C73}"/>
              </a:ext>
            </a:extLst>
          </p:cNvPr>
          <p:cNvSpPr/>
          <p:nvPr/>
        </p:nvSpPr>
        <p:spPr>
          <a:xfrm>
            <a:off x="4059333" y="3822862"/>
            <a:ext cx="1938512" cy="492955"/>
          </a:xfrm>
          <a:prstGeom prst="wedgeRectCallout">
            <a:avLst>
              <a:gd name="adj1" fmla="val -72056"/>
              <a:gd name="adj2" fmla="val 5199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Joint posterior over all unknowns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662509A4-4DCA-46C2-96B9-0EA622C03DC0}"/>
              </a:ext>
            </a:extLst>
          </p:cNvPr>
          <p:cNvSpPr/>
          <p:nvPr/>
        </p:nvSpPr>
        <p:spPr>
          <a:xfrm>
            <a:off x="4059333" y="4843977"/>
            <a:ext cx="1938512" cy="492955"/>
          </a:xfrm>
          <a:prstGeom prst="wedgeRectCallout">
            <a:avLst>
              <a:gd name="adj1" fmla="val 85045"/>
              <a:gd name="adj2" fmla="val -7533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Sampling based approximation of PPD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30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071"/>
    </mc:Choice>
    <mc:Fallback xmlns="">
      <p:transition spd="slow" advTm="321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Sampling Methods: Label Switching Issue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are given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IN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from the posterior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can’t always simply “average” them to get the “posterior mean”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acc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Why: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Non-identifiability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latent vars in models with multiple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equival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posterior modes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Example: In clustering via GMM, the likelihood is invariant to how we label clusters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What we call cluster 1 in one sample may be cluster 2 in the next sample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Say, in GMM,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both samples imply the same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Averaging will give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=[0.5,0.5]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which is incorrect</a:t>
                </a: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Quantities not affected by permutations of dims of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can be safely averaged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E.g., probability that two points belong to the same cluster (e.g., in GMM)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Predicting the mean of an entry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 matrix factorization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IN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b="1" i="1" smtClean="0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IN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sup>
                            </m:sSubSup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Sup>
                          <m:sSubSupPr>
                            <m:ctrlPr>
                              <a:rPr lang="en-IN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d>
                              <m:d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sup>
                        </m:sSubSup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223D1CF-74F9-4D7E-B703-2505AED20F45}"/>
              </a:ext>
            </a:extLst>
          </p:cNvPr>
          <p:cNvSpPr/>
          <p:nvPr/>
        </p:nvSpPr>
        <p:spPr>
          <a:xfrm>
            <a:off x="10134669" y="3753120"/>
            <a:ext cx="1938512" cy="1206338"/>
          </a:xfrm>
          <a:prstGeom prst="wedgeRectCallout">
            <a:avLst>
              <a:gd name="adj1" fmla="val -69658"/>
              <a:gd name="adj2" fmla="val -344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One sample may be from near one of the modes and the other may be from near the other 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F3B09D96-AA6B-4A4B-BFA5-B51DEA6FD53E}"/>
                  </a:ext>
                </a:extLst>
              </p:cNvPr>
              <p:cNvSpPr/>
              <p:nvPr/>
            </p:nvSpPr>
            <p:spPr>
              <a:xfrm>
                <a:off x="10030381" y="5555270"/>
                <a:ext cx="2146930" cy="862702"/>
              </a:xfrm>
              <a:prstGeom prst="wedgeRectCallout">
                <a:avLst>
                  <a:gd name="adj1" fmla="val -55220"/>
                  <a:gd name="adj2" fmla="val 3831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Changes in order of entries in these </a:t>
                </a:r>
                <a14:m>
                  <m:oMath xmlns:m="http://schemas.openxmlformats.org/officeDocument/2006/math"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1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vectors across different samples doesn’t affect the inner product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F3B09D96-AA6B-4A4B-BFA5-B51DEA6FD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381" y="5555270"/>
                <a:ext cx="2146930" cy="862702"/>
              </a:xfrm>
              <a:prstGeom prst="wedgeRectCallout">
                <a:avLst>
                  <a:gd name="adj1" fmla="val -55220"/>
                  <a:gd name="adj2" fmla="val 38311"/>
                </a:avLst>
              </a:prstGeom>
              <a:blipFill>
                <a:blip r:embed="rId6"/>
                <a:stretch>
                  <a:fillRect b="-206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9726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755"/>
    </mc:Choice>
    <mc:Fallback xmlns="">
      <p:transition spd="slow" advTm="495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MCMC: Some Practical Aspects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Choice of proposal distribution is important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MH sampling, Gaussian proposal is popular when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continuous, e.g.,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Other options: Mixture of proposal distributions, data-driven or adaptive proposals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Autocorrelation.</a:t>
                </a:r>
                <a:r>
                  <a:rPr lang="en-GB" dirty="0">
                    <a:latin typeface="Abadi Extra Light" panose="020B0204020104020204" pitchFamily="34" charset="0"/>
                  </a:rPr>
                  <a:t> Can show that when approximating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using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p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b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Autocorrelation function (ACF) at lag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Multiple Chains</a:t>
                </a:r>
                <a:r>
                  <a:rPr lang="en-GB" dirty="0">
                    <a:latin typeface="Abadi Extra Light" panose="020B0204020104020204" pitchFamily="34" charset="0"/>
                  </a:rPr>
                  <a:t>: Run multiple chains, take union of generated samples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883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1FBD65-1E38-41EE-B4A7-977287CDE64E}"/>
                  </a:ext>
                </a:extLst>
              </p:cNvPr>
              <p:cNvSpPr txBox="1"/>
              <p:nvPr/>
            </p:nvSpPr>
            <p:spPr>
              <a:xfrm>
                <a:off x="3607230" y="2111644"/>
                <a:ext cx="4595425" cy="494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e>
                          <m:sSup>
                            <m:sSup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800" b="0" i="1" smtClean="0">
                                      <a:latin typeface="Cambria Math" panose="02040503050406030204" pitchFamily="18" charset="0"/>
                                    </a:rPr>
                                    <m:t>ℓ−1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d>
                            <m:d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ℓ−1</m:t>
                              </m:r>
                            </m:e>
                          </m:d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1FBD65-1E38-41EE-B4A7-977287CDE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230" y="2111644"/>
                <a:ext cx="4595425" cy="4944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35DFBC33-5AD3-4C5B-820D-DFDD94E20DCD}"/>
              </a:ext>
            </a:extLst>
          </p:cNvPr>
          <p:cNvSpPr/>
          <p:nvPr/>
        </p:nvSpPr>
        <p:spPr>
          <a:xfrm>
            <a:off x="10352725" y="2539317"/>
            <a:ext cx="1788852" cy="227665"/>
          </a:xfrm>
          <a:prstGeom prst="wedgeRectCallout">
            <a:avLst>
              <a:gd name="adj1" fmla="val -38892"/>
              <a:gd name="adj2" fmla="val 882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Change at each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iter</a:t>
            </a:r>
            <a:endParaRPr lang="en-IN" sz="160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B381626-2225-4EB0-8DDF-75C9ED929364}"/>
              </a:ext>
            </a:extLst>
          </p:cNvPr>
          <p:cNvSpPr/>
          <p:nvPr/>
        </p:nvSpPr>
        <p:spPr>
          <a:xfrm>
            <a:off x="8535760" y="1958138"/>
            <a:ext cx="2124490" cy="555408"/>
          </a:xfrm>
          <a:prstGeom prst="wedgeRectCallout">
            <a:avLst>
              <a:gd name="adj1" fmla="val -64017"/>
              <a:gd name="adj2" fmla="val 133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Hessian at the MAP of the target distribution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582D47-9A54-4C68-AA94-3CFE10E0A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293" y="4251863"/>
            <a:ext cx="6334032" cy="8051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46181D2F-5B2A-44C9-B7D7-6801C034D51F}"/>
                  </a:ext>
                </a:extLst>
              </p:cNvPr>
              <p:cNvSpPr/>
              <p:nvPr/>
            </p:nvSpPr>
            <p:spPr>
              <a:xfrm>
                <a:off x="133699" y="3922499"/>
                <a:ext cx="1557187" cy="555408"/>
              </a:xfrm>
              <a:prstGeom prst="wedgeRectCallout">
                <a:avLst>
                  <a:gd name="adj1" fmla="val 67360"/>
                  <a:gd name="adj2" fmla="val 4964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IN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IN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sSub>
                            <m:sSubPr>
                              <m:ctrlPr>
                                <a:rPr lang="en-I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I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46181D2F-5B2A-44C9-B7D7-6801C034D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99" y="3922499"/>
                <a:ext cx="1557187" cy="555408"/>
              </a:xfrm>
              <a:prstGeom prst="wedgeRectCallout">
                <a:avLst>
                  <a:gd name="adj1" fmla="val 67360"/>
                  <a:gd name="adj2" fmla="val 49647"/>
                </a:avLst>
              </a:prstGeom>
              <a:blipFill>
                <a:blip r:embed="rId8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01276B0-12CC-4B31-8C46-FA76E5D54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484" y="4200203"/>
            <a:ext cx="4394540" cy="67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8FDECCC0-4F73-4B38-B21D-511C1745A419}"/>
              </a:ext>
            </a:extLst>
          </p:cNvPr>
          <p:cNvSpPr/>
          <p:nvPr/>
        </p:nvSpPr>
        <p:spPr>
          <a:xfrm>
            <a:off x="1950819" y="3799179"/>
            <a:ext cx="1993876" cy="452684"/>
          </a:xfrm>
          <a:prstGeom prst="wedgeRectCallout">
            <a:avLst>
              <a:gd name="adj1" fmla="val 28796"/>
              <a:gd name="adj2" fmla="val 762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Monte Carlo assumes uncorrelated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FB6D0B7-4FBD-41A2-8526-20DD63BD6C2E}"/>
                  </a:ext>
                </a:extLst>
              </p:cNvPr>
              <p:cNvSpPr/>
              <p:nvPr/>
            </p:nvSpPr>
            <p:spPr>
              <a:xfrm>
                <a:off x="5122980" y="4032463"/>
                <a:ext cx="3205641" cy="232196"/>
              </a:xfrm>
              <a:prstGeom prst="wedgeRectCallout">
                <a:avLst>
                  <a:gd name="adj1" fmla="val -38644"/>
                  <a:gd name="adj2" fmla="val 16013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Value of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IN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MCMC sample</a:t>
                </a: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FB6D0B7-4FBD-41A2-8526-20DD63BD6C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980" y="4032463"/>
                <a:ext cx="3205641" cy="232196"/>
              </a:xfrm>
              <a:prstGeom prst="wedgeRectCallout">
                <a:avLst>
                  <a:gd name="adj1" fmla="val -38644"/>
                  <a:gd name="adj2" fmla="val 160132"/>
                </a:avLst>
              </a:prstGeom>
              <a:blipFill>
                <a:blip r:embed="rId10"/>
                <a:stretch>
                  <a:fillRect l="-756" t="-1046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E69804C3-9B4F-4384-830A-CC09D2702D0C}"/>
              </a:ext>
            </a:extLst>
          </p:cNvPr>
          <p:cNvSpPr/>
          <p:nvPr/>
        </p:nvSpPr>
        <p:spPr>
          <a:xfrm>
            <a:off x="8760221" y="3641194"/>
            <a:ext cx="3156286" cy="673923"/>
          </a:xfrm>
          <a:prstGeom prst="wedgeRectCallout">
            <a:avLst>
              <a:gd name="adj1" fmla="val -36428"/>
              <a:gd name="adj2" fmla="val 6469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Basically measures what fractions of the total samples are uncorrelated. Want it to be close to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62BA3A-ADDB-4841-A507-8A827F74BB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8403" y="5093171"/>
            <a:ext cx="3470137" cy="786879"/>
          </a:xfrm>
          <a:prstGeom prst="rect">
            <a:avLst/>
          </a:prstGeom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A09EEBFF-AB38-4A68-B6BD-5E9C93B7A408}"/>
              </a:ext>
            </a:extLst>
          </p:cNvPr>
          <p:cNvSpPr/>
          <p:nvPr/>
        </p:nvSpPr>
        <p:spPr>
          <a:xfrm>
            <a:off x="9719265" y="4981035"/>
            <a:ext cx="909846" cy="416588"/>
          </a:xfrm>
          <a:prstGeom prst="wedgeRectCallout">
            <a:avLst>
              <a:gd name="adj1" fmla="val -61675"/>
              <a:gd name="adj2" fmla="val 727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Lower is better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39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052"/>
    </mc:Choice>
    <mc:Fallback xmlns="">
      <p:transition spd="slow" advTm="484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4" grpId="0" animBg="1"/>
      <p:bldP spid="15" grpId="0" animBg="1"/>
      <p:bldP spid="16" grpId="0" animBg="1"/>
      <p:bldP spid="12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Approximate Inference: 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 vs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VI approximates a posterior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another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err="1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Sampling uses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samples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…,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to approximate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Sampling can be used within VI (ELBO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GB" dirty="0">
                    <a:latin typeface="Abadi Extra Light" panose="020B0204020104020204" pitchFamily="34" charset="0"/>
                  </a:rPr>
                  <a:t> using Monte-Carlo)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terms of “comparison” between VI and sampling, a few things to be noted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Convergence:</a:t>
                </a:r>
                <a:r>
                  <a:rPr lang="en-GB" dirty="0">
                    <a:latin typeface="Abadi Extra Light" panose="020B0204020104020204" pitchFamily="34" charset="0"/>
                  </a:rPr>
                  <a:t> VI only has local convergence, sampling (in theory) can give exact posterior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Storage:</a:t>
                </a:r>
                <a:r>
                  <a:rPr lang="en-GB" dirty="0">
                    <a:latin typeface="Abadi Extra Light" panose="020B0204020104020204" pitchFamily="34" charset="0"/>
                  </a:rPr>
                  <a:t> Sampling based </a:t>
                </a:r>
                <a:r>
                  <a:rPr lang="en-GB" dirty="0" err="1">
                    <a:latin typeface="Abadi Extra Light" panose="020B0204020104020204" pitchFamily="34" charset="0"/>
                  </a:rPr>
                  <a:t>approx</a:t>
                </a:r>
                <a:r>
                  <a:rPr lang="en-GB" dirty="0">
                    <a:latin typeface="Abadi Extra Light" panose="020B0204020104020204" pitchFamily="34" charset="0"/>
                  </a:rPr>
                  <a:t> needs to storage all samples, VI only needs var. params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Prediction Cost: </a:t>
                </a:r>
                <a:r>
                  <a:rPr lang="en-GB" dirty="0">
                    <a:latin typeface="Abadi Extra Light" panose="020B0204020104020204" pitchFamily="34" charset="0"/>
                  </a:rPr>
                  <a:t>Sampling </a:t>
                </a:r>
                <a:r>
                  <a:rPr lang="en-GB" u="sng" dirty="0">
                    <a:latin typeface="Abadi Extra Light" panose="020B0204020104020204" pitchFamily="34" charset="0"/>
                  </a:rPr>
                  <a:t>always</a:t>
                </a:r>
                <a:r>
                  <a:rPr lang="en-GB" dirty="0">
                    <a:latin typeface="Abadi Extra Light" panose="020B0204020104020204" pitchFamily="34" charset="0"/>
                  </a:rPr>
                  <a:t> requires Monte-Carlo </a:t>
                </a:r>
                <a:r>
                  <a:rPr lang="en-GB" dirty="0" err="1">
                    <a:latin typeface="Abadi Extra Light" panose="020B0204020104020204" pitchFamily="34" charset="0"/>
                  </a:rPr>
                  <a:t>avging</a:t>
                </a:r>
                <a:r>
                  <a:rPr lang="en-GB" dirty="0">
                    <a:latin typeface="Abadi Extra Light" panose="020B0204020104020204" pitchFamily="34" charset="0"/>
                  </a:rPr>
                  <a:t> for posterior predictive; with VI, sometimes we can get closed form posterior predictive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There is some work on “compressing” sampling-based approximations*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883" t="-1645" r="-2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46AFE0-F18E-4A55-849D-796067CC866D}"/>
                  </a:ext>
                </a:extLst>
              </p:cNvPr>
              <p:cNvSpPr txBox="1"/>
              <p:nvPr/>
            </p:nvSpPr>
            <p:spPr>
              <a:xfrm>
                <a:off x="4171561" y="4715359"/>
                <a:ext cx="5227137" cy="56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𝑑𝑍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IN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46AFE0-F18E-4A55-849D-796067CC8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561" y="4715359"/>
                <a:ext cx="5227137" cy="568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B548CE-4CE3-4E9D-9A6C-7990F6F09C74}"/>
                  </a:ext>
                </a:extLst>
              </p:cNvPr>
              <p:cNvSpPr txBox="1"/>
              <p:nvPr/>
            </p:nvSpPr>
            <p:spPr>
              <a:xfrm>
                <a:off x="4171560" y="5363705"/>
                <a:ext cx="5221045" cy="28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𝑑𝑍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≈∫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IN" i="1">
                          <a:latin typeface="Cambria Math" panose="02040503050406030204" pitchFamily="18" charset="0"/>
                        </a:rPr>
                        <m:t>𝑑𝑍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2B548CE-4CE3-4E9D-9A6C-7990F6F09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560" y="5363705"/>
                <a:ext cx="5221045" cy="287515"/>
              </a:xfrm>
              <a:prstGeom prst="rect">
                <a:avLst/>
              </a:prstGeom>
              <a:blipFill>
                <a:blip r:embed="rId7"/>
                <a:stretch>
                  <a:fillRect l="-700" t="-14894" r="-583" b="-404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452A25B-96B9-4F69-8EF9-28F27E9DC256}"/>
              </a:ext>
            </a:extLst>
          </p:cNvPr>
          <p:cNvSpPr txBox="1"/>
          <p:nvPr/>
        </p:nvSpPr>
        <p:spPr>
          <a:xfrm>
            <a:off x="1193784" y="4814937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PPD if using sampling: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35A064-6DEE-40FF-B149-9D935A62C8E2}"/>
              </a:ext>
            </a:extLst>
          </p:cNvPr>
          <p:cNvSpPr txBox="1"/>
          <p:nvPr/>
        </p:nvSpPr>
        <p:spPr>
          <a:xfrm>
            <a:off x="1193784" y="5281888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PPD if using VI: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EF7DA3-62BF-4EBD-8F0E-0B116E182D9E}"/>
              </a:ext>
            </a:extLst>
          </p:cNvPr>
          <p:cNvSpPr txBox="1"/>
          <p:nvPr/>
        </p:nvSpPr>
        <p:spPr>
          <a:xfrm>
            <a:off x="131736" y="6586780"/>
            <a:ext cx="92608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*”Compact approximations to Bayesian predictive distributions” by </a:t>
            </a:r>
            <a:r>
              <a:rPr lang="en-GB" sz="1100" dirty="0" err="1"/>
              <a:t>Snelson</a:t>
            </a:r>
            <a:r>
              <a:rPr lang="en-GB" sz="1100" dirty="0"/>
              <a:t> and </a:t>
            </a:r>
            <a:r>
              <a:rPr lang="en-GB" sz="1100" dirty="0" err="1"/>
              <a:t>Ghaharamani</a:t>
            </a:r>
            <a:r>
              <a:rPr lang="en-GB" sz="1100" dirty="0"/>
              <a:t>, 2005; and “Bayesian Dark Knowledge” by </a:t>
            </a:r>
            <a:r>
              <a:rPr lang="en-GB" sz="1100" dirty="0" err="1"/>
              <a:t>Korattikara</a:t>
            </a:r>
            <a:r>
              <a:rPr lang="en-GB" sz="1100" dirty="0"/>
              <a:t> et al, 2015</a:t>
            </a:r>
            <a:endParaRPr lang="en-IN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2A8921F-96D3-4AD3-AD0F-70F1070B2469}"/>
                  </a:ext>
                </a:extLst>
              </p:cNvPr>
              <p:cNvSpPr/>
              <p:nvPr/>
            </p:nvSpPr>
            <p:spPr>
              <a:xfrm>
                <a:off x="9686829" y="4814937"/>
                <a:ext cx="2390865" cy="912277"/>
              </a:xfrm>
              <a:prstGeom prst="wedgeRectCallout">
                <a:avLst>
                  <a:gd name="adj1" fmla="val -50869"/>
                  <a:gd name="adj2" fmla="val 6471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Compressing the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samples into something more compact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A2A8921F-96D3-4AD3-AD0F-70F1070B2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829" y="4814937"/>
                <a:ext cx="2390865" cy="912277"/>
              </a:xfrm>
              <a:prstGeom prst="wedgeRectCallout">
                <a:avLst>
                  <a:gd name="adj1" fmla="val -50869"/>
                  <a:gd name="adj2" fmla="val 64710"/>
                </a:avLst>
              </a:prstGeom>
              <a:blipFill>
                <a:blip r:embed="rId8"/>
                <a:stretch>
                  <a:fillRect r="-293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501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191"/>
    </mc:Choice>
    <mc:Fallback xmlns="">
      <p:transition spd="slow" advTm="418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7" grpId="0"/>
      <p:bldP spid="16" grpId="0"/>
      <p:bldP spid="15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 for today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MCMC algorithms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Metropolis Hastings (MH)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Gibbs sampling (special case of MH)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Some examples of Gibbs sampling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39"/>
    </mc:Choice>
    <mc:Fallback xmlns="">
      <p:transition spd="slow" advTm="4233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Coming Up Next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Avoiding the random-walk </a:t>
            </a:r>
            <a:r>
              <a:rPr lang="en-IN" sz="2600" dirty="0" err="1">
                <a:latin typeface="Abadi Extra Light" panose="020B0204020104020204" pitchFamily="34" charset="0"/>
              </a:rPr>
              <a:t>behavior</a:t>
            </a:r>
            <a:r>
              <a:rPr lang="en-IN" sz="2600" dirty="0">
                <a:latin typeface="Abadi Extra Light" panose="020B0204020104020204" pitchFamily="34" charset="0"/>
              </a:rPr>
              <a:t> of MCMC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Using gradient information of the posterior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Scalable MCMC methods</a:t>
            </a: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2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78"/>
    </mc:Choice>
    <mc:Fallback xmlns="">
      <p:transition spd="slow" advTm="1352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MH Sampling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randomly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ℓ=1,2,…,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IN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dirty="0" err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GB" i="1" dirty="0" err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I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(ℓ)</m:t>
                        </m:r>
                      </m:sup>
                    </m:sSup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IN" b="0" i="1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Compute acceptance probability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b="1" i="1" dirty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(ℓ)</m:t>
                            </m:r>
                          </m:sup>
                        </m:sSup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Else</a:t>
                </a:r>
              </a:p>
              <a:p>
                <a:pPr marL="1371600" lvl="3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1371600" lvl="3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1371600" lvl="3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8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D284EE3-DE00-4DBD-B534-AB66A04D3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75" y="2973410"/>
            <a:ext cx="6160236" cy="91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E1E362-F7A9-4BD2-8993-1145689E273D}"/>
                  </a:ext>
                </a:extLst>
              </p:cNvPr>
              <p:cNvSpPr txBox="1"/>
              <p:nvPr/>
            </p:nvSpPr>
            <p:spPr>
              <a:xfrm>
                <a:off x="2266875" y="4656125"/>
                <a:ext cx="2025426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(ℓ</m:t>
                          </m:r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E1E362-F7A9-4BD2-8993-1145689E2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875" y="4656125"/>
                <a:ext cx="2025426" cy="5129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A331AE-1AAC-4DD7-BC6B-EE5E6590CEF7}"/>
                  </a:ext>
                </a:extLst>
              </p:cNvPr>
              <p:cNvSpPr txBox="1"/>
              <p:nvPr/>
            </p:nvSpPr>
            <p:spPr>
              <a:xfrm>
                <a:off x="2104721" y="5576621"/>
                <a:ext cx="2286715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dirty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(ℓ</m:t>
                          </m:r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IN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IN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b="1" i="1" dirty="0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IN" sz="3200" b="0" i="1" dirty="0" smtClean="0">
                              <a:latin typeface="Cambria Math" panose="02040503050406030204" pitchFamily="18" charset="0"/>
                            </a:rPr>
                            <m:t>(ℓ)</m:t>
                          </m:r>
                        </m:sup>
                      </m:sSup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A331AE-1AAC-4DD7-BC6B-EE5E6590C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721" y="5576621"/>
                <a:ext cx="2286715" cy="5129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3E9F101E-B9E3-4C2B-85B9-1AC09EA767F4}"/>
                  </a:ext>
                </a:extLst>
              </p:cNvPr>
              <p:cNvSpPr/>
              <p:nvPr/>
            </p:nvSpPr>
            <p:spPr>
              <a:xfrm>
                <a:off x="4391436" y="4095294"/>
                <a:ext cx="2420292" cy="572914"/>
              </a:xfrm>
              <a:prstGeom prst="wedgeRectCallout">
                <a:avLst>
                  <a:gd name="adj1" fmla="val -50947"/>
                  <a:gd name="adj2" fmla="val 8127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Meaning accepting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I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16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p>
                            <m:r>
                              <a:rPr lang="en-IN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(ℓ)</m:t>
                            </m:r>
                          </m:sup>
                        </m:sSup>
                      </m:e>
                    </m:d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3E9F101E-B9E3-4C2B-85B9-1AC09EA76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436" y="4095294"/>
                <a:ext cx="2420292" cy="572914"/>
              </a:xfrm>
              <a:prstGeom prst="wedgeRectCallout">
                <a:avLst>
                  <a:gd name="adj1" fmla="val -50947"/>
                  <a:gd name="adj2" fmla="val 81279"/>
                </a:avLst>
              </a:prstGeom>
              <a:blipFill>
                <a:blip r:embed="rId9"/>
                <a:stretch>
                  <a:fillRect t="-38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1233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11"/>
    </mc:Choice>
    <mc:Fallback xmlns="">
      <p:transition spd="slow" advTm="85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MH Sampling in Action: A Toy Example..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4" y="1163529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Target distribution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Proposal distribution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0EC4761-5074-4D42-A860-60BC42255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62" y="919518"/>
            <a:ext cx="3993431" cy="90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5DC915-721F-408D-B615-1D18B47B2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390" y="1878178"/>
            <a:ext cx="6020012" cy="9420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4CA3E4-6AED-4E41-AA32-BB146ABBB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49" y="3187989"/>
            <a:ext cx="2172869" cy="2130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44BB30-54A8-4877-8FF5-64E1B09AB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454" y="3187989"/>
            <a:ext cx="2181767" cy="2130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54FFD6-7F2C-4133-9787-A74266BE2A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221" y="3216287"/>
            <a:ext cx="2181767" cy="2102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934C6D-3CD9-43AF-843A-43584937C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3272" y="3187989"/>
            <a:ext cx="2101484" cy="2143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AF2888-1131-421F-A710-2E02605076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4131" y="3216287"/>
            <a:ext cx="2101211" cy="2143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87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483"/>
    </mc:Choice>
    <mc:Fallback xmlns="">
      <p:transition spd="slow" advTm="235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MH Sampling: Some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If prop.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distrib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. is symmetric, we get </a:t>
                </a:r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Metropolis Sampling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algo (Metropolis, 1953) with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limitations of MH sampling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sometimes have very slow convergence (also known as slow “mixing”)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Computing acceptance probability can be expensive*, e.g., if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̃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I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some target posterior then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would require computing likelihood on all the data points (expensive)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01399-3131-48E3-83E6-8BAE1510E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4875" y="1601343"/>
            <a:ext cx="4288498" cy="981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04EB5D-27EF-40D5-9C36-B8A632322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5766" y="3600058"/>
            <a:ext cx="2103110" cy="1642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02FFA4-3D7B-4803-9865-FA93EE4D06C9}"/>
                  </a:ext>
                </a:extLst>
              </p:cNvPr>
              <p:cNvSpPr txBox="1"/>
              <p:nvPr/>
            </p:nvSpPr>
            <p:spPr>
              <a:xfrm>
                <a:off x="3599078" y="3869830"/>
                <a:ext cx="3072384" cy="410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e>
                          <m:sSup>
                            <m:sSup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d>
                            <m:dPr>
                              <m:ctrlPr>
                                <a:rPr lang="en-I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sup>
                      </m:sSup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IN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8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02FFA4-3D7B-4803-9865-FA93EE4D0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078" y="3869830"/>
                <a:ext cx="3072384" cy="410177"/>
              </a:xfrm>
              <a:prstGeom prst="rect">
                <a:avLst/>
              </a:prstGeom>
              <a:blipFill>
                <a:blip r:embed="rId8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311CEC-63C7-4A6D-8AB1-0A42A3DD1C73}"/>
                  </a:ext>
                </a:extLst>
              </p:cNvPr>
              <p:cNvSpPr txBox="1"/>
              <p:nvPr/>
            </p:nvSpPr>
            <p:spPr>
              <a:xfrm>
                <a:off x="3812375" y="4288067"/>
                <a:ext cx="26457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large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many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rejections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311CEC-63C7-4A6D-8AB1-0A42A3DD1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375" y="4288067"/>
                <a:ext cx="2645789" cy="276999"/>
              </a:xfrm>
              <a:prstGeom prst="rect">
                <a:avLst/>
              </a:prstGeom>
              <a:blipFill>
                <a:blip r:embed="rId9"/>
                <a:stretch>
                  <a:fillRect l="-922" t="-2174" r="-2765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DDC186-901B-4594-867B-08EE74F1F392}"/>
                  </a:ext>
                </a:extLst>
              </p:cNvPr>
              <p:cNvSpPr txBox="1"/>
              <p:nvPr/>
            </p:nvSpPr>
            <p:spPr>
              <a:xfrm>
                <a:off x="3812374" y="4584261"/>
                <a:ext cx="24919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small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slow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diffusion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1DDC186-901B-4594-867B-08EE74F1F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374" y="4584261"/>
                <a:ext cx="2491900" cy="276999"/>
              </a:xfrm>
              <a:prstGeom prst="rect">
                <a:avLst/>
              </a:prstGeom>
              <a:blipFill>
                <a:blip r:embed="rId10"/>
                <a:stretch>
                  <a:fillRect l="-978" r="-1956" b="-88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1DA9B03-1E4B-46CC-BF7C-B8A4F4CB2F7D}"/>
              </a:ext>
            </a:extLst>
          </p:cNvPr>
          <p:cNvSpPr txBox="1"/>
          <p:nvPr/>
        </p:nvSpPr>
        <p:spPr>
          <a:xfrm>
            <a:off x="5640019" y="298094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66272C-16AF-435F-B5C1-DF990999C6B0}"/>
              </a:ext>
            </a:extLst>
          </p:cNvPr>
          <p:cNvSpPr txBox="1"/>
          <p:nvPr/>
        </p:nvSpPr>
        <p:spPr>
          <a:xfrm>
            <a:off x="131674" y="6569050"/>
            <a:ext cx="101152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*Austerity in MCMC Land: Cutting the Metropolis-Hastings Budget</a:t>
            </a:r>
            <a:r>
              <a:rPr lang="en-IN" sz="1100" dirty="0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 (</a:t>
            </a:r>
            <a:r>
              <a:rPr lang="en-IN" sz="1100" dirty="0" err="1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Korattikara</a:t>
            </a:r>
            <a:r>
              <a:rPr lang="en-IN" sz="1100" dirty="0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 et al, 2014), </a:t>
            </a:r>
            <a:r>
              <a:rPr lang="en-GB" sz="1100" dirty="0">
                <a:latin typeface="Abadi Extra Light" panose="020B0204020104020204" pitchFamily="34" charset="0"/>
              </a:rPr>
              <a:t>Firefly Monte Carlo: Exact MCMC with Subsets of Data {(</a:t>
            </a:r>
            <a:r>
              <a:rPr lang="en-IN" sz="1100" dirty="0">
                <a:latin typeface="Abadi Extra Light" panose="020B0204020104020204" pitchFamily="34" charset="0"/>
              </a:rPr>
              <a:t>Maclaurin and Adams, 2015)</a:t>
            </a:r>
            <a:r>
              <a:rPr lang="en-IN" sz="1100" dirty="0">
                <a:solidFill>
                  <a:srgbClr val="303030"/>
                </a:solidFill>
                <a:effectLst/>
                <a:latin typeface="Abadi Extra Light" panose="020B0204020104020204" pitchFamily="34" charset="0"/>
              </a:rPr>
              <a:t> </a:t>
            </a:r>
            <a:endParaRPr lang="en-GB" sz="1100" dirty="0">
              <a:solidFill>
                <a:srgbClr val="303030"/>
              </a:solidFill>
              <a:effectLst/>
              <a:latin typeface="Abadi Extra Light" panose="020B02040201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EA3A9F-19C3-4D5F-8FBE-B48113CF8697}"/>
                  </a:ext>
                </a:extLst>
              </p:cNvPr>
              <p:cNvSpPr txBox="1"/>
              <p:nvPr/>
            </p:nvSpPr>
            <p:spPr>
              <a:xfrm>
                <a:off x="6908715" y="4025793"/>
                <a:ext cx="4338815" cy="677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iterations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required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b="0" i="1" smtClean="0">
                          <a:latin typeface="Cambria Math" panose="02040503050406030204" pitchFamily="18" charset="0"/>
                        </a:rPr>
                        <m:t>convergence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9EA3A9F-19C3-4D5F-8FBE-B48113CF8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715" y="4025793"/>
                <a:ext cx="4338815" cy="6770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5894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34"/>
    </mc:Choice>
    <mc:Fallback xmlns="">
      <p:transition spd="slow" advTm="348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Gibbs Sampling (</a:t>
            </a:r>
            <a:r>
              <a:rPr lang="en-IN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Geman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en-IN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Geman</a:t>
            </a:r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1984)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Goal: Sample from a joint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1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can’t sample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but can sample from each conditional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err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Bayesian models, can be done easily if we have a locally conjugate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For Gibbs sampling, the proposal is the conditional distribution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err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Gibbs sampling samples from these conditionals in a cyclic order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Gibbs sampling is equivalent to MH sampling with acceptance prob. = 1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23533C-C1DE-439C-B603-25B8215EA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793" y="4882248"/>
            <a:ext cx="3720346" cy="1016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738AC4-6332-4331-A257-34589BA1C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2730" y="4912805"/>
            <a:ext cx="4866243" cy="985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0C61C6-5FC7-4081-B4AE-3B9BD2439D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391" y="6037881"/>
            <a:ext cx="5327714" cy="417716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7B7F4D3-FA72-4CEF-B359-3207DD2BBD94}"/>
              </a:ext>
            </a:extLst>
          </p:cNvPr>
          <p:cNvSpPr/>
          <p:nvPr/>
        </p:nvSpPr>
        <p:spPr>
          <a:xfrm>
            <a:off x="6096000" y="5898277"/>
            <a:ext cx="2420292" cy="572914"/>
          </a:xfrm>
          <a:prstGeom prst="wedgeRectCallout">
            <a:avLst>
              <a:gd name="adj1" fmla="val -60392"/>
              <a:gd name="adj2" fmla="val 1743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Since only one component is changed at a time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7CC553C-2C1A-4C0D-9E83-91385A6BB681}"/>
              </a:ext>
            </a:extLst>
          </p:cNvPr>
          <p:cNvSpPr/>
          <p:nvPr/>
        </p:nvSpPr>
        <p:spPr>
          <a:xfrm>
            <a:off x="9585570" y="3709400"/>
            <a:ext cx="1402598" cy="572914"/>
          </a:xfrm>
          <a:prstGeom prst="wedgeRectCallout">
            <a:avLst>
              <a:gd name="adj1" fmla="val -60075"/>
              <a:gd name="adj2" fmla="val 5767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Hence no need to compute it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5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409"/>
    </mc:Choice>
    <mc:Fallback xmlns="">
      <p:transition spd="slow" advTm="388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Gibbs Sampling: Sketch of the Algorithm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: Total number of variables,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: number of Gibbs sampling iterations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500" dirty="0">
                    <a:latin typeface="Abadi Extra Light" panose="020B0204020104020204" pitchFamily="34" charset="0"/>
                  </a:rPr>
                  <a:t>Note: Order of updating the variables usually doesn’t matter (but see “Scan Order in Gibbs Sampling: Models in Which it Matters and Bounds on How Much” from NIPS 2016)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779" t="-1645" r="-8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6F6139-AB7A-4C39-964D-C74561CD5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6559" y="1821958"/>
            <a:ext cx="7338275" cy="3708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B45F7D8-01D1-42A6-BAA8-52332BE67548}"/>
                  </a:ext>
                </a:extLst>
              </p:cNvPr>
              <p:cNvSpPr/>
              <p:nvPr/>
            </p:nvSpPr>
            <p:spPr>
              <a:xfrm>
                <a:off x="8298287" y="2350395"/>
                <a:ext cx="2912772" cy="1078606"/>
              </a:xfrm>
              <a:prstGeom prst="wedgeRectCallout">
                <a:avLst>
                  <a:gd name="adj1" fmla="val -70189"/>
                  <a:gd name="adj2" fmla="val 3518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CP of each component of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uses the most recent values (from this or the previous iteration) of all the other components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B45F7D8-01D1-42A6-BAA8-52332BE67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287" y="2350395"/>
                <a:ext cx="2912772" cy="1078606"/>
              </a:xfrm>
              <a:prstGeom prst="wedgeRectCallout">
                <a:avLst>
                  <a:gd name="adj1" fmla="val -70189"/>
                  <a:gd name="adj2" fmla="val 35182"/>
                </a:avLst>
              </a:prstGeom>
              <a:blipFill>
                <a:blip r:embed="rId7"/>
                <a:stretch>
                  <a:fillRect t="-556" b="-555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C20F06D0-1C53-4AA5-BB76-5B5CFE514A49}"/>
                  </a:ext>
                </a:extLst>
              </p:cNvPr>
              <p:cNvSpPr/>
              <p:nvPr/>
            </p:nvSpPr>
            <p:spPr>
              <a:xfrm>
                <a:off x="5973650" y="1749263"/>
                <a:ext cx="3415048" cy="354220"/>
              </a:xfrm>
              <a:prstGeom prst="wedgeRectCallout">
                <a:avLst>
                  <a:gd name="adj1" fmla="val -56352"/>
                  <a:gd name="adj2" fmla="val 3410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IN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[</m:t>
                    </m:r>
                    <m:sSub>
                      <m:sSub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sz="20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20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20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C20F06D0-1C53-4AA5-BB76-5B5CFE514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650" y="1749263"/>
                <a:ext cx="3415048" cy="354220"/>
              </a:xfrm>
              <a:prstGeom prst="wedgeRectCallout">
                <a:avLst>
                  <a:gd name="adj1" fmla="val -56352"/>
                  <a:gd name="adj2" fmla="val 34101"/>
                </a:avLst>
              </a:prstGeom>
              <a:blipFill>
                <a:blip r:embed="rId8"/>
                <a:stretch>
                  <a:fillRect t="-13115" b="-3278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19F25D4-397F-4AD2-82BC-BBA32BB2E15A}"/>
                  </a:ext>
                </a:extLst>
              </p:cNvPr>
              <p:cNvSpPr/>
              <p:nvPr/>
            </p:nvSpPr>
            <p:spPr>
              <a:xfrm>
                <a:off x="8607917" y="4734369"/>
                <a:ext cx="3415048" cy="648580"/>
              </a:xfrm>
              <a:prstGeom prst="wedgeRectCallout">
                <a:avLst>
                  <a:gd name="adj1" fmla="val -54466"/>
                  <a:gd name="adj2" fmla="val 112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iteration will give us one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[</m:t>
                    </m:r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IN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IN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519F25D4-397F-4AD2-82BC-BBA32BB2E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917" y="4734369"/>
                <a:ext cx="3415048" cy="648580"/>
              </a:xfrm>
              <a:prstGeom prst="wedgeRectCallout">
                <a:avLst>
                  <a:gd name="adj1" fmla="val -54466"/>
                  <a:gd name="adj2" fmla="val 11265"/>
                </a:avLst>
              </a:prstGeom>
              <a:blipFill>
                <a:blip r:embed="rId9"/>
                <a:stretch>
                  <a:fillRect t="-4587" b="-1284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2724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416"/>
    </mc:Choice>
    <mc:Fallback xmlns="">
      <p:transition spd="slow" advTm="278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Gibbs Sampling: A Simple Example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Can sample from a 2-D Gaussian using 1-D Gaussians</a:t>
            </a: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0C26E-DDD8-4EF2-BD2C-C5245514F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745" y="1718324"/>
            <a:ext cx="2765033" cy="2164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40CACD-4F83-4A41-8477-A2B8E70A1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684" y="1897018"/>
            <a:ext cx="2776395" cy="20696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DADA4E-BE04-4126-A414-C112D7E53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587" y="4338369"/>
            <a:ext cx="2935348" cy="2268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C3A854-45A3-46B1-920D-DC131689AE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3697" y="4390287"/>
            <a:ext cx="3092367" cy="2164657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6078815-F86C-406C-9870-01EF60BD90D2}"/>
              </a:ext>
            </a:extLst>
          </p:cNvPr>
          <p:cNvSpPr/>
          <p:nvPr/>
        </p:nvSpPr>
        <p:spPr>
          <a:xfrm>
            <a:off x="4035381" y="2931856"/>
            <a:ext cx="1238586" cy="497144"/>
          </a:xfrm>
          <a:prstGeom prst="wedgeRectCallout">
            <a:avLst>
              <a:gd name="adj1" fmla="val -63631"/>
              <a:gd name="adj2" fmla="val -293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Contours of a 2-D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36D8623C-CD36-4987-A0F2-E29FD91A22B5}"/>
                  </a:ext>
                </a:extLst>
              </p:cNvPr>
              <p:cNvSpPr/>
              <p:nvPr/>
            </p:nvSpPr>
            <p:spPr>
              <a:xfrm>
                <a:off x="8632669" y="2800652"/>
                <a:ext cx="2056796" cy="497144"/>
              </a:xfrm>
              <a:prstGeom prst="wedgeRectCallout">
                <a:avLst>
                  <a:gd name="adj1" fmla="val -71430"/>
                  <a:gd name="adj2" fmla="val 2892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Conditional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Gaussian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36D8623C-CD36-4987-A0F2-E29FD91A2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669" y="2800652"/>
                <a:ext cx="2056796" cy="497144"/>
              </a:xfrm>
              <a:prstGeom prst="wedgeRectCallout">
                <a:avLst>
                  <a:gd name="adj1" fmla="val -71430"/>
                  <a:gd name="adj2" fmla="val 28920"/>
                </a:avLst>
              </a:prstGeom>
              <a:blipFill>
                <a:blip r:embed="rId9"/>
                <a:stretch>
                  <a:fillRect t="-2353" b="-1176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C0499552-4CFD-42D8-8455-1D77BBD36E16}"/>
                  </a:ext>
                </a:extLst>
              </p:cNvPr>
              <p:cNvSpPr/>
              <p:nvPr/>
            </p:nvSpPr>
            <p:spPr>
              <a:xfrm>
                <a:off x="4142537" y="4732926"/>
                <a:ext cx="2056796" cy="497144"/>
              </a:xfrm>
              <a:prstGeom prst="wedgeRectCallout">
                <a:avLst>
                  <a:gd name="adj1" fmla="val -41061"/>
                  <a:gd name="adj2" fmla="val 7814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Conditional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Gaussian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C0499552-4CFD-42D8-8455-1D77BBD36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537" y="4732926"/>
                <a:ext cx="2056796" cy="497144"/>
              </a:xfrm>
              <a:prstGeom prst="wedgeRectCallout">
                <a:avLst>
                  <a:gd name="adj1" fmla="val -41061"/>
                  <a:gd name="adj2" fmla="val 78141"/>
                </a:avLst>
              </a:prstGeom>
              <a:blipFill>
                <a:blip r:embed="rId10"/>
                <a:stretch>
                  <a:fillRect l="-588" t="-181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D65448B-4FED-4490-B277-1DA683BB0D75}"/>
                  </a:ext>
                </a:extLst>
              </p:cNvPr>
              <p:cNvSpPr/>
              <p:nvPr/>
            </p:nvSpPr>
            <p:spPr>
              <a:xfrm>
                <a:off x="8393168" y="4831631"/>
                <a:ext cx="2471316" cy="994288"/>
              </a:xfrm>
              <a:prstGeom prst="wedgeRectCallout">
                <a:avLst>
                  <a:gd name="adj1" fmla="val -70273"/>
                  <a:gd name="adj2" fmla="val 1661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Gibbs sampling looks like doing  a co-ordinate-wise update to generate each successive sample of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CD65448B-4FED-4490-B277-1DA683BB0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3168" y="4831631"/>
                <a:ext cx="2471316" cy="994288"/>
              </a:xfrm>
              <a:prstGeom prst="wedgeRectCallout">
                <a:avLst>
                  <a:gd name="adj1" fmla="val -70273"/>
                  <a:gd name="adj2" fmla="val 16615"/>
                </a:avLst>
              </a:prstGeom>
              <a:blipFill>
                <a:blip r:embed="rId11"/>
                <a:stretch>
                  <a:fillRect b="-241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139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591"/>
    </mc:Choice>
    <mc:Fallback xmlns="">
      <p:transition spd="slow" advTm="255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Gibbs Sampling: Some Comments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One of the most popular MCMC algorithms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Very easy to derive and implement for locally conjugate models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Many variations exist, e.g.,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Blocked Gibbs</a:t>
            </a:r>
            <a:r>
              <a:rPr lang="en-GB" sz="2200" dirty="0">
                <a:latin typeface="Abadi Extra Light" panose="020B0204020104020204" pitchFamily="34" charset="0"/>
              </a:rPr>
              <a:t>: sample more than one component jointly (sometimes possible)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Rao-</a:t>
            </a:r>
            <a:r>
              <a:rPr lang="en-GB" sz="2200" dirty="0" err="1">
                <a:solidFill>
                  <a:srgbClr val="0000FF"/>
                </a:solidFill>
                <a:latin typeface="Abadi Extra Light" panose="020B0204020104020204" pitchFamily="34" charset="0"/>
              </a:rPr>
              <a:t>Blackwellized</a:t>
            </a:r>
            <a:r>
              <a:rPr lang="en-GB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 Gibbs</a:t>
            </a:r>
            <a:r>
              <a:rPr lang="en-GB" sz="2200" dirty="0">
                <a:latin typeface="Abadi Extra Light" panose="020B0204020104020204" pitchFamily="34" charset="0"/>
              </a:rPr>
              <a:t>: Can collapse (i.e., integrate out) the unneeded components while sampling. Also called “collapsed” Gibbs sampling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MH within Gibbs</a:t>
            </a:r>
            <a:r>
              <a:rPr lang="en-GB" sz="2200" dirty="0">
                <a:latin typeface="Abadi Extra Light" panose="020B0204020104020204" pitchFamily="34" charset="0"/>
              </a:rPr>
              <a:t>: If CPs are not easy to sample distributions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8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Instead of sampling from CPs, an alternative is to use the mode of the CPs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Called the “</a:t>
            </a:r>
            <a:r>
              <a:rPr lang="en-GB" sz="2200" dirty="0">
                <a:solidFill>
                  <a:srgbClr val="0000FF"/>
                </a:solidFill>
                <a:latin typeface="Abadi Extra Light" panose="020B0204020104020204" pitchFamily="34" charset="0"/>
              </a:rPr>
              <a:t>Iterative Conditional Mode</a:t>
            </a:r>
            <a:r>
              <a:rPr lang="en-GB" sz="2200" dirty="0">
                <a:latin typeface="Abadi Extra Light" panose="020B0204020104020204" pitchFamily="34" charset="0"/>
              </a:rPr>
              <a:t>” (ICM) algorithm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ICM doesn’t give the posterior though – it’s more like ALT-OPT to get (</a:t>
            </a:r>
            <a:r>
              <a:rPr lang="en-GB" sz="2200" dirty="0" err="1">
                <a:latin typeface="Abadi Extra Light" panose="020B0204020104020204" pitchFamily="34" charset="0"/>
              </a:rPr>
              <a:t>approx</a:t>
            </a:r>
            <a:r>
              <a:rPr lang="en-GB" sz="2200" dirty="0">
                <a:latin typeface="Abadi Extra Light" panose="020B0204020104020204" pitchFamily="34" charset="0"/>
              </a:rPr>
              <a:t>) MAP estimate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1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788"/>
    </mc:Choice>
    <mc:Fallback xmlns="">
      <p:transition spd="slow" advTm="323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40.8|18.5|32.7|34|154.5|26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.4|41.7|107.1|1.4|1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8.7|125.9|107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7|94.9|1|1.7|30.3|53.8|38.4|11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21.7|5.8|36.5|19.7|29.3|68.1|3.9|5.4|33.2|16.6|5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11.2|65|48.7|59|51.3|50.4|0.8|24.7|22.5|9|104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6.8|11.8|24.1|41.8|30|37.5|38|4.9|17.7|71|19.3|23.6|44.6|9.3|26.8|17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17.8|11.4|30.2|7.9|41.6|68|31.7|30.8|53.7|46.9|13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7.4|4.3|21.7|3.9|5.7|11.5|5|13.5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2.1|12.5|7.4|36.8|58.2|29.7|33.7|1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4.9|18.5|11.2|16.2|25|4.8|59.4|47.7|14.1|6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37.8|28|29.2|61|13.6|22.7|5.5|29.7|63.6|8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1.2|54.4|53.1|71.6|1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11.2|24.6|105.7|1.5|45.3|1.3|3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9.8|8.7|4.5|55.2|93.7|68.7|19.1|2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3.5|17.6|61.7|22.6|51.2|50.4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72857</TotalTime>
  <Words>1957</Words>
  <Application>Microsoft Office PowerPoint</Application>
  <PresentationFormat>Widescreen</PresentationFormat>
  <Paragraphs>304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Approx. Inference via Sampling (Contd): Metropolis Hastings and Gibbs Sampling </vt:lpstr>
      <vt:lpstr>Plan for today</vt:lpstr>
      <vt:lpstr>The MH Sampling Algorithm</vt:lpstr>
      <vt:lpstr>MH Sampling in Action: A Toy Example..</vt:lpstr>
      <vt:lpstr>MH Sampling: Some Comments</vt:lpstr>
      <vt:lpstr>Gibbs Sampling (Geman &amp; Geman, 1984)</vt:lpstr>
      <vt:lpstr>Gibbs Sampling: Sketch of the Algorithm</vt:lpstr>
      <vt:lpstr>Gibbs Sampling: A Simple Example</vt:lpstr>
      <vt:lpstr>Gibbs Sampling: Some Comments</vt:lpstr>
      <vt:lpstr>Recap: Gibbs Sampling</vt:lpstr>
      <vt:lpstr>Deriving A Gibbs Sampler: The General Recipe</vt:lpstr>
      <vt:lpstr>Gibbs Sampling: An Example</vt:lpstr>
      <vt:lpstr>Gibbs Sampling: Another Example</vt:lpstr>
      <vt:lpstr>Gibbs Sampling: One More Example</vt:lpstr>
      <vt:lpstr>MCMC: Some Other Aspects</vt:lpstr>
      <vt:lpstr>Using the Samples to make Predictions</vt:lpstr>
      <vt:lpstr>Sampling Methods: Label Switching Issue</vt:lpstr>
      <vt:lpstr>MCMC: Some Practical Aspects</vt:lpstr>
      <vt:lpstr>Approximate Inference: VI vs Sampling</vt:lpstr>
      <vt:lpstr>Coming Up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2713</cp:revision>
  <dcterms:created xsi:type="dcterms:W3CDTF">2020-07-07T20:42:16Z</dcterms:created>
  <dcterms:modified xsi:type="dcterms:W3CDTF">2022-10-13T12:17:41Z</dcterms:modified>
</cp:coreProperties>
</file>