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551" r:id="rId2"/>
    <p:sldId id="739" r:id="rId3"/>
    <p:sldId id="716" r:id="rId4"/>
    <p:sldId id="738" r:id="rId5"/>
    <p:sldId id="717" r:id="rId6"/>
    <p:sldId id="718" r:id="rId7"/>
    <p:sldId id="719" r:id="rId8"/>
    <p:sldId id="720" r:id="rId9"/>
    <p:sldId id="722" r:id="rId10"/>
    <p:sldId id="721" r:id="rId11"/>
    <p:sldId id="723" r:id="rId12"/>
    <p:sldId id="724" r:id="rId13"/>
    <p:sldId id="725" r:id="rId14"/>
    <p:sldId id="726" r:id="rId15"/>
    <p:sldId id="728" r:id="rId16"/>
    <p:sldId id="737" r:id="rId17"/>
    <p:sldId id="727" r:id="rId18"/>
    <p:sldId id="729" r:id="rId19"/>
    <p:sldId id="730" r:id="rId20"/>
    <p:sldId id="731" r:id="rId21"/>
    <p:sldId id="732" r:id="rId22"/>
    <p:sldId id="733" r:id="rId23"/>
    <p:sldId id="734" r:id="rId24"/>
    <p:sldId id="735" r:id="rId25"/>
    <p:sldId id="736" r:id="rId26"/>
    <p:sldId id="7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10-10-2022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10-10-2022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10-10-2022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10-10-2022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10-10-2022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10-10-2022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10-10-2022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44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5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5.png"/><Relationship Id="rId5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8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image" Target="../media/image310.png"/><Relationship Id="rId10" Type="http://schemas.openxmlformats.org/officeDocument/2006/relationships/image" Target="../media/image84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8.png"/><Relationship Id="rId5" Type="http://schemas.openxmlformats.org/officeDocument/2006/relationships/image" Target="../media/image610.png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9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2.png"/><Relationship Id="rId9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94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9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96.png"/><Relationship Id="rId5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05.png"/><Relationship Id="rId5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13.png"/><Relationship Id="rId11" Type="http://schemas.openxmlformats.org/officeDocument/2006/relationships/image" Target="../media/image119.png"/><Relationship Id="rId5" Type="http://schemas.openxmlformats.org/officeDocument/2006/relationships/image" Target="../media/image109.png"/><Relationship Id="rId10" Type="http://schemas.openxmlformats.org/officeDocument/2006/relationships/image" Target="../media/image118.png"/><Relationship Id="rId4" Type="http://schemas.openxmlformats.org/officeDocument/2006/relationships/image" Target="../media/image107.png"/><Relationship Id="rId9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10" Type="http://schemas.openxmlformats.org/officeDocument/2006/relationships/image" Target="../media/image18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348" y="2950944"/>
            <a:ext cx="10813129" cy="821886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Approximate Inference via Sampling </a:t>
            </a:r>
            <a:endParaRPr lang="en-IN" sz="32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Limitations of the Basic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Transformation based methods: Usually limited to drawing from standard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Rejection Sampling and Importance Sampling: Require good proposal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general, difficult to find good prop. distr. especially when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high-dim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More sophisticated sampling methods like MCMC work well in such high-dim spaces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F0A29-86C8-4F35-8247-D8CEED7B7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268" y="2785525"/>
            <a:ext cx="3932683" cy="2108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8DAE3D-942B-45BB-A0B1-A976C6E243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089" y="2785525"/>
            <a:ext cx="3246214" cy="2184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CAA64-1BB5-4650-895F-CCB10E6CD28D}"/>
                  </a:ext>
                </a:extLst>
              </p:cNvPr>
              <p:cNvSpPr txBox="1"/>
              <p:nvPr/>
            </p:nvSpPr>
            <p:spPr>
              <a:xfrm>
                <a:off x="9226303" y="2923297"/>
                <a:ext cx="2323648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IN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(ℓ)</m:t>
                              </m:r>
                            </m:sup>
                          </m:s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>
                        <m:fPr>
                          <m:ctrlPr>
                            <a:rPr lang="en-I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CAA64-1BB5-4650-895F-CCB10E6CD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303" y="2923297"/>
                <a:ext cx="2323648" cy="4844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762FE06-F0B5-4615-86E1-8B6ABFEB3FB9}"/>
                  </a:ext>
                </a:extLst>
              </p:cNvPr>
              <p:cNvSpPr/>
              <p:nvPr/>
            </p:nvSpPr>
            <p:spPr>
              <a:xfrm>
                <a:off x="9226303" y="3526742"/>
                <a:ext cx="2323648" cy="677997"/>
              </a:xfrm>
              <a:prstGeom prst="wedgeRectCallout">
                <a:avLst>
                  <a:gd name="adj1" fmla="val 42454"/>
                  <a:gd name="adj2" fmla="val -611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Ideally, would like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to give samples from where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large or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large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762FE06-F0B5-4615-86E1-8B6ABFEB3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303" y="3526742"/>
                <a:ext cx="2323648" cy="677997"/>
              </a:xfrm>
              <a:prstGeom prst="wedgeRectCallout">
                <a:avLst>
                  <a:gd name="adj1" fmla="val 42454"/>
                  <a:gd name="adj2" fmla="val -61195"/>
                </a:avLst>
              </a:prstGeom>
              <a:blipFill>
                <a:blip r:embed="rId9"/>
                <a:stretch>
                  <a:fillRect l="-521" b="-101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B2B09555-2108-4C46-A5C2-AE65DE4C6C1E}"/>
                  </a:ext>
                </a:extLst>
              </p:cNvPr>
              <p:cNvSpPr/>
              <p:nvPr/>
            </p:nvSpPr>
            <p:spPr>
              <a:xfrm>
                <a:off x="9248223" y="4276932"/>
                <a:ext cx="2323648" cy="484429"/>
              </a:xfrm>
              <a:prstGeom prst="wedgeRectCallout">
                <a:avLst>
                  <a:gd name="adj1" fmla="val 44117"/>
                  <a:gd name="adj2" fmla="val -744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Difficult to guarantee so if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high-dimensional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B2B09555-2108-4C46-A5C2-AE65DE4C6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223" y="4276932"/>
                <a:ext cx="2323648" cy="484429"/>
              </a:xfrm>
              <a:prstGeom prst="wedgeRectCallout">
                <a:avLst>
                  <a:gd name="adj1" fmla="val 44117"/>
                  <a:gd name="adj2" fmla="val -74488"/>
                </a:avLst>
              </a:prstGeom>
              <a:blipFill>
                <a:blip r:embed="rId10"/>
                <a:stretch>
                  <a:fillRect l="-521" r="-521" b="-106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468F804-4542-4435-93F8-60142078108A}"/>
                  </a:ext>
                </a:extLst>
              </p:cNvPr>
              <p:cNvSpPr/>
              <p:nvPr/>
            </p:nvSpPr>
            <p:spPr>
              <a:xfrm>
                <a:off x="114074" y="3206216"/>
                <a:ext cx="1967092" cy="671588"/>
              </a:xfrm>
              <a:prstGeom prst="wedgeRectCallout">
                <a:avLst>
                  <a:gd name="adj1" fmla="val 61449"/>
                  <a:gd name="adj2" fmla="val 442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be such that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envelopes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everywhere 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468F804-4542-4435-93F8-601420781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4" y="3206216"/>
                <a:ext cx="1967092" cy="671588"/>
              </a:xfrm>
              <a:prstGeom prst="wedgeRectCallout">
                <a:avLst>
                  <a:gd name="adj1" fmla="val 61449"/>
                  <a:gd name="adj2" fmla="val 44211"/>
                </a:avLst>
              </a:prstGeom>
              <a:blipFill>
                <a:blip r:embed="rId11"/>
                <a:stretch>
                  <a:fillRect l="-546" t="-5310" b="-123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496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61"/>
    </mc:Choice>
    <mc:Fallback xmlns="">
      <p:transition spd="slow" advTm="153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Markov Chain Monte Carlo (MCMC)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Generate samples from some target distribution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we can evaluate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at least up to a proportionality constant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MCMC uses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Markov Chain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which, when converged, starts giving samples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current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the chain, MCMC generates the next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proposal distribution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2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to generate a candidate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Accept/reject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as the next sample based on an </a:t>
                </a:r>
                <a:r>
                  <a:rPr lang="en-GB" sz="2200" b="1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acceptance criterion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(will see later)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If accepted,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  <m: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. If rejected,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(ℓ+1)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Important: The proposal distribution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depends on the previous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864" r="-1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1665DE0-A6E1-43D0-97B0-28F33F12A4A9}"/>
                  </a:ext>
                </a:extLst>
              </p:cNvPr>
              <p:cNvSpPr/>
              <p:nvPr/>
            </p:nvSpPr>
            <p:spPr>
              <a:xfrm>
                <a:off x="9779669" y="1603872"/>
                <a:ext cx="1946166" cy="531984"/>
              </a:xfrm>
              <a:prstGeom prst="wedgeRectCallout">
                <a:avLst>
                  <a:gd name="adj1" fmla="val -57175"/>
                  <a:gd name="adj2" fmla="val 362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Means we can at least evaluate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1665DE0-A6E1-43D0-97B0-28F33F12A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669" y="1603872"/>
                <a:ext cx="1946166" cy="531984"/>
              </a:xfrm>
              <a:prstGeom prst="wedgeRectCallout">
                <a:avLst>
                  <a:gd name="adj1" fmla="val -57175"/>
                  <a:gd name="adj2" fmla="val 36207"/>
                </a:avLst>
              </a:prstGeom>
              <a:blipFill>
                <a:blip r:embed="rId6"/>
                <a:stretch>
                  <a:fillRect b="-88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79533B7-02AB-4AB9-86D3-972FC39FD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159" y="3205163"/>
            <a:ext cx="6312526" cy="655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9B94B76-4D3D-40BB-B357-8F06CDC83B88}"/>
                  </a:ext>
                </a:extLst>
              </p:cNvPr>
              <p:cNvSpPr/>
              <p:nvPr/>
            </p:nvSpPr>
            <p:spPr>
              <a:xfrm>
                <a:off x="6347295" y="1603872"/>
                <a:ext cx="1682104" cy="299609"/>
              </a:xfrm>
              <a:prstGeom prst="wedgeRectCallout">
                <a:avLst>
                  <a:gd name="adj1" fmla="val 37382"/>
                  <a:gd name="adj2" fmla="val -927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usually is high-dim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9B94B76-4D3D-40BB-B357-8F06CDC83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295" y="1603872"/>
                <a:ext cx="1682104" cy="299609"/>
              </a:xfrm>
              <a:prstGeom prst="wedgeRectCallout">
                <a:avLst>
                  <a:gd name="adj1" fmla="val 37382"/>
                  <a:gd name="adj2" fmla="val -92750"/>
                </a:avLst>
              </a:prstGeom>
              <a:blipFill>
                <a:blip r:embed="rId8"/>
                <a:stretch>
                  <a:fillRect b="-1216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3DD351F-820C-41D0-986B-51E1CDCDDF9A}"/>
                  </a:ext>
                </a:extLst>
              </p:cNvPr>
              <p:cNvSpPr/>
              <p:nvPr/>
            </p:nvSpPr>
            <p:spPr>
              <a:xfrm>
                <a:off x="8357810" y="490268"/>
                <a:ext cx="2660066" cy="500914"/>
              </a:xfrm>
              <a:prstGeom prst="wedgeRectCallout">
                <a:avLst>
                  <a:gd name="adj1" fmla="val -65628"/>
                  <a:gd name="adj2" fmla="val 916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the target is a posterior, it will be conditioned on data, i.e.,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3DD351F-820C-41D0-986B-51E1CDCDD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10" y="490268"/>
                <a:ext cx="2660066" cy="500914"/>
              </a:xfrm>
              <a:prstGeom prst="wedgeRectCallout">
                <a:avLst>
                  <a:gd name="adj1" fmla="val -65628"/>
                  <a:gd name="adj2" fmla="val 91635"/>
                </a:avLst>
              </a:prstGeom>
              <a:blipFill>
                <a:blip r:embed="rId9"/>
                <a:stretch>
                  <a:fillRect t="-16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5FE6AC7-3307-487B-98FA-558FACA46F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9669" y="3047696"/>
            <a:ext cx="1531915" cy="970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86F8BA1-9F22-46A9-AAF3-152FFC3A9979}"/>
                  </a:ext>
                </a:extLst>
              </p:cNvPr>
              <p:cNvSpPr/>
              <p:nvPr/>
            </p:nvSpPr>
            <p:spPr>
              <a:xfrm>
                <a:off x="6780729" y="5644092"/>
                <a:ext cx="1770844" cy="396099"/>
              </a:xfrm>
              <a:prstGeom prst="wedgeRectCallout">
                <a:avLst>
                  <a:gd name="adj1" fmla="val -70139"/>
                  <a:gd name="adj2" fmla="val 4154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Should also have the same support as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86F8BA1-9F22-46A9-AAF3-152FFC3A9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29" y="5644092"/>
                <a:ext cx="1770844" cy="396099"/>
              </a:xfrm>
              <a:prstGeom prst="wedgeRectCallout">
                <a:avLst>
                  <a:gd name="adj1" fmla="val -70139"/>
                  <a:gd name="adj2" fmla="val 41544"/>
                </a:avLst>
              </a:prstGeom>
              <a:blipFill>
                <a:blip r:embed="rId11"/>
                <a:stretch>
                  <a:fillRect t="-16176" b="-264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79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47"/>
    </mc:Choice>
    <mc:Fallback xmlns="">
      <p:transition spd="slow" advTm="403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The Basic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chain run infinitely long (i.e., upon convergence) will give ONE sample from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But we usually require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several samples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to approximate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is done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Start the chain at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Using the proposal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run the chain long enough,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steps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Discard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samples (called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“burn-in” samples</a:t>
                </a:r>
                <a:r>
                  <a:rPr lang="en-GB" dirty="0">
                    <a:latin typeface="Abadi Extra Light" panose="020B0204020104020204" pitchFamily="34" charset="0"/>
                  </a:rPr>
                  <a:t>) and take last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Continue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steps, discard intermediate samples, take last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discarding (called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“thinning”</a:t>
                </a:r>
                <a:r>
                  <a:rPr lang="en-GB" dirty="0">
                    <a:latin typeface="Abadi Extra Light" panose="020B0204020104020204" pitchFamily="34" charset="0"/>
                  </a:rPr>
                  <a:t>) helps ensure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are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uncorrelated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Repeat the same for a total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times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 the end, we now have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i="1" dirty="0">
                    <a:latin typeface="Abadi Extra Light" panose="020B0204020104020204" pitchFamily="34" charset="0"/>
                  </a:rPr>
                  <a:t>approximately independent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Good choices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(thinning gap) are usually based on heuristics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4B251-299F-42CC-AE82-A6C128C93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182" y="75942"/>
            <a:ext cx="1671829" cy="1054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003B1-5F63-46F1-AD8F-718871BA4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9998" y="1701627"/>
            <a:ext cx="1010687" cy="96522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97D1BF7-99C9-4E82-BF92-C15B0C0EEC31}"/>
              </a:ext>
            </a:extLst>
          </p:cNvPr>
          <p:cNvSpPr/>
          <p:nvPr/>
        </p:nvSpPr>
        <p:spPr>
          <a:xfrm>
            <a:off x="8454914" y="1602085"/>
            <a:ext cx="2492122" cy="1000283"/>
          </a:xfrm>
          <a:prstGeom prst="wedgeRectCallout">
            <a:avLst>
              <a:gd name="adj1" fmla="val 65752"/>
              <a:gd name="adj2" fmla="val 62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MCMC is exact in theory but approximate in practice since we can’t run the chain for infinitely long in practice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88196FB-AEE7-4E44-B9DD-C298FA712722}"/>
              </a:ext>
            </a:extLst>
          </p:cNvPr>
          <p:cNvSpPr/>
          <p:nvPr/>
        </p:nvSpPr>
        <p:spPr>
          <a:xfrm>
            <a:off x="5851241" y="2301026"/>
            <a:ext cx="2326843" cy="731648"/>
          </a:xfrm>
          <a:prstGeom prst="wedgeRectCallout">
            <a:avLst>
              <a:gd name="adj1" fmla="val 63604"/>
              <a:gd name="adj2" fmla="val -27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we say that the samples are approximately from the target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A6916BC-230C-46AA-9A12-3DA7962770ED}"/>
                  </a:ext>
                </a:extLst>
              </p:cNvPr>
              <p:cNvSpPr/>
              <p:nvPr/>
            </p:nvSpPr>
            <p:spPr>
              <a:xfrm>
                <a:off x="9998281" y="3073667"/>
                <a:ext cx="1979927" cy="505428"/>
              </a:xfrm>
              <a:prstGeom prst="wedgeRectCallout">
                <a:avLst>
                  <a:gd name="adj1" fmla="val 1503"/>
                  <a:gd name="adj2" fmla="val 7703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treat it as our first sample from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A6916BC-230C-46AA-9A12-3DA796277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281" y="3073667"/>
                <a:ext cx="1979927" cy="505428"/>
              </a:xfrm>
              <a:prstGeom prst="wedgeRectCallout">
                <a:avLst>
                  <a:gd name="adj1" fmla="val 1503"/>
                  <a:gd name="adj2" fmla="val 77039"/>
                </a:avLst>
              </a:prstGeom>
              <a:blipFill>
                <a:blip r:embed="rId8"/>
                <a:stretch>
                  <a:fillRect l="-1220" t="-7273" r="-61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79977E8-DE8C-474E-9172-F2FD60DE8F99}"/>
              </a:ext>
            </a:extLst>
          </p:cNvPr>
          <p:cNvSpPr/>
          <p:nvPr/>
        </p:nvSpPr>
        <p:spPr>
          <a:xfrm>
            <a:off x="9451580" y="5016547"/>
            <a:ext cx="2326843" cy="505429"/>
          </a:xfrm>
          <a:prstGeom prst="wedgeRectCallout">
            <a:avLst>
              <a:gd name="adj1" fmla="val -41411"/>
              <a:gd name="adj2" fmla="val -771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Requirement for Monte Carlo approximation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5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871"/>
    </mc:Choice>
    <mc:Fallback xmlns="">
      <p:transition spd="slow" advTm="43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Some Basic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first order Markov Chain assumes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(ℓ+1)</m:t>
                            </m:r>
                          </m:sup>
                        </m:s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400" b="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ℓ+1</m:t>
                            </m:r>
                          </m:e>
                        </m:d>
                      </m:sup>
                    </m:sSup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1st order Markov Chain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8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sequence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and is defined by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 initial state distribution </a:t>
                </a:r>
                <a14:m>
                  <m:oMath xmlns:m="http://schemas.openxmlformats.org/officeDocument/2006/math"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sz="2400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Transition Function (TF):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ℓ+1</m:t>
                            </m:r>
                          </m:e>
                        </m:d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TF is a distribution over the values of next state given the value of the current state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discrete state-space, TF will be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probability table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Homogeneous Markov Chain: The TF is the same for all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F5D10-657C-4F00-992F-637F52A1E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995" y="4008976"/>
            <a:ext cx="7733763" cy="1976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0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81"/>
    </mc:Choice>
    <mc:Fallback xmlns="">
      <p:transition spd="slow" advTm="271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Some Basic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the following Markov Chain with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discrete state-space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being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Stationary means no matter what </a:t>
                </a:r>
                <a14:m>
                  <m:oMath xmlns:m="http://schemas.openxmlformats.org/officeDocument/2006/math">
                    <m:r>
                      <a:rPr lang="en-IN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IN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is, we will reach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Markov Chain has a stationary distribution if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has the following properties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Irreducibility: T’s graph is connected (ensures reachability from anywhere to anywhere)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Aperiodicity: T’s graph has no cycles (ensures that the chain isn’t trapped in cycles)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3816B-4852-4FB5-BB0E-B6CDE6030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727" y="1582595"/>
            <a:ext cx="4838566" cy="1728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AA686-06A4-4B19-B6B8-F2AC47AB13D7}"/>
                  </a:ext>
                </a:extLst>
              </p:cNvPr>
              <p:cNvSpPr txBox="1"/>
              <p:nvPr/>
            </p:nvSpPr>
            <p:spPr>
              <a:xfrm>
                <a:off x="1389411" y="2001952"/>
                <a:ext cx="3102260" cy="545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AA686-06A4-4B19-B6B8-F2AC47AB1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11" y="2001952"/>
                <a:ext cx="3102260" cy="5452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95CA2-5A9A-4AAD-83F1-36535E63B89E}"/>
                  </a:ext>
                </a:extLst>
              </p:cNvPr>
              <p:cNvSpPr txBox="1"/>
              <p:nvPr/>
            </p:nvSpPr>
            <p:spPr>
              <a:xfrm>
                <a:off x="2205261" y="2572342"/>
                <a:ext cx="16357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=[0.5,0.2,0.3]</m:t>
                      </m:r>
                    </m:oMath>
                  </m:oMathPara>
                </a14:m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95CA2-5A9A-4AAD-83F1-36535E63B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261" y="2572342"/>
                <a:ext cx="1635769" cy="307777"/>
              </a:xfrm>
              <a:prstGeom prst="rect">
                <a:avLst/>
              </a:prstGeom>
              <a:blipFill>
                <a:blip r:embed="rId8"/>
                <a:stretch>
                  <a:fillRect l="-1119" r="-5224" b="-3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2E8D4C-8F63-413C-92BA-D49989C6CA8A}"/>
                  </a:ext>
                </a:extLst>
              </p:cNvPr>
              <p:cNvSpPr txBox="1"/>
              <p:nvPr/>
            </p:nvSpPr>
            <p:spPr>
              <a:xfrm>
                <a:off x="2205261" y="3335830"/>
                <a:ext cx="4121385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=[0.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,0.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,0.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2E8D4C-8F63-413C-92BA-D49989C6C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261" y="3335830"/>
                <a:ext cx="4121385" cy="353302"/>
              </a:xfrm>
              <a:prstGeom prst="rect">
                <a:avLst/>
              </a:prstGeom>
              <a:blipFill>
                <a:blip r:embed="rId9"/>
                <a:stretch>
                  <a:fillRect l="-888" r="-1775" b="-258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560776-ADA2-4427-A866-CAAD40E68AEC}"/>
                  </a:ext>
                </a:extLst>
              </p:cNvPr>
              <p:cNvSpPr txBox="1"/>
              <p:nvPr/>
            </p:nvSpPr>
            <p:spPr>
              <a:xfrm>
                <a:off x="2450421" y="4327131"/>
                <a:ext cx="3142783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=[0.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,0.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,0.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560776-ADA2-4427-A866-CAAD40E68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421" y="4327131"/>
                <a:ext cx="3142783" cy="353302"/>
              </a:xfrm>
              <a:prstGeom prst="rect">
                <a:avLst/>
              </a:prstGeom>
              <a:blipFill>
                <a:blip r:embed="rId10"/>
                <a:stretch>
                  <a:fillRect l="-1357" r="-2326" b="-258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1B5045-D1C2-4705-A5AE-1E426C7CF179}"/>
                  </a:ext>
                </a:extLst>
              </p:cNvPr>
              <p:cNvSpPr txBox="1"/>
              <p:nvPr/>
            </p:nvSpPr>
            <p:spPr>
              <a:xfrm>
                <a:off x="6428539" y="3391622"/>
                <a:ext cx="38167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rounded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single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digit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after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decimal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1B5045-D1C2-4705-A5AE-1E426C7CF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539" y="3391622"/>
                <a:ext cx="3816750" cy="276999"/>
              </a:xfrm>
              <a:prstGeom prst="rect">
                <a:avLst/>
              </a:prstGeom>
              <a:blipFill>
                <a:blip r:embed="rId11"/>
                <a:stretch>
                  <a:fillRect l="-1757" t="-2174" r="-1917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E7EC90-3D2F-4B2C-A8D5-B7D60BE03243}"/>
                  </a:ext>
                </a:extLst>
              </p:cNvPr>
              <p:cNvSpPr txBox="1"/>
              <p:nvPr/>
            </p:nvSpPr>
            <p:spPr>
              <a:xfrm>
                <a:off x="5873062" y="4335366"/>
                <a:ext cx="38167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rounded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single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digit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after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decimal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E7EC90-3D2F-4B2C-A8D5-B7D60BE03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062" y="4335366"/>
                <a:ext cx="3816750" cy="276999"/>
              </a:xfrm>
              <a:prstGeom prst="rect">
                <a:avLst/>
              </a:prstGeom>
              <a:blipFill>
                <a:blip r:embed="rId12"/>
                <a:stretch>
                  <a:fillRect l="-1754" t="-2174" r="-175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2409B02-1F74-457B-88F7-85D86A2DB96E}"/>
                  </a:ext>
                </a:extLst>
              </p:cNvPr>
              <p:cNvSpPr/>
              <p:nvPr/>
            </p:nvSpPr>
            <p:spPr>
              <a:xfrm>
                <a:off x="1077975" y="3796242"/>
                <a:ext cx="2185176" cy="526251"/>
              </a:xfrm>
              <a:prstGeom prst="wedgeRectCallout">
                <a:avLst>
                  <a:gd name="adj1" fmla="val 65479"/>
                  <a:gd name="adj2" fmla="val 506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After doing it a few more (say some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times 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2409B02-1F74-457B-88F7-85D86A2DB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75" y="3796242"/>
                <a:ext cx="2185176" cy="526251"/>
              </a:xfrm>
              <a:prstGeom prst="wedgeRectCallout">
                <a:avLst>
                  <a:gd name="adj1" fmla="val 65479"/>
                  <a:gd name="adj2" fmla="val 50612"/>
                </a:avLst>
              </a:prstGeom>
              <a:blipFill>
                <a:blip r:embed="rId13"/>
                <a:stretch>
                  <a:fillRect l="-1179" t="-7609" b="-130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C80BCBC-8AAD-49FF-B286-C3D83E3C5B33}"/>
                  </a:ext>
                </a:extLst>
              </p:cNvPr>
              <p:cNvSpPr/>
              <p:nvPr/>
            </p:nvSpPr>
            <p:spPr>
              <a:xfrm>
                <a:off x="4938745" y="3842750"/>
                <a:ext cx="2770967" cy="526251"/>
              </a:xfrm>
              <a:prstGeom prst="wedgeRectCallout">
                <a:avLst>
                  <a:gd name="adj1" fmla="val -58584"/>
                  <a:gd name="adj2" fmla="val 457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Stationary/Invariant Distribution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this Markov Chain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C80BCBC-8AAD-49FF-B286-C3D83E3C5B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745" y="3842750"/>
                <a:ext cx="2770967" cy="526251"/>
              </a:xfrm>
              <a:prstGeom prst="wedgeRectCallout">
                <a:avLst>
                  <a:gd name="adj1" fmla="val -58584"/>
                  <a:gd name="adj2" fmla="val 45718"/>
                </a:avLst>
              </a:prstGeom>
              <a:blipFill>
                <a:blip r:embed="rId14"/>
                <a:stretch>
                  <a:fillRect t="-6667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94368AE-B97A-451A-AD29-1455931E59B6}"/>
                  </a:ext>
                </a:extLst>
              </p:cNvPr>
              <p:cNvSpPr/>
              <p:nvPr/>
            </p:nvSpPr>
            <p:spPr>
              <a:xfrm>
                <a:off x="7849641" y="3909552"/>
                <a:ext cx="3474289" cy="299629"/>
              </a:xfrm>
              <a:prstGeom prst="wedgeRectCallout">
                <a:avLst>
                  <a:gd name="adj1" fmla="val -58352"/>
                  <a:gd name="adj2" fmla="val 114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=[0.2,0.4,0.4]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94368AE-B97A-451A-AD29-1455931E5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41" y="3909552"/>
                <a:ext cx="3474289" cy="299629"/>
              </a:xfrm>
              <a:prstGeom prst="wedgeRectCallout">
                <a:avLst>
                  <a:gd name="adj1" fmla="val -58352"/>
                  <a:gd name="adj2" fmla="val 11456"/>
                </a:avLst>
              </a:prstGeom>
              <a:blipFill>
                <a:blip r:embed="rId15"/>
                <a:stretch>
                  <a:fillRect t="-9615" b="-269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02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93"/>
    </mc:Choice>
    <mc:Fallback xmlns="">
      <p:transition spd="slow" advTm="329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7" grpId="0"/>
      <p:bldP spid="15" grpId="0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Some Basic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Markov Chain with transition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has stationary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satisfies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Integrating out (or summing over) detailed balanced condition on both sides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a Markov Chain with detailed balance always converges to a stationary distribution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Detailed Balance ensures reversibility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Detailed balance is sufficient but not necessary condition for having a stationary distr.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r="-571" b="-2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04269-AACC-4F47-9535-FF3272FA9680}"/>
                  </a:ext>
                </a:extLst>
              </p:cNvPr>
              <p:cNvSpPr txBox="1"/>
              <p:nvPr/>
            </p:nvSpPr>
            <p:spPr>
              <a:xfrm>
                <a:off x="3523444" y="2036565"/>
                <a:ext cx="48653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04269-AACC-4F47-9535-FF3272FA9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444" y="2036565"/>
                <a:ext cx="486530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65BBE49-B95F-41F9-B717-A23E8F93A523}"/>
              </a:ext>
            </a:extLst>
          </p:cNvPr>
          <p:cNvSpPr/>
          <p:nvPr/>
        </p:nvSpPr>
        <p:spPr>
          <a:xfrm>
            <a:off x="1137932" y="1953048"/>
            <a:ext cx="2012955" cy="526251"/>
          </a:xfrm>
          <a:prstGeom prst="wedgeRectCallout">
            <a:avLst>
              <a:gd name="adj1" fmla="val 66363"/>
              <a:gd name="adj2" fmla="val 163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Known as the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Detailed Balance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71818F-F9B8-427C-9DCF-0CB0F9622413}"/>
                  </a:ext>
                </a:extLst>
              </p:cNvPr>
              <p:cNvSpPr txBox="1"/>
              <p:nvPr/>
            </p:nvSpPr>
            <p:spPr>
              <a:xfrm>
                <a:off x="4229247" y="3385078"/>
                <a:ext cx="4581061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71818F-F9B8-427C-9DCF-0CB0F9622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247" y="3385078"/>
                <a:ext cx="4581061" cy="1291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D40C98E-2BAD-4D9F-887C-56325CCF99BE}"/>
                  </a:ext>
                </a:extLst>
              </p:cNvPr>
              <p:cNvSpPr/>
              <p:nvPr/>
            </p:nvSpPr>
            <p:spPr>
              <a:xfrm>
                <a:off x="1755811" y="3543793"/>
                <a:ext cx="2191411" cy="739267"/>
              </a:xfrm>
              <a:prstGeom prst="wedgeRectCallout">
                <a:avLst>
                  <a:gd name="adj1" fmla="val 66363"/>
                  <a:gd name="adj2" fmla="val 163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stationary distribution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this Markov Chain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D40C98E-2BAD-4D9F-887C-56325CCF9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811" y="3543793"/>
                <a:ext cx="2191411" cy="739267"/>
              </a:xfrm>
              <a:prstGeom prst="wedgeRectCallout">
                <a:avLst>
                  <a:gd name="adj1" fmla="val 66363"/>
                  <a:gd name="adj2" fmla="val 16350"/>
                </a:avLst>
              </a:prstGeom>
              <a:blipFill>
                <a:blip r:embed="rId8"/>
                <a:stretch>
                  <a:fillRect l="-937" t="-7200" b="-136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4B8EEFB1-EB3A-46AA-8656-D477C83B9B95}"/>
                  </a:ext>
                </a:extLst>
              </p:cNvPr>
              <p:cNvSpPr/>
              <p:nvPr/>
            </p:nvSpPr>
            <p:spPr>
              <a:xfrm>
                <a:off x="8810308" y="1689922"/>
                <a:ext cx="2815034" cy="839086"/>
              </a:xfrm>
              <a:prstGeom prst="wedgeRectCallout">
                <a:avLst>
                  <a:gd name="adj1" fmla="val -61223"/>
                  <a:gd name="adj2" fmla="val 356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transition probability of going from state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state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4B8EEFB1-EB3A-46AA-8656-D477C83B9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308" y="1689922"/>
                <a:ext cx="2815034" cy="839086"/>
              </a:xfrm>
              <a:prstGeom prst="wedgeRectCallout">
                <a:avLst>
                  <a:gd name="adj1" fmla="val -61223"/>
                  <a:gd name="adj2" fmla="val 35627"/>
                </a:avLst>
              </a:prstGeom>
              <a:blipFill>
                <a:blip r:embed="rId9"/>
                <a:stretch>
                  <a:fillRect b="-70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644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894"/>
    </mc:Choice>
    <mc:Fallback xmlns="">
      <p:transition spd="slow" advTm="212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Coming Up Next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MCMC algorithms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Metropolis Hastings (MH)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Gibbs sampling (special case of MH)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39"/>
    </mc:Choice>
    <mc:Fallback xmlns="">
      <p:transition spd="slow" advTm="4233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355" y="2803412"/>
            <a:ext cx="5830755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MCMC Algorithms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7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"/>
    </mc:Choice>
    <mc:Fallback xmlns="">
      <p:transition spd="slow" advTm="19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Metropolis-Hastings (MH) Sampling (1960)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58439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wish to generate samples from a target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suitable proposal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e.g., 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each step, draw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accept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 probability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Transition function of this Markov Chain: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IN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28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p>
                    </m:sSup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Exercise: Show that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satisfies the detailed balance property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58439"/>
                <a:ext cx="11740617" cy="5557532"/>
              </a:xfrm>
              <a:blipFill>
                <a:blip r:embed="rId5"/>
                <a:stretch>
                  <a:fillRect l="-831" t="-1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5832F-2713-47AF-9296-FF2DC25B8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939" y="3781341"/>
            <a:ext cx="5629275" cy="885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64D7CE-B0F9-42EA-BF9B-60728BC19798}"/>
                  </a:ext>
                </a:extLst>
              </p:cNvPr>
              <p:cNvSpPr/>
              <p:nvPr/>
            </p:nvSpPr>
            <p:spPr>
              <a:xfrm>
                <a:off x="2601229" y="3220079"/>
                <a:ext cx="3310345" cy="491460"/>
              </a:xfrm>
              <a:prstGeom prst="wedgeRectCallout">
                <a:avLst>
                  <a:gd name="adj1" fmla="val 36694"/>
                  <a:gd name="adj2" fmla="val 740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Favors acceptance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it is more probable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(under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64D7CE-B0F9-42EA-BF9B-60728BC19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229" y="3220079"/>
                <a:ext cx="3310345" cy="491460"/>
              </a:xfrm>
              <a:prstGeom prst="wedgeRectCallout">
                <a:avLst>
                  <a:gd name="adj1" fmla="val 36694"/>
                  <a:gd name="adj2" fmla="val 74063"/>
                </a:avLst>
              </a:prstGeom>
              <a:blipFill>
                <a:blip r:embed="rId7"/>
                <a:stretch>
                  <a:fillRect l="-916" t="-95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499B290-0E63-49C7-B5ED-C02AFA99EA6B}"/>
                  </a:ext>
                </a:extLst>
              </p:cNvPr>
              <p:cNvSpPr/>
              <p:nvPr/>
            </p:nvSpPr>
            <p:spPr>
              <a:xfrm>
                <a:off x="8470760" y="3587407"/>
                <a:ext cx="3255505" cy="1079759"/>
              </a:xfrm>
              <a:prstGeom prst="wedgeRectCallout">
                <a:avLst>
                  <a:gd name="adj1" fmla="val -66211"/>
                  <a:gd name="adj2" fmla="val 2757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Favor acceptance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it had very low chance of being generated by the proposal but it does have high probability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under the target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499B290-0E63-49C7-B5ED-C02AFA99E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60" y="3587407"/>
                <a:ext cx="3255505" cy="1079759"/>
              </a:xfrm>
              <a:prstGeom prst="wedgeRectCallout">
                <a:avLst>
                  <a:gd name="adj1" fmla="val -66211"/>
                  <a:gd name="adj2" fmla="val 27574"/>
                </a:avLst>
              </a:prstGeom>
              <a:blipFill>
                <a:blip r:embed="rId9"/>
                <a:stretch>
                  <a:fillRect r="-636" b="-55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4F4DA9B-32E6-4E89-BC4C-BFAF45A51DCB}"/>
              </a:ext>
            </a:extLst>
          </p:cNvPr>
          <p:cNvSpPr/>
          <p:nvPr/>
        </p:nvSpPr>
        <p:spPr>
          <a:xfrm>
            <a:off x="5359844" y="3655772"/>
            <a:ext cx="946597" cy="1233668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6A9255-1871-4547-8B45-20506F857C9A}"/>
              </a:ext>
            </a:extLst>
          </p:cNvPr>
          <p:cNvSpPr/>
          <p:nvPr/>
        </p:nvSpPr>
        <p:spPr>
          <a:xfrm>
            <a:off x="6188730" y="3711539"/>
            <a:ext cx="1727657" cy="56126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5BED28-2D78-456C-8C1D-4EF776BA3576}"/>
              </a:ext>
            </a:extLst>
          </p:cNvPr>
          <p:cNvSpPr/>
          <p:nvPr/>
        </p:nvSpPr>
        <p:spPr>
          <a:xfrm>
            <a:off x="6247586" y="4217041"/>
            <a:ext cx="1727657" cy="56126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289F72-3A81-4313-AB0B-2FB533FCAE85}"/>
                  </a:ext>
                </a:extLst>
              </p:cNvPr>
              <p:cNvSpPr txBox="1"/>
              <p:nvPr/>
            </p:nvSpPr>
            <p:spPr>
              <a:xfrm>
                <a:off x="3400489" y="6112167"/>
                <a:ext cx="5825569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289F72-3A81-4313-AB0B-2FB533FCA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489" y="6112167"/>
                <a:ext cx="5825569" cy="5558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F2A3EC4A-828D-4D18-90F1-B0CDA4F1CD0F}"/>
                  </a:ext>
                </a:extLst>
              </p:cNvPr>
              <p:cNvSpPr/>
              <p:nvPr/>
            </p:nvSpPr>
            <p:spPr>
              <a:xfrm>
                <a:off x="8247559" y="3012319"/>
                <a:ext cx="3822326" cy="491460"/>
              </a:xfrm>
              <a:prstGeom prst="wedgeRectCallout">
                <a:avLst>
                  <a:gd name="adj1" fmla="val -39859"/>
                  <a:gd name="adj2" fmla="val 791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“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unfavor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its generation was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favored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too much by the proposal distribution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F2A3EC4A-828D-4D18-90F1-B0CDA4F1C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59" y="3012319"/>
                <a:ext cx="3822326" cy="491460"/>
              </a:xfrm>
              <a:prstGeom prst="wedgeRectCallout">
                <a:avLst>
                  <a:gd name="adj1" fmla="val -39859"/>
                  <a:gd name="adj2" fmla="val 79101"/>
                </a:avLst>
              </a:prstGeom>
              <a:blipFill>
                <a:blip r:embed="rId11"/>
                <a:stretch>
                  <a:fillRect l="-794" t="-82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766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55"/>
    </mc:Choice>
    <mc:Fallback xmlns="">
      <p:transition spd="slow" advTm="443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10" grpId="0" animBg="1"/>
      <p:bldP spid="11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MH Sampling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randomly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ℓ=1,2,…,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err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i="1" dirty="0" err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Compute acceptance probability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(ℓ)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Else</a:t>
                </a:r>
              </a:p>
              <a:p>
                <a:pPr marL="1371600" lvl="3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1371600" lvl="3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1371600" lvl="3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D284EE3-DE00-4DBD-B534-AB66A04D3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75" y="2973410"/>
            <a:ext cx="6160236" cy="9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1E362-F7A9-4BD2-8993-1145689E273D}"/>
                  </a:ext>
                </a:extLst>
              </p:cNvPr>
              <p:cNvSpPr txBox="1"/>
              <p:nvPr/>
            </p:nvSpPr>
            <p:spPr>
              <a:xfrm>
                <a:off x="2266875" y="4656125"/>
                <a:ext cx="2025426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(ℓ</m:t>
                          </m:r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1E362-F7A9-4BD2-8993-1145689E2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875" y="4656125"/>
                <a:ext cx="2025426" cy="512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A331AE-1AAC-4DD7-BC6B-EE5E6590CEF7}"/>
                  </a:ext>
                </a:extLst>
              </p:cNvPr>
              <p:cNvSpPr txBox="1"/>
              <p:nvPr/>
            </p:nvSpPr>
            <p:spPr>
              <a:xfrm>
                <a:off x="2104721" y="5576621"/>
                <a:ext cx="2286715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(ℓ</m:t>
                          </m:r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p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A331AE-1AAC-4DD7-BC6B-EE5E6590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21" y="5576621"/>
                <a:ext cx="2286715" cy="5129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3E9F101E-B9E3-4C2B-85B9-1AC09EA767F4}"/>
                  </a:ext>
                </a:extLst>
              </p:cNvPr>
              <p:cNvSpPr/>
              <p:nvPr/>
            </p:nvSpPr>
            <p:spPr>
              <a:xfrm>
                <a:off x="4391436" y="4095294"/>
                <a:ext cx="2420292" cy="572914"/>
              </a:xfrm>
              <a:prstGeom prst="wedgeRectCallout">
                <a:avLst>
                  <a:gd name="adj1" fmla="val -50947"/>
                  <a:gd name="adj2" fmla="val 8127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Meaning accepting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(ℓ)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3E9F101E-B9E3-4C2B-85B9-1AC09EA76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36" y="4095294"/>
                <a:ext cx="2420292" cy="572914"/>
              </a:xfrm>
              <a:prstGeom prst="wedgeRectCallout">
                <a:avLst>
                  <a:gd name="adj1" fmla="val -50947"/>
                  <a:gd name="adj2" fmla="val 81279"/>
                </a:avLst>
              </a:prstGeom>
              <a:blipFill>
                <a:blip r:embed="rId9"/>
                <a:stretch>
                  <a:fillRect t="-38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123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11"/>
    </mc:Choice>
    <mc:Fallback xmlns="">
      <p:transition spd="slow" advTm="85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Sampling for Approximate Inference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Some typical tasks that we have to solve in probabilistic/fully-Bayesian inference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Sampling methods provide a general way to (approximately) solve these problems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More general than VI methods which only approximate the posterior distribution</a:t>
            </a: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789AF3-FB2C-4DA4-B8EC-F0E4FE90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59" y="1643452"/>
            <a:ext cx="5756421" cy="67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BFA5BAC-0FFE-4EB2-BEF1-A1365D53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47" y="2377356"/>
            <a:ext cx="8933315" cy="91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69F74F9-09A7-4B18-99FC-A144C259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28" y="3167033"/>
            <a:ext cx="7426328" cy="97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5DFE08B-E4FB-48ED-B3F8-51B5AC9E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29" y="4074155"/>
            <a:ext cx="8621057" cy="91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B961B52-1D38-4322-AF59-B696663F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97" y="5053006"/>
            <a:ext cx="5539200" cy="5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A970D2-386E-47B1-A2CB-428888D4233A}"/>
              </a:ext>
            </a:extLst>
          </p:cNvPr>
          <p:cNvSpPr txBox="1"/>
          <p:nvPr/>
        </p:nvSpPr>
        <p:spPr>
          <a:xfrm>
            <a:off x="8857345" y="4993579"/>
            <a:ext cx="311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]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6D57AF7-5C8F-4581-A5A2-6DC0FF97E0F1}"/>
              </a:ext>
            </a:extLst>
          </p:cNvPr>
          <p:cNvSpPr/>
          <p:nvPr/>
        </p:nvSpPr>
        <p:spPr>
          <a:xfrm>
            <a:off x="1787264" y="1680841"/>
            <a:ext cx="984715" cy="457141"/>
          </a:xfrm>
          <a:prstGeom prst="wedgeRectCallout">
            <a:avLst>
              <a:gd name="adj1" fmla="val 74193"/>
              <a:gd name="adj2" fmla="val 245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distribution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36983C35-43D3-4AB3-AA39-FDCE376F8D1E}"/>
              </a:ext>
            </a:extLst>
          </p:cNvPr>
          <p:cNvSpPr/>
          <p:nvPr/>
        </p:nvSpPr>
        <p:spPr>
          <a:xfrm>
            <a:off x="1294907" y="2353516"/>
            <a:ext cx="984715" cy="647607"/>
          </a:xfrm>
          <a:prstGeom prst="wedgeRectCallout">
            <a:avLst>
              <a:gd name="adj1" fmla="val 74193"/>
              <a:gd name="adj2" fmla="val 245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predictive distribution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6A888BF-FF8C-4EB2-BDCB-AA4C35C37A23}"/>
              </a:ext>
            </a:extLst>
          </p:cNvPr>
          <p:cNvSpPr/>
          <p:nvPr/>
        </p:nvSpPr>
        <p:spPr>
          <a:xfrm>
            <a:off x="1963884" y="3432190"/>
            <a:ext cx="829256" cy="486086"/>
          </a:xfrm>
          <a:prstGeom prst="wedgeRectCallout">
            <a:avLst>
              <a:gd name="adj1" fmla="val 74193"/>
              <a:gd name="adj2" fmla="val 245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Marginal likelihood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740A1B4B-A729-4206-BFAC-87CD802734FD}"/>
              </a:ext>
            </a:extLst>
          </p:cNvPr>
          <p:cNvSpPr/>
          <p:nvPr/>
        </p:nvSpPr>
        <p:spPr>
          <a:xfrm>
            <a:off x="1325336" y="4108936"/>
            <a:ext cx="1336878" cy="647607"/>
          </a:xfrm>
          <a:prstGeom prst="wedgeRectCallout">
            <a:avLst>
              <a:gd name="adj1" fmla="val 67290"/>
              <a:gd name="adj2" fmla="val 180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Expected complete data log-likelihood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5F54563-6EDA-43BB-9338-A6FEA18E4448}"/>
              </a:ext>
            </a:extLst>
          </p:cNvPr>
          <p:cNvSpPr/>
          <p:nvPr/>
        </p:nvSpPr>
        <p:spPr>
          <a:xfrm>
            <a:off x="1897572" y="5020647"/>
            <a:ext cx="1336878" cy="454582"/>
          </a:xfrm>
          <a:prstGeom prst="wedgeRectCallout">
            <a:avLst>
              <a:gd name="adj1" fmla="val 64780"/>
              <a:gd name="adj2" fmla="val 1901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Evidence lower bound (ELBO)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543F871-5F77-44E6-B10A-6A5FE816B7EF}"/>
              </a:ext>
            </a:extLst>
          </p:cNvPr>
          <p:cNvSpPr/>
          <p:nvPr/>
        </p:nvSpPr>
        <p:spPr>
          <a:xfrm>
            <a:off x="661344" y="5176006"/>
            <a:ext cx="1097183" cy="310209"/>
          </a:xfrm>
          <a:prstGeom prst="wedgeRectCallout">
            <a:avLst>
              <a:gd name="adj1" fmla="val 64780"/>
              <a:gd name="adj2" fmla="val 1901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Needed in VI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2833BD5-FAC0-4F0F-AABD-963F808BD735}"/>
              </a:ext>
            </a:extLst>
          </p:cNvPr>
          <p:cNvSpPr/>
          <p:nvPr/>
        </p:nvSpPr>
        <p:spPr>
          <a:xfrm>
            <a:off x="0" y="4221561"/>
            <a:ext cx="1212584" cy="310209"/>
          </a:xfrm>
          <a:prstGeom prst="wedgeRectCallout">
            <a:avLst>
              <a:gd name="adj1" fmla="val 64780"/>
              <a:gd name="adj2" fmla="val 1901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Needed in EM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F15374F1-ADE3-44B8-8C8E-365323430A89}"/>
              </a:ext>
            </a:extLst>
          </p:cNvPr>
          <p:cNvSpPr/>
          <p:nvPr/>
        </p:nvSpPr>
        <p:spPr>
          <a:xfrm>
            <a:off x="299731" y="3157137"/>
            <a:ext cx="1487534" cy="821500"/>
          </a:xfrm>
          <a:prstGeom prst="wedgeRectCallout">
            <a:avLst>
              <a:gd name="adj1" fmla="val 63807"/>
              <a:gd name="adj2" fmla="val 181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Needed for model selection (and in computing posterior too)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1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01"/>
    </mc:Choice>
    <mc:Fallback xmlns="">
      <p:transition spd="slow" advTm="154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MH Sampling in Action: A Toy Example..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4" y="1163529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Target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Proposal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EC4761-5074-4D42-A860-60BC4225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62" y="919518"/>
            <a:ext cx="3993431" cy="90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DC915-721F-408D-B615-1D18B47B2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90" y="1878178"/>
            <a:ext cx="6020012" cy="942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CA3E4-6AED-4E41-AA32-BB146ABBB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49" y="3187989"/>
            <a:ext cx="2172869" cy="2130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4BB30-54A8-4877-8FF5-64E1B09AB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454" y="3187989"/>
            <a:ext cx="2181767" cy="2130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54FFD6-7F2C-4133-9787-A74266BE2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221" y="3216287"/>
            <a:ext cx="2181767" cy="2102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934C6D-3CD9-43AF-843A-43584937C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3272" y="3187989"/>
            <a:ext cx="2101484" cy="2143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AF2888-1131-421F-A710-2E02605076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131" y="3216287"/>
            <a:ext cx="2101211" cy="2143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8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83"/>
    </mc:Choice>
    <mc:Fallback xmlns="">
      <p:transition spd="slow" advTm="235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MH Sampling: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prop.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distrib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is symmetric, we get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Metropolis Sampling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algo (Metropolis, 1953) with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limitations of MH sampling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sometimes have very slow convergence (also known as slow “mixing”)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Computing acceptance probability can be expensive*, e.g., 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some target posterior 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would require computing likelihood on all the data points (expensive)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01399-3131-48E3-83E6-8BAE1510E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4875" y="1601343"/>
            <a:ext cx="4288498" cy="981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4EB5D-27EF-40D5-9C36-B8A632322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766" y="3600058"/>
            <a:ext cx="2103110" cy="1642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02FFA4-3D7B-4803-9865-FA93EE4D06C9}"/>
                  </a:ext>
                </a:extLst>
              </p:cNvPr>
              <p:cNvSpPr txBox="1"/>
              <p:nvPr/>
            </p:nvSpPr>
            <p:spPr>
              <a:xfrm>
                <a:off x="3599078" y="3869830"/>
                <a:ext cx="3072384" cy="410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d>
                            <m:dPr>
                              <m:ctrlPr>
                                <a:rPr lang="en-I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p>
                      </m:sSup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02FFA4-3D7B-4803-9865-FA93EE4D0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078" y="3869830"/>
                <a:ext cx="3072384" cy="410177"/>
              </a:xfrm>
              <a:prstGeom prst="rect">
                <a:avLst/>
              </a:prstGeom>
              <a:blipFill>
                <a:blip r:embed="rId8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11CEC-63C7-4A6D-8AB1-0A42A3DD1C73}"/>
                  </a:ext>
                </a:extLst>
              </p:cNvPr>
              <p:cNvSpPr txBox="1"/>
              <p:nvPr/>
            </p:nvSpPr>
            <p:spPr>
              <a:xfrm>
                <a:off x="3812375" y="4288067"/>
                <a:ext cx="2645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large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many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rejections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11CEC-63C7-4A6D-8AB1-0A42A3DD1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375" y="4288067"/>
                <a:ext cx="2645789" cy="276999"/>
              </a:xfrm>
              <a:prstGeom prst="rect">
                <a:avLst/>
              </a:prstGeom>
              <a:blipFill>
                <a:blip r:embed="rId9"/>
                <a:stretch>
                  <a:fillRect l="-922" t="-2174" r="-2765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DDC186-901B-4594-867B-08EE74F1F392}"/>
                  </a:ext>
                </a:extLst>
              </p:cNvPr>
              <p:cNvSpPr txBox="1"/>
              <p:nvPr/>
            </p:nvSpPr>
            <p:spPr>
              <a:xfrm>
                <a:off x="3812374" y="4584261"/>
                <a:ext cx="24919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small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slow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diffusion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DDC186-901B-4594-867B-08EE74F1F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374" y="4584261"/>
                <a:ext cx="2491900" cy="276999"/>
              </a:xfrm>
              <a:prstGeom prst="rect">
                <a:avLst/>
              </a:prstGeom>
              <a:blipFill>
                <a:blip r:embed="rId10"/>
                <a:stretch>
                  <a:fillRect l="-978" r="-1956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1DA9B03-1E4B-46CC-BF7C-B8A4F4CB2F7D}"/>
              </a:ext>
            </a:extLst>
          </p:cNvPr>
          <p:cNvSpPr txBox="1"/>
          <p:nvPr/>
        </p:nvSpPr>
        <p:spPr>
          <a:xfrm>
            <a:off x="5640019" y="298094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6272C-16AF-435F-B5C1-DF990999C6B0}"/>
              </a:ext>
            </a:extLst>
          </p:cNvPr>
          <p:cNvSpPr txBox="1"/>
          <p:nvPr/>
        </p:nvSpPr>
        <p:spPr>
          <a:xfrm>
            <a:off x="131674" y="6569050"/>
            <a:ext cx="10115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*Austerity in MCMC Land: Cutting the Metropolis-Hastings Budget</a:t>
            </a:r>
            <a:r>
              <a:rPr lang="en-IN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 (</a:t>
            </a:r>
            <a:r>
              <a:rPr lang="en-IN" sz="1100" dirty="0" err="1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Korattikara</a:t>
            </a:r>
            <a:r>
              <a:rPr lang="en-IN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 et al, 2014), </a:t>
            </a:r>
            <a:r>
              <a:rPr lang="en-GB" sz="1100" dirty="0">
                <a:latin typeface="Abadi Extra Light" panose="020B0204020104020204" pitchFamily="34" charset="0"/>
              </a:rPr>
              <a:t>Firefly Monte Carlo: Exact MCMC with Subsets of Data {(</a:t>
            </a:r>
            <a:r>
              <a:rPr lang="en-IN" sz="1100" dirty="0">
                <a:latin typeface="Abadi Extra Light" panose="020B0204020104020204" pitchFamily="34" charset="0"/>
              </a:rPr>
              <a:t>Maclaurin and Adams, 2015)</a:t>
            </a:r>
            <a:r>
              <a:rPr lang="en-IN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 </a:t>
            </a:r>
            <a:endParaRPr lang="en-GB" sz="1100" dirty="0">
              <a:solidFill>
                <a:srgbClr val="303030"/>
              </a:solidFill>
              <a:effectLst/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EA3A9F-19C3-4D5F-8FBE-B48113CF8697}"/>
                  </a:ext>
                </a:extLst>
              </p:cNvPr>
              <p:cNvSpPr txBox="1"/>
              <p:nvPr/>
            </p:nvSpPr>
            <p:spPr>
              <a:xfrm>
                <a:off x="6908715" y="4025793"/>
                <a:ext cx="4338815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iterations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required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convergence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EA3A9F-19C3-4D5F-8FBE-B48113CF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715" y="4025793"/>
                <a:ext cx="4338815" cy="6770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589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34"/>
    </mc:Choice>
    <mc:Fallback xmlns="">
      <p:transition spd="slow" advTm="348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 (</a:t>
            </a:r>
            <a:r>
              <a:rPr lang="en-I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Geman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en-I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Geman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1984)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Sample from a joint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can’t sample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but can sample from each conditional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Bayesian models, can be done easily if we have a locally conjugate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Gibbs sampling, the proposal is the conditional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Gibbs sampling samples from these conditionals in a cyclic order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Gibbs sampling is equivalent to MH sampling with acceptance prob. = 1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3533C-C1DE-439C-B603-25B8215EA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793" y="4882248"/>
            <a:ext cx="3720346" cy="1016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38AC4-6332-4331-A257-34589BA1C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2730" y="4912805"/>
            <a:ext cx="4866243" cy="985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C61C6-5FC7-4081-B4AE-3B9BD2439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391" y="6037881"/>
            <a:ext cx="5327714" cy="417716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7B7F4D3-FA72-4CEF-B359-3207DD2BBD94}"/>
              </a:ext>
            </a:extLst>
          </p:cNvPr>
          <p:cNvSpPr/>
          <p:nvPr/>
        </p:nvSpPr>
        <p:spPr>
          <a:xfrm>
            <a:off x="6096000" y="5898277"/>
            <a:ext cx="2420292" cy="572914"/>
          </a:xfrm>
          <a:prstGeom prst="wedgeRectCallout">
            <a:avLst>
              <a:gd name="adj1" fmla="val -60392"/>
              <a:gd name="adj2" fmla="val 174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Since only one component is changed at a time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7CC553C-2C1A-4C0D-9E83-91385A6BB681}"/>
              </a:ext>
            </a:extLst>
          </p:cNvPr>
          <p:cNvSpPr/>
          <p:nvPr/>
        </p:nvSpPr>
        <p:spPr>
          <a:xfrm>
            <a:off x="9585570" y="3709400"/>
            <a:ext cx="1402598" cy="572914"/>
          </a:xfrm>
          <a:prstGeom prst="wedgeRectCallout">
            <a:avLst>
              <a:gd name="adj1" fmla="val -60075"/>
              <a:gd name="adj2" fmla="val 576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Hence no need to compute it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409"/>
    </mc:Choice>
    <mc:Fallback xmlns="">
      <p:transition spd="slow" advTm="388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Sketch of the Algorithm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Total number of variables,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number of Gibbs sampling iterations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500" dirty="0">
                    <a:latin typeface="Abadi Extra Light" panose="020B0204020104020204" pitchFamily="34" charset="0"/>
                  </a:rPr>
                  <a:t>Note: Order of updating the variables usually doesn’t matter (but see “Scan Order in Gibbs Sampling: Models in Which it Matters and Bounds on How Much” from NIPS 2016)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779" t="-1645" r="-8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F6139-AB7A-4C39-964D-C74561CD5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559" y="1821958"/>
            <a:ext cx="7338275" cy="3708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45F7D8-01D1-42A6-BAA8-52332BE67548}"/>
                  </a:ext>
                </a:extLst>
              </p:cNvPr>
              <p:cNvSpPr/>
              <p:nvPr/>
            </p:nvSpPr>
            <p:spPr>
              <a:xfrm>
                <a:off x="8298287" y="2350395"/>
                <a:ext cx="2912772" cy="1078606"/>
              </a:xfrm>
              <a:prstGeom prst="wedgeRectCallout">
                <a:avLst>
                  <a:gd name="adj1" fmla="val -70189"/>
                  <a:gd name="adj2" fmla="val 351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CP of each component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uses the most recent values (from this or the previous iteration) of all the other components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45F7D8-01D1-42A6-BAA8-52332BE67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287" y="2350395"/>
                <a:ext cx="2912772" cy="1078606"/>
              </a:xfrm>
              <a:prstGeom prst="wedgeRectCallout">
                <a:avLst>
                  <a:gd name="adj1" fmla="val -70189"/>
                  <a:gd name="adj2" fmla="val 35182"/>
                </a:avLst>
              </a:prstGeom>
              <a:blipFill>
                <a:blip r:embed="rId7"/>
                <a:stretch>
                  <a:fillRect t="-556" b="-55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C20F06D0-1C53-4AA5-BB76-5B5CFE514A49}"/>
                  </a:ext>
                </a:extLst>
              </p:cNvPr>
              <p:cNvSpPr/>
              <p:nvPr/>
            </p:nvSpPr>
            <p:spPr>
              <a:xfrm>
                <a:off x="5973650" y="1749263"/>
                <a:ext cx="3415048" cy="354220"/>
              </a:xfrm>
              <a:prstGeom prst="wedgeRectCallout">
                <a:avLst>
                  <a:gd name="adj1" fmla="val -56352"/>
                  <a:gd name="adj2" fmla="val 341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C20F06D0-1C53-4AA5-BB76-5B5CFE514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650" y="1749263"/>
                <a:ext cx="3415048" cy="354220"/>
              </a:xfrm>
              <a:prstGeom prst="wedgeRectCallout">
                <a:avLst>
                  <a:gd name="adj1" fmla="val -56352"/>
                  <a:gd name="adj2" fmla="val 34101"/>
                </a:avLst>
              </a:prstGeom>
              <a:blipFill>
                <a:blip r:embed="rId8"/>
                <a:stretch>
                  <a:fillRect t="-13115" b="-327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19F25D4-397F-4AD2-82BC-BBA32BB2E15A}"/>
                  </a:ext>
                </a:extLst>
              </p:cNvPr>
              <p:cNvSpPr/>
              <p:nvPr/>
            </p:nvSpPr>
            <p:spPr>
              <a:xfrm>
                <a:off x="8607917" y="4734369"/>
                <a:ext cx="3415048" cy="648580"/>
              </a:xfrm>
              <a:prstGeom prst="wedgeRectCallout">
                <a:avLst>
                  <a:gd name="adj1" fmla="val -54466"/>
                  <a:gd name="adj2" fmla="val 112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iteration will give us one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19F25D4-397F-4AD2-82BC-BBA32BB2E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917" y="4734369"/>
                <a:ext cx="3415048" cy="648580"/>
              </a:xfrm>
              <a:prstGeom prst="wedgeRectCallout">
                <a:avLst>
                  <a:gd name="adj1" fmla="val -54466"/>
                  <a:gd name="adj2" fmla="val 11265"/>
                </a:avLst>
              </a:prstGeom>
              <a:blipFill>
                <a:blip r:embed="rId9"/>
                <a:stretch>
                  <a:fillRect t="-4587" b="-128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272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416"/>
    </mc:Choice>
    <mc:Fallback xmlns="">
      <p:transition spd="slow" advTm="278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A Simple Example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sample from a 2-D Gaussian using 1-D Gaussians</a:t>
            </a: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0C26E-DDD8-4EF2-BD2C-C5245514F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745" y="1718324"/>
            <a:ext cx="2765033" cy="216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0CACD-4F83-4A41-8477-A2B8E70A1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684" y="1897018"/>
            <a:ext cx="2776395" cy="2069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ADA4E-BE04-4126-A414-C112D7E53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587" y="4338369"/>
            <a:ext cx="2935348" cy="2268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3A854-45A3-46B1-920D-DC131689A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697" y="4390287"/>
            <a:ext cx="3092367" cy="216465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6078815-F86C-406C-9870-01EF60BD90D2}"/>
              </a:ext>
            </a:extLst>
          </p:cNvPr>
          <p:cNvSpPr/>
          <p:nvPr/>
        </p:nvSpPr>
        <p:spPr>
          <a:xfrm>
            <a:off x="4035381" y="2931856"/>
            <a:ext cx="1238586" cy="497144"/>
          </a:xfrm>
          <a:prstGeom prst="wedgeRectCallout">
            <a:avLst>
              <a:gd name="adj1" fmla="val -63631"/>
              <a:gd name="adj2" fmla="val -293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Contours of a 2-D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6D8623C-CD36-4987-A0F2-E29FD91A22B5}"/>
                  </a:ext>
                </a:extLst>
              </p:cNvPr>
              <p:cNvSpPr/>
              <p:nvPr/>
            </p:nvSpPr>
            <p:spPr>
              <a:xfrm>
                <a:off x="8632669" y="2800652"/>
                <a:ext cx="2056796" cy="497144"/>
              </a:xfrm>
              <a:prstGeom prst="wedgeRectCallout">
                <a:avLst>
                  <a:gd name="adj1" fmla="val -71430"/>
                  <a:gd name="adj2" fmla="val 289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6D8623C-CD36-4987-A0F2-E29FD91A2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669" y="2800652"/>
                <a:ext cx="2056796" cy="497144"/>
              </a:xfrm>
              <a:prstGeom prst="wedgeRectCallout">
                <a:avLst>
                  <a:gd name="adj1" fmla="val -71430"/>
                  <a:gd name="adj2" fmla="val 28920"/>
                </a:avLst>
              </a:prstGeom>
              <a:blipFill>
                <a:blip r:embed="rId9"/>
                <a:stretch>
                  <a:fillRect t="-2353" b="-117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0499552-4CFD-42D8-8455-1D77BBD36E16}"/>
                  </a:ext>
                </a:extLst>
              </p:cNvPr>
              <p:cNvSpPr/>
              <p:nvPr/>
            </p:nvSpPr>
            <p:spPr>
              <a:xfrm>
                <a:off x="4142537" y="4732926"/>
                <a:ext cx="2056796" cy="497144"/>
              </a:xfrm>
              <a:prstGeom prst="wedgeRectCallout">
                <a:avLst>
                  <a:gd name="adj1" fmla="val -41061"/>
                  <a:gd name="adj2" fmla="val 781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0499552-4CFD-42D8-8455-1D77BBD36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37" y="4732926"/>
                <a:ext cx="2056796" cy="497144"/>
              </a:xfrm>
              <a:prstGeom prst="wedgeRectCallout">
                <a:avLst>
                  <a:gd name="adj1" fmla="val -41061"/>
                  <a:gd name="adj2" fmla="val 78141"/>
                </a:avLst>
              </a:prstGeom>
              <a:blipFill>
                <a:blip r:embed="rId10"/>
                <a:stretch>
                  <a:fillRect l="-588" t="-18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D65448B-4FED-4490-B277-1DA683BB0D75}"/>
                  </a:ext>
                </a:extLst>
              </p:cNvPr>
              <p:cNvSpPr/>
              <p:nvPr/>
            </p:nvSpPr>
            <p:spPr>
              <a:xfrm>
                <a:off x="8393168" y="4831631"/>
                <a:ext cx="2471316" cy="994288"/>
              </a:xfrm>
              <a:prstGeom prst="wedgeRectCallout">
                <a:avLst>
                  <a:gd name="adj1" fmla="val -70273"/>
                  <a:gd name="adj2" fmla="val 166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Gibbs sampling looks like doing  a co-ordinate-wise update to generate each successive sample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D65448B-4FED-4490-B277-1DA683BB0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168" y="4831631"/>
                <a:ext cx="2471316" cy="994288"/>
              </a:xfrm>
              <a:prstGeom prst="wedgeRectCallout">
                <a:avLst>
                  <a:gd name="adj1" fmla="val -70273"/>
                  <a:gd name="adj2" fmla="val 16615"/>
                </a:avLst>
              </a:prstGeom>
              <a:blipFill>
                <a:blip r:embed="rId11"/>
                <a:stretch>
                  <a:fillRect b="-241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39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91"/>
    </mc:Choice>
    <mc:Fallback xmlns="">
      <p:transition spd="slow" advTm="255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Some Comments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One of the most popular MCMC algorithms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Very easy to derive and implement for locally conjugate models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Many variations exist, e.g.,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Blocked Gibbs</a:t>
            </a:r>
            <a:r>
              <a:rPr lang="en-GB" sz="2200" dirty="0">
                <a:latin typeface="Abadi Extra Light" panose="020B0204020104020204" pitchFamily="34" charset="0"/>
              </a:rPr>
              <a:t>: sample more than one component jointly (sometimes possible)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Rao-</a:t>
            </a:r>
            <a:r>
              <a:rPr lang="en-GB" sz="2200" dirty="0" err="1">
                <a:solidFill>
                  <a:srgbClr val="0000FF"/>
                </a:solidFill>
                <a:latin typeface="Abadi Extra Light" panose="020B0204020104020204" pitchFamily="34" charset="0"/>
              </a:rPr>
              <a:t>Blackwellized</a:t>
            </a: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 Gibbs</a:t>
            </a:r>
            <a:r>
              <a:rPr lang="en-GB" sz="2200" dirty="0">
                <a:latin typeface="Abadi Extra Light" panose="020B0204020104020204" pitchFamily="34" charset="0"/>
              </a:rPr>
              <a:t>: Can collapse (i.e., integrate out) the unneeded components while sampling. Also called “collapsed” Gibbs sampling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MH within Gibbs</a:t>
            </a:r>
            <a:r>
              <a:rPr lang="en-GB" sz="2200" dirty="0">
                <a:latin typeface="Abadi Extra Light" panose="020B0204020104020204" pitchFamily="34" charset="0"/>
              </a:rPr>
              <a:t>: If CPs are not easy to sample distributions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Instead of sampling from CPs, an alternative is to use the mode of the CPs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Called the “</a:t>
            </a: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Iterative Conditional Mode</a:t>
            </a:r>
            <a:r>
              <a:rPr lang="en-GB" sz="2200" dirty="0">
                <a:latin typeface="Abadi Extra Light" panose="020B0204020104020204" pitchFamily="34" charset="0"/>
              </a:rPr>
              <a:t>” (ICM) algorithm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ICM doesn’t give the posterior though – it’s more like ALT-OPT to get (</a:t>
            </a:r>
            <a:r>
              <a:rPr lang="en-GB" sz="2200" dirty="0" err="1">
                <a:latin typeface="Abadi Extra Light" panose="020B0204020104020204" pitchFamily="34" charset="0"/>
              </a:rPr>
              <a:t>approx</a:t>
            </a:r>
            <a:r>
              <a:rPr lang="en-GB" sz="2200" dirty="0">
                <a:latin typeface="Abadi Extra Light" panose="020B0204020104020204" pitchFamily="34" charset="0"/>
              </a:rPr>
              <a:t>) MAP estimate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1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788"/>
    </mc:Choice>
    <mc:Fallback xmlns="">
      <p:transition spd="slow" advTm="323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Coming Up Next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Using posterior’s gradient info in sampling algorithms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Online MCMC algorithms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Recent advances in MCMC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Some other practical issues (convergence etc)</a:t>
            </a: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0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11"/>
    </mc:Choice>
    <mc:Fallback xmlns="">
      <p:transition spd="slow" advTm="5811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Approximating a Prob. Distribution using Samples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approximate any distribution using a set of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randomly drawn samples</a:t>
            </a:r>
            <a:r>
              <a:rPr lang="en-GB" sz="2600" dirty="0">
                <a:latin typeface="Abadi Extra Light" panose="020B0204020104020204" pitchFamily="34" charset="0"/>
              </a:rPr>
              <a:t> from it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samples can also be used for computing expectations (Monte-Carlo averaging)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Usually straightforward to generate samples if it is a simple/standard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interesting bit: Even if the distribution is “difficult” (e.g., an intractable posterior), it is often possible to generate random samples from such a distribution, as we will see.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6686A5-64D9-4912-8E5B-B3A9F630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56" y="1753780"/>
            <a:ext cx="2658543" cy="21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AA7AECB-B4B0-4F80-A9CC-AFAC79371359}"/>
              </a:ext>
            </a:extLst>
          </p:cNvPr>
          <p:cNvSpPr/>
          <p:nvPr/>
        </p:nvSpPr>
        <p:spPr>
          <a:xfrm>
            <a:off x="6359249" y="2092818"/>
            <a:ext cx="1702926" cy="828908"/>
          </a:xfrm>
          <a:prstGeom prst="wedgeRectCallout">
            <a:avLst>
              <a:gd name="adj1" fmla="val -56426"/>
              <a:gd name="adj2" fmla="val 699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Samples can thought of as a histogram-based approximation of a distribution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E8B8D7C-C5FE-45B7-990C-2E9DEC11C791}"/>
              </a:ext>
            </a:extLst>
          </p:cNvPr>
          <p:cNvSpPr/>
          <p:nvPr/>
        </p:nvSpPr>
        <p:spPr>
          <a:xfrm>
            <a:off x="2618714" y="2921726"/>
            <a:ext cx="1702926" cy="828908"/>
          </a:xfrm>
          <a:prstGeom prst="wedgeRectCallout">
            <a:avLst>
              <a:gd name="adj1" fmla="val 63066"/>
              <a:gd name="adj2" fmla="val 465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Height of each bar denotes how many times that location was sampled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67C6EEF-9D4B-48AA-AEA1-63961C084B37}"/>
              </a:ext>
            </a:extLst>
          </p:cNvPr>
          <p:cNvSpPr/>
          <p:nvPr/>
        </p:nvSpPr>
        <p:spPr>
          <a:xfrm>
            <a:off x="294855" y="2406151"/>
            <a:ext cx="2156518" cy="828908"/>
          </a:xfrm>
          <a:prstGeom prst="wedgeRectCallout">
            <a:avLst>
              <a:gd name="adj1" fmla="val 60677"/>
              <a:gd name="adj2" fmla="val 372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Given large-enough samples, it is proportional to the probability density at that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E96218-F190-42CC-81F5-ED12481BFAC6}"/>
                  </a:ext>
                </a:extLst>
              </p:cNvPr>
              <p:cNvSpPr txBox="1"/>
              <p:nvPr/>
            </p:nvSpPr>
            <p:spPr>
              <a:xfrm>
                <a:off x="6112995" y="3429000"/>
                <a:ext cx="492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E96218-F190-42CC-81F5-ED12481B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95" y="3429000"/>
                <a:ext cx="492507" cy="276999"/>
              </a:xfrm>
              <a:prstGeom prst="rect">
                <a:avLst/>
              </a:prstGeom>
              <a:blipFill>
                <a:blip r:embed="rId6"/>
                <a:stretch>
                  <a:fillRect l="-11111" t="-4444" r="-16049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78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613"/>
    </mc:Choice>
    <mc:Fallback xmlns="">
      <p:transition spd="slow" advTm="256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Empirical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Sampling based approx. can be formally represented using an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empirical distribution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points/samples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empirical distr. defined by these is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0CCCB-14BF-4058-AF45-EB3A6C9C6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826" y="3106739"/>
            <a:ext cx="3257550" cy="109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433CDB-01C3-47C9-95DE-C7BF044CA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5513" y="2820988"/>
            <a:ext cx="3181350" cy="1666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22CCF9FE-794C-4FA3-9B66-6057EB102198}"/>
                  </a:ext>
                </a:extLst>
              </p:cNvPr>
              <p:cNvSpPr/>
              <p:nvPr/>
            </p:nvSpPr>
            <p:spPr>
              <a:xfrm>
                <a:off x="5213009" y="2967135"/>
                <a:ext cx="1656294" cy="330873"/>
              </a:xfrm>
              <a:prstGeom prst="wedgeRectCallout">
                <a:avLst>
                  <a:gd name="adj1" fmla="val -38852"/>
                  <a:gd name="adj2" fmla="val 9955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Weight of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22CCF9FE-794C-4FA3-9B66-6057EB102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009" y="2967135"/>
                <a:ext cx="1656294" cy="330873"/>
              </a:xfrm>
              <a:prstGeom prst="wedgeRectCallout">
                <a:avLst>
                  <a:gd name="adj1" fmla="val -38852"/>
                  <a:gd name="adj2" fmla="val 99552"/>
                </a:avLst>
              </a:prstGeom>
              <a:blipFill>
                <a:blip r:embed="rId8"/>
                <a:stretch>
                  <a:fillRect l="-7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2267030-C25A-47C7-86D3-F851C5E596E8}"/>
              </a:ext>
            </a:extLst>
          </p:cNvPr>
          <p:cNvSpPr/>
          <p:nvPr/>
        </p:nvSpPr>
        <p:spPr>
          <a:xfrm>
            <a:off x="3701701" y="2801698"/>
            <a:ext cx="1408629" cy="330873"/>
          </a:xfrm>
          <a:prstGeom prst="wedgeRectCallout">
            <a:avLst>
              <a:gd name="adj1" fmla="val 59511"/>
              <a:gd name="adj2" fmla="val 294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Weights sum to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6D506-39FC-495F-8FCF-D696C10EC6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7938" y="4792904"/>
            <a:ext cx="3457575" cy="1181100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8A545BB1-6804-453E-86B6-EAB4076A2A3B}"/>
              </a:ext>
            </a:extLst>
          </p:cNvPr>
          <p:cNvSpPr/>
          <p:nvPr/>
        </p:nvSpPr>
        <p:spPr>
          <a:xfrm>
            <a:off x="2083007" y="4885929"/>
            <a:ext cx="1408629" cy="330873"/>
          </a:xfrm>
          <a:prstGeom prst="wedgeRectCallout">
            <a:avLst>
              <a:gd name="adj1" fmla="val 50825"/>
              <a:gd name="adj2" fmla="val 761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Dirac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21EE377-66CA-46C4-AEA9-A3B40C85AFE6}"/>
                  </a:ext>
                </a:extLst>
              </p:cNvPr>
              <p:cNvSpPr/>
              <p:nvPr/>
            </p:nvSpPr>
            <p:spPr>
              <a:xfrm>
                <a:off x="1095932" y="2967135"/>
                <a:ext cx="1918399" cy="716223"/>
              </a:xfrm>
              <a:prstGeom prst="wedgeRectCallout">
                <a:avLst>
                  <a:gd name="adj1" fmla="val 68574"/>
                  <a:gd name="adj2" fmla="val 4297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Dirac Distribution with finite support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21EE377-66CA-46C4-AEA9-A3B40C85A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32" y="2967135"/>
                <a:ext cx="1918399" cy="716223"/>
              </a:xfrm>
              <a:prstGeom prst="wedgeRectCallout">
                <a:avLst>
                  <a:gd name="adj1" fmla="val 68574"/>
                  <a:gd name="adj2" fmla="val 42975"/>
                </a:avLst>
              </a:prstGeom>
              <a:blipFill>
                <a:blip r:embed="rId10"/>
                <a:stretch>
                  <a:fillRect l="-525" t="-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3C03297-3DAD-47CF-AAED-CB2DBB8AD7E8}"/>
                  </a:ext>
                </a:extLst>
              </p:cNvPr>
              <p:cNvSpPr/>
              <p:nvPr/>
            </p:nvSpPr>
            <p:spPr>
              <a:xfrm>
                <a:off x="1885801" y="3980291"/>
                <a:ext cx="2236195" cy="647176"/>
              </a:xfrm>
              <a:prstGeom prst="wedgeRectCallout">
                <a:avLst>
                  <a:gd name="adj1" fmla="val 39869"/>
                  <a:gd name="adj2" fmla="val -732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think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being the area over which we want to evaluate the distribution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3C03297-3DAD-47CF-AAED-CB2DBB8AD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801" y="3980291"/>
                <a:ext cx="2236195" cy="647176"/>
              </a:xfrm>
              <a:prstGeom prst="wedgeRectCallout">
                <a:avLst>
                  <a:gd name="adj1" fmla="val 39869"/>
                  <a:gd name="adj2" fmla="val -73221"/>
                </a:avLst>
              </a:prstGeom>
              <a:blipFill>
                <a:blip r:embed="rId11"/>
                <a:stretch>
                  <a:fillRect l="-541" b="-118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63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82"/>
    </mc:Choice>
    <mc:Fallback xmlns="">
      <p:transition spd="slow" advTm="181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Sampling: Some Basic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Most of these basic methods are based on the idea of transformation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Generate a random sample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a distribution </a:t>
                </a:r>
                <a14:m>
                  <m:oMath xmlns:m="http://schemas.openxmlformats.org/officeDocument/2006/math"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which is easy to sample from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Apply a transformation 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to make it random sample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a complex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distr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popular examples of transformation methods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Inverse CDF method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 err="1">
                    <a:latin typeface="Abadi Extra Light" panose="020B0204020104020204" pitchFamily="34" charset="0"/>
                  </a:rPr>
                  <a:t>Reparametrization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method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Box-Mueller method: Given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0" i="0" dirty="0" smtClean="0">
                        <a:latin typeface="Cambria Math" panose="02040503050406030204" pitchFamily="18" charset="0"/>
                      </a:rPr>
                      <m:t>Un</m:t>
                    </m:r>
                    <m:r>
                      <m:rPr>
                        <m:sty m:val="p"/>
                      </m:rPr>
                      <a:rPr lang="en-IN" sz="2200" b="0" i="1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(−1, +1)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generate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2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2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sz="2200" dirty="0">
                    <a:latin typeface="Abadi Extra Light" panose="020B020402010402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−2 </m:t>
                        </m:r>
                        <m:r>
                          <m:rPr>
                            <m:sty m:val="p"/>
                          </m:rPr>
                          <a:rPr lang="en-IN" sz="2200" i="1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IN" sz="2200" i="1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−2 </m:t>
                        </m:r>
                        <m:r>
                          <m:rPr>
                            <m:sty m:val="p"/>
                          </m:rPr>
                          <a:rPr lang="en-IN" sz="2200" i="1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IN" sz="2200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Transformation Methods are simple but have limitations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Mostly limited to standard distributions and/or distributions with very few variables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7D2C9-A377-44DD-AB65-1F4B155F7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8554" y="3281710"/>
            <a:ext cx="5359154" cy="434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9C0243-4DE3-42BC-8FEB-677097C9D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7117" y="4144391"/>
            <a:ext cx="5152779" cy="398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911BB-3296-455E-9C2A-CCD9A42D20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9961" y="2419051"/>
            <a:ext cx="2329735" cy="1296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FA354B-EE48-45E2-A648-C0F1CDC62108}"/>
              </a:ext>
            </a:extLst>
          </p:cNvPr>
          <p:cNvCxnSpPr/>
          <p:nvPr/>
        </p:nvCxnSpPr>
        <p:spPr>
          <a:xfrm>
            <a:off x="9105363" y="2820473"/>
            <a:ext cx="1217054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44A79-A756-4D88-9CC4-50B29A045839}"/>
              </a:ext>
            </a:extLst>
          </p:cNvPr>
          <p:cNvCxnSpPr>
            <a:cxnSpLocks/>
          </p:cNvCxnSpPr>
          <p:nvPr/>
        </p:nvCxnSpPr>
        <p:spPr>
          <a:xfrm>
            <a:off x="10322417" y="2820473"/>
            <a:ext cx="0" cy="67830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6D216E-A86A-459C-B5EF-08F28B1BC9F1}"/>
                  </a:ext>
                </a:extLst>
              </p:cNvPr>
              <p:cNvSpPr txBox="1"/>
              <p:nvPr/>
            </p:nvSpPr>
            <p:spPr>
              <a:xfrm>
                <a:off x="9105362" y="2543474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6D216E-A86A-459C-B5EF-08F28B1BC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362" y="2543474"/>
                <a:ext cx="183320" cy="276999"/>
              </a:xfrm>
              <a:prstGeom prst="rect">
                <a:avLst/>
              </a:prstGeom>
              <a:blipFill>
                <a:blip r:embed="rId9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92F1DA-F9BE-4E81-B409-DEB2CCAB6AA4}"/>
                  </a:ext>
                </a:extLst>
              </p:cNvPr>
              <p:cNvSpPr txBox="1"/>
              <p:nvPr/>
            </p:nvSpPr>
            <p:spPr>
              <a:xfrm>
                <a:off x="10341736" y="3226157"/>
                <a:ext cx="11725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92F1DA-F9BE-4E81-B409-DEB2CCAB6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736" y="3226157"/>
                <a:ext cx="1172500" cy="276999"/>
              </a:xfrm>
              <a:prstGeom prst="rect">
                <a:avLst/>
              </a:prstGeom>
              <a:blipFill>
                <a:blip r:embed="rId10"/>
                <a:stretch>
                  <a:fillRect l="-2591" t="-4348" r="-6218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5416B22-0451-46EB-B15E-A33BC8C7570B}"/>
                  </a:ext>
                </a:extLst>
              </p:cNvPr>
              <p:cNvSpPr/>
              <p:nvPr/>
            </p:nvSpPr>
            <p:spPr>
              <a:xfrm>
                <a:off x="10532621" y="2108842"/>
                <a:ext cx="1582617" cy="310209"/>
              </a:xfrm>
              <a:prstGeom prst="wedgeRectCallout">
                <a:avLst>
                  <a:gd name="adj1" fmla="val -42139"/>
                  <a:gd name="adj2" fmla="val 854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CDF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5416B22-0451-46EB-B15E-A33BC8C75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621" y="2108842"/>
                <a:ext cx="1582617" cy="310209"/>
              </a:xfrm>
              <a:prstGeom prst="wedgeRectCallout">
                <a:avLst>
                  <a:gd name="adj1" fmla="val -42139"/>
                  <a:gd name="adj2" fmla="val 85438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F3C22-E801-4984-AFA1-AA883E68992C}"/>
                  </a:ext>
                </a:extLst>
              </p:cNvPr>
              <p:cNvSpPr txBox="1"/>
              <p:nvPr/>
            </p:nvSpPr>
            <p:spPr>
              <a:xfrm>
                <a:off x="8416208" y="61762"/>
                <a:ext cx="3098028" cy="1095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F3C22-E801-4984-AFA1-AA883E689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208" y="61762"/>
                <a:ext cx="3098028" cy="10956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50831C56-D18E-43C0-89BF-81055EB64410}"/>
              </a:ext>
            </a:extLst>
          </p:cNvPr>
          <p:cNvSpPr/>
          <p:nvPr/>
        </p:nvSpPr>
        <p:spPr>
          <a:xfrm>
            <a:off x="10644760" y="1254539"/>
            <a:ext cx="1209872" cy="486173"/>
          </a:xfrm>
          <a:prstGeom prst="wedgeRectCallout">
            <a:avLst>
              <a:gd name="adj1" fmla="val -38070"/>
              <a:gd name="adj2" fmla="val -744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Determinant of Jacobian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112245-E309-42FC-B3B5-83000A1DC940}"/>
              </a:ext>
            </a:extLst>
          </p:cNvPr>
          <p:cNvSpPr/>
          <p:nvPr/>
        </p:nvSpPr>
        <p:spPr>
          <a:xfrm>
            <a:off x="8316533" y="53572"/>
            <a:ext cx="3220378" cy="1117931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9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722"/>
    </mc:Choice>
    <mc:Fallback xmlns="">
      <p:transition spd="slow" advTm="351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4" grpId="0"/>
      <p:bldP spid="16" grpId="0"/>
      <p:bldP spid="17" grpId="0" animBg="1"/>
      <p:bldP spid="18" grpId="0"/>
      <p:bldP spid="20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Rejection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Generate a random sample from a distribution of the form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assuming</a:t>
                </a: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We can only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evaluate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the value of numerator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any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denominator (normalization constant)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intractable and we don’t know its value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proposal distribution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we can generate samples from, and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Rejection Sampling then works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Sample an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Sampling a uniform r.v.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sz="2200" b="0" i="1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begChr m:val="["/>
                        <m:endChr m:val="]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𝑀𝑞</m:t>
                        </m:r>
                        <m:d>
                          <m:d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sz="2200" b="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200" b="0" dirty="0">
                    <a:latin typeface="Abadi Extra Light" panose="020B0204020104020204" pitchFamily="34" charset="0"/>
                  </a:rPr>
                  <a:t> then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200" b="0" dirty="0">
                    <a:latin typeface="Abadi Extra Light" panose="020B0204020104020204" pitchFamily="34" charset="0"/>
                  </a:rPr>
                  <a:t>, otherwise reject it</a:t>
                </a:r>
              </a:p>
              <a:p>
                <a:pPr marL="457200" lvl="1" indent="0">
                  <a:buNone/>
                </a:pPr>
                <a:endParaRPr lang="en-IN" sz="22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All accepted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’s will be random samples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2600" b="0" dirty="0">
                    <a:latin typeface="Abadi Extra Light" panose="020B0204020104020204" pitchFamily="34" charset="0"/>
                  </a:rPr>
                  <a:t>. Proof on next slide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10" r="-7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EB310-3088-4375-80DF-CA972CEB2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464" y="3312352"/>
            <a:ext cx="6605722" cy="409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71FB0F-0C1F-43F1-81EA-5C6B1196F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4512" y="3974403"/>
            <a:ext cx="4027533" cy="192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E43DAFA-31BE-4A88-AD09-09EDA43A22D9}"/>
                  </a:ext>
                </a:extLst>
              </p:cNvPr>
              <p:cNvSpPr/>
              <p:nvPr/>
            </p:nvSpPr>
            <p:spPr>
              <a:xfrm>
                <a:off x="3309872" y="2508087"/>
                <a:ext cx="1770844" cy="396099"/>
              </a:xfrm>
              <a:prstGeom prst="wedgeRectCallout">
                <a:avLst>
                  <a:gd name="adj1" fmla="val 33134"/>
                  <a:gd name="adj2" fmla="val 740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Should have the same support as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E43DAFA-31BE-4A88-AD09-09EDA43A2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872" y="2508087"/>
                <a:ext cx="1770844" cy="396099"/>
              </a:xfrm>
              <a:prstGeom prst="wedgeRectCallout">
                <a:avLst>
                  <a:gd name="adj1" fmla="val 33134"/>
                  <a:gd name="adj2" fmla="val 74058"/>
                </a:avLst>
              </a:prstGeom>
              <a:blipFill>
                <a:blip r:embed="rId8"/>
                <a:stretch>
                  <a:fillRect l="-683" t="-11905" r="-683" b="-35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73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989"/>
    </mc:Choice>
    <mc:Fallback xmlns="">
      <p:transition spd="slow" advTm="328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Rejection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Why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∼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+ accept/reject rule is equivalent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∼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look at the pdf of the 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that were accepted, i.e.,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GB" sz="2600" i="1" dirty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2CF8F-6AA8-424F-87CA-740140592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99" y="2400098"/>
            <a:ext cx="5592584" cy="821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9956A-C988-41A2-B5E4-0BA1B46B5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16" y="3278561"/>
            <a:ext cx="5378484" cy="715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05D46-4EAD-420C-BE77-638CF5C02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415" y="3993926"/>
            <a:ext cx="4581525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7B1CF-FCA2-48FF-A7F6-38FABA3FF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690" y="4912497"/>
            <a:ext cx="6372225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61AF04-0354-4E3E-8C4B-A4514386A9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9906" y="2671943"/>
            <a:ext cx="4027533" cy="19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18"/>
    </mc:Choice>
    <mc:Fallback xmlns="">
      <p:transition spd="slow" advTm="181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Computing Expectations via Monte Carlo Sampling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Often we are interested in computing expectations 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  where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some function of the random variable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simple approx. scheme to compute the above expectation: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Monte Carlo integration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independent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Approximate the expectation by the following empirical average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the samples are independent of each other, we can show the following (exercise)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8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B6B806-0017-4EE9-93F3-D0E735513B64}"/>
                  </a:ext>
                </a:extLst>
              </p:cNvPr>
              <p:cNvSpPr txBox="1"/>
              <p:nvPr/>
            </p:nvSpPr>
            <p:spPr>
              <a:xfrm>
                <a:off x="4454988" y="1527050"/>
                <a:ext cx="2932085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B6B806-0017-4EE9-93F3-D0E735513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988" y="1527050"/>
                <a:ext cx="2932085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F836195-AAC1-4161-8F39-BDD5B7665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763" y="5838558"/>
            <a:ext cx="1714924" cy="489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D32F4-488F-4C2F-BEC0-008FD2D4B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5217" y="5714251"/>
            <a:ext cx="5123712" cy="73581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A5876F9-FE75-49A3-A2C3-8A1A0E6EC8EE}"/>
              </a:ext>
            </a:extLst>
          </p:cNvPr>
          <p:cNvSpPr/>
          <p:nvPr/>
        </p:nvSpPr>
        <p:spPr>
          <a:xfrm>
            <a:off x="976497" y="5776404"/>
            <a:ext cx="1361019" cy="611510"/>
          </a:xfrm>
          <a:prstGeom prst="wedgeRectCallout">
            <a:avLst>
              <a:gd name="adj1" fmla="val 66007"/>
              <a:gd name="adj2" fmla="val 93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Unbiased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18D534D-2E8E-4860-A09E-65C39B687673}"/>
                  </a:ext>
                </a:extLst>
              </p:cNvPr>
              <p:cNvSpPr/>
              <p:nvPr/>
            </p:nvSpPr>
            <p:spPr>
              <a:xfrm>
                <a:off x="10296886" y="5470649"/>
                <a:ext cx="1708976" cy="735817"/>
              </a:xfrm>
              <a:prstGeom prst="wedgeRectCallout">
                <a:avLst>
                  <a:gd name="adj1" fmla="val -65524"/>
                  <a:gd name="adj2" fmla="val 2933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Variance in our estimate decreases as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increases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18D534D-2E8E-4860-A09E-65C39B687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886" y="5470649"/>
                <a:ext cx="1708976" cy="735817"/>
              </a:xfrm>
              <a:prstGeom prst="wedgeRectCallout">
                <a:avLst>
                  <a:gd name="adj1" fmla="val -65524"/>
                  <a:gd name="adj2" fmla="val 29330"/>
                </a:avLst>
              </a:prstGeom>
              <a:blipFill>
                <a:blip r:embed="rId9"/>
                <a:stretch>
                  <a:fillRect t="-7258" r="-3636" b="-145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61548-4CDA-4C4D-88B8-A6981DDDB934}"/>
                  </a:ext>
                </a:extLst>
              </p:cNvPr>
              <p:cNvSpPr txBox="1"/>
              <p:nvPr/>
            </p:nvSpPr>
            <p:spPr>
              <a:xfrm>
                <a:off x="4034307" y="4209656"/>
                <a:ext cx="4727513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I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acc>
                      <m:accPr>
                        <m:chr m:val="̂"/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I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(ℓ)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61548-4CDA-4C4D-88B8-A6981DDDB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307" y="4209656"/>
                <a:ext cx="4727513" cy="6953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74BC285-6991-4BA9-8AAE-595A9FED2C1E}"/>
                  </a:ext>
                </a:extLst>
              </p:cNvPr>
              <p:cNvSpPr/>
              <p:nvPr/>
            </p:nvSpPr>
            <p:spPr>
              <a:xfrm>
                <a:off x="8149801" y="3204577"/>
                <a:ext cx="2282086" cy="509108"/>
              </a:xfrm>
              <a:prstGeom prst="wedgeRectCallout">
                <a:avLst>
                  <a:gd name="adj1" fmla="val -59132"/>
                  <a:gd name="adj2" fmla="val 92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we know how to sample from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74BC285-6991-4BA9-8AAE-595A9FED2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801" y="3204577"/>
                <a:ext cx="2282086" cy="509108"/>
              </a:xfrm>
              <a:prstGeom prst="wedgeRectCallout">
                <a:avLst>
                  <a:gd name="adj1" fmla="val -59132"/>
                  <a:gd name="adj2" fmla="val 9209"/>
                </a:avLst>
              </a:prstGeom>
              <a:blipFill>
                <a:blip r:embed="rId11"/>
                <a:stretch>
                  <a:fillRect t="-9302" b="-197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32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22"/>
    </mc:Choice>
    <mc:Fallback xmlns="">
      <p:transition spd="slow" advTm="22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Computing Expectations via Importance Sampling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How to compute Monte Carlo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expec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. if we don’t know how to sample from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One way is to use transformation methods or rejection sampling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Another way is to use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Importance Sampling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(assuming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can be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evaluated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at least)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indep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samples from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proposal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2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we know how sample from: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Now approximate the expectation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is basically “weighted” Monte Carlo integration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IN" sz="2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IN" sz="22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IN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denotes the </a:t>
                </a:r>
                <a:r>
                  <a:rPr lang="en-GB" sz="22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importance weight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of each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IS works even when we can only evaluate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up to a prop. constant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Monte Carlo and Importance Sampling are NOT sampling methods!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These are only uses for computing expectations (approximately)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38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1D2F44-DFE5-4485-A44F-0A6B044B68C0}"/>
                  </a:ext>
                </a:extLst>
              </p:cNvPr>
              <p:cNvSpPr txBox="1"/>
              <p:nvPr/>
            </p:nvSpPr>
            <p:spPr>
              <a:xfrm>
                <a:off x="1589356" y="3360020"/>
                <a:ext cx="5824736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>
                            <m:fPr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1D2F44-DFE5-4485-A44F-0A6B044B6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56" y="3360020"/>
                <a:ext cx="5824736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CE0E5-22BD-4FFA-B70D-FC24C3ADF434}"/>
                  </a:ext>
                </a:extLst>
              </p:cNvPr>
              <p:cNvSpPr txBox="1"/>
              <p:nvPr/>
            </p:nvSpPr>
            <p:spPr>
              <a:xfrm>
                <a:off x="7490654" y="3360020"/>
                <a:ext cx="3318152" cy="824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(ℓ)</m:t>
                              </m:r>
                            </m:sup>
                          </m:s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>
                        <m:fPr>
                          <m:ctrlPr>
                            <a:rPr lang="en-IN" sz="24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CE0E5-22BD-4FFA-B70D-FC24C3ADF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654" y="3360020"/>
                <a:ext cx="3318152" cy="8243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3701461-2EDE-4A82-AA3A-E9355D53CA16}"/>
              </a:ext>
            </a:extLst>
          </p:cNvPr>
          <p:cNvSpPr/>
          <p:nvPr/>
        </p:nvSpPr>
        <p:spPr>
          <a:xfrm>
            <a:off x="9807489" y="4900411"/>
            <a:ext cx="1708976" cy="333700"/>
          </a:xfrm>
          <a:prstGeom prst="wedgeRectCallout">
            <a:avLst>
              <a:gd name="adj1" fmla="val -52336"/>
              <a:gd name="adj2" fmla="val 964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See PRML 11.1.4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76"/>
    </mc:Choice>
    <mc:Fallback xmlns="">
      <p:transition spd="slow" advTm="385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4|8.4|3.3|33.4|9.6|4.7|13.2|13.3|10.5|4.1|9.6|11.7|2.6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5.2|15.2|49|40.1|1.3|13.5|44.1|30.5|32.1|36.5|36.2|19.9|3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1.9|21.1|19.2|6.2|7.6|20.3|56.6|17.7|46.5|49.5|1.5|23.2|51.6|61.1|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5|14.7|15.8|38.4|12|19.2|115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9|35.6|14.1|72.5|25.3|1.7|40.7|12|39.2|6.5|3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|34.4|42.6|9.8|14.8|49|2.6|14.2|1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8.9|47.7|18.7|28.3|70.3|73|63|42.1|1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4|4.3|21.7|3.9|5.7|11.5|5|13.5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1|12.5|7.4|36.8|58.2|29.7|33.7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.2|21.8|33.3|5.9|39.2|34.7|4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4.9|18.5|11.2|16.2|25|4.8|59.4|47.7|14.1|65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37.8|28|29.2|61|13.6|22.7|5.5|29.7|63.6|8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1.2|54.4|53.1|71.6|14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1.2|24.6|105.7|1.5|45.3|1.3|33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9.8|8.7|4.5|55.2|93.7|68.7|19.1|25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7|18.6|36.6|10.6|23.2|36.3|2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9|23.9|26.2|39.7|3.6|8.4|48.4|41.1|2|5.3|41.3|24.7|18.4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2.4|22.8|22.9|16.7|23.5|17.9|15|10.4|22|43|5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|23|2.3|56.3|33.2|2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.3|17.1|2.1|9.4|12.4|20.5|1.2|27.5|6.9|13.6|7.4|6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6.4|29.6|54.6|24.5|2.1|51.3|41.4|33|20.4|61.5|28|1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5|11.2|23.5|1.8|16.1|28.6|32.8|1.3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72268</TotalTime>
  <Words>2664</Words>
  <Application>Microsoft Office PowerPoint</Application>
  <PresentationFormat>Widescreen</PresentationFormat>
  <Paragraphs>420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Approximate Inference via Sampling </vt:lpstr>
      <vt:lpstr>Sampling for Approximate Inference</vt:lpstr>
      <vt:lpstr>Approximating a Prob. Distribution using Samples</vt:lpstr>
      <vt:lpstr>The Empirical Distribution</vt:lpstr>
      <vt:lpstr>Sampling: Some Basic Methods</vt:lpstr>
      <vt:lpstr>Rejection Sampling</vt:lpstr>
      <vt:lpstr>Rejection Sampling</vt:lpstr>
      <vt:lpstr>Computing Expectations via Monte Carlo Sampling</vt:lpstr>
      <vt:lpstr>Computing Expectations via Importance Sampling</vt:lpstr>
      <vt:lpstr>Limitations of the Basic Methods</vt:lpstr>
      <vt:lpstr>Markov Chain Monte Carlo (MCMC)</vt:lpstr>
      <vt:lpstr>MCMC: The Basic Scheme</vt:lpstr>
      <vt:lpstr>MCMC: Some Basic Theory</vt:lpstr>
      <vt:lpstr>MCMC: Some Basic Theory</vt:lpstr>
      <vt:lpstr>MCMC: Some Basic Theory</vt:lpstr>
      <vt:lpstr>Coming Up Next</vt:lpstr>
      <vt:lpstr>Some MCMC Algorithms</vt:lpstr>
      <vt:lpstr>Metropolis-Hastings (MH) Sampling (1960)</vt:lpstr>
      <vt:lpstr>The MH Sampling Algorithm</vt:lpstr>
      <vt:lpstr>MH Sampling in Action: A Toy Example..</vt:lpstr>
      <vt:lpstr>MH Sampling: Some Comments</vt:lpstr>
      <vt:lpstr>Gibbs Sampling (Geman &amp; Geman, 1984)</vt:lpstr>
      <vt:lpstr>Gibbs Sampling: Sketch of the Algorithm</vt:lpstr>
      <vt:lpstr>Gibbs Sampling: A Simple Example</vt:lpstr>
      <vt:lpstr>Gibbs Sampling: Some Comments</vt:lpstr>
      <vt:lpstr>Coming Up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2710</cp:revision>
  <dcterms:created xsi:type="dcterms:W3CDTF">2020-07-07T20:42:16Z</dcterms:created>
  <dcterms:modified xsi:type="dcterms:W3CDTF">2022-10-10T12:07:13Z</dcterms:modified>
</cp:coreProperties>
</file>