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551" r:id="rId2"/>
    <p:sldId id="716" r:id="rId3"/>
    <p:sldId id="727" r:id="rId4"/>
    <p:sldId id="719" r:id="rId5"/>
    <p:sldId id="729" r:id="rId6"/>
    <p:sldId id="706" r:id="rId7"/>
    <p:sldId id="707" r:id="rId8"/>
    <p:sldId id="730" r:id="rId9"/>
    <p:sldId id="708" r:id="rId10"/>
    <p:sldId id="709" r:id="rId11"/>
    <p:sldId id="710" r:id="rId12"/>
    <p:sldId id="732" r:id="rId13"/>
    <p:sldId id="728" r:id="rId14"/>
    <p:sldId id="731" r:id="rId15"/>
    <p:sldId id="712" r:id="rId16"/>
    <p:sldId id="713" r:id="rId17"/>
    <p:sldId id="711" r:id="rId18"/>
    <p:sldId id="714" r:id="rId19"/>
    <p:sldId id="7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26-09-2022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26-09-2022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26-09-2022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26-09-2022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26-09-2022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26-09-2022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9" Type="http://schemas.openxmlformats.org/officeDocument/2006/relationships/image" Target="../media/image7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740.png"/><Relationship Id="rId9" Type="http://schemas.openxmlformats.org/officeDocument/2006/relationships/image" Target="../media/image7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0.png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501.png"/><Relationship Id="rId10" Type="http://schemas.openxmlformats.org/officeDocument/2006/relationships/image" Target="../media/image13.png"/><Relationship Id="rId9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950944"/>
            <a:ext cx="10813129" cy="821886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 (wrap-up)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variational distribution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ELBO has a difficult expectation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note that we need ELBO gradient, not ELBO itself. Let’s use the trick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Reparametrize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𝐋𝐯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I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now straightforward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Easily take derivatives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variational params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Replace exp. by Monte-Carlo averaging using samples of </a:t>
                </a:r>
                <a14:m>
                  <m:oMath xmlns:m="http://schemas.openxmlformats.org/officeDocument/2006/math">
                    <m:r>
                      <a:rPr lang="en-IN" sz="22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Std.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reparam</a:t>
                </a:r>
                <a:r>
                  <a:rPr lang="en-GB" dirty="0">
                    <a:latin typeface="Abadi Extra Light" panose="020B0204020104020204" pitchFamily="34" charset="0"/>
                  </a:rPr>
                  <a:t>. trick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assumes differentiability </a:t>
                </a:r>
                <a:r>
                  <a:rPr lang="en-GB" dirty="0">
                    <a:latin typeface="Abadi Extra Light" panose="020B0204020104020204" pitchFamily="34" charset="0"/>
                  </a:rPr>
                  <a:t>(recent work on removing this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req</a:t>
                </a:r>
                <a:r>
                  <a:rPr lang="en-GB" dirty="0">
                    <a:latin typeface="Abadi Extra Light" panose="020B0204020104020204" pitchFamily="34" charset="0"/>
                  </a:rPr>
                  <a:t>). 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/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chol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blipFill>
                <a:blip r:embed="rId6"/>
                <a:stretch>
                  <a:fillRect t="-9091" b="-191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/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will still have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blipFill>
                <a:blip r:embed="rId7"/>
                <a:stretch>
                  <a:fillRect t="-10204" b="-122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25C5BC5-4BFF-427A-A566-F1F647589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35" y="3177351"/>
            <a:ext cx="11296236" cy="503298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6A05588-6936-435F-A186-0340212FC5B6}"/>
              </a:ext>
            </a:extLst>
          </p:cNvPr>
          <p:cNvSpPr/>
          <p:nvPr/>
        </p:nvSpPr>
        <p:spPr>
          <a:xfrm>
            <a:off x="9180084" y="4055470"/>
            <a:ext cx="2603587" cy="583380"/>
          </a:xfrm>
          <a:prstGeom prst="wedgeRectCallout">
            <a:avLst>
              <a:gd name="adj1" fmla="val -62919"/>
              <a:gd name="adj2" fmla="val 42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even one (or very few) samples suffice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794ADD-0082-4949-9A4F-423720570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970" y="5181581"/>
            <a:ext cx="8222915" cy="394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800AE-0008-4BF3-AF15-46682BE03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8028" y="5637407"/>
            <a:ext cx="8174798" cy="374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/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/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DFBF7CF6-9C9A-4C06-AEDE-5701A6EAE201}"/>
              </a:ext>
            </a:extLst>
          </p:cNvPr>
          <p:cNvSpPr/>
          <p:nvPr/>
        </p:nvSpPr>
        <p:spPr>
          <a:xfrm>
            <a:off x="8137605" y="5093489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10CB47-F93E-48E5-B0D2-7CBECC9DAE13}"/>
              </a:ext>
            </a:extLst>
          </p:cNvPr>
          <p:cNvSpPr/>
          <p:nvPr/>
        </p:nvSpPr>
        <p:spPr>
          <a:xfrm>
            <a:off x="8137604" y="5548128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A3ADC5-C641-4ED7-8B1F-92ACDA92FD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154991" y="4990618"/>
            <a:ext cx="385671" cy="1584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E0519D-5BD8-4670-925D-F8013CE8EAE7}"/>
              </a:ext>
            </a:extLst>
          </p:cNvPr>
          <p:cNvCxnSpPr>
            <a:cxnSpLocks/>
            <a:stCxn id="23" idx="6"/>
            <a:endCxn id="21" idx="1"/>
          </p:cNvCxnSpPr>
          <p:nvPr/>
        </p:nvCxnSpPr>
        <p:spPr>
          <a:xfrm>
            <a:off x="10154991" y="5820087"/>
            <a:ext cx="383325" cy="72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3A6F02-51C9-40AD-BB71-8E1D1031BAD7}"/>
              </a:ext>
            </a:extLst>
          </p:cNvPr>
          <p:cNvSpPr txBox="1"/>
          <p:nvPr/>
        </p:nvSpPr>
        <p:spPr>
          <a:xfrm>
            <a:off x="10301714" y="530820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Chain Rule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346F8-C2EC-49DC-8711-92D71892ED6C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9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00"/>
    </mc:Choice>
    <mc:Fallback xmlns="">
      <p:transition spd="slow" advTm="40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/>
      <p:bldP spid="21" grpId="0"/>
      <p:bldP spid="18" grpId="0" animBg="1"/>
      <p:bldP spid="2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Trick assumes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model to be differentiable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BBVI (score function gradients) only required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to be differentiable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rep. trick often isn’t applicable, e.g., when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(e.g., binary /categorical)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continuous relaxation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of discrete variables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(e.g., Gumbel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for categorical)</a:t>
                </a:r>
              </a:p>
              <a:p>
                <a:pPr marL="0" indent="0">
                  <a:buNone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may be difficult to find for general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</a:t>
                </a:r>
                <a:r>
                  <a:rPr lang="en-GB" sz="2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reparametrizations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needs to be invertible (difficult/expensive)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implicit reparametrized gradients</a:t>
                </a:r>
                <a:r>
                  <a:rPr lang="en-GB" sz="2200" baseline="30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#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Assumes that we can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directly draw samples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If not, then rep. trick isn’t valid</a:t>
                </a:r>
                <a:r>
                  <a:rPr lang="en-GB" sz="2600" baseline="30000" dirty="0">
                    <a:latin typeface="Abadi Extra Light" panose="020B0204020104020204" pitchFamily="34" charset="0"/>
                  </a:rPr>
                  <a:t>@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087EF-B8F2-4FB2-B699-83547375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0" y="1615384"/>
            <a:ext cx="10833520" cy="506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676A7-6BCD-4356-9DFE-EA0577CA39DE}"/>
              </a:ext>
            </a:extLst>
          </p:cNvPr>
          <p:cNvSpPr txBox="1"/>
          <p:nvPr/>
        </p:nvSpPr>
        <p:spPr>
          <a:xfrm>
            <a:off x="175565" y="6408115"/>
            <a:ext cx="11337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†Categorical Reparameterization with Gumbel-</a:t>
            </a:r>
            <a:r>
              <a:rPr lang="en-IN" sz="1100" dirty="0" err="1"/>
              <a:t>Softmax</a:t>
            </a:r>
            <a:r>
              <a:rPr lang="en-IN" sz="1100" dirty="0"/>
              <a:t> (Jang et al, 2017), ∗ The Generalized Reparameterization Gradient (Ruiz et al, 2016), # Implicit Reparameterization Gradients (</a:t>
            </a:r>
            <a:r>
              <a:rPr lang="en-IN" sz="1100" dirty="0" err="1"/>
              <a:t>Figurnov</a:t>
            </a:r>
            <a:r>
              <a:rPr lang="en-IN" sz="1100" dirty="0"/>
              <a:t> et al, 2018), @ Reparameterization Gradients through Acceptance-Rejection Sampling Algorithms (</a:t>
            </a:r>
            <a:r>
              <a:rPr lang="en-IN" sz="1100" dirty="0" err="1"/>
              <a:t>Naesseth</a:t>
            </a:r>
            <a:r>
              <a:rPr lang="en-IN" sz="1100" dirty="0"/>
              <a:t> et al, 2016)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0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44"/>
    </mc:Choice>
    <mc:Fallback xmlns="">
      <p:transition spd="slow" advTm="236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82" y="2472551"/>
            <a:ext cx="9581013" cy="191289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           (3) Some Model-Specific Tricks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5"/>
    </mc:Choice>
    <mc:Fallback xmlns="">
      <p:transition spd="slow" advTm="155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A33BC3"/>
                </a:solidFill>
              </a:rPr>
              <a:t>Some Model-Specific Tricks for Difficult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In some cases, we can use tricks specific to the model to simplify ELBO/its derivatives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common approach is to replace each difficult term by a tight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lower bound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e.g.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GB" dirty="0">
                    <a:latin typeface="Abadi Extra Light" panose="020B0204020104020204" pitchFamily="34" charset="0"/>
                  </a:rPr>
                  <a:t>. below can be replaced by a lower bound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an auxiliary variable (depends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 that we also need to optimize</a:t>
                </a: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models with logistic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dirty="0">
                    <a:latin typeface="Abadi Extra Light" panose="020B0204020104020204" pitchFamily="34" charset="0"/>
                  </a:rPr>
                  <a:t>., can use the following trick by </a:t>
                </a:r>
                <a:r>
                  <a:rPr lang="en-GB" dirty="0" err="1">
                    <a:latin typeface="Abadi Extra Light" panose="020B0204020104020204" pitchFamily="34" charset="0"/>
                  </a:rPr>
                  <a:t>Jaakkola</a:t>
                </a:r>
                <a:r>
                  <a:rPr lang="en-GB" dirty="0">
                    <a:latin typeface="Abadi Extra Light" panose="020B0204020104020204" pitchFamily="34" charset="0"/>
                  </a:rPr>
                  <a:t> and Jordan (2000)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997483C-2E7B-4180-B432-6495C53F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3" y="2712864"/>
            <a:ext cx="3202918" cy="6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FE8A1-4DA7-47B4-A1BA-4A4E7B1C1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751" y="2551068"/>
            <a:ext cx="2015825" cy="965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CC819-9A12-4DE5-9542-B72F7AC17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572" y="2758569"/>
            <a:ext cx="3900219" cy="549004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3D5DA3B-C9F6-4179-B05A-57FEBFC77E7B}"/>
              </a:ext>
            </a:extLst>
          </p:cNvPr>
          <p:cNvSpPr/>
          <p:nvPr/>
        </p:nvSpPr>
        <p:spPr>
          <a:xfrm>
            <a:off x="7477906" y="3255794"/>
            <a:ext cx="3332947" cy="260669"/>
          </a:xfrm>
          <a:prstGeom prst="wedgeRectCallout">
            <a:avLst>
              <a:gd name="adj1" fmla="val -46090"/>
              <a:gd name="adj2" fmla="val -880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Now easy to compute expectations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6DC052-4FFD-400C-AB51-355CDDC9D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780" y="4765294"/>
            <a:ext cx="10011532" cy="655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BEF1D55E-1517-4513-AFA2-D714C23E8603}"/>
                  </a:ext>
                </a:extLst>
              </p:cNvPr>
              <p:cNvSpPr/>
              <p:nvPr/>
            </p:nvSpPr>
            <p:spPr>
              <a:xfrm>
                <a:off x="220345" y="5355361"/>
                <a:ext cx="2293715" cy="821500"/>
              </a:xfrm>
              <a:prstGeom prst="wedgeRectCallout">
                <a:avLst>
                  <a:gd name="adj1" fmla="val 5768"/>
                  <a:gd name="adj2" fmla="val -641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typically a Gaussian but the exp. still not tractable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BEF1D55E-1517-4513-AFA2-D714C23E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5" y="5355361"/>
                <a:ext cx="2293715" cy="821500"/>
              </a:xfrm>
              <a:prstGeom prst="wedgeRectCallout">
                <a:avLst>
                  <a:gd name="adj1" fmla="val 5768"/>
                  <a:gd name="adj2" fmla="val -64109"/>
                </a:avLst>
              </a:prstGeom>
              <a:blipFill>
                <a:blip r:embed="rId8"/>
                <a:stretch>
                  <a:fillRect l="-1847" b="-140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415BB05-0464-4CE5-A479-EAE122B5CD27}"/>
                  </a:ext>
                </a:extLst>
              </p:cNvPr>
              <p:cNvSpPr/>
              <p:nvPr/>
            </p:nvSpPr>
            <p:spPr>
              <a:xfrm>
                <a:off x="3057638" y="5363075"/>
                <a:ext cx="2849527" cy="475442"/>
              </a:xfrm>
              <a:prstGeom prst="wedgeRectCallout">
                <a:avLst>
                  <a:gd name="adj1" fmla="val 37104"/>
                  <a:gd name="adj2" fmla="val -718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an auxiliary variable that also needs to be optimized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415BB05-0464-4CE5-A479-EAE122B5C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38" y="5363075"/>
                <a:ext cx="2849527" cy="475442"/>
              </a:xfrm>
              <a:prstGeom prst="wedgeRectCallout">
                <a:avLst>
                  <a:gd name="adj1" fmla="val 37104"/>
                  <a:gd name="adj2" fmla="val -71881"/>
                </a:avLst>
              </a:prstGeom>
              <a:blipFill>
                <a:blip r:embed="rId9"/>
                <a:stretch>
                  <a:fillRect l="-1702" r="-2128" b="-27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>
            <a:extLst>
              <a:ext uri="{FF2B5EF4-FFF2-40B4-BE49-F238E27FC236}">
                <a16:creationId xmlns:a16="http://schemas.microsoft.com/office/drawing/2014/main" id="{0B55E71C-2230-4AC2-8AAF-ED383467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52" y="5917110"/>
            <a:ext cx="2635715" cy="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47B9E5B-E64A-4595-8E15-63DED07A46AF}"/>
              </a:ext>
            </a:extLst>
          </p:cNvPr>
          <p:cNvSpPr/>
          <p:nvPr/>
        </p:nvSpPr>
        <p:spPr>
          <a:xfrm>
            <a:off x="6096000" y="5399838"/>
            <a:ext cx="2493617" cy="604814"/>
          </a:xfrm>
          <a:prstGeom prst="wedgeRectCallout">
            <a:avLst>
              <a:gd name="adj1" fmla="val -45557"/>
              <a:gd name="adj2" fmla="val -67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Now easy to compute expectations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3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019"/>
    </mc:Choice>
    <mc:Fallback xmlns="">
      <p:transition spd="slow" advTm="521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48" y="2567649"/>
            <a:ext cx="9581013" cy="191289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            Some Other Recent Advances in VI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0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8"/>
    </mc:Choice>
    <mc:Fallback xmlns="">
      <p:transition spd="slow" advTm="139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Amortized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latent variable models have a local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has to find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Expensive for large datasets (a similar issue which motivated SVI)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slow at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test time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Given a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requires iterative updates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Update local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update global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and repeat until convergence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Amortized VI: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Learn a function to directly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any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function is usually called “inference network” or “recognition model”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Its parameters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are learned along with the other global vars of the model</a:t>
                </a: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Popular in deep probabilistic models such as variational autoencoders (more later)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11A6835-861C-4053-B919-5655BF2F6F73}"/>
              </a:ext>
            </a:extLst>
          </p:cNvPr>
          <p:cNvSpPr/>
          <p:nvPr/>
        </p:nvSpPr>
        <p:spPr>
          <a:xfrm>
            <a:off x="7902705" y="502064"/>
            <a:ext cx="1782620" cy="583380"/>
          </a:xfrm>
          <a:prstGeom prst="wedgeRectCallout">
            <a:avLst>
              <a:gd name="adj1" fmla="val -67375"/>
              <a:gd name="adj2" fmla="val 610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  <a:latin typeface="Abadi Extra Light" panose="020B0204020104020204" pitchFamily="34" charset="0"/>
              </a:rPr>
              <a:t>In addition to global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1B1363-6703-453E-B1DE-002D93F3D991}"/>
                  </a:ext>
                </a:extLst>
              </p:cNvPr>
              <p:cNvSpPr/>
              <p:nvPr/>
            </p:nvSpPr>
            <p:spPr>
              <a:xfrm>
                <a:off x="9540165" y="1634700"/>
                <a:ext cx="2465697" cy="837837"/>
              </a:xfrm>
              <a:prstGeom prst="wedgeRectCallout">
                <a:avLst>
                  <a:gd name="adj1" fmla="val -68606"/>
                  <a:gd name="adj2" fmla="val 372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global variational params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 on all local var params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1B1363-6703-453E-B1DE-002D93F3D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65" y="1634700"/>
                <a:ext cx="2465697" cy="837837"/>
              </a:xfrm>
              <a:prstGeom prst="wedgeRectCallout">
                <a:avLst>
                  <a:gd name="adj1" fmla="val -68606"/>
                  <a:gd name="adj2" fmla="val 37236"/>
                </a:avLst>
              </a:prstGeom>
              <a:blipFill>
                <a:blip r:embed="rId6"/>
                <a:stretch>
                  <a:fillRect t="-7801" b="-141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65D263-2CE4-403B-BFFE-34F17968A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171" y="4132528"/>
            <a:ext cx="732472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ECAC5F6-BFC5-46F2-A9D8-891E1DE35269}"/>
                  </a:ext>
                </a:extLst>
              </p:cNvPr>
              <p:cNvSpPr/>
              <p:nvPr/>
            </p:nvSpPr>
            <p:spPr>
              <a:xfrm>
                <a:off x="8521528" y="4272132"/>
                <a:ext cx="3484334" cy="547106"/>
              </a:xfrm>
              <a:prstGeom prst="wedgeRectCallout">
                <a:avLst>
                  <a:gd name="adj1" fmla="val -56315"/>
                  <a:gd name="adj2" fmla="val -5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neural network with parameters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(same network used for all data points)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ECAC5F6-BFC5-46F2-A9D8-891E1DE35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528" y="4272132"/>
                <a:ext cx="3484334" cy="547106"/>
              </a:xfrm>
              <a:prstGeom prst="wedgeRectCallout">
                <a:avLst>
                  <a:gd name="adj1" fmla="val -56315"/>
                  <a:gd name="adj2" fmla="val -527"/>
                </a:avLst>
              </a:prstGeom>
              <a:blipFill>
                <a:blip r:embed="rId8"/>
                <a:stretch>
                  <a:fillRect t="-5376" b="-139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7460911-0357-4AFD-AA8C-930FDD6D8815}"/>
                  </a:ext>
                </a:extLst>
              </p:cNvPr>
              <p:cNvSpPr/>
              <p:nvPr/>
            </p:nvSpPr>
            <p:spPr>
              <a:xfrm>
                <a:off x="9540165" y="3031843"/>
                <a:ext cx="2563868" cy="1170487"/>
              </a:xfrm>
              <a:prstGeom prst="wedgeRectCallout">
                <a:avLst>
                  <a:gd name="adj1" fmla="val -63830"/>
                  <a:gd name="adj2" fmla="val 603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Amortization: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are shifting the cost of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each data point to finding the network params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which are shared by all data points</a:t>
                </a:r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7460911-0357-4AFD-AA8C-930FDD6D8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65" y="3031843"/>
                <a:ext cx="2563868" cy="1170487"/>
              </a:xfrm>
              <a:prstGeom prst="wedgeRectCallout">
                <a:avLst>
                  <a:gd name="adj1" fmla="val -63830"/>
                  <a:gd name="adj2" fmla="val 60386"/>
                </a:avLst>
              </a:prstGeom>
              <a:blipFill>
                <a:blip r:embed="rId9"/>
                <a:stretch>
                  <a:fillRect t="-5882" r="-12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367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24"/>
    </mc:Choice>
    <mc:Fallback xmlns="">
      <p:transition spd="slow" advTm="28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Structured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“structured” may refer to anything that makes VI approx. more expressive,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Removing the independence assumption of mean-field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general, learning more complex forms for the variational approximation family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remove the mean-field assumption in VI, various approaches exist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Structured mean-field (Saul et al, 1996)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Hierarchical VI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Ranganath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et al, 2016): Variational params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“tied” via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shared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 work on learning more expressive variational approx. for general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Boosting or mixture of simpler distributions, e.g.,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Normalizing flows*: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Turn a simple var. distr. into a complex one via series of invertible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transfor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957CD-9975-47E7-A0EB-A2CA84245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34" y="3533146"/>
            <a:ext cx="4642333" cy="7528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B91B86-563C-4D16-986E-21027298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20" y="5537453"/>
            <a:ext cx="3851560" cy="11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/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simple unimodal variational distribution (e.g..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blipFill>
                <a:blip r:embed="rId8"/>
                <a:stretch>
                  <a:fillRect t="-9184" r="-3036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8E3C30D-C84B-48C7-85B6-E77CC1475A77}"/>
              </a:ext>
            </a:extLst>
          </p:cNvPr>
          <p:cNvSpPr/>
          <p:nvPr/>
        </p:nvSpPr>
        <p:spPr>
          <a:xfrm>
            <a:off x="658368" y="5485892"/>
            <a:ext cx="3454795" cy="801617"/>
          </a:xfrm>
          <a:prstGeom prst="wedgeRectCallout">
            <a:avLst>
              <a:gd name="adj1" fmla="val 65119"/>
              <a:gd name="adj2" fmla="val 38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tx1"/>
                </a:solidFill>
                <a:latin typeface="Abadi Extra Light" panose="020B0204020104020204" pitchFamily="34" charset="0"/>
              </a:rPr>
              <a:t>A much more complex(e.g., multimodal) variational distribution obtained via the flow idea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26173-D158-4F45-949F-137976F0AAFF}"/>
              </a:ext>
            </a:extLst>
          </p:cNvPr>
          <p:cNvSpPr txBox="1"/>
          <p:nvPr/>
        </p:nvSpPr>
        <p:spPr>
          <a:xfrm>
            <a:off x="91380" y="6557513"/>
            <a:ext cx="4652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∗Variational Inference with Normalizing Flows (Rezende and Mohamed, 2015)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/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simple unimodal components will give a multimodal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blipFill>
                <a:blip r:embed="rId9"/>
                <a:stretch>
                  <a:fillRect t="-12346" r="-2161" b="-246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5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85"/>
    </mc:Choice>
    <mc:Fallback xmlns="">
      <p:transition spd="slow" advTm="37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Automatic Differentiation Variational Inference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Auto. Diff. (AD): A way to automate diff. of functions with unconstrained variables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These derivatives is all what we need to optimize the function (in our case, ELBO)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is also optimization. However, often the variables are constrained,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Gamma’s shape and scale can only be non-negative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Beta’s parameters can only be non-negative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Dirichlet’s probability parameter sums to 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If we could transform our distributions to unconstrained ones, AD can be used for VI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8F1FA-4612-4061-87D2-1B1A233F2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1" y="4223768"/>
            <a:ext cx="5811316" cy="2066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416DA-9182-42D0-B62A-738468EEA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987" y="4242148"/>
            <a:ext cx="4940466" cy="20294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01A4319E-9E9B-4236-BC5B-487BDD5BDE80}"/>
                  </a:ext>
                </a:extLst>
              </p:cNvPr>
              <p:cNvSpPr/>
              <p:nvPr/>
            </p:nvSpPr>
            <p:spPr>
              <a:xfrm>
                <a:off x="9402320" y="4248160"/>
                <a:ext cx="2711652" cy="676177"/>
              </a:xfrm>
              <a:prstGeom prst="wedgeRectCallout">
                <a:avLst>
                  <a:gd name="adj1" fmla="val -58743"/>
                  <a:gd name="adj2" fmla="val 284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data,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constrained param,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GB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unconst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param with a suitable distribution (e.g., Gaussian)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01A4319E-9E9B-4236-BC5B-487BDD5B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320" y="4248160"/>
                <a:ext cx="2711652" cy="676177"/>
              </a:xfrm>
              <a:prstGeom prst="wedgeRectCallout">
                <a:avLst>
                  <a:gd name="adj1" fmla="val -58743"/>
                  <a:gd name="adj2" fmla="val 28459"/>
                </a:avLst>
              </a:prstGeom>
              <a:blipFill>
                <a:blip r:embed="rId5"/>
                <a:stretch>
                  <a:fillRect t="-4386" b="-114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9D9DCB0-263D-4A12-8E79-788E45F5993C}"/>
              </a:ext>
            </a:extLst>
          </p:cNvPr>
          <p:cNvSpPr txBox="1"/>
          <p:nvPr/>
        </p:nvSpPr>
        <p:spPr>
          <a:xfrm>
            <a:off x="91380" y="6557513"/>
            <a:ext cx="4309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∗Automatic Differentiation Variational Inference (</a:t>
            </a:r>
            <a:r>
              <a:rPr lang="en-GB" sz="1100" dirty="0" err="1"/>
              <a:t>Kucukelbir</a:t>
            </a:r>
            <a:r>
              <a:rPr lang="en-GB" sz="1100" dirty="0"/>
              <a:t> et al, 2017)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3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3"/>
    </mc:Choice>
    <mc:Fallback xmlns="">
      <p:transition spd="slow" advTm="33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Divergence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minimizes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but other divergences can be minimized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VI with minimization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leads to underestimated variances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general form of divergence 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Renyi’s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special case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→1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(can verify using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L’Hopital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rule of taking limits)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even more general form of divergence 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recent variational inference algorithms are based on minimizing such divergences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/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/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2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90"/>
    </mc:Choice>
    <mc:Fallback xmlns="">
      <p:transition spd="slow" advTm="11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Inference: Some Comments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probabilistic models nowadays rely on VI to do approx. inference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Even mean-field with locally-conjugacy used in lots of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This + SVI gives excellent scalability as well on large datasets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Progress in various areas has made VI very popular and widely applicable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Stochastic Optimization (e.g., SGD)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Automatic Differentiation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Monte-Carlo gradient of ELBO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Note: Most of these ideas apply also to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Variational 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VI and advanced VI algos are implemented in probabilistic prog. packages (e.g.,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Probability,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, etc), making VI easy even for complex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Still a very active area of research, especially for doing VI in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Models with discrete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Reducing the variance in Monte-Carlo estimate of ELBO gradients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More expressive variational distribution for better approximation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3B22C-1001-4020-BF7E-80663B37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31" y="3050822"/>
            <a:ext cx="1004822" cy="9652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9F9D7B3-36EA-42A5-A642-1609985F2425}"/>
              </a:ext>
            </a:extLst>
          </p:cNvPr>
          <p:cNvSpPr/>
          <p:nvPr/>
        </p:nvSpPr>
        <p:spPr>
          <a:xfrm>
            <a:off x="7599354" y="3055635"/>
            <a:ext cx="2958099" cy="965223"/>
          </a:xfrm>
          <a:prstGeom prst="wedgeRectCallout">
            <a:avLst>
              <a:gd name="adj1" fmla="val 60450"/>
              <a:gd name="adj2" fmla="val -160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 covered many of the threads being explored in recent work but a lot of work still being done in this area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18"/>
    </mc:Choice>
    <mc:Fallback xmlns="">
      <p:transition spd="slow" advTm="223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for non-conjugate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Black-box VI (BBVI) for general purpose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err="1">
                <a:latin typeface="Abadi Extra Light" panose="020B0204020104020204" pitchFamily="34" charset="0"/>
              </a:rPr>
              <a:t>Reparametrization</a:t>
            </a:r>
            <a:r>
              <a:rPr lang="en-GB" sz="1800" dirty="0">
                <a:latin typeface="Abadi Extra Light" panose="020B0204020104020204" pitchFamily="34" charset="0"/>
              </a:rPr>
              <a:t> Trick for general purpose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Some model-specific tricks</a:t>
            </a:r>
          </a:p>
          <a:p>
            <a:pPr marL="457200" lvl="1" indent="0">
              <a:buNone/>
            </a:pPr>
            <a:endParaRPr lang="en-GB" sz="1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Some other recent advances in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Amortized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Structured VI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>
                <a:latin typeface="Abadi Extra Light" panose="020B0204020104020204" pitchFamily="34" charset="0"/>
              </a:rPr>
              <a:t>Automatic Differentiation VI (ADVI)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8"/>
    </mc:Choice>
    <mc:Fallback xmlns="">
      <p:transition spd="slow" advTm="337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50" y="2604210"/>
            <a:ext cx="8264277" cy="191289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IN" dirty="0">
                <a:solidFill>
                  <a:srgbClr val="A33BC3"/>
                </a:solidFill>
              </a:rPr>
              <a:t>VI for Non-conjugate Models</a:t>
            </a:r>
            <a:b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035" y="2472551"/>
            <a:ext cx="5228470" cy="191289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</a:t>
            </a:r>
            <a:r>
              <a:rPr lang="en-IN" dirty="0">
                <a:solidFill>
                  <a:srgbClr val="A33BC3"/>
                </a:solidFill>
              </a:rPr>
              <a:t>(1) Black-Box VI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5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"/>
    </mc:Choice>
    <mc:Fallback xmlns="">
      <p:transition spd="slow" advTm="45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Black-Box Variational Inference (BBVI)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Black-box Var. Inference* (BBVI) approximates ELBO derivatives using Monte-Carlo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following identity for the ELBO’s derivative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ELBO gradient can be written solely in terms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gradient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Required gradients don’t depend on the model; only on chosen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var. distribution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(hence “black-box”)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(noisy) gradient as follows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Above is also called the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“score function”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based gradient (also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REINFORCE method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4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2FD4D-3F65-48F4-9203-03DE57C2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23" y="2128005"/>
            <a:ext cx="6633894" cy="451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C8BF8-6CEB-45D7-84EC-106851561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133" y="2642962"/>
            <a:ext cx="9494729" cy="451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C4D3-7850-44F3-A79D-22DC0DE74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443" y="4670887"/>
            <a:ext cx="7356990" cy="897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DD756-2960-4D8D-892A-416EC148EFCE}"/>
              </a:ext>
            </a:extLst>
          </p:cNvPr>
          <p:cNvSpPr txBox="1"/>
          <p:nvPr/>
        </p:nvSpPr>
        <p:spPr>
          <a:xfrm>
            <a:off x="0" y="6426708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∗Black Box Variational Inference - </a:t>
            </a:r>
            <a:r>
              <a:rPr lang="en-IN" sz="1100" dirty="0" err="1">
                <a:latin typeface="Abadi Extra Light" panose="020B0204020104020204" pitchFamily="34" charset="0"/>
              </a:rPr>
              <a:t>Ranganath</a:t>
            </a:r>
            <a:r>
              <a:rPr lang="en-IN" sz="1100" dirty="0">
                <a:latin typeface="Abadi Extra Light" panose="020B0204020104020204" pitchFamily="34" charset="0"/>
              </a:rPr>
              <a:t> et al (2014)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08AE999-814A-5996-76EC-07F5E1C9D6FB}"/>
              </a:ext>
            </a:extLst>
          </p:cNvPr>
          <p:cNvSpPr/>
          <p:nvPr/>
        </p:nvSpPr>
        <p:spPr>
          <a:xfrm>
            <a:off x="4609653" y="6087051"/>
            <a:ext cx="4240732" cy="470462"/>
          </a:xfrm>
          <a:prstGeom prst="wedgeRectCallout">
            <a:avLst>
              <a:gd name="adj1" fmla="val -58963"/>
              <a:gd name="adj2" fmla="val -488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Gradient of a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log-probability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its params is called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score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; hence the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9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53"/>
    </mc:Choice>
    <mc:Fallback xmlns="">
      <p:transition spd="slow" advTm="32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Proof of BBVI Identity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ELBO gradient can be written as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Note that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Also note that                                            , using which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Therefore 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7789C2-0A06-47ED-9BF0-A9E09EB9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1" y="4017222"/>
            <a:ext cx="3893713" cy="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1E2CD75-90F6-42AB-B98B-E9A7A9E2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" y="1667326"/>
            <a:ext cx="11212052" cy="22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5E034-A3F8-42BA-8103-6CD6436AB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538" y="4068823"/>
            <a:ext cx="5460507" cy="38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A99B7A-CAE2-4A23-8B7E-4E2571E75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25" y="4589326"/>
            <a:ext cx="3989432" cy="353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C400D-558B-44C7-BCDB-330905FBF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31" y="5022283"/>
            <a:ext cx="10381035" cy="927756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1F0AC96-75F6-424E-A48A-AD977070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1" y="6029345"/>
            <a:ext cx="6694868" cy="4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7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50"/>
    </mc:Choice>
    <mc:Fallback xmlns="">
      <p:transition spd="slow" advTm="14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Benefits of BBVI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BBVI approximates the ELBO gradients by the Monte Carlo expectations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Enables applying VI for a wide variety of probabilistic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work with small minibatches of data rather than full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BBVI has very few requirements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sample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from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(usually sampling routines exists!)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(automatic differentiation methods exist!)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evaluate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any value of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tricks needed to control the variance in the Monte Carlo estimate of the ELBO gradient (if interested in the details, please refer to the BBVI paper)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5A522-626D-4649-8BD8-D50A8923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65" y="1598993"/>
            <a:ext cx="7075063" cy="873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5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80"/>
    </mc:Choice>
    <mc:Fallback xmlns="">
      <p:transition spd="slow" advTm="18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82" y="2472551"/>
            <a:ext cx="9581013" cy="191289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           (2) VI using Reparametrization Trick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5"/>
    </mc:Choice>
    <mc:Fallback xmlns="">
      <p:transition spd="slow" advTm="155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Monte-Carlo approx. of ELBO grad (with often lower var than BBVI gradient)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want to compute ELBO’s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deterministic transformation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and using LOTUS rule, the ELBO’s gradient 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random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a Monte-Carlo approx.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Such gradients are called </a:t>
                </a:r>
                <a:r>
                  <a:rPr lang="en-GB" sz="2600" dirty="0" err="1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pathwise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 gradients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* (since we took a “path”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1662D-D9EA-4443-8863-52115320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64" y="1662179"/>
            <a:ext cx="3840185" cy="3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/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/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blipFill>
                <a:blip r:embed="rId8"/>
                <a:stretch>
                  <a:fillRect l="-3061" r="-918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F87629-5502-4F9D-B53C-691BB69ED5A9}"/>
              </a:ext>
            </a:extLst>
          </p:cNvPr>
          <p:cNvSpPr txBox="1"/>
          <p:nvPr/>
        </p:nvSpPr>
        <p:spPr>
          <a:xfrm>
            <a:off x="5666644" y="2582753"/>
            <a:ext cx="103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/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to not depend 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blipFill>
                <a:blip r:embed="rId9"/>
                <a:stretch>
                  <a:fillRect t="-10204" r="-5281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931C863-0B86-4639-AE37-14247A5E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6" y="3909602"/>
            <a:ext cx="10755579" cy="4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0EDDB-BD24-44DD-B8DC-531F64122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777" y="4966287"/>
            <a:ext cx="10214175" cy="96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ACC74-5F80-4679-95FB-79EAA7AA770B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63"/>
    </mc:Choice>
    <mc:Fallback xmlns="">
      <p:transition spd="slow" advTm="41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" grpId="0"/>
      <p:bldP spid="6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|13.3|13.1|20.2|30.6|12.8|32.7|11.3|2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8.3|19.4|75.8|41.2|70.9|47.6|37|38.2|1.8|33.6|19.1|32.1|36|3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.3|2.4|11.9|25.2|1.7|43.1|1.7|34.4|53.4|1.7|29.9|17.4|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|27.2|28.6|8.9|2.4|42.3|67.3|17.8|17.4|19.5|15.6|65.3|10.8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7.8|10.1|21.3|4.4|12.8|15.1|21.4|71.2|7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7.1|23.4|5.8|5.6|25.8|3.7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1|15.2|12.9|11.2|11.9|9|13.4|19.7|24.8|12.5|13.3|19.4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6|8.3|28.3|68.6|11.1|77.8|39|3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5|77.1|4.6|15.3|4.2|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6|17.5|32.7|19.2|7.1|18.5|16.6|1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3.8|15.7|13.6|16.4|10.1|14.6|23|85.4|6.5|35.5|1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8.2|19|21.4|15.9|57.6|1.4|76|11.6|8.5|11.9|0.9|46.5|25.4|14|9.8|19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71807</TotalTime>
  <Words>1840</Words>
  <Application>Microsoft Office PowerPoint</Application>
  <PresentationFormat>Widescreen</PresentationFormat>
  <Paragraphs>228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 (wrap-up)</vt:lpstr>
      <vt:lpstr>Plan</vt:lpstr>
      <vt:lpstr>     VI for Non-conjugate Models </vt:lpstr>
      <vt:lpstr>           (1) Black-Box VI</vt:lpstr>
      <vt:lpstr>Black-Box Variational Inference (BBVI)</vt:lpstr>
      <vt:lpstr>Proof of BBVI Identity</vt:lpstr>
      <vt:lpstr>Benefits of BBVI</vt:lpstr>
      <vt:lpstr>           (2) VI using Reparametrization Trick</vt:lpstr>
      <vt:lpstr>Reparametrization Trick</vt:lpstr>
      <vt:lpstr>Reparametrization Trick: An Example</vt:lpstr>
      <vt:lpstr>Reparametrization Trick: Some Comments</vt:lpstr>
      <vt:lpstr>           (3) Some Model-Specific Tricks</vt:lpstr>
      <vt:lpstr>Some Model-Specific Tricks for Difficult Cases</vt:lpstr>
      <vt:lpstr>            Some Other Recent Advances in VI</vt:lpstr>
      <vt:lpstr>Amortized Variational Inference</vt:lpstr>
      <vt:lpstr>Structured Variational Inference</vt:lpstr>
      <vt:lpstr>Automatic Differentiation Variational Inference</vt:lpstr>
      <vt:lpstr>Other Divergence Measures</vt:lpstr>
      <vt:lpstr>Variational Inference: Some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2701</cp:revision>
  <dcterms:created xsi:type="dcterms:W3CDTF">2020-07-07T20:42:16Z</dcterms:created>
  <dcterms:modified xsi:type="dcterms:W3CDTF">2022-09-29T14:20:20Z</dcterms:modified>
</cp:coreProperties>
</file>