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551" r:id="rId2"/>
    <p:sldId id="689" r:id="rId3"/>
    <p:sldId id="691" r:id="rId4"/>
    <p:sldId id="697" r:id="rId5"/>
    <p:sldId id="699" r:id="rId6"/>
    <p:sldId id="720" r:id="rId7"/>
    <p:sldId id="721" r:id="rId8"/>
    <p:sldId id="702" r:id="rId9"/>
    <p:sldId id="703" r:id="rId10"/>
    <p:sldId id="704" r:id="rId11"/>
    <p:sldId id="705" r:id="rId12"/>
    <p:sldId id="722" r:id="rId13"/>
    <p:sldId id="723" r:id="rId14"/>
    <p:sldId id="726" r:id="rId15"/>
    <p:sldId id="7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25-09-2022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25-09-2022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25-09-2022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25-09-2022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11" Type="http://schemas.openxmlformats.org/officeDocument/2006/relationships/image" Target="../media/image190.png"/><Relationship Id="rId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44.png"/><Relationship Id="rId7" Type="http://schemas.openxmlformats.org/officeDocument/2006/relationships/image" Target="../media/image2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52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130.png"/><Relationship Id="rId10" Type="http://schemas.openxmlformats.org/officeDocument/2006/relationships/image" Target="../media/image181.png"/><Relationship Id="rId9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8.png"/><Relationship Id="rId5" Type="http://schemas.openxmlformats.org/officeDocument/2006/relationships/image" Target="../media/image270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0.png"/><Relationship Id="rId5" Type="http://schemas.openxmlformats.org/officeDocument/2006/relationships/image" Target="../media/image200.png"/><Relationship Id="rId9" Type="http://schemas.openxmlformats.org/officeDocument/2006/relationships/image" Target="../media/image6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92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tags" Target="../tags/tag6.xml"/><Relationship Id="rId6" Type="http://schemas.openxmlformats.org/officeDocument/2006/relationships/image" Target="../media/image81.png"/><Relationship Id="rId11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11.png"/><Relationship Id="rId7" Type="http://schemas.openxmlformats.org/officeDocument/2006/relationships/image" Target="../media/image6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11.png"/><Relationship Id="rId5" Type="http://schemas.openxmlformats.org/officeDocument/2006/relationships/image" Target="../media/image410.png"/><Relationship Id="rId4" Type="http://schemas.openxmlformats.org/officeDocument/2006/relationships/image" Target="../media/image3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348" y="2950944"/>
            <a:ext cx="10813129" cy="821886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Variational Inference (</a:t>
            </a:r>
            <a:r>
              <a:rPr lang="en-GB" sz="48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MFVI for LVMs with Local and Global Vars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that mean-field VB can be obtained using CP of each unknown</a:t>
                </a: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Optimal var. distribution for each unknown requires </a:t>
                </a:r>
                <a:r>
                  <a:rPr lang="en-IN" sz="2600" dirty="0" err="1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expec</a:t>
                </a:r>
                <a:r>
                  <a:rPr lang="en-IN" sz="2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. of nat. params of its CP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Due to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conj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CP of global vars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will have the same form as prior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Likewise, CP of each local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Having these CPs, we can compute the mean-field updates for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5E964-B1AA-441D-8E62-1C84418A8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94" y="3133592"/>
            <a:ext cx="8507855" cy="99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E924C7-B9F7-4236-A077-F4B2EF5CC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048" y="5107372"/>
            <a:ext cx="5467216" cy="510273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500FBFA6-E1A8-4489-8A98-D3A4ED9DD1A6}"/>
              </a:ext>
            </a:extLst>
          </p:cNvPr>
          <p:cNvSpPr/>
          <p:nvPr/>
        </p:nvSpPr>
        <p:spPr>
          <a:xfrm>
            <a:off x="5606823" y="4424627"/>
            <a:ext cx="1216783" cy="622836"/>
          </a:xfrm>
          <a:prstGeom prst="wedgeRectCallout">
            <a:avLst>
              <a:gd name="adj1" fmla="val -47794"/>
              <a:gd name="adj2" fmla="val 622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Due to the independence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04AA859-C761-457B-905E-3C76FE097C4A}"/>
                  </a:ext>
                </a:extLst>
              </p:cNvPr>
              <p:cNvSpPr/>
              <p:nvPr/>
            </p:nvSpPr>
            <p:spPr>
              <a:xfrm>
                <a:off x="7240450" y="4444238"/>
                <a:ext cx="3876831" cy="647274"/>
              </a:xfrm>
              <a:prstGeom prst="wedgeRectCallout">
                <a:avLst>
                  <a:gd name="adj1" fmla="val -38326"/>
                  <a:gd name="adj2" fmla="val 648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CP is an exp-fam distribution (will be the case if the prior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likelihood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exp-family and conjugate to each other)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04AA859-C761-457B-905E-3C76FE097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450" y="4444238"/>
                <a:ext cx="3876831" cy="647274"/>
              </a:xfrm>
              <a:prstGeom prst="wedgeRectCallout">
                <a:avLst>
                  <a:gd name="adj1" fmla="val -38326"/>
                  <a:gd name="adj2" fmla="val 64824"/>
                </a:avLst>
              </a:prstGeom>
              <a:blipFill>
                <a:blip r:embed="rId8"/>
                <a:stretch>
                  <a:fillRect l="-313" t="-63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80286B32-F314-4E01-8974-49798201A792}"/>
              </a:ext>
            </a:extLst>
          </p:cNvPr>
          <p:cNvSpPr/>
          <p:nvPr/>
        </p:nvSpPr>
        <p:spPr>
          <a:xfrm>
            <a:off x="7178585" y="2961510"/>
            <a:ext cx="3754744" cy="470967"/>
          </a:xfrm>
          <a:prstGeom prst="wedgeRectCallout">
            <a:avLst>
              <a:gd name="adj1" fmla="val -44359"/>
              <a:gd name="adj2" fmla="val 690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Updates to the natural parameters  requires a summing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suff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-stats over all data and local variables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6CDD53-6C51-4022-860D-E5622CFAED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3701" y="3208605"/>
            <a:ext cx="2246817" cy="9467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622234-3DDD-45CC-A539-B5685B97CB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9552" y="2221185"/>
            <a:ext cx="4606310" cy="37954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059ACF-9056-404A-B9A1-10979573F0F1}"/>
              </a:ext>
            </a:extLst>
          </p:cNvPr>
          <p:cNvCxnSpPr>
            <a:cxnSpLocks/>
          </p:cNvCxnSpPr>
          <p:nvPr/>
        </p:nvCxnSpPr>
        <p:spPr>
          <a:xfrm flipH="1" flipV="1">
            <a:off x="9034530" y="2554374"/>
            <a:ext cx="850005" cy="1439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D60AE589-B777-4A2E-A381-1F88DAFCE4C2}"/>
                  </a:ext>
                </a:extLst>
              </p:cNvPr>
              <p:cNvSpPr/>
              <p:nvPr/>
            </p:nvSpPr>
            <p:spPr>
              <a:xfrm>
                <a:off x="7798534" y="5643255"/>
                <a:ext cx="2015167" cy="375698"/>
              </a:xfrm>
              <a:prstGeom prst="wedgeRectCallout">
                <a:avLst>
                  <a:gd name="adj1" fmla="val -43439"/>
                  <a:gd name="adj2" fmla="val -671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Nat. params depends on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global var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D60AE589-B777-4A2E-A381-1F88DAFCE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534" y="5643255"/>
                <a:ext cx="2015167" cy="375698"/>
              </a:xfrm>
              <a:prstGeom prst="wedgeRectCallout">
                <a:avLst>
                  <a:gd name="adj1" fmla="val -43439"/>
                  <a:gd name="adj2" fmla="val -67154"/>
                </a:avLst>
              </a:prstGeom>
              <a:blipFill>
                <a:blip r:embed="rId11"/>
                <a:stretch>
                  <a:fillRect l="-599" t="-1316" b="-276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AD91337C-B7B9-46E9-84E3-83137395E3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4351" y="5129763"/>
            <a:ext cx="2574163" cy="557983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C5558113-9E2C-4637-960D-B2F6DD66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92" y="5154491"/>
            <a:ext cx="1778844" cy="46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73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241"/>
    </mc:Choice>
    <mc:Fallback xmlns="">
      <p:transition spd="slow" advTm="418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MFVI for LVMs with Local and Global Vars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assume our mean-field approximation to be of the form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CPs are exp-fam, so optimal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depend on expected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suff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-stats of CP’s nat. params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optimal variational dist. for local vars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optimal variational dist. for global vars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Mean-Field updates alternate between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until convergence 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Potential bottleneck: Updating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requires waiting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to be updated (thus slow)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be handled using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online VI (stochastic VI)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D955E-0BE6-455A-812F-E9978E38A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722" y="1517642"/>
            <a:ext cx="2759432" cy="687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CB6BA-89DF-426D-9AA0-C0722ABC8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769" y="3185916"/>
            <a:ext cx="3424307" cy="486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8060AB-1644-4E27-9517-60A970534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858" y="4126153"/>
            <a:ext cx="4694283" cy="909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84127A1-ACCC-4EFA-BC39-ADB387713C3B}"/>
                  </a:ext>
                </a:extLst>
              </p:cNvPr>
              <p:cNvSpPr/>
              <p:nvPr/>
            </p:nvSpPr>
            <p:spPr>
              <a:xfrm>
                <a:off x="1218298" y="3201116"/>
                <a:ext cx="2273122" cy="470967"/>
              </a:xfrm>
              <a:prstGeom prst="wedgeRectCallout">
                <a:avLst>
                  <a:gd name="adj1" fmla="val 77239"/>
                  <a:gd name="adj2" fmla="val 143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Basically requires expectation over the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distribution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84127A1-ACCC-4EFA-BC39-ADB387713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98" y="3201116"/>
                <a:ext cx="2273122" cy="470967"/>
              </a:xfrm>
              <a:prstGeom prst="wedgeRectCallout">
                <a:avLst>
                  <a:gd name="adj1" fmla="val 77239"/>
                  <a:gd name="adj2" fmla="val 14360"/>
                </a:avLst>
              </a:prstGeom>
              <a:blipFill>
                <a:blip r:embed="rId7"/>
                <a:stretch>
                  <a:fillRect l="-409" t="-6250" b="-162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1916DFF8-958A-489B-9675-158B6461E709}"/>
                  </a:ext>
                </a:extLst>
              </p:cNvPr>
              <p:cNvSpPr/>
              <p:nvPr/>
            </p:nvSpPr>
            <p:spPr>
              <a:xfrm>
                <a:off x="902748" y="4110139"/>
                <a:ext cx="2477955" cy="470967"/>
              </a:xfrm>
              <a:prstGeom prst="wedgeRectCallout">
                <a:avLst>
                  <a:gd name="adj1" fmla="val 65341"/>
                  <a:gd name="adj2" fmla="val 499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Basically requires expectation over the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distribution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1916DFF8-958A-489B-9675-158B6461E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48" y="4110139"/>
                <a:ext cx="2477955" cy="470967"/>
              </a:xfrm>
              <a:prstGeom prst="wedgeRectCallout">
                <a:avLst>
                  <a:gd name="adj1" fmla="val 65341"/>
                  <a:gd name="adj2" fmla="val 49909"/>
                </a:avLst>
              </a:prstGeom>
              <a:blipFill>
                <a:blip r:embed="rId8"/>
                <a:stretch>
                  <a:fillRect l="-415" t="-4819" b="-120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27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406"/>
    </mc:Choice>
    <mc:Fallback xmlns="">
      <p:transition spd="slow" advTm="418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Stochastic Variational Inference (SVI)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“online” algorithm</a:t>
                </a:r>
                <a:r>
                  <a:rPr lang="en-GB" sz="2600" baseline="30000" dirty="0">
                    <a:latin typeface="Abadi Extra Light" panose="020B0204020104020204" pitchFamily="34" charset="0"/>
                  </a:rPr>
                  <a:t>†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to speed-up VI for LVMs with local and global variables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mean-field VI updates                                             for such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SVI uses minibatches to make the global param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updates more efficient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randomly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set current iteration number as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Set the learning rate (decaying as)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∈(0.5,1]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Choose a data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uniformly randomly, i.e.,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Uniform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(1,2,…,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pt-BR" sz="2200" dirty="0">
                    <a:latin typeface="Abadi Extra Light" panose="020B0204020104020204" pitchFamily="34" charset="0"/>
                  </a:rPr>
                  <a:t>Compute local var. param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2200" dirty="0">
                    <a:latin typeface="Abadi Extra Light" panose="020B0204020104020204" pitchFamily="34" charset="0"/>
                  </a:rPr>
                  <a:t> for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22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 lvl="1">
                  <a:buFont typeface="+mj-lt"/>
                  <a:buAutoNum type="arabicPeriod"/>
                </a:pPr>
                <a:endParaRPr lang="pt-BR" sz="500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pt-BR" sz="2200" dirty="0">
                    <a:latin typeface="Abadi Extra Light" panose="020B0204020104020204" pitchFamily="34" charset="0"/>
                  </a:rPr>
                  <a:t>Update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sz="2200" dirty="0">
                    <a:latin typeface="Abadi Extra Light" panose="020B0204020104020204" pitchFamily="34" charset="0"/>
                  </a:rPr>
                  <a:t> </a:t>
                </a:r>
                <a:r>
                  <a:rPr lang="pt-BR" sz="2200" dirty="0">
                    <a:latin typeface="Abadi Extra Light" panose="020B0204020104020204" pitchFamily="34" charset="0"/>
                  </a:rPr>
                  <a:t>as                                          where</a:t>
                </a:r>
              </a:p>
              <a:p>
                <a:pPr lvl="1">
                  <a:buFont typeface="+mj-lt"/>
                  <a:buAutoNum type="arabicPeriod"/>
                </a:pPr>
                <a:endParaRPr lang="pt-BR" sz="500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2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. If ELBO not converged, go to Step 2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67F98D-DD0E-47A1-959C-EFD82BE9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34" y="1643667"/>
            <a:ext cx="3966759" cy="4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F6B78A8-8D12-476A-9AC1-B177208D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97" y="2346094"/>
            <a:ext cx="9498169" cy="7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B383AB2-B473-4495-8CFD-34F5676C53F0}"/>
                  </a:ext>
                </a:extLst>
              </p:cNvPr>
              <p:cNvSpPr/>
              <p:nvPr/>
            </p:nvSpPr>
            <p:spPr>
              <a:xfrm>
                <a:off x="1305677" y="2096292"/>
                <a:ext cx="2387802" cy="359794"/>
              </a:xfrm>
              <a:prstGeom prst="wedgeRectCallout">
                <a:avLst>
                  <a:gd name="adj1" fmla="val -8733"/>
                  <a:gd name="adj2" fmla="val 92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Nat. param of CP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B383AB2-B473-4495-8CFD-34F5676C5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77" y="2096292"/>
                <a:ext cx="2387802" cy="359794"/>
              </a:xfrm>
              <a:prstGeom prst="wedgeRectCallout">
                <a:avLst>
                  <a:gd name="adj1" fmla="val -8733"/>
                  <a:gd name="adj2" fmla="val 92606"/>
                </a:avLst>
              </a:prstGeom>
              <a:blipFill>
                <a:blip r:embed="rId8"/>
                <a:stretch>
                  <a:fillRect l="-1772" t="-56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29E483D-A61E-4A3B-8543-B32005552632}"/>
                  </a:ext>
                </a:extLst>
              </p:cNvPr>
              <p:cNvSpPr/>
              <p:nvPr/>
            </p:nvSpPr>
            <p:spPr>
              <a:xfrm>
                <a:off x="9536277" y="2166197"/>
                <a:ext cx="2387802" cy="359794"/>
              </a:xfrm>
              <a:prstGeom prst="wedgeRectCallout">
                <a:avLst>
                  <a:gd name="adj1" fmla="val -37589"/>
                  <a:gd name="adj2" fmla="val 7112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Nat. param of CP of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IN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29E483D-A61E-4A3B-8543-B32005552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277" y="2166197"/>
                <a:ext cx="2387802" cy="359794"/>
              </a:xfrm>
              <a:prstGeom prst="wedgeRectCallout">
                <a:avLst>
                  <a:gd name="adj1" fmla="val -37589"/>
                  <a:gd name="adj2" fmla="val 71129"/>
                </a:avLst>
              </a:prstGeom>
              <a:blipFill>
                <a:blip r:embed="rId9"/>
                <a:stretch>
                  <a:fillRect l="-1772" t="-6579" b="-13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C494C39-A57E-4C77-B505-D12C0643AD11}"/>
                  </a:ext>
                </a:extLst>
              </p:cNvPr>
              <p:cNvSpPr/>
              <p:nvPr/>
            </p:nvSpPr>
            <p:spPr>
              <a:xfrm>
                <a:off x="6251034" y="2119782"/>
                <a:ext cx="2500159" cy="452624"/>
              </a:xfrm>
              <a:prstGeom prst="wedgeRectCallout">
                <a:avLst>
                  <a:gd name="adj1" fmla="val -35777"/>
                  <a:gd name="adj2" fmla="val 745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1" dirty="0">
                    <a:solidFill>
                      <a:srgbClr val="467A56"/>
                    </a:solidFill>
                    <a:latin typeface="Abadi Extra Light" panose="020B0204020104020204" pitchFamily="34" charset="0"/>
                  </a:rPr>
                  <a:t>Slow; requires all local var params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1" i="1" smtClean="0">
                            <a:solidFill>
                              <a:srgbClr val="467A5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rgbClr val="467A56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IN" sz="1400" b="1" i="1" smtClean="0">
                            <a:solidFill>
                              <a:srgbClr val="467A56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IN" sz="1400" b="1" dirty="0">
                    <a:solidFill>
                      <a:srgbClr val="467A56"/>
                    </a:solidFill>
                    <a:latin typeface="Abadi Extra Light" panose="020B0204020104020204" pitchFamily="34" charset="0"/>
                  </a:rPr>
                  <a:t>’s to be computed already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C494C39-A57E-4C77-B505-D12C0643A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034" y="2119782"/>
                <a:ext cx="2500159" cy="452624"/>
              </a:xfrm>
              <a:prstGeom prst="wedgeRectCallout">
                <a:avLst>
                  <a:gd name="adj1" fmla="val -35777"/>
                  <a:gd name="adj2" fmla="val 74537"/>
                </a:avLst>
              </a:prstGeom>
              <a:blipFill>
                <a:blip r:embed="rId10"/>
                <a:stretch>
                  <a:fillRect l="-483" t="-6250" r="-12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9F2AAA6-F11A-4B67-AB47-BB3F03022368}"/>
              </a:ext>
            </a:extLst>
          </p:cNvPr>
          <p:cNvSpPr/>
          <p:nvPr/>
        </p:nvSpPr>
        <p:spPr>
          <a:xfrm>
            <a:off x="81783" y="2206490"/>
            <a:ext cx="982714" cy="388620"/>
          </a:xfrm>
          <a:prstGeom prst="wedgeRectCallout">
            <a:avLst>
              <a:gd name="adj1" fmla="val 62277"/>
              <a:gd name="adj2" fmla="val 506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Local var. params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A0ADD28-780B-45B4-9010-4750DE7BDC62}"/>
              </a:ext>
            </a:extLst>
          </p:cNvPr>
          <p:cNvSpPr/>
          <p:nvPr/>
        </p:nvSpPr>
        <p:spPr>
          <a:xfrm>
            <a:off x="3876941" y="2134675"/>
            <a:ext cx="982714" cy="388620"/>
          </a:xfrm>
          <a:prstGeom prst="wedgeRectCallout">
            <a:avLst>
              <a:gd name="adj1" fmla="val 34756"/>
              <a:gd name="adj2" fmla="val 7051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Global var. params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8535C67-4DB9-45ED-8CE6-7EDD75AB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39" y="5041690"/>
            <a:ext cx="2370987" cy="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BA4D85A-8A0C-4C4A-A719-351290EE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82" y="5592026"/>
            <a:ext cx="3101099" cy="3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1895E1-D1E2-40E2-9C86-85A97E3AE3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5179" y="5592026"/>
            <a:ext cx="5196894" cy="332089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E7407289-29CE-44BE-B16A-9DCFBCD314B1}"/>
              </a:ext>
            </a:extLst>
          </p:cNvPr>
          <p:cNvSpPr/>
          <p:nvPr/>
        </p:nvSpPr>
        <p:spPr>
          <a:xfrm>
            <a:off x="9387930" y="4357863"/>
            <a:ext cx="1936000" cy="494715"/>
          </a:xfrm>
          <a:prstGeom prst="wedgeRectCallout">
            <a:avLst>
              <a:gd name="adj1" fmla="val -57968"/>
              <a:gd name="adj2" fmla="val 382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minibatch size = 1</a:t>
            </a:r>
            <a:endParaRPr lang="en-IN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AC01F-FF2D-4C6B-861F-0CEA2C599C6E}"/>
              </a:ext>
            </a:extLst>
          </p:cNvPr>
          <p:cNvSpPr txBox="1"/>
          <p:nvPr/>
        </p:nvSpPr>
        <p:spPr>
          <a:xfrm>
            <a:off x="0" y="6557513"/>
            <a:ext cx="3256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†Stochastic Variational Inference (Hoffman et al, 2013)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8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507"/>
    </mc:Choice>
    <mc:Fallback xmlns="">
      <p:transition spd="slow" advTm="426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What is SVI Doing?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SVI updates the global var params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stochastic optimization</a:t>
                </a:r>
                <a:r>
                  <a:rPr lang="en-IN" baseline="30000" dirty="0">
                    <a:latin typeface="Abadi Extra Light" panose="020B0204020104020204" pitchFamily="34" charset="0"/>
                  </a:rPr>
                  <a:t>†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However, instead of usual gradient of ELBO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SVI uses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natural gradient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Denoting the double derivative of the log-partition function of CP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the natural gradient has some nice advantages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Nat. grad. based updates of λ have simple form + easy to compute (no need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Natural grad. are more intuitive/meaningful: Euclidean distance isn’t often meaningful when used to compute distance between parameters of probability distributions, e.g.,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6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8F9BA-8FDD-4CCE-BD8C-1F36C48D1F19}"/>
              </a:ext>
            </a:extLst>
          </p:cNvPr>
          <p:cNvSpPr txBox="1"/>
          <p:nvPr/>
        </p:nvSpPr>
        <p:spPr>
          <a:xfrm>
            <a:off x="0" y="6557513"/>
            <a:ext cx="3256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†Stochastic Variational Inference (Hoffman et al, 2013)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908A90-FD9F-46EA-A66B-674A41B7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98" y="2656855"/>
            <a:ext cx="7143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E514C7C-9EA0-4252-BA79-A3861AEE2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35" y="3167934"/>
            <a:ext cx="88392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18D2B6E-B1CD-4282-A8E9-2F425E24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52" y="3659963"/>
            <a:ext cx="9803296" cy="31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26AB9E4-F8C8-4458-A2BF-87F00C50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881580"/>
            <a:ext cx="103822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E4B0CF77-316A-4FD3-81DD-B3C1E38EE956}"/>
              </a:ext>
            </a:extLst>
          </p:cNvPr>
          <p:cNvSpPr/>
          <p:nvPr/>
        </p:nvSpPr>
        <p:spPr>
          <a:xfrm>
            <a:off x="9267181" y="2544491"/>
            <a:ext cx="2523148" cy="442035"/>
          </a:xfrm>
          <a:prstGeom prst="wedgeRectCallout">
            <a:avLst>
              <a:gd name="adj1" fmla="val -57049"/>
              <a:gd name="adj2" fmla="val 75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If interested in the proof, can see the derivation in the SVI paper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9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178"/>
    </mc:Choice>
    <mc:Fallback xmlns="">
      <p:transition spd="slow" advTm="387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SVI: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Often operates on minibatches: For iteration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minibatch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update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Decaying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necessary for convergence (need                                  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SVI successfully used on many large-scale problems (topic modeling, citation network analysis, etc). Much faster convergence (and better results) compared to batch VI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AC01F-FF2D-4C6B-861F-0CEA2C599C6E}"/>
              </a:ext>
            </a:extLst>
          </p:cNvPr>
          <p:cNvSpPr txBox="1"/>
          <p:nvPr/>
        </p:nvSpPr>
        <p:spPr>
          <a:xfrm>
            <a:off x="0" y="6557513"/>
            <a:ext cx="3256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†Stochastic Variational Inference (Hoffman et al, 2013)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3C4E4-D495-490A-8492-981DB2494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4632" y="1605500"/>
            <a:ext cx="2214428" cy="642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4CB66-A9E8-4423-923B-9554943AF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617" y="2247996"/>
            <a:ext cx="3318645" cy="370907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A9DBBC0C-465E-4D5C-A551-FFB5ADDE23D6}"/>
              </a:ext>
            </a:extLst>
          </p:cNvPr>
          <p:cNvSpPr/>
          <p:nvPr/>
        </p:nvSpPr>
        <p:spPr>
          <a:xfrm>
            <a:off x="1262834" y="1605500"/>
            <a:ext cx="2939783" cy="494715"/>
          </a:xfrm>
          <a:prstGeom prst="wedgeRectCallout">
            <a:avLst>
              <a:gd name="adj1" fmla="val 58463"/>
              <a:gd name="adj2" fmla="val -7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Global var. param computed on this minibatch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2C9ED94-8BF5-419D-B057-1A3E1AD4E91E}"/>
                  </a:ext>
                </a:extLst>
              </p:cNvPr>
              <p:cNvSpPr/>
              <p:nvPr/>
            </p:nvSpPr>
            <p:spPr>
              <a:xfrm>
                <a:off x="518435" y="2186091"/>
                <a:ext cx="3430992" cy="494715"/>
              </a:xfrm>
              <a:prstGeom prst="wedgeRectCallout">
                <a:avLst>
                  <a:gd name="adj1" fmla="val 56513"/>
                  <a:gd name="adj2" fmla="val 109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Now blending with the older estimate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from iteration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2C9ED94-8BF5-419D-B057-1A3E1AD4E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" y="2186091"/>
                <a:ext cx="3430992" cy="494715"/>
              </a:xfrm>
              <a:prstGeom prst="wedgeRectCallout">
                <a:avLst>
                  <a:gd name="adj1" fmla="val 56513"/>
                  <a:gd name="adj2" fmla="val 10926"/>
                </a:avLst>
              </a:prstGeom>
              <a:blipFill>
                <a:blip r:embed="rId8"/>
                <a:stretch>
                  <a:fillRect l="-1153" t="-20238" b="-309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C84303B5-9BB8-407A-9468-254373FD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531" y="2817925"/>
            <a:ext cx="3009698" cy="3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4B34F6-C742-4BF1-9468-327D6FC415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6020" y="4035681"/>
            <a:ext cx="6438900" cy="2695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6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02"/>
    </mc:Choice>
    <mc:Fallback xmlns="">
      <p:transition spd="slow" advTm="286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Coming Up Next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VI for non-conjugate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Black-box VI (BBVI) for general purpose VI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err="1">
                <a:latin typeface="Abadi Extra Light" panose="020B0204020104020204" pitchFamily="34" charset="0"/>
              </a:rPr>
              <a:t>Reparametrization</a:t>
            </a:r>
            <a:r>
              <a:rPr lang="en-GB" sz="1800" dirty="0">
                <a:latin typeface="Abadi Extra Light" panose="020B0204020104020204" pitchFamily="34" charset="0"/>
              </a:rPr>
              <a:t> Trick for general purpose VI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Some model-specific tricks</a:t>
            </a:r>
          </a:p>
          <a:p>
            <a:pPr marL="457200" lvl="1" indent="0">
              <a:buNone/>
            </a:pPr>
            <a:endParaRPr lang="en-GB" sz="1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Other recent advances in VI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Amortized VI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Structured VI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8"/>
    </mc:Choice>
    <mc:Fallback xmlns="">
      <p:transition spd="slow" advTm="337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Quick Recap: Variational Inference (VI)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Approximate the true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an approx. distribution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Due to the below identity, minimizing the KL is equivalent to maximizing the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5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ELBO is defined as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</m:nary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VI optimizes (maximizes) the above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i.e.,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its variational parameters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16AF9-351C-4269-8A4C-A20637A14C45}"/>
                  </a:ext>
                </a:extLst>
              </p:cNvPr>
              <p:cNvSpPr txBox="1"/>
              <p:nvPr/>
            </p:nvSpPr>
            <p:spPr>
              <a:xfrm>
                <a:off x="3293312" y="1753535"/>
                <a:ext cx="5350632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800" b="1" i="1" dirty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16AF9-351C-4269-8A4C-A20637A14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312" y="1753535"/>
                <a:ext cx="5350632" cy="469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E772292-8FB1-46D9-BB59-1EC825B7EA50}"/>
                  </a:ext>
                </a:extLst>
              </p:cNvPr>
              <p:cNvSpPr/>
              <p:nvPr/>
            </p:nvSpPr>
            <p:spPr>
              <a:xfrm>
                <a:off x="9329267" y="545694"/>
                <a:ext cx="2382599" cy="469296"/>
              </a:xfrm>
              <a:prstGeom prst="wedgeRectCallout">
                <a:avLst>
                  <a:gd name="adj1" fmla="val -38268"/>
                  <a:gd name="adj2" fmla="val 694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Defines a class of distributions parametrized by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E772292-8FB1-46D9-BB59-1EC825B7E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267" y="545694"/>
                <a:ext cx="2382599" cy="469296"/>
              </a:xfrm>
              <a:prstGeom prst="wedgeRectCallout">
                <a:avLst>
                  <a:gd name="adj1" fmla="val -38268"/>
                  <a:gd name="adj2" fmla="val 69452"/>
                </a:avLst>
              </a:prstGeom>
              <a:blipFill>
                <a:blip r:embed="rId5"/>
                <a:stretch>
                  <a:fillRect l="-508" t="-52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ED68507-9D32-45DD-94A0-63864F7EE8A7}"/>
                  </a:ext>
                </a:extLst>
              </p:cNvPr>
              <p:cNvSpPr/>
              <p:nvPr/>
            </p:nvSpPr>
            <p:spPr>
              <a:xfrm>
                <a:off x="9137684" y="1691561"/>
                <a:ext cx="2063892" cy="593243"/>
              </a:xfrm>
              <a:prstGeom prst="wedgeRectCallout">
                <a:avLst>
                  <a:gd name="adj1" fmla="val -71452"/>
                  <a:gd name="adj2" fmla="val 86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Often, we will simply write 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]"/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ED68507-9D32-45DD-94A0-63864F7EE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684" y="1691561"/>
                <a:ext cx="2063892" cy="593243"/>
              </a:xfrm>
              <a:prstGeom prst="wedgeRectCallout">
                <a:avLst>
                  <a:gd name="adj1" fmla="val -71452"/>
                  <a:gd name="adj2" fmla="val 8609"/>
                </a:avLst>
              </a:prstGeom>
              <a:blipFill>
                <a:blip r:embed="rId6"/>
                <a:stretch>
                  <a:fillRect b="-99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106D54-7CB3-29D9-0440-CD531C5FDF36}"/>
                  </a:ext>
                </a:extLst>
              </p:cNvPr>
              <p:cNvSpPr txBox="1"/>
              <p:nvPr/>
            </p:nvSpPr>
            <p:spPr>
              <a:xfrm>
                <a:off x="3591298" y="3153289"/>
                <a:ext cx="5088509" cy="430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IN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106D54-7CB3-29D9-0440-CD531C5F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298" y="3153289"/>
                <a:ext cx="5088509" cy="4309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A1FB620-D1E3-373F-5C1F-4A3B63D50FC5}"/>
                  </a:ext>
                </a:extLst>
              </p:cNvPr>
              <p:cNvSpPr/>
              <p:nvPr/>
            </p:nvSpPr>
            <p:spPr>
              <a:xfrm>
                <a:off x="1875627" y="2863610"/>
                <a:ext cx="2097248" cy="283387"/>
              </a:xfrm>
              <a:prstGeom prst="wedgeRectCallout">
                <a:avLst>
                  <a:gd name="adj1" fmla="val 50531"/>
                  <a:gd name="adj2" fmla="val 825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Log-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evidence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model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A1FB620-D1E3-373F-5C1F-4A3B63D50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27" y="2863610"/>
                <a:ext cx="2097248" cy="283387"/>
              </a:xfrm>
              <a:prstGeom prst="wedgeRectCallout">
                <a:avLst>
                  <a:gd name="adj1" fmla="val 50531"/>
                  <a:gd name="adj2" fmla="val 82591"/>
                </a:avLst>
              </a:prstGeom>
              <a:blipFill>
                <a:blip r:embed="rId8"/>
                <a:stretch>
                  <a:fillRect l="-556" t="-45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E7C5C3B-4F7F-93D6-4033-222D65424CD5}"/>
              </a:ext>
            </a:extLst>
          </p:cNvPr>
          <p:cNvSpPr/>
          <p:nvPr/>
        </p:nvSpPr>
        <p:spPr>
          <a:xfrm>
            <a:off x="4936310" y="2863611"/>
            <a:ext cx="2398486" cy="283386"/>
          </a:xfrm>
          <a:prstGeom prst="wedgeRectCallout">
            <a:avLst>
              <a:gd name="adj1" fmla="val -1226"/>
              <a:gd name="adj2" fmla="val 796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Evidence lower bound (ELBO)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DCFA90F-4452-0099-D3C3-792C8820FC75}"/>
              </a:ext>
            </a:extLst>
          </p:cNvPr>
          <p:cNvSpPr/>
          <p:nvPr/>
        </p:nvSpPr>
        <p:spPr>
          <a:xfrm>
            <a:off x="7465856" y="2863611"/>
            <a:ext cx="1178733" cy="283386"/>
          </a:xfrm>
          <a:prstGeom prst="wedgeRectCallout">
            <a:avLst>
              <a:gd name="adj1" fmla="val -46695"/>
              <a:gd name="adj2" fmla="val 707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Non-negative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E9DD05-E6A2-F342-948F-1FB0734B2AF1}"/>
                  </a:ext>
                </a:extLst>
              </p:cNvPr>
              <p:cNvSpPr txBox="1"/>
              <p:nvPr/>
            </p:nvSpPr>
            <p:spPr>
              <a:xfrm>
                <a:off x="2318450" y="4532604"/>
                <a:ext cx="6361357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E9DD05-E6A2-F342-948F-1FB0734B2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50" y="4532604"/>
                <a:ext cx="6361357" cy="397866"/>
              </a:xfrm>
              <a:prstGeom prst="rect">
                <a:avLst/>
              </a:prstGeom>
              <a:blipFill>
                <a:blip r:embed="rId9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89ADDC-D42A-841B-606C-B242D1DDE585}"/>
                  </a:ext>
                </a:extLst>
              </p:cNvPr>
              <p:cNvSpPr txBox="1"/>
              <p:nvPr/>
            </p:nvSpPr>
            <p:spPr>
              <a:xfrm>
                <a:off x="4144161" y="5148723"/>
                <a:ext cx="4873450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)||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89ADDC-D42A-841B-606C-B242D1DDE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161" y="5148723"/>
                <a:ext cx="4873450" cy="397866"/>
              </a:xfrm>
              <a:prstGeom prst="rect">
                <a:avLst/>
              </a:prstGeom>
              <a:blipFill>
                <a:blip r:embed="rId10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6C6FCCB5-05EC-83CA-52E7-E7C2FADCFA68}"/>
                  </a:ext>
                </a:extLst>
              </p:cNvPr>
              <p:cNvSpPr/>
              <p:nvPr/>
            </p:nvSpPr>
            <p:spPr>
              <a:xfrm>
                <a:off x="2318450" y="5225758"/>
                <a:ext cx="1909385" cy="397866"/>
              </a:xfrm>
              <a:prstGeom prst="wedgeRectCallout">
                <a:avLst>
                  <a:gd name="adj1" fmla="val 67898"/>
                  <a:gd name="adj2" fmla="val 99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explains data well</a:t>
                </a: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6C6FCCB5-05EC-83CA-52E7-E7C2FADCF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50" y="5225758"/>
                <a:ext cx="1909385" cy="397866"/>
              </a:xfrm>
              <a:prstGeom prst="wedgeRectCallout">
                <a:avLst>
                  <a:gd name="adj1" fmla="val 67898"/>
                  <a:gd name="adj2" fmla="val 9994"/>
                </a:avLst>
              </a:prstGeom>
              <a:blipFill>
                <a:blip r:embed="rId11"/>
                <a:stretch>
                  <a:fillRect l="-522" t="-14493" b="-260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BAEC59B-6AA8-EE9D-9591-FB91F1BE9F72}"/>
                  </a:ext>
                </a:extLst>
              </p:cNvPr>
              <p:cNvSpPr/>
              <p:nvPr/>
            </p:nvSpPr>
            <p:spPr>
              <a:xfrm>
                <a:off x="9137684" y="5089064"/>
                <a:ext cx="1909385" cy="397866"/>
              </a:xfrm>
              <a:prstGeom prst="wedgeRectCallout">
                <a:avLst>
                  <a:gd name="adj1" fmla="val -59515"/>
                  <a:gd name="adj2" fmla="val -47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that is “simple”, i.e., is close to the prior</a:t>
                </a: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BAEC59B-6AA8-EE9D-9591-FB91F1BE9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684" y="5089064"/>
                <a:ext cx="1909385" cy="397866"/>
              </a:xfrm>
              <a:prstGeom prst="wedgeRectCallout">
                <a:avLst>
                  <a:gd name="adj1" fmla="val -59515"/>
                  <a:gd name="adj2" fmla="val -4765"/>
                </a:avLst>
              </a:prstGeom>
              <a:blipFill>
                <a:blip r:embed="rId12"/>
                <a:stretch>
                  <a:fillRect t="-16176" b="-264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77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84"/>
    </mc:Choice>
    <mc:Fallback xmlns="">
      <p:transition spd="slow" advTm="46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 animBg="1"/>
      <p:bldP spid="11" grpId="0"/>
      <p:bldP spid="13" grpId="0" animBg="1"/>
      <p:bldP spid="14" grpId="0" animBg="1"/>
      <p:bldP spid="15" grpId="0" animBg="1"/>
      <p:bldP spid="17" grpId="0"/>
      <p:bldP spid="18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Quick Recap: </a:t>
            </a:r>
            <a:r>
              <a:rPr lang="en-IN" dirty="0">
                <a:solidFill>
                  <a:srgbClr val="A33BC3"/>
                </a:solidFill>
              </a:rPr>
              <a:t>Mean-Field VI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Simplifies ELBO expression/its maximization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Learning the optimal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then reduces to learning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mean-field VI, each optimal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given 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Updates of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depend on each other because of the expectations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Therefore, MFVI works by updating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in a cyclic fashion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Leads to the coordinate ascent VI (CAVI) algorithm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D6B412-2A6D-D35F-6FBF-B8BF557733AE}"/>
                  </a:ext>
                </a:extLst>
              </p:cNvPr>
              <p:cNvSpPr txBox="1"/>
              <p:nvPr/>
            </p:nvSpPr>
            <p:spPr>
              <a:xfrm>
                <a:off x="4275873" y="3429000"/>
                <a:ext cx="4401974" cy="86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IN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D6B412-2A6D-D35F-6FBF-B8BF55773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73" y="3429000"/>
                <a:ext cx="4401974" cy="8624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3A5751C-A9F8-AAD8-A96E-A747F0000B42}"/>
              </a:ext>
            </a:extLst>
          </p:cNvPr>
          <p:cNvSpPr/>
          <p:nvPr/>
        </p:nvSpPr>
        <p:spPr>
          <a:xfrm>
            <a:off x="4275873" y="3312147"/>
            <a:ext cx="4445596" cy="102672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9FAEA22C-C2B9-5A2D-C52D-C3AEA2F5137A}"/>
                  </a:ext>
                </a:extLst>
              </p:cNvPr>
              <p:cNvSpPr/>
              <p:nvPr/>
            </p:nvSpPr>
            <p:spPr>
              <a:xfrm>
                <a:off x="1534840" y="3312147"/>
                <a:ext cx="2156316" cy="721453"/>
              </a:xfrm>
              <a:prstGeom prst="wedgeRectCallout">
                <a:avLst>
                  <a:gd name="adj1" fmla="val 70368"/>
                  <a:gd name="adj2" fmla="val 99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locally conjugate models,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have the same form as prior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14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14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9FAEA22C-C2B9-5A2D-C52D-C3AEA2F51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840" y="3312147"/>
                <a:ext cx="2156316" cy="721453"/>
              </a:xfrm>
              <a:prstGeom prst="wedgeRectCallout">
                <a:avLst>
                  <a:gd name="adj1" fmla="val 70368"/>
                  <a:gd name="adj2" fmla="val 9971"/>
                </a:avLst>
              </a:prstGeom>
              <a:blipFill>
                <a:blip r:embed="rId5"/>
                <a:stretch>
                  <a:fillRect l="-459" t="-2459" b="-57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5A91C21-1EC2-70F2-A023-78DC0D9A3C17}"/>
                  </a:ext>
                </a:extLst>
              </p:cNvPr>
              <p:cNvSpPr/>
              <p:nvPr/>
            </p:nvSpPr>
            <p:spPr>
              <a:xfrm>
                <a:off x="9041116" y="3467516"/>
                <a:ext cx="1786960" cy="773125"/>
              </a:xfrm>
              <a:prstGeom prst="wedgeRectCallout">
                <a:avLst>
                  <a:gd name="adj1" fmla="val -62296"/>
                  <a:gd name="adj2" fmla="val 2857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expectation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distribution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5A91C21-1EC2-70F2-A023-78DC0D9A3C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116" y="3467516"/>
                <a:ext cx="1786960" cy="773125"/>
              </a:xfrm>
              <a:prstGeom prst="wedgeRectCallout">
                <a:avLst>
                  <a:gd name="adj1" fmla="val -62296"/>
                  <a:gd name="adj2" fmla="val 28576"/>
                </a:avLst>
              </a:prstGeom>
              <a:blipFill>
                <a:blip r:embed="rId6"/>
                <a:stretch>
                  <a:fillRect t="-769" b="-584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3579B3C-40C1-C61F-395B-DBFD5BD0A417}"/>
              </a:ext>
            </a:extLst>
          </p:cNvPr>
          <p:cNvSpPr/>
          <p:nvPr/>
        </p:nvSpPr>
        <p:spPr>
          <a:xfrm>
            <a:off x="8858016" y="2637945"/>
            <a:ext cx="1970059" cy="669410"/>
          </a:xfrm>
          <a:prstGeom prst="wedgeRectCallout">
            <a:avLst>
              <a:gd name="adj1" fmla="val -72236"/>
              <a:gd name="adj2" fmla="val 370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general expression holds even if there is no local conjugacy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9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02"/>
    </mc:Choice>
    <mc:Fallback xmlns="">
      <p:transition spd="slow" advTm="355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Mean-Field VI: A Closer 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+ </a:t>
                </a:r>
                <a:r>
                  <a:rPr lang="en-IN" sz="2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const</a:t>
                </a:r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+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const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Thus opt variational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basically requires expectations of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CP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</a:t>
                </a:r>
                <a:r>
                  <a:rPr lang="en-IN" sz="2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locally conjugate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models, CP can be easily found and is </a:t>
                </a:r>
                <a:r>
                  <a:rPr lang="en-IN" sz="2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an exp-fam </a:t>
                </a:r>
                <a:r>
                  <a:rPr lang="en-IN" sz="2600" dirty="0" err="1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distr</a:t>
                </a:r>
                <a:r>
                  <a:rPr lang="en-IN" sz="2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the above, we can rewrite the optimal variational distribution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Thus, with local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conj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we just require expectation of nat. params. of CP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9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3927F0-5E1F-4E3E-B0D5-CA1A9B18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10" y="1706400"/>
            <a:ext cx="6900024" cy="54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E7B99A9-69BB-4C13-AF41-E5B3CF74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67" y="3416957"/>
            <a:ext cx="7376160" cy="6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2C4A6-8FA6-4221-8676-7556C3779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64" y="4538570"/>
            <a:ext cx="10321421" cy="67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5FEA3-05E1-4577-AE27-00005A798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541" y="5209882"/>
            <a:ext cx="8992961" cy="662272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DF79DB3-17A9-49B8-A1E7-BF9F02DD91F3}"/>
              </a:ext>
            </a:extLst>
          </p:cNvPr>
          <p:cNvSpPr/>
          <p:nvPr/>
        </p:nvSpPr>
        <p:spPr>
          <a:xfrm>
            <a:off x="9799833" y="1646133"/>
            <a:ext cx="1582618" cy="350492"/>
          </a:xfrm>
          <a:prstGeom prst="wedgeRectCallout">
            <a:avLst>
              <a:gd name="adj1" fmla="val -69789"/>
              <a:gd name="adj2" fmla="val 503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For any model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9AC5B-BE76-93E2-FDB0-A045EB887A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9998" y="4461721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5E0F279-ECCE-29B6-6C71-D5F95BE6C69A}"/>
                  </a:ext>
                </a:extLst>
              </p:cNvPr>
              <p:cNvSpPr/>
              <p:nvPr/>
            </p:nvSpPr>
            <p:spPr>
              <a:xfrm>
                <a:off x="9163735" y="3304565"/>
                <a:ext cx="2716971" cy="821500"/>
              </a:xfrm>
              <a:prstGeom prst="wedgeRectCallout">
                <a:avLst>
                  <a:gd name="adj1" fmla="val 32102"/>
                  <a:gd name="adj2" fmla="val 994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Gibbs sampling samples from each CP. MFVI uses each CP to compute the corresponding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5E0F279-ECCE-29B6-6C71-D5F95BE6C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735" y="3304565"/>
                <a:ext cx="2716971" cy="821500"/>
              </a:xfrm>
              <a:prstGeom prst="wedgeRectCallout">
                <a:avLst>
                  <a:gd name="adj1" fmla="val 32102"/>
                  <a:gd name="adj2" fmla="val 99442"/>
                </a:avLst>
              </a:prstGeom>
              <a:blipFill>
                <a:blip r:embed="rId9"/>
                <a:stretch>
                  <a:fillRect l="-891" t="-1942" r="-11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72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30"/>
    </mc:Choice>
    <mc:Fallback xmlns="">
      <p:transition spd="slow" advTm="45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VI by Computing ELBO Gradients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also do VI by computing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ELBO’s gradient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doing gradient based optimization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Gradient based approach is broadly applicable, not just for mean-field VI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be from some family of distributions with variational parameters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>
                    <a:latin typeface="Abadi Extra Light" panose="020B0204020104020204" pitchFamily="34" charset="0"/>
                  </a:rPr>
                  <a:t>Write down the full ELBO expression (will give us a function of var. parameters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>
                    <a:latin typeface="Abadi Extra Light" panose="020B0204020104020204" pitchFamily="34" charset="0"/>
                  </a:rPr>
                  <a:t>Compute ELBO gradients,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use gradient methods to find optimal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Step 2 may be simplified due to the problem structure or the form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i.i.d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. observations </a:t>
                </a:r>
                <a:r>
                  <a:rPr lang="en-GB" dirty="0">
                    <a:latin typeface="Abadi Extra Light" panose="020B0204020104020204" pitchFamily="34" charset="0"/>
                  </a:rPr>
                  <a:t>simplify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;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conditionally independent priors </a:t>
                </a:r>
                <a:r>
                  <a:rPr lang="en-GB" dirty="0">
                    <a:latin typeface="Abadi Extra Light" panose="020B0204020104020204" pitchFamily="34" charset="0"/>
                  </a:rPr>
                  <a:t>simplify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Locally-conjugate models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mean-field assumption simplifies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Moreover, the last term reduces to sum of entropies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’s (which usually has known forms)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21F86-0395-4923-B95F-40D50C698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269" y="3001206"/>
            <a:ext cx="9590227" cy="1018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7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792"/>
    </mc:Choice>
    <mc:Fallback xmlns="">
      <p:transition spd="slow" advTm="303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Mean-Field VI by Taking ELBO’s Gradients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Mean-field assumption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results in following optimal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u="sng" dirty="0">
                    <a:latin typeface="Abadi Extra Light" panose="020B0204020104020204" pitchFamily="34" charset="0"/>
                  </a:rPr>
                  <a:t>Alternatively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, we can take ELBO’s partial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deriv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to find their optimal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Consider a Bayesian linear regression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Now doing VI amounts to maximizing ELBO to find the optimal variational params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7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486794-8281-498D-9CCF-F8C37F614A92}"/>
                  </a:ext>
                </a:extLst>
              </p:cNvPr>
              <p:cNvSpPr txBox="1"/>
              <p:nvPr/>
            </p:nvSpPr>
            <p:spPr>
              <a:xfrm>
                <a:off x="3163954" y="1808103"/>
                <a:ext cx="4950138" cy="86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486794-8281-498D-9CCF-F8C37F614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4" y="1808103"/>
                <a:ext cx="4950138" cy="862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C801D21-8E44-466B-828C-781032958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362" y="4021336"/>
            <a:ext cx="7300173" cy="1757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7032B395-E26D-4C70-AA6B-8FA71B70F559}"/>
                  </a:ext>
                </a:extLst>
              </p:cNvPr>
              <p:cNvSpPr/>
              <p:nvPr/>
            </p:nvSpPr>
            <p:spPr>
              <a:xfrm>
                <a:off x="6146442" y="3825821"/>
                <a:ext cx="968062" cy="266879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Prior on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7032B395-E26D-4C70-AA6B-8FA71B70F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442" y="3825821"/>
                <a:ext cx="968062" cy="266879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blipFill>
                <a:blip r:embed="rId8"/>
                <a:stretch>
                  <a:fillRect l="-1235" t="-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F525F578-96B8-4205-9F7D-A980B6929875}"/>
              </a:ext>
            </a:extLst>
          </p:cNvPr>
          <p:cNvSpPr/>
          <p:nvPr/>
        </p:nvSpPr>
        <p:spPr>
          <a:xfrm>
            <a:off x="1494554" y="4092700"/>
            <a:ext cx="886293" cy="266879"/>
          </a:xfrm>
          <a:prstGeom prst="wedgeRectCallout">
            <a:avLst>
              <a:gd name="adj1" fmla="val 78626"/>
              <a:gd name="adj2" fmla="val 501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6A8C7F2F-184F-4C69-AE21-ADC36060AACA}"/>
              </a:ext>
            </a:extLst>
          </p:cNvPr>
          <p:cNvSpPr/>
          <p:nvPr/>
        </p:nvSpPr>
        <p:spPr>
          <a:xfrm>
            <a:off x="8849932" y="3611723"/>
            <a:ext cx="1899030" cy="428196"/>
          </a:xfrm>
          <a:prstGeom prst="wedgeRectCallout">
            <a:avLst>
              <a:gd name="adj1" fmla="val -41256"/>
              <a:gd name="adj2" fmla="val 790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Prior on variance of Gaussian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5B77E247-7C9D-49B0-AC2D-44923597C1E1}"/>
                  </a:ext>
                </a:extLst>
              </p:cNvPr>
              <p:cNvSpPr/>
              <p:nvPr/>
            </p:nvSpPr>
            <p:spPr>
              <a:xfrm>
                <a:off x="7245439" y="3772815"/>
                <a:ext cx="1325452" cy="266879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assumed fixed</a:t>
                </a:r>
              </a:p>
            </p:txBody>
          </p:sp>
        </mc:Choice>
        <mc:Fallback xmlns="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5B77E247-7C9D-49B0-AC2D-44923597C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39" y="3772815"/>
                <a:ext cx="1325452" cy="266879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blipFill>
                <a:blip r:embed="rId9"/>
                <a:stretch>
                  <a:fillRect t="-65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AFC0885A-D0DF-449F-8B9F-30897CFDD179}"/>
              </a:ext>
            </a:extLst>
          </p:cNvPr>
          <p:cNvSpPr/>
          <p:nvPr/>
        </p:nvSpPr>
        <p:spPr>
          <a:xfrm>
            <a:off x="1430161" y="4628087"/>
            <a:ext cx="1695516" cy="424087"/>
          </a:xfrm>
          <a:prstGeom prst="wedgeRectCallout">
            <a:avLst>
              <a:gd name="adj1" fmla="val 66093"/>
              <a:gd name="adj2" fmla="val 303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Joint distribution on data and unknowns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CDF9D2AA-4D72-4B03-A1D0-2F5F39D34AC4}"/>
              </a:ext>
            </a:extLst>
          </p:cNvPr>
          <p:cNvSpPr/>
          <p:nvPr/>
        </p:nvSpPr>
        <p:spPr>
          <a:xfrm>
            <a:off x="720611" y="5215549"/>
            <a:ext cx="2049889" cy="617639"/>
          </a:xfrm>
          <a:prstGeom prst="wedgeRectCallout">
            <a:avLst>
              <a:gd name="adj1" fmla="val 60439"/>
              <a:gd name="adj2" fmla="val 53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Assumed variational posterior with mean-field assumption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E4416C95-FF44-49DB-B8FA-EA50BC5E6BF1}"/>
              </a:ext>
            </a:extLst>
          </p:cNvPr>
          <p:cNvSpPr/>
          <p:nvPr/>
        </p:nvSpPr>
        <p:spPr>
          <a:xfrm>
            <a:off x="720611" y="2138402"/>
            <a:ext cx="2170090" cy="698262"/>
          </a:xfrm>
          <a:prstGeom prst="wedgeRectCallout">
            <a:avLst>
              <a:gd name="adj1" fmla="val -43784"/>
              <a:gd name="adj2" fmla="val 770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approach is applicable even if we don’t have mean-field assumption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43C68566-5A9B-45E4-B0A4-B27C7332E687}"/>
              </a:ext>
            </a:extLst>
          </p:cNvPr>
          <p:cNvSpPr/>
          <p:nvPr/>
        </p:nvSpPr>
        <p:spPr>
          <a:xfrm>
            <a:off x="9605302" y="4534409"/>
            <a:ext cx="2504006" cy="1362279"/>
          </a:xfrm>
          <a:prstGeom prst="wedgeRectCallout">
            <a:avLst>
              <a:gd name="adj1" fmla="val -59266"/>
              <a:gd name="adj2" fmla="val 273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in this approach, we have to assume a form for each variational distribution. It is common to assume them to have the same form as the respective priors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CDDBDD23-3836-4763-A827-D7F0655EA116}"/>
              </a:ext>
            </a:extLst>
          </p:cNvPr>
          <p:cNvSpPr/>
          <p:nvPr/>
        </p:nvSpPr>
        <p:spPr>
          <a:xfrm>
            <a:off x="8387344" y="1568332"/>
            <a:ext cx="3023337" cy="1362280"/>
          </a:xfrm>
          <a:prstGeom prst="wedgeRectCallout">
            <a:avLst>
              <a:gd name="adj1" fmla="val -57737"/>
              <a:gd name="adj2" fmla="val -81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here we do not have to assume the form of this variational distribution. We simply compute the RHS and find what it is (in the locally-conjugate case, it will be the same distribution as the prior)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60B11AFD-9E55-45A7-A3F2-5A55CCC6E8B6}"/>
              </a:ext>
            </a:extLst>
          </p:cNvPr>
          <p:cNvSpPr/>
          <p:nvPr/>
        </p:nvSpPr>
        <p:spPr>
          <a:xfrm>
            <a:off x="265245" y="4588558"/>
            <a:ext cx="887360" cy="424087"/>
          </a:xfrm>
          <a:prstGeom prst="wedgeRectCallout">
            <a:avLst>
              <a:gd name="adj1" fmla="val 87742"/>
              <a:gd name="adj2" fmla="val 394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Needed in ELBO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0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33"/>
    </mc:Choice>
    <mc:Fallback xmlns="">
      <p:transition spd="slow" advTm="455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Mean-Field VI by Taking ELBO’s Gradients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ELBO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Thus the ELBO in the Bayesian linear regression model will be (assuming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.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obs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Substituting the priors, likelihoods, and variational distributions</a:t>
                </a: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Can now maximize the above ELBO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in an alternating fashion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For most models, ELBO or its gradients won’t have a simple form (methods like “black-box” variational inference,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reparametrization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trick etc will be needed in those cases)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54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B24BF3-BFEF-4C8E-A46E-0693ECE48E10}"/>
                  </a:ext>
                </a:extLst>
              </p:cNvPr>
              <p:cNvSpPr txBox="1"/>
              <p:nvPr/>
            </p:nvSpPr>
            <p:spPr>
              <a:xfrm>
                <a:off x="265245" y="1738559"/>
                <a:ext cx="1056545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B24BF3-BFEF-4C8E-A46E-0693ECE48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1738559"/>
                <a:ext cx="10565456" cy="331437"/>
              </a:xfrm>
              <a:prstGeom prst="rect">
                <a:avLst/>
              </a:prstGeom>
              <a:blipFill>
                <a:blip r:embed="rId6"/>
                <a:stretch>
                  <a:fillRect l="-115" b="-25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D704BB-D6E3-4F76-86B6-9AE3EC1B80D9}"/>
                  </a:ext>
                </a:extLst>
              </p:cNvPr>
              <p:cNvSpPr txBox="1"/>
              <p:nvPr/>
            </p:nvSpPr>
            <p:spPr>
              <a:xfrm>
                <a:off x="5423483" y="1991645"/>
                <a:ext cx="662745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𝒅𝒁</m:t>
                              </m:r>
                            </m:e>
                          </m:func>
                        </m:e>
                      </m:nary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  <m: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𝒅𝒁</m:t>
                              </m:r>
                            </m:e>
                          </m:func>
                        </m:e>
                      </m:nary>
                      <m:r>
                        <a:rPr lang="en-I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  <m: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𝒅𝒁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D704BB-D6E3-4F76-86B6-9AE3EC1B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483" y="1991645"/>
                <a:ext cx="6627455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8CB315E3-38B9-4AE5-BBAE-861A83410B0E}"/>
                  </a:ext>
                </a:extLst>
              </p:cNvPr>
              <p:cNvSpPr/>
              <p:nvPr/>
            </p:nvSpPr>
            <p:spPr>
              <a:xfrm>
                <a:off x="2925651" y="1170759"/>
                <a:ext cx="3636136" cy="428196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the Bayesian linear regression model, instead of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it will be of the form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8CB315E3-38B9-4AE5-BBAE-861A83410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51" y="1170759"/>
                <a:ext cx="3636136" cy="428196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blipFill>
                <a:blip r:embed="rId8"/>
                <a:stretch>
                  <a:fillRect l="-334" t="-8421" r="-8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CC7CEC5-1440-4881-8A1D-50C970305E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719" y="3081612"/>
            <a:ext cx="5041744" cy="497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373E56-A4EE-485D-8B96-44AAF5372F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5108" y="3516531"/>
            <a:ext cx="3517073" cy="623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B121C8-8469-4FC0-BBDE-A50BD0D309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1430" y="3592270"/>
            <a:ext cx="3245409" cy="4717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DC3520-1CE2-476B-8ED5-B0F74131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6" y="4742908"/>
            <a:ext cx="4437811" cy="4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4AD2601A-8F4A-49D1-BF51-4C0810B79DBA}"/>
              </a:ext>
            </a:extLst>
          </p:cNvPr>
          <p:cNvSpPr/>
          <p:nvPr/>
        </p:nvSpPr>
        <p:spPr>
          <a:xfrm>
            <a:off x="2068636" y="3723653"/>
            <a:ext cx="1769303" cy="379933"/>
          </a:xfrm>
          <a:prstGeom prst="wedgeRectCallout">
            <a:avLst>
              <a:gd name="adj1" fmla="val 55208"/>
              <a:gd name="adj2" fmla="val -943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Expectations of the log of the prior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BFF3495F-E085-4F11-A415-B218CF172471}"/>
              </a:ext>
            </a:extLst>
          </p:cNvPr>
          <p:cNvSpPr/>
          <p:nvPr/>
        </p:nvSpPr>
        <p:spPr>
          <a:xfrm>
            <a:off x="6561787" y="3135180"/>
            <a:ext cx="1769303" cy="379933"/>
          </a:xfrm>
          <a:prstGeom prst="wedgeRectCallout">
            <a:avLst>
              <a:gd name="adj1" fmla="val -45971"/>
              <a:gd name="adj2" fmla="val 853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Expectations of the log of the likelihood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20890A76-6AD5-4DCF-86E8-A1EACBDF93B7}"/>
              </a:ext>
            </a:extLst>
          </p:cNvPr>
          <p:cNvSpPr/>
          <p:nvPr/>
        </p:nvSpPr>
        <p:spPr>
          <a:xfrm>
            <a:off x="9390532" y="3029831"/>
            <a:ext cx="2660406" cy="471798"/>
          </a:xfrm>
          <a:prstGeom prst="wedgeRectCallout">
            <a:avLst>
              <a:gd name="adj1" fmla="val -45971"/>
              <a:gd name="adj2" fmla="val 853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Expectations of the log of the var. distributions (= their entropies)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B44BB4-7319-46CC-91EA-33BB30C789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7764" y="4749179"/>
            <a:ext cx="2356833" cy="390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55CFF7-AE9C-441B-9D79-B248374907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46438" y="4683731"/>
            <a:ext cx="4303043" cy="50883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B20B96-5E9C-46AA-8934-75A05E4A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28" y="5239925"/>
            <a:ext cx="3008780" cy="2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9DB929E-7CDC-4E36-813B-8F0FBB6F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49" y="5165033"/>
            <a:ext cx="1586307" cy="4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622CA6F6-CB7D-4DEF-89EF-AE91B80438BE}"/>
              </a:ext>
            </a:extLst>
          </p:cNvPr>
          <p:cNvSpPr/>
          <p:nvPr/>
        </p:nvSpPr>
        <p:spPr>
          <a:xfrm>
            <a:off x="662294" y="5127659"/>
            <a:ext cx="2057938" cy="379933"/>
          </a:xfrm>
          <a:prstGeom prst="wedgeRectCallout">
            <a:avLst>
              <a:gd name="adj1" fmla="val 45508"/>
              <a:gd name="adj2" fmla="val -722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Digamma function (log of gamma function)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6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152"/>
    </mc:Choice>
    <mc:Fallback xmlns="">
      <p:transition spd="slow" advTm="430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1" grpId="0" animBg="1"/>
      <p:bldP spid="27" grpId="0" animBg="1"/>
      <p:bldP spid="29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MFVI for LVMs with Local and Global Unknowns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LVMs have local and global unknowns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Examples: Gaussian Mixture Model, Prob. PCA, Variational Autoencoder (VAE), etc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Denote all local unknowns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2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and global unknown as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goal is to infer the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which is intractable in general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Mean-field VI will approximating this posterior as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F9DD5-855C-4BF2-89E5-5CD21476F2CA}"/>
              </a:ext>
            </a:extLst>
          </p:cNvPr>
          <p:cNvSpPr/>
          <p:nvPr/>
        </p:nvSpPr>
        <p:spPr>
          <a:xfrm>
            <a:off x="4283628" y="2433013"/>
            <a:ext cx="3808602" cy="16442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F82EFF-E511-4C67-BC92-11E587003AA4}"/>
              </a:ext>
            </a:extLst>
          </p:cNvPr>
          <p:cNvSpPr/>
          <p:nvPr/>
        </p:nvSpPr>
        <p:spPr>
          <a:xfrm>
            <a:off x="6737613" y="2813801"/>
            <a:ext cx="847288" cy="844909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9B2FEB-8E5D-4EE1-B8CF-22A1E1D21E67}"/>
              </a:ext>
            </a:extLst>
          </p:cNvPr>
          <p:cNvSpPr/>
          <p:nvPr/>
        </p:nvSpPr>
        <p:spPr>
          <a:xfrm>
            <a:off x="4785367" y="2813801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E54B8C-BAA4-4BCB-B66B-CEE6D5853007}"/>
              </a:ext>
            </a:extLst>
          </p:cNvPr>
          <p:cNvCxnSpPr>
            <a:stCxn id="15" idx="6"/>
            <a:endCxn id="14" idx="2"/>
          </p:cNvCxnSpPr>
          <p:nvPr/>
        </p:nvCxnSpPr>
        <p:spPr>
          <a:xfrm>
            <a:off x="5632655" y="3236256"/>
            <a:ext cx="110495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88BE688-F29E-4DB5-B5D2-3E5B35C30C33}"/>
              </a:ext>
            </a:extLst>
          </p:cNvPr>
          <p:cNvSpPr/>
          <p:nvPr/>
        </p:nvSpPr>
        <p:spPr>
          <a:xfrm>
            <a:off x="2833121" y="2813801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CAFAF4-D17B-43C1-B80D-47AB5415D306}"/>
              </a:ext>
            </a:extLst>
          </p:cNvPr>
          <p:cNvCxnSpPr>
            <a:stCxn id="17" idx="6"/>
          </p:cNvCxnSpPr>
          <p:nvPr/>
        </p:nvCxnSpPr>
        <p:spPr>
          <a:xfrm>
            <a:off x="3680409" y="3236256"/>
            <a:ext cx="110495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95A3783-8A1A-4367-A1CC-5AD95E1151C2}"/>
              </a:ext>
            </a:extLst>
          </p:cNvPr>
          <p:cNvSpPr/>
          <p:nvPr/>
        </p:nvSpPr>
        <p:spPr>
          <a:xfrm>
            <a:off x="6742202" y="1372083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AB6754-06CD-4983-B292-E9AD59580C03}"/>
              </a:ext>
            </a:extLst>
          </p:cNvPr>
          <p:cNvCxnSpPr>
            <a:cxnSpLocks/>
            <a:stCxn id="19" idx="4"/>
            <a:endCxn id="14" idx="0"/>
          </p:cNvCxnSpPr>
          <p:nvPr/>
        </p:nvCxnSpPr>
        <p:spPr>
          <a:xfrm flipH="1">
            <a:off x="7161257" y="2216992"/>
            <a:ext cx="4589" cy="59680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13854A-3BE9-4528-B795-6EC02F82EB2C}"/>
                  </a:ext>
                </a:extLst>
              </p:cNvPr>
              <p:cNvSpPr txBox="1"/>
              <p:nvPr/>
            </p:nvSpPr>
            <p:spPr>
              <a:xfrm>
                <a:off x="6902656" y="2845779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13854A-3BE9-4528-B795-6EC02F82E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656" y="2845779"/>
                <a:ext cx="6833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14BFAA-DC69-4CEE-959F-3FA34BB14BE2}"/>
                  </a:ext>
                </a:extLst>
              </p:cNvPr>
              <p:cNvSpPr txBox="1"/>
              <p:nvPr/>
            </p:nvSpPr>
            <p:spPr>
              <a:xfrm>
                <a:off x="4978893" y="2863908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14BFAA-DC69-4CEE-959F-3FA34BB14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893" y="2863908"/>
                <a:ext cx="65126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4CBBA1-FEEA-4868-8162-1C0A4B3AD0F3}"/>
                  </a:ext>
                </a:extLst>
              </p:cNvPr>
              <p:cNvSpPr txBox="1"/>
              <p:nvPr/>
            </p:nvSpPr>
            <p:spPr>
              <a:xfrm>
                <a:off x="6936035" y="1483270"/>
                <a:ext cx="41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4CBBA1-FEEA-4868-8162-1C0A4B3AD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035" y="1483270"/>
                <a:ext cx="41896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3D01A7-9786-4EAA-ADFE-AB0C9585DE7D}"/>
                  </a:ext>
                </a:extLst>
              </p:cNvPr>
              <p:cNvSpPr txBox="1"/>
              <p:nvPr/>
            </p:nvSpPr>
            <p:spPr>
              <a:xfrm>
                <a:off x="2999288" y="2863908"/>
                <a:ext cx="4775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3D01A7-9786-4EAA-ADFE-AB0C9585D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88" y="2863908"/>
                <a:ext cx="47750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C8EDF5-48B9-4F8A-95F7-8101866645D8}"/>
                  </a:ext>
                </a:extLst>
              </p:cNvPr>
              <p:cNvSpPr txBox="1"/>
              <p:nvPr/>
            </p:nvSpPr>
            <p:spPr>
              <a:xfrm>
                <a:off x="7755034" y="3685420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C8EDF5-48B9-4F8A-95F7-81018666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034" y="3685420"/>
                <a:ext cx="35343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68E22F3-DD33-4A1B-B7CE-EB1B5C93E0A8}"/>
              </a:ext>
            </a:extLst>
          </p:cNvPr>
          <p:cNvSpPr txBox="1"/>
          <p:nvPr/>
        </p:nvSpPr>
        <p:spPr>
          <a:xfrm>
            <a:off x="4887727" y="3619065"/>
            <a:ext cx="6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Local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26FAB-9114-40D7-928A-09F2FD03F0D3}"/>
              </a:ext>
            </a:extLst>
          </p:cNvPr>
          <p:cNvSpPr txBox="1"/>
          <p:nvPr/>
        </p:nvSpPr>
        <p:spPr>
          <a:xfrm>
            <a:off x="7599927" y="1437478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Global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B565AC-F764-4B68-ACBF-962707D0A5E7}"/>
              </a:ext>
            </a:extLst>
          </p:cNvPr>
          <p:cNvSpPr txBox="1"/>
          <p:nvPr/>
        </p:nvSpPr>
        <p:spPr>
          <a:xfrm>
            <a:off x="1940711" y="3070467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Global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2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254"/>
    </mc:Choice>
    <mc:Fallback xmlns="">
      <p:transition spd="slow" advTm="192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9" grpId="0" animBg="1"/>
      <p:bldP spid="21" grpId="0"/>
      <p:bldP spid="22" grpId="0"/>
      <p:bldP spid="23" grpId="0"/>
      <p:bldP spid="24" grpId="0"/>
      <p:bldP spid="25" grpId="0"/>
      <p:bldP spid="29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MFVI for LVMs with Local and Global Unknowns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independence, the joint distribution of data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unknowns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joint dist.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an exp-fam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with natural params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prior on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that is conjugate to the above exp-fam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the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hyperparamers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the prior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sufficient statistics vector for this exp-family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15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DBDEFD-2E80-485E-81C7-330769EF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7" y="1927064"/>
            <a:ext cx="7743535" cy="8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A583F5-DD92-4A51-99CB-8421C6CD1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822" y="1609670"/>
            <a:ext cx="3079408" cy="1297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98A4D-EA40-4C77-A89A-5603818C5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5816" y="3604670"/>
            <a:ext cx="6407587" cy="549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FD5148-D787-46D2-8363-D644BD3BC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5427" y="4930878"/>
            <a:ext cx="5948364" cy="490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173926-D814-41E2-9645-464E90A46933}"/>
              </a:ext>
            </a:extLst>
          </p:cNvPr>
          <p:cNvSpPr txBox="1"/>
          <p:nvPr/>
        </p:nvSpPr>
        <p:spPr>
          <a:xfrm>
            <a:off x="5637727" y="29782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B0E2C72A-085E-4DA6-9CCC-B18317602923}"/>
              </a:ext>
            </a:extLst>
          </p:cNvPr>
          <p:cNvSpPr/>
          <p:nvPr/>
        </p:nvSpPr>
        <p:spPr>
          <a:xfrm>
            <a:off x="6909516" y="3307766"/>
            <a:ext cx="1539026" cy="314599"/>
          </a:xfrm>
          <a:prstGeom prst="wedgeRectCallout">
            <a:avLst>
              <a:gd name="adj1" fmla="val -38268"/>
              <a:gd name="adj2" fmla="val 694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Sufficient statistics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5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739"/>
    </mc:Choice>
    <mc:Fallback xmlns="">
      <p:transition spd="slow" advTm="353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8|14.9|26|33|19.5|20.6|34.9|34.9|50.6|71.8|33.3|37.5|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75.2|25.7|13.2|39.5|41.6|6.4|30.8|49.1|45.3|4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8|67.3|22.9|1.4|19.9|10.2|22.3|32.5|16.3|14.5|20.4|17.9|14.4|23.7|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4|16|53.4|24.7|32.6|53.6|36.2|7.4|15.3|5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5.1|20.1|20.4|48.8|5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6.3|12.1|25|9.5|14.1|24.6|12.2|16.6|47.3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3.1|85.2|21.5|21.8|28.3|64.4|7.6|28.2|102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.4|18.9|15.3|4.8|43.7|10.2|14.6|48|12.9|12.5|4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4.6|24.5|72.3|41.2|28.2|8.1|35.8|3.4|3.7|5.5|62.3|6.4|48.8|10.3|4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2|44.6|40|22.2|21.4|112.2|1.4|0.7|0.5|1.1|49.3|22.1|2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5|42.7|43|21.2|1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68.8|4.3|75|28.7|12.1|45.9|3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3|21.5|13|13.8|95|31.6|1.3|43.6|28.9|25.6|49|32.4|1.6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67734</TotalTime>
  <Words>1900</Words>
  <Application>Microsoft Office PowerPoint</Application>
  <PresentationFormat>Widescreen</PresentationFormat>
  <Paragraphs>481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Variational Inference (Contd)</vt:lpstr>
      <vt:lpstr>Quick Recap: Variational Inference (VI)</vt:lpstr>
      <vt:lpstr>Quick Recap: Mean-Field VI</vt:lpstr>
      <vt:lpstr>Mean-Field VI: A Closer Look</vt:lpstr>
      <vt:lpstr>VI by Computing ELBO Gradients</vt:lpstr>
      <vt:lpstr>Mean-Field VI by Taking ELBO’s Gradients</vt:lpstr>
      <vt:lpstr>Mean-Field VI by Taking ELBO’s Gradients</vt:lpstr>
      <vt:lpstr>MFVI for LVMs with Local and Global Unknowns</vt:lpstr>
      <vt:lpstr>MFVI for LVMs with Local and Global Unknowns</vt:lpstr>
      <vt:lpstr>MFVI for LVMs with Local and Global Vars</vt:lpstr>
      <vt:lpstr>MFVI for LVMs with Local and Global Vars</vt:lpstr>
      <vt:lpstr>Stochastic Variational Inference (SVI)</vt:lpstr>
      <vt:lpstr>What is SVI Doing?</vt:lpstr>
      <vt:lpstr>SVI: Some Comments</vt:lpstr>
      <vt:lpstr>Coming Up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2690</cp:revision>
  <dcterms:created xsi:type="dcterms:W3CDTF">2020-07-07T20:42:16Z</dcterms:created>
  <dcterms:modified xsi:type="dcterms:W3CDTF">2022-09-26T14:44:01Z</dcterms:modified>
</cp:coreProperties>
</file>