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551" r:id="rId2"/>
    <p:sldId id="689" r:id="rId3"/>
    <p:sldId id="690" r:id="rId4"/>
    <p:sldId id="682" r:id="rId5"/>
    <p:sldId id="692" r:id="rId6"/>
    <p:sldId id="724" r:id="rId7"/>
    <p:sldId id="725" r:id="rId8"/>
    <p:sldId id="726" r:id="rId9"/>
    <p:sldId id="727" r:id="rId10"/>
    <p:sldId id="691" r:id="rId11"/>
    <p:sldId id="694" r:id="rId12"/>
    <p:sldId id="695" r:id="rId13"/>
    <p:sldId id="696" r:id="rId14"/>
    <p:sldId id="693" r:id="rId15"/>
    <p:sldId id="698" r:id="rId16"/>
    <p:sldId id="697" r:id="rId17"/>
    <p:sldId id="699" r:id="rId18"/>
    <p:sldId id="720" r:id="rId19"/>
    <p:sldId id="721" r:id="rId20"/>
    <p:sldId id="70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BC3"/>
    <a:srgbClr val="0000FF"/>
    <a:srgbClr val="B466E0"/>
    <a:srgbClr val="935DFF"/>
    <a:srgbClr val="8477E5"/>
    <a:srgbClr val="B18AD1"/>
    <a:srgbClr val="C366E0"/>
    <a:srgbClr val="E165D8"/>
    <a:srgbClr val="C275D1"/>
    <a:srgbClr val="CE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5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15-09-2022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15-09-2022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15-09-2022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15-09-2022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741313" y="6461552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rgbClr val="A33BC3"/>
                </a:solidFill>
              </a:rPr>
              <a:t>CS772A: PML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7" Type="http://schemas.openxmlformats.org/officeDocument/2006/relationships/image" Target="../media/image2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9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70.png"/><Relationship Id="rId5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4.png"/><Relationship Id="rId5" Type="http://schemas.openxmlformats.org/officeDocument/2006/relationships/image" Target="../media/image5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10.png"/><Relationship Id="rId5" Type="http://schemas.openxmlformats.org/officeDocument/2006/relationships/image" Target="../media/image200.png"/><Relationship Id="rId9" Type="http://schemas.openxmlformats.org/officeDocument/2006/relationships/image" Target="../media/image6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60.png"/><Relationship Id="rId7" Type="http://schemas.openxmlformats.org/officeDocument/2006/relationships/image" Target="../media/image92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png"/><Relationship Id="rId1" Type="http://schemas.openxmlformats.org/officeDocument/2006/relationships/tags" Target="../tags/tag18.xml"/><Relationship Id="rId6" Type="http://schemas.openxmlformats.org/officeDocument/2006/relationships/image" Target="../media/image81.png"/><Relationship Id="rId11" Type="http://schemas.openxmlformats.org/officeDocument/2006/relationships/image" Target="../media/image58.png"/><Relationship Id="rId5" Type="http://schemas.openxmlformats.org/officeDocument/2006/relationships/image" Target="../media/image76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10.png"/><Relationship Id="rId10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10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80.png"/><Relationship Id="rId5" Type="http://schemas.openxmlformats.org/officeDocument/2006/relationships/image" Target="../media/image22.png"/><Relationship Id="rId10" Type="http://schemas.openxmlformats.org/officeDocument/2006/relationships/image" Target="../media/image75.png"/><Relationship Id="rId4" Type="http://schemas.openxmlformats.org/officeDocument/2006/relationships/image" Target="../media/image19.png"/><Relationship Id="rId9" Type="http://schemas.openxmlformats.org/officeDocument/2006/relationships/image" Target="../media/image6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8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348" y="2950944"/>
            <a:ext cx="10813129" cy="821886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Variational Inference</a:t>
            </a:r>
            <a:endParaRPr lang="en-IN" sz="32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8982" y="4766362"/>
            <a:ext cx="7774033" cy="821886"/>
          </a:xfrm>
        </p:spPr>
        <p:txBody>
          <a:bodyPr>
            <a:noAutofit/>
          </a:bodyPr>
          <a:lstStyle/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CS772A: Probabilistic Machine Learning</a:t>
            </a:r>
          </a:p>
          <a:p>
            <a:r>
              <a:rPr lang="en-IN" sz="27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2359304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One of the simplest ways for doing VB/VI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Assumes unknowns </a:t>
                </a:r>
                <a14:m>
                  <m:oMath xmlns:m="http://schemas.openxmlformats.org/officeDocument/2006/math">
                    <m:r>
                      <a:rPr lang="pl-PL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can be partitioned</a:t>
                </a:r>
                <a:r>
                  <a:rPr lang="pl-PL" sz="2600" dirty="0">
                    <a:latin typeface="Abadi Extra Light" panose="020B0204020104020204" pitchFamily="34" charset="0"/>
                  </a:rPr>
                  <a:t> into </a:t>
                </a:r>
                <a14:m>
                  <m:oMath xmlns:m="http://schemas.openxmlformats.org/officeDocument/2006/math">
                    <m:r>
                      <a:rPr lang="pl-PL" sz="26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pl-PL" sz="2600" dirty="0">
                    <a:latin typeface="Abadi Extra Light" panose="020B0204020104020204" pitchFamily="34" charset="0"/>
                  </a:rPr>
                  <a:t>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l-PL" sz="26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600" i="1" dirty="0" smtClean="0">
                        <a:latin typeface="Cambria Math" panose="02040503050406030204" pitchFamily="18" charset="0"/>
                      </a:rPr>
                      <m:t>. . . 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pl-PL" sz="26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Learning the optimal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reduces to learning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Groups usually chosen based on model’s structure, e.g., in Bayesian linear regression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Mean-field is a very restrictive assumption. Ignores the correlations among unknowns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Less restrictive versions also exist, such as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structured mean-field 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(factorization is still there but only among groups of unknowns)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155AC9-617A-43F2-A10C-E10090D9B6F2}"/>
                  </a:ext>
                </a:extLst>
              </p:cNvPr>
              <p:cNvSpPr txBox="1"/>
              <p:nvPr/>
            </p:nvSpPr>
            <p:spPr>
              <a:xfrm>
                <a:off x="3564229" y="2371194"/>
                <a:ext cx="3424848" cy="75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limLoc m:val="subSup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155AC9-617A-43F2-A10C-E10090D9B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229" y="2371194"/>
                <a:ext cx="3424848" cy="7559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10946B1-0A85-4FB5-AE87-43F46E065D87}"/>
                  </a:ext>
                </a:extLst>
              </p:cNvPr>
              <p:cNvSpPr/>
              <p:nvPr/>
            </p:nvSpPr>
            <p:spPr>
              <a:xfrm>
                <a:off x="7227799" y="2371194"/>
                <a:ext cx="3577575" cy="566204"/>
              </a:xfrm>
              <a:prstGeom prst="wedgeRectCallout">
                <a:avLst>
                  <a:gd name="adj1" fmla="val -56514"/>
                  <a:gd name="adj2" fmla="val 235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 a shorthand, often written as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B10946B1-0A85-4FB5-AE87-43F46E065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799" y="2371194"/>
                <a:ext cx="3577575" cy="566204"/>
              </a:xfrm>
              <a:prstGeom prst="wedgeRectCallout">
                <a:avLst>
                  <a:gd name="adj1" fmla="val -56514"/>
                  <a:gd name="adj2" fmla="val 23564"/>
                </a:avLst>
              </a:prstGeom>
              <a:blipFill>
                <a:blip r:embed="rId7"/>
                <a:stretch>
                  <a:fillRect t="-46875" b="-4375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2A4EF0-B7B3-41B5-B811-69AF96E48533}"/>
                  </a:ext>
                </a:extLst>
              </p:cNvPr>
              <p:cNvSpPr txBox="1"/>
              <p:nvPr/>
            </p:nvSpPr>
            <p:spPr>
              <a:xfrm>
                <a:off x="801368" y="4791889"/>
                <a:ext cx="380520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2A4EF0-B7B3-41B5-B811-69AF96E48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4791889"/>
                <a:ext cx="380520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C22D6-2FBD-4D53-9C19-E14A49BBEC3D}"/>
                  </a:ext>
                </a:extLst>
              </p:cNvPr>
              <p:cNvSpPr txBox="1"/>
              <p:nvPr/>
            </p:nvSpPr>
            <p:spPr>
              <a:xfrm>
                <a:off x="4545488" y="4757263"/>
                <a:ext cx="22905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9C22D6-2FBD-4D53-9C19-E14A49BB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488" y="4757263"/>
                <a:ext cx="229056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00997-D721-4B3A-8386-C0DDF848B394}"/>
                  </a:ext>
                </a:extLst>
              </p:cNvPr>
              <p:cNvSpPr txBox="1"/>
              <p:nvPr/>
            </p:nvSpPr>
            <p:spPr>
              <a:xfrm>
                <a:off x="6836051" y="4688013"/>
                <a:ext cx="4323491" cy="500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e>
                          <m:sSub>
                            <m:sSubPr>
                              <m:ctrlP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IN" sz="28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E00997-D721-4B3A-8386-C0DDF848B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051" y="4688013"/>
                <a:ext cx="4323491" cy="5001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7FE04524-3DFA-4115-AAB8-EF21D9969BF7}"/>
              </a:ext>
            </a:extLst>
          </p:cNvPr>
          <p:cNvSpPr/>
          <p:nvPr/>
        </p:nvSpPr>
        <p:spPr>
          <a:xfrm>
            <a:off x="3890025" y="174834"/>
            <a:ext cx="2439942" cy="566204"/>
          </a:xfrm>
          <a:prstGeom prst="wedgeRectCallout">
            <a:avLst>
              <a:gd name="adj1" fmla="val -56514"/>
              <a:gd name="adj2" fmla="val 2356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name “mean-field” comes from statistical physics literature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9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5902"/>
    </mc:Choice>
    <mc:Fallback xmlns="">
      <p:transition spd="slow" advTm="35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Deriving Mean-Field VI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what’s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when we 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?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 that under this mean-field assumption, the ELBO simplifies to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Suppose we wish to find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given all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’s (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) as fixed, then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>
                            <a:latin typeface="Cambria Math" panose="02040503050406030204" pitchFamily="18" charset="0"/>
                          </a:rPr>
                          <m:t>argm</m:t>
                        </m:r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</a:rPr>
                          <m:t>in</m:t>
                        </m:r>
                      </m:e>
                      <m:sub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  <m:r>
                      <m:rPr>
                        <m:sty m:val="p"/>
                      </m:rP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KL</m:t>
                    </m:r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acc>
                      <m:accPr>
                        <m:chr m:val="̂"/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N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5F4F89-A4B8-4994-A578-49D3B4CC0AE8}"/>
                  </a:ext>
                </a:extLst>
              </p:cNvPr>
              <p:cNvSpPr txBox="1"/>
              <p:nvPr/>
            </p:nvSpPr>
            <p:spPr>
              <a:xfrm>
                <a:off x="925562" y="2204199"/>
                <a:ext cx="955300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nary>
                            <m:naryPr>
                              <m:chr m:val="∏"/>
                              <m:limLoc m:val="subSup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sz="24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5F4F89-A4B8-4994-A578-49D3B4CC0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62" y="2204199"/>
                <a:ext cx="9553000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7ED81-5E02-427B-A789-EB581D7D836B}"/>
                  </a:ext>
                </a:extLst>
              </p:cNvPr>
              <p:cNvSpPr txBox="1"/>
              <p:nvPr/>
            </p:nvSpPr>
            <p:spPr>
              <a:xfrm>
                <a:off x="434018" y="3545397"/>
                <a:ext cx="10174132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B806AB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400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IN" sz="2400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i="1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</m:d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solidFill>
                                            <a:srgbClr val="B806A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solidFill>
                                            <a:srgbClr val="B806A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solidFill>
                                            <a:srgbClr val="B806AB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  <m:sSub>
                                <m:sSubPr>
                                  <m:ctrlP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𝑑𝑍</m:t>
                                  </m:r>
                                </m:e>
                                <m:sub>
                                  <m:r>
                                    <a:rPr lang="en-IN" sz="2400" b="0" i="1" smtClean="0">
                                      <a:solidFill>
                                        <a:srgbClr val="B806AB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𝑑𝑍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const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7ED81-5E02-427B-A789-EB581D7D8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8" y="3545397"/>
                <a:ext cx="10174132" cy="11738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862693-9CF0-4FBF-9DD9-F3F0019D567A}"/>
                  </a:ext>
                </a:extLst>
              </p:cNvPr>
              <p:cNvSpPr txBox="1"/>
              <p:nvPr/>
            </p:nvSpPr>
            <p:spPr>
              <a:xfrm>
                <a:off x="1244482" y="4603334"/>
                <a:ext cx="5205912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𝑑𝑍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862693-9CF0-4FBF-9DD9-F3F0019D5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82" y="4603334"/>
                <a:ext cx="5205912" cy="968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2EE11-949B-488D-9F87-4F976D9BD253}"/>
                  </a:ext>
                </a:extLst>
              </p:cNvPr>
              <p:cNvSpPr txBox="1"/>
              <p:nvPr/>
            </p:nvSpPr>
            <p:spPr>
              <a:xfrm>
                <a:off x="1244482" y="5395371"/>
                <a:ext cx="1884618" cy="399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acc>
                        <m:accPr>
                          <m:chr m:val="̂"/>
                          <m:ctrlP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IN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F2EE11-949B-488D-9F87-4F976D9BD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482" y="5395371"/>
                <a:ext cx="1884618" cy="399084"/>
              </a:xfrm>
              <a:prstGeom prst="rect">
                <a:avLst/>
              </a:prstGeom>
              <a:blipFill>
                <a:blip r:embed="rId9"/>
                <a:stretch>
                  <a:fillRect l="-1294" t="-13636" r="-14239"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A0BC7A2-DAFD-48A5-B2E4-4D984B906BB6}"/>
                  </a:ext>
                </a:extLst>
              </p:cNvPr>
              <p:cNvSpPr/>
              <p:nvPr/>
            </p:nvSpPr>
            <p:spPr>
              <a:xfrm>
                <a:off x="3352043" y="5376722"/>
                <a:ext cx="4006388" cy="350492"/>
              </a:xfrm>
              <a:prstGeom prst="wedgeRectCallout">
                <a:avLst>
                  <a:gd name="adj1" fmla="val -42305"/>
                  <a:gd name="adj2" fmla="val -81157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i="1" smtClean="0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i="1">
                            <a:solidFill>
                              <a:srgbClr val="B806A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dirty="0">
                    <a:solidFill>
                      <a:schemeClr val="tx1"/>
                    </a:solidFill>
                  </a:rPr>
                  <a:t> + </a:t>
                </a:r>
                <a:r>
                  <a:rPr lang="en-IN" dirty="0" err="1">
                    <a:solidFill>
                      <a:schemeClr val="tx1"/>
                    </a:solidFill>
                  </a:rPr>
                  <a:t>const</a:t>
                </a:r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Speech Bubble: Rectangle 15">
                <a:extLst>
                  <a:ext uri="{FF2B5EF4-FFF2-40B4-BE49-F238E27FC236}">
                    <a16:creationId xmlns:a16="http://schemas.microsoft.com/office/drawing/2014/main" id="{BA0BC7A2-DAFD-48A5-B2E4-4D984B906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43" y="5376722"/>
                <a:ext cx="4006388" cy="350492"/>
              </a:xfrm>
              <a:prstGeom prst="wedgeRectCallout">
                <a:avLst>
                  <a:gd name="adj1" fmla="val -42305"/>
                  <a:gd name="adj2" fmla="val -81157"/>
                </a:avLst>
              </a:prstGeom>
              <a:blipFill>
                <a:blip r:embed="rId10"/>
                <a:stretch>
                  <a:fillRect l="-303" r="-152" b="-18519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3DC988-748E-4991-9FEC-95750633820A}"/>
                  </a:ext>
                </a:extLst>
              </p:cNvPr>
              <p:cNvSpPr txBox="1"/>
              <p:nvPr/>
            </p:nvSpPr>
            <p:spPr>
              <a:xfrm>
                <a:off x="7481159" y="4603334"/>
                <a:ext cx="4401974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3DC988-748E-4991-9FEC-957506338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159" y="4603334"/>
                <a:ext cx="4401974" cy="8624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D12EF2D2-C52F-46E0-97FE-695B730CFA4E}"/>
              </a:ext>
            </a:extLst>
          </p:cNvPr>
          <p:cNvSpPr/>
          <p:nvPr/>
        </p:nvSpPr>
        <p:spPr>
          <a:xfrm rot="19077096">
            <a:off x="8369236" y="5704009"/>
            <a:ext cx="653982" cy="219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7341CC-2ADA-4534-94D3-6B3CFC814357}"/>
              </a:ext>
            </a:extLst>
          </p:cNvPr>
          <p:cNvSpPr/>
          <p:nvPr/>
        </p:nvSpPr>
        <p:spPr>
          <a:xfrm>
            <a:off x="7481159" y="4486481"/>
            <a:ext cx="4445596" cy="1026729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9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246"/>
    </mc:Choice>
    <mc:Fallback xmlns="">
      <p:transition spd="slow" advTm="519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 animBg="1"/>
      <p:bldP spid="3" grpId="0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Deriving Mean-Field VI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So we saw that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when doing mean-field VI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Can often just compute the numerator and recognize denominator by inspection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For locally conjugate models,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400" b="0" i="1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have the same form as prior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60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600" i="1" dirty="0" err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Only the distribution parameters will be different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Important: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For 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the required expectation depends on other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IN" sz="2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Thus we use an alternating update scheme for these (akin to ALT-OPT, Gibbs sampling, etc)</a:t>
                </a:r>
              </a:p>
              <a:p>
                <a:pPr marL="457200" lvl="1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Guaranteed to converge (to a local optima)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We are basically solving a sequence of </a:t>
                </a:r>
                <a:r>
                  <a:rPr lang="en-GB" sz="22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concave maximization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problems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Reason: </a:t>
                </a:r>
                <a14:m>
                  <m:oMath xmlns:m="http://schemas.openxmlformats.org/officeDocument/2006/math">
                    <m:r>
                      <a:rPr lang="en-IN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IN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sz="2200" dirty="0">
                    <a:latin typeface="Abadi Extra Light" panose="020B0204020104020204" pitchFamily="34" charset="0"/>
                  </a:rPr>
                  <a:t> is concave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2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535" b="-168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F98F76-854D-415D-AEA2-3154D78A3FCC}"/>
                  </a:ext>
                </a:extLst>
              </p:cNvPr>
              <p:cNvSpPr txBox="1"/>
              <p:nvPr/>
            </p:nvSpPr>
            <p:spPr>
              <a:xfrm>
                <a:off x="3370016" y="1757721"/>
                <a:ext cx="4950138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F98F76-854D-415D-AEA2-3154D78A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16" y="1757721"/>
                <a:ext cx="4950138" cy="862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126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329"/>
    </mc:Choice>
    <mc:Fallback xmlns="">
      <p:transition spd="slow" advTm="319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The Mean-Field VI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known as </a:t>
                </a:r>
                <a:r>
                  <a:rPr lang="en-GB" sz="2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Co-ordinate Ascent Variational Inference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(CAVI) Algorithm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Input: Model in form of priors and likelihood, or joint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Output: A variational distribution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)=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8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sz="26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Initialize: Variational distributions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While the ELBO has not converged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=1,2,…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set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Compute ELBO </a:t>
                </a:r>
                <a14:m>
                  <m:oMath xmlns:m="http://schemas.openxmlformats.org/officeDocument/2006/math">
                    <m:r>
                      <a:rPr lang="en-I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1EB66-9882-412D-A95E-461F60A420F3}"/>
                  </a:ext>
                </a:extLst>
              </p:cNvPr>
              <p:cNvSpPr txBox="1"/>
              <p:nvPr/>
            </p:nvSpPr>
            <p:spPr>
              <a:xfrm>
                <a:off x="3475457" y="4712065"/>
                <a:ext cx="4462953" cy="4255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∝ 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C01EB66-9882-412D-A95E-461F60A42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457" y="4712065"/>
                <a:ext cx="4462953" cy="4255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844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051"/>
    </mc:Choice>
    <mc:Fallback xmlns="">
      <p:transition spd="slow" advTm="155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Consider data </a:t>
                </a:r>
                <a14:m>
                  <m:oMath xmlns:m="http://schemas.openxmlformats.org/officeDocument/2006/math">
                    <m:r>
                      <a:rPr lang="en-IN" sz="2600" b="1" i="0" dirty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6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600" b="0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sz="26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from a one-dim Gaussian </a:t>
                </a:r>
                <a14:m>
                  <m:oMath xmlns:m="http://schemas.openxmlformats.org/officeDocument/2006/math">
                    <m:r>
                      <a:rPr lang="en-IN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IN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Assume the following normal-gamma prior on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Posterior is also normal-gamma due to the jointly conjugate prior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Let’s anyway verify this by trying mean-field VI for this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With mean-field assumption on the variational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sSub>
                      <m:sSub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this example, the log-joint                                                              . Thus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9E14A-8E9C-44AE-BA09-F40BB536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8" y="2077670"/>
            <a:ext cx="6976224" cy="5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6B73C-AF25-4008-8CFA-F7A7B0753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386" y="4026787"/>
            <a:ext cx="4954410" cy="82233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C112C27-B673-4C57-80B9-891955D98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881" y="4877860"/>
            <a:ext cx="6046508" cy="35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95040A-2865-42F7-885D-6772FBF5B8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45" y="5376194"/>
            <a:ext cx="10994510" cy="43156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7856296-31DE-4A59-B6EF-B45F918C3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7" y="5833125"/>
            <a:ext cx="8092630" cy="5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478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004"/>
    </mc:Choice>
    <mc:Fallback xmlns="">
      <p:transition spd="slow" advTm="376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VI: A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4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Substituting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600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get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(Verify) The above is log of a Gaussian. This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with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Proceeding in a similar way (verify), we can show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Gamma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IN" sz="2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Updates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IN" sz="2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  <m:sup>
                        <m:r>
                          <a:rPr lang="en-IN" sz="2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depend on each other (hence alternating updates needed)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4" y="1130786"/>
                <a:ext cx="11740617" cy="5557532"/>
              </a:xfrm>
              <a:blipFill>
                <a:blip r:embed="rId5"/>
                <a:stretch>
                  <a:fillRect l="-831" t="-1535" r="-83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630578-F668-419B-9B8A-6470FEDD12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919" y="1679335"/>
            <a:ext cx="7468895" cy="139494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FDE3C9F-802F-40C7-A96F-C3FCE95BE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92" y="3539338"/>
            <a:ext cx="6368753" cy="8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6529F-7F95-4389-9A2C-AE544FFEE3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297" y="4959408"/>
            <a:ext cx="8434464" cy="970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8AB1F8B-A1CF-4907-A29B-098A407F2E63}"/>
                  </a:ext>
                </a:extLst>
              </p:cNvPr>
              <p:cNvSpPr/>
              <p:nvPr/>
            </p:nvSpPr>
            <p:spPr>
              <a:xfrm>
                <a:off x="9249295" y="3640296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update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Speech Bubble: Rectangle 12">
                <a:extLst>
                  <a:ext uri="{FF2B5EF4-FFF2-40B4-BE49-F238E27FC236}">
                    <a16:creationId xmlns:a16="http://schemas.microsoft.com/office/drawing/2014/main" id="{68AB1F8B-A1CF-4907-A29B-098A407F2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9295" y="3640296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blipFill>
                <a:blip r:embed="rId9"/>
                <a:stretch>
                  <a:fillRect t="-9836" b="-2459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ADFF75-3606-4E25-9C71-3674314F8CF8}"/>
                  </a:ext>
                </a:extLst>
              </p:cNvPr>
              <p:cNvSpPr/>
              <p:nvPr/>
            </p:nvSpPr>
            <p:spPr>
              <a:xfrm>
                <a:off x="9211081" y="5178665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This update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Speech Bubble: Rectangle 13">
                <a:extLst>
                  <a:ext uri="{FF2B5EF4-FFF2-40B4-BE49-F238E27FC236}">
                    <a16:creationId xmlns:a16="http://schemas.microsoft.com/office/drawing/2014/main" id="{AAADFF75-3606-4E25-9C71-3674314F8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081" y="5178665"/>
                <a:ext cx="2677460" cy="350492"/>
              </a:xfrm>
              <a:prstGeom prst="wedgeRectCallout">
                <a:avLst>
                  <a:gd name="adj1" fmla="val -52687"/>
                  <a:gd name="adj2" fmla="val 39896"/>
                </a:avLst>
              </a:prstGeom>
              <a:blipFill>
                <a:blip r:embed="rId10"/>
                <a:stretch>
                  <a:fillRect t="-13333" b="-21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6292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58"/>
    </mc:Choice>
    <mc:Fallback xmlns="">
      <p:transition spd="slow" advTm="2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Mean-Field VI: A Closer Look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log</m:t>
                    </m:r>
                    <m:r>
                      <a:rPr lang="en-I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IN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+ </a:t>
                </a:r>
                <a:r>
                  <a:rPr lang="en-IN" sz="2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const</a:t>
                </a:r>
                <a:r>
                  <a:rPr lang="en-IN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IN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 +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const</a:t>
                </a: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opt variational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600" dirty="0">
                    <a:latin typeface="Abadi Extra Light" panose="020B0204020104020204" pitchFamily="34" charset="0"/>
                  </a:rPr>
                  <a:t>basically requires expectations of </a:t>
                </a:r>
                <a:r>
                  <a:rPr lang="en-IN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CP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r>
                          <a:rPr lang="en-IN" sz="26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600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For 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locally conjugate 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models, CP can be easily found and is usually </a:t>
                </a:r>
                <a:r>
                  <a:rPr lang="en-IN" sz="2600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an exp-fam </a:t>
                </a:r>
                <a:r>
                  <a:rPr lang="en-IN" sz="2600" dirty="0" err="1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distr</a:t>
                </a:r>
                <a:endParaRPr lang="en-IN" sz="2600" dirty="0">
                  <a:solidFill>
                    <a:srgbClr val="A21C8C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Using the above, we can rewrite the optimal variational distribution as follows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Thus, with local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conj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, we just require expectation of nat. params. of CP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C3927F0-5E1F-4E3E-B0D5-CA1A9B18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010" y="1706400"/>
            <a:ext cx="6900024" cy="54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E7B99A9-69BB-4C13-AF41-E5B3CF74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74" y="3429000"/>
            <a:ext cx="7376160" cy="6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42C4A6-8FA6-4221-8676-7556C3779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64" y="4538570"/>
            <a:ext cx="10321421" cy="67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5FEA3-05E1-4577-AE27-00005A798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064" y="5209882"/>
            <a:ext cx="8992961" cy="662272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DF79DB3-17A9-49B8-A1E7-BF9F02DD91F3}"/>
              </a:ext>
            </a:extLst>
          </p:cNvPr>
          <p:cNvSpPr/>
          <p:nvPr/>
        </p:nvSpPr>
        <p:spPr>
          <a:xfrm>
            <a:off x="9799833" y="1646133"/>
            <a:ext cx="1582618" cy="350492"/>
          </a:xfrm>
          <a:prstGeom prst="wedgeRectCallout">
            <a:avLst>
              <a:gd name="adj1" fmla="val -69789"/>
              <a:gd name="adj2" fmla="val 503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For any model 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AC91363-761C-48EE-97AD-3B8110088008}"/>
              </a:ext>
            </a:extLst>
          </p:cNvPr>
          <p:cNvSpPr/>
          <p:nvPr/>
        </p:nvSpPr>
        <p:spPr>
          <a:xfrm>
            <a:off x="9965318" y="5114160"/>
            <a:ext cx="1582618" cy="834940"/>
          </a:xfrm>
          <a:prstGeom prst="wedgeRectCallout">
            <a:avLst>
              <a:gd name="adj1" fmla="val -69789"/>
              <a:gd name="adj2" fmla="val 827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For locally conjugate model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2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030"/>
    </mc:Choice>
    <mc:Fallback xmlns="">
      <p:transition spd="slow" advTm="451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by Computing ELBO Gradients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also do VI by computing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ELBO’s gradient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and doing gradient ascent/descent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Gradient based approach is broadly applicable, not just for mean-field VI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to be from some family of distributions with variational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>
                    <a:latin typeface="Abadi Extra Light" panose="020B0204020104020204" pitchFamily="34" charset="0"/>
                  </a:rPr>
                  <a:t>Write down the full ELBO expression (will give us a function of var parameters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GB" dirty="0">
                    <a:latin typeface="Abadi Extra Light" panose="020B0204020104020204" pitchFamily="34" charset="0"/>
                  </a:rPr>
                  <a:t>Compute ELBO gradients,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I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use gradient methods to find optimal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Step 2 may be simplified due to the problem structure or the form of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err="1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i.i.d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. observations </a:t>
                </a:r>
                <a:r>
                  <a:rPr lang="en-GB" dirty="0">
                    <a:latin typeface="Abadi Extra Light" panose="020B0204020104020204" pitchFamily="34" charset="0"/>
                  </a:rPr>
                  <a:t>simplify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;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conditionally independent priors </a:t>
                </a:r>
                <a:r>
                  <a:rPr lang="en-GB" dirty="0">
                    <a:latin typeface="Abadi Extra Light" panose="020B0204020104020204" pitchFamily="34" charset="0"/>
                  </a:rPr>
                  <a:t>simplify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Locally-conjugate models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mean-field assumption simplifies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Moreover, the last term reduces to sum of entropies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’s (which usually has known forms)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21F86-0395-4923-B95F-40D50C698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269" y="3001206"/>
            <a:ext cx="9590227" cy="1018254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26AED3E-BC82-4C84-B3F0-B71BBD77F03D}"/>
              </a:ext>
            </a:extLst>
          </p:cNvPr>
          <p:cNvSpPr/>
          <p:nvPr/>
        </p:nvSpPr>
        <p:spPr>
          <a:xfrm>
            <a:off x="8044185" y="181944"/>
            <a:ext cx="3090910" cy="811285"/>
          </a:xfrm>
          <a:prstGeom prst="wedgeRectCallout">
            <a:avLst>
              <a:gd name="adj1" fmla="val -61979"/>
              <a:gd name="adj2" fmla="val 1606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Modern VI methods (e.g., those used in Bayesian deep learning) use this idea (more later)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79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792"/>
    </mc:Choice>
    <mc:Fallback xmlns="">
      <p:transition spd="slow" advTm="303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Mean-Field VI by Taking ELBO’s Gradients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Mean-field assumption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I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results in following optimal distribution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u="sng" dirty="0">
                    <a:latin typeface="Abadi Extra Light" panose="020B0204020104020204" pitchFamily="34" charset="0"/>
                  </a:rPr>
                  <a:t>Alternatively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, we can take ELBO’s partial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deriv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to find their optimal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Consider a Bayesian linear regression model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Now doing VI amounts to maximizing ELBO to find the optimal variational params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7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486794-8281-498D-9CCF-F8C37F614A92}"/>
                  </a:ext>
                </a:extLst>
              </p:cNvPr>
              <p:cNvSpPr txBox="1"/>
              <p:nvPr/>
            </p:nvSpPr>
            <p:spPr>
              <a:xfrm>
                <a:off x="3163954" y="1808103"/>
                <a:ext cx="4950138" cy="862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en-IN" sz="2400" b="0" i="1" smtClean="0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24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1486794-8281-498D-9CCF-F8C37F614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54" y="1808103"/>
                <a:ext cx="4950138" cy="862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DC801D21-8E44-466B-828C-781032958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4362" y="4021336"/>
            <a:ext cx="7300173" cy="1757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7032B395-E26D-4C70-AA6B-8FA71B70F559}"/>
                  </a:ext>
                </a:extLst>
              </p:cNvPr>
              <p:cNvSpPr/>
              <p:nvPr/>
            </p:nvSpPr>
            <p:spPr>
              <a:xfrm>
                <a:off x="6146442" y="3825821"/>
                <a:ext cx="96806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Prior on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28" name="Speech Bubble: Rectangle 27">
                <a:extLst>
                  <a:ext uri="{FF2B5EF4-FFF2-40B4-BE49-F238E27FC236}">
                    <a16:creationId xmlns:a16="http://schemas.microsoft.com/office/drawing/2014/main" id="{7032B395-E26D-4C70-AA6B-8FA71B70F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442" y="3825821"/>
                <a:ext cx="96806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blipFill>
                <a:blip r:embed="rId8"/>
                <a:stretch>
                  <a:fillRect l="-1235" t="-666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F525F578-96B8-4205-9F7D-A980B6929875}"/>
              </a:ext>
            </a:extLst>
          </p:cNvPr>
          <p:cNvSpPr/>
          <p:nvPr/>
        </p:nvSpPr>
        <p:spPr>
          <a:xfrm>
            <a:off x="1494554" y="4092700"/>
            <a:ext cx="886293" cy="266879"/>
          </a:xfrm>
          <a:prstGeom prst="wedgeRectCallout">
            <a:avLst>
              <a:gd name="adj1" fmla="val 78626"/>
              <a:gd name="adj2" fmla="val 5010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Likelihood</a:t>
            </a:r>
          </a:p>
        </p:txBody>
      </p:sp>
      <p:sp>
        <p:nvSpPr>
          <p:cNvPr id="31" name="Speech Bubble: Rectangle 30">
            <a:extLst>
              <a:ext uri="{FF2B5EF4-FFF2-40B4-BE49-F238E27FC236}">
                <a16:creationId xmlns:a16="http://schemas.microsoft.com/office/drawing/2014/main" id="{6A8C7F2F-184F-4C69-AE21-ADC36060AACA}"/>
              </a:ext>
            </a:extLst>
          </p:cNvPr>
          <p:cNvSpPr/>
          <p:nvPr/>
        </p:nvSpPr>
        <p:spPr>
          <a:xfrm>
            <a:off x="8849932" y="3611723"/>
            <a:ext cx="1899030" cy="428196"/>
          </a:xfrm>
          <a:prstGeom prst="wedgeRectCallout">
            <a:avLst>
              <a:gd name="adj1" fmla="val -41256"/>
              <a:gd name="adj2" fmla="val 790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Prior on variance of Gaussian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B77E247-7C9D-49B0-AC2D-44923597C1E1}"/>
                  </a:ext>
                </a:extLst>
              </p:cNvPr>
              <p:cNvSpPr/>
              <p:nvPr/>
            </p:nvSpPr>
            <p:spPr>
              <a:xfrm>
                <a:off x="7245439" y="3772815"/>
                <a:ext cx="132545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assumed fixed</a:t>
                </a:r>
              </a:p>
            </p:txBody>
          </p:sp>
        </mc:Choice>
        <mc:Fallback xmlns="">
          <p:sp>
            <p:nvSpPr>
              <p:cNvPr id="34" name="Speech Bubble: Rectangle 33">
                <a:extLst>
                  <a:ext uri="{FF2B5EF4-FFF2-40B4-BE49-F238E27FC236}">
                    <a16:creationId xmlns:a16="http://schemas.microsoft.com/office/drawing/2014/main" id="{5B77E247-7C9D-49B0-AC2D-44923597C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439" y="3772815"/>
                <a:ext cx="1325452" cy="266879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blipFill>
                <a:blip r:embed="rId9"/>
                <a:stretch>
                  <a:fillRect t="-655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AFC0885A-D0DF-449F-8B9F-30897CFDD179}"/>
              </a:ext>
            </a:extLst>
          </p:cNvPr>
          <p:cNvSpPr/>
          <p:nvPr/>
        </p:nvSpPr>
        <p:spPr>
          <a:xfrm>
            <a:off x="1430161" y="4628087"/>
            <a:ext cx="1695516" cy="424087"/>
          </a:xfrm>
          <a:prstGeom prst="wedgeRectCallout">
            <a:avLst>
              <a:gd name="adj1" fmla="val 66093"/>
              <a:gd name="adj2" fmla="val 3036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Joint distribution on data and unknowns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CDF9D2AA-4D72-4B03-A1D0-2F5F39D34AC4}"/>
              </a:ext>
            </a:extLst>
          </p:cNvPr>
          <p:cNvSpPr/>
          <p:nvPr/>
        </p:nvSpPr>
        <p:spPr>
          <a:xfrm>
            <a:off x="720611" y="5215549"/>
            <a:ext cx="2049889" cy="617639"/>
          </a:xfrm>
          <a:prstGeom prst="wedgeRectCallout">
            <a:avLst>
              <a:gd name="adj1" fmla="val 60439"/>
              <a:gd name="adj2" fmla="val 53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Assumed variational posterior with mean-field assumption</a:t>
            </a:r>
          </a:p>
        </p:txBody>
      </p: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E4416C95-FF44-49DB-B8FA-EA50BC5E6BF1}"/>
              </a:ext>
            </a:extLst>
          </p:cNvPr>
          <p:cNvSpPr/>
          <p:nvPr/>
        </p:nvSpPr>
        <p:spPr>
          <a:xfrm>
            <a:off x="720611" y="2138402"/>
            <a:ext cx="2170090" cy="698262"/>
          </a:xfrm>
          <a:prstGeom prst="wedgeRectCallout">
            <a:avLst>
              <a:gd name="adj1" fmla="val -43784"/>
              <a:gd name="adj2" fmla="val 770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approach is applicable even if we don’t have mean-field assumption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43C68566-5A9B-45E4-B0A4-B27C7332E687}"/>
              </a:ext>
            </a:extLst>
          </p:cNvPr>
          <p:cNvSpPr/>
          <p:nvPr/>
        </p:nvSpPr>
        <p:spPr>
          <a:xfrm>
            <a:off x="9605302" y="4534409"/>
            <a:ext cx="2504006" cy="1362279"/>
          </a:xfrm>
          <a:prstGeom prst="wedgeRectCallout">
            <a:avLst>
              <a:gd name="adj1" fmla="val -59266"/>
              <a:gd name="adj2" fmla="val 273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in this approach, we have to assume a form for each variational distribution. It is common to assume them to have the same form as the respective priors</a:t>
            </a:r>
          </a:p>
        </p:txBody>
      </p:sp>
      <p:sp>
        <p:nvSpPr>
          <p:cNvPr id="40" name="Speech Bubble: Rectangle 39">
            <a:extLst>
              <a:ext uri="{FF2B5EF4-FFF2-40B4-BE49-F238E27FC236}">
                <a16:creationId xmlns:a16="http://schemas.microsoft.com/office/drawing/2014/main" id="{CDDBDD23-3836-4763-A827-D7F0655EA116}"/>
              </a:ext>
            </a:extLst>
          </p:cNvPr>
          <p:cNvSpPr/>
          <p:nvPr/>
        </p:nvSpPr>
        <p:spPr>
          <a:xfrm>
            <a:off x="8387344" y="1568332"/>
            <a:ext cx="3023337" cy="1362280"/>
          </a:xfrm>
          <a:prstGeom prst="wedgeRectCallout">
            <a:avLst>
              <a:gd name="adj1" fmla="val -57737"/>
              <a:gd name="adj2" fmla="val -81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Note that here we do not have to assume the form of this variational distribution. We simply compute the RHS and find what it is (in the locally-conjugate case, it will be the same distribution as the prior)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60B11AFD-9E55-45A7-A3F2-5A55CCC6E8B6}"/>
              </a:ext>
            </a:extLst>
          </p:cNvPr>
          <p:cNvSpPr/>
          <p:nvPr/>
        </p:nvSpPr>
        <p:spPr>
          <a:xfrm>
            <a:off x="265245" y="4588558"/>
            <a:ext cx="887360" cy="424087"/>
          </a:xfrm>
          <a:prstGeom prst="wedgeRectCallout">
            <a:avLst>
              <a:gd name="adj1" fmla="val 87742"/>
              <a:gd name="adj2" fmla="val 3942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Needed in ELBO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0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33"/>
    </mc:Choice>
    <mc:Fallback xmlns="">
      <p:transition spd="slow" advTm="455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Mean-Field VI by Taking ELBO’s Gradients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The ELBO is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Thus the ELBO in the Bayesian linear regression model will be (assuming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i.i.d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. </a:t>
                </a:r>
                <a:r>
                  <a:rPr lang="en-IN" sz="2600" dirty="0" err="1">
                    <a:latin typeface="Abadi Extra Light" panose="020B0204020104020204" pitchFamily="34" charset="0"/>
                  </a:rPr>
                  <a:t>obs</a:t>
                </a:r>
                <a:r>
                  <a:rPr lang="en-IN" sz="2600" dirty="0">
                    <a:latin typeface="Abadi Extra Light" panose="020B0204020104020204" pitchFamily="34" charset="0"/>
                  </a:rPr>
                  <a:t>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sz="2600" dirty="0">
                    <a:latin typeface="Abadi Extra Light" panose="020B0204020104020204" pitchFamily="34" charset="0"/>
                  </a:rPr>
                  <a:t>Substituting the priors, likelihoods, and variational distributions</a:t>
                </a: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4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Can now maximize the above ELBO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IN" sz="24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in an alternating fashion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For most models, ELBO or its gradients won’t have a simple form (methods like BBVI, </a:t>
                </a:r>
                <a:r>
                  <a:rPr lang="en-GB" sz="2400" dirty="0" err="1">
                    <a:latin typeface="Abadi Extra Light" panose="020B0204020104020204" pitchFamily="34" charset="0"/>
                  </a:rPr>
                  <a:t>reparam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trick etc will be needed in those cases)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r="-468" b="-548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24BF3-BFEF-4C8E-A46E-0693ECE48E10}"/>
                  </a:ext>
                </a:extLst>
              </p:cNvPr>
              <p:cNvSpPr txBox="1"/>
              <p:nvPr/>
            </p:nvSpPr>
            <p:spPr>
              <a:xfrm>
                <a:off x="265245" y="1738559"/>
                <a:ext cx="10565456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sz="2000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I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B24BF3-BFEF-4C8E-A46E-0693ECE48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1738559"/>
                <a:ext cx="10565456" cy="331437"/>
              </a:xfrm>
              <a:prstGeom prst="rect">
                <a:avLst/>
              </a:prstGeom>
              <a:blipFill>
                <a:blip r:embed="rId6"/>
                <a:stretch>
                  <a:fillRect l="-115" b="-254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D704BB-D6E3-4F76-86B6-9AE3EC1B80D9}"/>
                  </a:ext>
                </a:extLst>
              </p:cNvPr>
              <p:cNvSpPr txBox="1"/>
              <p:nvPr/>
            </p:nvSpPr>
            <p:spPr>
              <a:xfrm>
                <a:off x="5423483" y="1991645"/>
                <a:ext cx="662745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r>
                                <a:rPr lang="en-IN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𝒅𝒁</m:t>
                              </m:r>
                            </m:e>
                          </m:func>
                        </m:e>
                      </m:nary>
                      <m:r>
                        <a:rPr lang="en-I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𝒅𝒁</m:t>
                              </m:r>
                            </m:e>
                          </m:func>
                        </m:e>
                      </m:nary>
                      <m:r>
                        <a:rPr lang="en-IN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I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I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</m:d>
                              <m:r>
                                <a:rPr lang="en-IN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𝒅𝒁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D704BB-D6E3-4F76-86B6-9AE3EC1B8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483" y="1991645"/>
                <a:ext cx="662745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8CB315E3-38B9-4AE5-BBAE-861A83410B0E}"/>
                  </a:ext>
                </a:extLst>
              </p:cNvPr>
              <p:cNvSpPr/>
              <p:nvPr/>
            </p:nvSpPr>
            <p:spPr>
              <a:xfrm>
                <a:off x="2925651" y="1170759"/>
                <a:ext cx="3636136" cy="428196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the Bayesian linear regression model, instead of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𝑿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IN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𝒁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it will be of the form </a:t>
                </a:r>
                <a14:m>
                  <m:oMath xmlns:m="http://schemas.openxmlformats.org/officeDocument/2006/math"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IN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Speech Bubble: Rectangle 20">
                <a:extLst>
                  <a:ext uri="{FF2B5EF4-FFF2-40B4-BE49-F238E27FC236}">
                    <a16:creationId xmlns:a16="http://schemas.microsoft.com/office/drawing/2014/main" id="{8CB315E3-38B9-4AE5-BBAE-861A83410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51" y="1170759"/>
                <a:ext cx="3636136" cy="428196"/>
              </a:xfrm>
              <a:prstGeom prst="wedgeRectCallout">
                <a:avLst>
                  <a:gd name="adj1" fmla="val -41256"/>
                  <a:gd name="adj2" fmla="val 79059"/>
                </a:avLst>
              </a:prstGeom>
              <a:blipFill>
                <a:blip r:embed="rId8"/>
                <a:stretch>
                  <a:fillRect l="-334" t="-8421" r="-8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CC7CEC5-1440-4881-8A1D-50C970305E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719" y="3081612"/>
            <a:ext cx="5041744" cy="4974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73E56-A4EE-485D-8B96-44AAF5372F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5108" y="3516531"/>
            <a:ext cx="3517073" cy="623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121C8-8469-4FC0-BBDE-A50BD0D309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21430" y="3592270"/>
            <a:ext cx="3245409" cy="47179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DC3520-1CE2-476B-8ED5-B0F74131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26" y="4742908"/>
            <a:ext cx="4437811" cy="4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4AD2601A-8F4A-49D1-BF51-4C0810B79DBA}"/>
              </a:ext>
            </a:extLst>
          </p:cNvPr>
          <p:cNvSpPr/>
          <p:nvPr/>
        </p:nvSpPr>
        <p:spPr>
          <a:xfrm>
            <a:off x="2068636" y="3723653"/>
            <a:ext cx="1769303" cy="379933"/>
          </a:xfrm>
          <a:prstGeom prst="wedgeRectCallout">
            <a:avLst>
              <a:gd name="adj1" fmla="val 55208"/>
              <a:gd name="adj2" fmla="val -94315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Expectations of the log of the prior</a:t>
            </a:r>
          </a:p>
        </p:txBody>
      </p: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BFF3495F-E085-4F11-A415-B218CF172471}"/>
              </a:ext>
            </a:extLst>
          </p:cNvPr>
          <p:cNvSpPr/>
          <p:nvPr/>
        </p:nvSpPr>
        <p:spPr>
          <a:xfrm>
            <a:off x="6561787" y="3135180"/>
            <a:ext cx="1769303" cy="379933"/>
          </a:xfrm>
          <a:prstGeom prst="wedgeRectCallout">
            <a:avLst>
              <a:gd name="adj1" fmla="val -45971"/>
              <a:gd name="adj2" fmla="val 853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Expectations of the log of the likelihood</a:t>
            </a:r>
          </a:p>
        </p:txBody>
      </p:sp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id="{20890A76-6AD5-4DCF-86E8-A1EACBDF93B7}"/>
              </a:ext>
            </a:extLst>
          </p:cNvPr>
          <p:cNvSpPr/>
          <p:nvPr/>
        </p:nvSpPr>
        <p:spPr>
          <a:xfrm>
            <a:off x="9390532" y="3029831"/>
            <a:ext cx="2660406" cy="471798"/>
          </a:xfrm>
          <a:prstGeom prst="wedgeRectCallout">
            <a:avLst>
              <a:gd name="adj1" fmla="val -45971"/>
              <a:gd name="adj2" fmla="val 8534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Expectations of the log of the var. distributions (= their entropies)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44BB4-7319-46CC-91EA-33BB30C7890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17764" y="4749179"/>
            <a:ext cx="2356833" cy="3904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55CFF7-AE9C-441B-9D79-B248374907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46438" y="4683731"/>
            <a:ext cx="4303043" cy="50883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9B20B96-5E9C-46AA-8934-75A05E4A0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228" y="5239925"/>
            <a:ext cx="3008780" cy="26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DB929E-7CDC-4E36-813B-8F0FBB6F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49" y="5165033"/>
            <a:ext cx="1586307" cy="41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622CA6F6-CB7D-4DEF-89EF-AE91B80438BE}"/>
              </a:ext>
            </a:extLst>
          </p:cNvPr>
          <p:cNvSpPr/>
          <p:nvPr/>
        </p:nvSpPr>
        <p:spPr>
          <a:xfrm>
            <a:off x="662294" y="5127659"/>
            <a:ext cx="2057938" cy="379933"/>
          </a:xfrm>
          <a:prstGeom prst="wedgeRectCallout">
            <a:avLst>
              <a:gd name="adj1" fmla="val 45508"/>
              <a:gd name="adj2" fmla="val -7228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Digamma function (log of gamma function)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69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52"/>
    </mc:Choice>
    <mc:Fallback xmlns="">
      <p:transition spd="slow" advTm="430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1" grpId="0" animBg="1"/>
      <p:bldP spid="27" grpId="0" animBg="1"/>
      <p:bldP spid="29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Bayes (VB) or 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Consider a model with data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unknowns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. Goal: Compute the posterior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b="1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denotes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all unknowns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(params, latent vars,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hyperparams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of likelihood, prior, etc)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Assuming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intractable, VB/VI approximates it by a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sz="260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We find the best approx.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by finding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s.t.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its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distance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minimized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Note: The name “variational” comes from Physics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latin typeface="Abadi Extra Light" panose="020B0204020104020204" pitchFamily="34" charset="0"/>
                  </a:rPr>
                  <a:t>Optimizing functions of distributions (KL is a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func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 of </a:t>
                </a:r>
                <a:r>
                  <a:rPr lang="en-GB" sz="2200" dirty="0" err="1">
                    <a:latin typeface="Abadi Extra Light" panose="020B0204020104020204" pitchFamily="34" charset="0"/>
                  </a:rPr>
                  <a:t>distr</a:t>
                </a:r>
                <a:r>
                  <a:rPr lang="en-GB" sz="2200" dirty="0">
                    <a:latin typeface="Abadi Extra Light" panose="020B0204020104020204" pitchFamily="34" charset="0"/>
                  </a:rPr>
                  <a:t>) 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16AF9-351C-4269-8A4C-A20637A14C45}"/>
                  </a:ext>
                </a:extLst>
              </p:cNvPr>
              <p:cNvSpPr txBox="1"/>
              <p:nvPr/>
            </p:nvSpPr>
            <p:spPr>
              <a:xfrm>
                <a:off x="968061" y="5189748"/>
                <a:ext cx="5350632" cy="469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b="0" i="1" smtClean="0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GB" sz="2800" i="1" dirty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2800" b="1" i="1" dirty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716AF9-351C-4269-8A4C-A20637A1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061" y="5189748"/>
                <a:ext cx="5350632" cy="469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E7C4C7-7E84-4C69-A98E-A9CDADCAC42F}"/>
                  </a:ext>
                </a:extLst>
              </p:cNvPr>
              <p:cNvSpPr/>
              <p:nvPr/>
            </p:nvSpPr>
            <p:spPr>
              <a:xfrm>
                <a:off x="4885054" y="3856784"/>
                <a:ext cx="2063892" cy="1332964"/>
              </a:xfrm>
              <a:prstGeom prst="wedgeRectCallout">
                <a:avLst>
                  <a:gd name="adj1" fmla="val -81015"/>
                  <a:gd name="adj2" fmla="val 48645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Other measures have also been used such as reverse KL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), and various other divergence functions defined for distributions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2CE7C4C7-7E84-4C69-A98E-A9CDADCAC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54" y="3856784"/>
                <a:ext cx="2063892" cy="1332964"/>
              </a:xfrm>
              <a:prstGeom prst="wedgeRectCallout">
                <a:avLst>
                  <a:gd name="adj1" fmla="val -81015"/>
                  <a:gd name="adj2" fmla="val 48645"/>
                </a:avLst>
              </a:prstGeom>
              <a:blipFill>
                <a:blip r:embed="rId7"/>
                <a:stretch>
                  <a:fillRect t="-1810" r="-1325" b="-543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FC21FFF-2A13-4072-A843-058695522E0B}"/>
                  </a:ext>
                </a:extLst>
              </p:cNvPr>
              <p:cNvSpPr/>
              <p:nvPr/>
            </p:nvSpPr>
            <p:spPr>
              <a:xfrm>
                <a:off x="265245" y="3856784"/>
                <a:ext cx="1886150" cy="1332964"/>
              </a:xfrm>
              <a:prstGeom prst="wedgeRectCallout">
                <a:avLst>
                  <a:gd name="adj1" fmla="val 46285"/>
                  <a:gd name="adj2" fmla="val 5894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But since we don’t know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, can we easily solve this optimization problem?</a:t>
                </a:r>
              </a:p>
            </p:txBody>
          </p:sp>
        </mc:Choice>
        <mc:Fallback xmlns="">
          <p:sp>
            <p:nvSpPr>
              <p:cNvPr id="7" name="Speech Bubble: Rectangle 6">
                <a:extLst>
                  <a:ext uri="{FF2B5EF4-FFF2-40B4-BE49-F238E27FC236}">
                    <a16:creationId xmlns:a16="http://schemas.microsoft.com/office/drawing/2014/main" id="{0FC21FFF-2A13-4072-A843-058695522E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856784"/>
                <a:ext cx="1886150" cy="1332964"/>
              </a:xfrm>
              <a:prstGeom prst="wedgeRectCallout">
                <a:avLst>
                  <a:gd name="adj1" fmla="val 46285"/>
                  <a:gd name="adj2" fmla="val 58943"/>
                </a:avLst>
              </a:prstGeom>
              <a:blipFill>
                <a:blip r:embed="rId8"/>
                <a:stretch>
                  <a:fillRect l="-2564" t="-6173" r="-3526" b="-123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E772292-8FB1-46D9-BB59-1EC825B7EA50}"/>
                  </a:ext>
                </a:extLst>
              </p:cNvPr>
              <p:cNvSpPr/>
              <p:nvPr/>
            </p:nvSpPr>
            <p:spPr>
              <a:xfrm>
                <a:off x="9723549" y="2260092"/>
                <a:ext cx="2382599" cy="469296"/>
              </a:xfrm>
              <a:prstGeom prst="wedgeRectCallout">
                <a:avLst>
                  <a:gd name="adj1" fmla="val -38268"/>
                  <a:gd name="adj2" fmla="val 69452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Defines a class of distributions parametrized by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E772292-8FB1-46D9-BB59-1EC825B7E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549" y="2260092"/>
                <a:ext cx="2382599" cy="469296"/>
              </a:xfrm>
              <a:prstGeom prst="wedgeRectCallout">
                <a:avLst>
                  <a:gd name="adj1" fmla="val -38268"/>
                  <a:gd name="adj2" fmla="val 69452"/>
                </a:avLst>
              </a:prstGeom>
              <a:blipFill>
                <a:blip r:embed="rId9"/>
                <a:stretch>
                  <a:fillRect l="-508" t="-5208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D6B5C4B-2443-42DF-BD7C-4AB83D6BF3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24400" y="4307983"/>
            <a:ext cx="4544850" cy="2469655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A29BF46-8FEA-4529-8DCA-0270261B6A45}"/>
              </a:ext>
            </a:extLst>
          </p:cNvPr>
          <p:cNvSpPr/>
          <p:nvPr/>
        </p:nvSpPr>
        <p:spPr>
          <a:xfrm>
            <a:off x="5661509" y="3157174"/>
            <a:ext cx="2600288" cy="282997"/>
          </a:xfrm>
          <a:prstGeom prst="wedgeRectCallout">
            <a:avLst>
              <a:gd name="adj1" fmla="val -37346"/>
              <a:gd name="adj2" fmla="val 7855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called </a:t>
            </a:r>
            <a:r>
              <a:rPr lang="en-IN" sz="1400" dirty="0">
                <a:solidFill>
                  <a:srgbClr val="FF0000"/>
                </a:solidFill>
                <a:latin typeface="Abadi Extra Light" panose="020B0204020104020204" pitchFamily="34" charset="0"/>
              </a:rPr>
              <a:t>variational parameters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FD704-F04C-404A-B346-13977E9E219A}"/>
              </a:ext>
            </a:extLst>
          </p:cNvPr>
          <p:cNvSpPr/>
          <p:nvPr/>
        </p:nvSpPr>
        <p:spPr>
          <a:xfrm>
            <a:off x="8584352" y="3929397"/>
            <a:ext cx="3568858" cy="3984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VI turns inference into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ED68507-9D32-45DD-94A0-63864F7EE8A7}"/>
                  </a:ext>
                </a:extLst>
              </p:cNvPr>
              <p:cNvSpPr/>
              <p:nvPr/>
            </p:nvSpPr>
            <p:spPr>
              <a:xfrm>
                <a:off x="2225156" y="4353586"/>
                <a:ext cx="2063892" cy="593243"/>
              </a:xfrm>
              <a:prstGeom prst="wedgeRectCallout">
                <a:avLst>
                  <a:gd name="adj1" fmla="val -5198"/>
                  <a:gd name="adj2" fmla="val 90626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Often, we will simply write 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IN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1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]"/>
                        <m:ctrlPr>
                          <a:rPr lang="en-IN" sz="1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1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</m:oMath>
                </a14:m>
                <a:endParaRPr lang="en-IN" sz="14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DED68507-9D32-45DD-94A0-63864F7EE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156" y="4353586"/>
                <a:ext cx="2063892" cy="593243"/>
              </a:xfrm>
              <a:prstGeom prst="wedgeRectCallout">
                <a:avLst>
                  <a:gd name="adj1" fmla="val -5198"/>
                  <a:gd name="adj2" fmla="val 90626"/>
                </a:avLst>
              </a:prstGeom>
              <a:blipFill>
                <a:blip r:embed="rId11"/>
                <a:stretch>
                  <a:fillRect l="-58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4776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384"/>
    </mc:Choice>
    <mc:Fallback xmlns="">
      <p:transition spd="slow" advTm="460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10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Coming Up Next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VI for latent variable models with local and global unknowns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VI for non-conjugate models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Mostly such methods rely on computing approximations of ELBO and/or its gradients</a:t>
            </a:r>
            <a:endParaRPr lang="en-GB" dirty="0">
              <a:latin typeface="Abadi Extra Light" panose="020B0204020104020204" pitchFamily="34" charset="0"/>
            </a:endParaRP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86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22"/>
    </mc:Choice>
    <mc:Fallback xmlns="">
      <p:transition spd="slow" advTm="6672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Variational Bayes (VB) or Variational Inference (VI)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VB/VI is based on following identity for the log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marg-lik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(log evidence) of a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Since the log evidence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is constant w.r.t </a:t>
                </a:r>
                <a14:m>
                  <m:oMath xmlns:m="http://schemas.openxmlformats.org/officeDocument/2006/math"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must have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Also note that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240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400" i="1" dirty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]"/>
                        <m:ctrlPr>
                          <a:rPr lang="en-I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n-IN" sz="2400" b="0" i="1" dirty="0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, we must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IN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2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en-GB" sz="500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Therefore, </a:t>
                </a:r>
                <a14:m>
                  <m:oMath xmlns:m="http://schemas.openxmlformats.org/officeDocument/2006/math">
                    <m:r>
                      <a:rPr lang="en-IN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GB" sz="2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also known as </a:t>
                </a:r>
                <a:r>
                  <a:rPr lang="en-GB" sz="2600" b="1" dirty="0">
                    <a:solidFill>
                      <a:srgbClr val="A21C8C"/>
                    </a:solidFill>
                    <a:latin typeface="Abadi Extra Light" panose="020B0204020104020204" pitchFamily="34" charset="0"/>
                  </a:rPr>
                  <a:t>Evidence Lower Bound (ELBO)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VB/VI finds the best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by maximizing the ELBO </a:t>
                </a:r>
                <a:r>
                  <a:rPr lang="en-GB" sz="2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w.r.t.</a:t>
                </a:r>
                <a:r>
                  <a:rPr lang="en-GB" sz="2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GB" sz="2200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r>
                  <a:rPr lang="en-GB" sz="2200" dirty="0">
                    <a:latin typeface="Abadi Extra Light" panose="020B0204020104020204" pitchFamily="34" charset="0"/>
                  </a:rPr>
                  <a:t> </a:t>
                </a:r>
              </a:p>
              <a:p>
                <a:pPr marL="457200" lvl="1" indent="0">
                  <a:buNone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02AE74-57BC-4A96-8288-AD5BE5306690}"/>
                  </a:ext>
                </a:extLst>
              </p:cNvPr>
              <p:cNvSpPr txBox="1"/>
              <p:nvPr/>
            </p:nvSpPr>
            <p:spPr>
              <a:xfrm>
                <a:off x="3360382" y="1680262"/>
                <a:ext cx="5088509" cy="4309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80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IN" sz="280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N" sz="2800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1" i="1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e>
                          <m: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IN" sz="2800" b="0" i="0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IN" sz="2800" b="0" i="1" smtClean="0">
                              <a:solidFill>
                                <a:srgbClr val="A21C8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IN" sz="2800" b="0" i="1" smtClean="0">
                          <a:solidFill>
                            <a:srgbClr val="A21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IN" sz="28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</a:br>
                <a:endParaRPr lang="en-IN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02AE74-57BC-4A96-8288-AD5BE53066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382" y="1680262"/>
                <a:ext cx="5088509" cy="4309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96B46-06B0-497C-B886-F7D711B44D57}"/>
                  </a:ext>
                </a:extLst>
              </p:cNvPr>
              <p:cNvSpPr txBox="1"/>
              <p:nvPr/>
            </p:nvSpPr>
            <p:spPr>
              <a:xfrm>
                <a:off x="1022153" y="2442457"/>
                <a:ext cx="4195508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E596B46-06B0-497C-B886-F7D711B44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153" y="2442457"/>
                <a:ext cx="4195508" cy="9687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C28562-0DAA-4DB4-BD6D-2F238E975761}"/>
                  </a:ext>
                </a:extLst>
              </p:cNvPr>
              <p:cNvSpPr txBox="1"/>
              <p:nvPr/>
            </p:nvSpPr>
            <p:spPr>
              <a:xfrm>
                <a:off x="6763418" y="2431577"/>
                <a:ext cx="5163337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24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IN" sz="240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i="1" smtClean="0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solidFill>
                                        <a:srgbClr val="0099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CC28562-0DAA-4DB4-BD6D-2F238E975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418" y="2431577"/>
                <a:ext cx="5163337" cy="9687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40D41B9C-B6BA-46FA-994D-D41F67B0C64C}"/>
              </a:ext>
            </a:extLst>
          </p:cNvPr>
          <p:cNvSpPr/>
          <p:nvPr/>
        </p:nvSpPr>
        <p:spPr>
          <a:xfrm>
            <a:off x="528033" y="1633570"/>
            <a:ext cx="2382599" cy="667777"/>
          </a:xfrm>
          <a:prstGeom prst="wedgeRectCallout">
            <a:avLst>
              <a:gd name="adj1" fmla="val 67407"/>
              <a:gd name="adj2" fmla="val 25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Similar as the identify we had in case of EM, which was defined for log of the ILL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D5552A5D-3C01-4AF5-BF01-057B4B29A61F}"/>
                  </a:ext>
                </a:extLst>
              </p:cNvPr>
              <p:cNvSpPr/>
              <p:nvPr/>
            </p:nvSpPr>
            <p:spPr>
              <a:xfrm>
                <a:off x="8646648" y="1543514"/>
                <a:ext cx="3458666" cy="898943"/>
              </a:xfrm>
              <a:prstGeom prst="wedgeRectCallout">
                <a:avLst>
                  <a:gd name="adj1" fmla="val -56840"/>
                  <a:gd name="adj2" fmla="val -709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Also, unlike EM, here we don’t have any distinction b/w latent variables </a:t>
                </a:r>
                <a14:m>
                  <m:oMath xmlns:m="http://schemas.openxmlformats.org/officeDocument/2006/math">
                    <m:r>
                      <a:rPr lang="en-IN" sz="1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and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(all unknowns will be denoted by </a:t>
                </a:r>
                <a14:m>
                  <m:oMath xmlns:m="http://schemas.openxmlformats.org/officeDocument/2006/math">
                    <m:r>
                      <a:rPr lang="en-IN" sz="1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here, and we have </a:t>
                </a:r>
                <a14:m>
                  <m:oMath xmlns:m="http://schemas.openxmlformats.org/officeDocument/2006/math"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not </a:t>
                </a:r>
                <a14:m>
                  <m:oMath xmlns:m="http://schemas.openxmlformats.org/officeDocument/2006/math"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IN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8" name="Speech Bubble: Rectangle 17">
                <a:extLst>
                  <a:ext uri="{FF2B5EF4-FFF2-40B4-BE49-F238E27FC236}">
                    <a16:creationId xmlns:a16="http://schemas.microsoft.com/office/drawing/2014/main" id="{D5552A5D-3C01-4AF5-BF01-057B4B29A6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648" y="1543514"/>
                <a:ext cx="3458666" cy="898943"/>
              </a:xfrm>
              <a:prstGeom prst="wedgeRectCallout">
                <a:avLst>
                  <a:gd name="adj1" fmla="val -56840"/>
                  <a:gd name="adj2" fmla="val -7094"/>
                </a:avLst>
              </a:prstGeom>
              <a:blipFill>
                <a:blip r:embed="rId9"/>
                <a:stretch>
                  <a:fillRect t="-2649" b="-794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ED530F-B535-4BA6-A254-75C3431FAD4A}"/>
                  </a:ext>
                </a:extLst>
              </p:cNvPr>
              <p:cNvSpPr txBox="1"/>
              <p:nvPr/>
            </p:nvSpPr>
            <p:spPr>
              <a:xfrm>
                <a:off x="3119907" y="4162675"/>
                <a:ext cx="5651226" cy="464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IN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IN" sz="28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IN" sz="2800" i="1"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IN" sz="28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IN" sz="2800" i="1" dirty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|"/>
                          <m:endChr m:val="]"/>
                          <m:ctrlPr>
                            <a:rPr lang="en-IN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IN" sz="28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IN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IN" sz="2800">
                              <a:latin typeface="Cambria Math" panose="02040503050406030204" pitchFamily="18" charset="0"/>
                            </a:rPr>
                            <m:t>argm</m:t>
                          </m:r>
                          <m:r>
                            <m:rPr>
                              <m:sty m:val="p"/>
                            </m:rPr>
                            <a:rPr lang="en-IN" sz="2800" b="0" i="0" smtClean="0">
                              <a:latin typeface="Cambria Math" panose="02040503050406030204" pitchFamily="18" charset="0"/>
                            </a:rPr>
                            <m:t>ax</m:t>
                          </m:r>
                        </m:e>
                        <m:sub>
                          <m:r>
                            <a:rPr lang="en-IN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IN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I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ED530F-B535-4BA6-A254-75C3431FA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907" y="4162675"/>
                <a:ext cx="5651226" cy="4641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033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793"/>
    </mc:Choice>
    <mc:Fallback xmlns="">
      <p:transition spd="slow" advTm="331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7" grpId="0" animBg="1"/>
      <p:bldP spid="18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VB/VI = Maximizing the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Notation: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GB" b="1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b="1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all refer to the same thing (the approx. distr.)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VB/VI finds an approximating distribution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that maximizes the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the ELBO is essentially a function of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maximizing the ELBO will give an approximating distr.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which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Explains the data </a:t>
                </a:r>
                <a14:m>
                  <m:oMath xmlns:m="http://schemas.openxmlformats.org/officeDocument/2006/math">
                    <m:r>
                      <a:rPr lang="en-I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 well, i.e., gives it large probability</a:t>
                </a:r>
                <a:r>
                  <a:rPr lang="en-GB" dirty="0">
                    <a:latin typeface="Abadi Extra Light" panose="020B0204020104020204" pitchFamily="34" charset="0"/>
                  </a:rPr>
                  <a:t> (large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𝑿</m:t>
                        </m:r>
                        <m:r>
                          <a:rPr lang="en-I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IN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Is close to the prior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9900"/>
                    </a:solidFill>
                    <a:latin typeface="Abadi Extra Light" panose="020B0204020104020204" pitchFamily="34" charset="0"/>
                  </a:rPr>
                  <a:t>, i.e. is simple/regularized </a:t>
                </a:r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(small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KL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)||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I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  <m:r>
                          <a:rPr lang="en-I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07469C-A687-4D07-8862-DCA1CFB2B448}"/>
                  </a:ext>
                </a:extLst>
              </p:cNvPr>
              <p:cNvSpPr txBox="1"/>
              <p:nvPr/>
            </p:nvSpPr>
            <p:spPr>
              <a:xfrm>
                <a:off x="3501337" y="2268593"/>
                <a:ext cx="4210512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I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I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𝒁</m:t>
                                  </m:r>
                                  <m:r>
                                    <a:rPr lang="en-IN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07469C-A687-4D07-8862-DCA1CFB2B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337" y="2268593"/>
                <a:ext cx="4210512" cy="9687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4CE8D4-FEAA-4C68-94EE-DFD316DFF674}"/>
                  </a:ext>
                </a:extLst>
              </p:cNvPr>
              <p:cNvSpPr txBox="1"/>
              <p:nvPr/>
            </p:nvSpPr>
            <p:spPr>
              <a:xfrm>
                <a:off x="2566145" y="3791436"/>
                <a:ext cx="6361357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4CE8D4-FEAA-4C68-94EE-DFD316DFF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145" y="3791436"/>
                <a:ext cx="6361357" cy="397866"/>
              </a:xfrm>
              <a:prstGeom prst="rect">
                <a:avLst/>
              </a:prstGeom>
              <a:blipFill>
                <a:blip r:embed="rId7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B170EF-19B6-4314-B369-65AECC0191FD}"/>
                  </a:ext>
                </a:extLst>
              </p:cNvPr>
              <p:cNvSpPr txBox="1"/>
              <p:nvPr/>
            </p:nvSpPr>
            <p:spPr>
              <a:xfrm>
                <a:off x="4414264" y="4300372"/>
                <a:ext cx="4873450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)||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B170EF-19B6-4314-B369-65AECC019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264" y="4300372"/>
                <a:ext cx="4873450" cy="397866"/>
              </a:xfrm>
              <a:prstGeom prst="rect">
                <a:avLst/>
              </a:prstGeom>
              <a:blipFill>
                <a:blip r:embed="rId8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829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50"/>
    </mc:Choice>
    <mc:Fallback xmlns="">
      <p:transition spd="slow" advTm="308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Maximizing the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goal is to maximize the ELBO 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This may still be hard because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ELBO expression has expectations, computed which may be intractable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Maximizing the ELBO will require computing gradients which may not always be easy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IN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Some of the ways to make this problem easier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Restricting the form of our approximation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e.g.,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mean-field VI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Using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Monte-Carlo approximation</a:t>
                </a:r>
                <a:r>
                  <a:rPr lang="en-GB" dirty="0">
                    <a:latin typeface="Abadi Extra Light" panose="020B0204020104020204" pitchFamily="34" charset="0"/>
                  </a:rPr>
                  <a:t> of the expectation/gradient of the ELBO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For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locally conjugate models</a:t>
                </a:r>
                <a:r>
                  <a:rPr lang="en-GB" dirty="0">
                    <a:latin typeface="Abadi Extra Light" panose="020B0204020104020204" pitchFamily="34" charset="0"/>
                  </a:rPr>
                  <a:t>, ELBO maximization is easy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Closed form updates for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b="-42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4CE8D4-FEAA-4C68-94EE-DFD316DFF674}"/>
                  </a:ext>
                </a:extLst>
              </p:cNvPr>
              <p:cNvSpPr txBox="1"/>
              <p:nvPr/>
            </p:nvSpPr>
            <p:spPr>
              <a:xfrm>
                <a:off x="2727131" y="1685741"/>
                <a:ext cx="6361357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I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84CE8D4-FEAA-4C68-94EE-DFD316DFF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31" y="1685741"/>
                <a:ext cx="6361357" cy="397866"/>
              </a:xfrm>
              <a:prstGeom prst="rect">
                <a:avLst/>
              </a:prstGeom>
              <a:blipFill>
                <a:blip r:embed="rId6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B170EF-19B6-4314-B369-65AECC0191FD}"/>
                  </a:ext>
                </a:extLst>
              </p:cNvPr>
              <p:cNvSpPr txBox="1"/>
              <p:nvPr/>
            </p:nvSpPr>
            <p:spPr>
              <a:xfrm>
                <a:off x="4575250" y="2194677"/>
                <a:ext cx="5268878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en-I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IN" sz="2400" b="0" i="1" smtClean="0">
                          <a:solidFill>
                            <a:srgbClr val="00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KL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400" i="1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)||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IN" sz="2400" b="1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𝒁</m:t>
                          </m:r>
                          <m:r>
                            <a:rPr lang="en-IN" sz="2400" b="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B170EF-19B6-4314-B369-65AECC019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250" y="2194677"/>
                <a:ext cx="5268878" cy="397866"/>
              </a:xfrm>
              <a:prstGeom prst="rect">
                <a:avLst/>
              </a:prstGeom>
              <a:blipFill>
                <a:blip r:embed="rId7"/>
                <a:stretch>
                  <a:fillRect l="-231" b="-276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068FD5A-8096-4BA1-81E5-8EE66F8B6C2F}"/>
              </a:ext>
            </a:extLst>
          </p:cNvPr>
          <p:cNvSpPr/>
          <p:nvPr/>
        </p:nvSpPr>
        <p:spPr>
          <a:xfrm>
            <a:off x="10222137" y="2970038"/>
            <a:ext cx="1783725" cy="667777"/>
          </a:xfrm>
          <a:prstGeom prst="wedgeRectCallout">
            <a:avLst>
              <a:gd name="adj1" fmla="val -4494"/>
              <a:gd name="adj2" fmla="val 8740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dirty="0">
                <a:solidFill>
                  <a:schemeClr val="tx1"/>
                </a:solidFill>
                <a:latin typeface="Abadi Extra Light" panose="020B0204020104020204" pitchFamily="34" charset="0"/>
              </a:rPr>
              <a:t>E.g., part of the ELBO may have terms that are not differentiable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969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323"/>
    </mc:Choice>
    <mc:Fallback xmlns="">
      <p:transition spd="slow" advTm="262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A33BC3"/>
                </a:solidFill>
              </a:rPr>
              <a:t>Some Properties of VI</a:t>
            </a:r>
            <a:endParaRPr lang="en-IN" dirty="0">
              <a:solidFill>
                <a:srgbClr val="A33BC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VI approximates a posterior </a:t>
                </a: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by finding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that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2600" b="0" i="1" smtClean="0"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2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600" b="1" i="1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IN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will be small where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is small otherwise KL will blow up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Thus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smtClean="0"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avoids low-probability regions of the true posterior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methods, e.g., Expectation Propagation (EP), can avoid this </a:t>
                </a:r>
                <a:r>
                  <a:rPr lang="en-GB" sz="2600" dirty="0" err="1">
                    <a:latin typeface="Abadi Extra Light" panose="020B0204020104020204" pitchFamily="34" charset="0"/>
                  </a:rPr>
                  <a:t>behavior</a:t>
                </a:r>
                <a:endParaRPr lang="en-GB" sz="26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8EBBD-2E7A-4582-84AE-C258058F5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495" y="1698669"/>
            <a:ext cx="4076298" cy="772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3DE748-F48D-4761-A1FC-E90A67755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362" y="3767070"/>
            <a:ext cx="2277816" cy="2017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77E876-9C99-444C-8D57-E5FAD8DFF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381" y="3841241"/>
            <a:ext cx="3845887" cy="186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1269842-0964-4051-808B-204556B4566B}"/>
                  </a:ext>
                </a:extLst>
              </p:cNvPr>
              <p:cNvSpPr/>
              <p:nvPr/>
            </p:nvSpPr>
            <p:spPr>
              <a:xfrm>
                <a:off x="265245" y="3909552"/>
                <a:ext cx="1898405" cy="753570"/>
              </a:xfrm>
              <a:prstGeom prst="wedgeRectCallout">
                <a:avLst>
                  <a:gd name="adj1" fmla="val 74193"/>
                  <a:gd name="adj2" fmla="val 245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(red) avoids regions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(green) where the latter has low values</a:t>
                </a:r>
              </a:p>
            </p:txBody>
          </p:sp>
        </mc:Choice>
        <mc:Fallback xmlns="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01269842-0964-4051-808B-204556B45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3909552"/>
                <a:ext cx="1898405" cy="753570"/>
              </a:xfrm>
              <a:prstGeom prst="wedgeRectCallout">
                <a:avLst>
                  <a:gd name="adj1" fmla="val 74193"/>
                  <a:gd name="adj2" fmla="val 24548"/>
                </a:avLst>
              </a:prstGeom>
              <a:blipFill>
                <a:blip r:embed="rId9"/>
                <a:stretch>
                  <a:fillRect l="-505" b="-551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728BF64-D08A-4422-AA6A-0F55B864A542}"/>
                  </a:ext>
                </a:extLst>
              </p:cNvPr>
              <p:cNvSpPr/>
              <p:nvPr/>
            </p:nvSpPr>
            <p:spPr>
              <a:xfrm>
                <a:off x="4866796" y="3841241"/>
                <a:ext cx="2277816" cy="516094"/>
              </a:xfrm>
              <a:prstGeom prst="wedgeRectCallout">
                <a:avLst>
                  <a:gd name="adj1" fmla="val 61189"/>
                  <a:gd name="adj2" fmla="val 3827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(red) concentrated on one of the modes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(blue)</a:t>
                </a:r>
              </a:p>
            </p:txBody>
          </p:sp>
        </mc:Choice>
        <mc:Fallback xmlns="">
          <p:sp>
            <p:nvSpPr>
              <p:cNvPr id="10" name="Speech Bubble: Rectangle 9">
                <a:extLst>
                  <a:ext uri="{FF2B5EF4-FFF2-40B4-BE49-F238E27FC236}">
                    <a16:creationId xmlns:a16="http://schemas.microsoft.com/office/drawing/2014/main" id="{A728BF64-D08A-4422-AA6A-0F55B864A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796" y="3841241"/>
                <a:ext cx="2277816" cy="516094"/>
              </a:xfrm>
              <a:prstGeom prst="wedgeRectCallout">
                <a:avLst>
                  <a:gd name="adj1" fmla="val 61189"/>
                  <a:gd name="adj2" fmla="val 38273"/>
                </a:avLst>
              </a:prstGeom>
              <a:blipFill>
                <a:blip r:embed="rId10"/>
                <a:stretch>
                  <a:fillRect l="-472" t="-1136" b="-909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9065AE1-DD70-4612-971F-F15A32C1A7FD}"/>
                  </a:ext>
                </a:extLst>
              </p:cNvPr>
              <p:cNvSpPr/>
              <p:nvPr/>
            </p:nvSpPr>
            <p:spPr>
              <a:xfrm>
                <a:off x="4671097" y="4451396"/>
                <a:ext cx="2454509" cy="961852"/>
              </a:xfrm>
              <a:prstGeom prst="wedgeRectCallout">
                <a:avLst>
                  <a:gd name="adj1" fmla="val 37811"/>
                  <a:gd name="adj2" fmla="val -6415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to also capture the other mode, it will require crossing the low-probability region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thereby blowing up the KL</a:t>
                </a:r>
              </a:p>
            </p:txBody>
          </p:sp>
        </mc:Choice>
        <mc:Fallback xmlns="">
          <p:sp>
            <p:nvSpPr>
              <p:cNvPr id="11" name="Speech Bubble: Rectangle 10">
                <a:extLst>
                  <a:ext uri="{FF2B5EF4-FFF2-40B4-BE49-F238E27FC236}">
                    <a16:creationId xmlns:a16="http://schemas.microsoft.com/office/drawing/2014/main" id="{39065AE1-DD70-4612-971F-F15A32C1A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097" y="4451396"/>
                <a:ext cx="2454509" cy="961852"/>
              </a:xfrm>
              <a:prstGeom prst="wedgeRectCallout">
                <a:avLst>
                  <a:gd name="adj1" fmla="val 37811"/>
                  <a:gd name="adj2" fmla="val -64154"/>
                </a:avLst>
              </a:prstGeom>
              <a:blipFill>
                <a:blip r:embed="rId11"/>
                <a:stretch>
                  <a:fillRect l="-493" r="-739" b="-378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5059ACF-90C0-4AE3-86F3-CAC6192B777B}"/>
                  </a:ext>
                </a:extLst>
              </p:cNvPr>
              <p:cNvSpPr/>
              <p:nvPr/>
            </p:nvSpPr>
            <p:spPr>
              <a:xfrm>
                <a:off x="4341916" y="5695339"/>
                <a:ext cx="2366123" cy="340226"/>
              </a:xfrm>
              <a:prstGeom prst="wedgeRectCallout">
                <a:avLst>
                  <a:gd name="adj1" fmla="val 44399"/>
                  <a:gd name="adj2" fmla="val 77364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EP minimizes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KL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IN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>
                  <a:solidFill>
                    <a:schemeClr val="tx1"/>
                  </a:solidFill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12" name="Speech Bubble: Rectangle 11">
                <a:extLst>
                  <a:ext uri="{FF2B5EF4-FFF2-40B4-BE49-F238E27FC236}">
                    <a16:creationId xmlns:a16="http://schemas.microsoft.com/office/drawing/2014/main" id="{15059ACF-90C0-4AE3-86F3-CAC6192B7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916" y="5695339"/>
                <a:ext cx="2366123" cy="340226"/>
              </a:xfrm>
              <a:prstGeom prst="wedgeRectCallout">
                <a:avLst>
                  <a:gd name="adj1" fmla="val 44399"/>
                  <a:gd name="adj2" fmla="val 77364"/>
                </a:avLst>
              </a:prstGeom>
              <a:blipFill>
                <a:blip r:embed="rId12"/>
                <a:stretch>
                  <a:fillRect l="-1790" t="-789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239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521"/>
    </mc:Choice>
    <mc:Fallback xmlns="">
      <p:transition spd="slow" advTm="375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ELBO for Model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Recall that ELBO is a </a:t>
                </a:r>
                <a:r>
                  <a:rPr lang="en-GB" sz="2600" u="sng" dirty="0">
                    <a:latin typeface="Abadi Extra Light" panose="020B0204020104020204" pitchFamily="34" charset="0"/>
                  </a:rPr>
                  <a:t>lower bound</a:t>
                </a:r>
                <a:r>
                  <a:rPr lang="en-GB" sz="2600" dirty="0">
                    <a:latin typeface="Abadi Extra Light" panose="020B0204020104020204" pitchFamily="34" charset="0"/>
                  </a:rPr>
                  <a:t> on log of model evidence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6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600" b="1" i="1" dirty="0" err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600" i="1" dirty="0" err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Can compute ELBO for each model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600" dirty="0">
                    <a:latin typeface="Abadi Extra Light" panose="020B0204020104020204" pitchFamily="34" charset="0"/>
                  </a:rPr>
                  <a:t> and choose the one with largest ELBO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1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26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600" dirty="0">
                    <a:latin typeface="Abadi Extra Light" panose="020B0204020104020204" pitchFamily="34" charset="0"/>
                  </a:rPr>
                  <a:t>Some criticism since we are using a lower-bound but often works well in practice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831" t="-16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676185-0E17-4ED7-8F6B-937AED13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461" y="2602161"/>
            <a:ext cx="4528869" cy="2614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5536C45-5381-425E-8157-A086098E68E3}"/>
                  </a:ext>
                </a:extLst>
              </p:cNvPr>
              <p:cNvSpPr/>
              <p:nvPr/>
            </p:nvSpPr>
            <p:spPr>
              <a:xfrm>
                <a:off x="8201188" y="2573082"/>
                <a:ext cx="1325296" cy="753570"/>
              </a:xfrm>
              <a:prstGeom prst="wedgeRectCallout">
                <a:avLst>
                  <a:gd name="adj1" fmla="val -67254"/>
                  <a:gd name="adj2" fmla="val 42493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Each value of </a:t>
                </a:r>
                <a14:m>
                  <m:oMath xmlns:m="http://schemas.openxmlformats.org/officeDocument/2006/math">
                    <m:r>
                      <a:rPr lang="en-IN" sz="1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represents a different model</a:t>
                </a:r>
              </a:p>
            </p:txBody>
          </p:sp>
        </mc:Choice>
        <mc:Fallback xmlns="">
          <p:sp>
            <p:nvSpPr>
              <p:cNvPr id="6" name="Speech Bubble: Rectangle 5">
                <a:extLst>
                  <a:ext uri="{FF2B5EF4-FFF2-40B4-BE49-F238E27FC236}">
                    <a16:creationId xmlns:a16="http://schemas.microsoft.com/office/drawing/2014/main" id="{45536C45-5381-425E-8157-A086098E68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188" y="2573082"/>
                <a:ext cx="1325296" cy="753570"/>
              </a:xfrm>
              <a:prstGeom prst="wedgeRectCallout">
                <a:avLst>
                  <a:gd name="adj1" fmla="val -67254"/>
                  <a:gd name="adj2" fmla="val 42493"/>
                </a:avLst>
              </a:prstGeom>
              <a:blipFill>
                <a:blip r:embed="rId5"/>
                <a:stretch>
                  <a:fillRect b="-4724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10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74"/>
    </mc:Choice>
    <mc:Fallback xmlns="">
      <p:transition spd="slow" advTm="245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VI and Convergence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VI is guaranteed to converge to a local optima (just like EM)</a:t>
            </a:r>
          </a:p>
          <a:p>
            <a:pPr marL="0" indent="0">
              <a:buNone/>
            </a:pPr>
            <a:endParaRPr lang="en-GB" sz="10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Therefore proper initialization is important (just like EM)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Can sometimes run multiple times with different initializations and choose the best run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22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600" dirty="0">
                <a:latin typeface="Abadi Extra Light" panose="020B0204020104020204" pitchFamily="34" charset="0"/>
              </a:rPr>
              <a:t>ELBO increases monotonically with iterations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200" dirty="0">
                <a:latin typeface="Abadi Extra Light" panose="020B0204020104020204" pitchFamily="34" charset="0"/>
              </a:rPr>
              <a:t> Can thus monitor the ELBO to assess convergence</a:t>
            </a:r>
          </a:p>
        </p:txBody>
      </p:sp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A2EFB5-64F5-42F9-B2C3-FB8B7C185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40" y="3112816"/>
            <a:ext cx="46767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5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550"/>
    </mc:Choice>
    <mc:Fallback xmlns="">
      <p:transition spd="slow" advTm="146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A33BC3"/>
                </a:solidFill>
              </a:rPr>
              <a:t>Variational Inference and Expectation Maximization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VI can be seen as a generalization of the EM algorithm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In VI, there is no distinction between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latent variables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Also recall that EM finds CP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point estimate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VI treats all unknowns identically and infers posterior for all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VI can be used within an EM algorithm if the E step is intractable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 step is intractable if the CP of latent variables given params is intractable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This version of EM is known as </a:t>
                </a:r>
                <a:r>
                  <a:rPr lang="en-GB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Variational EM (VEM)</a:t>
                </a:r>
              </a:p>
              <a:p>
                <a:pPr marL="0" indent="0">
                  <a:buNone/>
                </a:pPr>
                <a:endParaRPr lang="en-GB" sz="5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If we only care about point estimates of the parameters, VEM is widely used if the CP of latent variables is intractable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5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Slide Number Placeholder 11">
            <a:extLst>
              <a:ext uri="{FF2B5EF4-FFF2-40B4-BE49-F238E27FC236}">
                <a16:creationId xmlns:a16="http://schemas.microsoft.com/office/drawing/2014/main" id="{35F7AD1F-F9D6-4D57-8CAA-F895FEBE23C8}"/>
              </a:ext>
            </a:extLst>
          </p:cNvPr>
          <p:cNvSpPr txBox="1">
            <a:spLocks/>
          </p:cNvSpPr>
          <p:nvPr/>
        </p:nvSpPr>
        <p:spPr>
          <a:xfrm>
            <a:off x="11323930" y="136939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bg1">
                    <a:lumMod val="65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01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98"/>
    </mc:Choice>
    <mc:Fallback xmlns="">
      <p:transition spd="slow" advTm="119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15.8|14.9|26|33|19.5|20.6|34.9|34.9|50.6|71.8|33.3|37.5|1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22.9|9.2|33.7|31.7|53|65.4|85|49.3|39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23.3|50|26.6|20.8|14.9|43.7|21.9|69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4.5|33.3|9.6|42.8|16.6|3.8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7.7|9.1|51.9|24.9|30.7|29.3|75.1|39|60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4.8|57|11.5|54.7|12.9|13.7|24.4|10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43.1|85.2|21.5|21.8|28.3|64.4|7.6|28.2|102.2|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4|18.9|15.3|4.8|43.7|10.2|14.6|48|12.9|12.5|45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34.6|24.5|72.3|41.2|28.2|8.1|35.8|3.4|3.7|5.5|62.3|6.4|48.8|10.3|44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2|44.6|40|22.2|21.4|112.2|1.4|0.7|0.5|1.1|49.3|22.1|27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5.7|13.3|15.2|34.4|20.8|17.9|2.6|148.3|1.6|0.6|10.2|1|6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0.4|41.5|35.2|23.1|16.9|11.3|15.3|104.1|23.7|3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6.6|10.5|5.2|9.6|50.2|78.3|12.9|4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0.7|29.4|6.9|18.4|20.3|30.3|6.9|49.4|47.3|3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7|8.8|54.2|11.7|114.9|55|59.9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44|0.9|26.7|12.2|73.2|18|28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1|19|23.1|45|2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5|20.4|9.3|7.5|26.7|10.3|9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16.3|12.1|25|9.5|14.1|24.6|12.2|16.6|47.3|16.4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66129</TotalTime>
  <Words>2425</Words>
  <Application>Microsoft Office PowerPoint</Application>
  <PresentationFormat>Widescreen</PresentationFormat>
  <Paragraphs>487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Variational Inference</vt:lpstr>
      <vt:lpstr>Variational Bayes (VB) or Variational Inference (VI)</vt:lpstr>
      <vt:lpstr>Variational Bayes (VB) or Variational Inference (VI)</vt:lpstr>
      <vt:lpstr>VB/VI = Maximizing the ELBO</vt:lpstr>
      <vt:lpstr>Maximizing the ELBO</vt:lpstr>
      <vt:lpstr>Some Properties of VI</vt:lpstr>
      <vt:lpstr>ELBO for Model Selection</vt:lpstr>
      <vt:lpstr>VI and Convergence</vt:lpstr>
      <vt:lpstr>Variational Inference and Expectation Maximization</vt:lpstr>
      <vt:lpstr>Mean-Field VI</vt:lpstr>
      <vt:lpstr>Deriving Mean-Field VI Updates</vt:lpstr>
      <vt:lpstr>Deriving Mean-Field VI Updates</vt:lpstr>
      <vt:lpstr>The Mean-Field VI Algorithm</vt:lpstr>
      <vt:lpstr>Mean-Field VI: A Simple Example</vt:lpstr>
      <vt:lpstr>Mean-Field VI: A Simple Example</vt:lpstr>
      <vt:lpstr>Mean-Field VI: A Closer Look</vt:lpstr>
      <vt:lpstr>VI by Computing ELBO Gradients</vt:lpstr>
      <vt:lpstr>Mean-Field VI by Taking ELBO’s Gradients</vt:lpstr>
      <vt:lpstr>Mean-Field VI by Taking ELBO’s Gradients</vt:lpstr>
      <vt:lpstr>Coming Up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Piyush Rai</dc:creator>
  <cp:lastModifiedBy>Piyush Rai</cp:lastModifiedBy>
  <cp:revision>2664</cp:revision>
  <dcterms:created xsi:type="dcterms:W3CDTF">2020-07-07T20:42:16Z</dcterms:created>
  <dcterms:modified xsi:type="dcterms:W3CDTF">2022-09-15T12:11:07Z</dcterms:modified>
</cp:coreProperties>
</file>