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551" r:id="rId2"/>
    <p:sldId id="689" r:id="rId3"/>
    <p:sldId id="690" r:id="rId4"/>
    <p:sldId id="662" r:id="rId5"/>
    <p:sldId id="669" r:id="rId6"/>
    <p:sldId id="675" r:id="rId7"/>
    <p:sldId id="676" r:id="rId8"/>
    <p:sldId id="677" r:id="rId9"/>
    <p:sldId id="549" r:id="rId10"/>
    <p:sldId id="678" r:id="rId11"/>
    <p:sldId id="679" r:id="rId12"/>
    <p:sldId id="530" r:id="rId13"/>
    <p:sldId id="536" r:id="rId14"/>
    <p:sldId id="538" r:id="rId15"/>
    <p:sldId id="531" r:id="rId16"/>
    <p:sldId id="540" r:id="rId17"/>
    <p:sldId id="541" r:id="rId18"/>
    <p:sldId id="688" r:id="rId19"/>
    <p:sldId id="6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5" d="100"/>
          <a:sy n="95" d="100"/>
        </p:scale>
        <p:origin x="8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12-09-2022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12-09-2022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12-09-2022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12-09-2022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12-09-2022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12-09-2022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1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0.png"/><Relationship Id="rId1" Type="http://schemas.openxmlformats.org/officeDocument/2006/relationships/tags" Target="../tags/tag9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240.png"/><Relationship Id="rId10" Type="http://schemas.openxmlformats.org/officeDocument/2006/relationships/image" Target="../media/image200.png"/><Relationship Id="rId9" Type="http://schemas.openxmlformats.org/officeDocument/2006/relationships/image" Target="../media/image190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18" Type="http://schemas.openxmlformats.org/officeDocument/2006/relationships/image" Target="../media/image45.png"/><Relationship Id="rId3" Type="http://schemas.openxmlformats.org/officeDocument/2006/relationships/image" Target="../media/image18.png"/><Relationship Id="rId21" Type="http://schemas.openxmlformats.org/officeDocument/2006/relationships/image" Target="../media/image50.png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48.png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40.png"/><Relationship Id="rId10" Type="http://schemas.openxmlformats.org/officeDocument/2006/relationships/image" Target="../media/image33.png"/><Relationship Id="rId19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4.png"/><Relationship Id="rId11" Type="http://schemas.openxmlformats.org/officeDocument/2006/relationships/image" Target="NUL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NULL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80.png"/><Relationship Id="rId3" Type="http://schemas.openxmlformats.org/officeDocument/2006/relationships/image" Target="../media/image66.png"/><Relationship Id="rId7" Type="http://schemas.openxmlformats.org/officeDocument/2006/relationships/image" Target="../media/image330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20.png"/><Relationship Id="rId11" Type="http://schemas.openxmlformats.org/officeDocument/2006/relationships/image" Target="../media/image10.png"/><Relationship Id="rId10" Type="http://schemas.openxmlformats.org/officeDocument/2006/relationships/image" Target="../media/image360.png"/><Relationship Id="rId9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3" Type="http://schemas.openxmlformats.org/officeDocument/2006/relationships/image" Target="../media/image68.png"/><Relationship Id="rId7" Type="http://schemas.openxmlformats.org/officeDocument/2006/relationships/image" Target="../media/image480.png"/><Relationship Id="rId12" Type="http://schemas.openxmlformats.org/officeDocument/2006/relationships/image" Target="../media/image72.png"/><Relationship Id="rId17" Type="http://schemas.openxmlformats.org/officeDocument/2006/relationships/image" Target="../media/image5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png"/><Relationship Id="rId1" Type="http://schemas.openxmlformats.org/officeDocument/2006/relationships/tags" Target="../tags/tag15.xml"/><Relationship Id="rId6" Type="http://schemas.openxmlformats.org/officeDocument/2006/relationships/image" Target="../media/image470.png"/><Relationship Id="rId11" Type="http://schemas.openxmlformats.org/officeDocument/2006/relationships/image" Target="../media/image71.png"/><Relationship Id="rId15" Type="http://schemas.openxmlformats.org/officeDocument/2006/relationships/image" Target="../media/image561.png"/><Relationship Id="rId10" Type="http://schemas.openxmlformats.org/officeDocument/2006/relationships/image" Target="../media/image69.png"/><Relationship Id="rId9" Type="http://schemas.openxmlformats.org/officeDocument/2006/relationships/image" Target="../media/image501.png"/><Relationship Id="rId1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30.png"/><Relationship Id="rId7" Type="http://schemas.openxmlformats.org/officeDocument/2006/relationships/image" Target="../media/image580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5" Type="http://schemas.openxmlformats.org/officeDocument/2006/relationships/image" Target="../media/image560.png"/><Relationship Id="rId10" Type="http://schemas.openxmlformats.org/officeDocument/2006/relationships/image" Target="../media/image74.png"/><Relationship Id="rId9" Type="http://schemas.openxmlformats.org/officeDocument/2006/relationships/image" Target="../media/image6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57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12.png"/><Relationship Id="rId3" Type="http://schemas.openxmlformats.org/officeDocument/2006/relationships/image" Target="../media/image201.png"/><Relationship Id="rId7" Type="http://schemas.openxmlformats.org/officeDocument/2006/relationships/image" Target="../media/image9.png"/><Relationship Id="rId12" Type="http://schemas.openxmlformats.org/officeDocument/2006/relationships/image" Target="../media/image451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tags" Target="../tags/tag6.xml"/><Relationship Id="rId6" Type="http://schemas.openxmlformats.org/officeDocument/2006/relationships/image" Target="../media/image391.png"/><Relationship Id="rId11" Type="http://schemas.openxmlformats.org/officeDocument/2006/relationships/image" Target="../media/image44.png"/><Relationship Id="rId15" Type="http://schemas.openxmlformats.org/officeDocument/2006/relationships/image" Target="../media/image10.png"/><Relationship Id="rId10" Type="http://schemas.openxmlformats.org/officeDocument/2006/relationships/image" Target="../media/image43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../media/image100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48" y="2332139"/>
            <a:ext cx="10813129" cy="1558137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Latent Variable Models and the EM Algorithm (</a:t>
            </a:r>
            <a:r>
              <a:rPr lang="en-GB" sz="48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B617CCEE-366F-4DA6-9599-FE596F799AC9}"/>
              </a:ext>
            </a:extLst>
          </p:cNvPr>
          <p:cNvSpPr txBox="1">
            <a:spLocks/>
          </p:cNvSpPr>
          <p:nvPr/>
        </p:nvSpPr>
        <p:spPr>
          <a:xfrm>
            <a:off x="265245" y="169682"/>
            <a:ext cx="11740617" cy="8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A33BC3"/>
                </a:solidFill>
              </a:rPr>
              <a:t>What’s Going On In EM?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67" name="Slide Number Placeholder 11">
            <a:extLst>
              <a:ext uri="{FF2B5EF4-FFF2-40B4-BE49-F238E27FC236}">
                <a16:creationId xmlns:a16="http://schemas.microsoft.com/office/drawing/2014/main" id="{1FF90434-1824-4BE6-839B-6CF957FC245C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DBCC3681-24E2-45B1-B6F6-B11EFB084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As we saw, the maximization of lower bound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had two steps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Step 1 finds the optimal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(call 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) by setting it as the posterior of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given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Step 2 maximizes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which gives a new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DBCC3681-24E2-45B1-B6F6-B11EFB084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1574F5C-F9B3-491B-9224-4A2F50AAB5F5}"/>
              </a:ext>
            </a:extLst>
          </p:cNvPr>
          <p:cNvSpPr/>
          <p:nvPr/>
        </p:nvSpPr>
        <p:spPr>
          <a:xfrm>
            <a:off x="3157629" y="2847193"/>
            <a:ext cx="5243120" cy="2971015"/>
          </a:xfrm>
          <a:custGeom>
            <a:avLst/>
            <a:gdLst>
              <a:gd name="connsiteX0" fmla="*/ 0 w 3842158"/>
              <a:gd name="connsiteY0" fmla="*/ 2338327 h 2346716"/>
              <a:gd name="connsiteX1" fmla="*/ 562062 w 3842158"/>
              <a:gd name="connsiteY1" fmla="*/ 484360 h 2346716"/>
              <a:gd name="connsiteX2" fmla="*/ 1568741 w 3842158"/>
              <a:gd name="connsiteY2" fmla="*/ 920588 h 2346716"/>
              <a:gd name="connsiteX3" fmla="*/ 2231471 w 3842158"/>
              <a:gd name="connsiteY3" fmla="*/ 31355 h 2346716"/>
              <a:gd name="connsiteX4" fmla="*/ 2994870 w 3842158"/>
              <a:gd name="connsiteY4" fmla="*/ 408859 h 2346716"/>
              <a:gd name="connsiteX5" fmla="*/ 3842158 w 3842158"/>
              <a:gd name="connsiteY5" fmla="*/ 2346716 h 2346716"/>
              <a:gd name="connsiteX0" fmla="*/ 0 w 3842158"/>
              <a:gd name="connsiteY0" fmla="*/ 2447265 h 2455654"/>
              <a:gd name="connsiteX1" fmla="*/ 562062 w 3842158"/>
              <a:gd name="connsiteY1" fmla="*/ 593298 h 2455654"/>
              <a:gd name="connsiteX2" fmla="*/ 1568741 w 3842158"/>
              <a:gd name="connsiteY2" fmla="*/ 1029526 h 2455654"/>
              <a:gd name="connsiteX3" fmla="*/ 2344291 w 3842158"/>
              <a:gd name="connsiteY3" fmla="*/ 20995 h 2455654"/>
              <a:gd name="connsiteX4" fmla="*/ 2994870 w 3842158"/>
              <a:gd name="connsiteY4" fmla="*/ 517797 h 2455654"/>
              <a:gd name="connsiteX5" fmla="*/ 3842158 w 3842158"/>
              <a:gd name="connsiteY5" fmla="*/ 2455654 h 2455654"/>
              <a:gd name="connsiteX0" fmla="*/ 0 w 3842158"/>
              <a:gd name="connsiteY0" fmla="*/ 2457943 h 2466332"/>
              <a:gd name="connsiteX1" fmla="*/ 562062 w 3842158"/>
              <a:gd name="connsiteY1" fmla="*/ 603976 h 2466332"/>
              <a:gd name="connsiteX2" fmla="*/ 1568741 w 3842158"/>
              <a:gd name="connsiteY2" fmla="*/ 1040204 h 2466332"/>
              <a:gd name="connsiteX3" fmla="*/ 2344291 w 3842158"/>
              <a:gd name="connsiteY3" fmla="*/ 31673 h 2466332"/>
              <a:gd name="connsiteX4" fmla="*/ 2994870 w 3842158"/>
              <a:gd name="connsiteY4" fmla="*/ 528475 h 2466332"/>
              <a:gd name="connsiteX5" fmla="*/ 3842158 w 3842158"/>
              <a:gd name="connsiteY5" fmla="*/ 2466332 h 2466332"/>
              <a:gd name="connsiteX0" fmla="*/ 0 w 3842158"/>
              <a:gd name="connsiteY0" fmla="*/ 2457943 h 2466332"/>
              <a:gd name="connsiteX1" fmla="*/ 819042 w 3842158"/>
              <a:gd name="connsiteY1" fmla="*/ 283364 h 2466332"/>
              <a:gd name="connsiteX2" fmla="*/ 1568741 w 3842158"/>
              <a:gd name="connsiteY2" fmla="*/ 1040204 h 2466332"/>
              <a:gd name="connsiteX3" fmla="*/ 2344291 w 3842158"/>
              <a:gd name="connsiteY3" fmla="*/ 31673 h 2466332"/>
              <a:gd name="connsiteX4" fmla="*/ 2994870 w 3842158"/>
              <a:gd name="connsiteY4" fmla="*/ 528475 h 2466332"/>
              <a:gd name="connsiteX5" fmla="*/ 3842158 w 3842158"/>
              <a:gd name="connsiteY5" fmla="*/ 2466332 h 2466332"/>
              <a:gd name="connsiteX0" fmla="*/ 0 w 3842158"/>
              <a:gd name="connsiteY0" fmla="*/ 2457943 h 2466332"/>
              <a:gd name="connsiteX1" fmla="*/ 819042 w 3842158"/>
              <a:gd name="connsiteY1" fmla="*/ 283364 h 2466332"/>
              <a:gd name="connsiteX2" fmla="*/ 1568741 w 3842158"/>
              <a:gd name="connsiteY2" fmla="*/ 1040204 h 2466332"/>
              <a:gd name="connsiteX3" fmla="*/ 2344291 w 3842158"/>
              <a:gd name="connsiteY3" fmla="*/ 31673 h 2466332"/>
              <a:gd name="connsiteX4" fmla="*/ 2994870 w 3842158"/>
              <a:gd name="connsiteY4" fmla="*/ 528475 h 2466332"/>
              <a:gd name="connsiteX5" fmla="*/ 3842158 w 3842158"/>
              <a:gd name="connsiteY5" fmla="*/ 2466332 h 2466332"/>
              <a:gd name="connsiteX0" fmla="*/ 0 w 3842158"/>
              <a:gd name="connsiteY0" fmla="*/ 2437928 h 2446317"/>
              <a:gd name="connsiteX1" fmla="*/ 819042 w 3842158"/>
              <a:gd name="connsiteY1" fmla="*/ 263349 h 2446317"/>
              <a:gd name="connsiteX2" fmla="*/ 1643954 w 3842158"/>
              <a:gd name="connsiteY2" fmla="*/ 848699 h 2446317"/>
              <a:gd name="connsiteX3" fmla="*/ 2344291 w 3842158"/>
              <a:gd name="connsiteY3" fmla="*/ 11658 h 2446317"/>
              <a:gd name="connsiteX4" fmla="*/ 2994870 w 3842158"/>
              <a:gd name="connsiteY4" fmla="*/ 508460 h 2446317"/>
              <a:gd name="connsiteX5" fmla="*/ 3842158 w 3842158"/>
              <a:gd name="connsiteY5" fmla="*/ 2446317 h 2446317"/>
              <a:gd name="connsiteX0" fmla="*/ 0 w 3842158"/>
              <a:gd name="connsiteY0" fmla="*/ 2459408 h 2467797"/>
              <a:gd name="connsiteX1" fmla="*/ 819042 w 3842158"/>
              <a:gd name="connsiteY1" fmla="*/ 284829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900524 w 3842158"/>
              <a:gd name="connsiteY1" fmla="*/ 225180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936175"/>
              <a:gd name="connsiteY0" fmla="*/ 2451952 h 2467797"/>
              <a:gd name="connsiteX1" fmla="*/ 994541 w 3936175"/>
              <a:gd name="connsiteY1" fmla="*/ 225180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994541 w 3936175"/>
              <a:gd name="connsiteY1" fmla="*/ 225180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994541 w 3936175"/>
              <a:gd name="connsiteY1" fmla="*/ 225180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1195110 w 3936175"/>
              <a:gd name="connsiteY1" fmla="*/ 202812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1195110 w 3936175"/>
              <a:gd name="connsiteY1" fmla="*/ 202812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1195110 w 3936175"/>
              <a:gd name="connsiteY1" fmla="*/ 202812 h 2467797"/>
              <a:gd name="connsiteX2" fmla="*/ 1863327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42655 h 2458500"/>
              <a:gd name="connsiteX1" fmla="*/ 1195110 w 3936175"/>
              <a:gd name="connsiteY1" fmla="*/ 193515 h 2458500"/>
              <a:gd name="connsiteX2" fmla="*/ 1932273 w 3936175"/>
              <a:gd name="connsiteY2" fmla="*/ 622287 h 2458500"/>
              <a:gd name="connsiteX3" fmla="*/ 2344292 w 3936175"/>
              <a:gd name="connsiteY3" fmla="*/ 1473 h 2458500"/>
              <a:gd name="connsiteX4" fmla="*/ 3088887 w 3936175"/>
              <a:gd name="connsiteY4" fmla="*/ 520643 h 2458500"/>
              <a:gd name="connsiteX5" fmla="*/ 3936175 w 3936175"/>
              <a:gd name="connsiteY5" fmla="*/ 2458500 h 2458500"/>
              <a:gd name="connsiteX0" fmla="*/ 0 w 3936175"/>
              <a:gd name="connsiteY0" fmla="*/ 2442655 h 2458500"/>
              <a:gd name="connsiteX1" fmla="*/ 1195110 w 3936175"/>
              <a:gd name="connsiteY1" fmla="*/ 193515 h 2458500"/>
              <a:gd name="connsiteX2" fmla="*/ 1932273 w 3936175"/>
              <a:gd name="connsiteY2" fmla="*/ 622287 h 2458500"/>
              <a:gd name="connsiteX3" fmla="*/ 2344292 w 3936175"/>
              <a:gd name="connsiteY3" fmla="*/ 1473 h 2458500"/>
              <a:gd name="connsiteX4" fmla="*/ 3088887 w 3936175"/>
              <a:gd name="connsiteY4" fmla="*/ 520643 h 2458500"/>
              <a:gd name="connsiteX5" fmla="*/ 3936175 w 3936175"/>
              <a:gd name="connsiteY5" fmla="*/ 2458500 h 2458500"/>
              <a:gd name="connsiteX0" fmla="*/ 0 w 3936175"/>
              <a:gd name="connsiteY0" fmla="*/ 2465524 h 2481369"/>
              <a:gd name="connsiteX1" fmla="*/ 1195110 w 3936175"/>
              <a:gd name="connsiteY1" fmla="*/ 216384 h 2481369"/>
              <a:gd name="connsiteX2" fmla="*/ 1932273 w 3936175"/>
              <a:gd name="connsiteY2" fmla="*/ 645156 h 2481369"/>
              <a:gd name="connsiteX3" fmla="*/ 2344292 w 3936175"/>
              <a:gd name="connsiteY3" fmla="*/ 24342 h 2481369"/>
              <a:gd name="connsiteX4" fmla="*/ 3088887 w 3936175"/>
              <a:gd name="connsiteY4" fmla="*/ 543512 h 2481369"/>
              <a:gd name="connsiteX5" fmla="*/ 3936175 w 3936175"/>
              <a:gd name="connsiteY5" fmla="*/ 2481369 h 2481369"/>
              <a:gd name="connsiteX0" fmla="*/ 0 w 3936175"/>
              <a:gd name="connsiteY0" fmla="*/ 2468127 h 2483972"/>
              <a:gd name="connsiteX1" fmla="*/ 1195110 w 3936175"/>
              <a:gd name="connsiteY1" fmla="*/ 218987 h 2483972"/>
              <a:gd name="connsiteX2" fmla="*/ 1932273 w 3936175"/>
              <a:gd name="connsiteY2" fmla="*/ 647759 h 2483972"/>
              <a:gd name="connsiteX3" fmla="*/ 2344292 w 3936175"/>
              <a:gd name="connsiteY3" fmla="*/ 26945 h 2483972"/>
              <a:gd name="connsiteX4" fmla="*/ 3088887 w 3936175"/>
              <a:gd name="connsiteY4" fmla="*/ 546115 h 2483972"/>
              <a:gd name="connsiteX5" fmla="*/ 3936175 w 3936175"/>
              <a:gd name="connsiteY5" fmla="*/ 2483972 h 2483972"/>
              <a:gd name="connsiteX0" fmla="*/ 0 w 3936175"/>
              <a:gd name="connsiteY0" fmla="*/ 2468127 h 2483972"/>
              <a:gd name="connsiteX1" fmla="*/ 1195110 w 3936175"/>
              <a:gd name="connsiteY1" fmla="*/ 218987 h 2483972"/>
              <a:gd name="connsiteX2" fmla="*/ 1932273 w 3936175"/>
              <a:gd name="connsiteY2" fmla="*/ 647759 h 2483972"/>
              <a:gd name="connsiteX3" fmla="*/ 2344292 w 3936175"/>
              <a:gd name="connsiteY3" fmla="*/ 26945 h 2483972"/>
              <a:gd name="connsiteX4" fmla="*/ 3088887 w 3936175"/>
              <a:gd name="connsiteY4" fmla="*/ 546115 h 2483972"/>
              <a:gd name="connsiteX5" fmla="*/ 3936175 w 3936175"/>
              <a:gd name="connsiteY5" fmla="*/ 2483972 h 2483972"/>
              <a:gd name="connsiteX0" fmla="*/ 0 w 3936175"/>
              <a:gd name="connsiteY0" fmla="*/ 2588433 h 2604278"/>
              <a:gd name="connsiteX1" fmla="*/ 1195110 w 3936175"/>
              <a:gd name="connsiteY1" fmla="*/ 339293 h 2604278"/>
              <a:gd name="connsiteX2" fmla="*/ 1932273 w 3936175"/>
              <a:gd name="connsiteY2" fmla="*/ 768065 h 2604278"/>
              <a:gd name="connsiteX3" fmla="*/ 2488451 w 3936175"/>
              <a:gd name="connsiteY3" fmla="*/ 20497 h 2604278"/>
              <a:gd name="connsiteX4" fmla="*/ 3088887 w 3936175"/>
              <a:gd name="connsiteY4" fmla="*/ 666421 h 2604278"/>
              <a:gd name="connsiteX5" fmla="*/ 3936175 w 3936175"/>
              <a:gd name="connsiteY5" fmla="*/ 2604278 h 2604278"/>
              <a:gd name="connsiteX0" fmla="*/ 0 w 3936175"/>
              <a:gd name="connsiteY0" fmla="*/ 2588433 h 2604278"/>
              <a:gd name="connsiteX1" fmla="*/ 1195110 w 3936175"/>
              <a:gd name="connsiteY1" fmla="*/ 339293 h 2604278"/>
              <a:gd name="connsiteX2" fmla="*/ 1932273 w 3936175"/>
              <a:gd name="connsiteY2" fmla="*/ 768065 h 2604278"/>
              <a:gd name="connsiteX3" fmla="*/ 2488451 w 3936175"/>
              <a:gd name="connsiteY3" fmla="*/ 20497 h 2604278"/>
              <a:gd name="connsiteX4" fmla="*/ 3088887 w 3936175"/>
              <a:gd name="connsiteY4" fmla="*/ 666421 h 2604278"/>
              <a:gd name="connsiteX5" fmla="*/ 3936175 w 3936175"/>
              <a:gd name="connsiteY5" fmla="*/ 2604278 h 2604278"/>
              <a:gd name="connsiteX0" fmla="*/ 0 w 3936175"/>
              <a:gd name="connsiteY0" fmla="*/ 2588433 h 2604278"/>
              <a:gd name="connsiteX1" fmla="*/ 1282859 w 3936175"/>
              <a:gd name="connsiteY1" fmla="*/ 436223 h 2604278"/>
              <a:gd name="connsiteX2" fmla="*/ 1932273 w 3936175"/>
              <a:gd name="connsiteY2" fmla="*/ 768065 h 2604278"/>
              <a:gd name="connsiteX3" fmla="*/ 2488451 w 3936175"/>
              <a:gd name="connsiteY3" fmla="*/ 20497 h 2604278"/>
              <a:gd name="connsiteX4" fmla="*/ 3088887 w 3936175"/>
              <a:gd name="connsiteY4" fmla="*/ 666421 h 2604278"/>
              <a:gd name="connsiteX5" fmla="*/ 3936175 w 3936175"/>
              <a:gd name="connsiteY5" fmla="*/ 2604278 h 2604278"/>
              <a:gd name="connsiteX0" fmla="*/ 0 w 3917372"/>
              <a:gd name="connsiteY0" fmla="*/ 2640626 h 2640626"/>
              <a:gd name="connsiteX1" fmla="*/ 1264056 w 3917372"/>
              <a:gd name="connsiteY1" fmla="*/ 436223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144968 w 3917372"/>
              <a:gd name="connsiteY1" fmla="*/ 480959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144968 w 3917372"/>
              <a:gd name="connsiteY1" fmla="*/ 480959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938131 w 3917372"/>
              <a:gd name="connsiteY1" fmla="*/ 548064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938131 w 3917372"/>
              <a:gd name="connsiteY1" fmla="*/ 548064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875453 w 3917372"/>
              <a:gd name="connsiteY1" fmla="*/ 570433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372" h="2640626">
                <a:moveTo>
                  <a:pt x="0" y="2640626"/>
                </a:moveTo>
                <a:cubicBezTo>
                  <a:pt x="369674" y="1876525"/>
                  <a:pt x="600417" y="576826"/>
                  <a:pt x="875453" y="570433"/>
                </a:cubicBezTo>
                <a:cubicBezTo>
                  <a:pt x="1150489" y="564040"/>
                  <a:pt x="1647771" y="859721"/>
                  <a:pt x="1913470" y="768065"/>
                </a:cubicBezTo>
                <a:cubicBezTo>
                  <a:pt x="2179169" y="676409"/>
                  <a:pt x="2258076" y="126911"/>
                  <a:pt x="2469648" y="20497"/>
                </a:cubicBezTo>
                <a:cubicBezTo>
                  <a:pt x="2681220" y="-85917"/>
                  <a:pt x="2828797" y="235791"/>
                  <a:pt x="3070084" y="666421"/>
                </a:cubicBezTo>
                <a:cubicBezTo>
                  <a:pt x="3311371" y="1097051"/>
                  <a:pt x="3627952" y="1828296"/>
                  <a:pt x="3917372" y="26042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8F941D5-C50A-41FD-A116-848BF1B213B3}"/>
              </a:ext>
            </a:extLst>
          </p:cNvPr>
          <p:cNvCxnSpPr>
            <a:cxnSpLocks/>
          </p:cNvCxnSpPr>
          <p:nvPr/>
        </p:nvCxnSpPr>
        <p:spPr>
          <a:xfrm flipV="1">
            <a:off x="2914350" y="5888010"/>
            <a:ext cx="6014907" cy="74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C597AD-2717-4161-B19C-DCAF9BAF957D}"/>
              </a:ext>
            </a:extLst>
          </p:cNvPr>
          <p:cNvSpPr/>
          <p:nvPr/>
        </p:nvSpPr>
        <p:spPr>
          <a:xfrm>
            <a:off x="3378917" y="4745699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0F68E65-E311-4E3F-9578-AF1136186608}"/>
                  </a:ext>
                </a:extLst>
              </p:cNvPr>
              <p:cNvSpPr txBox="1"/>
              <p:nvPr/>
            </p:nvSpPr>
            <p:spPr>
              <a:xfrm>
                <a:off x="3319635" y="5997554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0F68E65-E311-4E3F-9578-AF113618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635" y="5997554"/>
                <a:ext cx="348878" cy="224357"/>
              </a:xfrm>
              <a:prstGeom prst="rect">
                <a:avLst/>
              </a:prstGeom>
              <a:blipFill>
                <a:blip r:embed="rId6"/>
                <a:stretch>
                  <a:fillRect l="-12281" t="-8108" r="-10526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E1B5F5-4E44-4C9E-A096-4073421BD066}"/>
              </a:ext>
            </a:extLst>
          </p:cNvPr>
          <p:cNvCxnSpPr>
            <a:cxnSpLocks/>
          </p:cNvCxnSpPr>
          <p:nvPr/>
        </p:nvCxnSpPr>
        <p:spPr>
          <a:xfrm flipV="1">
            <a:off x="3593348" y="4929509"/>
            <a:ext cx="0" cy="103295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6D59D2-103A-43DE-922B-9261B45A9221}"/>
              </a:ext>
            </a:extLst>
          </p:cNvPr>
          <p:cNvCxnSpPr>
            <a:cxnSpLocks/>
          </p:cNvCxnSpPr>
          <p:nvPr/>
        </p:nvCxnSpPr>
        <p:spPr>
          <a:xfrm flipV="1">
            <a:off x="3851873" y="4201823"/>
            <a:ext cx="0" cy="173338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4386AF-DBED-4745-85CA-2D200E067B75}"/>
              </a:ext>
            </a:extLst>
          </p:cNvPr>
          <p:cNvSpPr/>
          <p:nvPr/>
        </p:nvSpPr>
        <p:spPr>
          <a:xfrm>
            <a:off x="3839908" y="3595411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7A2505-CF02-4210-B2E4-C4078F5D6DDE}"/>
              </a:ext>
            </a:extLst>
          </p:cNvPr>
          <p:cNvCxnSpPr>
            <a:cxnSpLocks/>
          </p:cNvCxnSpPr>
          <p:nvPr/>
        </p:nvCxnSpPr>
        <p:spPr>
          <a:xfrm flipV="1">
            <a:off x="4073162" y="3732039"/>
            <a:ext cx="0" cy="220653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0793250-0E25-43D7-B2C3-9501C748427D}"/>
              </a:ext>
            </a:extLst>
          </p:cNvPr>
          <p:cNvSpPr/>
          <p:nvPr/>
        </p:nvSpPr>
        <p:spPr>
          <a:xfrm>
            <a:off x="3863839" y="3498489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B30181A-5EEA-46A0-810F-3C50135C6FB8}"/>
              </a:ext>
            </a:extLst>
          </p:cNvPr>
          <p:cNvCxnSpPr>
            <a:cxnSpLocks/>
          </p:cNvCxnSpPr>
          <p:nvPr/>
        </p:nvCxnSpPr>
        <p:spPr>
          <a:xfrm flipH="1" flipV="1">
            <a:off x="4303574" y="3483065"/>
            <a:ext cx="18584" cy="2493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B9FFDC-91B0-4E0F-AD3E-77FBDEDC941B}"/>
              </a:ext>
            </a:extLst>
          </p:cNvPr>
          <p:cNvSpPr/>
          <p:nvPr/>
        </p:nvSpPr>
        <p:spPr>
          <a:xfrm>
            <a:off x="3600205" y="4103300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79E361-8B87-47F3-AD8E-7B7C4AF2041D}"/>
                  </a:ext>
                </a:extLst>
              </p:cNvPr>
              <p:cNvSpPr txBox="1"/>
              <p:nvPr/>
            </p:nvSpPr>
            <p:spPr>
              <a:xfrm>
                <a:off x="3651858" y="5977049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79E361-8B87-47F3-AD8E-7B7C4AF20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858" y="5977049"/>
                <a:ext cx="348878" cy="224357"/>
              </a:xfrm>
              <a:prstGeom prst="rect">
                <a:avLst/>
              </a:prstGeom>
              <a:blipFill>
                <a:blip r:embed="rId7"/>
                <a:stretch>
                  <a:fillRect l="-12281" t="-5405" r="-12281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7B560B-A4BC-4156-A1DA-6FD76BF10636}"/>
                  </a:ext>
                </a:extLst>
              </p:cNvPr>
              <p:cNvSpPr txBox="1"/>
              <p:nvPr/>
            </p:nvSpPr>
            <p:spPr>
              <a:xfrm>
                <a:off x="3943825" y="5957812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7B560B-A4BC-4156-A1DA-6FD76BF1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825" y="5957812"/>
                <a:ext cx="348878" cy="224357"/>
              </a:xfrm>
              <a:prstGeom prst="rect">
                <a:avLst/>
              </a:prstGeom>
              <a:blipFill>
                <a:blip r:embed="rId8"/>
                <a:stretch>
                  <a:fillRect l="-12281" t="-5405" r="-10526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6CE7FC2-A2C7-48C1-B2B8-0D57AF200359}"/>
                  </a:ext>
                </a:extLst>
              </p:cNvPr>
              <p:cNvSpPr txBox="1"/>
              <p:nvPr/>
            </p:nvSpPr>
            <p:spPr>
              <a:xfrm>
                <a:off x="4248305" y="5949005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6CE7FC2-A2C7-48C1-B2B8-0D57AF200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05" y="5949005"/>
                <a:ext cx="348878" cy="224357"/>
              </a:xfrm>
              <a:prstGeom prst="rect">
                <a:avLst/>
              </a:prstGeom>
              <a:blipFill>
                <a:blip r:embed="rId9"/>
                <a:stretch>
                  <a:fillRect l="-12281" t="-8108" r="-10526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EF9893-66DB-4A59-95C3-15640C89129B}"/>
                  </a:ext>
                </a:extLst>
              </p:cNvPr>
              <p:cNvSpPr txBox="1"/>
              <p:nvPr/>
            </p:nvSpPr>
            <p:spPr>
              <a:xfrm>
                <a:off x="797052" y="3178041"/>
                <a:ext cx="2360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Green curve: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after setting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0EF9893-66DB-4A59-95C3-15640C891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2" y="3178041"/>
                <a:ext cx="2360577" cy="553998"/>
              </a:xfrm>
              <a:prstGeom prst="rect">
                <a:avLst/>
              </a:prstGeom>
              <a:blipFill>
                <a:blip r:embed="rId10"/>
                <a:stretch>
                  <a:fillRect l="-6202" t="-14286" r="-8010" b="-25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65C51F5-1401-4FAB-91CE-F710011DE3BD}"/>
                  </a:ext>
                </a:extLst>
              </p:cNvPr>
              <p:cNvSpPr txBox="1"/>
              <p:nvPr/>
            </p:nvSpPr>
            <p:spPr>
              <a:xfrm>
                <a:off x="7291727" y="3221490"/>
                <a:ext cx="1109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65C51F5-1401-4FAB-91CE-F710011DE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27" y="3221490"/>
                <a:ext cx="1109022" cy="276999"/>
              </a:xfrm>
              <a:prstGeom prst="rect">
                <a:avLst/>
              </a:prstGeom>
              <a:blipFill>
                <a:blip r:embed="rId11"/>
                <a:stretch>
                  <a:fillRect l="-7143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22C35E1-69B1-43D7-8008-00C8352789AC}"/>
                  </a:ext>
                </a:extLst>
              </p:cNvPr>
              <p:cNvSpPr txBox="1"/>
              <p:nvPr/>
            </p:nvSpPr>
            <p:spPr>
              <a:xfrm>
                <a:off x="3715671" y="2889636"/>
                <a:ext cx="15643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Local optima found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22C35E1-69B1-43D7-8008-00C835278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71" y="2889636"/>
                <a:ext cx="1564371" cy="553998"/>
              </a:xfrm>
              <a:prstGeom prst="rect">
                <a:avLst/>
              </a:prstGeom>
              <a:blipFill>
                <a:blip r:embed="rId12"/>
                <a:stretch>
                  <a:fillRect l="-9375" t="-14286" b="-25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918EE695-E7E2-4904-9D92-D6280A830211}"/>
                  </a:ext>
                </a:extLst>
              </p:cNvPr>
              <p:cNvSpPr/>
              <p:nvPr/>
            </p:nvSpPr>
            <p:spPr>
              <a:xfrm>
                <a:off x="8781633" y="721837"/>
                <a:ext cx="3224229" cy="700731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KL becomes zero and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becomes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</a:rPr>
                  <a:t>;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their curves touch at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918EE695-E7E2-4904-9D92-D6280A830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633" y="721837"/>
                <a:ext cx="3224229" cy="700731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blipFill>
                <a:blip r:embed="rId13"/>
                <a:stretch>
                  <a:fillRect l="-377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E5BFB8FC-06C2-4F0B-99BD-770CD4912D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81313" y="2571935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peech Bubble: Rectangle 87">
                <a:extLst>
                  <a:ext uri="{FF2B5EF4-FFF2-40B4-BE49-F238E27FC236}">
                    <a16:creationId xmlns:a16="http://schemas.microsoft.com/office/drawing/2014/main" id="{CD6D81D4-123E-4E8E-A566-1B4F31362877}"/>
                  </a:ext>
                </a:extLst>
              </p:cNvPr>
              <p:cNvSpPr/>
              <p:nvPr/>
            </p:nvSpPr>
            <p:spPr>
              <a:xfrm>
                <a:off x="8400749" y="2441275"/>
                <a:ext cx="2759478" cy="786969"/>
              </a:xfrm>
              <a:prstGeom prst="wedgeRectCallout">
                <a:avLst>
                  <a:gd name="adj1" fmla="val 62304"/>
                  <a:gd name="adj2" fmla="val 334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changes in Step 2 so the objective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</a:endParaRPr>
              </a:p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only change in Step 2</a:t>
                </a:r>
              </a:p>
            </p:txBody>
          </p:sp>
        </mc:Choice>
        <mc:Fallback xmlns="">
          <p:sp>
            <p:nvSpPr>
              <p:cNvPr id="88" name="Speech Bubble: Rectangle 87">
                <a:extLst>
                  <a:ext uri="{FF2B5EF4-FFF2-40B4-BE49-F238E27FC236}">
                    <a16:creationId xmlns:a16="http://schemas.microsoft.com/office/drawing/2014/main" id="{CD6D81D4-123E-4E8E-A566-1B4F31362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749" y="2441275"/>
                <a:ext cx="2759478" cy="786969"/>
              </a:xfrm>
              <a:prstGeom prst="wedgeRectCallout">
                <a:avLst>
                  <a:gd name="adj1" fmla="val 62304"/>
                  <a:gd name="adj2" fmla="val 33440"/>
                </a:avLst>
              </a:prstGeom>
              <a:blipFill>
                <a:blip r:embed="rId15"/>
                <a:stretch>
                  <a:fillRect l="-388" b="-30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833716C-F434-43AA-8390-13CAFF2D9A61}"/>
              </a:ext>
            </a:extLst>
          </p:cNvPr>
          <p:cNvCxnSpPr>
            <a:cxnSpLocks/>
          </p:cNvCxnSpPr>
          <p:nvPr/>
        </p:nvCxnSpPr>
        <p:spPr>
          <a:xfrm flipV="1">
            <a:off x="6546786" y="2858508"/>
            <a:ext cx="0" cy="306672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5875AD0-F58C-4EC4-930F-894E8E24B5F4}"/>
                  </a:ext>
                </a:extLst>
              </p:cNvPr>
              <p:cNvSpPr txBox="1"/>
              <p:nvPr/>
            </p:nvSpPr>
            <p:spPr>
              <a:xfrm>
                <a:off x="6462039" y="5949005"/>
                <a:ext cx="549574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5875AD0-F58C-4EC4-930F-894E8E24B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039" y="5949005"/>
                <a:ext cx="549574" cy="224357"/>
              </a:xfrm>
              <a:prstGeom prst="rect">
                <a:avLst/>
              </a:prstGeom>
              <a:blipFill>
                <a:blip r:embed="rId16"/>
                <a:stretch>
                  <a:fillRect l="-6667" t="-8108" r="-6667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Speech Bubble: Rectangle 90">
            <a:extLst>
              <a:ext uri="{FF2B5EF4-FFF2-40B4-BE49-F238E27FC236}">
                <a16:creationId xmlns:a16="http://schemas.microsoft.com/office/drawing/2014/main" id="{7F6C9D87-6239-4045-A8C7-28272A3006AF}"/>
              </a:ext>
            </a:extLst>
          </p:cNvPr>
          <p:cNvSpPr/>
          <p:nvPr/>
        </p:nvSpPr>
        <p:spPr>
          <a:xfrm>
            <a:off x="906234" y="4619206"/>
            <a:ext cx="2025545" cy="786969"/>
          </a:xfrm>
          <a:prstGeom prst="wedgeRectCallout">
            <a:avLst>
              <a:gd name="adj1" fmla="val 62304"/>
              <a:gd name="adj2" fmla="val 334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matters; otherwise would converge to a poor local optima</a:t>
            </a:r>
          </a:p>
        </p:txBody>
      </p:sp>
      <p:sp>
        <p:nvSpPr>
          <p:cNvPr id="92" name="Speech Bubble: Rectangle 91">
            <a:extLst>
              <a:ext uri="{FF2B5EF4-FFF2-40B4-BE49-F238E27FC236}">
                <a16:creationId xmlns:a16="http://schemas.microsoft.com/office/drawing/2014/main" id="{07A2B425-F081-4492-AF0B-0418456DD89A}"/>
              </a:ext>
            </a:extLst>
          </p:cNvPr>
          <p:cNvSpPr/>
          <p:nvPr/>
        </p:nvSpPr>
        <p:spPr>
          <a:xfrm>
            <a:off x="8400749" y="3606960"/>
            <a:ext cx="2860382" cy="786969"/>
          </a:xfrm>
          <a:prstGeom prst="wedgeRectCallout">
            <a:avLst>
              <a:gd name="adj1" fmla="val -65258"/>
              <a:gd name="adj2" fmla="val 522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kind of similar to Newton’s method (and has second order like convergence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behavior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in some cases)</a:t>
            </a:r>
          </a:p>
        </p:txBody>
      </p:sp>
      <p:sp>
        <p:nvSpPr>
          <p:cNvPr id="93" name="Speech Bubble: Rectangle 92">
            <a:extLst>
              <a:ext uri="{FF2B5EF4-FFF2-40B4-BE49-F238E27FC236}">
                <a16:creationId xmlns:a16="http://schemas.microsoft.com/office/drawing/2014/main" id="{B0045C04-9185-4B4C-9D83-83E17839C730}"/>
              </a:ext>
            </a:extLst>
          </p:cNvPr>
          <p:cNvSpPr/>
          <p:nvPr/>
        </p:nvSpPr>
        <p:spPr>
          <a:xfrm>
            <a:off x="8942899" y="4536024"/>
            <a:ext cx="2860382" cy="786969"/>
          </a:xfrm>
          <a:prstGeom prst="wedgeRectCallout">
            <a:avLst>
              <a:gd name="adj1" fmla="val -50175"/>
              <a:gd name="adj2" fmla="val -704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Unlike Newton’s method, we don’t construct and optimize a quadratic approximation, but a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peech Bubble: Rectangle 93">
                <a:extLst>
                  <a:ext uri="{FF2B5EF4-FFF2-40B4-BE49-F238E27FC236}">
                    <a16:creationId xmlns:a16="http://schemas.microsoft.com/office/drawing/2014/main" id="{4B320E2B-062E-4854-A6B9-58D67645059E}"/>
                  </a:ext>
                </a:extLst>
              </p:cNvPr>
              <p:cNvSpPr/>
              <p:nvPr/>
            </p:nvSpPr>
            <p:spPr>
              <a:xfrm>
                <a:off x="9159668" y="5542766"/>
                <a:ext cx="2860382" cy="1035555"/>
              </a:xfrm>
              <a:prstGeom prst="wedgeRectCallout">
                <a:avLst>
                  <a:gd name="adj1" fmla="val -49499"/>
                  <a:gd name="adj2" fmla="val -744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though original MLE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could be solved using gradient methods, EM often works faster and has cleaner updates</a:t>
                </a:r>
              </a:p>
            </p:txBody>
          </p:sp>
        </mc:Choice>
        <mc:Fallback xmlns="">
          <p:sp>
            <p:nvSpPr>
              <p:cNvPr id="94" name="Speech Bubble: Rectangle 93">
                <a:extLst>
                  <a:ext uri="{FF2B5EF4-FFF2-40B4-BE49-F238E27FC236}">
                    <a16:creationId xmlns:a16="http://schemas.microsoft.com/office/drawing/2014/main" id="{4B320E2B-062E-4854-A6B9-58D676450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5542766"/>
                <a:ext cx="2860382" cy="1035555"/>
              </a:xfrm>
              <a:prstGeom prst="wedgeRectCallout">
                <a:avLst>
                  <a:gd name="adj1" fmla="val -49499"/>
                  <a:gd name="adj2" fmla="val -74473"/>
                </a:avLst>
              </a:prstGeom>
              <a:blipFill>
                <a:blip r:embed="rId17"/>
                <a:stretch>
                  <a:fillRect r="-1046" b="-4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Speech Bubble: Rectangle 94">
            <a:extLst>
              <a:ext uri="{FF2B5EF4-FFF2-40B4-BE49-F238E27FC236}">
                <a16:creationId xmlns:a16="http://schemas.microsoft.com/office/drawing/2014/main" id="{12ED4A3F-BAAA-4EDF-B914-D9C792868B03}"/>
              </a:ext>
            </a:extLst>
          </p:cNvPr>
          <p:cNvSpPr/>
          <p:nvPr/>
        </p:nvSpPr>
        <p:spPr>
          <a:xfrm>
            <a:off x="5921803" y="312212"/>
            <a:ext cx="1860417" cy="744851"/>
          </a:xfrm>
          <a:prstGeom prst="wedgeRectCallout">
            <a:avLst>
              <a:gd name="adj1" fmla="val 57372"/>
              <a:gd name="adj2" fmla="val 684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Alternating between them until convergence to some local optima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4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53"/>
    </mc:Choice>
    <mc:Fallback xmlns="">
      <p:transition spd="slow" advTm="348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1" grpId="1" animBg="1"/>
      <p:bldP spid="72" grpId="0"/>
      <p:bldP spid="72" grpId="1"/>
      <p:bldP spid="75" grpId="0" animBg="1"/>
      <p:bldP spid="75" grpId="1" animBg="1"/>
      <p:bldP spid="77" grpId="0" animBg="1"/>
      <p:bldP spid="79" grpId="0" animBg="1"/>
      <p:bldP spid="79" grpId="1" animBg="1"/>
      <p:bldP spid="80" grpId="0"/>
      <p:bldP spid="80" grpId="1"/>
      <p:bldP spid="81" grpId="0"/>
      <p:bldP spid="81" grpId="1"/>
      <p:bldP spid="82" grpId="0"/>
      <p:bldP spid="83" grpId="0"/>
      <p:bldP spid="84" grpId="0"/>
      <p:bldP spid="85" grpId="0"/>
      <p:bldP spid="86" grpId="0" animBg="1"/>
      <p:bldP spid="88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Some Applications of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Mixture Models (each data-point comes from one of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mixture components)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Examples: Mixture of Gaussians, Mixture of Experts, etc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Latent variable models for dimensionality reduction or representation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Probabilistic PCA, Factor Analysis, Variational Autoencoders, etc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Problems models with missing features/labels (treated as latent variables)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 of problem with missing labels: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Semi-supervised learn</a:t>
                </a:r>
                <a:r>
                  <a:rPr lang="en-IN" dirty="0">
                    <a:latin typeface="Abadi Extra Light" panose="020B0204020104020204" pitchFamily="34" charset="0"/>
                  </a:rPr>
                  <a:t>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Hyperparameter estimation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 probabilistic models (an alternative to MLE-II)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MLE-II estimates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 Light" panose="020B0204020104020204" pitchFamily="34" charset="0"/>
                  </a:rPr>
                  <a:t> by maximizing the marginal likelihood, e.g.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With EM, can treat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latent var, and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“parameters”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 step will estimate the CP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given current estimates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 step will re-estimate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by maximizing the expected CLL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C29D47-31AC-48EC-92EA-BA62FAC4735B}"/>
                  </a:ext>
                </a:extLst>
              </p:cNvPr>
              <p:cNvSpPr txBox="1"/>
              <p:nvPr/>
            </p:nvSpPr>
            <p:spPr>
              <a:xfrm>
                <a:off x="1915731" y="4526975"/>
                <a:ext cx="7234448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rgmax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nary>
                    </m:oMath>
                  </m:oMathPara>
                </a14:m>
                <a:endParaRPr lang="en-IN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C29D47-31AC-48EC-92EA-BA62FAC47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31" y="4526975"/>
                <a:ext cx="7234448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C58686A0-7AD5-4905-B44E-E5B1DBEF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46" y="6245114"/>
            <a:ext cx="6325673" cy="3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5D5C91EC-1A84-494D-B37A-01CC02072976}"/>
              </a:ext>
            </a:extLst>
          </p:cNvPr>
          <p:cNvSpPr/>
          <p:nvPr/>
        </p:nvSpPr>
        <p:spPr>
          <a:xfrm>
            <a:off x="9303616" y="4611232"/>
            <a:ext cx="1945306" cy="443726"/>
          </a:xfrm>
          <a:prstGeom prst="wedgeRectCallout">
            <a:avLst>
              <a:gd name="adj1" fmla="val -63384"/>
              <a:gd name="adj2" fmla="val -17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a Bayesian linear 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21D65DEC-D0E5-4AFF-AB79-B17DE29AA4D1}"/>
                  </a:ext>
                </a:extLst>
              </p:cNvPr>
              <p:cNvSpPr/>
              <p:nvPr/>
            </p:nvSpPr>
            <p:spPr>
              <a:xfrm>
                <a:off x="8792755" y="6023251"/>
                <a:ext cx="1413752" cy="443726"/>
              </a:xfrm>
              <a:prstGeom prst="wedgeRectCallout">
                <a:avLst>
                  <a:gd name="adj1" fmla="val -63384"/>
                  <a:gd name="adj2" fmla="val -17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Expectations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CP of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21D65DEC-D0E5-4AFF-AB79-B17DE29AA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755" y="6023251"/>
                <a:ext cx="1413752" cy="443726"/>
              </a:xfrm>
              <a:prstGeom prst="wedgeRectCallout">
                <a:avLst>
                  <a:gd name="adj1" fmla="val -63384"/>
                  <a:gd name="adj2" fmla="val -1706"/>
                </a:avLst>
              </a:prstGeom>
              <a:blipFill>
                <a:blip r:embed="rId8"/>
                <a:stretch>
                  <a:fillRect t="-9211" b="-184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00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42"/>
    </mc:Choice>
    <mc:Fallback xmlns="">
      <p:transition spd="slow" advTm="293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 Example: Mixture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probability distributions (e.g., Gaussians), one for each cluster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log-likelihood will be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0E6FBE9-1C7D-4971-A607-79DBB4A2332F}"/>
              </a:ext>
            </a:extLst>
          </p:cNvPr>
          <p:cNvSpPr/>
          <p:nvPr/>
        </p:nvSpPr>
        <p:spPr>
          <a:xfrm>
            <a:off x="4024913" y="3146953"/>
            <a:ext cx="3808602" cy="1644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C2C039-7F7A-4064-8F0A-C5F49B80C2EB}"/>
              </a:ext>
            </a:extLst>
          </p:cNvPr>
          <p:cNvSpPr/>
          <p:nvPr/>
        </p:nvSpPr>
        <p:spPr>
          <a:xfrm>
            <a:off x="6478898" y="3527741"/>
            <a:ext cx="847288" cy="844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05AE8-B643-4BE4-AD7E-B0BA4EF52B5A}"/>
              </a:ext>
            </a:extLst>
          </p:cNvPr>
          <p:cNvSpPr/>
          <p:nvPr/>
        </p:nvSpPr>
        <p:spPr>
          <a:xfrm>
            <a:off x="4526652" y="3527741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95A17-4396-4396-B545-6CC88CC39368}"/>
              </a:ext>
            </a:extLst>
          </p:cNvPr>
          <p:cNvCxnSpPr>
            <a:stCxn id="7" idx="6"/>
            <a:endCxn id="5" idx="2"/>
          </p:cNvCxnSpPr>
          <p:nvPr/>
        </p:nvCxnSpPr>
        <p:spPr>
          <a:xfrm>
            <a:off x="5373940" y="3950196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3C5785C-747F-44A0-8169-A87359971B33}"/>
              </a:ext>
            </a:extLst>
          </p:cNvPr>
          <p:cNvSpPr/>
          <p:nvPr/>
        </p:nvSpPr>
        <p:spPr>
          <a:xfrm>
            <a:off x="2574406" y="3527741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718159-9D54-40E4-AB34-0D9ECD1082C1}"/>
              </a:ext>
            </a:extLst>
          </p:cNvPr>
          <p:cNvCxnSpPr>
            <a:stCxn id="10" idx="6"/>
          </p:cNvCxnSpPr>
          <p:nvPr/>
        </p:nvCxnSpPr>
        <p:spPr>
          <a:xfrm>
            <a:off x="3421694" y="3950196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794F36C-457E-49C0-95BE-B0940620CBCA}"/>
              </a:ext>
            </a:extLst>
          </p:cNvPr>
          <p:cNvSpPr/>
          <p:nvPr/>
        </p:nvSpPr>
        <p:spPr>
          <a:xfrm>
            <a:off x="6483487" y="2086023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9E86A-EFE0-4627-BFDB-DCDB2D4CE5A6}"/>
              </a:ext>
            </a:extLst>
          </p:cNvPr>
          <p:cNvCxnSpPr>
            <a:cxnSpLocks/>
            <a:stCxn id="13" idx="4"/>
            <a:endCxn id="5" idx="0"/>
          </p:cNvCxnSpPr>
          <p:nvPr/>
        </p:nvCxnSpPr>
        <p:spPr>
          <a:xfrm flipH="1">
            <a:off x="6902542" y="2930932"/>
            <a:ext cx="4589" cy="596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/>
              <p:nvPr/>
            </p:nvSpPr>
            <p:spPr>
              <a:xfrm>
                <a:off x="6643941" y="3559719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941" y="3559719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/>
              <p:nvPr/>
            </p:nvSpPr>
            <p:spPr>
              <a:xfrm>
                <a:off x="4674213" y="3577848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13" y="3577848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/>
              <p:nvPr/>
            </p:nvSpPr>
            <p:spPr>
              <a:xfrm>
                <a:off x="6677320" y="2197210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320" y="2197210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2FDFB5-29EA-4B49-B584-318ACA5B262E}"/>
                  </a:ext>
                </a:extLst>
              </p:cNvPr>
              <p:cNvSpPr txBox="1"/>
              <p:nvPr/>
            </p:nvSpPr>
            <p:spPr>
              <a:xfrm>
                <a:off x="2740573" y="3577848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2FDFB5-29EA-4B49-B584-318ACA5B2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573" y="3577848"/>
                <a:ext cx="4775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/>
              <p:nvPr/>
            </p:nvSpPr>
            <p:spPr>
              <a:xfrm>
                <a:off x="7380493" y="4360306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493" y="4360306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F37B5255-DC11-455A-AFE3-44F95D7F01F8}"/>
                  </a:ext>
                </a:extLst>
              </p:cNvPr>
              <p:cNvSpPr/>
              <p:nvPr/>
            </p:nvSpPr>
            <p:spPr>
              <a:xfrm>
                <a:off x="572235" y="2452763"/>
                <a:ext cx="3355762" cy="705072"/>
              </a:xfrm>
              <a:prstGeom prst="wedgeRectCallout">
                <a:avLst>
                  <a:gd name="adj1" fmla="val 66499"/>
                  <a:gd name="adj2" fmla="val 1142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Discrete latent variable (with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possible values) or a one-hot vector of length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Modeled by a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 as prior</a:t>
                </a: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F37B5255-DC11-455A-AFE3-44F95D7F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5" y="2452763"/>
                <a:ext cx="3355762" cy="705072"/>
              </a:xfrm>
              <a:prstGeom prst="wedgeRectCallout">
                <a:avLst>
                  <a:gd name="adj1" fmla="val 66499"/>
                  <a:gd name="adj2" fmla="val 114295"/>
                </a:avLst>
              </a:prstGeom>
              <a:blipFill>
                <a:blip r:embed="rId9"/>
                <a:stretch>
                  <a:fillRect l="-306" t="-15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D37F4263-971D-4170-8EAB-9BA502C4E74E}"/>
                  </a:ext>
                </a:extLst>
              </p:cNvPr>
              <p:cNvSpPr/>
              <p:nvPr/>
            </p:nvSpPr>
            <p:spPr>
              <a:xfrm>
                <a:off x="3796793" y="1772488"/>
                <a:ext cx="2565433" cy="547172"/>
              </a:xfrm>
              <a:prstGeom prst="wedgeRectCallout">
                <a:avLst>
                  <a:gd name="adj1" fmla="val 57615"/>
                  <a:gd name="adj2" fmla="val 472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Parameters of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distributions,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e.g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D37F4263-971D-4170-8EAB-9BA502C4E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93" y="1772488"/>
                <a:ext cx="2565433" cy="547172"/>
              </a:xfrm>
              <a:prstGeom prst="wedgeRectCallout">
                <a:avLst>
                  <a:gd name="adj1" fmla="val 57615"/>
                  <a:gd name="adj2" fmla="val 47276"/>
                </a:avLst>
              </a:prstGeom>
              <a:blipFill>
                <a:blip r:embed="rId10"/>
                <a:stretch>
                  <a:fillRect l="-434" b="-64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6BDB91FC-9596-4ED4-B354-6B41BA7AEE2D}"/>
                  </a:ext>
                </a:extLst>
              </p:cNvPr>
              <p:cNvSpPr/>
              <p:nvPr/>
            </p:nvSpPr>
            <p:spPr>
              <a:xfrm>
                <a:off x="186138" y="3586297"/>
                <a:ext cx="1989791" cy="607104"/>
              </a:xfrm>
              <a:prstGeom prst="wedgeRectCallout">
                <a:avLst>
                  <a:gd name="adj1" fmla="val 67205"/>
                  <a:gd name="adj2" fmla="val 97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parameter vector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</a:t>
                </a: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6BDB91FC-9596-4ED4-B354-6B41BA7AE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3586297"/>
                <a:ext cx="1989791" cy="607104"/>
              </a:xfrm>
              <a:prstGeom prst="wedgeRectCallout">
                <a:avLst>
                  <a:gd name="adj1" fmla="val 67205"/>
                  <a:gd name="adj2" fmla="val 9794"/>
                </a:avLst>
              </a:prstGeom>
              <a:blipFill>
                <a:blip r:embed="rId11"/>
                <a:stretch>
                  <a:fillRect l="-512" t="-10680" b="-184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387-9250-4CE9-83FB-5E95761E79BB}"/>
                  </a:ext>
                </a:extLst>
              </p:cNvPr>
              <p:cNvSpPr txBox="1"/>
              <p:nvPr/>
            </p:nvSpPr>
            <p:spPr>
              <a:xfrm>
                <a:off x="343731" y="1823034"/>
                <a:ext cx="2635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387-9250-4CE9-83FB-5E95761E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1" y="1823034"/>
                <a:ext cx="2635593" cy="276999"/>
              </a:xfrm>
              <a:prstGeom prst="rect">
                <a:avLst/>
              </a:prstGeom>
              <a:blipFill>
                <a:blip r:embed="rId12"/>
                <a:stretch>
                  <a:fillRect l="-1848" t="-2222" r="-2771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39EC51-D366-4C53-9152-E5AD824DE903}"/>
                  </a:ext>
                </a:extLst>
              </p:cNvPr>
              <p:cNvSpPr txBox="1"/>
              <p:nvPr/>
            </p:nvSpPr>
            <p:spPr>
              <a:xfrm>
                <a:off x="8064537" y="4319186"/>
                <a:ext cx="3008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39EC51-D366-4C53-9152-E5AD824DE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37" y="4319186"/>
                <a:ext cx="3008259" cy="276999"/>
              </a:xfrm>
              <a:prstGeom prst="rect">
                <a:avLst/>
              </a:prstGeom>
              <a:blipFill>
                <a:blip r:embed="rId13"/>
                <a:stretch>
                  <a:fillRect l="-142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430F35F-D36E-47E4-B240-026589757367}"/>
                  </a:ext>
                </a:extLst>
              </p:cNvPr>
              <p:cNvSpPr/>
              <p:nvPr/>
            </p:nvSpPr>
            <p:spPr>
              <a:xfrm>
                <a:off x="8109828" y="2906004"/>
                <a:ext cx="2279178" cy="1132277"/>
              </a:xfrm>
              <a:prstGeom prst="wedgeRectCallout">
                <a:avLst>
                  <a:gd name="adj1" fmla="val -79398"/>
                  <a:gd name="adj2" fmla="val 358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generated from one of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distributions depending on the true (but unknown)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(which clustering will find))</a:t>
                </a: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430F35F-D36E-47E4-B240-026589757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28" y="2906004"/>
                <a:ext cx="2279178" cy="1132277"/>
              </a:xfrm>
              <a:prstGeom prst="wedgeRectCallout">
                <a:avLst>
                  <a:gd name="adj1" fmla="val -79398"/>
                  <a:gd name="adj2" fmla="val 35855"/>
                </a:avLst>
              </a:prstGeom>
              <a:blipFill>
                <a:blip r:embed="rId14"/>
                <a:stretch>
                  <a:fillRect t="-1596" r="-406" b="-58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38931E-B7E2-4CF9-B892-02919B2E6230}"/>
                  </a:ext>
                </a:extLst>
              </p:cNvPr>
              <p:cNvSpPr txBox="1"/>
              <p:nvPr/>
            </p:nvSpPr>
            <p:spPr>
              <a:xfrm>
                <a:off x="186138" y="2081600"/>
                <a:ext cx="30960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solidFill>
                      <a:schemeClr val="tx1"/>
                    </a:solidFill>
                  </a:rPr>
                  <a:t>(also means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38931E-B7E2-4CF9-B892-02919B2E6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2081600"/>
                <a:ext cx="3096040" cy="276999"/>
              </a:xfrm>
              <a:prstGeom prst="rect">
                <a:avLst/>
              </a:prstGeom>
              <a:blipFill>
                <a:blip r:embed="rId15"/>
                <a:stretch>
                  <a:fillRect l="-4734" t="-28261" r="-295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67A1E3EE-D8BD-4A41-A5B3-9BCC35499245}"/>
              </a:ext>
            </a:extLst>
          </p:cNvPr>
          <p:cNvSpPr/>
          <p:nvPr/>
        </p:nvSpPr>
        <p:spPr>
          <a:xfrm>
            <a:off x="10519375" y="2988750"/>
            <a:ext cx="1193595" cy="529694"/>
          </a:xfrm>
          <a:prstGeom prst="wedgeRectCallout">
            <a:avLst>
              <a:gd name="adj1" fmla="val -79398"/>
              <a:gd name="adj2" fmla="val 358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likelihood distributions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0D9B29-17AA-4000-817A-4C54617517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9453" y="410639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98E4DA18-2529-4261-968F-F10E1BFA2BF8}"/>
                  </a:ext>
                </a:extLst>
              </p:cNvPr>
              <p:cNvSpPr/>
              <p:nvPr/>
            </p:nvSpPr>
            <p:spPr>
              <a:xfrm>
                <a:off x="7651579" y="93804"/>
                <a:ext cx="2893383" cy="888978"/>
              </a:xfrm>
              <a:prstGeom prst="wedgeRectCallout">
                <a:avLst>
                  <a:gd name="adj1" fmla="val 67752"/>
                  <a:gd name="adj2" fmla="val 393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were known, it just becomes </a:t>
                </a:r>
                <a:r>
                  <a:rPr lang="en-IN" sz="14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generative classification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, for which which we know how to estimate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, given training data </a:t>
                </a:r>
              </a:p>
            </p:txBody>
          </p:sp>
        </mc:Choice>
        <mc:Fallback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98E4DA18-2529-4261-968F-F10E1BFA2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579" y="93804"/>
                <a:ext cx="2893383" cy="888978"/>
              </a:xfrm>
              <a:prstGeom prst="wedgeRectCallout">
                <a:avLst>
                  <a:gd name="adj1" fmla="val 67752"/>
                  <a:gd name="adj2" fmla="val 39360"/>
                </a:avLst>
              </a:prstGeom>
              <a:blipFill>
                <a:blip r:embed="rId17"/>
                <a:stretch>
                  <a:fillRect l="-351" t="-3356" b="-87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pPr/>
              <a:t>12</a:t>
            </a:fld>
            <a:endParaRPr lang="en-IN" sz="2800" dirty="0">
              <a:solidFill>
                <a:srgbClr val="A33BC3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A2281E-22F5-4DD0-91A7-A8914473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75" y="1629025"/>
            <a:ext cx="1809519" cy="1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05182D16-D3EB-46FE-BB29-DD2C2A00A11B}"/>
                  </a:ext>
                </a:extLst>
              </p:cNvPr>
              <p:cNvSpPr/>
              <p:nvPr/>
            </p:nvSpPr>
            <p:spPr>
              <a:xfrm>
                <a:off x="10474125" y="1451716"/>
                <a:ext cx="1376477" cy="686470"/>
              </a:xfrm>
              <a:prstGeom prst="wedgeRectCallout">
                <a:avLst>
                  <a:gd name="adj1" fmla="val -62009"/>
                  <a:gd name="adj2" fmla="val 460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Gaussian mixture model (GMM)</a:t>
                </a: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05182D16-D3EB-46FE-BB29-DD2C2A00A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125" y="1451716"/>
                <a:ext cx="1376477" cy="686470"/>
              </a:xfrm>
              <a:prstGeom prst="wedgeRectCallout">
                <a:avLst>
                  <a:gd name="adj1" fmla="val -62009"/>
                  <a:gd name="adj2" fmla="val 46081"/>
                </a:avLst>
              </a:prstGeom>
              <a:blipFill>
                <a:blip r:embed="rId19"/>
                <a:stretch>
                  <a:fillRect t="-3448" r="-2703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29750C-72C0-4648-2726-84D23D217F34}"/>
                  </a:ext>
                </a:extLst>
              </p:cNvPr>
              <p:cNvSpPr txBox="1"/>
              <p:nvPr/>
            </p:nvSpPr>
            <p:spPr>
              <a:xfrm>
                <a:off x="2175929" y="5478013"/>
                <a:ext cx="4087849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29750C-72C0-4648-2726-84D23D217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29" y="5478013"/>
                <a:ext cx="4087849" cy="566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7D80CEC-1EF4-4650-CCFE-0CCB2CF3C694}"/>
              </a:ext>
            </a:extLst>
          </p:cNvPr>
          <p:cNvSpPr/>
          <p:nvPr/>
        </p:nvSpPr>
        <p:spPr>
          <a:xfrm>
            <a:off x="9645197" y="5270351"/>
            <a:ext cx="2198600" cy="774548"/>
          </a:xfrm>
          <a:prstGeom prst="wedgeRectCallout">
            <a:avLst>
              <a:gd name="adj1" fmla="val -68261"/>
              <a:gd name="adj2" fmla="val 509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MLE on this objective won’t give closed form solution for the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74F293-F4DE-FC05-A6CA-FF168DC06A7A}"/>
                  </a:ext>
                </a:extLst>
              </p:cNvPr>
              <p:cNvSpPr txBox="1"/>
              <p:nvPr/>
            </p:nvSpPr>
            <p:spPr>
              <a:xfrm>
                <a:off x="3355489" y="6141995"/>
                <a:ext cx="6943439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74F293-F4DE-FC05-A6CA-FF168DC0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89" y="6141995"/>
                <a:ext cx="6943439" cy="566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83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75"/>
    </mc:Choice>
    <mc:Fallback xmlns="">
      <p:transition spd="slow" advTm="559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3" grpId="0" animBg="1"/>
      <p:bldP spid="16" grpId="0"/>
      <p:bldP spid="17" grpId="0"/>
      <p:bldP spid="18" grpId="0"/>
      <p:bldP spid="19" grpId="0"/>
      <p:bldP spid="20" grpId="0"/>
      <p:bldP spid="27" grpId="0" animBg="1"/>
      <p:bldP spid="29" grpId="0" animBg="1"/>
      <p:bldP spid="30" grpId="0" animBg="1"/>
      <p:bldP spid="6" grpId="0"/>
      <p:bldP spid="32" grpId="0"/>
      <p:bldP spid="33" grpId="0" animBg="1"/>
      <p:bldP spid="34" grpId="0"/>
      <p:bldP spid="35" grpId="0" animBg="1"/>
      <p:bldP spid="37" grpId="0" animBg="1"/>
      <p:bldP spid="31" grpId="0" animBg="1"/>
      <p:bldP spid="9" grpId="0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Detour: MLE for Generative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class generative classification model with Gaussian class-conditionals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class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modeled by a Gaussian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(known) are one-hot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o/w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class prior as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model has params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IN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Given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IN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MLE solution will be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47FB369-2BB3-4267-B729-FC71708D7B9E}"/>
                  </a:ext>
                </a:extLst>
              </p:cNvPr>
              <p:cNvSpPr/>
              <p:nvPr/>
            </p:nvSpPr>
            <p:spPr>
              <a:xfrm>
                <a:off x="4614247" y="4691591"/>
                <a:ext cx="3288816" cy="631186"/>
              </a:xfrm>
              <a:prstGeom prst="wedgeRectCallout">
                <a:avLst>
                  <a:gd name="adj1" fmla="val -61891"/>
                  <a:gd name="adj2" fmla="val -98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47FB369-2BB3-4267-B729-FC71708D7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47" y="4691591"/>
                <a:ext cx="3288816" cy="631186"/>
              </a:xfrm>
              <a:prstGeom prst="wedgeRectCallout">
                <a:avLst>
                  <a:gd name="adj1" fmla="val -61891"/>
                  <a:gd name="adj2" fmla="val -9801"/>
                </a:avLst>
              </a:prstGeom>
              <a:blipFill>
                <a:blip r:embed="rId4"/>
                <a:stretch>
                  <a:fillRect b="-28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9488EF1-4883-4BE2-967D-ACA8900E645C}"/>
                  </a:ext>
                </a:extLst>
              </p:cNvPr>
              <p:cNvSpPr/>
              <p:nvPr/>
            </p:nvSpPr>
            <p:spPr>
              <a:xfrm>
                <a:off x="6637871" y="5518401"/>
                <a:ext cx="5367991" cy="631186"/>
              </a:xfrm>
              <a:prstGeom prst="wedgeRectCallout">
                <a:avLst>
                  <a:gd name="adj1" fmla="val -56576"/>
                  <a:gd name="adj2" fmla="val -104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9488EF1-4883-4BE2-967D-ACA8900E6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71" y="5518401"/>
                <a:ext cx="5367991" cy="631186"/>
              </a:xfrm>
              <a:prstGeom prst="wedgeRectCallout">
                <a:avLst>
                  <a:gd name="adj1" fmla="val -56576"/>
                  <a:gd name="adj2" fmla="val -10496"/>
                </a:avLst>
              </a:prstGeom>
              <a:blipFill>
                <a:blip r:embed="rId5"/>
                <a:stretch>
                  <a:fillRect b="-18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526890-7990-4DE1-ABF4-9A589A59A1F8}"/>
                  </a:ext>
                </a:extLst>
              </p:cNvPr>
              <p:cNvSpPr txBox="1"/>
              <p:nvPr/>
            </p:nvSpPr>
            <p:spPr>
              <a:xfrm>
                <a:off x="1398744" y="3746087"/>
                <a:ext cx="2474395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526890-7990-4DE1-ABF4-9A589A59A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44" y="3746087"/>
                <a:ext cx="2474395" cy="75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B9FB70-83C1-45AE-8428-D0A941C90C63}"/>
                  </a:ext>
                </a:extLst>
              </p:cNvPr>
              <p:cNvSpPr txBox="1"/>
              <p:nvPr/>
            </p:nvSpPr>
            <p:spPr>
              <a:xfrm>
                <a:off x="1388778" y="4532540"/>
                <a:ext cx="2922980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B9FB70-83C1-45AE-8428-D0A941C9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78" y="4532540"/>
                <a:ext cx="2922980" cy="770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674FE2-723B-4015-AD1D-2DA0766ED8EC}"/>
                  </a:ext>
                </a:extLst>
              </p:cNvPr>
              <p:cNvSpPr txBox="1"/>
              <p:nvPr/>
            </p:nvSpPr>
            <p:spPr>
              <a:xfrm>
                <a:off x="1388778" y="5376415"/>
                <a:ext cx="5054139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674FE2-723B-4015-AD1D-2DA0766E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78" y="5376415"/>
                <a:ext cx="5054139" cy="770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603EBA9-284A-46E9-A7B0-51880FB1E560}"/>
                  </a:ext>
                </a:extLst>
              </p:cNvPr>
              <p:cNvSpPr/>
              <p:nvPr/>
            </p:nvSpPr>
            <p:spPr>
              <a:xfrm>
                <a:off x="4380757" y="3739797"/>
                <a:ext cx="7475163" cy="609077"/>
              </a:xfrm>
              <a:prstGeom prst="wedgeRectCallout">
                <a:avLst>
                  <a:gd name="adj1" fmla="val -55430"/>
                  <a:gd name="adj2" fmla="val 335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# of training ex.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603EBA9-284A-46E9-A7B0-51880FB1E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57" y="3739797"/>
                <a:ext cx="7475163" cy="609077"/>
              </a:xfrm>
              <a:prstGeom prst="wedgeRectCallout">
                <a:avLst>
                  <a:gd name="adj1" fmla="val -55430"/>
                  <a:gd name="adj2" fmla="val 33546"/>
                </a:avLst>
              </a:prstGeom>
              <a:blipFill>
                <a:blip r:embed="rId11"/>
                <a:stretch>
                  <a:fillRect b="-7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15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30"/>
    </mc:Choice>
    <mc:Fallback xmlns="">
      <p:transition spd="slow" advTm="20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Detour: MLE for Generative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Here is a formal derivation of the MLE solution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IN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45B6F7-C154-4945-8697-562DD2F437FD}"/>
                  </a:ext>
                </a:extLst>
              </p:cNvPr>
              <p:cNvSpPr txBox="1"/>
              <p:nvPr/>
            </p:nvSpPr>
            <p:spPr>
              <a:xfrm>
                <a:off x="892842" y="1717375"/>
                <a:ext cx="3213572" cy="3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45B6F7-C154-4945-8697-562DD2F43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2" y="1717375"/>
                <a:ext cx="3213572" cy="381643"/>
              </a:xfrm>
              <a:prstGeom prst="rect">
                <a:avLst/>
              </a:prstGeom>
              <a:blipFill>
                <a:blip r:embed="rId6"/>
                <a:stretch>
                  <a:fillRect l="-1894" t="-19355" r="-3220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DD177F-F39C-45B2-9E74-F362D5374892}"/>
                  </a:ext>
                </a:extLst>
              </p:cNvPr>
              <p:cNvSpPr txBox="1"/>
              <p:nvPr/>
            </p:nvSpPr>
            <p:spPr>
              <a:xfrm>
                <a:off x="4276131" y="1734397"/>
                <a:ext cx="3973139" cy="37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DD177F-F39C-45B2-9E74-F362D537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31" y="1734397"/>
                <a:ext cx="3973139" cy="375744"/>
              </a:xfrm>
              <a:prstGeom prst="rect">
                <a:avLst/>
              </a:prstGeom>
              <a:blipFill>
                <a:blip r:embed="rId7"/>
                <a:stretch>
                  <a:fillRect l="-1687" t="-173770" r="-1534" b="-2557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5FBE09-851D-4F13-AACD-A47512965B7F}"/>
                  </a:ext>
                </a:extLst>
              </p:cNvPr>
              <p:cNvSpPr txBox="1"/>
              <p:nvPr/>
            </p:nvSpPr>
            <p:spPr>
              <a:xfrm>
                <a:off x="4276131" y="2403029"/>
                <a:ext cx="5061514" cy="37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:endParaRPr lang="en-IN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5FBE09-851D-4F13-AACD-A4751296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31" y="2403029"/>
                <a:ext cx="5061514" cy="375744"/>
              </a:xfrm>
              <a:prstGeom prst="rect">
                <a:avLst/>
              </a:prstGeom>
              <a:blipFill>
                <a:blip r:embed="rId8"/>
                <a:stretch>
                  <a:fillRect l="-1324" t="-169355" r="-1083" b="-25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2A94FC-208C-4765-9915-77CA702B7B59}"/>
                  </a:ext>
                </a:extLst>
              </p:cNvPr>
              <p:cNvSpPr txBox="1"/>
              <p:nvPr/>
            </p:nvSpPr>
            <p:spPr>
              <a:xfrm>
                <a:off x="4283716" y="3105042"/>
                <a:ext cx="7050200" cy="419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∏"/>
                            <m:limLoc m:val="subSup"/>
                            <m:ctrl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𝑛𝑘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I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I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𝑛𝑘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2A94FC-208C-4765-9915-77CA702B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16" y="3105042"/>
                <a:ext cx="7050200" cy="419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7A542-CFE0-4CDF-A1D7-519DDDF7BB8D}"/>
                  </a:ext>
                </a:extLst>
              </p:cNvPr>
              <p:cNvSpPr txBox="1"/>
              <p:nvPr/>
            </p:nvSpPr>
            <p:spPr>
              <a:xfrm>
                <a:off x="4202185" y="3713837"/>
                <a:ext cx="6623288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7A542-CFE0-4CDF-A1D7-519DDDF7B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85" y="3713837"/>
                <a:ext cx="6623288" cy="75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DB6064-79B0-4EF4-99EB-D8B35669D526}"/>
                  </a:ext>
                </a:extLst>
              </p:cNvPr>
              <p:cNvSpPr txBox="1"/>
              <p:nvPr/>
            </p:nvSpPr>
            <p:spPr>
              <a:xfrm>
                <a:off x="3840336" y="4548687"/>
                <a:ext cx="7022435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DB6064-79B0-4EF4-99EB-D8B35669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36" y="4548687"/>
                <a:ext cx="7022435" cy="75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8EFC87-3810-4CDE-8767-5D4C49BD4822}"/>
                  </a:ext>
                </a:extLst>
              </p:cNvPr>
              <p:cNvSpPr txBox="1"/>
              <p:nvPr/>
            </p:nvSpPr>
            <p:spPr>
              <a:xfrm>
                <a:off x="3840336" y="5472186"/>
                <a:ext cx="763305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8EFC87-3810-4CDE-8767-5D4C49BD4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36" y="5472186"/>
                <a:ext cx="7633052" cy="75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046665-C7B0-4EF2-A215-0391B26E4F5A}"/>
              </a:ext>
            </a:extLst>
          </p:cNvPr>
          <p:cNvCxnSpPr/>
          <p:nvPr/>
        </p:nvCxnSpPr>
        <p:spPr>
          <a:xfrm flipH="1">
            <a:off x="7513857" y="2182465"/>
            <a:ext cx="805343" cy="210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5350FB-9F0A-42A9-9251-48FBD30B2612}"/>
              </a:ext>
            </a:extLst>
          </p:cNvPr>
          <p:cNvSpPr txBox="1"/>
          <p:nvPr/>
        </p:nvSpPr>
        <p:spPr>
          <a:xfrm>
            <a:off x="8073259" y="1870563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>
                <a:latin typeface="Abadi Extra Light" panose="020B0204020104020204" pitchFamily="34" charset="0"/>
              </a:rPr>
              <a:t>multinoulli</a:t>
            </a:r>
            <a:endParaRPr lang="en-IN" dirty="0">
              <a:latin typeface="Abadi Extra Light" panose="020B02040201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2E0ACA-F4AD-4A17-82D5-4D7D6ADF7D5B}"/>
              </a:ext>
            </a:extLst>
          </p:cNvPr>
          <p:cNvSpPr txBox="1"/>
          <p:nvPr/>
        </p:nvSpPr>
        <p:spPr>
          <a:xfrm>
            <a:off x="9675602" y="189454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Gaussian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104DC3-E401-459C-951A-8E984054B511}"/>
              </a:ext>
            </a:extLst>
          </p:cNvPr>
          <p:cNvCxnSpPr/>
          <p:nvPr/>
        </p:nvCxnSpPr>
        <p:spPr>
          <a:xfrm flipH="1">
            <a:off x="9177996" y="2223680"/>
            <a:ext cx="805343" cy="210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C64ED22F-ACF4-4B7D-A29D-41C2418BADA8}"/>
                  </a:ext>
                </a:extLst>
              </p:cNvPr>
              <p:cNvSpPr/>
              <p:nvPr/>
            </p:nvSpPr>
            <p:spPr>
              <a:xfrm>
                <a:off x="677487" y="4726891"/>
                <a:ext cx="2750607" cy="1106939"/>
              </a:xfrm>
              <a:prstGeom prst="wedgeRectCallout">
                <a:avLst>
                  <a:gd name="adj1" fmla="val 83932"/>
                  <a:gd name="adj2" fmla="val 390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see that, when estimating the parameters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Gaussian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), we only will only need training examples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class, i.e., examples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C64ED22F-ACF4-4B7D-A29D-41C2418BA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87" y="4726891"/>
                <a:ext cx="2750607" cy="1106939"/>
              </a:xfrm>
              <a:prstGeom prst="wedgeRectCallout">
                <a:avLst>
                  <a:gd name="adj1" fmla="val 83932"/>
                  <a:gd name="adj2" fmla="val 39081"/>
                </a:avLst>
              </a:prstGeom>
              <a:blipFill>
                <a:blip r:embed="rId13"/>
                <a:stretch>
                  <a:fillRect l="-325" t="-2703" b="-70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B0B4EBD5-053C-4463-A296-83797A1C41B4}"/>
              </a:ext>
            </a:extLst>
          </p:cNvPr>
          <p:cNvSpPr/>
          <p:nvPr/>
        </p:nvSpPr>
        <p:spPr>
          <a:xfrm>
            <a:off x="718612" y="3556599"/>
            <a:ext cx="2900730" cy="966684"/>
          </a:xfrm>
          <a:prstGeom prst="wedgeRectCallout">
            <a:avLst>
              <a:gd name="adj1" fmla="val 39489"/>
              <a:gd name="adj2" fmla="val 724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due to the form of the likelihood (Gaussian) and prior (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multinoulli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), the MLE problem had a nice separable structure after taking the log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3AE7489-1994-4A28-9EF3-748DD6CAD48B}"/>
              </a:ext>
            </a:extLst>
          </p:cNvPr>
          <p:cNvSpPr/>
          <p:nvPr/>
        </p:nvSpPr>
        <p:spPr>
          <a:xfrm>
            <a:off x="218681" y="2669353"/>
            <a:ext cx="3621655" cy="686396"/>
          </a:xfrm>
          <a:prstGeom prst="wedgeRectCallout">
            <a:avLst>
              <a:gd name="adj1" fmla="val 35255"/>
              <a:gd name="adj2" fmla="val 844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general, in models with probability distributions from the </a:t>
            </a:r>
            <a:r>
              <a:rPr lang="en-IN" sz="1400" b="1" dirty="0">
                <a:solidFill>
                  <a:srgbClr val="0000FF"/>
                </a:solidFill>
                <a:latin typeface="Abadi Extra Light" panose="020B0204020104020204" pitchFamily="34" charset="0"/>
              </a:rPr>
              <a:t>exponential family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the MLE problem will usually have a simple analytic form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55C18865-EBBB-4FE1-9A5A-C1325699CEC2}"/>
              </a:ext>
            </a:extLst>
          </p:cNvPr>
          <p:cNvSpPr/>
          <p:nvPr/>
        </p:nvSpPr>
        <p:spPr>
          <a:xfrm>
            <a:off x="1196423" y="6138656"/>
            <a:ext cx="3621655" cy="524104"/>
          </a:xfrm>
          <a:prstGeom prst="wedgeRectCallout">
            <a:avLst>
              <a:gd name="adj1" fmla="val 67684"/>
              <a:gd name="adj2" fmla="val -353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The form of this expression is important; will encounter this in GMM too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3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01"/>
    </mc:Choice>
    <mc:Fallback xmlns="">
      <p:transition spd="slow" advTm="38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7" grpId="0"/>
      <p:bldP spid="25" grpId="0"/>
      <p:bldP spid="27" grpId="0" animBg="1"/>
      <p:bldP spid="28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for Mixture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 how do we estimate the parameters of a GMM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’s are </a:t>
                </a:r>
                <a:r>
                  <a:rPr lang="en-IN" sz="2400" u="sng" dirty="0">
                    <a:latin typeface="Abadi Extra Light" panose="020B0204020104020204" pitchFamily="34" charset="0"/>
                  </a:rPr>
                  <a:t>unknown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guess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in one of the two forms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A “hard” guess – a single best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(some “optimal” value of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The “expected” value </a:t>
                </a:r>
                <a14:m>
                  <m:oMath xmlns:m="http://schemas.openxmlformats.org/officeDocument/2006/math">
                    <m:r>
                      <a:rPr lang="en-I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of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the hard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will result in an ALT-OPT like algorithm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the expected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will give the so-called Expectation-Maximization (EM) algo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30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0E6FBE9-1C7D-4971-A607-79DBB4A2332F}"/>
              </a:ext>
            </a:extLst>
          </p:cNvPr>
          <p:cNvSpPr/>
          <p:nvPr/>
        </p:nvSpPr>
        <p:spPr>
          <a:xfrm>
            <a:off x="4805165" y="2789930"/>
            <a:ext cx="3808602" cy="1644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C2C039-7F7A-4064-8F0A-C5F49B80C2EB}"/>
              </a:ext>
            </a:extLst>
          </p:cNvPr>
          <p:cNvSpPr/>
          <p:nvPr/>
        </p:nvSpPr>
        <p:spPr>
          <a:xfrm>
            <a:off x="7259150" y="3170718"/>
            <a:ext cx="847288" cy="844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highlight>
                <a:srgbClr val="C0C0C0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05AE8-B643-4BE4-AD7E-B0BA4EF52B5A}"/>
              </a:ext>
            </a:extLst>
          </p:cNvPr>
          <p:cNvSpPr/>
          <p:nvPr/>
        </p:nvSpPr>
        <p:spPr>
          <a:xfrm>
            <a:off x="5306904" y="3170718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95A17-4396-4396-B545-6CC88CC39368}"/>
              </a:ext>
            </a:extLst>
          </p:cNvPr>
          <p:cNvCxnSpPr>
            <a:stCxn id="7" idx="6"/>
            <a:endCxn id="5" idx="2"/>
          </p:cNvCxnSpPr>
          <p:nvPr/>
        </p:nvCxnSpPr>
        <p:spPr>
          <a:xfrm>
            <a:off x="6154192" y="3593173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3C5785C-747F-44A0-8169-A87359971B33}"/>
              </a:ext>
            </a:extLst>
          </p:cNvPr>
          <p:cNvSpPr/>
          <p:nvPr/>
        </p:nvSpPr>
        <p:spPr>
          <a:xfrm>
            <a:off x="3354658" y="3170718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718159-9D54-40E4-AB34-0D9ECD1082C1}"/>
              </a:ext>
            </a:extLst>
          </p:cNvPr>
          <p:cNvCxnSpPr>
            <a:stCxn id="10" idx="6"/>
          </p:cNvCxnSpPr>
          <p:nvPr/>
        </p:nvCxnSpPr>
        <p:spPr>
          <a:xfrm>
            <a:off x="4201946" y="3593173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794F36C-457E-49C0-95BE-B0940620CBCA}"/>
              </a:ext>
            </a:extLst>
          </p:cNvPr>
          <p:cNvSpPr/>
          <p:nvPr/>
        </p:nvSpPr>
        <p:spPr>
          <a:xfrm>
            <a:off x="7263739" y="1729000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9E86A-EFE0-4627-BFDB-DCDB2D4CE5A6}"/>
              </a:ext>
            </a:extLst>
          </p:cNvPr>
          <p:cNvCxnSpPr>
            <a:cxnSpLocks/>
            <a:stCxn id="13" idx="4"/>
            <a:endCxn id="5" idx="0"/>
          </p:cNvCxnSpPr>
          <p:nvPr/>
        </p:nvCxnSpPr>
        <p:spPr>
          <a:xfrm flipH="1">
            <a:off x="7682794" y="2573909"/>
            <a:ext cx="4589" cy="596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/>
              <p:nvPr/>
            </p:nvSpPr>
            <p:spPr>
              <a:xfrm>
                <a:off x="7424193" y="3202696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193" y="3202696"/>
                <a:ext cx="68332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/>
              <p:nvPr/>
            </p:nvSpPr>
            <p:spPr>
              <a:xfrm>
                <a:off x="5454465" y="3220825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465" y="3220825"/>
                <a:ext cx="65126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/>
              <p:nvPr/>
            </p:nvSpPr>
            <p:spPr>
              <a:xfrm>
                <a:off x="7457572" y="1840187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72" y="1840187"/>
                <a:ext cx="41896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2FDFB5-29EA-4B49-B584-318ACA5B262E}"/>
                  </a:ext>
                </a:extLst>
              </p:cNvPr>
              <p:cNvSpPr txBox="1"/>
              <p:nvPr/>
            </p:nvSpPr>
            <p:spPr>
              <a:xfrm>
                <a:off x="3520825" y="3220825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2FDFB5-29EA-4B49-B584-318ACA5B2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25" y="3220825"/>
                <a:ext cx="47750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/>
              <p:nvPr/>
            </p:nvSpPr>
            <p:spPr>
              <a:xfrm>
                <a:off x="8276571" y="4042337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571" y="4042337"/>
                <a:ext cx="3534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3E4A28F7-729A-40D9-87B0-10F3764BE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245" y="1560238"/>
            <a:ext cx="1010687" cy="965223"/>
          </a:xfrm>
          <a:prstGeom prst="rect">
            <a:avLst/>
          </a:prstGeom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95A3D83E-D5E7-4611-9167-A25070A3A0D2}"/>
              </a:ext>
            </a:extLst>
          </p:cNvPr>
          <p:cNvSpPr/>
          <p:nvPr/>
        </p:nvSpPr>
        <p:spPr>
          <a:xfrm>
            <a:off x="1379515" y="1685103"/>
            <a:ext cx="2481612" cy="736442"/>
          </a:xfrm>
          <a:prstGeom prst="wedgeRectCallout">
            <a:avLst>
              <a:gd name="adj1" fmla="val -61675"/>
              <a:gd name="adj2" fmla="val 309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Well, you kind of already know how to do this.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 Remember generative classification?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39" name="Picture 38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id="{BE022F08-C46E-4C89-9F96-8164C687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12" y="2220364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B98C6758-DDC5-4F0C-B983-721D283AF407}"/>
                  </a:ext>
                </a:extLst>
              </p:cNvPr>
              <p:cNvSpPr/>
              <p:nvPr/>
            </p:nvSpPr>
            <p:spPr>
              <a:xfrm>
                <a:off x="8266517" y="1616281"/>
                <a:ext cx="2774345" cy="844909"/>
              </a:xfrm>
              <a:prstGeom prst="wedgeRectCallout">
                <a:avLst>
                  <a:gd name="adj1" fmla="val 51039"/>
                  <a:gd name="adj2" fmla="val 8317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Hmmmm.. So can we make a guess what the value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then estimate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we do in case of generative classification??</a:t>
                </a: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B98C6758-DDC5-4F0C-B983-721D283AF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517" y="1616281"/>
                <a:ext cx="2774345" cy="844909"/>
              </a:xfrm>
              <a:prstGeom prst="wedgeRectCallout">
                <a:avLst>
                  <a:gd name="adj1" fmla="val 51039"/>
                  <a:gd name="adj2" fmla="val 83172"/>
                </a:avLst>
              </a:prstGeom>
              <a:blipFill>
                <a:blip r:embed="rId13"/>
                <a:stretch>
                  <a:fillRect l="-427" t="-476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8FE7DD5-531C-493E-9438-9014620E82E8}"/>
              </a:ext>
            </a:extLst>
          </p:cNvPr>
          <p:cNvSpPr/>
          <p:nvPr/>
        </p:nvSpPr>
        <p:spPr>
          <a:xfrm>
            <a:off x="528719" y="2503533"/>
            <a:ext cx="2766476" cy="905136"/>
          </a:xfrm>
          <a:prstGeom prst="wedgeRectCallout">
            <a:avLst>
              <a:gd name="adj1" fmla="val 38306"/>
              <a:gd name="adj2" fmla="val -612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Yes, exactly.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 However, just like in gen-class, you will need to repeat the guess and estimate them a few times until you converge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9AF99F09-C2F6-423A-B6F6-BD2499D32C09}"/>
              </a:ext>
            </a:extLst>
          </p:cNvPr>
          <p:cNvSpPr/>
          <p:nvPr/>
        </p:nvSpPr>
        <p:spPr>
          <a:xfrm>
            <a:off x="9564054" y="5364729"/>
            <a:ext cx="2362701" cy="724969"/>
          </a:xfrm>
          <a:prstGeom prst="wedgeRectCallout">
            <a:avLst>
              <a:gd name="adj1" fmla="val -40754"/>
              <a:gd name="adj2" fmla="val 695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EM is pretty much like ALT-OPT but with soft/expected values of the latent variables</a:t>
            </a:r>
          </a:p>
        </p:txBody>
      </p:sp>
      <p:sp>
        <p:nvSpPr>
          <p:cNvPr id="43" name="Slide Number Placeholder 11">
            <a:extLst>
              <a:ext uri="{FF2B5EF4-FFF2-40B4-BE49-F238E27FC236}">
                <a16:creationId xmlns:a16="http://schemas.microsoft.com/office/drawing/2014/main" id="{1168326C-7E99-40FF-8655-AD5B9B22792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pPr/>
              <a:t>15</a:t>
            </a:fld>
            <a:endParaRPr lang="en-IN" sz="2800" dirty="0">
              <a:solidFill>
                <a:srgbClr val="A33BC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6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77"/>
    </mc:Choice>
    <mc:Fallback xmlns="">
      <p:transition spd="slow" advTm="403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3" grpId="0" animBg="1"/>
      <p:bldP spid="16" grpId="0"/>
      <p:bldP spid="17" grpId="0"/>
      <p:bldP spid="18" grpId="0"/>
      <p:bldP spid="19" grpId="0"/>
      <p:bldP spid="20" grpId="0"/>
      <p:bldP spid="31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5E82BB2-12BF-48C5-B195-752096396CD4}"/>
              </a:ext>
            </a:extLst>
          </p:cNvPr>
          <p:cNvSpPr/>
          <p:nvPr/>
        </p:nvSpPr>
        <p:spPr>
          <a:xfrm>
            <a:off x="1216058" y="5307455"/>
            <a:ext cx="4293397" cy="139255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for Gaussian Mixture Model (GMM)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16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EM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by maximizing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rather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Note: Expectation will be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the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conditional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posterior distribution of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EM algorithm for GMM operates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200" b="0" i="0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Repeat until convergence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1800" dirty="0">
                    <a:latin typeface="Abadi Extra Light" panose="020B0204020104020204" pitchFamily="34" charset="0"/>
                  </a:rPr>
                  <a:t>Compute conditional posterior </a:t>
                </a:r>
                <a14:m>
                  <m:oMath xmlns:m="http://schemas.openxmlformats.org/officeDocument/2006/math">
                    <m:r>
                      <a:rPr lang="en-IN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8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8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. Since </a:t>
                </a:r>
                <a:r>
                  <a:rPr lang="en-IN" sz="18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sz="1800" dirty="0">
                    <a:latin typeface="Abadi Extra Light" panose="020B0204020104020204" pitchFamily="34" charset="0"/>
                  </a:rPr>
                  <a:t> are </a:t>
                </a:r>
                <a:r>
                  <a:rPr lang="en-IN" sz="18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1800" dirty="0">
                    <a:latin typeface="Abadi Extra Light" panose="020B0204020104020204" pitchFamily="34" charset="0"/>
                  </a:rPr>
                  <a:t>, compute separately for each </a:t>
                </a:r>
                <a14:m>
                  <m:oMath xmlns:m="http://schemas.openxmlformats.org/officeDocument/2006/math"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 (and for </a:t>
                </a:r>
                <a14:m>
                  <m:oMath xmlns:m="http://schemas.openxmlformats.org/officeDocument/2006/math"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=1,2,..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1800" dirty="0">
                    <a:latin typeface="Abadi Extra Light" panose="020B020402010402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 by maximizing the </a:t>
                </a:r>
                <a:r>
                  <a:rPr lang="en-IN" sz="1800" u="sng" dirty="0">
                    <a:latin typeface="Abadi Extra Light" panose="020B0204020104020204" pitchFamily="34" charset="0"/>
                  </a:rPr>
                  <a:t>expected</a:t>
                </a:r>
                <a:r>
                  <a:rPr lang="en-IN" sz="1800" dirty="0">
                    <a:latin typeface="Abadi Extra Light" panose="020B0204020104020204" pitchFamily="34" charset="0"/>
                  </a:rPr>
                  <a:t> complete data log-likelihood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9EB37-BEBE-4D09-963C-96223178A724}"/>
                  </a:ext>
                </a:extLst>
              </p:cNvPr>
              <p:cNvSpPr txBox="1"/>
              <p:nvPr/>
            </p:nvSpPr>
            <p:spPr>
              <a:xfrm>
                <a:off x="2181267" y="4694964"/>
                <a:ext cx="7350474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9EB37-BEBE-4D09-963C-96223178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67" y="4694964"/>
                <a:ext cx="7350474" cy="566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A1A9FA-47E7-4270-BBAA-95B71028BFFF}"/>
                  </a:ext>
                </a:extLst>
              </p:cNvPr>
              <p:cNvSpPr txBox="1"/>
              <p:nvPr/>
            </p:nvSpPr>
            <p:spPr>
              <a:xfrm>
                <a:off x="2853384" y="3781938"/>
                <a:ext cx="745909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IN" sz="2000" dirty="0">
                          <a:latin typeface="Abadi Extra Light" panose="020B0204020104020204" pitchFamily="34" charset="0"/>
                        </a:rPr>
                        <m:t> =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A1A9FA-47E7-4270-BBAA-95B71028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84" y="3781938"/>
                <a:ext cx="7459093" cy="347403"/>
              </a:xfrm>
              <a:prstGeom prst="rect">
                <a:avLst/>
              </a:prstGeom>
              <a:blipFill>
                <a:blip r:embed="rId7"/>
                <a:stretch>
                  <a:fillRect t="-19298" r="-654" b="-26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534791F-9DB8-4072-8F96-DBDB30E62EE3}"/>
              </a:ext>
            </a:extLst>
          </p:cNvPr>
          <p:cNvSpPr/>
          <p:nvPr/>
        </p:nvSpPr>
        <p:spPr>
          <a:xfrm>
            <a:off x="6647237" y="857839"/>
            <a:ext cx="1676631" cy="341853"/>
          </a:xfrm>
          <a:prstGeom prst="wedgeRectCallout">
            <a:avLst>
              <a:gd name="adj1" fmla="val -70857"/>
              <a:gd name="adj2" fmla="val 419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Expectation of CLL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96C9AA3-92C5-4B2A-915C-A1C74144780A}"/>
              </a:ext>
            </a:extLst>
          </p:cNvPr>
          <p:cNvSpPr/>
          <p:nvPr/>
        </p:nvSpPr>
        <p:spPr>
          <a:xfrm>
            <a:off x="4431486" y="2962701"/>
            <a:ext cx="2548379" cy="341853"/>
          </a:xfrm>
          <a:prstGeom prst="wedgeRectCallout">
            <a:avLst>
              <a:gd name="adj1" fmla="val -57591"/>
              <a:gd name="adj2" fmla="val 861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Needed to get the expected CLL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C00967D-8812-478E-9A60-A96413EC9453}"/>
                  </a:ext>
                </a:extLst>
              </p:cNvPr>
              <p:cNvSpPr/>
              <p:nvPr/>
            </p:nvSpPr>
            <p:spPr>
              <a:xfrm>
                <a:off x="5598518" y="5291441"/>
                <a:ext cx="623683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b="1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IN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C00967D-8812-478E-9A60-A96413EC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18" y="5291441"/>
                <a:ext cx="6236836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F8C5ED-96EE-4AB2-81C5-336656A0E395}"/>
                  </a:ext>
                </a:extLst>
              </p:cNvPr>
              <p:cNvSpPr/>
              <p:nvPr/>
            </p:nvSpPr>
            <p:spPr>
              <a:xfrm>
                <a:off x="5598518" y="5908382"/>
                <a:ext cx="6147773" cy="659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F8C5ED-96EE-4AB2-81C5-336656A0E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18" y="5908382"/>
                <a:ext cx="6147773" cy="659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369F20-FF08-4063-BCE9-2BB30104E305}"/>
                  </a:ext>
                </a:extLst>
              </p:cNvPr>
              <p:cNvSpPr txBox="1"/>
              <p:nvPr/>
            </p:nvSpPr>
            <p:spPr>
              <a:xfrm>
                <a:off x="1309729" y="5467427"/>
                <a:ext cx="1915268" cy="503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369F20-FF08-4063-BCE9-2BB30104E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29" y="5467427"/>
                <a:ext cx="1915268" cy="503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7FB55C-F697-49E7-8239-B0D01C50A9E5}"/>
                  </a:ext>
                </a:extLst>
              </p:cNvPr>
              <p:cNvSpPr txBox="1"/>
              <p:nvPr/>
            </p:nvSpPr>
            <p:spPr>
              <a:xfrm>
                <a:off x="3300652" y="5462864"/>
                <a:ext cx="2215350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7FB55C-F697-49E7-8239-B0D01C50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652" y="5462864"/>
                <a:ext cx="2215350" cy="5136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4E5AB6-D1A3-4C9D-BEB0-4CCC9479AD8F}"/>
                  </a:ext>
                </a:extLst>
              </p:cNvPr>
              <p:cNvSpPr txBox="1"/>
              <p:nvPr/>
            </p:nvSpPr>
            <p:spPr>
              <a:xfrm>
                <a:off x="1655366" y="6126692"/>
                <a:ext cx="3637726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4E5AB6-D1A3-4C9D-BEB0-4CCC9479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66" y="6126692"/>
                <a:ext cx="3637726" cy="5136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605C2302-E2EC-4FC1-91F6-6D41F970CBCC}"/>
                  </a:ext>
                </a:extLst>
              </p:cNvPr>
              <p:cNvSpPr/>
              <p:nvPr/>
            </p:nvSpPr>
            <p:spPr>
              <a:xfrm>
                <a:off x="55649" y="4649358"/>
                <a:ext cx="2006323" cy="821500"/>
              </a:xfrm>
              <a:prstGeom prst="wedgeRectCallout">
                <a:avLst>
                  <a:gd name="adj1" fmla="val 36791"/>
                  <a:gd name="adj2" fmla="val 611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Solution has a similar form as ALT-OPT (or gen. class.), except we now have the </a:t>
                </a:r>
                <a:r>
                  <a:rPr lang="en-IN" sz="12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expectation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being used</a:t>
                </a:r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605C2302-E2EC-4FC1-91F6-6D41F970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" y="4649358"/>
                <a:ext cx="2006323" cy="821500"/>
              </a:xfrm>
              <a:prstGeom prst="wedgeRectCallout">
                <a:avLst>
                  <a:gd name="adj1" fmla="val 36791"/>
                  <a:gd name="adj2" fmla="val 61116"/>
                </a:avLst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86CA54F8-CC03-44C1-897C-1D41D5DD2906}"/>
                  </a:ext>
                </a:extLst>
              </p:cNvPr>
              <p:cNvSpPr/>
              <p:nvPr/>
            </p:nvSpPr>
            <p:spPr>
              <a:xfrm>
                <a:off x="55648" y="3672197"/>
                <a:ext cx="2586883" cy="566886"/>
              </a:xfrm>
              <a:prstGeom prst="wedgeRectCallout">
                <a:avLst>
                  <a:gd name="adj1" fmla="val 58969"/>
                  <a:gd name="adj2" fmla="val 157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=1|</m:t>
                    </m:r>
                    <m:r>
                      <a:rPr lang="en-IN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just a different notation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86CA54F8-CC03-44C1-897C-1D41D5DD2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" y="3672197"/>
                <a:ext cx="2586883" cy="566886"/>
              </a:xfrm>
              <a:prstGeom prst="wedgeRectCallout">
                <a:avLst>
                  <a:gd name="adj1" fmla="val 58969"/>
                  <a:gd name="adj2" fmla="val 15756"/>
                </a:avLst>
              </a:prstGeom>
              <a:blipFill>
                <a:blip r:embed="rId14"/>
                <a:stretch>
                  <a:fillRect l="-426" b="-5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A22381CC-946D-40A7-B308-CDB1BE580EA1}"/>
                  </a:ext>
                </a:extLst>
              </p:cNvPr>
              <p:cNvSpPr/>
              <p:nvPr/>
            </p:nvSpPr>
            <p:spPr>
              <a:xfrm>
                <a:off x="6979865" y="2153282"/>
                <a:ext cx="2239549" cy="665345"/>
              </a:xfrm>
              <a:prstGeom prst="wedgeRectCallout">
                <a:avLst>
                  <a:gd name="adj1" fmla="val -44364"/>
                  <a:gd name="adj2" fmla="val -637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It is “conditional” posterior because it is also conditioned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, not just data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A22381CC-946D-40A7-B308-CDB1BE580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65" y="2153282"/>
                <a:ext cx="2239549" cy="665345"/>
              </a:xfrm>
              <a:prstGeom prst="wedgeRectCallout">
                <a:avLst>
                  <a:gd name="adj1" fmla="val -44364"/>
                  <a:gd name="adj2" fmla="val -63787"/>
                </a:avLst>
              </a:prstGeom>
              <a:blipFill>
                <a:blip r:embed="rId15"/>
                <a:stretch>
                  <a:fillRect l="-541" r="-1892" b="-108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B1704AA-B944-42FA-94DA-37B497A01D69}"/>
                  </a:ext>
                </a:extLst>
              </p:cNvPr>
              <p:cNvSpPr/>
              <p:nvPr/>
            </p:nvSpPr>
            <p:spPr>
              <a:xfrm>
                <a:off x="9308277" y="2366542"/>
                <a:ext cx="1618154" cy="341853"/>
              </a:xfrm>
              <a:prstGeom prst="wedgeRectCallout">
                <a:avLst>
                  <a:gd name="adj1" fmla="val -59474"/>
                  <a:gd name="adj2" fmla="val -494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Requires knowing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B1704AA-B944-42FA-94DA-37B497A01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77" y="2366542"/>
                <a:ext cx="1618154" cy="341853"/>
              </a:xfrm>
              <a:prstGeom prst="wedgeRectCallout">
                <a:avLst>
                  <a:gd name="adj1" fmla="val -59474"/>
                  <a:gd name="adj2" fmla="val -49409"/>
                </a:avLst>
              </a:prstGeom>
              <a:blipFill>
                <a:blip r:embed="rId16"/>
                <a:stretch>
                  <a:fillRect b="-96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130D9FC8-AA78-46E6-8FD6-557592B2419C}"/>
                  </a:ext>
                </a:extLst>
              </p:cNvPr>
              <p:cNvSpPr/>
              <p:nvPr/>
            </p:nvSpPr>
            <p:spPr>
              <a:xfrm>
                <a:off x="125469" y="5881133"/>
                <a:ext cx="1504399" cy="438161"/>
              </a:xfrm>
              <a:prstGeom prst="wedgeRectCallout">
                <a:avLst>
                  <a:gd name="adj1" fmla="val 81803"/>
                  <a:gd name="adj2" fmla="val -246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: Effective number of points in cluster k</a:t>
                </a:r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130D9FC8-AA78-46E6-8FD6-557592B24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9" y="5881133"/>
                <a:ext cx="1504399" cy="438161"/>
              </a:xfrm>
              <a:prstGeom prst="wedgeRectCallout">
                <a:avLst>
                  <a:gd name="adj1" fmla="val 81803"/>
                  <a:gd name="adj2" fmla="val -24683"/>
                </a:avLst>
              </a:prstGeom>
              <a:blipFill>
                <a:blip r:embed="rId17"/>
                <a:stretch>
                  <a:fillRect t="-1333" b="-9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35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8" grpId="0"/>
      <p:bldP spid="19" grpId="0" animBg="1"/>
      <p:bldP spid="21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for GMM (</a:t>
            </a:r>
            <a:r>
              <a:rPr lang="en-IN" dirty="0" err="1">
                <a:solidFill>
                  <a:srgbClr val="A33BC3"/>
                </a:solidFill>
              </a:rPr>
              <a:t>Contd</a:t>
            </a:r>
            <a:r>
              <a:rPr lang="en-IN" dirty="0">
                <a:solidFill>
                  <a:srgbClr val="A33BC3"/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17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EM algo for GMM required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.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BF1578-D288-4D93-BB6B-27826CDB85B0}"/>
                  </a:ext>
                </a:extLst>
              </p:cNvPr>
              <p:cNvSpPr txBox="1"/>
              <p:nvPr/>
            </p:nvSpPr>
            <p:spPr>
              <a:xfrm>
                <a:off x="1345984" y="1670154"/>
                <a:ext cx="5340116" cy="254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=0|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)+1</m:t>
                    </m:r>
                    <m:r>
                      <a:rPr lang="en-IN" sz="1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BF1578-D288-4D93-BB6B-27826CDB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84" y="1670154"/>
                <a:ext cx="5340116" cy="254493"/>
              </a:xfrm>
              <a:prstGeom prst="rect">
                <a:avLst/>
              </a:prstGeom>
              <a:blipFill>
                <a:blip r:embed="rId6"/>
                <a:stretch>
                  <a:fillRect l="-1370" t="-19048" r="-5023" b="-309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1FEE9D-DDFB-4FB5-8A09-B0C3C3FA2BB3}"/>
                  </a:ext>
                </a:extLst>
              </p:cNvPr>
              <p:cNvSpPr txBox="1"/>
              <p:nvPr/>
            </p:nvSpPr>
            <p:spPr>
              <a:xfrm>
                <a:off x="8501558" y="1605443"/>
                <a:ext cx="179773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1FEE9D-DDFB-4FB5-8A09-B0C3C3FA2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558" y="1605443"/>
                <a:ext cx="1797736" cy="312650"/>
              </a:xfrm>
              <a:prstGeom prst="rect">
                <a:avLst/>
              </a:prstGeom>
              <a:blipFill>
                <a:blip r:embed="rId7"/>
                <a:stretch>
                  <a:fillRect l="-3729" t="-13462" r="-6441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D54A41-9663-4563-8620-B251270BBE88}"/>
                  </a:ext>
                </a:extLst>
              </p:cNvPr>
              <p:cNvSpPr txBox="1"/>
              <p:nvPr/>
            </p:nvSpPr>
            <p:spPr>
              <a:xfrm>
                <a:off x="6686100" y="1634521"/>
                <a:ext cx="2274698" cy="254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D54A41-9663-4563-8620-B251270BB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00" y="1634521"/>
                <a:ext cx="2274698" cy="254493"/>
              </a:xfrm>
              <a:prstGeom prst="rect">
                <a:avLst/>
              </a:prstGeom>
              <a:blipFill>
                <a:blip r:embed="rId8"/>
                <a:stretch>
                  <a:fillRect l="-1877" t="-1666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D5C19E20-46D8-48EB-A58B-C015C3AF41BB}"/>
                  </a:ext>
                </a:extLst>
              </p:cNvPr>
              <p:cNvSpPr/>
              <p:nvPr/>
            </p:nvSpPr>
            <p:spPr>
              <a:xfrm>
                <a:off x="8497700" y="1042644"/>
                <a:ext cx="3603188" cy="432926"/>
              </a:xfrm>
              <a:prstGeom prst="wedgeRectCallout">
                <a:avLst>
                  <a:gd name="adj1" fmla="val -37502"/>
                  <a:gd name="adj2" fmla="val 688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Need to normalize: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14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ℓ=1</m:t>
                            </m:r>
                          </m:sub>
                          <m:sup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  <m:d>
                              <m:dPr>
                                <m:ctrlP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N" sz="1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 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D5C19E20-46D8-48EB-A58B-C015C3AF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700" y="1042644"/>
                <a:ext cx="3603188" cy="432926"/>
              </a:xfrm>
              <a:prstGeom prst="wedgeRectCallout">
                <a:avLst>
                  <a:gd name="adj1" fmla="val -37502"/>
                  <a:gd name="adj2" fmla="val 68856"/>
                </a:avLst>
              </a:prstGeom>
              <a:blipFill>
                <a:blip r:embed="rId9"/>
                <a:stretch>
                  <a:fillRect l="-337" t="-1136" b="-511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7424245-B277-4330-AC5D-0CBCFF4B8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5240" y="2014938"/>
            <a:ext cx="9462782" cy="4779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0D89BF4F-50E5-4C61-9E3A-4E2E86402A89}"/>
                  </a:ext>
                </a:extLst>
              </p:cNvPr>
              <p:cNvSpPr/>
              <p:nvPr/>
            </p:nvSpPr>
            <p:spPr>
              <a:xfrm>
                <a:off x="9780074" y="607249"/>
                <a:ext cx="1945195" cy="344784"/>
              </a:xfrm>
              <a:prstGeom prst="wedgeRectCallout">
                <a:avLst>
                  <a:gd name="adj1" fmla="val -38365"/>
                  <a:gd name="adj2" fmla="val 956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Reason: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0D89BF4F-50E5-4C61-9E3A-4E2E86402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074" y="607249"/>
                <a:ext cx="1945195" cy="344784"/>
              </a:xfrm>
              <a:prstGeom prst="wedgeRectCallout">
                <a:avLst>
                  <a:gd name="adj1" fmla="val -38365"/>
                  <a:gd name="adj2" fmla="val 95620"/>
                </a:avLst>
              </a:prstGeom>
              <a:blipFill>
                <a:blip r:embed="rId11"/>
                <a:stretch>
                  <a:fillRect l="-621" t="-54651" b="-581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B25BB2A-76A6-4FED-863B-0C73BDC938B2}"/>
              </a:ext>
            </a:extLst>
          </p:cNvPr>
          <p:cNvSpPr txBox="1"/>
          <p:nvPr/>
        </p:nvSpPr>
        <p:spPr>
          <a:xfrm>
            <a:off x="3238151" y="5187846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M-step: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981C8B2-36B5-4FAF-B1B1-60CF7894AE3C}"/>
                  </a:ext>
                </a:extLst>
              </p:cNvPr>
              <p:cNvSpPr/>
              <p:nvPr/>
            </p:nvSpPr>
            <p:spPr>
              <a:xfrm>
                <a:off x="265245" y="3352828"/>
                <a:ext cx="2945123" cy="821500"/>
              </a:xfrm>
              <a:prstGeom prst="wedgeRectCallout">
                <a:avLst>
                  <a:gd name="adj1" fmla="val 64745"/>
                  <a:gd name="adj2" fmla="val 55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Soft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-means, which is more of a heuristic to get soft-clustering,  also gave us probabilities but doesn’t account for cluster shapes or fraction of points in each cluster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981C8B2-36B5-4FAF-B1B1-60CF7894A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352828"/>
                <a:ext cx="2945123" cy="821500"/>
              </a:xfrm>
              <a:prstGeom prst="wedgeRectCallout">
                <a:avLst>
                  <a:gd name="adj1" fmla="val 64745"/>
                  <a:gd name="adj2" fmla="val 5561"/>
                </a:avLst>
              </a:prstGeom>
              <a:blipFill>
                <a:blip r:embed="rId12"/>
                <a:stretch>
                  <a:fillRect b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C4C0F0-B0FB-49A8-B542-F8724229659D}"/>
              </a:ext>
            </a:extLst>
          </p:cNvPr>
          <p:cNvSpPr/>
          <p:nvPr/>
        </p:nvSpPr>
        <p:spPr>
          <a:xfrm>
            <a:off x="6096000" y="3352828"/>
            <a:ext cx="1794235" cy="4178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CB4B9E-3990-496A-9B51-C8629D509C4A}"/>
              </a:ext>
            </a:extLst>
          </p:cNvPr>
          <p:cNvSpPr/>
          <p:nvPr/>
        </p:nvSpPr>
        <p:spPr>
          <a:xfrm>
            <a:off x="5406806" y="3352828"/>
            <a:ext cx="752355" cy="4178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CB0D683-E713-4B6A-AC58-91243363B5E6}"/>
              </a:ext>
            </a:extLst>
          </p:cNvPr>
          <p:cNvSpPr/>
          <p:nvPr/>
        </p:nvSpPr>
        <p:spPr>
          <a:xfrm>
            <a:off x="8068316" y="3191014"/>
            <a:ext cx="2647219" cy="417894"/>
          </a:xfrm>
          <a:prstGeom prst="wedgeRectCallout">
            <a:avLst>
              <a:gd name="adj1" fmla="val -57497"/>
              <a:gd name="adj2" fmla="val 292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Accounts for cluster shapes (since each cluster is a Gaussian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375176B0-1F81-4C26-B45F-CA79974E28D5}"/>
              </a:ext>
            </a:extLst>
          </p:cNvPr>
          <p:cNvSpPr/>
          <p:nvPr/>
        </p:nvSpPr>
        <p:spPr>
          <a:xfrm>
            <a:off x="3293423" y="3183498"/>
            <a:ext cx="2053532" cy="417894"/>
          </a:xfrm>
          <a:prstGeom prst="wedgeRectCallout">
            <a:avLst>
              <a:gd name="adj1" fmla="val 54436"/>
              <a:gd name="adj2" fmla="val 264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Accounts for fraction of points in each cluster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7B53F7-5DD8-4835-BFBC-0ED1909A1BE1}"/>
              </a:ext>
            </a:extLst>
          </p:cNvPr>
          <p:cNvSpPr/>
          <p:nvPr/>
        </p:nvSpPr>
        <p:spPr>
          <a:xfrm>
            <a:off x="6159161" y="4132610"/>
            <a:ext cx="1794235" cy="48659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3328B37-7EC8-4B6B-A9A3-44F3D70EFFE3}"/>
                  </a:ext>
                </a:extLst>
              </p:cNvPr>
              <p:cNvSpPr/>
              <p:nvPr/>
            </p:nvSpPr>
            <p:spPr>
              <a:xfrm>
                <a:off x="7466572" y="4654874"/>
                <a:ext cx="2035647" cy="417894"/>
              </a:xfrm>
              <a:prstGeom prst="wedgeRectCallout">
                <a:avLst>
                  <a:gd name="adj1" fmla="val -58209"/>
                  <a:gd name="adj2" fmla="val -519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Effective number of points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cluster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3328B37-7EC8-4B6B-A9A3-44F3D70EF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72" y="4654874"/>
                <a:ext cx="2035647" cy="417894"/>
              </a:xfrm>
              <a:prstGeom prst="wedgeRectCallout">
                <a:avLst>
                  <a:gd name="adj1" fmla="val -58209"/>
                  <a:gd name="adj2" fmla="val -51994"/>
                </a:avLst>
              </a:prstGeom>
              <a:blipFill>
                <a:blip r:embed="rId13"/>
                <a:stretch>
                  <a:fillRect t="-6579" r="-1351" b="-223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30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9"/>
    </mc:Choice>
    <mc:Fallback xmlns="">
      <p:transition spd="slow" advTm="45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9" grpId="0"/>
      <p:bldP spid="30" grpId="0" animBg="1"/>
      <p:bldP spid="31" grpId="0" animBg="1"/>
      <p:bldP spid="7" grpId="0"/>
      <p:bldP spid="1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vs Gradient-based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estimate params using gradient-based optimization instead of 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can usually explicitly sum over or integrate out the latent variables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Now we can optimize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first/second order optimization to find the 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EM is usually preferred over this approach because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M step has often simple closed-form updates for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Often constraints (e.g., PSD matrices) are automatically satisfied due to form of updates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some cases</a:t>
                </a:r>
                <a:r>
                  <a:rPr lang="en-GB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dirty="0">
                    <a:latin typeface="Abadi Extra Light" panose="020B0204020104020204" pitchFamily="34" charset="0"/>
                  </a:rPr>
                  <a:t>, EM usually converges faster (and often like second-order methods)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Example: Mixture of Gaussians with when the data is reasonably well-clustered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EM also provides the conditional posterior over the latent variables Z (from E step)</a:t>
                </a: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43E73-7D9A-4C44-A56D-5F306B184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237" y="1994682"/>
            <a:ext cx="5462789" cy="788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42B18-EF8B-4481-B5E4-60A94FA7D9DE}"/>
              </a:ext>
            </a:extLst>
          </p:cNvPr>
          <p:cNvSpPr txBox="1"/>
          <p:nvPr/>
        </p:nvSpPr>
        <p:spPr>
          <a:xfrm>
            <a:off x="419793" y="6257431"/>
            <a:ext cx="1062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aseline="30000" dirty="0">
                <a:latin typeface="Abadi Extra Light" panose="020B0204020104020204" pitchFamily="34" charset="0"/>
              </a:rPr>
              <a:t>†</a:t>
            </a:r>
            <a:r>
              <a:rPr lang="en-IN" sz="1100" dirty="0">
                <a:latin typeface="Abadi Extra Light" panose="020B0204020104020204" pitchFamily="34" charset="0"/>
              </a:rPr>
              <a:t>Optimization with EM and Expectation-Conjugate-Gradient (</a:t>
            </a:r>
            <a:r>
              <a:rPr lang="en-IN" sz="1100" dirty="0" err="1">
                <a:latin typeface="Abadi Extra Light" panose="020B0204020104020204" pitchFamily="34" charset="0"/>
              </a:rPr>
              <a:t>Salakhutdinov</a:t>
            </a:r>
            <a:r>
              <a:rPr lang="en-IN" sz="1100" dirty="0">
                <a:latin typeface="Abadi Extra Light" panose="020B0204020104020204" pitchFamily="34" charset="0"/>
              </a:rPr>
              <a:t> et al, 2003), On Convergence Properties of the EM Algorithm for Gaussian Mixtures (Xu and Jordan, 1996), Statistical guarantees for the EM algorithm: From population to sample-based analysis (Balakrishnan et al, 2017)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46"/>
    </mc:Choice>
    <mc:Fallback xmlns="">
      <p:transition spd="slow" advTm="17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EM: Some Final Comments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E and M steps may not always be possible to perform exactly. Some reasons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conditional posterior of latent variables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may not be easy to compute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need to approximate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methods such as MCMC or variational inference</a:t>
                </a:r>
              </a:p>
              <a:p>
                <a:pPr marL="914400" lvl="2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Even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easy, the expected CLL may not be easy to compute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Maximization of the expected CLL may not be possible in closed form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EM works even if the M step is only solved approximately (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EM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M step has multiple parameters whose updates depend on each other, they are updated in an alternating fashion -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Expectation Conditional Maximization (ECM)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advanced probabilistic inference algos are based on ideas similar to 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EM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Bayes (VB)</a:t>
                </a:r>
                <a:r>
                  <a:rPr lang="en-GB" dirty="0">
                    <a:latin typeface="Abadi Extra Light" panose="020B0204020104020204" pitchFamily="34" charset="0"/>
                  </a:rPr>
                  <a:t> inference, a.k.a.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Inference (VI)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9A9E8-7BD7-4654-9BA8-CA7D80830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742" y="2928444"/>
            <a:ext cx="5926160" cy="710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D6AA6-1809-4438-9560-52F061595787}"/>
                  </a:ext>
                </a:extLst>
              </p:cNvPr>
              <p:cNvSpPr/>
              <p:nvPr/>
            </p:nvSpPr>
            <p:spPr>
              <a:xfrm>
                <a:off x="9181809" y="2957874"/>
                <a:ext cx="2151182" cy="651226"/>
              </a:xfrm>
              <a:prstGeom prst="wedgeRectCallout">
                <a:avLst>
                  <a:gd name="adj1" fmla="val -63384"/>
                  <a:gd name="adj2" fmla="val -17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often be approximated by Monte-Carlo using sample from the CP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D6AA6-1809-4438-9560-52F061595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809" y="2957874"/>
                <a:ext cx="2151182" cy="651226"/>
              </a:xfrm>
              <a:prstGeom prst="wedgeRectCallout">
                <a:avLst>
                  <a:gd name="adj1" fmla="val -63384"/>
                  <a:gd name="adj2" fmla="val -1706"/>
                </a:avLst>
              </a:prstGeom>
              <a:blipFill>
                <a:blip r:embed="rId7"/>
                <a:stretch>
                  <a:fillRect t="-6364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B36EACE-5DF8-4E43-99C1-BF3692B82300}"/>
              </a:ext>
            </a:extLst>
          </p:cNvPr>
          <p:cNvSpPr/>
          <p:nvPr/>
        </p:nvSpPr>
        <p:spPr>
          <a:xfrm>
            <a:off x="10437704" y="2167045"/>
            <a:ext cx="1669355" cy="651225"/>
          </a:xfrm>
          <a:prstGeom prst="wedgeRectCallout">
            <a:avLst>
              <a:gd name="adj1" fmla="val -40484"/>
              <a:gd name="adj2" fmla="val 769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Results in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Monte-Carlo EM</a:t>
            </a:r>
            <a:endParaRPr lang="en-IN" b="1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10"/>
    </mc:Choice>
    <mc:Fallback xmlns="">
      <p:transition spd="slow" advTm="36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Announcement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Mid-</a:t>
            </a:r>
            <a:r>
              <a:rPr lang="en-IN" sz="2600" dirty="0" err="1">
                <a:latin typeface="Abadi Extra Light" panose="020B0204020104020204" pitchFamily="34" charset="0"/>
              </a:rPr>
              <a:t>sem</a:t>
            </a:r>
            <a:r>
              <a:rPr lang="en-IN" sz="2600" dirty="0">
                <a:latin typeface="Abadi Extra Light" panose="020B0204020104020204" pitchFamily="34" charset="0"/>
              </a:rPr>
              <a:t> exam on Sept 19, 1800-2000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Venue: L17, ERES seating scheme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Syllabus: Up to today’s lecture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Closed book exam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Necessary formulae/equations will be provided in the question paper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32"/>
    </mc:Choice>
    <mc:Fallback xmlns="">
      <p:transition spd="slow" advTm="4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Expectation Maximization (EM) algorithm for param-</a:t>
            </a:r>
            <a:r>
              <a:rPr lang="en-IN" sz="2600" dirty="0" err="1">
                <a:latin typeface="Abadi Extra Light" panose="020B0204020104020204" pitchFamily="34" charset="0"/>
              </a:rPr>
              <a:t>est</a:t>
            </a:r>
            <a:r>
              <a:rPr lang="en-IN" sz="2600" dirty="0">
                <a:latin typeface="Abadi Extra Light" panose="020B0204020104020204" pitchFamily="34" charset="0"/>
              </a:rPr>
              <a:t>/inference in LVMs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An example of 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Parameter estimation for Gaussian mixture models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27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32"/>
    </mc:Choice>
    <mc:Fallback>
      <p:transition spd="slow" advTm="4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Parameter Estimation in Latent Variable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be associated with a “local”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Although we can do fully Bayesian inference for all the unknowns, suppose we only want a point estimate of the “global”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via MLE/MAP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Such MLE/MAP problems in LVMs are difficult to solve in a “clean” way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do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gradient based opt on log-</a:t>
                </a:r>
                <a:r>
                  <a:rPr lang="en-GB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but usually won’t get closed form updates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However,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EM</a:t>
                </a:r>
                <a:r>
                  <a:rPr lang="en-GB" dirty="0">
                    <a:latin typeface="Abadi Extra Light" panose="020B0204020104020204" pitchFamily="34" charset="0"/>
                  </a:rPr>
                  <a:t> algo gives a clean way to obtain closed form updates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such LVMs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312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4F583-F0E7-4568-8ACD-DC58BCC91E21}"/>
              </a:ext>
            </a:extLst>
          </p:cNvPr>
          <p:cNvSpPr/>
          <p:nvPr/>
        </p:nvSpPr>
        <p:spPr>
          <a:xfrm>
            <a:off x="4708631" y="2697031"/>
            <a:ext cx="3808602" cy="16442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E1D07F-CD30-4C54-A56E-9A5B8CE121D9}"/>
              </a:ext>
            </a:extLst>
          </p:cNvPr>
          <p:cNvSpPr/>
          <p:nvPr/>
        </p:nvSpPr>
        <p:spPr>
          <a:xfrm>
            <a:off x="7162616" y="3077819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FED1F9-2F10-4619-8583-292BAEF267CB}"/>
              </a:ext>
            </a:extLst>
          </p:cNvPr>
          <p:cNvSpPr/>
          <p:nvPr/>
        </p:nvSpPr>
        <p:spPr>
          <a:xfrm>
            <a:off x="5210370" y="3077819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299889-DF33-4A00-89C0-91428879987D}"/>
              </a:ext>
            </a:extLst>
          </p:cNvPr>
          <p:cNvCxnSpPr>
            <a:stCxn id="16" idx="6"/>
            <a:endCxn id="15" idx="2"/>
          </p:cNvCxnSpPr>
          <p:nvPr/>
        </p:nvCxnSpPr>
        <p:spPr>
          <a:xfrm>
            <a:off x="6057658" y="3500274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D372821-3180-4342-95DB-6D413EEA8A4E}"/>
              </a:ext>
            </a:extLst>
          </p:cNvPr>
          <p:cNvSpPr/>
          <p:nvPr/>
        </p:nvSpPr>
        <p:spPr>
          <a:xfrm>
            <a:off x="3258124" y="3077819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F49D61-9DB7-410F-AA7A-85E82F67A05E}"/>
              </a:ext>
            </a:extLst>
          </p:cNvPr>
          <p:cNvCxnSpPr>
            <a:stCxn id="18" idx="6"/>
          </p:cNvCxnSpPr>
          <p:nvPr/>
        </p:nvCxnSpPr>
        <p:spPr>
          <a:xfrm>
            <a:off x="4105412" y="3500274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2843B7D-0C0E-4303-9B0D-841355F46559}"/>
              </a:ext>
            </a:extLst>
          </p:cNvPr>
          <p:cNvSpPr/>
          <p:nvPr/>
        </p:nvSpPr>
        <p:spPr>
          <a:xfrm>
            <a:off x="7167205" y="1636101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A624FD-CA22-418C-955F-67B4049F1B86}"/>
              </a:ext>
            </a:extLst>
          </p:cNvPr>
          <p:cNvCxnSpPr>
            <a:cxnSpLocks/>
            <a:stCxn id="20" idx="4"/>
            <a:endCxn id="15" idx="0"/>
          </p:cNvCxnSpPr>
          <p:nvPr/>
        </p:nvCxnSpPr>
        <p:spPr>
          <a:xfrm flipH="1">
            <a:off x="7586260" y="2481010"/>
            <a:ext cx="4589" cy="59680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59728-8721-4E13-A93F-BBCEE3A42C3A}"/>
                  </a:ext>
                </a:extLst>
              </p:cNvPr>
              <p:cNvSpPr txBox="1"/>
              <p:nvPr/>
            </p:nvSpPr>
            <p:spPr>
              <a:xfrm>
                <a:off x="7327659" y="3109797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59728-8721-4E13-A93F-BBCEE3A4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659" y="3109797"/>
                <a:ext cx="68332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C5D0BF-256A-4873-A7EE-28FAC0EDA3AA}"/>
                  </a:ext>
                </a:extLst>
              </p:cNvPr>
              <p:cNvSpPr txBox="1"/>
              <p:nvPr/>
            </p:nvSpPr>
            <p:spPr>
              <a:xfrm>
                <a:off x="5403896" y="3127926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C5D0BF-256A-4873-A7EE-28FAC0EDA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96" y="3127926"/>
                <a:ext cx="65126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CA10E9-1D34-4A83-B676-AC2451C19699}"/>
                  </a:ext>
                </a:extLst>
              </p:cNvPr>
              <p:cNvSpPr txBox="1"/>
              <p:nvPr/>
            </p:nvSpPr>
            <p:spPr>
              <a:xfrm>
                <a:off x="7361038" y="1747288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CA10E9-1D34-4A83-B676-AC2451C1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038" y="1747288"/>
                <a:ext cx="41896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9C4F1E-9C0B-44DA-A32F-49DA47AFD47C}"/>
                  </a:ext>
                </a:extLst>
              </p:cNvPr>
              <p:cNvSpPr txBox="1"/>
              <p:nvPr/>
            </p:nvSpPr>
            <p:spPr>
              <a:xfrm>
                <a:off x="3424291" y="3127926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9C4F1E-9C0B-44DA-A32F-49DA47AFD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291" y="3127926"/>
                <a:ext cx="47750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2270FD-1724-4C08-84C9-1523786BF597}"/>
                  </a:ext>
                </a:extLst>
              </p:cNvPr>
              <p:cNvSpPr txBox="1"/>
              <p:nvPr/>
            </p:nvSpPr>
            <p:spPr>
              <a:xfrm>
                <a:off x="8180037" y="3949438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2270FD-1724-4C08-84C9-1523786BF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37" y="3949438"/>
                <a:ext cx="3534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EC8BE6-42FE-491B-B623-49FAEE3CC01E}"/>
                  </a:ext>
                </a:extLst>
              </p:cNvPr>
              <p:cNvSpPr txBox="1"/>
              <p:nvPr/>
            </p:nvSpPr>
            <p:spPr>
              <a:xfrm>
                <a:off x="1118548" y="1856035"/>
                <a:ext cx="5796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A suitable prior distribution based on the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EC8BE6-42FE-491B-B623-49FAEE3CC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48" y="1856035"/>
                <a:ext cx="5796587" cy="276999"/>
              </a:xfrm>
              <a:prstGeom prst="rect">
                <a:avLst/>
              </a:prstGeom>
              <a:blipFill>
                <a:blip r:embed="rId11"/>
                <a:stretch>
                  <a:fillRect l="-1472" t="-30435" b="-478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8FEAC4-9FF8-4BE4-8C54-CDA97FEF92AC}"/>
                  </a:ext>
                </a:extLst>
              </p:cNvPr>
              <p:cNvSpPr txBox="1"/>
              <p:nvPr/>
            </p:nvSpPr>
            <p:spPr>
              <a:xfrm>
                <a:off x="1082560" y="2164243"/>
                <a:ext cx="5612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I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I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kumimoji="0" lang="en-I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I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0" lang="en-I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A suitable likelihood based on the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8FEAC4-9FF8-4BE4-8C54-CDA97FEF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60" y="2164243"/>
                <a:ext cx="5612627" cy="276999"/>
              </a:xfrm>
              <a:prstGeom prst="rect">
                <a:avLst/>
              </a:prstGeom>
              <a:blipFill>
                <a:blip r:embed="rId12"/>
                <a:stretch>
                  <a:fillRect l="-1522" t="-31111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26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87"/>
    </mc:Choice>
    <mc:Fallback xmlns="">
      <p:transition spd="slow" advTm="184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5" grpId="0" animBg="1"/>
      <p:bldP spid="16" grpId="0" animBg="1"/>
      <p:bldP spid="18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Why MLE/MAP of Params is Hard for LVMs?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want to estimate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via MLE. If we knew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could solve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Easy. Usually closed form if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have simple forms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since in LVMs,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hidden, the MLE problem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the following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b="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not have a simple expression since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b="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sum/integral</a:t>
                </a:r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MLE now becomes difficult</a:t>
                </a: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no closed form expression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we maximize some other quantity 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2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for this MLE?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2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21BCC1-FAAE-445B-ACE8-084CB73D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1562637"/>
            <a:ext cx="9684913" cy="8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A537B59-BF4F-4CB0-BAB7-DE09EBFE8B1A}"/>
              </a:ext>
            </a:extLst>
          </p:cNvPr>
          <p:cNvSpPr/>
          <p:nvPr/>
        </p:nvSpPr>
        <p:spPr>
          <a:xfrm>
            <a:off x="10258022" y="2165897"/>
            <a:ext cx="1886755" cy="433092"/>
          </a:xfrm>
          <a:prstGeom prst="wedgeRectCallout">
            <a:avLst>
              <a:gd name="adj1" fmla="val -55974"/>
              <a:gd name="adj2" fmla="val 401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particular, if they are exp-fam distributions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D18BE3-9241-4047-84F9-AB478031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0" y="3429000"/>
            <a:ext cx="6410527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D4F1E-3189-4917-80D7-8FF73C5C0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466" y="4756650"/>
            <a:ext cx="9079605" cy="709074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76AC650-F18B-4C95-B65F-92CE00C32284}"/>
              </a:ext>
            </a:extLst>
          </p:cNvPr>
          <p:cNvSpPr/>
          <p:nvPr/>
        </p:nvSpPr>
        <p:spPr>
          <a:xfrm>
            <a:off x="10715223" y="1512959"/>
            <a:ext cx="1429554" cy="413077"/>
          </a:xfrm>
          <a:prstGeom prst="wedgeRectCallout">
            <a:avLst>
              <a:gd name="adj1" fmla="val -57423"/>
              <a:gd name="adj2" fmla="val 253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9900"/>
                </a:solidFill>
                <a:latin typeface="Abadi Extra Light" panose="020B0204020104020204" pitchFamily="34" charset="0"/>
              </a:rPr>
              <a:t>Easy to 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F1D9398-CBC9-DCA1-7585-A4EB9FD416CF}"/>
                  </a:ext>
                </a:extLst>
              </p:cNvPr>
              <p:cNvSpPr/>
              <p:nvPr/>
            </p:nvSpPr>
            <p:spPr>
              <a:xfrm>
                <a:off x="8759779" y="5465724"/>
                <a:ext cx="3246083" cy="433092"/>
              </a:xfrm>
              <a:prstGeom prst="wedgeRectCallout">
                <a:avLst>
                  <a:gd name="adj1" fmla="val -60372"/>
                  <a:gd name="adj2" fmla="val 119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still use gradient based methods but won’t get clean, closed-form updates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F1D9398-CBC9-DCA1-7585-A4EB9FD41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779" y="5465724"/>
                <a:ext cx="3246083" cy="433092"/>
              </a:xfrm>
              <a:prstGeom prst="wedgeRectCallout">
                <a:avLst>
                  <a:gd name="adj1" fmla="val -60372"/>
                  <a:gd name="adj2" fmla="val 11945"/>
                </a:avLst>
              </a:prstGeom>
              <a:blipFill>
                <a:blip r:embed="rId9"/>
                <a:stretch>
                  <a:fillRect t="-10811" b="-2027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3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73"/>
    </mc:Choice>
    <mc:Fallback xmlns="">
      <p:transition spd="slow" advTm="281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 Important Identity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to be some prob distribution over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the above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𝐾𝐿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KL is always non-negative,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5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is a </a:t>
                </a:r>
                <a:r>
                  <a:rPr lang="en-IN" sz="2400" dirty="0">
                    <a:solidFill>
                      <a:srgbClr val="0000FF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lower-bound </a:t>
                </a: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on</a:t>
                </a:r>
                <a:r>
                  <a:rPr lang="en-IN" sz="2400" dirty="0">
                    <a:solidFill>
                      <a:srgbClr val="0000FF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5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if we maximize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it will also improve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5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Also, as we’ll see, it’s easier to maximize 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25970-4879-4303-8984-CD876785C004}"/>
                  </a:ext>
                </a:extLst>
              </p:cNvPr>
              <p:cNvSpPr txBox="1"/>
              <p:nvPr/>
            </p:nvSpPr>
            <p:spPr>
              <a:xfrm>
                <a:off x="2813029" y="1699580"/>
                <a:ext cx="5317481" cy="43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𝐾𝐿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sz="2800" b="0" dirty="0">
                    <a:ea typeface="Cambria Math" panose="02040503050406030204" pitchFamily="18" charset="0"/>
                  </a:rPr>
                </a:br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25970-4879-4303-8984-CD876785C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29" y="1699580"/>
                <a:ext cx="5317481" cy="4309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E8963CD3-8EB3-4F01-97D8-D0700197AB11}"/>
                  </a:ext>
                </a:extLst>
              </p:cNvPr>
              <p:cNvSpPr/>
              <p:nvPr/>
            </p:nvSpPr>
            <p:spPr>
              <a:xfrm>
                <a:off x="511134" y="1862198"/>
                <a:ext cx="1886755" cy="413077"/>
              </a:xfrm>
              <a:prstGeom prst="wedgeRectCallout">
                <a:avLst>
                  <a:gd name="adj1" fmla="val 43027"/>
                  <a:gd name="adj2" fmla="val 830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discrete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E8963CD3-8EB3-4F01-97D8-D0700197A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34" y="1862198"/>
                <a:ext cx="1886755" cy="413077"/>
              </a:xfrm>
              <a:prstGeom prst="wedgeRectCallout">
                <a:avLst>
                  <a:gd name="adj1" fmla="val 43027"/>
                  <a:gd name="adj2" fmla="val 83045"/>
                </a:avLst>
              </a:prstGeom>
              <a:blipFill>
                <a:blip r:embed="rId7"/>
                <a:stretch>
                  <a:fillRect l="-2564" r="-6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4EDC427-080E-488E-9563-41F1AB64E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1757" y="2420018"/>
            <a:ext cx="4475291" cy="2738402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AA2004A-8174-41AE-B23C-C22957815E3E}"/>
              </a:ext>
            </a:extLst>
          </p:cNvPr>
          <p:cNvSpPr/>
          <p:nvPr/>
        </p:nvSpPr>
        <p:spPr>
          <a:xfrm>
            <a:off x="8435593" y="1655660"/>
            <a:ext cx="1886755" cy="413077"/>
          </a:xfrm>
          <a:prstGeom prst="wedgeRectCallout">
            <a:avLst>
              <a:gd name="adj1" fmla="val -65847"/>
              <a:gd name="adj2" fmla="val 175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Verify the identity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40"/>
    </mc:Choice>
    <mc:Fallback xmlns="">
      <p:transition spd="slow" advTm="243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FDD0BAA-2197-43F1-BA81-C1252B1043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rgbClr val="A33BC3"/>
                    </a:solidFill>
                  </a:rPr>
                  <a:t>Maximizing </a:t>
                </a:r>
                <a14:m>
                  <m:oMath xmlns:m="http://schemas.openxmlformats.org/officeDocument/2006/math">
                    <m:r>
                      <a:rPr lang="en-IN" sz="4400" i="1" smtClean="0">
                        <a:solidFill>
                          <a:srgbClr val="A33BC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4400" i="1">
                            <a:solidFill>
                              <a:srgbClr val="A33BC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4400" i="1">
                            <a:solidFill>
                              <a:srgbClr val="A33BC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4400" i="1">
                            <a:solidFill>
                              <a:srgbClr val="A33BC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4400">
                            <a:solidFill>
                              <a:srgbClr val="A33BC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A33BC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FDD0BAA-2197-43F1-BA81-C1252B104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A9805645-9E76-4195-AF7D-C271845D523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97447913-1853-4C07-ACEE-432BE3BE0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. We’ll use ALT-OPT to maximize 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Let’s maximize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fixed at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Now let’s maximize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fixed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97447913-1853-4C07-ACEE-432BE3BE0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6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6739F1-8623-4128-A19A-101E87AB1F97}"/>
                  </a:ext>
                </a:extLst>
              </p:cNvPr>
              <p:cNvSpPr txBox="1"/>
              <p:nvPr/>
            </p:nvSpPr>
            <p:spPr>
              <a:xfrm>
                <a:off x="1928291" y="2288814"/>
                <a:ext cx="6042167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𝐾𝐿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6739F1-8623-4128-A19A-101E87A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91" y="2288814"/>
                <a:ext cx="6042167" cy="424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8F10AAA-F54F-459A-B864-47EFB314A726}"/>
                  </a:ext>
                </a:extLst>
              </p:cNvPr>
              <p:cNvSpPr/>
              <p:nvPr/>
            </p:nvSpPr>
            <p:spPr>
              <a:xfrm>
                <a:off x="7459998" y="1599344"/>
                <a:ext cx="3224229" cy="590250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𝐾𝐿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is constant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held fixed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8F10AAA-F54F-459A-B864-47EFB314A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98" y="1599344"/>
                <a:ext cx="3224229" cy="590250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blipFill>
                <a:blip r:embed="rId8"/>
                <a:stretch>
                  <a:fillRect l="-3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93C580-BCC2-427C-9342-DA5F512E4EE6}"/>
                  </a:ext>
                </a:extLst>
              </p:cNvPr>
              <p:cNvSpPr txBox="1"/>
              <p:nvPr/>
            </p:nvSpPr>
            <p:spPr>
              <a:xfrm>
                <a:off x="1284000" y="3463840"/>
                <a:ext cx="9703105" cy="914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IN" sz="2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old</m:t>
                                      </m:r>
                                    </m:sup>
                                  </m:s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IN" sz="2400" dirty="0"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93C580-BCC2-427C-9342-DA5F512E4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00" y="3463840"/>
                <a:ext cx="9703105" cy="914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19C00D-69C9-45F9-A1C5-CA0B9FACC6E9}"/>
                  </a:ext>
                </a:extLst>
              </p:cNvPr>
              <p:cNvSpPr txBox="1"/>
              <p:nvPr/>
            </p:nvSpPr>
            <p:spPr>
              <a:xfrm>
                <a:off x="4684822" y="4404821"/>
                <a:ext cx="5524269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old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IN" sz="2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19C00D-69C9-45F9-A1C5-CA0B9FACC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22" y="4404821"/>
                <a:ext cx="5524269" cy="894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EA49C6-8A6A-49B7-8F30-77A2245BAE35}"/>
                  </a:ext>
                </a:extLst>
              </p:cNvPr>
              <p:cNvSpPr txBox="1"/>
              <p:nvPr/>
            </p:nvSpPr>
            <p:spPr>
              <a:xfrm>
                <a:off x="4684822" y="5280104"/>
                <a:ext cx="5322226" cy="57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old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EA49C6-8A6A-49B7-8F30-77A2245BA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22" y="5280104"/>
                <a:ext cx="5322226" cy="571760"/>
              </a:xfrm>
              <a:prstGeom prst="rect">
                <a:avLst/>
              </a:prstGeom>
              <a:blipFill>
                <a:blip r:embed="rId11"/>
                <a:stretch>
                  <a:fillRect l="-344" r="-1833" b="-10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CFA2113F-F1C5-4FBA-8D3D-DB3696011828}"/>
                  </a:ext>
                </a:extLst>
              </p:cNvPr>
              <p:cNvSpPr/>
              <p:nvPr/>
            </p:nvSpPr>
            <p:spPr>
              <a:xfrm>
                <a:off x="569367" y="4404821"/>
                <a:ext cx="3515396" cy="1181517"/>
              </a:xfrm>
              <a:prstGeom prst="wedgeRectCallout">
                <a:avLst>
                  <a:gd name="adj1" fmla="val 67841"/>
                  <a:gd name="adj2" fmla="val 259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Maximization of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expected CLL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the expectation is </a:t>
                </a:r>
                <a:r>
                  <a:rPr lang="en-IN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posterior distribution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current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CFA2113F-F1C5-4FBA-8D3D-DB3696011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7" y="4404821"/>
                <a:ext cx="3515396" cy="1181517"/>
              </a:xfrm>
              <a:prstGeom prst="wedgeRectCallout">
                <a:avLst>
                  <a:gd name="adj1" fmla="val 67841"/>
                  <a:gd name="adj2" fmla="val 25902"/>
                </a:avLst>
              </a:prstGeom>
              <a:blipFill>
                <a:blip r:embed="rId12"/>
                <a:stretch>
                  <a:fillRect l="-1016" t="-3571" b="-76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6DA55CF9-DBC2-4542-A4B2-25D2E2D1E5B9}"/>
                  </a:ext>
                </a:extLst>
              </p:cNvPr>
              <p:cNvSpPr/>
              <p:nvPr/>
            </p:nvSpPr>
            <p:spPr>
              <a:xfrm>
                <a:off x="9614806" y="2806458"/>
                <a:ext cx="2328228" cy="541164"/>
              </a:xfrm>
              <a:prstGeom prst="wedgeRectCallout">
                <a:avLst>
                  <a:gd name="adj1" fmla="val -38946"/>
                  <a:gd name="adj2" fmla="val -669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posterior distribution of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current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6DA55CF9-DBC2-4542-A4B2-25D2E2D1E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806" y="2806458"/>
                <a:ext cx="2328228" cy="541164"/>
              </a:xfrm>
              <a:prstGeom prst="wedgeRectCallout">
                <a:avLst>
                  <a:gd name="adj1" fmla="val -38946"/>
                  <a:gd name="adj2" fmla="val -66946"/>
                </a:avLst>
              </a:prstGeom>
              <a:blipFill>
                <a:blip r:embed="rId13"/>
                <a:stretch>
                  <a:fillRect l="-519" b="-64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115DDE-147D-4B6F-BFB5-291497B3FFED}"/>
                  </a:ext>
                </a:extLst>
              </p:cNvPr>
              <p:cNvSpPr txBox="1"/>
              <p:nvPr/>
            </p:nvSpPr>
            <p:spPr>
              <a:xfrm>
                <a:off x="4684822" y="5984211"/>
                <a:ext cx="3026598" cy="385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𝒬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old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115DDE-147D-4B6F-BFB5-291497B3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22" y="5984211"/>
                <a:ext cx="3026598" cy="385747"/>
              </a:xfrm>
              <a:prstGeom prst="rect">
                <a:avLst/>
              </a:prstGeom>
              <a:blipFill>
                <a:blip r:embed="rId14"/>
                <a:stretch>
                  <a:fillRect l="-605" t="-1587" r="-3226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E90984F-6F6F-443B-8F5D-A89845EC3886}"/>
              </a:ext>
            </a:extLst>
          </p:cNvPr>
          <p:cNvSpPr/>
          <p:nvPr/>
        </p:nvSpPr>
        <p:spPr>
          <a:xfrm>
            <a:off x="8384146" y="4517990"/>
            <a:ext cx="1931831" cy="571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33725284-8653-4221-B4BE-7D41D1FA00D7}"/>
              </a:ext>
            </a:extLst>
          </p:cNvPr>
          <p:cNvSpPr/>
          <p:nvPr/>
        </p:nvSpPr>
        <p:spPr>
          <a:xfrm>
            <a:off x="10170769" y="4988074"/>
            <a:ext cx="1931831" cy="541164"/>
          </a:xfrm>
          <a:prstGeom prst="wedgeRectCallout">
            <a:avLst>
              <a:gd name="adj1" fmla="val -38946"/>
              <a:gd name="adj2" fmla="val -669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B806AB"/>
                </a:solidFill>
                <a:latin typeface="Abadi Extra Light" panose="020B0204020104020204" pitchFamily="34" charset="0"/>
              </a:rPr>
              <a:t>Complete-Data Log Likelihood (CLL)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25C673-F890-43D5-BC57-80086FF18E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2751" y="41692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CF712545-6D8C-4B50-8D80-FA726B5B1537}"/>
                  </a:ext>
                </a:extLst>
              </p:cNvPr>
              <p:cNvSpPr/>
              <p:nvPr/>
            </p:nvSpPr>
            <p:spPr>
              <a:xfrm>
                <a:off x="7088429" y="190968"/>
                <a:ext cx="3293083" cy="632773"/>
              </a:xfrm>
              <a:prstGeom prst="wedgeRectCallout">
                <a:avLst>
                  <a:gd name="adj1" fmla="val 57662"/>
                  <a:gd name="adj2" fmla="val 436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called </a:t>
                </a:r>
                <a:r>
                  <a:rPr lang="en-IN" b="1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Incomplete-Data Log Likelihood (ILL)</a:t>
                </a:r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CF712545-6D8C-4B50-8D80-FA726B5B1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429" y="190968"/>
                <a:ext cx="3293083" cy="632773"/>
              </a:xfrm>
              <a:prstGeom prst="wedgeRectCallout">
                <a:avLst>
                  <a:gd name="adj1" fmla="val 57662"/>
                  <a:gd name="adj2" fmla="val 43620"/>
                </a:avLst>
              </a:prstGeom>
              <a:blipFill>
                <a:blip r:embed="rId16"/>
                <a:stretch>
                  <a:fillRect l="-1358" t="-4673" b="-140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FA501C90-907B-4D4F-AC77-2C2AC0864079}"/>
                  </a:ext>
                </a:extLst>
              </p:cNvPr>
              <p:cNvSpPr/>
              <p:nvPr/>
            </p:nvSpPr>
            <p:spPr>
              <a:xfrm>
                <a:off x="390379" y="5719811"/>
                <a:ext cx="3771969" cy="914546"/>
              </a:xfrm>
              <a:prstGeom prst="wedgeRectCallout">
                <a:avLst>
                  <a:gd name="adj1" fmla="val 40798"/>
                  <a:gd name="adj2" fmla="val -716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Much easier than maximizing ILL since CLL will have simple expressions (since it is kind of akin to knowing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FA501C90-907B-4D4F-AC77-2C2AC0864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9" y="5719811"/>
                <a:ext cx="3771969" cy="914546"/>
              </a:xfrm>
              <a:prstGeom prst="wedgeRectCallout">
                <a:avLst>
                  <a:gd name="adj1" fmla="val 40798"/>
                  <a:gd name="adj2" fmla="val -71682"/>
                </a:avLst>
              </a:prstGeom>
              <a:blipFill>
                <a:blip r:embed="rId17"/>
                <a:stretch>
                  <a:fillRect l="-1125" r="-1286" b="-69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C7A2B9-0F06-05B5-48DD-628910486F8A}"/>
                  </a:ext>
                </a:extLst>
              </p:cNvPr>
              <p:cNvSpPr txBox="1"/>
              <p:nvPr/>
            </p:nvSpPr>
            <p:spPr>
              <a:xfrm>
                <a:off x="7882822" y="2294074"/>
                <a:ext cx="2896098" cy="38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old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C7A2B9-0F06-05B5-48DD-628910486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22" y="2294074"/>
                <a:ext cx="2896098" cy="385811"/>
              </a:xfrm>
              <a:prstGeom prst="rect">
                <a:avLst/>
              </a:prstGeom>
              <a:blipFill>
                <a:blip r:embed="rId18"/>
                <a:stretch>
                  <a:fillRect t="-1563" b="-328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54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53"/>
    </mc:Choice>
    <mc:Fallback xmlns="">
      <p:transition spd="slow" advTm="492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19" grpId="0" animBg="1"/>
      <p:bldP spid="32" grpId="0" animBg="1"/>
      <p:bldP spid="34" grpId="0" animBg="1"/>
      <p:bldP spid="3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Expectation-Maximization (EM) Algorithm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3B48E3D-E79C-4B87-8CE8-4AD44C696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ALT-OPT of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gives the EM algorithm (Dempster, Laird, Rubin, 1977)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Note: If we can take the MAP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(not the CP) in Step 1 and maximize the CLL in Step 2 using that, i.e.,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I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I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then this will be std ALT-OPT</a:t>
                </a: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3B48E3D-E79C-4B87-8CE8-4AD44C696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645" r="-7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66876B03-2C59-4111-A87D-AA87369A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8" y="1602419"/>
            <a:ext cx="9658466" cy="40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C7564FC-A1DF-4CCE-A8EC-75327F8A8D47}"/>
                  </a:ext>
                </a:extLst>
              </p:cNvPr>
              <p:cNvSpPr/>
              <p:nvPr/>
            </p:nvSpPr>
            <p:spPr>
              <a:xfrm>
                <a:off x="336500" y="2941621"/>
                <a:ext cx="1931790" cy="428857"/>
              </a:xfrm>
              <a:prstGeom prst="wedgeRectCallout">
                <a:avLst>
                  <a:gd name="adj1" fmla="val 59712"/>
                  <a:gd name="adj2" fmla="val 438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posterior of each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C7564FC-A1DF-4CCE-A8EC-75327F8A8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0" y="2941621"/>
                <a:ext cx="1931790" cy="428857"/>
              </a:xfrm>
              <a:prstGeom prst="wedgeRectCallout">
                <a:avLst>
                  <a:gd name="adj1" fmla="val 59712"/>
                  <a:gd name="adj2" fmla="val 43898"/>
                </a:avLst>
              </a:prstGeom>
              <a:blipFill>
                <a:blip r:embed="rId7"/>
                <a:stretch>
                  <a:fillRect l="-562" t="-12329" b="-219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1BDFB97-3941-4E94-BD15-554A6E7600C8}"/>
              </a:ext>
            </a:extLst>
          </p:cNvPr>
          <p:cNvSpPr/>
          <p:nvPr/>
        </p:nvSpPr>
        <p:spPr>
          <a:xfrm>
            <a:off x="223292" y="3480695"/>
            <a:ext cx="1931790" cy="428857"/>
          </a:xfrm>
          <a:prstGeom prst="wedgeRectCallout">
            <a:avLst>
              <a:gd name="adj1" fmla="val 56683"/>
              <a:gd name="adj2" fmla="val -328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Latent variables also assumed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indep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. a priori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EA155B1-E69A-4B4B-B143-A99E5156266B}"/>
                  </a:ext>
                </a:extLst>
              </p:cNvPr>
              <p:cNvSpPr/>
              <p:nvPr/>
            </p:nvSpPr>
            <p:spPr>
              <a:xfrm>
                <a:off x="9685325" y="3648860"/>
                <a:ext cx="2453571" cy="821500"/>
              </a:xfrm>
              <a:prstGeom prst="wedgeRectCallout">
                <a:avLst>
                  <a:gd name="adj1" fmla="val -40491"/>
                  <a:gd name="adj2" fmla="val 633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the (expected) CLL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IN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old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factorizes over all observations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EA155B1-E69A-4B4B-B143-A99E51562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325" y="3648860"/>
                <a:ext cx="2453571" cy="821500"/>
              </a:xfrm>
              <a:prstGeom prst="wedgeRectCallout">
                <a:avLst>
                  <a:gd name="adj1" fmla="val -40491"/>
                  <a:gd name="adj2" fmla="val 63329"/>
                </a:avLst>
              </a:prstGeom>
              <a:blipFill>
                <a:blip r:embed="rId8"/>
                <a:stretch>
                  <a:fillRect l="-494" t="-1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3FA526D-9628-4B6F-A6F0-8B668F8D6F45}"/>
                  </a:ext>
                </a:extLst>
              </p:cNvPr>
              <p:cNvSpPr/>
              <p:nvPr/>
            </p:nvSpPr>
            <p:spPr>
              <a:xfrm>
                <a:off x="3889201" y="1588179"/>
                <a:ext cx="4083099" cy="428857"/>
              </a:xfrm>
              <a:prstGeom prst="wedgeRectCallout">
                <a:avLst>
                  <a:gd name="adj1" fmla="val -55633"/>
                  <a:gd name="adj2" fmla="val 234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Primarily designed for doing point estimation of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but also gives (CP of)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3FA526D-9628-4B6F-A6F0-8B668F8D6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01" y="1588179"/>
                <a:ext cx="4083099" cy="428857"/>
              </a:xfrm>
              <a:prstGeom prst="wedgeRectCallout">
                <a:avLst>
                  <a:gd name="adj1" fmla="val -55633"/>
                  <a:gd name="adj2" fmla="val 23429"/>
                </a:avLst>
              </a:prstGeom>
              <a:blipFill>
                <a:blip r:embed="rId9"/>
                <a:stretch>
                  <a:fillRect t="-12329" b="-219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64AB6A3-6E18-445B-9F57-40C8103A6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0482" y="180650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400D0FE-F5D8-47E6-A639-BC3F7652EEE5}"/>
                  </a:ext>
                </a:extLst>
              </p:cNvPr>
              <p:cNvSpPr/>
              <p:nvPr/>
            </p:nvSpPr>
            <p:spPr>
              <a:xfrm>
                <a:off x="8184524" y="1580546"/>
                <a:ext cx="2874719" cy="632773"/>
              </a:xfrm>
              <a:prstGeom prst="wedgeRectCallout">
                <a:avLst>
                  <a:gd name="adj1" fmla="val 57662"/>
                  <a:gd name="adj2" fmla="val 436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Usually computing CP + expected CLL is referred to as the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 step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max. of exp-CLL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the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 step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400D0FE-F5D8-47E6-A639-BC3F7652E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524" y="1580546"/>
                <a:ext cx="2874719" cy="632773"/>
              </a:xfrm>
              <a:prstGeom prst="wedgeRectCallout">
                <a:avLst>
                  <a:gd name="adj1" fmla="val 57662"/>
                  <a:gd name="adj2" fmla="val 43620"/>
                </a:avLst>
              </a:prstGeom>
              <a:blipFill>
                <a:blip r:embed="rId11"/>
                <a:stretch>
                  <a:fillRect l="-389" t="-8411" b="-158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72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377"/>
    </mc:Choice>
    <mc:Fallback xmlns="">
      <p:transition spd="slow" advTm="439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The Expected CLL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Expected CLL in EM is given by (assume observations are </a:t>
                </a:r>
                <a:r>
                  <a:rPr lang="en-IN" sz="2400" dirty="0" err="1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i.i.d</a:t>
                </a: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.)</a:t>
                </a: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en-IN" sz="24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IN" sz="240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are exp-family distributions,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has a very simple form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In resulting expressions, replace terms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’s by their respective expectations,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However, in some LVMs, these expectations are intractable to compute and need to be approximated (will see some examples later), e.g., using MC integral approximation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44AFE3-CFA9-45FF-8405-2E475A30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08" y="1663059"/>
            <a:ext cx="6659713" cy="1636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6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26"/>
    </mc:Choice>
    <mc:Fallback xmlns="">
      <p:transition spd="slow" advTm="206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|13.4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8|14.4|30.8|26|17.5|25.4|18.5|7|14.2|1|37.5|16.6|9.6|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2.2|37|21.9|34.3|22.9|39.1|42|11.3|37.3|11.8|16.5|32.7|33.7|41.8|1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5.8|8.4|26.4|30.2|6.9|1.1|36.2|9.3|36.8|1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0.2|16.5|8.7|17.1|10|3.7|52.9|21.7|13.2|32.2|45.3|25|4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2.9|15.7|43.1|37|38.3|8.6|46.5|76.3|45.4|1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8.7|32.6|9.3|14.5|26|31.8|126.2|28|23.6|1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8|2.1|20.2|6.4|6.7|14.8|24.3|11.9|13.5|1.7|1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4|17.5|15.6|11.9|11|51.3|10.8|38.8|52.4|74.4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|13.4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2|20.5|10.2|10.2|37.4|15.9|3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6.8|39.5|11.4|12.1|14.9|12.3|22.8|15.5|69.3|2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8.8|39.8|12|12.8|23.8|1.2|11.2|17|18.4|26.2|4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6.5|34.5|111.5|2.9|2.1|10.5|54.7|50.1|6.8|32.5|31.4|25|6.7|4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0.6|192.4|6.3|33|17|28.7|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0.8|19.4|62.1|1.4|1.4|50.2|5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6|9.2|23.9|19|17.9|32.7|7.7|17.5|17.2|6.4|1.2|11|2.1|0.9|0.8|0.7|0.8|9.8|31.7|22.3|8.6|45.6|2.1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65909</TotalTime>
  <Words>2751</Words>
  <Application>Microsoft Office PowerPoint</Application>
  <PresentationFormat>Widescreen</PresentationFormat>
  <Paragraphs>432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Latent Variable Models and the EM Algorithm (Contd)</vt:lpstr>
      <vt:lpstr>Announcement</vt:lpstr>
      <vt:lpstr>Plan Today</vt:lpstr>
      <vt:lpstr>Parameter Estimation in Latent Variable Models</vt:lpstr>
      <vt:lpstr>Why MLE/MAP of Params is Hard for LVMs?</vt:lpstr>
      <vt:lpstr>An Important Identity</vt:lpstr>
      <vt:lpstr>Maximizing L(q,Θ) </vt:lpstr>
      <vt:lpstr>The Expectation-Maximization (EM) Algorithm</vt:lpstr>
      <vt:lpstr>The Expected CLL</vt:lpstr>
      <vt:lpstr>PowerPoint Presentation</vt:lpstr>
      <vt:lpstr>Some Applications of EM</vt:lpstr>
      <vt:lpstr>An Example: Mixture Models</vt:lpstr>
      <vt:lpstr>Detour: MLE for Generative Classification</vt:lpstr>
      <vt:lpstr>Detour: MLE for Generative Classification</vt:lpstr>
      <vt:lpstr>EM for Mixture Models</vt:lpstr>
      <vt:lpstr>EM for Gaussian Mixture Model (GMM)</vt:lpstr>
      <vt:lpstr>EM for GMM (Contd)</vt:lpstr>
      <vt:lpstr>EM vs Gradient-based Methods</vt:lpstr>
      <vt:lpstr>EM: Some Final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2650</cp:revision>
  <dcterms:created xsi:type="dcterms:W3CDTF">2020-07-07T20:42:16Z</dcterms:created>
  <dcterms:modified xsi:type="dcterms:W3CDTF">2022-09-12T11:08:35Z</dcterms:modified>
</cp:coreProperties>
</file>