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551" r:id="rId2"/>
    <p:sldId id="689" r:id="rId3"/>
    <p:sldId id="690" r:id="rId4"/>
    <p:sldId id="665" r:id="rId5"/>
    <p:sldId id="664" r:id="rId6"/>
    <p:sldId id="666" r:id="rId7"/>
    <p:sldId id="668" r:id="rId8"/>
    <p:sldId id="667" r:id="rId9"/>
    <p:sldId id="691" r:id="rId10"/>
    <p:sldId id="692" r:id="rId11"/>
    <p:sldId id="636" r:id="rId12"/>
    <p:sldId id="670" r:id="rId13"/>
    <p:sldId id="671" r:id="rId14"/>
    <p:sldId id="672" r:id="rId15"/>
    <p:sldId id="673" r:id="rId16"/>
    <p:sldId id="662" r:id="rId17"/>
    <p:sldId id="669" r:id="rId18"/>
    <p:sldId id="675" r:id="rId19"/>
    <p:sldId id="676" r:id="rId20"/>
    <p:sldId id="677" r:id="rId21"/>
    <p:sldId id="549" r:id="rId22"/>
    <p:sldId id="678" r:id="rId23"/>
    <p:sldId id="688" r:id="rId24"/>
    <p:sldId id="679" r:id="rId25"/>
    <p:sldId id="6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BC3"/>
    <a:srgbClr val="0000FF"/>
    <a:srgbClr val="B466E0"/>
    <a:srgbClr val="935DFF"/>
    <a:srgbClr val="8477E5"/>
    <a:srgbClr val="B18AD1"/>
    <a:srgbClr val="C366E0"/>
    <a:srgbClr val="E165D8"/>
    <a:srgbClr val="C275D1"/>
    <a:srgbClr val="CEB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35" autoAdjust="0"/>
    <p:restoredTop sz="94660"/>
  </p:normalViewPr>
  <p:slideViewPr>
    <p:cSldViewPr snapToGrid="0">
      <p:cViewPr varScale="1">
        <p:scale>
          <a:sx n="99" d="100"/>
          <a:sy n="99" d="100"/>
        </p:scale>
        <p:origin x="5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t>08-09-2022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t>08-09-2022</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t>08-09-2022</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t>08-09-2022</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t>08-09-2022</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t>‹#›</a:t>
            </a:fld>
            <a:endParaRPr lang="en-IN" dirty="0"/>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t>08-09-2022</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t>08-09-2022</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t>08-09-2022</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t>08-09-2022</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t>08-09-2022</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49AE5-850C-4D68-B1A0-D1411569DCF5}"/>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id="{17F7CEE4-2B80-48B3-9B66-3F5A2C62C75F}"/>
              </a:ext>
            </a:extLst>
          </p:cNvPr>
          <p:cNvSpPr txBox="1"/>
          <p:nvPr userDrawn="1"/>
        </p:nvSpPr>
        <p:spPr>
          <a:xfrm>
            <a:off x="10741313" y="6461552"/>
            <a:ext cx="1287532" cy="338554"/>
          </a:xfrm>
          <a:prstGeom prst="rect">
            <a:avLst/>
          </a:prstGeom>
          <a:noFill/>
        </p:spPr>
        <p:txBody>
          <a:bodyPr wrap="none" rtlCol="0">
            <a:spAutoFit/>
          </a:bodyPr>
          <a:lstStyle/>
          <a:p>
            <a:r>
              <a:rPr lang="en-IN" sz="1600" dirty="0">
                <a:solidFill>
                  <a:srgbClr val="A33BC3"/>
                </a:solidFill>
              </a:rPr>
              <a:t>CS772A: PML</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t>08-09-2022</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9.png"/><Relationship Id="rId7" Type="http://schemas.openxmlformats.org/officeDocument/2006/relationships/image" Target="../media/image511.png"/><Relationship Id="rId12"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11.png"/><Relationship Id="rId11" Type="http://schemas.openxmlformats.org/officeDocument/2006/relationships/image" Target="../media/image90.png"/><Relationship Id="rId10" Type="http://schemas.openxmlformats.org/officeDocument/2006/relationships/image" Target="../media/image81.pn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1.png"/><Relationship Id="rId5" Type="http://schemas.openxmlformats.org/officeDocument/2006/relationships/image" Target="../media/image18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1.png"/><Relationship Id="rId10" Type="http://schemas.openxmlformats.org/officeDocument/2006/relationships/image" Target="../media/image26.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0.png"/><Relationship Id="rId5"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5.png"/><Relationship Id="rId5"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0.png"/><Relationship Id="rId3" Type="http://schemas.openxmlformats.org/officeDocument/2006/relationships/image" Target="../media/image201.png"/><Relationship Id="rId7" Type="http://schemas.openxmlformats.org/officeDocument/2006/relationships/image" Target="../media/image400.png"/><Relationship Id="rId12" Type="http://schemas.openxmlformats.org/officeDocument/2006/relationships/image" Target="../media/image451.png"/><Relationship Id="rId17" Type="http://schemas.openxmlformats.org/officeDocument/2006/relationships/image" Target="../media/image50.png"/><Relationship Id="rId2" Type="http://schemas.openxmlformats.org/officeDocument/2006/relationships/slideLayout" Target="../slideLayouts/slideLayout2.xml"/><Relationship Id="rId16" Type="http://schemas.openxmlformats.org/officeDocument/2006/relationships/image" Target="../media/image49.png"/><Relationship Id="rId1" Type="http://schemas.openxmlformats.org/officeDocument/2006/relationships/tags" Target="../tags/tag18.xml"/><Relationship Id="rId6" Type="http://schemas.openxmlformats.org/officeDocument/2006/relationships/image" Target="../media/image391.png"/><Relationship Id="rId11" Type="http://schemas.openxmlformats.org/officeDocument/2006/relationships/image" Target="../media/image44.png"/><Relationship Id="rId15" Type="http://schemas.openxmlformats.org/officeDocument/2006/relationships/image" Target="../media/image5.png"/><Relationship Id="rId10" Type="http://schemas.openxmlformats.org/officeDocument/2006/relationships/image" Target="../media/image430.png"/><Relationship Id="rId9" Type="http://schemas.openxmlformats.org/officeDocument/2006/relationships/image" Target="../media/image42.pn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7.png"/><Relationship Id="rId11" Type="http://schemas.openxmlformats.org/officeDocument/2006/relationships/image" Target="../media/image100.png"/><Relationship Id="rId5" Type="http://schemas.openxmlformats.org/officeDocument/2006/relationships/image" Target="../media/image410.png"/><Relationship Id="rId10" Type="http://schemas.openxmlformats.org/officeDocument/2006/relationships/image" Target="../media/image5.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8.png"/><Relationship Id="rId5" Type="http://schemas.openxmlformats.org/officeDocument/2006/relationships/image" Target="../media/image120.png"/></Relationships>
</file>

<file path=ppt/slides/_rels/slide22.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30.png"/><Relationship Id="rId7" Type="http://schemas.openxmlformats.org/officeDocument/2006/relationships/image" Target="../media/image170.png"/><Relationship Id="rId12" Type="http://schemas.openxmlformats.org/officeDocument/2006/relationships/image" Target="../media/image220.png"/><Relationship Id="rId17" Type="http://schemas.openxmlformats.org/officeDocument/2006/relationships/image" Target="../media/image260.png"/><Relationship Id="rId2" Type="http://schemas.openxmlformats.org/officeDocument/2006/relationships/slideLayout" Target="../slideLayouts/slideLayout2.xml"/><Relationship Id="rId16" Type="http://schemas.openxmlformats.org/officeDocument/2006/relationships/image" Target="../media/image250.png"/><Relationship Id="rId1" Type="http://schemas.openxmlformats.org/officeDocument/2006/relationships/tags" Target="../tags/tag21.xml"/><Relationship Id="rId6" Type="http://schemas.openxmlformats.org/officeDocument/2006/relationships/image" Target="../media/image160.png"/><Relationship Id="rId11" Type="http://schemas.openxmlformats.org/officeDocument/2006/relationships/image" Target="../media/image210.png"/><Relationship Id="rId5" Type="http://schemas.openxmlformats.org/officeDocument/2006/relationships/image" Target="../media/image150.png"/><Relationship Id="rId15" Type="http://schemas.openxmlformats.org/officeDocument/2006/relationships/image" Target="../media/image240.png"/><Relationship Id="rId10" Type="http://schemas.openxmlformats.org/officeDocument/2006/relationships/image" Target="../media/image200.png"/><Relationship Id="rId9" Type="http://schemas.openxmlformats.org/officeDocument/2006/relationships/image" Target="../media/image190.png"/><Relationship Id="rId1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1.png"/><Relationship Id="rId5" Type="http://schemas.openxmlformats.org/officeDocument/2006/relationships/image" Target="../media/image480.png"/></Relationships>
</file>

<file path=ppt/slides/_rels/slide24.xml.rels><?xml version="1.0" encoding="UTF-8" standalone="yes"?>
<Relationships xmlns="http://schemas.openxmlformats.org/package/2006/relationships"><Relationship Id="rId8" Type="http://schemas.openxmlformats.org/officeDocument/2006/relationships/image" Target="../media/image530.pn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510.png"/><Relationship Id="rId5" Type="http://schemas.openxmlformats.org/officeDocument/2006/relationships/image" Target="../media/image500.png"/></Relationships>
</file>

<file path=ppt/slides/_rels/slide25.xml.rels><?xml version="1.0" encoding="UTF-8" standalone="yes"?>
<Relationships xmlns="http://schemas.openxmlformats.org/package/2006/relationships"><Relationship Id="rId7" Type="http://schemas.openxmlformats.org/officeDocument/2006/relationships/image" Target="../media/image570.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4.png"/><Relationship Id="rId5" Type="http://schemas.openxmlformats.org/officeDocument/2006/relationships/image" Target="../media/image55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3.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8A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577348" y="2332139"/>
            <a:ext cx="10813129" cy="1558137"/>
          </a:xfrm>
        </p:spPr>
        <p:txBody>
          <a:bodyPr>
            <a:noAutofit/>
          </a:bodyPr>
          <a:lstStyle/>
          <a:p>
            <a:r>
              <a:rPr lang="en-GB" sz="4800" b="1" dirty="0">
                <a:solidFill>
                  <a:schemeClr val="bg1"/>
                </a:solidFill>
                <a:latin typeface="Garamond" panose="02020404030301010803" pitchFamily="18" charset="0"/>
                <a:cs typeface="Aldhabi" panose="020B0604020202020204" pitchFamily="2" charset="-78"/>
              </a:rPr>
              <a:t>Latent Variable Models and the Expectation Maximization Algorithm</a:t>
            </a:r>
            <a:endParaRPr lang="en-IN" sz="3200" b="1" dirty="0">
              <a:solidFill>
                <a:schemeClr val="bg1"/>
              </a:solidFill>
              <a:latin typeface="Garamond" panose="02020404030301010803" pitchFamily="18" charset="0"/>
              <a:cs typeface="Aldhabi" panose="020B0604020202020204" pitchFamily="2" charset="-78"/>
            </a:endParaRP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208982" y="4766362"/>
            <a:ext cx="7774033" cy="821886"/>
          </a:xfrm>
        </p:spPr>
        <p:txBody>
          <a:bodyPr>
            <a:noAutofit/>
          </a:bodyPr>
          <a:lstStyle/>
          <a:p>
            <a:r>
              <a:rPr lang="en-IN" sz="2700" dirty="0">
                <a:solidFill>
                  <a:schemeClr val="bg1"/>
                </a:solidFill>
                <a:latin typeface="Garamond" panose="02020404030301010803" pitchFamily="18" charset="0"/>
              </a:rPr>
              <a:t>CS772A: Probabilistic Machine Learning</a:t>
            </a:r>
          </a:p>
          <a:p>
            <a:r>
              <a:rPr lang="en-IN" sz="2700" dirty="0">
                <a:solidFill>
                  <a:schemeClr val="bg1"/>
                </a:solidFill>
                <a:latin typeface="Garamond" panose="02020404030301010803" pitchFamily="18" charset="0"/>
              </a:rPr>
              <a:t>Piyush Rai</a:t>
            </a:r>
          </a:p>
        </p:txBody>
      </p:sp>
    </p:spTree>
    <p:extLst>
      <p:ext uri="{BB962C8B-B14F-4D97-AF65-F5344CB8AC3E}">
        <p14:creationId xmlns:p14="http://schemas.microsoft.com/office/powerpoint/2010/main" val="235930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Coming Up</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Latent Variable Models</a:t>
            </a:r>
          </a:p>
          <a:p>
            <a:pPr>
              <a:buFont typeface="Wingdings" panose="05000000000000000000" pitchFamily="2" charset="2"/>
              <a:buChar char="§"/>
            </a:pPr>
            <a:r>
              <a:rPr lang="en-GB" sz="2800" dirty="0">
                <a:latin typeface="Abadi Extra Light" panose="020B0204020104020204" pitchFamily="34" charset="0"/>
              </a:rPr>
              <a:t>Expectation Maximization</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10</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4031644392"/>
      </p:ext>
    </p:extLst>
  </p:cSld>
  <p:clrMapOvr>
    <a:masterClrMapping/>
  </p:clrMapOvr>
  <mc:AlternateContent xmlns:mc="http://schemas.openxmlformats.org/markup-compatibility/2006" xmlns:p14="http://schemas.microsoft.com/office/powerpoint/2010/main">
    <mc:Choice Requires="p14">
      <p:transition spd="slow" p14:dur="2000" advTm="42521"/>
    </mc:Choice>
    <mc:Fallback xmlns="">
      <p:transition spd="slow" advTm="425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Latent Variable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Application 1: Can use these to model latent properties/features of data, e.g.,</a:t>
                </a:r>
              </a:p>
              <a:p>
                <a:pPr lvl="1">
                  <a:buFont typeface="Wingdings" panose="05000000000000000000" pitchFamily="2" charset="2"/>
                  <a:buChar char="§"/>
                </a:pPr>
                <a:r>
                  <a:rPr lang="en-GB" sz="2200" dirty="0">
                    <a:latin typeface="Abadi Extra Light" panose="020B0204020104020204" pitchFamily="34" charset="0"/>
                  </a:rPr>
                  <a:t>Cluster assignment of each observation (in mixture models)</a:t>
                </a:r>
              </a:p>
              <a:p>
                <a:pPr lvl="1">
                  <a:buFont typeface="Wingdings" panose="05000000000000000000" pitchFamily="2" charset="2"/>
                  <a:buChar char="§"/>
                </a:pPr>
                <a:r>
                  <a:rPr lang="en-GB" sz="2200" dirty="0">
                    <a:latin typeface="Abadi Extra Light" panose="020B0204020104020204" pitchFamily="34" charset="0"/>
                  </a:rPr>
                  <a:t>Low-dim rep. or “code” of each observation (e.g., prob. PCA, variational autoencoders, etc)</a:t>
                </a: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In such apps, latent variables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oMath>
                </a14:m>
                <a:r>
                  <a:rPr lang="en-GB" sz="2600" dirty="0">
                    <a:latin typeface="Abadi Extra Light" panose="020B0204020104020204" pitchFamily="34" charset="0"/>
                  </a:rPr>
                  <a:t>’s) are called </a:t>
                </a:r>
                <a:r>
                  <a:rPr lang="en-GB" sz="2600" dirty="0">
                    <a:solidFill>
                      <a:srgbClr val="0000FF"/>
                    </a:solidFill>
                    <a:latin typeface="Abadi Extra Light" panose="020B0204020104020204" pitchFamily="34" charset="0"/>
                  </a:rPr>
                  <a:t>“local variables”</a:t>
                </a:r>
                <a:r>
                  <a:rPr lang="en-GB" sz="2600" dirty="0">
                    <a:latin typeface="Abadi Extra Light" panose="020B0204020104020204" pitchFamily="34" charset="0"/>
                  </a:rPr>
                  <a:t> (specific to individual obs.)and other unknown parameters/</a:t>
                </a:r>
                <a:r>
                  <a:rPr lang="en-GB" sz="2600" dirty="0" err="1">
                    <a:latin typeface="Abadi Extra Light" panose="020B0204020104020204" pitchFamily="34" charset="0"/>
                  </a:rPr>
                  <a:t>hyperparams</a:t>
                </a:r>
                <a:r>
                  <a:rPr lang="en-GB" sz="2600" dirty="0">
                    <a:latin typeface="Abadi Extra Light" panose="020B0204020104020204" pitchFamily="34" charset="0"/>
                  </a:rPr>
                  <a:t>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r>
                      <a:rPr lang="en-IN" sz="2600" b="0" i="1" dirty="0" smtClean="0">
                        <a:latin typeface="Cambria Math" panose="02040503050406030204" pitchFamily="18" charset="0"/>
                      </a:rPr>
                      <m:t>𝜙</m:t>
                    </m:r>
                    <m:r>
                      <a:rPr lang="en-GB" sz="2600" i="1" dirty="0" smtClean="0">
                        <a:latin typeface="Cambria Math" panose="02040503050406030204" pitchFamily="18" charset="0"/>
                      </a:rPr>
                      <m:t> </m:t>
                    </m:r>
                  </m:oMath>
                </a14:m>
                <a:r>
                  <a:rPr lang="en-GB" sz="2600" dirty="0">
                    <a:latin typeface="Abadi Extra Light" panose="020B0204020104020204" pitchFamily="34" charset="0"/>
                  </a:rPr>
                  <a:t>above) are called </a:t>
                </a:r>
                <a:r>
                  <a:rPr lang="en-GB" sz="2600" dirty="0">
                    <a:solidFill>
                      <a:srgbClr val="0000FF"/>
                    </a:solidFill>
                    <a:latin typeface="Abadi Extra Light" panose="020B0204020104020204" pitchFamily="34" charset="0"/>
                  </a:rPr>
                  <a:t>“global var”</a:t>
                </a:r>
              </a:p>
              <a:p>
                <a:pPr>
                  <a:buFont typeface="Wingdings" panose="05000000000000000000" pitchFamily="2" charset="2"/>
                  <a:buChar char="§"/>
                </a:pPr>
                <a:endParaRPr lang="en-GB" sz="26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b="-2632"/>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11</a:t>
            </a:fld>
            <a:endParaRPr lang="en-IN" sz="2800" dirty="0">
              <a:solidFill>
                <a:schemeClr val="bg1">
                  <a:lumMod val="65000"/>
                </a:schemeClr>
              </a:solidFill>
            </a:endParaRPr>
          </a:p>
        </p:txBody>
      </p:sp>
      <p:sp>
        <p:nvSpPr>
          <p:cNvPr id="5" name="Rectangle 4">
            <a:extLst>
              <a:ext uri="{FF2B5EF4-FFF2-40B4-BE49-F238E27FC236}">
                <a16:creationId xmlns:a16="http://schemas.microsoft.com/office/drawing/2014/main" id="{1491A587-772E-493C-99DD-ADAF2C9A423D}"/>
              </a:ext>
            </a:extLst>
          </p:cNvPr>
          <p:cNvSpPr/>
          <p:nvPr/>
        </p:nvSpPr>
        <p:spPr>
          <a:xfrm>
            <a:off x="5030603" y="3862569"/>
            <a:ext cx="3808602" cy="164424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B0E9F77-BF86-491A-963F-8E6A989306DC}"/>
              </a:ext>
            </a:extLst>
          </p:cNvPr>
          <p:cNvSpPr/>
          <p:nvPr/>
        </p:nvSpPr>
        <p:spPr>
          <a:xfrm>
            <a:off x="7484588" y="4243357"/>
            <a:ext cx="847288" cy="844909"/>
          </a:xfrm>
          <a:prstGeom prst="ellipse">
            <a:avLst/>
          </a:prstGeom>
          <a:solidFill>
            <a:srgbClr val="E7E6E6">
              <a:lumMod val="75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B221CD7-BEF7-4670-90AE-1E1AD710C3AC}"/>
              </a:ext>
            </a:extLst>
          </p:cNvPr>
          <p:cNvSpPr/>
          <p:nvPr/>
        </p:nvSpPr>
        <p:spPr>
          <a:xfrm>
            <a:off x="5532342" y="4243357"/>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7AFDB420-E7EC-423D-A7C6-2D25BE910C4E}"/>
              </a:ext>
            </a:extLst>
          </p:cNvPr>
          <p:cNvCxnSpPr>
            <a:stCxn id="7" idx="6"/>
            <a:endCxn id="6" idx="2"/>
          </p:cNvCxnSpPr>
          <p:nvPr/>
        </p:nvCxnSpPr>
        <p:spPr>
          <a:xfrm>
            <a:off x="6379630" y="4665812"/>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9" name="Oval 8">
            <a:extLst>
              <a:ext uri="{FF2B5EF4-FFF2-40B4-BE49-F238E27FC236}">
                <a16:creationId xmlns:a16="http://schemas.microsoft.com/office/drawing/2014/main" id="{1F63DB5E-FE12-4A68-8F65-B80217A1A722}"/>
              </a:ext>
            </a:extLst>
          </p:cNvPr>
          <p:cNvSpPr/>
          <p:nvPr/>
        </p:nvSpPr>
        <p:spPr>
          <a:xfrm>
            <a:off x="3580096" y="4243357"/>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7B503E97-65A3-411C-8DD0-BC9178D4E43B}"/>
              </a:ext>
            </a:extLst>
          </p:cNvPr>
          <p:cNvCxnSpPr>
            <a:stCxn id="9" idx="6"/>
          </p:cNvCxnSpPr>
          <p:nvPr/>
        </p:nvCxnSpPr>
        <p:spPr>
          <a:xfrm>
            <a:off x="4427384" y="4665812"/>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11" name="Oval 10">
            <a:extLst>
              <a:ext uri="{FF2B5EF4-FFF2-40B4-BE49-F238E27FC236}">
                <a16:creationId xmlns:a16="http://schemas.microsoft.com/office/drawing/2014/main" id="{0C1B763F-D045-4751-8C78-260E27B1801B}"/>
              </a:ext>
            </a:extLst>
          </p:cNvPr>
          <p:cNvSpPr/>
          <p:nvPr/>
        </p:nvSpPr>
        <p:spPr>
          <a:xfrm>
            <a:off x="7489177" y="2801639"/>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E49EA47F-7282-4FBE-88C9-94A535F7BBE3}"/>
              </a:ext>
            </a:extLst>
          </p:cNvPr>
          <p:cNvCxnSpPr>
            <a:cxnSpLocks/>
            <a:stCxn id="11" idx="4"/>
            <a:endCxn id="6" idx="0"/>
          </p:cNvCxnSpPr>
          <p:nvPr/>
        </p:nvCxnSpPr>
        <p:spPr>
          <a:xfrm flipH="1">
            <a:off x="7908232" y="3646548"/>
            <a:ext cx="4589" cy="59680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5353308-8443-41D5-A9AB-13CE7EBA6B1A}"/>
                  </a:ext>
                </a:extLst>
              </p:cNvPr>
              <p:cNvSpPr txBox="1"/>
              <p:nvPr/>
            </p:nvSpPr>
            <p:spPr>
              <a:xfrm>
                <a:off x="7649631" y="4275335"/>
                <a:ext cx="683328"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3" name="TextBox 12">
                <a:extLst>
                  <a:ext uri="{FF2B5EF4-FFF2-40B4-BE49-F238E27FC236}">
                    <a16:creationId xmlns:a16="http://schemas.microsoft.com/office/drawing/2014/main" id="{C5353308-8443-41D5-A9AB-13CE7EBA6B1A}"/>
                  </a:ext>
                </a:extLst>
              </p:cNvPr>
              <p:cNvSpPr txBox="1">
                <a:spLocks noRot="1" noChangeAspect="1" noMove="1" noResize="1" noEditPoints="1" noAdjustHandles="1" noChangeArrowheads="1" noChangeShapeType="1" noTextEdit="1"/>
              </p:cNvSpPr>
              <p:nvPr/>
            </p:nvSpPr>
            <p:spPr>
              <a:xfrm>
                <a:off x="7649631" y="4275335"/>
                <a:ext cx="683328" cy="61555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5AD8B0-72B1-47A5-9255-B96C0EB5765A}"/>
                  </a:ext>
                </a:extLst>
              </p:cNvPr>
              <p:cNvSpPr txBox="1"/>
              <p:nvPr/>
            </p:nvSpPr>
            <p:spPr>
              <a:xfrm>
                <a:off x="5725868" y="4293464"/>
                <a:ext cx="651269"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4" name="TextBox 13">
                <a:extLst>
                  <a:ext uri="{FF2B5EF4-FFF2-40B4-BE49-F238E27FC236}">
                    <a16:creationId xmlns:a16="http://schemas.microsoft.com/office/drawing/2014/main" id="{9A5AD8B0-72B1-47A5-9255-B96C0EB5765A}"/>
                  </a:ext>
                </a:extLst>
              </p:cNvPr>
              <p:cNvSpPr txBox="1">
                <a:spLocks noRot="1" noChangeAspect="1" noMove="1" noResize="1" noEditPoints="1" noAdjustHandles="1" noChangeArrowheads="1" noChangeShapeType="1" noTextEdit="1"/>
              </p:cNvSpPr>
              <p:nvPr/>
            </p:nvSpPr>
            <p:spPr>
              <a:xfrm>
                <a:off x="5725868" y="4293464"/>
                <a:ext cx="651269" cy="61555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7265EC-1701-44FB-927C-8085DDB26D2F}"/>
                  </a:ext>
                </a:extLst>
              </p:cNvPr>
              <p:cNvSpPr txBox="1"/>
              <p:nvPr/>
            </p:nvSpPr>
            <p:spPr>
              <a:xfrm>
                <a:off x="7683010" y="2912826"/>
                <a:ext cx="418961"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𝜃</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5" name="TextBox 14">
                <a:extLst>
                  <a:ext uri="{FF2B5EF4-FFF2-40B4-BE49-F238E27FC236}">
                    <a16:creationId xmlns:a16="http://schemas.microsoft.com/office/drawing/2014/main" id="{F67265EC-1701-44FB-927C-8085DDB26D2F}"/>
                  </a:ext>
                </a:extLst>
              </p:cNvPr>
              <p:cNvSpPr txBox="1">
                <a:spLocks noRot="1" noChangeAspect="1" noMove="1" noResize="1" noEditPoints="1" noAdjustHandles="1" noChangeArrowheads="1" noChangeShapeType="1" noTextEdit="1"/>
              </p:cNvSpPr>
              <p:nvPr/>
            </p:nvSpPr>
            <p:spPr>
              <a:xfrm>
                <a:off x="7683010" y="2912826"/>
                <a:ext cx="418961" cy="61555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3B82882-30FD-4A82-BCB2-EA452143C0B5}"/>
                  </a:ext>
                </a:extLst>
              </p:cNvPr>
              <p:cNvSpPr txBox="1"/>
              <p:nvPr/>
            </p:nvSpPr>
            <p:spPr>
              <a:xfrm>
                <a:off x="3746263" y="4293464"/>
                <a:ext cx="477503"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𝜙</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16" name="TextBox 15">
                <a:extLst>
                  <a:ext uri="{FF2B5EF4-FFF2-40B4-BE49-F238E27FC236}">
                    <a16:creationId xmlns:a16="http://schemas.microsoft.com/office/drawing/2014/main" id="{83B82882-30FD-4A82-BCB2-EA452143C0B5}"/>
                  </a:ext>
                </a:extLst>
              </p:cNvPr>
              <p:cNvSpPr txBox="1">
                <a:spLocks noRot="1" noChangeAspect="1" noMove="1" noResize="1" noEditPoints="1" noAdjustHandles="1" noChangeArrowheads="1" noChangeShapeType="1" noTextEdit="1"/>
              </p:cNvSpPr>
              <p:nvPr/>
            </p:nvSpPr>
            <p:spPr>
              <a:xfrm>
                <a:off x="3746263" y="4293464"/>
                <a:ext cx="477503" cy="615553"/>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F1759C2-AD37-423F-A13B-3211DB51A408}"/>
                  </a:ext>
                </a:extLst>
              </p:cNvPr>
              <p:cNvSpPr txBox="1"/>
              <p:nvPr/>
            </p:nvSpPr>
            <p:spPr>
              <a:xfrm>
                <a:off x="8502009" y="5114976"/>
                <a:ext cx="353430" cy="43088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2800" b="0" i="1" u="none" strike="noStrike" kern="0" cap="none" spc="0" normalizeH="0" baseline="0" noProof="0" smtClean="0">
                          <a:ln>
                            <a:noFill/>
                          </a:ln>
                          <a:solidFill>
                            <a:prstClr val="black"/>
                          </a:solidFill>
                          <a:effectLst/>
                          <a:uLnTx/>
                          <a:uFillTx/>
                          <a:latin typeface="Cambria Math" panose="02040503050406030204" pitchFamily="18" charset="0"/>
                        </a:rPr>
                        <m:t>𝑁</m:t>
                      </m:r>
                    </m:oMath>
                  </m:oMathPara>
                </a14:m>
                <a:endParaRPr kumimoji="0" lang="en-IN" sz="2800" b="0" i="0" u="none" strike="noStrike" kern="0" cap="none" spc="0" normalizeH="0" baseline="0" noProof="0" dirty="0">
                  <a:ln>
                    <a:noFill/>
                  </a:ln>
                  <a:solidFill>
                    <a:prstClr val="black"/>
                  </a:solidFill>
                  <a:effectLst/>
                  <a:uLnTx/>
                  <a:uFillTx/>
                </a:endParaRPr>
              </a:p>
            </p:txBody>
          </p:sp>
        </mc:Choice>
        <mc:Fallback xmlns="">
          <p:sp>
            <p:nvSpPr>
              <p:cNvPr id="17" name="TextBox 16">
                <a:extLst>
                  <a:ext uri="{FF2B5EF4-FFF2-40B4-BE49-F238E27FC236}">
                    <a16:creationId xmlns:a16="http://schemas.microsoft.com/office/drawing/2014/main" id="{8F1759C2-AD37-423F-A13B-3211DB51A408}"/>
                  </a:ext>
                </a:extLst>
              </p:cNvPr>
              <p:cNvSpPr txBox="1">
                <a:spLocks noRot="1" noChangeAspect="1" noMove="1" noResize="1" noEditPoints="1" noAdjustHandles="1" noChangeArrowheads="1" noChangeShapeType="1" noTextEdit="1"/>
              </p:cNvSpPr>
              <p:nvPr/>
            </p:nvSpPr>
            <p:spPr>
              <a:xfrm>
                <a:off x="8502009" y="5114976"/>
                <a:ext cx="353430" cy="430887"/>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A295487-09A6-4552-8AE7-6893FDADD4ED}"/>
                  </a:ext>
                </a:extLst>
              </p:cNvPr>
              <p:cNvSpPr txBox="1"/>
              <p:nvPr/>
            </p:nvSpPr>
            <p:spPr>
              <a:xfrm>
                <a:off x="1440520" y="3021573"/>
                <a:ext cx="5796587" cy="276999"/>
              </a:xfrm>
              <a:prstGeom prst="rect">
                <a:avLst/>
              </a:prstGeom>
              <a:noFill/>
            </p:spPr>
            <p:txBody>
              <a:bodyPr wrap="none" lIns="0" tIns="0" rIns="0" bIns="0" rtlCol="0">
                <a:spAutoFit/>
              </a:bodyPr>
              <a:lstStyle/>
              <a:p>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e>
                      <m:e>
                        <m:r>
                          <a:rPr lang="en-IN" b="0" i="1" smtClean="0">
                            <a:latin typeface="Cambria Math" panose="02040503050406030204" pitchFamily="18" charset="0"/>
                          </a:rPr>
                          <m:t>𝜙</m:t>
                        </m:r>
                      </m:e>
                    </m:d>
                    <m:r>
                      <a:rPr lang="en-IN" b="0" i="1" smtClean="0">
                        <a:latin typeface="Cambria Math" panose="02040503050406030204" pitchFamily="18" charset="0"/>
                      </a:rPr>
                      <m:t>:</m:t>
                    </m:r>
                  </m:oMath>
                </a14:m>
                <a:r>
                  <a:rPr lang="en-IN" dirty="0"/>
                  <a:t> </a:t>
                </a:r>
                <a:r>
                  <a:rPr lang="en-IN" dirty="0">
                    <a:latin typeface="Abadi Extra Light" panose="020B0204020104020204" pitchFamily="34" charset="0"/>
                  </a:rPr>
                  <a:t>A suitable prior distribution based on the nature of </a:t>
                </a:r>
                <a14:m>
                  <m:oMath xmlns:m="http://schemas.openxmlformats.org/officeDocument/2006/math">
                    <m:sSub>
                      <m:sSubPr>
                        <m:ctrlPr>
                          <a:rPr lang="en-IN" i="1" dirty="0" smtClean="0">
                            <a:latin typeface="Cambria Math" panose="02040503050406030204" pitchFamily="18" charset="0"/>
                          </a:rPr>
                        </m:ctrlPr>
                      </m:sSubPr>
                      <m:e>
                        <m:r>
                          <a:rPr lang="en-IN" b="1" i="1" dirty="0" smtClean="0">
                            <a:latin typeface="Cambria Math" panose="02040503050406030204" pitchFamily="18" charset="0"/>
                          </a:rPr>
                          <m:t>𝒛</m:t>
                        </m:r>
                      </m:e>
                      <m:sub>
                        <m:r>
                          <a:rPr lang="en-IN" i="1" dirty="0" smtClean="0">
                            <a:latin typeface="Cambria Math" panose="02040503050406030204" pitchFamily="18" charset="0"/>
                          </a:rPr>
                          <m:t>𝑛</m:t>
                        </m:r>
                      </m:sub>
                    </m:sSub>
                  </m:oMath>
                </a14:m>
                <a:endParaRPr lang="en-IN" dirty="0">
                  <a:latin typeface="Abadi Extra Light" panose="020B0204020104020204" pitchFamily="34" charset="0"/>
                </a:endParaRPr>
              </a:p>
            </p:txBody>
          </p:sp>
        </mc:Choice>
        <mc:Fallback xmlns="">
          <p:sp>
            <p:nvSpPr>
              <p:cNvPr id="18" name="TextBox 17">
                <a:extLst>
                  <a:ext uri="{FF2B5EF4-FFF2-40B4-BE49-F238E27FC236}">
                    <a16:creationId xmlns:a16="http://schemas.microsoft.com/office/drawing/2014/main" id="{0A295487-09A6-4552-8AE7-6893FDADD4ED}"/>
                  </a:ext>
                </a:extLst>
              </p:cNvPr>
              <p:cNvSpPr txBox="1">
                <a:spLocks noRot="1" noChangeAspect="1" noMove="1" noResize="1" noEditPoints="1" noAdjustHandles="1" noChangeArrowheads="1" noChangeShapeType="1" noTextEdit="1"/>
              </p:cNvSpPr>
              <p:nvPr/>
            </p:nvSpPr>
            <p:spPr>
              <a:xfrm>
                <a:off x="1440520" y="3021573"/>
                <a:ext cx="5796587" cy="276999"/>
              </a:xfrm>
              <a:prstGeom prst="rect">
                <a:avLst/>
              </a:prstGeom>
              <a:blipFill>
                <a:blip r:embed="rId11"/>
                <a:stretch>
                  <a:fillRect l="-1472" t="-31111" b="-48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1714697-1960-4324-B286-4F4AFE3FABD5}"/>
                  </a:ext>
                </a:extLst>
              </p:cNvPr>
              <p:cNvSpPr txBox="1"/>
              <p:nvPr/>
            </p:nvSpPr>
            <p:spPr>
              <a:xfrm>
                <a:off x="1404532" y="3329781"/>
                <a:ext cx="5612627"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𝑝</m:t>
                    </m:r>
                    <m:d>
                      <m:d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e>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𝜃</m:t>
                        </m:r>
                      </m:e>
                    </m:d>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oMath>
                </a14:m>
                <a:r>
                  <a:rPr kumimoji="0" lang="en-IN" sz="1800" b="0" i="0" u="none" strike="noStrike" kern="0" cap="none" spc="0" normalizeH="0" baseline="0" noProof="0" dirty="0">
                    <a:ln>
                      <a:noFill/>
                    </a:ln>
                    <a:solidFill>
                      <a:prstClr val="black"/>
                    </a:solidFill>
                    <a:effectLst/>
                    <a:uLnTx/>
                    <a:uFillTx/>
                  </a:rPr>
                  <a:t> </a:t>
                </a:r>
                <a:r>
                  <a:rPr kumimoji="0" lang="en-IN" sz="1800" b="0" i="0" u="none" strike="noStrike" kern="0" cap="none" spc="0" normalizeH="0" baseline="0" noProof="0" dirty="0">
                    <a:ln>
                      <a:noFill/>
                    </a:ln>
                    <a:solidFill>
                      <a:prstClr val="black"/>
                    </a:solidFill>
                    <a:effectLst/>
                    <a:uLnTx/>
                    <a:uFillTx/>
                    <a:latin typeface="Abadi Extra Light" panose="020B0204020104020204" pitchFamily="34" charset="0"/>
                  </a:rPr>
                  <a:t>A suitable likelihood based on the nature of </a:t>
                </a:r>
                <a14:m>
                  <m:oMath xmlns:m="http://schemas.openxmlformats.org/officeDocument/2006/math">
                    <m:sSub>
                      <m:sSubPr>
                        <m:ctrlP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dirty="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t>𝑛</m:t>
                        </m:r>
                      </m:sub>
                    </m:sSub>
                  </m:oMath>
                </a14:m>
                <a:r>
                  <a:rPr kumimoji="0" lang="en-IN" sz="1800" b="0" i="0" u="none" strike="noStrike" kern="0" cap="none" spc="0" normalizeH="0" baseline="0" noProof="0" dirty="0">
                    <a:ln>
                      <a:noFill/>
                    </a:ln>
                    <a:solidFill>
                      <a:prstClr val="black"/>
                    </a:solidFill>
                    <a:effectLst/>
                    <a:uLnTx/>
                    <a:uFillTx/>
                  </a:rPr>
                  <a:t> </a:t>
                </a:r>
              </a:p>
            </p:txBody>
          </p:sp>
        </mc:Choice>
        <mc:Fallback xmlns="">
          <p:sp>
            <p:nvSpPr>
              <p:cNvPr id="19" name="TextBox 18">
                <a:extLst>
                  <a:ext uri="{FF2B5EF4-FFF2-40B4-BE49-F238E27FC236}">
                    <a16:creationId xmlns:a16="http://schemas.microsoft.com/office/drawing/2014/main" id="{F1714697-1960-4324-B286-4F4AFE3FABD5}"/>
                  </a:ext>
                </a:extLst>
              </p:cNvPr>
              <p:cNvSpPr txBox="1">
                <a:spLocks noRot="1" noChangeAspect="1" noMove="1" noResize="1" noEditPoints="1" noAdjustHandles="1" noChangeArrowheads="1" noChangeShapeType="1" noTextEdit="1"/>
              </p:cNvSpPr>
              <p:nvPr/>
            </p:nvSpPr>
            <p:spPr>
              <a:xfrm>
                <a:off x="1404532" y="3329781"/>
                <a:ext cx="5612627" cy="276999"/>
              </a:xfrm>
              <a:prstGeom prst="rect">
                <a:avLst/>
              </a:prstGeom>
              <a:blipFill>
                <a:blip r:embed="rId12"/>
                <a:stretch>
                  <a:fillRect l="-1520" t="-30435" b="-4782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68381863"/>
      </p:ext>
    </p:extLst>
  </p:cSld>
  <p:clrMapOvr>
    <a:masterClrMapping/>
  </p:clrMapOvr>
  <mc:AlternateContent xmlns:mc="http://schemas.openxmlformats.org/markup-compatibility/2006" xmlns:p14="http://schemas.microsoft.com/office/powerpoint/2010/main">
    <mc:Choice Requires="p14">
      <p:transition spd="slow" p14:dur="2000" advTm="240870"/>
    </mc:Choice>
    <mc:Fallback xmlns="">
      <p:transition spd="slow" advTm="240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wipe(down)">
                                      <p:cBhvr>
                                        <p:cTn id="7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P spid="9" grpId="0" animBg="1"/>
      <p:bldP spid="11" grpId="0" animBg="1"/>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Latent Variable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Application 2: Sometimes, </a:t>
                </a:r>
                <a:r>
                  <a:rPr lang="en-GB" sz="2600" u="sng" dirty="0">
                    <a:latin typeface="Abadi Extra Light" panose="020B0204020104020204" pitchFamily="34" charset="0"/>
                  </a:rPr>
                  <a:t>augmenting</a:t>
                </a:r>
                <a:r>
                  <a:rPr lang="en-GB" sz="2600" dirty="0">
                    <a:latin typeface="Abadi Extra Light" panose="020B0204020104020204" pitchFamily="34" charset="0"/>
                  </a:rPr>
                  <a:t> a model by latent variables simplifies inference</a:t>
                </a:r>
              </a:p>
              <a:p>
                <a:pPr lvl="1">
                  <a:buFont typeface="Wingdings" panose="05000000000000000000" pitchFamily="2" charset="2"/>
                  <a:buChar char="§"/>
                </a:pPr>
                <a:r>
                  <a:rPr lang="en-GB" dirty="0">
                    <a:latin typeface="Abadi Extra Light" panose="020B0204020104020204" pitchFamily="34" charset="0"/>
                  </a:rPr>
                  <a:t>These latent variables aren’t part of the original model definition (hence called latent)</a:t>
                </a: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Some of the popular examples of such augmentation include</a:t>
                </a:r>
              </a:p>
              <a:p>
                <a:pPr lvl="1">
                  <a:buFont typeface="Wingdings" panose="05000000000000000000" pitchFamily="2" charset="2"/>
                  <a:buChar char="§"/>
                </a:pPr>
                <a:r>
                  <a:rPr lang="en-GB" dirty="0">
                    <a:latin typeface="Abadi Extra Light" panose="020B0204020104020204" pitchFamily="34" charset="0"/>
                  </a:rPr>
                  <a:t>In </a:t>
                </a:r>
                <a:r>
                  <a:rPr lang="en-GB" dirty="0" err="1">
                    <a:latin typeface="Abadi Extra Light" panose="020B0204020104020204" pitchFamily="34" charset="0"/>
                  </a:rPr>
                  <a:t>Probit</a:t>
                </a:r>
                <a:r>
                  <a:rPr lang="en-GB" dirty="0">
                    <a:latin typeface="Abadi Extra Light" panose="020B0204020104020204" pitchFamily="34" charset="0"/>
                  </a:rPr>
                  <a:t> regression for binary classification, we can model each label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𝑛</m:t>
                        </m:r>
                      </m:sub>
                    </m:sSub>
                    <m:r>
                      <a:rPr lang="en-IN" b="0" i="1" smtClean="0">
                        <a:latin typeface="Cambria Math" panose="02040503050406030204" pitchFamily="18" charset="0"/>
                      </a:rPr>
                      <m:t>∈{0,1}</m:t>
                    </m:r>
                  </m:oMath>
                </a14:m>
                <a:r>
                  <a:rPr lang="en-GB" dirty="0">
                    <a:latin typeface="Abadi Extra Light" panose="020B0204020104020204" pitchFamily="34" charset="0"/>
                  </a:rPr>
                  <a:t> as </a:t>
                </a: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457200" lvl="1" indent="0">
                  <a:buNone/>
                </a:pPr>
                <a:r>
                  <a:rPr lang="en-GB" sz="2200" dirty="0">
                    <a:latin typeface="Abadi Extra Light" panose="020B0204020104020204" pitchFamily="34" charset="0"/>
                  </a:rPr>
                  <a:t>.. and use EM etc, to infer the unknowns </a:t>
                </a:r>
                <a14:m>
                  <m:oMath xmlns:m="http://schemas.openxmlformats.org/officeDocument/2006/math">
                    <m:r>
                      <a:rPr lang="en-GB" sz="2200" b="1" i="1" dirty="0" smtClean="0">
                        <a:latin typeface="Cambria Math" panose="02040503050406030204" pitchFamily="18" charset="0"/>
                      </a:rPr>
                      <m:t>𝒘</m:t>
                    </m:r>
                  </m:oMath>
                </a14:m>
                <a:r>
                  <a:rPr lang="en-GB" sz="2200" dirty="0">
                    <a:latin typeface="Abadi Extra Light" panose="020B0204020104020204" pitchFamily="34" charset="0"/>
                  </a:rPr>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𝑧</m:t>
                        </m:r>
                      </m:e>
                      <m:sub>
                        <m:r>
                          <a:rPr lang="en-IN" i="1">
                            <a:latin typeface="Cambria Math" panose="02040503050406030204" pitchFamily="18" charset="0"/>
                          </a:rPr>
                          <m:t>𝑛</m:t>
                        </m:r>
                      </m:sub>
                    </m:sSub>
                  </m:oMath>
                </a14:m>
                <a:r>
                  <a:rPr lang="en-GB" sz="2200" dirty="0">
                    <a:latin typeface="Abadi Extra Light" panose="020B0204020104020204" pitchFamily="34" charset="0"/>
                  </a:rPr>
                  <a:t>’s (PML-2, Sec 15.4)</a:t>
                </a:r>
              </a:p>
              <a:p>
                <a:pPr marL="457200" lvl="1" indent="0">
                  <a:buNone/>
                </a:pPr>
                <a:endParaRPr lang="en-GB" sz="1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Many </a:t>
                </a:r>
                <a:r>
                  <a:rPr lang="en-GB" dirty="0">
                    <a:solidFill>
                      <a:srgbClr val="0000FF"/>
                    </a:solidFill>
                    <a:latin typeface="Abadi Extra Light" panose="020B0204020104020204" pitchFamily="34" charset="0"/>
                  </a:rPr>
                  <a:t>sparse priors</a:t>
                </a:r>
                <a:r>
                  <a:rPr lang="en-GB" dirty="0">
                    <a:latin typeface="Abadi Extra Light" panose="020B0204020104020204" pitchFamily="34" charset="0"/>
                  </a:rPr>
                  <a:t> on weights can be thought of as Gaussian “scale-mixtures”</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r>
                  <a:rPr lang="en-GB" dirty="0">
                    <a:latin typeface="Abadi Extra Light" panose="020B0204020104020204" pitchFamily="34" charset="0"/>
                  </a:rPr>
                  <a:t>  .. 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𝜏</m:t>
                        </m:r>
                      </m:e>
                      <m:sub>
                        <m:r>
                          <a:rPr lang="en-IN" b="0" i="1" smtClean="0">
                            <a:latin typeface="Cambria Math" panose="02040503050406030204" pitchFamily="18" charset="0"/>
                          </a:rPr>
                          <m:t>𝑑</m:t>
                        </m:r>
                      </m:sub>
                    </m:sSub>
                  </m:oMath>
                </a14:m>
                <a:r>
                  <a:rPr lang="en-GB" dirty="0">
                    <a:latin typeface="Abadi Extra Light" panose="020B0204020104020204" pitchFamily="34" charset="0"/>
                  </a:rPr>
                  <a:t>’s are latent vars. Can use EM to infer </a:t>
                </a:r>
                <a14:m>
                  <m:oMath xmlns:m="http://schemas.openxmlformats.org/officeDocument/2006/math">
                    <m:r>
                      <a:rPr lang="en-GB" b="1" i="1" dirty="0" smtClean="0">
                        <a:latin typeface="Cambria Math" panose="02040503050406030204" pitchFamily="18" charset="0"/>
                      </a:rPr>
                      <m:t>𝒘</m:t>
                    </m:r>
                  </m:oMath>
                </a14:m>
                <a:r>
                  <a:rPr lang="en-GB" dirty="0">
                    <a:latin typeface="Abadi Extra Light" panose="020B0204020104020204" pitchFamily="34" charset="0"/>
                  </a:rPr>
                  <a:t>, </a:t>
                </a:r>
                <a14:m>
                  <m:oMath xmlns:m="http://schemas.openxmlformats.org/officeDocument/2006/math">
                    <m:r>
                      <a:rPr lang="en-GB" i="1" dirty="0" smtClean="0">
                        <a:latin typeface="Cambria Math" panose="02040503050406030204" pitchFamily="18" charset="0"/>
                      </a:rPr>
                      <m:t>𝜏</m:t>
                    </m:r>
                  </m:oMath>
                </a14:m>
                <a:r>
                  <a:rPr lang="en-GB" dirty="0">
                    <a:latin typeface="Abadi Extra Light" panose="020B0204020104020204" pitchFamily="34" charset="0"/>
                  </a:rPr>
                  <a:t> (MLAPP 13.4.4 - EM for LASSO)</a:t>
                </a:r>
              </a:p>
              <a:p>
                <a:pPr>
                  <a:buFont typeface="Wingdings" panose="05000000000000000000" pitchFamily="2" charset="2"/>
                  <a:buChar char="§"/>
                </a:pPr>
                <a:r>
                  <a:rPr lang="en-GB" sz="2600" dirty="0">
                    <a:latin typeface="Abadi Extra Light" panose="020B0204020104020204" pitchFamily="34" charset="0"/>
                  </a:rPr>
                  <a:t>Such augmentations can often make a non-conjugate model a </a:t>
                </a:r>
                <a:r>
                  <a:rPr lang="en-GB" sz="2600" dirty="0">
                    <a:solidFill>
                      <a:srgbClr val="0000FF"/>
                    </a:solidFill>
                    <a:latin typeface="Abadi Extra Light" panose="020B0204020104020204" pitchFamily="34" charset="0"/>
                  </a:rPr>
                  <a:t>locally conjugate</a:t>
                </a:r>
                <a:r>
                  <a:rPr lang="en-GB" sz="2600" dirty="0">
                    <a:latin typeface="Abadi Extra Light" panose="020B0204020104020204" pitchFamily="34" charset="0"/>
                  </a:rPr>
                  <a:t> one</a:t>
                </a:r>
              </a:p>
              <a:p>
                <a:pPr lvl="1">
                  <a:buFont typeface="Wingdings" panose="05000000000000000000" pitchFamily="2" charset="2"/>
                  <a:buChar char="§"/>
                </a:pPr>
                <a:r>
                  <a:rPr lang="en-GB" sz="2200" dirty="0">
                    <a:latin typeface="Abadi Extra Light" panose="020B0204020104020204" pitchFamily="34" charset="0"/>
                  </a:rPr>
                  <a:t>Conditional posteriors of the unknowns often have closed form in such cases</a:t>
                </a: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12</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5064F5-95EF-48C4-82B7-ADE19D02AE22}"/>
                  </a:ext>
                </a:extLst>
              </p:cNvPr>
              <p:cNvSpPr txBox="1"/>
              <p:nvPr/>
            </p:nvSpPr>
            <p:spPr>
              <a:xfrm>
                <a:off x="1258910" y="3042479"/>
                <a:ext cx="20637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 </m:t>
                      </m:r>
                      <m:r>
                        <a:rPr lang="en-IN" sz="2400" b="0" i="1" smtClean="0">
                          <a:latin typeface="Cambria Math" panose="02040503050406030204" pitchFamily="18" charset="0"/>
                          <a:ea typeface="Cambria Math" panose="02040503050406030204" pitchFamily="18" charset="0"/>
                        </a:rPr>
                        <m:t>𝕀</m:t>
                      </m:r>
                      <m:r>
                        <a:rPr lang="en-IN" sz="2400" b="0" i="1" smtClean="0">
                          <a:latin typeface="Cambria Math" panose="02040503050406030204" pitchFamily="18" charset="0"/>
                          <a:ea typeface="Cambria Math" panose="02040503050406030204" pitchFamily="18" charset="0"/>
                        </a:rPr>
                        <m:t>[</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𝑧</m:t>
                          </m:r>
                        </m:e>
                        <m:sub>
                          <m:r>
                            <a:rPr lang="en-IN" sz="2400" b="0" i="1" smtClean="0">
                              <a:latin typeface="Cambria Math" panose="02040503050406030204" pitchFamily="18" charset="0"/>
                              <a:ea typeface="Cambria Math" panose="02040503050406030204" pitchFamily="18" charset="0"/>
                            </a:rPr>
                            <m:t>𝑛</m:t>
                          </m:r>
                        </m:sub>
                      </m:sSub>
                      <m:r>
                        <a:rPr lang="en-IN" sz="2400" b="0" i="1" smtClean="0">
                          <a:latin typeface="Cambria Math" panose="02040503050406030204" pitchFamily="18" charset="0"/>
                          <a:ea typeface="Cambria Math" panose="02040503050406030204" pitchFamily="18" charset="0"/>
                        </a:rPr>
                        <m:t>&gt;0]</m:t>
                      </m:r>
                    </m:oMath>
                  </m:oMathPara>
                </a14:m>
                <a:endParaRPr lang="en-IN" sz="2400" dirty="0"/>
              </a:p>
            </p:txBody>
          </p:sp>
        </mc:Choice>
        <mc:Fallback xmlns="">
          <p:sp>
            <p:nvSpPr>
              <p:cNvPr id="3" name="TextBox 2">
                <a:extLst>
                  <a:ext uri="{FF2B5EF4-FFF2-40B4-BE49-F238E27FC236}">
                    <a16:creationId xmlns:a16="http://schemas.microsoft.com/office/drawing/2014/main" id="{E35064F5-95EF-48C4-82B7-ADE19D02AE22}"/>
                  </a:ext>
                </a:extLst>
              </p:cNvPr>
              <p:cNvSpPr txBox="1">
                <a:spLocks noRot="1" noChangeAspect="1" noMove="1" noResize="1" noEditPoints="1" noAdjustHandles="1" noChangeArrowheads="1" noChangeShapeType="1" noTextEdit="1"/>
              </p:cNvSpPr>
              <p:nvPr/>
            </p:nvSpPr>
            <p:spPr>
              <a:xfrm>
                <a:off x="1258910" y="3042479"/>
                <a:ext cx="2063770" cy="369332"/>
              </a:xfrm>
              <a:prstGeom prst="rect">
                <a:avLst/>
              </a:prstGeom>
              <a:blipFill>
                <a:blip r:embed="rId6"/>
                <a:stretch>
                  <a:fillRect l="-3254" r="-5030" b="-344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AAC1396-C1CA-43C9-9D89-74D4A946B176}"/>
                  </a:ext>
                </a:extLst>
              </p:cNvPr>
              <p:cNvSpPr txBox="1"/>
              <p:nvPr/>
            </p:nvSpPr>
            <p:spPr>
              <a:xfrm>
                <a:off x="3769917" y="2996312"/>
                <a:ext cx="7427226" cy="461665"/>
              </a:xfrm>
              <a:prstGeom prst="rect">
                <a:avLst/>
              </a:prstGeom>
              <a:noFill/>
            </p:spPr>
            <p:txBody>
              <a:bodyPr wrap="none" rtlCol="0">
                <a:spAutoFit/>
              </a:bodyPr>
              <a:lstStyle/>
              <a:p>
                <a:r>
                  <a:rPr lang="en-IN" sz="2400" dirty="0">
                    <a:latin typeface="Abadi Extra Light" panose="020B0204020104020204" pitchFamily="34" charset="0"/>
                  </a:rPr>
                  <a:t>where       </a:t>
                </a:r>
                <a14:m>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𝑧</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𝒩</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a:rPr lang="en-IN" sz="2400" b="1" i="1" smtClean="0">
                            <a:latin typeface="Cambria Math" panose="02040503050406030204" pitchFamily="18" charset="0"/>
                            <a:ea typeface="Cambria Math" panose="02040503050406030204" pitchFamily="18" charset="0"/>
                          </a:rPr>
                          <m:t>𝒘</m:t>
                        </m:r>
                      </m:e>
                      <m:sup>
                        <m:r>
                          <a:rPr lang="en-IN" sz="2400" b="0" i="1" smtClean="0">
                            <a:latin typeface="Cambria Math" panose="02040503050406030204" pitchFamily="18" charset="0"/>
                            <a:ea typeface="Cambria Math" panose="02040503050406030204" pitchFamily="18" charset="0"/>
                          </a:rPr>
                          <m:t>⊤</m:t>
                        </m:r>
                      </m:sup>
                    </m:sSup>
                    <m:sSub>
                      <m:sSubPr>
                        <m:ctrlPr>
                          <a:rPr lang="en-IN" sz="2400" b="0" i="1" smtClean="0">
                            <a:latin typeface="Cambria Math" panose="02040503050406030204" pitchFamily="18" charset="0"/>
                            <a:ea typeface="Cambria Math" panose="02040503050406030204" pitchFamily="18" charset="0"/>
                          </a:rPr>
                        </m:ctrlPr>
                      </m:sSubPr>
                      <m:e>
                        <m:r>
                          <a:rPr lang="en-IN" sz="2400" b="1" i="1" smtClean="0">
                            <a:latin typeface="Cambria Math" panose="02040503050406030204" pitchFamily="18" charset="0"/>
                            <a:ea typeface="Cambria Math" panose="02040503050406030204" pitchFamily="18" charset="0"/>
                          </a:rPr>
                          <m:t>𝒙</m:t>
                        </m:r>
                      </m:e>
                      <m:sub>
                        <m:r>
                          <a:rPr lang="en-IN" sz="2400" b="0" i="1" smtClean="0">
                            <a:latin typeface="Cambria Math" panose="02040503050406030204" pitchFamily="18" charset="0"/>
                            <a:ea typeface="Cambria Math" panose="02040503050406030204" pitchFamily="18" charset="0"/>
                          </a:rPr>
                          <m:t>𝑛</m:t>
                        </m:r>
                      </m:sub>
                    </m:sSub>
                    <m:r>
                      <a:rPr lang="en-IN" sz="2400" b="0" i="1" smtClean="0">
                        <a:latin typeface="Cambria Math" panose="02040503050406030204" pitchFamily="18" charset="0"/>
                        <a:ea typeface="Cambria Math" panose="02040503050406030204" pitchFamily="18" charset="0"/>
                      </a:rPr>
                      <m:t>,1)</m:t>
                    </m:r>
                  </m:oMath>
                </a14:m>
                <a:r>
                  <a:rPr lang="en-IN" dirty="0"/>
                  <a:t>   </a:t>
                </a:r>
                <a:r>
                  <a:rPr lang="en-IN" sz="2400" dirty="0">
                    <a:latin typeface="Abadi Extra Light" panose="020B0204020104020204" pitchFamily="34" charset="0"/>
                  </a:rPr>
                  <a:t>is an auxiliary latent variable </a:t>
                </a:r>
              </a:p>
            </p:txBody>
          </p:sp>
        </mc:Choice>
        <mc:Fallback xmlns="">
          <p:sp>
            <p:nvSpPr>
              <p:cNvPr id="18" name="TextBox 17">
                <a:extLst>
                  <a:ext uri="{FF2B5EF4-FFF2-40B4-BE49-F238E27FC236}">
                    <a16:creationId xmlns:a16="http://schemas.microsoft.com/office/drawing/2014/main" id="{2AAC1396-C1CA-43C9-9D89-74D4A946B176}"/>
                  </a:ext>
                </a:extLst>
              </p:cNvPr>
              <p:cNvSpPr txBox="1">
                <a:spLocks noRot="1" noChangeAspect="1" noMove="1" noResize="1" noEditPoints="1" noAdjustHandles="1" noChangeArrowheads="1" noChangeShapeType="1" noTextEdit="1"/>
              </p:cNvSpPr>
              <p:nvPr/>
            </p:nvSpPr>
            <p:spPr>
              <a:xfrm>
                <a:off x="3769917" y="2996312"/>
                <a:ext cx="7427226" cy="461665"/>
              </a:xfrm>
              <a:prstGeom prst="rect">
                <a:avLst/>
              </a:prstGeom>
              <a:blipFill>
                <a:blip r:embed="rId7"/>
                <a:stretch>
                  <a:fillRect l="-1231" t="-10667" r="-246" b="-30667"/>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47DB7048-D229-41E4-8993-D5610589E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797" y="4537120"/>
            <a:ext cx="8957256" cy="7277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3658490"/>
      </p:ext>
    </p:extLst>
  </p:cSld>
  <p:clrMapOvr>
    <a:masterClrMapping/>
  </p:clrMapOvr>
  <mc:AlternateContent xmlns:mc="http://schemas.openxmlformats.org/markup-compatibility/2006" xmlns:p14="http://schemas.microsoft.com/office/powerpoint/2010/main">
    <mc:Choice Requires="p14">
      <p:transition spd="slow" p14:dur="2000" advTm="335097"/>
    </mc:Choice>
    <mc:Fallback xmlns="">
      <p:transition spd="slow" advTm="3350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wipe(down)">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wipe(down)">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wipe(down)">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Nomenclature/Notation Alert</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Why call some unknowns as </a:t>
            </a:r>
            <a:r>
              <a:rPr lang="en-GB" sz="2600" dirty="0">
                <a:solidFill>
                  <a:srgbClr val="FF0000"/>
                </a:solidFill>
                <a:latin typeface="Abadi Extra Light" panose="020B0204020104020204" pitchFamily="34" charset="0"/>
              </a:rPr>
              <a:t>parameters</a:t>
            </a:r>
            <a:r>
              <a:rPr lang="en-GB" sz="2600" dirty="0">
                <a:latin typeface="Abadi Extra Light" panose="020B0204020104020204" pitchFamily="34" charset="0"/>
              </a:rPr>
              <a:t> and others as </a:t>
            </a:r>
            <a:r>
              <a:rPr lang="en-GB" sz="2600" dirty="0">
                <a:solidFill>
                  <a:srgbClr val="0000FF"/>
                </a:solidFill>
                <a:latin typeface="Abadi Extra Light" panose="020B0204020104020204" pitchFamily="34" charset="0"/>
              </a:rPr>
              <a:t>latent variables</a:t>
            </a:r>
            <a:r>
              <a:rPr lang="en-GB" sz="2600" dirty="0">
                <a:latin typeface="Abadi Extra Light" panose="020B0204020104020204" pitchFamily="34" charset="0"/>
              </a:rPr>
              <a:t>?</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Well, no specific reason. Sort of a convention adopted by some algorithms</a:t>
            </a:r>
          </a:p>
          <a:p>
            <a:pPr lvl="1">
              <a:buFont typeface="Wingdings" panose="05000000000000000000" pitchFamily="2" charset="2"/>
              <a:buChar char="§"/>
            </a:pPr>
            <a:r>
              <a:rPr lang="en-GB" dirty="0">
                <a:latin typeface="Abadi Extra Light" panose="020B0204020104020204" pitchFamily="34" charset="0"/>
              </a:rPr>
              <a:t>EM: Unknowns estimated in E step referred to as latent vars; those in M step as params</a:t>
            </a:r>
          </a:p>
          <a:p>
            <a:pPr lvl="1">
              <a:buFont typeface="Wingdings" panose="05000000000000000000" pitchFamily="2" charset="2"/>
              <a:buChar char="§"/>
            </a:pPr>
            <a:r>
              <a:rPr lang="en-GB" dirty="0">
                <a:latin typeface="Abadi Extra Light" panose="020B0204020104020204" pitchFamily="34" charset="0"/>
              </a:rPr>
              <a:t>Usual distinction: </a:t>
            </a:r>
            <a:r>
              <a:rPr lang="en-GB" dirty="0">
                <a:solidFill>
                  <a:srgbClr val="0000FF"/>
                </a:solidFill>
                <a:latin typeface="Abadi Extra Light" panose="020B0204020104020204" pitchFamily="34" charset="0"/>
              </a:rPr>
              <a:t>Latent vars – posterior inferred</a:t>
            </a:r>
            <a:r>
              <a:rPr lang="en-GB" dirty="0">
                <a:latin typeface="Abadi Extra Light" panose="020B0204020104020204" pitchFamily="34" charset="0"/>
              </a:rPr>
              <a:t>; </a:t>
            </a:r>
            <a:r>
              <a:rPr lang="en-GB" dirty="0">
                <a:solidFill>
                  <a:srgbClr val="FF0000"/>
                </a:solidFill>
                <a:latin typeface="Abadi Extra Light" panose="020B0204020104020204" pitchFamily="34" charset="0"/>
              </a:rPr>
              <a:t>parameters – point estimation done</a:t>
            </a: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Some algos won’t make such distinction and will infer posterior over all unknowns</a:t>
            </a: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Sometimes the “global” or “local” unknown distinction makes it clear</a:t>
            </a:r>
          </a:p>
          <a:p>
            <a:pPr lvl="1">
              <a:buFont typeface="Wingdings" panose="05000000000000000000" pitchFamily="2" charset="2"/>
              <a:buChar char="§"/>
            </a:pPr>
            <a:r>
              <a:rPr lang="en-GB" sz="2200" dirty="0">
                <a:latin typeface="Abadi Extra Light" panose="020B0204020104020204" pitchFamily="34" charset="0"/>
              </a:rPr>
              <a:t>Local variables = latent variables, global variables = parameters</a:t>
            </a: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But remember that this nomenclature isn’t really cast in stone, no need to be confused so long as you are clear as to what the role of each unknown is, and how we want to estimate it (posterior or point estimate) and using what type of inference algorithm</a:t>
            </a: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13</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1531815977"/>
      </p:ext>
    </p:extLst>
  </p:cSld>
  <p:clrMapOvr>
    <a:masterClrMapping/>
  </p:clrMapOvr>
  <mc:AlternateContent xmlns:mc="http://schemas.openxmlformats.org/markup-compatibility/2006" xmlns:p14="http://schemas.microsoft.com/office/powerpoint/2010/main">
    <mc:Choice Requires="p14">
      <p:transition spd="slow" p14:dur="2000" advTm="216838"/>
    </mc:Choice>
    <mc:Fallback xmlns="">
      <p:transition spd="slow" advTm="216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wipe(down)">
                                      <p:cBhvr>
                                        <p:cTn id="4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Hybrid Inference (posterior infer. + point est.)</a:t>
            </a:r>
            <a:endParaRPr lang="en-IN" dirty="0">
              <a:solidFill>
                <a:srgbClr val="A33BC3"/>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In many models, we infer posterior on some unknowns and do point est. for others</a:t>
            </a:r>
          </a:p>
          <a:p>
            <a:pPr marL="0"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We have already seen that MLE-II based inference does that</a:t>
            </a:r>
          </a:p>
          <a:p>
            <a:pPr lvl="1">
              <a:buFont typeface="Wingdings" panose="05000000000000000000" pitchFamily="2" charset="2"/>
              <a:buChar char="§"/>
            </a:pPr>
            <a:r>
              <a:rPr lang="en-GB" dirty="0">
                <a:latin typeface="Abadi Extra Light" panose="020B0204020104020204" pitchFamily="34" charset="0"/>
              </a:rPr>
              <a:t>Maximize the marginal likelihood to do point estimation for </a:t>
            </a:r>
            <a:r>
              <a:rPr lang="en-GB" dirty="0" err="1">
                <a:latin typeface="Abadi Extra Light" panose="020B0204020104020204" pitchFamily="34" charset="0"/>
              </a:rPr>
              <a:t>hyperparams</a:t>
            </a: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Infer CP over the main parameter given the point estimates of </a:t>
            </a:r>
            <a:r>
              <a:rPr lang="en-GB" dirty="0" err="1">
                <a:latin typeface="Abadi Extra Light" panose="020B0204020104020204" pitchFamily="34" charset="0"/>
              </a:rPr>
              <a:t>hyperparams</a:t>
            </a:r>
            <a:endParaRPr lang="en-GB" dirty="0">
              <a:latin typeface="Abadi Extra Light" panose="020B0204020104020204" pitchFamily="34" charset="0"/>
            </a:endParaRPr>
          </a:p>
          <a:p>
            <a:pPr marL="457200" lvl="1"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Expectation-Maximization algorithm (will see today) also does something similar</a:t>
            </a:r>
          </a:p>
          <a:p>
            <a:pPr lvl="1">
              <a:buFont typeface="Wingdings" panose="05000000000000000000" pitchFamily="2" charset="2"/>
              <a:buChar char="§"/>
            </a:pPr>
            <a:r>
              <a:rPr lang="en-GB" sz="2200" dirty="0">
                <a:latin typeface="Abadi Extra Light" panose="020B0204020104020204" pitchFamily="34" charset="0"/>
              </a:rPr>
              <a:t>In E step, the CP of latent variables is inferred, given </a:t>
            </a:r>
            <a:r>
              <a:rPr lang="en-GB" sz="2200" u="sng" dirty="0">
                <a:latin typeface="Abadi Extra Light" panose="020B0204020104020204" pitchFamily="34" charset="0"/>
              </a:rPr>
              <a:t>current</a:t>
            </a:r>
            <a:r>
              <a:rPr lang="en-GB" sz="2200" dirty="0">
                <a:latin typeface="Abadi Extra Light" panose="020B0204020104020204" pitchFamily="34" charset="0"/>
              </a:rPr>
              <a:t> point-</a:t>
            </a:r>
            <a:r>
              <a:rPr lang="en-GB" sz="2200" dirty="0" err="1">
                <a:latin typeface="Abadi Extra Light" panose="020B0204020104020204" pitchFamily="34" charset="0"/>
              </a:rPr>
              <a:t>est</a:t>
            </a:r>
            <a:r>
              <a:rPr lang="en-GB" sz="2200" dirty="0">
                <a:latin typeface="Abadi Extra Light" panose="020B0204020104020204" pitchFamily="34" charset="0"/>
              </a:rPr>
              <a:t> of params</a:t>
            </a:r>
          </a:p>
          <a:p>
            <a:pPr lvl="1">
              <a:buFont typeface="Wingdings" panose="05000000000000000000" pitchFamily="2" charset="2"/>
              <a:buChar char="§"/>
            </a:pPr>
            <a:r>
              <a:rPr lang="en-GB" sz="2200" dirty="0">
                <a:latin typeface="Abadi Extra Light" panose="020B0204020104020204" pitchFamily="34" charset="0"/>
              </a:rPr>
              <a:t>M step maximizes </a:t>
            </a:r>
            <a:r>
              <a:rPr lang="en-GB" sz="2200" dirty="0">
                <a:solidFill>
                  <a:srgbClr val="FF0000"/>
                </a:solidFill>
                <a:latin typeface="Abadi Extra Light" panose="020B0204020104020204" pitchFamily="34" charset="0"/>
              </a:rPr>
              <a:t>expected complete data log-</a:t>
            </a:r>
            <a:r>
              <a:rPr lang="en-GB" sz="2200" dirty="0" err="1">
                <a:solidFill>
                  <a:srgbClr val="FF0000"/>
                </a:solidFill>
                <a:latin typeface="Abadi Extra Light" panose="020B0204020104020204" pitchFamily="34" charset="0"/>
              </a:rPr>
              <a:t>lik</a:t>
            </a:r>
            <a:r>
              <a:rPr lang="en-GB" sz="2200" dirty="0">
                <a:latin typeface="Abadi Extra Light" panose="020B0204020104020204" pitchFamily="34" charset="0"/>
              </a:rPr>
              <a:t>. to get point estimates of params</a:t>
            </a:r>
          </a:p>
          <a:p>
            <a:pPr lvl="1">
              <a:buFont typeface="Wingdings" panose="05000000000000000000" pitchFamily="2" charset="2"/>
              <a:buChar char="§"/>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If we can’t (due to computational or other reasons) infer posterior over all unknowns, how to decide which variables to infer posterior on, and for which to do point-</a:t>
            </a:r>
            <a:r>
              <a:rPr lang="en-GB" sz="2600" dirty="0" err="1">
                <a:latin typeface="Abadi Extra Light" panose="020B0204020104020204" pitchFamily="34" charset="0"/>
              </a:rPr>
              <a:t>est</a:t>
            </a:r>
            <a:r>
              <a:rPr lang="en-GB" sz="2600" dirty="0">
                <a:latin typeface="Abadi Extra Light" panose="020B0204020104020204" pitchFamily="34" charset="0"/>
              </a:rPr>
              <a:t>?</a:t>
            </a:r>
          </a:p>
          <a:p>
            <a:pPr marL="0"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Usual approach: Infer posterior over local vars and point estimates for global vars</a:t>
            </a:r>
          </a:p>
          <a:p>
            <a:pPr lvl="1">
              <a:buFont typeface="Wingdings" panose="05000000000000000000" pitchFamily="2" charset="2"/>
              <a:buChar char="§"/>
            </a:pPr>
            <a:r>
              <a:rPr lang="en-GB" sz="2200" dirty="0">
                <a:latin typeface="Abadi Extra Light" panose="020B0204020104020204" pitchFamily="34" charset="0"/>
              </a:rPr>
              <a:t>Reason: We typically have plenty of data to reliably estimate the global variables so it is okay even if we just do point estimation for those (recall the schools problem in HW1)</a:t>
            </a: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Speech Bubble: Rectangle 4">
                <a:extLst>
                  <a:ext uri="{FF2B5EF4-FFF2-40B4-BE49-F238E27FC236}">
                    <a16:creationId xmlns:a16="http://schemas.microsoft.com/office/drawing/2014/main" id="{A9533581-ABC8-4287-A776-2A48C30D09D8}"/>
                  </a:ext>
                </a:extLst>
              </p:cNvPr>
              <p:cNvSpPr/>
              <p:nvPr/>
            </p:nvSpPr>
            <p:spPr>
              <a:xfrm>
                <a:off x="9156058" y="1954615"/>
                <a:ext cx="2674105" cy="351614"/>
              </a:xfrm>
              <a:prstGeom prst="wedgeRectCallout">
                <a:avLst>
                  <a:gd name="adj1" fmla="val -57718"/>
                  <a:gd name="adj2" fmla="val 576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begChr m:val="{"/>
                          <m:endChr m:val="}"/>
                          <m:ctrlPr>
                            <a:rPr lang="en-IN" sz="1400" b="0" i="1" smtClean="0">
                              <a:solidFill>
                                <a:schemeClr val="tx1"/>
                              </a:solidFill>
                              <a:latin typeface="Cambria Math" panose="02040503050406030204" pitchFamily="18" charset="0"/>
                            </a:rPr>
                          </m:ctrlPr>
                        </m:dPr>
                        <m:e>
                          <m:acc>
                            <m:accPr>
                              <m:chr m:val="̂"/>
                              <m:ctrlPr>
                                <a:rPr lang="en-IN" sz="1400" b="0" i="1" smtClean="0">
                                  <a:solidFill>
                                    <a:schemeClr val="tx1"/>
                                  </a:solidFill>
                                  <a:latin typeface="Cambria Math" panose="02040503050406030204" pitchFamily="18" charset="0"/>
                                </a:rPr>
                              </m:ctrlPr>
                            </m:accPr>
                            <m:e>
                              <m:r>
                                <a:rPr lang="en-IN" sz="1400" b="0" i="1" smtClean="0">
                                  <a:solidFill>
                                    <a:schemeClr val="tx1"/>
                                  </a:solidFill>
                                  <a:latin typeface="Cambria Math" panose="02040503050406030204" pitchFamily="18" charset="0"/>
                                </a:rPr>
                                <m:t>𝜆</m:t>
                              </m:r>
                            </m:e>
                          </m:acc>
                          <m:r>
                            <a:rPr lang="en-IN" sz="1400" b="0" i="1" smtClean="0">
                              <a:solidFill>
                                <a:schemeClr val="tx1"/>
                              </a:solidFill>
                              <a:latin typeface="Cambria Math" panose="02040503050406030204" pitchFamily="18" charset="0"/>
                            </a:rPr>
                            <m:t>,</m:t>
                          </m:r>
                          <m:acc>
                            <m:accPr>
                              <m:chr m:val="̂"/>
                              <m:ctrlPr>
                                <a:rPr lang="en-IN" sz="1400" i="1">
                                  <a:solidFill>
                                    <a:schemeClr val="tx1"/>
                                  </a:solidFill>
                                  <a:latin typeface="Cambria Math" panose="02040503050406030204" pitchFamily="18" charset="0"/>
                                </a:rPr>
                              </m:ctrlPr>
                            </m:accPr>
                            <m:e>
                              <m:r>
                                <a:rPr lang="en-IN" sz="1400" b="0" i="1" smtClean="0">
                                  <a:solidFill>
                                    <a:schemeClr val="tx1"/>
                                  </a:solidFill>
                                  <a:latin typeface="Cambria Math" panose="02040503050406030204" pitchFamily="18" charset="0"/>
                                </a:rPr>
                                <m:t>𝛽</m:t>
                              </m:r>
                            </m:e>
                          </m:acc>
                        </m:e>
                      </m:d>
                      <m:r>
                        <a:rPr lang="en-IN" sz="1400" b="0" i="1" smtClean="0">
                          <a:solidFill>
                            <a:schemeClr val="tx1"/>
                          </a:solidFill>
                          <a:latin typeface="Cambria Math" panose="02040503050406030204" pitchFamily="18" charset="0"/>
                        </a:rPr>
                        <m:t>= </m:t>
                      </m:r>
                      <m:sSub>
                        <m:sSubPr>
                          <m:ctrlPr>
                            <a:rPr lang="en-IN" sz="1400" b="0" i="1" smtClean="0">
                              <a:solidFill>
                                <a:schemeClr val="tx1"/>
                              </a:solidFill>
                              <a:latin typeface="Cambria Math" panose="02040503050406030204" pitchFamily="18" charset="0"/>
                            </a:rPr>
                          </m:ctrlPr>
                        </m:sSubPr>
                        <m:e>
                          <m:r>
                            <m:rPr>
                              <m:sty m:val="p"/>
                            </m:rPr>
                            <a:rPr lang="en-IN" sz="1400" b="0" i="0" smtClean="0">
                              <a:solidFill>
                                <a:schemeClr val="tx1"/>
                              </a:solidFill>
                              <a:latin typeface="Cambria Math" panose="02040503050406030204" pitchFamily="18" charset="0"/>
                            </a:rPr>
                            <m:t>argmax</m:t>
                          </m:r>
                        </m:e>
                        <m:sub>
                          <m:r>
                            <a:rPr lang="en-IN" sz="1400" b="0" i="1" smtClean="0">
                              <a:solidFill>
                                <a:schemeClr val="tx1"/>
                              </a:solidFill>
                              <a:latin typeface="Cambria Math" panose="02040503050406030204" pitchFamily="18" charset="0"/>
                            </a:rPr>
                            <m:t>𝜆</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𝛽</m:t>
                          </m:r>
                        </m:sub>
                      </m:sSub>
                      <m:r>
                        <a:rPr lang="en-IN" sz="1400" b="0" i="1"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rPr>
                        <m:t>𝑝</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𝒚</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𝑿</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𝜆</m:t>
                      </m:r>
                      <m:r>
                        <a:rPr lang="en-IN" sz="1400" b="0" i="1"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rPr>
                        <m:t>𝛽</m:t>
                      </m:r>
                      <m:r>
                        <a:rPr lang="en-IN" sz="1400" b="0" i="1" smtClean="0">
                          <a:solidFill>
                            <a:schemeClr val="tx1"/>
                          </a:solidFill>
                          <a:latin typeface="Cambria Math" panose="02040503050406030204" pitchFamily="18" charset="0"/>
                        </a:rPr>
                        <m:t>)</m:t>
                      </m:r>
                    </m:oMath>
                  </m:oMathPara>
                </a14:m>
                <a:endParaRPr lang="en-IN" sz="1400" dirty="0">
                  <a:solidFill>
                    <a:schemeClr val="tx1"/>
                  </a:solidFill>
                  <a:latin typeface="Abadi Extra Light" panose="020B0204020104020204" pitchFamily="34" charset="0"/>
                </a:endParaRPr>
              </a:p>
            </p:txBody>
          </p:sp>
        </mc:Choice>
        <mc:Fallback xmlns="">
          <p:sp>
            <p:nvSpPr>
              <p:cNvPr id="5" name="Speech Bubble: Rectangle 4">
                <a:extLst>
                  <a:ext uri="{FF2B5EF4-FFF2-40B4-BE49-F238E27FC236}">
                    <a16:creationId xmlns:a16="http://schemas.microsoft.com/office/drawing/2014/main" id="{A9533581-ABC8-4287-A776-2A48C30D09D8}"/>
                  </a:ext>
                </a:extLst>
              </p:cNvPr>
              <p:cNvSpPr>
                <a:spLocks noRot="1" noChangeAspect="1" noMove="1" noResize="1" noEditPoints="1" noAdjustHandles="1" noChangeArrowheads="1" noChangeShapeType="1" noTextEdit="1"/>
              </p:cNvSpPr>
              <p:nvPr/>
            </p:nvSpPr>
            <p:spPr>
              <a:xfrm>
                <a:off x="9156058" y="1954615"/>
                <a:ext cx="2674105" cy="351614"/>
              </a:xfrm>
              <a:prstGeom prst="wedgeRectCallout">
                <a:avLst>
                  <a:gd name="adj1" fmla="val -57718"/>
                  <a:gd name="adj2" fmla="val 57622"/>
                </a:avLst>
              </a:prstGeom>
              <a:blipFill>
                <a:blip r:embed="rId5"/>
                <a:stretch>
                  <a:fillRect/>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7D8A5669-64D3-424D-88FA-AB06AB909E35}"/>
                  </a:ext>
                </a:extLst>
              </p:cNvPr>
              <p:cNvSpPr/>
              <p:nvPr/>
            </p:nvSpPr>
            <p:spPr>
              <a:xfrm>
                <a:off x="10051746" y="2445833"/>
                <a:ext cx="1954116" cy="351614"/>
              </a:xfrm>
              <a:prstGeom prst="wedgeRectCallout">
                <a:avLst>
                  <a:gd name="adj1" fmla="val -57718"/>
                  <a:gd name="adj2" fmla="val 576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0" dirty="0">
                    <a:solidFill>
                      <a:schemeClr val="tx1"/>
                    </a:solidFill>
                  </a:rPr>
                  <a:t>CP of </a:t>
                </a:r>
                <a14:m>
                  <m:oMath xmlns:m="http://schemas.openxmlformats.org/officeDocument/2006/math">
                    <m:r>
                      <a:rPr lang="en-IN" sz="1400" b="0" i="1" smtClean="0">
                        <a:solidFill>
                          <a:schemeClr val="tx1"/>
                        </a:solidFill>
                        <a:latin typeface="Cambria Math" panose="02040503050406030204" pitchFamily="18" charset="0"/>
                      </a:rPr>
                      <m:t>𝑤</m:t>
                    </m:r>
                  </m:oMath>
                </a14:m>
                <a:r>
                  <a:rPr lang="en-IN" sz="1400" b="0" dirty="0">
                    <a:solidFill>
                      <a:schemeClr val="tx1"/>
                    </a:solidFill>
                  </a:rPr>
                  <a:t>:  </a:t>
                </a:r>
                <a14:m>
                  <m:oMath xmlns:m="http://schemas.openxmlformats.org/officeDocument/2006/math">
                    <m:r>
                      <a:rPr lang="en-IN" sz="1400" b="0" i="1" smtClean="0">
                        <a:solidFill>
                          <a:schemeClr val="tx1"/>
                        </a:solidFill>
                        <a:latin typeface="Cambria Math" panose="02040503050406030204" pitchFamily="18" charset="0"/>
                      </a:rPr>
                      <m:t>𝑝</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𝒘</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𝑿</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𝒚</m:t>
                    </m:r>
                    <m:r>
                      <a:rPr lang="en-IN" sz="1400" b="0" i="1" smtClean="0">
                        <a:solidFill>
                          <a:schemeClr val="tx1"/>
                        </a:solidFill>
                        <a:latin typeface="Cambria Math" panose="02040503050406030204" pitchFamily="18" charset="0"/>
                      </a:rPr>
                      <m:t>,</m:t>
                    </m:r>
                    <m:acc>
                      <m:accPr>
                        <m:chr m:val="̂"/>
                        <m:ctrlPr>
                          <a:rPr lang="en-IN" sz="1400" i="1">
                            <a:solidFill>
                              <a:schemeClr val="tx1"/>
                            </a:solidFill>
                            <a:latin typeface="Cambria Math" panose="02040503050406030204" pitchFamily="18" charset="0"/>
                          </a:rPr>
                        </m:ctrlPr>
                      </m:accPr>
                      <m:e>
                        <m:r>
                          <a:rPr lang="en-IN" sz="1400" i="1">
                            <a:solidFill>
                              <a:schemeClr val="tx1"/>
                            </a:solidFill>
                            <a:latin typeface="Cambria Math" panose="02040503050406030204" pitchFamily="18" charset="0"/>
                          </a:rPr>
                          <m:t>𝜆</m:t>
                        </m:r>
                      </m:e>
                    </m:acc>
                    <m:r>
                      <a:rPr lang="en-IN" sz="1400" i="1">
                        <a:solidFill>
                          <a:schemeClr val="tx1"/>
                        </a:solidFill>
                        <a:latin typeface="Cambria Math" panose="02040503050406030204" pitchFamily="18" charset="0"/>
                      </a:rPr>
                      <m:t>,</m:t>
                    </m:r>
                    <m:acc>
                      <m:accPr>
                        <m:chr m:val="̂"/>
                        <m:ctrlPr>
                          <a:rPr lang="en-IN" sz="1400" i="1">
                            <a:solidFill>
                              <a:schemeClr val="tx1"/>
                            </a:solidFill>
                            <a:latin typeface="Cambria Math" panose="02040503050406030204" pitchFamily="18" charset="0"/>
                          </a:rPr>
                        </m:ctrlPr>
                      </m:accPr>
                      <m:e>
                        <m:r>
                          <a:rPr lang="en-IN" sz="1400" i="1">
                            <a:solidFill>
                              <a:schemeClr val="tx1"/>
                            </a:solidFill>
                            <a:latin typeface="Cambria Math" panose="02040503050406030204" pitchFamily="18" charset="0"/>
                          </a:rPr>
                          <m:t>𝛽</m:t>
                        </m:r>
                      </m:e>
                    </m:acc>
                    <m:r>
                      <a:rPr lang="en-IN" sz="1400" b="0" i="1" smtClean="0">
                        <a:solidFill>
                          <a:schemeClr val="tx1"/>
                        </a:solidFill>
                        <a:latin typeface="Cambria Math" panose="02040503050406030204" pitchFamily="18" charset="0"/>
                      </a:rPr>
                      <m:t>)</m:t>
                    </m:r>
                  </m:oMath>
                </a14:m>
                <a:endParaRPr lang="en-IN" sz="1400" dirty="0">
                  <a:solidFill>
                    <a:schemeClr val="tx1"/>
                  </a:solidFill>
                  <a:latin typeface="Abadi Extra Light" panose="020B0204020104020204" pitchFamily="34" charset="0"/>
                </a:endParaRPr>
              </a:p>
            </p:txBody>
          </p:sp>
        </mc:Choice>
        <mc:Fallback xmlns="">
          <p:sp>
            <p:nvSpPr>
              <p:cNvPr id="6" name="Speech Bubble: Rectangle 5">
                <a:extLst>
                  <a:ext uri="{FF2B5EF4-FFF2-40B4-BE49-F238E27FC236}">
                    <a16:creationId xmlns:a16="http://schemas.microsoft.com/office/drawing/2014/main" id="{7D8A5669-64D3-424D-88FA-AB06AB909E35}"/>
                  </a:ext>
                </a:extLst>
              </p:cNvPr>
              <p:cNvSpPr>
                <a:spLocks noRot="1" noChangeAspect="1" noMove="1" noResize="1" noEditPoints="1" noAdjustHandles="1" noChangeArrowheads="1" noChangeShapeType="1" noTextEdit="1"/>
              </p:cNvSpPr>
              <p:nvPr/>
            </p:nvSpPr>
            <p:spPr>
              <a:xfrm>
                <a:off x="10051746" y="2445833"/>
                <a:ext cx="1954116" cy="351614"/>
              </a:xfrm>
              <a:prstGeom prst="wedgeRectCallout">
                <a:avLst>
                  <a:gd name="adj1" fmla="val -57718"/>
                  <a:gd name="adj2" fmla="val 57622"/>
                </a:avLst>
              </a:prstGeom>
              <a:blipFill>
                <a:blip r:embed="rId6"/>
                <a:stretch>
                  <a:fillRect r="-847"/>
                </a:stretch>
              </a:blipFill>
              <a:ln w="19050">
                <a:solidFill>
                  <a:schemeClr val="accent2"/>
                </a:solidFill>
              </a:ln>
            </p:spPr>
            <p:txBody>
              <a:bodyPr/>
              <a:lstStyle/>
              <a:p>
                <a:r>
                  <a:rPr lang="en-IN">
                    <a:noFill/>
                  </a:rPr>
                  <a:t> </a:t>
                </a:r>
              </a:p>
            </p:txBody>
          </p:sp>
        </mc:Fallback>
      </mc:AlternateContent>
      <p:sp>
        <p:nvSpPr>
          <p:cNvPr id="7" name="Speech Bubble: Rectangle 6">
            <a:extLst>
              <a:ext uri="{FF2B5EF4-FFF2-40B4-BE49-F238E27FC236}">
                <a16:creationId xmlns:a16="http://schemas.microsoft.com/office/drawing/2014/main" id="{9AD58008-3862-4E24-85BC-A0EB578DD8EE}"/>
              </a:ext>
            </a:extLst>
          </p:cNvPr>
          <p:cNvSpPr/>
          <p:nvPr/>
        </p:nvSpPr>
        <p:spPr>
          <a:xfrm>
            <a:off x="10274651" y="3909552"/>
            <a:ext cx="1555512" cy="492813"/>
          </a:xfrm>
          <a:prstGeom prst="wedgeRectCallout">
            <a:avLst>
              <a:gd name="adj1" fmla="val -56890"/>
              <a:gd name="adj2" fmla="val -1684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Akin to maximizing </a:t>
            </a:r>
            <a:r>
              <a:rPr lang="en-IN" sz="1400" dirty="0" err="1">
                <a:solidFill>
                  <a:schemeClr val="tx1"/>
                </a:solidFill>
                <a:latin typeface="Abadi Extra Light" panose="020B0204020104020204" pitchFamily="34" charset="0"/>
              </a:rPr>
              <a:t>marg-lik</a:t>
            </a:r>
            <a:endParaRPr lang="en-IN" sz="14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717125316"/>
      </p:ext>
    </p:extLst>
  </p:cSld>
  <p:clrMapOvr>
    <a:masterClrMapping/>
  </p:clrMapOvr>
  <mc:AlternateContent xmlns:mc="http://schemas.openxmlformats.org/markup-compatibility/2006" xmlns:p14="http://schemas.microsoft.com/office/powerpoint/2010/main">
    <mc:Choice Requires="p14">
      <p:transition spd="slow" p14:dur="2000" advTm="382070"/>
    </mc:Choice>
    <mc:Fallback xmlns="">
      <p:transition spd="slow" advTm="3820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wipe(down)">
                                      <p:cBhvr>
                                        <p:cTn id="62" dur="5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wipe(down)">
                                      <p:cBhvr>
                                        <p:cTn id="6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1244039" y="2243180"/>
            <a:ext cx="9110575" cy="1993969"/>
          </a:xfrm>
        </p:spPr>
        <p:txBody>
          <a:bodyPr>
            <a:normAutofit/>
          </a:bodyPr>
          <a:lstStyle/>
          <a:p>
            <a:pPr algn="ctr"/>
            <a:r>
              <a:rPr lang="en-GB" dirty="0">
                <a:solidFill>
                  <a:schemeClr val="tx1">
                    <a:lumMod val="65000"/>
                    <a:lumOff val="35000"/>
                  </a:schemeClr>
                </a:solidFill>
              </a:rPr>
              <a:t>  </a:t>
            </a:r>
            <a:r>
              <a:rPr lang="en-GB" dirty="0">
                <a:solidFill>
                  <a:srgbClr val="A33BC3"/>
                </a:solidFill>
              </a:rPr>
              <a:t>Inference/Parameter Estimation in Latent Variable Models using Expectation-Maximization (EM)</a:t>
            </a:r>
            <a:endParaRPr lang="en-IN" dirty="0">
              <a:solidFill>
                <a:srgbClr val="A33BC3"/>
              </a:solidFill>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15</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3458844951"/>
      </p:ext>
    </p:extLst>
  </p:cSld>
  <p:clrMapOvr>
    <a:masterClrMapping/>
  </p:clrMapOvr>
  <mc:AlternateContent xmlns:mc="http://schemas.openxmlformats.org/markup-compatibility/2006" xmlns:p14="http://schemas.microsoft.com/office/powerpoint/2010/main">
    <mc:Choice Requires="p14">
      <p:transition spd="slow" p14:dur="2000" advTm="10203"/>
    </mc:Choice>
    <mc:Fallback xmlns="">
      <p:transition spd="slow" advTm="1020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Parameter Estimation in Latent Variable Models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Assume each observation </a:t>
                </a:r>
                <a14:m>
                  <m:oMath xmlns:m="http://schemas.openxmlformats.org/officeDocument/2006/math">
                    <m:sSub>
                      <m:sSubPr>
                        <m:ctrlPr>
                          <a:rPr lang="en-IN" b="0" i="1" dirty="0" smtClean="0">
                            <a:latin typeface="Cambria Math" panose="02040503050406030204" pitchFamily="18" charset="0"/>
                          </a:rPr>
                        </m:ctrlPr>
                      </m:sSubPr>
                      <m:e>
                        <m:r>
                          <a:rPr lang="en-GB" b="1" i="1" dirty="0" smtClean="0">
                            <a:latin typeface="Cambria Math" panose="02040503050406030204" pitchFamily="18" charset="0"/>
                          </a:rPr>
                          <m:t>𝒙</m:t>
                        </m:r>
                      </m:e>
                      <m:sub>
                        <m:r>
                          <a:rPr lang="en-GB" i="1" dirty="0" smtClean="0">
                            <a:latin typeface="Cambria Math" panose="02040503050406030204" pitchFamily="18" charset="0"/>
                          </a:rPr>
                          <m:t>𝑛</m:t>
                        </m:r>
                      </m:sub>
                    </m:sSub>
                  </m:oMath>
                </a14:m>
                <a:r>
                  <a:rPr lang="en-GB" dirty="0">
                    <a:latin typeface="Abadi Extra Light" panose="020B0204020104020204" pitchFamily="34" charset="0"/>
                  </a:rPr>
                  <a:t> to be associated with a “local” latent variable </a:t>
                </a:r>
                <a14:m>
                  <m:oMath xmlns:m="http://schemas.openxmlformats.org/officeDocument/2006/math">
                    <m:sSub>
                      <m:sSubPr>
                        <m:ctrlPr>
                          <a:rPr lang="en-IN" b="0" i="1" dirty="0" smtClean="0">
                            <a:latin typeface="Cambria Math" panose="02040503050406030204" pitchFamily="18" charset="0"/>
                          </a:rPr>
                        </m:ctrlPr>
                      </m:sSubPr>
                      <m:e>
                        <m:r>
                          <a:rPr lang="en-GB" b="1" i="1" dirty="0" smtClean="0">
                            <a:latin typeface="Cambria Math" panose="02040503050406030204" pitchFamily="18" charset="0"/>
                          </a:rPr>
                          <m:t>𝒛</m:t>
                        </m:r>
                      </m:e>
                      <m:sub>
                        <m:r>
                          <a:rPr lang="en-GB" i="1" dirty="0" smtClean="0">
                            <a:latin typeface="Cambria Math" panose="02040503050406030204" pitchFamily="18" charset="0"/>
                          </a:rPr>
                          <m:t>𝑛</m:t>
                        </m:r>
                      </m:sub>
                    </m:sSub>
                  </m:oMath>
                </a14:m>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Although we can do fully Bayesian inference for all the unknowns, suppose we only want a point estimate of the “global” parameters </a:t>
                </a:r>
                <a14:m>
                  <m:oMath xmlns:m="http://schemas.openxmlformats.org/officeDocument/2006/math">
                    <m:r>
                      <m:rPr>
                        <m:sty m:val="p"/>
                      </m:rPr>
                      <a:rPr lang="en-GB" i="0" dirty="0" smtClean="0">
                        <a:latin typeface="Cambria Math" panose="02040503050406030204" pitchFamily="18" charset="0"/>
                      </a:rPr>
                      <m:t>Θ</m:t>
                    </m:r>
                    <m:r>
                      <a:rPr lang="en-GB" i="1" dirty="0" smtClean="0">
                        <a:latin typeface="Cambria Math" panose="02040503050406030204" pitchFamily="18" charset="0"/>
                      </a:rPr>
                      <m:t> = (</m:t>
                    </m:r>
                    <m:r>
                      <a:rPr lang="en-GB" i="1" dirty="0" smtClean="0">
                        <a:latin typeface="Cambria Math" panose="02040503050406030204" pitchFamily="18" charset="0"/>
                      </a:rPr>
                      <m:t>𝜃</m:t>
                    </m:r>
                    <m:r>
                      <a:rPr lang="en-GB" i="1" dirty="0" smtClean="0">
                        <a:latin typeface="Cambria Math" panose="02040503050406030204" pitchFamily="18" charset="0"/>
                      </a:rPr>
                      <m:t>, </m:t>
                    </m:r>
                    <m:r>
                      <a:rPr lang="en-IN" b="0" i="1" dirty="0" smtClean="0">
                        <a:latin typeface="Cambria Math" panose="02040503050406030204" pitchFamily="18" charset="0"/>
                      </a:rPr>
                      <m:t>𝜙</m:t>
                    </m:r>
                    <m:r>
                      <a:rPr lang="en-GB" i="1" dirty="0" smtClean="0">
                        <a:latin typeface="Cambria Math" panose="02040503050406030204" pitchFamily="18" charset="0"/>
                      </a:rPr>
                      <m:t>)</m:t>
                    </m:r>
                  </m:oMath>
                </a14:m>
                <a:r>
                  <a:rPr lang="en-GB" dirty="0">
                    <a:latin typeface="Abadi Extra Light" panose="020B0204020104020204" pitchFamily="34" charset="0"/>
                  </a:rPr>
                  <a:t> via MLE/MAP</a:t>
                </a:r>
              </a:p>
              <a:p>
                <a:pPr>
                  <a:buFont typeface="Wingdings" panose="05000000000000000000" pitchFamily="2" charset="2"/>
                  <a:buChar char="§"/>
                </a:pPr>
                <a:r>
                  <a:rPr lang="en-GB" dirty="0">
                    <a:latin typeface="Abadi Extra Light" panose="020B0204020104020204" pitchFamily="34" charset="0"/>
                  </a:rPr>
                  <a:t>Such MLE/MAP problems in LVMs are difficult to solve in a “clean” way</a:t>
                </a:r>
              </a:p>
              <a:p>
                <a:pPr lvl="1">
                  <a:buFont typeface="Wingdings" panose="05000000000000000000" pitchFamily="2" charset="2"/>
                  <a:buChar char="§"/>
                </a:pPr>
                <a:r>
                  <a:rPr lang="en-GB" dirty="0">
                    <a:latin typeface="Abadi Extra Light" panose="020B0204020104020204" pitchFamily="34" charset="0"/>
                  </a:rPr>
                  <a:t>Would typically re	quire </a:t>
                </a:r>
                <a:r>
                  <a:rPr lang="en-GB" dirty="0">
                    <a:solidFill>
                      <a:srgbClr val="FF0000"/>
                    </a:solidFill>
                    <a:latin typeface="Abadi Extra Light" panose="020B0204020104020204" pitchFamily="34" charset="0"/>
                  </a:rPr>
                  <a:t>gradient based methods</a:t>
                </a:r>
                <a:r>
                  <a:rPr lang="en-GB" dirty="0">
                    <a:latin typeface="Abadi Extra Light" panose="020B0204020104020204" pitchFamily="34" charset="0"/>
                  </a:rPr>
                  <a:t> with no closed form updates for </a:t>
                </a:r>
                <a14:m>
                  <m:oMath xmlns:m="http://schemas.openxmlformats.org/officeDocument/2006/math">
                    <m:r>
                      <m:rPr>
                        <m:sty m:val="p"/>
                      </m:rPr>
                      <a:rPr lang="en-IN" b="0" i="0" smtClean="0">
                        <a:latin typeface="Cambria Math" panose="02040503050406030204" pitchFamily="18" charset="0"/>
                      </a:rPr>
                      <m:t>Θ</m:t>
                    </m:r>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However,</a:t>
                </a:r>
                <a:r>
                  <a:rPr lang="en-GB" dirty="0">
                    <a:solidFill>
                      <a:srgbClr val="FF0000"/>
                    </a:solidFill>
                    <a:latin typeface="Abadi Extra Light" panose="020B0204020104020204" pitchFamily="34" charset="0"/>
                  </a:rPr>
                  <a:t> EM</a:t>
                </a:r>
                <a:r>
                  <a:rPr lang="en-GB" dirty="0">
                    <a:latin typeface="Abadi Extra Light" panose="020B0204020104020204" pitchFamily="34" charset="0"/>
                  </a:rPr>
                  <a:t> gives a clean way to obtain closed form updates for </a:t>
                </a:r>
                <a14:m>
                  <m:oMath xmlns:m="http://schemas.openxmlformats.org/officeDocument/2006/math">
                    <m:r>
                      <m:rPr>
                        <m:sty m:val="p"/>
                      </m:rPr>
                      <a:rPr lang="en-IN" b="0" i="0" smtClean="0">
                        <a:latin typeface="Cambria Math" panose="02040503050406030204" pitchFamily="18" charset="0"/>
                      </a:rPr>
                      <m:t>Θ</m:t>
                    </m:r>
                  </m:oMath>
                </a14:m>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r="-312" b="-1096"/>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16</a:t>
            </a:fld>
            <a:endParaRPr lang="en-IN" sz="2800" dirty="0">
              <a:solidFill>
                <a:schemeClr val="bg1">
                  <a:lumMod val="65000"/>
                </a:schemeClr>
              </a:solidFill>
            </a:endParaRPr>
          </a:p>
        </p:txBody>
      </p:sp>
      <p:sp>
        <p:nvSpPr>
          <p:cNvPr id="14" name="Rectangle 13">
            <a:extLst>
              <a:ext uri="{FF2B5EF4-FFF2-40B4-BE49-F238E27FC236}">
                <a16:creationId xmlns:a16="http://schemas.microsoft.com/office/drawing/2014/main" id="{4724F583-F0E7-4568-8ACD-DC58BCC91E21}"/>
              </a:ext>
            </a:extLst>
          </p:cNvPr>
          <p:cNvSpPr/>
          <p:nvPr/>
        </p:nvSpPr>
        <p:spPr>
          <a:xfrm>
            <a:off x="4708631" y="2697031"/>
            <a:ext cx="3808602" cy="164424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BE1D07F-CD30-4C54-A56E-9A5B8CE121D9}"/>
              </a:ext>
            </a:extLst>
          </p:cNvPr>
          <p:cNvSpPr/>
          <p:nvPr/>
        </p:nvSpPr>
        <p:spPr>
          <a:xfrm>
            <a:off x="7162616" y="3077819"/>
            <a:ext cx="847288" cy="844909"/>
          </a:xfrm>
          <a:prstGeom prst="ellipse">
            <a:avLst/>
          </a:prstGeom>
          <a:solidFill>
            <a:srgbClr val="E7E6E6">
              <a:lumMod val="75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CFED1F9-2F10-4619-8583-292BAEF267CB}"/>
              </a:ext>
            </a:extLst>
          </p:cNvPr>
          <p:cNvSpPr/>
          <p:nvPr/>
        </p:nvSpPr>
        <p:spPr>
          <a:xfrm>
            <a:off x="5210370" y="3077819"/>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08299889-DF33-4A00-89C0-91428879987D}"/>
              </a:ext>
            </a:extLst>
          </p:cNvPr>
          <p:cNvCxnSpPr>
            <a:stCxn id="16" idx="6"/>
            <a:endCxn id="15" idx="2"/>
          </p:cNvCxnSpPr>
          <p:nvPr/>
        </p:nvCxnSpPr>
        <p:spPr>
          <a:xfrm>
            <a:off x="6057658" y="3500274"/>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18" name="Oval 17">
            <a:extLst>
              <a:ext uri="{FF2B5EF4-FFF2-40B4-BE49-F238E27FC236}">
                <a16:creationId xmlns:a16="http://schemas.microsoft.com/office/drawing/2014/main" id="{9D372821-3180-4342-95DB-6D413EEA8A4E}"/>
              </a:ext>
            </a:extLst>
          </p:cNvPr>
          <p:cNvSpPr/>
          <p:nvPr/>
        </p:nvSpPr>
        <p:spPr>
          <a:xfrm>
            <a:off x="3258124" y="3077819"/>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44F49D61-9DB7-410F-AA7A-85E82F67A05E}"/>
              </a:ext>
            </a:extLst>
          </p:cNvPr>
          <p:cNvCxnSpPr>
            <a:stCxn id="18" idx="6"/>
          </p:cNvCxnSpPr>
          <p:nvPr/>
        </p:nvCxnSpPr>
        <p:spPr>
          <a:xfrm>
            <a:off x="4105412" y="3500274"/>
            <a:ext cx="1104958" cy="0"/>
          </a:xfrm>
          <a:prstGeom prst="straightConnector1">
            <a:avLst/>
          </a:prstGeom>
          <a:noFill/>
          <a:ln w="38100" cap="flat" cmpd="sng" algn="ctr">
            <a:solidFill>
              <a:sysClr val="windowText" lastClr="000000"/>
            </a:solidFill>
            <a:prstDash val="solid"/>
            <a:miter lim="800000"/>
            <a:tailEnd type="triangle"/>
          </a:ln>
          <a:effectLst/>
        </p:spPr>
      </p:cxnSp>
      <p:sp>
        <p:nvSpPr>
          <p:cNvPr id="20" name="Oval 19">
            <a:extLst>
              <a:ext uri="{FF2B5EF4-FFF2-40B4-BE49-F238E27FC236}">
                <a16:creationId xmlns:a16="http://schemas.microsoft.com/office/drawing/2014/main" id="{42843B7D-0C0E-4303-9B0D-841355F46559}"/>
              </a:ext>
            </a:extLst>
          </p:cNvPr>
          <p:cNvSpPr/>
          <p:nvPr/>
        </p:nvSpPr>
        <p:spPr>
          <a:xfrm>
            <a:off x="7167205" y="1636101"/>
            <a:ext cx="847288" cy="844909"/>
          </a:xfrm>
          <a:prstGeom prst="ellipse">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25A624FD-CA22-418C-955F-67B4049F1B86}"/>
              </a:ext>
            </a:extLst>
          </p:cNvPr>
          <p:cNvCxnSpPr>
            <a:cxnSpLocks/>
            <a:stCxn id="20" idx="4"/>
            <a:endCxn id="15" idx="0"/>
          </p:cNvCxnSpPr>
          <p:nvPr/>
        </p:nvCxnSpPr>
        <p:spPr>
          <a:xfrm flipH="1">
            <a:off x="7586260" y="2481010"/>
            <a:ext cx="4589" cy="59680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959728-8721-4E13-A93F-BBCEE3A42C3A}"/>
                  </a:ext>
                </a:extLst>
              </p:cNvPr>
              <p:cNvSpPr txBox="1"/>
              <p:nvPr/>
            </p:nvSpPr>
            <p:spPr>
              <a:xfrm>
                <a:off x="7327659" y="3109797"/>
                <a:ext cx="683328"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2" name="TextBox 21">
                <a:extLst>
                  <a:ext uri="{FF2B5EF4-FFF2-40B4-BE49-F238E27FC236}">
                    <a16:creationId xmlns:a16="http://schemas.microsoft.com/office/drawing/2014/main" id="{16959728-8721-4E13-A93F-BBCEE3A42C3A}"/>
                  </a:ext>
                </a:extLst>
              </p:cNvPr>
              <p:cNvSpPr txBox="1">
                <a:spLocks noRot="1" noChangeAspect="1" noMove="1" noResize="1" noEditPoints="1" noAdjustHandles="1" noChangeArrowheads="1" noChangeShapeType="1" noTextEdit="1"/>
              </p:cNvSpPr>
              <p:nvPr/>
            </p:nvSpPr>
            <p:spPr>
              <a:xfrm>
                <a:off x="7327659" y="3109797"/>
                <a:ext cx="683328" cy="61555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6C5D0BF-256A-4873-A7EE-28FAC0EDA3AA}"/>
                  </a:ext>
                </a:extLst>
              </p:cNvPr>
              <p:cNvSpPr txBox="1"/>
              <p:nvPr/>
            </p:nvSpPr>
            <p:spPr>
              <a:xfrm>
                <a:off x="5403896" y="3127926"/>
                <a:ext cx="651269"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40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3" name="TextBox 22">
                <a:extLst>
                  <a:ext uri="{FF2B5EF4-FFF2-40B4-BE49-F238E27FC236}">
                    <a16:creationId xmlns:a16="http://schemas.microsoft.com/office/drawing/2014/main" id="{96C5D0BF-256A-4873-A7EE-28FAC0EDA3AA}"/>
                  </a:ext>
                </a:extLst>
              </p:cNvPr>
              <p:cNvSpPr txBox="1">
                <a:spLocks noRot="1" noChangeAspect="1" noMove="1" noResize="1" noEditPoints="1" noAdjustHandles="1" noChangeArrowheads="1" noChangeShapeType="1" noTextEdit="1"/>
              </p:cNvSpPr>
              <p:nvPr/>
            </p:nvSpPr>
            <p:spPr>
              <a:xfrm>
                <a:off x="5403896" y="3127926"/>
                <a:ext cx="651269" cy="61555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CA10E9-1D34-4A83-B676-AC2451C19699}"/>
                  </a:ext>
                </a:extLst>
              </p:cNvPr>
              <p:cNvSpPr txBox="1"/>
              <p:nvPr/>
            </p:nvSpPr>
            <p:spPr>
              <a:xfrm>
                <a:off x="7361038" y="1747288"/>
                <a:ext cx="418961"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𝜃</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4" name="TextBox 23">
                <a:extLst>
                  <a:ext uri="{FF2B5EF4-FFF2-40B4-BE49-F238E27FC236}">
                    <a16:creationId xmlns:a16="http://schemas.microsoft.com/office/drawing/2014/main" id="{DECA10E9-1D34-4A83-B676-AC2451C19699}"/>
                  </a:ext>
                </a:extLst>
              </p:cNvPr>
              <p:cNvSpPr txBox="1">
                <a:spLocks noRot="1" noChangeAspect="1" noMove="1" noResize="1" noEditPoints="1" noAdjustHandles="1" noChangeArrowheads="1" noChangeShapeType="1" noTextEdit="1"/>
              </p:cNvSpPr>
              <p:nvPr/>
            </p:nvSpPr>
            <p:spPr>
              <a:xfrm>
                <a:off x="7361038" y="1747288"/>
                <a:ext cx="418961" cy="61555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89C4F1E-9C0B-44DA-A32F-49DA47AFD47C}"/>
                  </a:ext>
                </a:extLst>
              </p:cNvPr>
              <p:cNvSpPr txBox="1"/>
              <p:nvPr/>
            </p:nvSpPr>
            <p:spPr>
              <a:xfrm>
                <a:off x="3424291" y="3127926"/>
                <a:ext cx="477503" cy="615553"/>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4000" b="0" i="1" u="none" strike="noStrike" kern="0" cap="none" spc="0" normalizeH="0" baseline="0" noProof="0" smtClean="0">
                          <a:ln>
                            <a:noFill/>
                          </a:ln>
                          <a:solidFill>
                            <a:prstClr val="black"/>
                          </a:solidFill>
                          <a:effectLst/>
                          <a:uLnTx/>
                          <a:uFillTx/>
                          <a:latin typeface="Cambria Math" panose="02040503050406030204" pitchFamily="18" charset="0"/>
                        </a:rPr>
                        <m:t>𝜙</m:t>
                      </m:r>
                    </m:oMath>
                  </m:oMathPara>
                </a14:m>
                <a:endParaRPr kumimoji="0" lang="en-IN" sz="4000" b="0" i="0" u="none" strike="noStrike" kern="0" cap="none" spc="0" normalizeH="0" baseline="0" noProof="0" dirty="0">
                  <a:ln>
                    <a:noFill/>
                  </a:ln>
                  <a:solidFill>
                    <a:prstClr val="black"/>
                  </a:solidFill>
                  <a:effectLst/>
                  <a:uLnTx/>
                  <a:uFillTx/>
                </a:endParaRPr>
              </a:p>
            </p:txBody>
          </p:sp>
        </mc:Choice>
        <mc:Fallback xmlns="">
          <p:sp>
            <p:nvSpPr>
              <p:cNvPr id="25" name="TextBox 24">
                <a:extLst>
                  <a:ext uri="{FF2B5EF4-FFF2-40B4-BE49-F238E27FC236}">
                    <a16:creationId xmlns:a16="http://schemas.microsoft.com/office/drawing/2014/main" id="{A89C4F1E-9C0B-44DA-A32F-49DA47AFD47C}"/>
                  </a:ext>
                </a:extLst>
              </p:cNvPr>
              <p:cNvSpPr txBox="1">
                <a:spLocks noRot="1" noChangeAspect="1" noMove="1" noResize="1" noEditPoints="1" noAdjustHandles="1" noChangeArrowheads="1" noChangeShapeType="1" noTextEdit="1"/>
              </p:cNvSpPr>
              <p:nvPr/>
            </p:nvSpPr>
            <p:spPr>
              <a:xfrm>
                <a:off x="3424291" y="3127926"/>
                <a:ext cx="477503" cy="615553"/>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B2270FD-1724-4C08-84C9-1523786BF597}"/>
                  </a:ext>
                </a:extLst>
              </p:cNvPr>
              <p:cNvSpPr txBox="1"/>
              <p:nvPr/>
            </p:nvSpPr>
            <p:spPr>
              <a:xfrm>
                <a:off x="8180037" y="3949438"/>
                <a:ext cx="353430" cy="43088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2800" b="0" i="1" u="none" strike="noStrike" kern="0" cap="none" spc="0" normalizeH="0" baseline="0" noProof="0" smtClean="0">
                          <a:ln>
                            <a:noFill/>
                          </a:ln>
                          <a:solidFill>
                            <a:prstClr val="black"/>
                          </a:solidFill>
                          <a:effectLst/>
                          <a:uLnTx/>
                          <a:uFillTx/>
                          <a:latin typeface="Cambria Math" panose="02040503050406030204" pitchFamily="18" charset="0"/>
                        </a:rPr>
                        <m:t>𝑁</m:t>
                      </m:r>
                    </m:oMath>
                  </m:oMathPara>
                </a14:m>
                <a:endParaRPr kumimoji="0" lang="en-IN" sz="2800" b="0" i="0" u="none" strike="noStrike" kern="0" cap="none" spc="0" normalizeH="0" baseline="0" noProof="0" dirty="0">
                  <a:ln>
                    <a:noFill/>
                  </a:ln>
                  <a:solidFill>
                    <a:prstClr val="black"/>
                  </a:solidFill>
                  <a:effectLst/>
                  <a:uLnTx/>
                  <a:uFillTx/>
                </a:endParaRPr>
              </a:p>
            </p:txBody>
          </p:sp>
        </mc:Choice>
        <mc:Fallback xmlns="">
          <p:sp>
            <p:nvSpPr>
              <p:cNvPr id="26" name="TextBox 25">
                <a:extLst>
                  <a:ext uri="{FF2B5EF4-FFF2-40B4-BE49-F238E27FC236}">
                    <a16:creationId xmlns:a16="http://schemas.microsoft.com/office/drawing/2014/main" id="{4B2270FD-1724-4C08-84C9-1523786BF597}"/>
                  </a:ext>
                </a:extLst>
              </p:cNvPr>
              <p:cNvSpPr txBox="1">
                <a:spLocks noRot="1" noChangeAspect="1" noMove="1" noResize="1" noEditPoints="1" noAdjustHandles="1" noChangeArrowheads="1" noChangeShapeType="1" noTextEdit="1"/>
              </p:cNvSpPr>
              <p:nvPr/>
            </p:nvSpPr>
            <p:spPr>
              <a:xfrm>
                <a:off x="8180037" y="3949438"/>
                <a:ext cx="353430" cy="430887"/>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EC8BE6-42FE-491B-B623-49FAEE3CC01E}"/>
                  </a:ext>
                </a:extLst>
              </p:cNvPr>
              <p:cNvSpPr txBox="1"/>
              <p:nvPr/>
            </p:nvSpPr>
            <p:spPr>
              <a:xfrm>
                <a:off x="1118548" y="1856035"/>
                <a:ext cx="5796587" cy="276999"/>
              </a:xfrm>
              <a:prstGeom prst="rect">
                <a:avLst/>
              </a:prstGeom>
              <a:noFill/>
            </p:spPr>
            <p:txBody>
              <a:bodyPr wrap="none" lIns="0" tIns="0" rIns="0" bIns="0" rtlCol="0">
                <a:spAutoFit/>
              </a:bodyPr>
              <a:lstStyle/>
              <a:p>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1" i="1" smtClean="0">
                                <a:latin typeface="Cambria Math" panose="02040503050406030204" pitchFamily="18" charset="0"/>
                              </a:rPr>
                              <m:t>𝒛</m:t>
                            </m:r>
                          </m:e>
                          <m:sub>
                            <m:r>
                              <a:rPr lang="en-IN" b="0" i="1" smtClean="0">
                                <a:latin typeface="Cambria Math" panose="02040503050406030204" pitchFamily="18" charset="0"/>
                              </a:rPr>
                              <m:t>𝑛</m:t>
                            </m:r>
                          </m:sub>
                        </m:sSub>
                      </m:e>
                      <m:e>
                        <m:r>
                          <a:rPr lang="en-IN" b="0" i="1" smtClean="0">
                            <a:latin typeface="Cambria Math" panose="02040503050406030204" pitchFamily="18" charset="0"/>
                          </a:rPr>
                          <m:t>𝜙</m:t>
                        </m:r>
                      </m:e>
                    </m:d>
                    <m:r>
                      <a:rPr lang="en-IN" b="0" i="1" smtClean="0">
                        <a:latin typeface="Cambria Math" panose="02040503050406030204" pitchFamily="18" charset="0"/>
                      </a:rPr>
                      <m:t>:</m:t>
                    </m:r>
                  </m:oMath>
                </a14:m>
                <a:r>
                  <a:rPr lang="en-IN" dirty="0"/>
                  <a:t> </a:t>
                </a:r>
                <a:r>
                  <a:rPr lang="en-IN" dirty="0">
                    <a:latin typeface="Abadi Extra Light" panose="020B0204020104020204" pitchFamily="34" charset="0"/>
                  </a:rPr>
                  <a:t>A suitable prior distribution based on the nature of </a:t>
                </a:r>
                <a14:m>
                  <m:oMath xmlns:m="http://schemas.openxmlformats.org/officeDocument/2006/math">
                    <m:sSub>
                      <m:sSubPr>
                        <m:ctrlPr>
                          <a:rPr lang="en-IN" i="1" dirty="0" smtClean="0">
                            <a:latin typeface="Cambria Math" panose="02040503050406030204" pitchFamily="18" charset="0"/>
                          </a:rPr>
                        </m:ctrlPr>
                      </m:sSubPr>
                      <m:e>
                        <m:r>
                          <a:rPr lang="en-IN" b="1" i="1" dirty="0" smtClean="0">
                            <a:latin typeface="Cambria Math" panose="02040503050406030204" pitchFamily="18" charset="0"/>
                          </a:rPr>
                          <m:t>𝒛</m:t>
                        </m:r>
                      </m:e>
                      <m:sub>
                        <m:r>
                          <a:rPr lang="en-IN" i="1" dirty="0" smtClean="0">
                            <a:latin typeface="Cambria Math" panose="02040503050406030204" pitchFamily="18" charset="0"/>
                          </a:rPr>
                          <m:t>𝑛</m:t>
                        </m:r>
                      </m:sub>
                    </m:sSub>
                  </m:oMath>
                </a14:m>
                <a:endParaRPr lang="en-IN" dirty="0">
                  <a:latin typeface="Abadi Extra Light" panose="020B0204020104020204" pitchFamily="34" charset="0"/>
                </a:endParaRPr>
              </a:p>
            </p:txBody>
          </p:sp>
        </mc:Choice>
        <mc:Fallback xmlns="">
          <p:sp>
            <p:nvSpPr>
              <p:cNvPr id="27" name="TextBox 26">
                <a:extLst>
                  <a:ext uri="{FF2B5EF4-FFF2-40B4-BE49-F238E27FC236}">
                    <a16:creationId xmlns:a16="http://schemas.microsoft.com/office/drawing/2014/main" id="{6FEC8BE6-42FE-491B-B623-49FAEE3CC01E}"/>
                  </a:ext>
                </a:extLst>
              </p:cNvPr>
              <p:cNvSpPr txBox="1">
                <a:spLocks noRot="1" noChangeAspect="1" noMove="1" noResize="1" noEditPoints="1" noAdjustHandles="1" noChangeArrowheads="1" noChangeShapeType="1" noTextEdit="1"/>
              </p:cNvSpPr>
              <p:nvPr/>
            </p:nvSpPr>
            <p:spPr>
              <a:xfrm>
                <a:off x="1118548" y="1856035"/>
                <a:ext cx="5796587" cy="276999"/>
              </a:xfrm>
              <a:prstGeom prst="rect">
                <a:avLst/>
              </a:prstGeom>
              <a:blipFill>
                <a:blip r:embed="rId11"/>
                <a:stretch>
                  <a:fillRect l="-1472" t="-30435" b="-478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48FEAC4-9FF8-4BE4-8C54-CDA97FEF92AC}"/>
                  </a:ext>
                </a:extLst>
              </p:cNvPr>
              <p:cNvSpPr txBox="1"/>
              <p:nvPr/>
            </p:nvSpPr>
            <p:spPr>
              <a:xfrm>
                <a:off x="1082560" y="2164243"/>
                <a:ext cx="5612627"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𝑝</m:t>
                    </m:r>
                    <m:d>
                      <m:d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e>
                      <m:e>
                        <m:sSub>
                          <m:sSubPr>
                            <m:ctrlP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smtClean="0">
                                <a:ln>
                                  <a:noFill/>
                                </a:ln>
                                <a:solidFill>
                                  <a:prstClr val="black"/>
                                </a:solidFill>
                                <a:effectLst/>
                                <a:uLnTx/>
                                <a:uFillTx/>
                                <a:latin typeface="Cambria Math" panose="02040503050406030204" pitchFamily="18" charset="0"/>
                              </a:rPr>
                              <m:t>𝒛</m:t>
                            </m:r>
                          </m:e>
                          <m: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𝑛</m:t>
                            </m:r>
                          </m:sub>
                        </m:sSub>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𝜃</m:t>
                        </m:r>
                      </m:e>
                    </m:d>
                    <m:r>
                      <a:rPr kumimoji="0" lang="en-IN" sz="1800" b="0" i="1" u="none" strike="noStrike" kern="0" cap="none" spc="0" normalizeH="0" baseline="0" noProof="0" smtClean="0">
                        <a:ln>
                          <a:noFill/>
                        </a:ln>
                        <a:solidFill>
                          <a:prstClr val="black"/>
                        </a:solidFill>
                        <a:effectLst/>
                        <a:uLnTx/>
                        <a:uFillTx/>
                        <a:latin typeface="Cambria Math" panose="02040503050406030204" pitchFamily="18" charset="0"/>
                      </a:rPr>
                      <m:t>:</m:t>
                    </m:r>
                  </m:oMath>
                </a14:m>
                <a:r>
                  <a:rPr kumimoji="0" lang="en-IN" sz="1800" b="0" i="0" u="none" strike="noStrike" kern="0" cap="none" spc="0" normalizeH="0" baseline="0" noProof="0" dirty="0">
                    <a:ln>
                      <a:noFill/>
                    </a:ln>
                    <a:solidFill>
                      <a:prstClr val="black"/>
                    </a:solidFill>
                    <a:effectLst/>
                    <a:uLnTx/>
                    <a:uFillTx/>
                  </a:rPr>
                  <a:t> </a:t>
                </a:r>
                <a:r>
                  <a:rPr kumimoji="0" lang="en-IN" sz="1800" b="0" i="0" u="none" strike="noStrike" kern="0" cap="none" spc="0" normalizeH="0" baseline="0" noProof="0" dirty="0">
                    <a:ln>
                      <a:noFill/>
                    </a:ln>
                    <a:solidFill>
                      <a:prstClr val="black"/>
                    </a:solidFill>
                    <a:effectLst/>
                    <a:uLnTx/>
                    <a:uFillTx/>
                    <a:latin typeface="Abadi Extra Light" panose="020B0204020104020204" pitchFamily="34" charset="0"/>
                  </a:rPr>
                  <a:t>A suitable likelihood based on the nature of </a:t>
                </a:r>
                <a14:m>
                  <m:oMath xmlns:m="http://schemas.openxmlformats.org/officeDocument/2006/math">
                    <m:sSub>
                      <m:sSubPr>
                        <m:ctrlP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ctrlPr>
                      </m:sSubPr>
                      <m:e>
                        <m:r>
                          <a:rPr kumimoji="0" lang="en-IN" sz="1800" b="1" i="1" u="none" strike="noStrike" kern="0" cap="none" spc="0" normalizeH="0" baseline="0" noProof="0" dirty="0" smtClean="0">
                            <a:ln>
                              <a:noFill/>
                            </a:ln>
                            <a:solidFill>
                              <a:prstClr val="black"/>
                            </a:solidFill>
                            <a:effectLst/>
                            <a:uLnTx/>
                            <a:uFillTx/>
                            <a:latin typeface="Cambria Math" panose="02040503050406030204" pitchFamily="18" charset="0"/>
                          </a:rPr>
                          <m:t>𝒙</m:t>
                        </m:r>
                      </m:e>
                      <m:sub>
                        <m:r>
                          <a:rPr kumimoji="0" lang="en-IN" sz="1800" b="0" i="1" u="none" strike="noStrike" kern="0" cap="none" spc="0" normalizeH="0" baseline="0" noProof="0" dirty="0" smtClean="0">
                            <a:ln>
                              <a:noFill/>
                            </a:ln>
                            <a:solidFill>
                              <a:prstClr val="black"/>
                            </a:solidFill>
                            <a:effectLst/>
                            <a:uLnTx/>
                            <a:uFillTx/>
                            <a:latin typeface="Cambria Math" panose="02040503050406030204" pitchFamily="18" charset="0"/>
                          </a:rPr>
                          <m:t>𝑛</m:t>
                        </m:r>
                      </m:sub>
                    </m:sSub>
                  </m:oMath>
                </a14:m>
                <a:r>
                  <a:rPr kumimoji="0" lang="en-IN" sz="1800" b="0" i="0" u="none" strike="noStrike" kern="0" cap="none" spc="0" normalizeH="0" baseline="0" noProof="0" dirty="0">
                    <a:ln>
                      <a:noFill/>
                    </a:ln>
                    <a:solidFill>
                      <a:prstClr val="black"/>
                    </a:solidFill>
                    <a:effectLst/>
                    <a:uLnTx/>
                    <a:uFillTx/>
                  </a:rPr>
                  <a:t> </a:t>
                </a:r>
              </a:p>
            </p:txBody>
          </p:sp>
        </mc:Choice>
        <mc:Fallback xmlns="">
          <p:sp>
            <p:nvSpPr>
              <p:cNvPr id="28" name="TextBox 27">
                <a:extLst>
                  <a:ext uri="{FF2B5EF4-FFF2-40B4-BE49-F238E27FC236}">
                    <a16:creationId xmlns:a16="http://schemas.microsoft.com/office/drawing/2014/main" id="{B48FEAC4-9FF8-4BE4-8C54-CDA97FEF92AC}"/>
                  </a:ext>
                </a:extLst>
              </p:cNvPr>
              <p:cNvSpPr txBox="1">
                <a:spLocks noRot="1" noChangeAspect="1" noMove="1" noResize="1" noEditPoints="1" noAdjustHandles="1" noChangeArrowheads="1" noChangeShapeType="1" noTextEdit="1"/>
              </p:cNvSpPr>
              <p:nvPr/>
            </p:nvSpPr>
            <p:spPr>
              <a:xfrm>
                <a:off x="1082560" y="2164243"/>
                <a:ext cx="5612627" cy="276999"/>
              </a:xfrm>
              <a:prstGeom prst="rect">
                <a:avLst/>
              </a:prstGeom>
              <a:blipFill>
                <a:blip r:embed="rId12"/>
                <a:stretch>
                  <a:fillRect l="-1522" t="-31111" b="-51111"/>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572629470"/>
      </p:ext>
    </p:extLst>
  </p:cSld>
  <p:clrMapOvr>
    <a:masterClrMapping/>
  </p:clrMapOvr>
  <mc:AlternateContent xmlns:mc="http://schemas.openxmlformats.org/markup-compatibility/2006" xmlns:p14="http://schemas.microsoft.com/office/powerpoint/2010/main">
    <mc:Choice Requires="p14">
      <p:transition spd="slow" p14:dur="2000" advTm="184887"/>
    </mc:Choice>
    <mc:Fallback xmlns="">
      <p:transition spd="slow" advTm="184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wipe(down)">
                                      <p:cBhvr>
                                        <p:cTn id="63" dur="5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wipe(down)">
                                      <p:cBhvr>
                                        <p:cTn id="68" dur="500"/>
                                        <p:tgtEl>
                                          <p:spTgt spid="4">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
                                            <p:txEl>
                                              <p:pRg st="9" end="9"/>
                                            </p:txEl>
                                          </p:spTgt>
                                        </p:tgtEl>
                                        <p:attrNameLst>
                                          <p:attrName>style.visibility</p:attrName>
                                        </p:attrNameLst>
                                      </p:cBhvr>
                                      <p:to>
                                        <p:strVal val="visible"/>
                                      </p:to>
                                    </p:set>
                                    <p:animEffect transition="in" filter="wipe(down)">
                                      <p:cBhvr>
                                        <p:cTn id="73" dur="500"/>
                                        <p:tgtEl>
                                          <p:spTgt spid="4">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
                                            <p:txEl>
                                              <p:pRg st="10" end="10"/>
                                            </p:txEl>
                                          </p:spTgt>
                                        </p:tgtEl>
                                        <p:attrNameLst>
                                          <p:attrName>style.visibility</p:attrName>
                                        </p:attrNameLst>
                                      </p:cBhvr>
                                      <p:to>
                                        <p:strVal val="visible"/>
                                      </p:to>
                                    </p:set>
                                    <p:animEffect transition="in" filter="wipe(down)">
                                      <p:cBhvr>
                                        <p:cTn id="7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animBg="1"/>
      <p:bldP spid="15" grpId="0" animBg="1"/>
      <p:bldP spid="16" grpId="0" animBg="1"/>
      <p:bldP spid="18" grpId="0" animBg="1"/>
      <p:bldP spid="20" grpId="0" animBg="1"/>
      <p:bldP spid="22"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Why MLE/MAP of Params is Hard for LVMs?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Suppose we want to estimate parameters </a:t>
                </a:r>
                <a14:m>
                  <m:oMath xmlns:m="http://schemas.openxmlformats.org/officeDocument/2006/math">
                    <m:r>
                      <m:rPr>
                        <m:sty m:val="p"/>
                      </m:rPr>
                      <a:rPr lang="en-GB" sz="2600" i="0" dirty="0" smtClean="0">
                        <a:latin typeface="Cambria Math" panose="02040503050406030204" pitchFamily="18" charset="0"/>
                      </a:rPr>
                      <m:t>Θ</m:t>
                    </m:r>
                  </m:oMath>
                </a14:m>
                <a:r>
                  <a:rPr lang="en-GB" sz="2600" dirty="0">
                    <a:latin typeface="Abadi Extra Light" panose="020B0204020104020204" pitchFamily="34" charset="0"/>
                  </a:rPr>
                  <a:t> via MLE. If we knew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oMath>
                </a14:m>
                <a:r>
                  <a:rPr lang="en-GB" sz="2600" dirty="0">
                    <a:latin typeface="Abadi Extra Light" panose="020B0204020104020204" pitchFamily="34" charset="0"/>
                  </a:rPr>
                  <a:t>, we could solve</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Easy. Usually closed form if </a:t>
                </a:r>
                <a14:m>
                  <m:oMath xmlns:m="http://schemas.openxmlformats.org/officeDocument/2006/math">
                    <m:r>
                      <a:rPr lang="en-IN" sz="2600" b="0" i="1" smtClean="0">
                        <a:latin typeface="Cambria Math" panose="02040503050406030204" pitchFamily="18" charset="0"/>
                      </a:rPr>
                      <m:t>𝑝</m:t>
                    </m:r>
                    <m:d>
                      <m:dPr>
                        <m:ctrlPr>
                          <a:rPr lang="en-IN" sz="2600" b="0" i="1" smtClean="0">
                            <a:latin typeface="Cambria Math" panose="02040503050406030204" pitchFamily="18" charset="0"/>
                          </a:rPr>
                        </m:ctrlPr>
                      </m:dPr>
                      <m:e>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e>
                      <m:e>
                        <m:r>
                          <a:rPr lang="en-IN" sz="2600" b="0" i="1" smtClean="0">
                            <a:latin typeface="Cambria Math" panose="02040503050406030204" pitchFamily="18" charset="0"/>
                          </a:rPr>
                          <m:t>𝜙</m:t>
                        </m:r>
                      </m:e>
                    </m:d>
                  </m:oMath>
                </a14:m>
                <a:r>
                  <a:rPr lang="en-GB" sz="2600" dirty="0">
                    <a:latin typeface="Abadi Extra Light" panose="020B0204020104020204" pitchFamily="34" charset="0"/>
                  </a:rPr>
                  <a:t> and </a:t>
                </a:r>
                <a14:m>
                  <m:oMath xmlns:m="http://schemas.openxmlformats.org/officeDocument/2006/math">
                    <m:r>
                      <a:rPr lang="en-IN" i="1" kern="0">
                        <a:solidFill>
                          <a:prstClr val="black"/>
                        </a:solidFill>
                        <a:latin typeface="Cambria Math" panose="02040503050406030204" pitchFamily="18" charset="0"/>
                      </a:rPr>
                      <m:t>𝑝</m:t>
                    </m:r>
                    <m:d>
                      <m:dPr>
                        <m:ctrlPr>
                          <a:rPr lang="en-IN" i="1" kern="0">
                            <a:solidFill>
                              <a:prstClr val="black"/>
                            </a:solidFill>
                            <a:latin typeface="Cambria Math" panose="02040503050406030204" pitchFamily="18" charset="0"/>
                          </a:rPr>
                        </m:ctrlPr>
                      </m:dPr>
                      <m:e>
                        <m:sSub>
                          <m:sSubPr>
                            <m:ctrlPr>
                              <a:rPr lang="en-IN" i="1" kern="0">
                                <a:solidFill>
                                  <a:prstClr val="black"/>
                                </a:solidFill>
                                <a:latin typeface="Cambria Math" panose="02040503050406030204" pitchFamily="18" charset="0"/>
                              </a:rPr>
                            </m:ctrlPr>
                          </m:sSubPr>
                          <m:e>
                            <m:r>
                              <a:rPr lang="en-IN" b="1" i="1" kern="0">
                                <a:solidFill>
                                  <a:prstClr val="black"/>
                                </a:solidFill>
                                <a:latin typeface="Cambria Math" panose="02040503050406030204" pitchFamily="18" charset="0"/>
                              </a:rPr>
                              <m:t>𝒙</m:t>
                            </m:r>
                          </m:e>
                          <m:sub>
                            <m:r>
                              <a:rPr lang="en-IN" i="1" kern="0">
                                <a:solidFill>
                                  <a:prstClr val="black"/>
                                </a:solidFill>
                                <a:latin typeface="Cambria Math" panose="02040503050406030204" pitchFamily="18" charset="0"/>
                              </a:rPr>
                              <m:t>𝑛</m:t>
                            </m:r>
                          </m:sub>
                        </m:sSub>
                      </m:e>
                      <m:e>
                        <m:sSub>
                          <m:sSubPr>
                            <m:ctrlPr>
                              <a:rPr lang="en-IN" i="1" kern="0">
                                <a:solidFill>
                                  <a:prstClr val="black"/>
                                </a:solidFill>
                                <a:latin typeface="Cambria Math" panose="02040503050406030204" pitchFamily="18" charset="0"/>
                              </a:rPr>
                            </m:ctrlPr>
                          </m:sSubPr>
                          <m:e>
                            <m:r>
                              <a:rPr lang="en-IN" b="1" i="1" kern="0">
                                <a:solidFill>
                                  <a:prstClr val="black"/>
                                </a:solidFill>
                                <a:latin typeface="Cambria Math" panose="02040503050406030204" pitchFamily="18" charset="0"/>
                              </a:rPr>
                              <m:t>𝒛</m:t>
                            </m:r>
                          </m:e>
                          <m:sub>
                            <m:r>
                              <a:rPr lang="en-IN" i="1" kern="0">
                                <a:solidFill>
                                  <a:prstClr val="black"/>
                                </a:solidFill>
                                <a:latin typeface="Cambria Math" panose="02040503050406030204" pitchFamily="18" charset="0"/>
                              </a:rPr>
                              <m:t>𝑛</m:t>
                            </m:r>
                          </m:sub>
                        </m:sSub>
                        <m:r>
                          <a:rPr lang="en-IN" i="1" kern="0">
                            <a:solidFill>
                              <a:prstClr val="black"/>
                            </a:solidFill>
                            <a:latin typeface="Cambria Math" panose="02040503050406030204" pitchFamily="18" charset="0"/>
                          </a:rPr>
                          <m:t>,</m:t>
                        </m:r>
                        <m:r>
                          <a:rPr lang="en-IN" i="1" kern="0">
                            <a:solidFill>
                              <a:prstClr val="black"/>
                            </a:solidFill>
                            <a:latin typeface="Cambria Math" panose="02040503050406030204" pitchFamily="18" charset="0"/>
                          </a:rPr>
                          <m:t>𝜃</m:t>
                        </m:r>
                      </m:e>
                    </m:d>
                  </m:oMath>
                </a14:m>
                <a:r>
                  <a:rPr lang="en-GB" sz="2600" dirty="0">
                    <a:latin typeface="Abadi Extra Light" panose="020B0204020104020204" pitchFamily="34" charset="0"/>
                  </a:rPr>
                  <a:t> have simple forms</a:t>
                </a: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However, since in LVMs,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𝒛</m:t>
                        </m:r>
                      </m:e>
                      <m:sub>
                        <m:r>
                          <a:rPr lang="en-IN" sz="2600" b="0" i="1" smtClean="0">
                            <a:latin typeface="Cambria Math" panose="02040503050406030204" pitchFamily="18" charset="0"/>
                          </a:rPr>
                          <m:t>𝑛</m:t>
                        </m:r>
                      </m:sub>
                    </m:sSub>
                  </m:oMath>
                </a14:m>
                <a:r>
                  <a:rPr lang="en-GB" sz="2600" dirty="0">
                    <a:latin typeface="Abadi Extra Light" panose="020B0204020104020204" pitchFamily="34" charset="0"/>
                  </a:rPr>
                  <a:t> is hidden, the MLE problem for </a:t>
                </a:r>
                <a14:m>
                  <m:oMath xmlns:m="http://schemas.openxmlformats.org/officeDocument/2006/math">
                    <m:r>
                      <m:rPr>
                        <m:sty m:val="p"/>
                      </m:rPr>
                      <a:rPr lang="en-GB" sz="2600" dirty="0">
                        <a:latin typeface="Cambria Math" panose="02040503050406030204" pitchFamily="18" charset="0"/>
                      </a:rPr>
                      <m:t>Θ</m:t>
                    </m:r>
                  </m:oMath>
                </a14:m>
                <a:r>
                  <a:rPr lang="en-GB" sz="2600" dirty="0">
                    <a:latin typeface="Abadi Extra Light" panose="020B0204020104020204" pitchFamily="34" charset="0"/>
                  </a:rPr>
                  <a:t> will be the following</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m:rPr>
                        <m:sty m:val="p"/>
                      </m:rPr>
                      <a:rPr lang="en-IN" sz="2600" b="0" i="1" dirty="0" smtClean="0">
                        <a:solidFill>
                          <a:schemeClr val="tx1"/>
                        </a:solidFill>
                        <a:latin typeface="Cambria Math" panose="02040503050406030204" pitchFamily="18" charset="0"/>
                      </a:rPr>
                      <m:t>log</m:t>
                    </m:r>
                    <m:r>
                      <a:rPr lang="en-IN" sz="2600" b="0" i="1" dirty="0" smtClean="0">
                        <a:solidFill>
                          <a:schemeClr val="tx1"/>
                        </a:solidFill>
                        <a:latin typeface="Cambria Math" panose="02040503050406030204" pitchFamily="18" charset="0"/>
                      </a:rPr>
                      <m:t>⁡</m:t>
                    </m:r>
                    <m:r>
                      <a:rPr lang="en-GB" sz="2600" b="0" i="1" dirty="0" smtClean="0">
                        <a:solidFill>
                          <a:schemeClr val="tx1"/>
                        </a:solidFill>
                        <a:latin typeface="Cambria Math" panose="02040503050406030204" pitchFamily="18" charset="0"/>
                      </a:rPr>
                      <m:t>𝑝</m:t>
                    </m:r>
                    <m:r>
                      <a:rPr lang="en-GB" sz="2600" b="0" i="1" dirty="0" smtClean="0">
                        <a:solidFill>
                          <a:schemeClr val="tx1"/>
                        </a:solidFill>
                        <a:latin typeface="Cambria Math" panose="02040503050406030204" pitchFamily="18" charset="0"/>
                      </a:rPr>
                      <m:t>(</m:t>
                    </m:r>
                    <m:sSub>
                      <m:sSubPr>
                        <m:ctrlPr>
                          <a:rPr lang="en-IN" sz="2600" b="0" i="1" dirty="0" err="1">
                            <a:solidFill>
                              <a:schemeClr val="tx1"/>
                            </a:solidFill>
                            <a:latin typeface="Cambria Math" panose="02040503050406030204" pitchFamily="18" charset="0"/>
                          </a:rPr>
                        </m:ctrlPr>
                      </m:sSubPr>
                      <m:e>
                        <m:r>
                          <a:rPr lang="en-GB" sz="2600" b="1" i="1" dirty="0" smtClean="0">
                            <a:solidFill>
                              <a:schemeClr val="tx1"/>
                            </a:solidFill>
                            <a:latin typeface="Cambria Math" panose="02040503050406030204" pitchFamily="18" charset="0"/>
                          </a:rPr>
                          <m:t>𝒙</m:t>
                        </m:r>
                      </m:e>
                      <m:sub>
                        <m:r>
                          <a:rPr lang="en-GB" sz="2600" b="0" i="1" dirty="0" err="1">
                            <a:solidFill>
                              <a:schemeClr val="tx1"/>
                            </a:solidFill>
                            <a:latin typeface="Cambria Math" panose="02040503050406030204" pitchFamily="18" charset="0"/>
                          </a:rPr>
                          <m:t>𝑛</m:t>
                        </m:r>
                      </m:sub>
                    </m:sSub>
                    <m:r>
                      <a:rPr lang="en-GB" sz="2600" b="0" i="1" dirty="0" smtClean="0">
                        <a:solidFill>
                          <a:schemeClr val="tx1"/>
                        </a:solidFill>
                        <a:latin typeface="Cambria Math" panose="02040503050406030204" pitchFamily="18" charset="0"/>
                      </a:rPr>
                      <m:t>|</m:t>
                    </m:r>
                    <m:r>
                      <m:rPr>
                        <m:sty m:val="p"/>
                      </m:rPr>
                      <a:rPr lang="en-GB" sz="2600" b="0" i="0" dirty="0" smtClean="0">
                        <a:solidFill>
                          <a:schemeClr val="tx1"/>
                        </a:solidFill>
                        <a:latin typeface="Cambria Math" panose="02040503050406030204" pitchFamily="18" charset="0"/>
                      </a:rPr>
                      <m:t>Θ</m:t>
                    </m:r>
                    <m:r>
                      <a:rPr lang="en-GB" sz="2600" b="0" i="1" dirty="0" smtClean="0">
                        <a:solidFill>
                          <a:schemeClr val="tx1"/>
                        </a:solidFill>
                        <a:latin typeface="Cambria Math" panose="02040503050406030204" pitchFamily="18" charset="0"/>
                      </a:rPr>
                      <m:t>)</m:t>
                    </m:r>
                    <m:r>
                      <a:rPr lang="en-IN" sz="2600" i="1" dirty="0">
                        <a:solidFill>
                          <a:schemeClr val="tx1"/>
                        </a:solidFill>
                        <a:latin typeface="Cambria Math" panose="02040503050406030204" pitchFamily="18" charset="0"/>
                      </a:rPr>
                      <m:t> </m:t>
                    </m:r>
                  </m:oMath>
                </a14:m>
                <a:r>
                  <a:rPr lang="en-IN" sz="2600" dirty="0">
                    <a:solidFill>
                      <a:schemeClr val="tx1"/>
                    </a:solidFill>
                    <a:latin typeface="Abadi Extra Light" panose="020B0204020104020204" pitchFamily="34" charset="0"/>
                  </a:rPr>
                  <a:t>will not have a simple expression since </a:t>
                </a:r>
                <a14:m>
                  <m:oMath xmlns:m="http://schemas.openxmlformats.org/officeDocument/2006/math">
                    <m:r>
                      <a:rPr lang="en-GB" sz="2600" b="0" i="1" dirty="0" smtClean="0">
                        <a:solidFill>
                          <a:schemeClr val="tx1"/>
                        </a:solidFill>
                        <a:latin typeface="Cambria Math" panose="02040503050406030204" pitchFamily="18" charset="0"/>
                      </a:rPr>
                      <m:t>𝑝</m:t>
                    </m:r>
                    <m:r>
                      <a:rPr lang="en-GB" sz="2600" b="0" i="1" dirty="0" smtClean="0">
                        <a:solidFill>
                          <a:schemeClr val="tx1"/>
                        </a:solidFill>
                        <a:latin typeface="Cambria Math" panose="02040503050406030204" pitchFamily="18" charset="0"/>
                      </a:rPr>
                      <m:t>(</m:t>
                    </m:r>
                    <m:sSub>
                      <m:sSubPr>
                        <m:ctrlPr>
                          <a:rPr lang="en-IN" sz="2600" i="1" dirty="0" smtClean="0">
                            <a:solidFill>
                              <a:schemeClr val="tx1"/>
                            </a:solidFill>
                            <a:latin typeface="Cambria Math" panose="02040503050406030204" pitchFamily="18" charset="0"/>
                          </a:rPr>
                        </m:ctrlPr>
                      </m:sSubPr>
                      <m:e>
                        <m:r>
                          <a:rPr lang="en-GB" sz="2600" b="0" i="1" dirty="0" err="1" smtClean="0">
                            <a:solidFill>
                              <a:schemeClr val="tx1"/>
                            </a:solidFill>
                            <a:latin typeface="Cambria Math" panose="02040503050406030204" pitchFamily="18" charset="0"/>
                          </a:rPr>
                          <m:t>𝑥</m:t>
                        </m:r>
                      </m:e>
                      <m:sub>
                        <m:r>
                          <a:rPr lang="en-GB" sz="2600" b="0" i="1" dirty="0" err="1" smtClean="0">
                            <a:solidFill>
                              <a:schemeClr val="tx1"/>
                            </a:solidFill>
                            <a:latin typeface="Cambria Math" panose="02040503050406030204" pitchFamily="18" charset="0"/>
                          </a:rPr>
                          <m:t>𝑛</m:t>
                        </m:r>
                      </m:sub>
                    </m:sSub>
                    <m:r>
                      <a:rPr lang="en-GB" sz="2600" b="0" i="1" dirty="0" err="1" smtClean="0">
                        <a:solidFill>
                          <a:schemeClr val="tx1"/>
                        </a:solidFill>
                        <a:latin typeface="Cambria Math" panose="02040503050406030204" pitchFamily="18" charset="0"/>
                      </a:rPr>
                      <m:t>|</m:t>
                    </m:r>
                    <m:r>
                      <m:rPr>
                        <m:sty m:val="p"/>
                      </m:rPr>
                      <a:rPr lang="en-GB" sz="2600" b="0" i="0" dirty="0" err="1" smtClean="0">
                        <a:solidFill>
                          <a:schemeClr val="tx1"/>
                        </a:solidFill>
                        <a:latin typeface="Cambria Math" panose="02040503050406030204" pitchFamily="18" charset="0"/>
                      </a:rPr>
                      <m:t>Θ</m:t>
                    </m:r>
                    <m:r>
                      <a:rPr lang="en-GB" sz="2600" b="0" i="1" dirty="0" smtClean="0">
                        <a:solidFill>
                          <a:schemeClr val="tx1"/>
                        </a:solidFill>
                        <a:latin typeface="Cambria Math" panose="02040503050406030204" pitchFamily="18" charset="0"/>
                      </a:rPr>
                      <m:t>)</m:t>
                    </m:r>
                  </m:oMath>
                </a14:m>
                <a:r>
                  <a:rPr lang="en-GB" sz="2600" dirty="0">
                    <a:solidFill>
                      <a:schemeClr val="tx1"/>
                    </a:solidFill>
                    <a:latin typeface="Abadi Extra Light" panose="020B0204020104020204" pitchFamily="34" charset="0"/>
                  </a:rPr>
                  <a:t> </a:t>
                </a:r>
                <a:r>
                  <a:rPr lang="en-IN" sz="2600" dirty="0">
                    <a:solidFill>
                      <a:schemeClr val="tx1"/>
                    </a:solidFill>
                    <a:latin typeface="Abadi Extra Light" panose="020B0204020104020204" pitchFamily="34" charset="0"/>
                  </a:rPr>
                  <a:t>requires sum/integral</a:t>
                </a:r>
                <a:endParaRPr lang="en-GB" sz="2600" dirty="0">
                  <a:solidFill>
                    <a:schemeClr val="tx1"/>
                  </a:solidFill>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IN" sz="2600" dirty="0">
                    <a:solidFill>
                      <a:srgbClr val="FF0000"/>
                    </a:solidFill>
                    <a:latin typeface="Abadi Extra Light" panose="020B0204020104020204" pitchFamily="34" charset="0"/>
                  </a:rPr>
                  <a:t>MLE now becomes difficult</a:t>
                </a:r>
                <a:r>
                  <a:rPr lang="en-IN" sz="2600" dirty="0">
                    <a:solidFill>
                      <a:schemeClr val="tx1"/>
                    </a:solidFill>
                    <a:latin typeface="Abadi Extra Light" panose="020B0204020104020204" pitchFamily="34" charset="0"/>
                  </a:rPr>
                  <a:t>, no closed form expression for </a:t>
                </a:r>
                <a14:m>
                  <m:oMath xmlns:m="http://schemas.openxmlformats.org/officeDocument/2006/math">
                    <m:r>
                      <m:rPr>
                        <m:sty m:val="p"/>
                      </m:rPr>
                      <a:rPr lang="en-IN" sz="2600" b="0" i="0" smtClean="0">
                        <a:solidFill>
                          <a:schemeClr val="tx1"/>
                        </a:solidFill>
                        <a:latin typeface="Cambria Math" panose="02040503050406030204" pitchFamily="18" charset="0"/>
                      </a:rPr>
                      <m:t>Θ</m:t>
                    </m:r>
                  </m:oMath>
                </a14:m>
                <a:endParaRPr lang="en-GB" sz="2600" dirty="0">
                  <a:solidFill>
                    <a:schemeClr val="tx1"/>
                  </a:solidFill>
                  <a:latin typeface="Abadi Extra Light" panose="020B0204020104020204" pitchFamily="34" charset="0"/>
                </a:endParaRPr>
              </a:p>
              <a:p>
                <a:pPr marL="0" indent="0">
                  <a:buNone/>
                </a:pPr>
                <a:endParaRPr lang="en-GB" sz="100" dirty="0">
                  <a:solidFill>
                    <a:schemeClr val="tx1"/>
                  </a:solidFill>
                  <a:latin typeface="Abadi Extra Light" panose="020B0204020104020204" pitchFamily="34" charset="0"/>
                </a:endParaRPr>
              </a:p>
              <a:p>
                <a:pPr>
                  <a:buFont typeface="Wingdings" panose="05000000000000000000" pitchFamily="2" charset="2"/>
                  <a:buChar char="§"/>
                </a:pPr>
                <a:r>
                  <a:rPr lang="en-IN" sz="2600" dirty="0">
                    <a:solidFill>
                      <a:schemeClr val="tx1"/>
                    </a:solidFill>
                    <a:latin typeface="Abadi Extra Light" panose="020B0204020104020204" pitchFamily="34" charset="0"/>
                  </a:rPr>
                  <a:t>Can we maximize some other quantity instead of </a:t>
                </a:r>
                <a14:m>
                  <m:oMath xmlns:m="http://schemas.openxmlformats.org/officeDocument/2006/math">
                    <m:r>
                      <m:rPr>
                        <m:sty m:val="p"/>
                      </m:rPr>
                      <a:rPr lang="en-IN" sz="2600" b="0" i="1" dirty="0" smtClean="0">
                        <a:solidFill>
                          <a:schemeClr val="tx1"/>
                        </a:solidFill>
                        <a:latin typeface="Cambria Math" panose="02040503050406030204" pitchFamily="18" charset="0"/>
                      </a:rPr>
                      <m:t>log</m:t>
                    </m:r>
                    <m:r>
                      <a:rPr lang="en-IN" sz="2600" b="0" i="1" dirty="0" smtClean="0">
                        <a:solidFill>
                          <a:schemeClr val="tx1"/>
                        </a:solidFill>
                        <a:latin typeface="Cambria Math" panose="02040503050406030204" pitchFamily="18" charset="0"/>
                      </a:rPr>
                      <m:t>⁡</m:t>
                    </m:r>
                    <m:r>
                      <a:rPr lang="en-GB" sz="2600" b="0" i="1" dirty="0" smtClean="0">
                        <a:solidFill>
                          <a:schemeClr val="tx1"/>
                        </a:solidFill>
                        <a:latin typeface="Cambria Math" panose="02040503050406030204" pitchFamily="18" charset="0"/>
                      </a:rPr>
                      <m:t>𝑝</m:t>
                    </m:r>
                    <m:r>
                      <a:rPr lang="en-GB" sz="2600" b="0" i="1" dirty="0" smtClean="0">
                        <a:solidFill>
                          <a:schemeClr val="tx1"/>
                        </a:solidFill>
                        <a:latin typeface="Cambria Math" panose="02040503050406030204" pitchFamily="18" charset="0"/>
                      </a:rPr>
                      <m:t>(</m:t>
                    </m:r>
                    <m:sSub>
                      <m:sSubPr>
                        <m:ctrlPr>
                          <a:rPr lang="en-IN" sz="2600" i="1" dirty="0" err="1">
                            <a:solidFill>
                              <a:schemeClr val="tx1"/>
                            </a:solidFill>
                            <a:latin typeface="Cambria Math" panose="02040503050406030204" pitchFamily="18" charset="0"/>
                          </a:rPr>
                        </m:ctrlPr>
                      </m:sSubPr>
                      <m:e>
                        <m:r>
                          <a:rPr lang="en-GB" sz="2600" b="0" i="1" dirty="0" smtClean="0">
                            <a:solidFill>
                              <a:schemeClr val="tx1"/>
                            </a:solidFill>
                            <a:latin typeface="Cambria Math" panose="02040503050406030204" pitchFamily="18" charset="0"/>
                          </a:rPr>
                          <m:t>𝑥</m:t>
                        </m:r>
                      </m:e>
                      <m:sub>
                        <m:r>
                          <a:rPr lang="en-GB" sz="2600" b="0" i="1" dirty="0" err="1">
                            <a:solidFill>
                              <a:schemeClr val="tx1"/>
                            </a:solidFill>
                            <a:latin typeface="Cambria Math" panose="02040503050406030204" pitchFamily="18" charset="0"/>
                          </a:rPr>
                          <m:t>𝑛</m:t>
                        </m:r>
                      </m:sub>
                    </m:sSub>
                    <m:r>
                      <a:rPr lang="en-GB" sz="2600" b="0" i="1" dirty="0" smtClean="0">
                        <a:solidFill>
                          <a:schemeClr val="tx1"/>
                        </a:solidFill>
                        <a:latin typeface="Cambria Math" panose="02040503050406030204" pitchFamily="18" charset="0"/>
                      </a:rPr>
                      <m:t>|</m:t>
                    </m:r>
                    <m:r>
                      <m:rPr>
                        <m:sty m:val="p"/>
                      </m:rPr>
                      <a:rPr lang="en-GB" sz="2600" b="0" i="0" dirty="0" smtClean="0">
                        <a:solidFill>
                          <a:schemeClr val="tx1"/>
                        </a:solidFill>
                        <a:latin typeface="Cambria Math" panose="02040503050406030204" pitchFamily="18" charset="0"/>
                      </a:rPr>
                      <m:t>Θ</m:t>
                    </m:r>
                    <m:r>
                      <a:rPr lang="en-GB" sz="2600" b="0" i="1" dirty="0" smtClean="0">
                        <a:solidFill>
                          <a:schemeClr val="tx1"/>
                        </a:solidFill>
                        <a:latin typeface="Cambria Math" panose="02040503050406030204" pitchFamily="18" charset="0"/>
                      </a:rPr>
                      <m:t>)</m:t>
                    </m:r>
                    <m:r>
                      <a:rPr lang="en-IN" sz="2600" b="0" i="1" dirty="0">
                        <a:solidFill>
                          <a:schemeClr val="tx1"/>
                        </a:solidFill>
                        <a:latin typeface="Cambria Math" panose="02040503050406030204" pitchFamily="18" charset="0"/>
                      </a:rPr>
                      <m:t> </m:t>
                    </m:r>
                  </m:oMath>
                </a14:m>
                <a:r>
                  <a:rPr lang="en-GB" sz="2600" dirty="0">
                    <a:latin typeface="Abadi Extra Light" panose="020B0204020104020204" pitchFamily="34" charset="0"/>
                  </a:rPr>
                  <a:t>for this MLE?</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b="-219"/>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17</a:t>
            </a:fld>
            <a:endParaRPr lang="en-IN" sz="2800" dirty="0">
              <a:solidFill>
                <a:schemeClr val="bg1">
                  <a:lumMod val="65000"/>
                </a:schemeClr>
              </a:solidFill>
            </a:endParaRPr>
          </a:p>
        </p:txBody>
      </p:sp>
      <p:pic>
        <p:nvPicPr>
          <p:cNvPr id="2050" name="Picture 2">
            <a:extLst>
              <a:ext uri="{FF2B5EF4-FFF2-40B4-BE49-F238E27FC236}">
                <a16:creationId xmlns:a16="http://schemas.microsoft.com/office/drawing/2014/main" id="{9521BCC1-FAAE-445B-ACE8-084CB73DED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158" y="1562637"/>
            <a:ext cx="9684913" cy="846169"/>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6A537B59-BF4F-4CB0-BAB7-DE09EBFE8B1A}"/>
              </a:ext>
            </a:extLst>
          </p:cNvPr>
          <p:cNvSpPr/>
          <p:nvPr/>
        </p:nvSpPr>
        <p:spPr>
          <a:xfrm>
            <a:off x="10258022" y="2165897"/>
            <a:ext cx="1886755" cy="433092"/>
          </a:xfrm>
          <a:prstGeom prst="wedgeRectCallout">
            <a:avLst>
              <a:gd name="adj1" fmla="val -55974"/>
              <a:gd name="adj2" fmla="val 4019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 particular, if they are exp-fam distributions</a:t>
            </a:r>
          </a:p>
        </p:txBody>
      </p:sp>
      <p:pic>
        <p:nvPicPr>
          <p:cNvPr id="2052" name="Picture 4">
            <a:extLst>
              <a:ext uri="{FF2B5EF4-FFF2-40B4-BE49-F238E27FC236}">
                <a16:creationId xmlns:a16="http://schemas.microsoft.com/office/drawing/2014/main" id="{90D18BE3-9241-4047-84F9-AB4780311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7350" y="3429000"/>
            <a:ext cx="6410527" cy="8141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AAD4F1E-3189-4917-80D7-8FF73C5C0AB1}"/>
              </a:ext>
            </a:extLst>
          </p:cNvPr>
          <p:cNvPicPr>
            <a:picLocks noChangeAspect="1"/>
          </p:cNvPicPr>
          <p:nvPr/>
        </p:nvPicPr>
        <p:blipFill>
          <a:blip r:embed="rId8"/>
          <a:stretch>
            <a:fillRect/>
          </a:stretch>
        </p:blipFill>
        <p:spPr>
          <a:xfrm>
            <a:off x="1545466" y="4756650"/>
            <a:ext cx="9079605" cy="709074"/>
          </a:xfrm>
          <a:prstGeom prst="rect">
            <a:avLst/>
          </a:prstGeom>
        </p:spPr>
      </p:pic>
      <p:sp>
        <p:nvSpPr>
          <p:cNvPr id="9" name="Speech Bubble: Rectangle 8">
            <a:extLst>
              <a:ext uri="{FF2B5EF4-FFF2-40B4-BE49-F238E27FC236}">
                <a16:creationId xmlns:a16="http://schemas.microsoft.com/office/drawing/2014/main" id="{F76AC650-F18B-4C95-B65F-92CE00C32284}"/>
              </a:ext>
            </a:extLst>
          </p:cNvPr>
          <p:cNvSpPr/>
          <p:nvPr/>
        </p:nvSpPr>
        <p:spPr>
          <a:xfrm>
            <a:off x="10715223" y="1512959"/>
            <a:ext cx="1429554" cy="413077"/>
          </a:xfrm>
          <a:prstGeom prst="wedgeRectCallout">
            <a:avLst>
              <a:gd name="adj1" fmla="val -57423"/>
              <a:gd name="adj2" fmla="val 253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009900"/>
                </a:solidFill>
                <a:latin typeface="Abadi Extra Light" panose="020B0204020104020204" pitchFamily="34" charset="0"/>
              </a:rPr>
              <a:t>Easy to solve</a:t>
            </a:r>
          </a:p>
        </p:txBody>
      </p:sp>
    </p:spTree>
    <p:custDataLst>
      <p:tags r:id="rId1"/>
    </p:custDataLst>
    <p:extLst>
      <p:ext uri="{BB962C8B-B14F-4D97-AF65-F5344CB8AC3E}">
        <p14:creationId xmlns:p14="http://schemas.microsoft.com/office/powerpoint/2010/main" val="2163641582"/>
      </p:ext>
    </p:extLst>
  </p:cSld>
  <p:clrMapOvr>
    <a:masterClrMapping/>
  </p:clrMapOvr>
  <mc:AlternateContent xmlns:mc="http://schemas.openxmlformats.org/markup-compatibility/2006" xmlns:p14="http://schemas.microsoft.com/office/powerpoint/2010/main">
    <mc:Choice Requires="p14">
      <p:transition spd="slow" p14:dur="2000" advTm="281273"/>
    </mc:Choice>
    <mc:Fallback xmlns="">
      <p:transition spd="slow" advTm="281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wipe(down)">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An Important Identity</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Assume </a:t>
                </a:r>
                <a14:m>
                  <m:oMath xmlns:m="http://schemas.openxmlformats.org/officeDocument/2006/math">
                    <m:sSub>
                      <m:sSubPr>
                        <m:ctrlPr>
                          <a:rPr lang="en-IN" sz="2600" i="1" dirty="0" smtClean="0">
                            <a:latin typeface="Cambria Math" panose="02040503050406030204" pitchFamily="18" charset="0"/>
                          </a:rPr>
                        </m:ctrlPr>
                      </m:sSubPr>
                      <m:e>
                        <m:r>
                          <a:rPr lang="en-IN" sz="2600" i="1" dirty="0" smtClean="0">
                            <a:latin typeface="Cambria Math" panose="02040503050406030204" pitchFamily="18" charset="0"/>
                          </a:rPr>
                          <m:t>𝑝</m:t>
                        </m:r>
                      </m:e>
                      <m:sub>
                        <m:r>
                          <a:rPr lang="en-IN" sz="2600" i="1" dirty="0" smtClean="0">
                            <a:latin typeface="Cambria Math" panose="02040503050406030204" pitchFamily="18" charset="0"/>
                          </a:rPr>
                          <m:t>𝑧</m:t>
                        </m:r>
                      </m:sub>
                    </m:sSub>
                    <m:r>
                      <a:rPr lang="en-IN" sz="2600" i="1" dirty="0">
                        <a:latin typeface="Cambria Math" panose="02040503050406030204" pitchFamily="18" charset="0"/>
                      </a:rPr>
                      <m:t> </m:t>
                    </m:r>
                    <m:r>
                      <a:rPr lang="en-IN" sz="2600" i="1" dirty="0" smtClean="0">
                        <a:latin typeface="Cambria Math" panose="02040503050406030204" pitchFamily="18" charset="0"/>
                      </a:rPr>
                      <m:t>=</m:t>
                    </m:r>
                    <m:r>
                      <a:rPr lang="en-IN" sz="2600" i="1" dirty="0">
                        <a:latin typeface="Cambria Math" panose="02040503050406030204" pitchFamily="18" charset="0"/>
                      </a:rPr>
                      <m:t> </m:t>
                    </m:r>
                    <m:r>
                      <a:rPr lang="en-IN" sz="2600" i="1" dirty="0" smtClean="0">
                        <a:latin typeface="Cambria Math" panose="02040503050406030204" pitchFamily="18" charset="0"/>
                      </a:rPr>
                      <m:t>𝑝</m:t>
                    </m:r>
                    <m:r>
                      <a:rPr lang="en-IN" sz="2600" i="1" dirty="0" smtClean="0">
                        <a:latin typeface="Cambria Math" panose="02040503050406030204" pitchFamily="18" charset="0"/>
                      </a:rPr>
                      <m:t>(</m:t>
                    </m:r>
                    <m:r>
                      <a:rPr lang="en-IN" sz="2600" b="1" i="1" dirty="0" smtClean="0">
                        <a:latin typeface="Cambria Math" panose="02040503050406030204" pitchFamily="18" charset="0"/>
                      </a:rPr>
                      <m:t>𝒁</m:t>
                    </m:r>
                    <m:r>
                      <a:rPr lang="en-IN" sz="2600" i="1" dirty="0" smtClean="0">
                        <a:latin typeface="Cambria Math" panose="02040503050406030204" pitchFamily="18" charset="0"/>
                      </a:rPr>
                      <m:t>|</m:t>
                    </m:r>
                    <m:r>
                      <a:rPr lang="en-IN" sz="2600" b="1" i="1" dirty="0" smtClean="0">
                        <a:latin typeface="Cambria Math" panose="02040503050406030204" pitchFamily="18" charset="0"/>
                      </a:rPr>
                      <m:t>𝑿</m:t>
                    </m:r>
                    <m:r>
                      <a:rPr lang="en-IN" sz="2600" i="1" dirty="0" smtClean="0">
                        <a:latin typeface="Cambria Math" panose="02040503050406030204" pitchFamily="18" charset="0"/>
                      </a:rPr>
                      <m:t>,</m:t>
                    </m:r>
                    <m:r>
                      <m:rPr>
                        <m:sty m:val="p"/>
                      </m:rPr>
                      <a:rPr lang="en-IN" sz="2600" i="0" dirty="0" smtClean="0">
                        <a:latin typeface="Cambria Math" panose="02040503050406030204" pitchFamily="18" charset="0"/>
                      </a:rPr>
                      <m:t>Θ</m:t>
                    </m:r>
                    <m:r>
                      <a:rPr lang="en-IN" sz="2600" i="1" dirty="0" smtClean="0">
                        <a:latin typeface="Cambria Math" panose="02040503050406030204" pitchFamily="18" charset="0"/>
                      </a:rPr>
                      <m:t>)</m:t>
                    </m:r>
                  </m:oMath>
                </a14:m>
                <a:r>
                  <a:rPr lang="en-IN" sz="2600" dirty="0">
                    <a:latin typeface="Abadi Extra Light" panose="020B0204020104020204" pitchFamily="34" charset="0"/>
                  </a:rPr>
                  <a:t> and </a:t>
                </a:r>
                <a14:m>
                  <m:oMath xmlns:m="http://schemas.openxmlformats.org/officeDocument/2006/math">
                    <m:r>
                      <a:rPr lang="en-IN" sz="2600" i="1" dirty="0" smtClean="0">
                        <a:latin typeface="Cambria Math" panose="02040503050406030204" pitchFamily="18" charset="0"/>
                      </a:rPr>
                      <m:t>𝑞</m:t>
                    </m:r>
                    <m:r>
                      <a:rPr lang="en-IN" sz="2600" i="1" dirty="0" smtClean="0">
                        <a:latin typeface="Cambria Math" panose="02040503050406030204" pitchFamily="18" charset="0"/>
                      </a:rPr>
                      <m:t>(</m:t>
                    </m:r>
                    <m:r>
                      <a:rPr lang="en-IN" sz="2600" b="1" i="1" dirty="0" smtClean="0">
                        <a:latin typeface="Cambria Math" panose="02040503050406030204" pitchFamily="18" charset="0"/>
                      </a:rPr>
                      <m:t>𝒁</m:t>
                    </m:r>
                    <m:r>
                      <a:rPr lang="en-IN" sz="2600" i="1" dirty="0" smtClean="0">
                        <a:latin typeface="Cambria Math" panose="02040503050406030204" pitchFamily="18" charset="0"/>
                      </a:rPr>
                      <m:t>)</m:t>
                    </m:r>
                  </m:oMath>
                </a14:m>
                <a:r>
                  <a:rPr lang="en-IN" sz="2600" dirty="0">
                    <a:latin typeface="Abadi Extra Light" panose="020B0204020104020204" pitchFamily="34" charset="0"/>
                  </a:rPr>
                  <a:t> to be some prob distribution over </a:t>
                </a:r>
                <a14:m>
                  <m:oMath xmlns:m="http://schemas.openxmlformats.org/officeDocument/2006/math">
                    <m:r>
                      <a:rPr lang="en-IN" sz="2600" b="1" i="1" dirty="0" smtClean="0">
                        <a:latin typeface="Cambria Math" panose="02040503050406030204" pitchFamily="18" charset="0"/>
                      </a:rPr>
                      <m:t>𝒁</m:t>
                    </m:r>
                    <m:r>
                      <a:rPr lang="en-IN" sz="2600" b="1" i="0" dirty="0" smtClean="0">
                        <a:latin typeface="Cambria Math" panose="02040503050406030204" pitchFamily="18" charset="0"/>
                      </a:rPr>
                      <m:t>,</m:t>
                    </m:r>
                  </m:oMath>
                </a14:m>
                <a:r>
                  <a:rPr lang="en-IN" sz="2600" b="1" dirty="0">
                    <a:latin typeface="Abadi Extra Light" panose="020B0204020104020204" pitchFamily="34" charset="0"/>
                  </a:rPr>
                  <a:t> </a:t>
                </a:r>
                <a:r>
                  <a:rPr lang="en-IN" sz="2600" dirty="0">
                    <a:latin typeface="Abadi Extra Light" panose="020B0204020104020204" pitchFamily="34" charset="0"/>
                  </a:rPr>
                  <a:t>then</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In the above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r>
                      <a:rPr lang="en-IN" sz="2400" b="0" i="1" smtClean="0">
                        <a:latin typeface="Cambria Math" panose="02040503050406030204" pitchFamily="18" charset="0"/>
                        <a:ea typeface="Cambria Math" panose="02040503050406030204" pitchFamily="18" charset="0"/>
                      </a:rPr>
                      <m:t>= </m:t>
                    </m:r>
                    <m:nary>
                      <m:naryPr>
                        <m:chr m:val="∑"/>
                        <m:supHide m:val="on"/>
                        <m:ctrlPr>
                          <a:rPr lang="en-IN" sz="2400" b="0" i="1" smtClean="0">
                            <a:latin typeface="Cambria Math" panose="02040503050406030204" pitchFamily="18" charset="0"/>
                            <a:ea typeface="Cambria Math" panose="02040503050406030204" pitchFamily="18" charset="0"/>
                          </a:rPr>
                        </m:ctrlPr>
                      </m:naryPr>
                      <m:sub>
                        <m:r>
                          <m:rPr>
                            <m:brk m:alnAt="7"/>
                          </m:rPr>
                          <a:rPr lang="en-IN" sz="2400" b="0" i="1" smtClean="0">
                            <a:latin typeface="Cambria Math" panose="02040503050406030204" pitchFamily="18" charset="0"/>
                            <a:ea typeface="Cambria Math" panose="02040503050406030204" pitchFamily="18" charset="0"/>
                          </a:rPr>
                          <m:t>𝑍</m:t>
                        </m:r>
                      </m:sub>
                      <m:sup/>
                      <m:e>
                        <m:r>
                          <a:rPr lang="en-IN" sz="2400" b="0" i="1" smtClean="0">
                            <a:latin typeface="Cambria Math" panose="02040503050406030204" pitchFamily="18" charset="0"/>
                            <a:ea typeface="Cambria Math" panose="02040503050406030204" pitchFamily="18" charset="0"/>
                          </a:rPr>
                          <m:t>𝑞</m:t>
                        </m:r>
                        <m:d>
                          <m:dPr>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𝑍</m:t>
                            </m:r>
                          </m:e>
                        </m:d>
                        <m:r>
                          <m:rPr>
                            <m:sty m:val="p"/>
                          </m:rPr>
                          <a:rPr lang="en-IN" sz="2400" b="0" i="1" smtClean="0">
                            <a:latin typeface="Cambria Math" panose="02040503050406030204" pitchFamily="18" charset="0"/>
                            <a:ea typeface="Cambria Math" panose="02040503050406030204" pitchFamily="18" charset="0"/>
                          </a:rPr>
                          <m:t>log</m:t>
                        </m:r>
                        <m:d>
                          <m:dPr>
                            <m:begChr m:val="{"/>
                            <m:endChr m:val="}"/>
                            <m:ctrlPr>
                              <a:rPr lang="en-IN" sz="2400" b="0" i="1" smtClean="0">
                                <a:latin typeface="Cambria Math" panose="02040503050406030204" pitchFamily="18" charset="0"/>
                                <a:ea typeface="Cambria Math" panose="02040503050406030204" pitchFamily="18" charset="0"/>
                              </a:rPr>
                            </m:ctrlPr>
                          </m:dPr>
                          <m:e>
                            <m:f>
                              <m:fPr>
                                <m:ctrlPr>
                                  <a:rPr lang="en-IN" sz="2400" b="0" i="1" smtClean="0">
                                    <a:latin typeface="Cambria Math" panose="02040503050406030204" pitchFamily="18" charset="0"/>
                                    <a:ea typeface="Cambria Math" panose="02040503050406030204" pitchFamily="18" charset="0"/>
                                  </a:rPr>
                                </m:ctrlPr>
                              </m:fPr>
                              <m:num>
                                <m:r>
                                  <a:rPr lang="en-IN" sz="2400" b="0" i="1" smtClean="0">
                                    <a:latin typeface="Cambria Math" panose="02040503050406030204" pitchFamily="18" charset="0"/>
                                    <a:ea typeface="Cambria Math" panose="02040503050406030204" pitchFamily="18" charset="0"/>
                                  </a:rPr>
                                  <m:t>𝑝</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𝑋</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𝑍</m:t>
                                </m:r>
                                <m:r>
                                  <a:rPr lang="en-IN" sz="2400" b="0" i="1" smtClean="0">
                                    <a:latin typeface="Cambria Math" panose="02040503050406030204" pitchFamily="18" charset="0"/>
                                    <a:ea typeface="Cambria Math" panose="02040503050406030204" pitchFamily="18" charset="0"/>
                                  </a:rPr>
                                  <m:t>|</m:t>
                                </m:r>
                                <m:r>
                                  <m:rPr>
                                    <m:sty m:val="p"/>
                                  </m:rPr>
                                  <a:rPr lang="en-IN" sz="2400" b="0" i="0" smtClean="0">
                                    <a:latin typeface="Cambria Math" panose="02040503050406030204" pitchFamily="18" charset="0"/>
                                    <a:ea typeface="Cambria Math" panose="02040503050406030204" pitchFamily="18" charset="0"/>
                                  </a:rPr>
                                  <m:t>Θ</m:t>
                                </m:r>
                                <m:r>
                                  <a:rPr lang="en-IN" sz="2400" b="0" i="1" smtClean="0">
                                    <a:latin typeface="Cambria Math" panose="02040503050406030204" pitchFamily="18" charset="0"/>
                                    <a:ea typeface="Cambria Math" panose="02040503050406030204" pitchFamily="18" charset="0"/>
                                  </a:rPr>
                                  <m:t>)</m:t>
                                </m:r>
                              </m:num>
                              <m:den>
                                <m:r>
                                  <a:rPr lang="en-IN" sz="2400" b="0" i="1" smtClean="0">
                                    <a:latin typeface="Cambria Math" panose="02040503050406030204" pitchFamily="18" charset="0"/>
                                    <a:ea typeface="Cambria Math" panose="02040503050406030204" pitchFamily="18" charset="0"/>
                                  </a:rPr>
                                  <m:t>𝑞</m:t>
                                </m:r>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𝑍</m:t>
                                </m:r>
                                <m:r>
                                  <a:rPr lang="en-IN" sz="2400" b="0" i="1" smtClean="0">
                                    <a:latin typeface="Cambria Math" panose="02040503050406030204" pitchFamily="18" charset="0"/>
                                    <a:ea typeface="Cambria Math" panose="02040503050406030204" pitchFamily="18" charset="0"/>
                                  </a:rPr>
                                  <m:t>)</m:t>
                                </m:r>
                              </m:den>
                            </m:f>
                          </m:e>
                        </m:d>
                      </m:e>
                    </m:nary>
                  </m:oMath>
                </a14:m>
                <a:r>
                  <a:rPr lang="en-IN" sz="2600" dirty="0">
                    <a:latin typeface="Abadi Extra Light" panose="020B0204020104020204" pitchFamily="34" charset="0"/>
                  </a:rPr>
                  <a:t> </a:t>
                </a:r>
              </a:p>
              <a:p>
                <a:pPr>
                  <a:buFont typeface="Wingdings" panose="05000000000000000000" pitchFamily="2" charset="2"/>
                  <a:buChar char="§"/>
                </a:pPr>
                <a:endParaRPr lang="en-IN" sz="5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 </a:t>
                </a:r>
                <a14:m>
                  <m:oMath xmlns:m="http://schemas.openxmlformats.org/officeDocument/2006/math">
                    <m:r>
                      <a:rPr lang="en-IN" sz="2400" i="1">
                        <a:latin typeface="Cambria Math" panose="02040503050406030204" pitchFamily="18" charset="0"/>
                        <a:ea typeface="Cambria Math" panose="02040503050406030204" pitchFamily="18" charset="0"/>
                      </a:rPr>
                      <m:t>𝐾𝐿</m:t>
                    </m:r>
                    <m:r>
                      <a:rPr lang="en-IN" sz="2400" i="1">
                        <a:latin typeface="Cambria Math" panose="02040503050406030204" pitchFamily="18" charset="0"/>
                        <a:ea typeface="Cambria Math" panose="02040503050406030204" pitchFamily="18" charset="0"/>
                      </a:rPr>
                      <m:t>(</m:t>
                    </m:r>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d>
                      <m:dPr>
                        <m:begChr m:val="|"/>
                        <m:ctrlPr>
                          <a:rPr lang="en-IN" sz="2400" i="1">
                            <a:latin typeface="Cambria Math" panose="02040503050406030204" pitchFamily="18" charset="0"/>
                            <a:ea typeface="Cambria Math" panose="02040503050406030204" pitchFamily="18" charset="0"/>
                          </a:rPr>
                        </m:ctrlPr>
                      </m:dPr>
                      <m:e>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𝑝</m:t>
                            </m:r>
                          </m:e>
                          <m:sub>
                            <m:r>
                              <a:rPr lang="en-IN" sz="2400" i="1">
                                <a:latin typeface="Cambria Math" panose="02040503050406030204" pitchFamily="18" charset="0"/>
                                <a:ea typeface="Cambria Math" panose="02040503050406030204" pitchFamily="18" charset="0"/>
                              </a:rPr>
                              <m:t>𝑧</m:t>
                            </m:r>
                          </m:sub>
                        </m:sSub>
                      </m:e>
                    </m:d>
                    <m:r>
                      <a:rPr lang="en-IN" sz="2400" b="0" i="1" smtClean="0">
                        <a:latin typeface="Cambria Math" panose="02040503050406030204" pitchFamily="18" charset="0"/>
                        <a:ea typeface="Cambria Math" panose="02040503050406030204" pitchFamily="18" charset="0"/>
                      </a:rPr>
                      <m:t>=−</m:t>
                    </m:r>
                    <m:nary>
                      <m:naryPr>
                        <m:chr m:val="∑"/>
                        <m:supHide m:val="on"/>
                        <m:ctrlPr>
                          <a:rPr lang="en-IN" sz="2400" i="1">
                            <a:latin typeface="Cambria Math" panose="02040503050406030204" pitchFamily="18" charset="0"/>
                            <a:ea typeface="Cambria Math" panose="02040503050406030204" pitchFamily="18" charset="0"/>
                          </a:rPr>
                        </m:ctrlPr>
                      </m:naryPr>
                      <m:sub>
                        <m:r>
                          <m:rPr>
                            <m:brk m:alnAt="7"/>
                          </m:rPr>
                          <a:rPr lang="en-IN" sz="2400" i="1">
                            <a:latin typeface="Cambria Math" panose="02040503050406030204" pitchFamily="18" charset="0"/>
                            <a:ea typeface="Cambria Math" panose="02040503050406030204" pitchFamily="18" charset="0"/>
                          </a:rPr>
                          <m:t>𝑍</m:t>
                        </m:r>
                      </m:sub>
                      <m:sup/>
                      <m:e>
                        <m:r>
                          <a:rPr lang="en-IN" sz="2400" i="1">
                            <a:latin typeface="Cambria Math" panose="02040503050406030204" pitchFamily="18" charset="0"/>
                            <a:ea typeface="Cambria Math" panose="02040503050406030204" pitchFamily="18" charset="0"/>
                          </a:rPr>
                          <m:t>𝑞</m:t>
                        </m:r>
                        <m:d>
                          <m:dPr>
                            <m:ctrlPr>
                              <a:rPr lang="en-IN" sz="2400" i="1">
                                <a:latin typeface="Cambria Math" panose="02040503050406030204" pitchFamily="18" charset="0"/>
                                <a:ea typeface="Cambria Math" panose="02040503050406030204" pitchFamily="18" charset="0"/>
                              </a:rPr>
                            </m:ctrlPr>
                          </m:dPr>
                          <m:e>
                            <m:r>
                              <a:rPr lang="en-IN" sz="2400" b="1" i="1">
                                <a:latin typeface="Cambria Math" panose="02040503050406030204" pitchFamily="18" charset="0"/>
                                <a:ea typeface="Cambria Math" panose="02040503050406030204" pitchFamily="18" charset="0"/>
                              </a:rPr>
                              <m:t>𝒁</m:t>
                            </m:r>
                          </m:e>
                        </m:d>
                        <m:r>
                          <m:rPr>
                            <m:sty m:val="p"/>
                          </m:rPr>
                          <a:rPr lang="en-IN" sz="2400" i="1">
                            <a:latin typeface="Cambria Math" panose="02040503050406030204" pitchFamily="18" charset="0"/>
                            <a:ea typeface="Cambria Math" panose="02040503050406030204" pitchFamily="18" charset="0"/>
                          </a:rPr>
                          <m:t>log</m:t>
                        </m:r>
                        <m:d>
                          <m:dPr>
                            <m:begChr m:val="{"/>
                            <m:endChr m:val="}"/>
                            <m:ctrlPr>
                              <a:rPr lang="en-IN" sz="2400" i="1">
                                <a:latin typeface="Cambria Math" panose="02040503050406030204" pitchFamily="18" charset="0"/>
                                <a:ea typeface="Cambria Math" panose="02040503050406030204" pitchFamily="18" charset="0"/>
                              </a:rPr>
                            </m:ctrlPr>
                          </m:dPr>
                          <m:e>
                            <m:f>
                              <m:fPr>
                                <m:ctrlPr>
                                  <a:rPr lang="en-IN" sz="2400" i="1">
                                    <a:latin typeface="Cambria Math" panose="02040503050406030204" pitchFamily="18" charset="0"/>
                                    <a:ea typeface="Cambria Math" panose="02040503050406030204" pitchFamily="18" charset="0"/>
                                  </a:rPr>
                                </m:ctrlPr>
                              </m:fPr>
                              <m:num>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r>
                                  <a:rPr lang="en-IN" sz="2400" b="0" i="1" smtClean="0">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r>
                                  <a:rPr lang="en-IN" sz="2400" i="1">
                                    <a:latin typeface="Cambria Math" panose="02040503050406030204" pitchFamily="18" charset="0"/>
                                    <a:ea typeface="Cambria Math" panose="02040503050406030204" pitchFamily="18" charset="0"/>
                                  </a:rPr>
                                  <m:t>)</m:t>
                                </m:r>
                              </m:num>
                              <m:den>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den>
                            </m:f>
                          </m:e>
                        </m:d>
                      </m:e>
                    </m:nary>
                  </m:oMath>
                </a14:m>
                <a:endParaRPr lang="en-IN" sz="2400" dirty="0">
                  <a:ea typeface="Cambria Math" panose="02040503050406030204" pitchFamily="18" charset="0"/>
                </a:endParaRPr>
              </a:p>
              <a:p>
                <a:pPr>
                  <a:buFont typeface="Wingdings" panose="05000000000000000000" pitchFamily="2" charset="2"/>
                  <a:buChar char="§"/>
                </a:pPr>
                <a:endParaRPr lang="en-IN" sz="500" dirty="0">
                  <a:ea typeface="Cambria Math" panose="02040503050406030204" pitchFamily="18" charset="0"/>
                </a:endParaRP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KL is always non-negative, so </a:t>
                </a:r>
                <a14:m>
                  <m:oMath xmlns:m="http://schemas.openxmlformats.org/officeDocument/2006/math">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𝑿</m:t>
                        </m:r>
                      </m:e>
                      <m:e>
                        <m:r>
                          <m:rPr>
                            <m:sty m:val="p"/>
                          </m:rPr>
                          <a:rPr lang="en-IN" sz="2400">
                            <a:latin typeface="Cambria Math" panose="02040503050406030204" pitchFamily="18" charset="0"/>
                          </a:rPr>
                          <m:t>Θ</m:t>
                        </m:r>
                      </m:e>
                    </m:d>
                    <m:r>
                      <a:rPr lang="en-IN" sz="2400" b="0" i="1" smtClean="0">
                        <a:latin typeface="Cambria Math" panose="02040503050406030204" pitchFamily="18" charset="0"/>
                      </a:rPr>
                      <m:t>≥</m:t>
                    </m:r>
                  </m:oMath>
                </a14:m>
                <a:r>
                  <a:rPr lang="en-IN" sz="2400" dirty="0">
                    <a:ea typeface="Cambria Math" panose="02040503050406030204" pitchFamily="18" charset="0"/>
                  </a:rPr>
                  <a:t>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endParaRPr lang="en-IN" sz="2400" dirty="0">
                  <a:ea typeface="Cambria Math" panose="02040503050406030204" pitchFamily="18" charset="0"/>
                </a:endParaRPr>
              </a:p>
              <a:p>
                <a:pPr marL="0" indent="0">
                  <a:buNone/>
                </a:pPr>
                <a:endParaRPr lang="en-IN" sz="500" dirty="0">
                  <a:ea typeface="Cambria Math" panose="02040503050406030204" pitchFamily="18" charset="0"/>
                </a:endParaRP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Thus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ea typeface="Cambria Math" panose="02040503050406030204" pitchFamily="18" charset="0"/>
                  </a:rPr>
                  <a:t> </a:t>
                </a:r>
                <a:r>
                  <a:rPr lang="en-IN" sz="2400" dirty="0">
                    <a:latin typeface="Abadi Extra Light" panose="020B0204020104020204" pitchFamily="34" charset="0"/>
                    <a:ea typeface="Cambria Math" panose="02040503050406030204" pitchFamily="18" charset="0"/>
                  </a:rPr>
                  <a:t>is a </a:t>
                </a:r>
                <a:r>
                  <a:rPr lang="en-IN" sz="2400" dirty="0">
                    <a:solidFill>
                      <a:srgbClr val="0000FF"/>
                    </a:solidFill>
                    <a:latin typeface="Abadi Extra Light" panose="020B0204020104020204" pitchFamily="34" charset="0"/>
                    <a:ea typeface="Cambria Math" panose="02040503050406030204" pitchFamily="18" charset="0"/>
                  </a:rPr>
                  <a:t>lower-bound </a:t>
                </a:r>
                <a:r>
                  <a:rPr lang="en-IN" sz="2400" dirty="0">
                    <a:latin typeface="Abadi Extra Light" panose="020B0204020104020204" pitchFamily="34" charset="0"/>
                    <a:ea typeface="Cambria Math" panose="02040503050406030204" pitchFamily="18" charset="0"/>
                  </a:rPr>
                  <a:t>on</a:t>
                </a:r>
                <a:r>
                  <a:rPr lang="en-IN" sz="2400" dirty="0">
                    <a:solidFill>
                      <a:srgbClr val="0000FF"/>
                    </a:solidFill>
                    <a:latin typeface="Abadi Extra Light" panose="020B0204020104020204" pitchFamily="34" charset="0"/>
                    <a:ea typeface="Cambria Math" panose="02040503050406030204" pitchFamily="18" charset="0"/>
                  </a:rPr>
                  <a:t> </a:t>
                </a:r>
                <a14:m>
                  <m:oMath xmlns:m="http://schemas.openxmlformats.org/officeDocument/2006/math">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𝑿</m:t>
                        </m:r>
                      </m:e>
                      <m:e>
                        <m:r>
                          <m:rPr>
                            <m:sty m:val="p"/>
                          </m:rPr>
                          <a:rPr lang="en-IN" sz="2400">
                            <a:latin typeface="Cambria Math" panose="02040503050406030204" pitchFamily="18" charset="0"/>
                          </a:rPr>
                          <m:t>Θ</m:t>
                        </m:r>
                      </m:e>
                    </m:d>
                  </m:oMath>
                </a14:m>
                <a:endParaRPr lang="en-IN" sz="2400" dirty="0">
                  <a:ea typeface="Cambria Math" panose="02040503050406030204" pitchFamily="18" charset="0"/>
                </a:endParaRPr>
              </a:p>
              <a:p>
                <a:pPr marL="0" indent="0">
                  <a:buNone/>
                </a:pPr>
                <a:endParaRPr lang="en-IN" sz="500" dirty="0">
                  <a:ea typeface="Cambria Math" panose="02040503050406030204" pitchFamily="18" charset="0"/>
                </a:endParaRPr>
              </a:p>
              <a:p>
                <a:pPr>
                  <a:buFont typeface="Wingdings" panose="05000000000000000000" pitchFamily="2" charset="2"/>
                  <a:buChar char="§"/>
                </a:pPr>
                <a:r>
                  <a:rPr lang="en-IN" sz="2600" dirty="0">
                    <a:latin typeface="Abadi Extra Light" panose="020B0204020104020204" pitchFamily="34" charset="0"/>
                  </a:rPr>
                  <a:t>Thus if we maximize </a:t>
                </a:r>
                <a14:m>
                  <m:oMath xmlns:m="http://schemas.openxmlformats.org/officeDocument/2006/math">
                    <m:r>
                      <a:rPr lang="en-IN" sz="2600" i="1">
                        <a:latin typeface="Cambria Math" panose="02040503050406030204" pitchFamily="18" charset="0"/>
                        <a:ea typeface="Cambria Math" panose="02040503050406030204" pitchFamily="18" charset="0"/>
                      </a:rPr>
                      <m:t>ℒ</m:t>
                    </m:r>
                    <m:d>
                      <m:dPr>
                        <m:ctrlPr>
                          <a:rPr lang="en-IN" sz="2600" i="1">
                            <a:latin typeface="Cambria Math" panose="02040503050406030204" pitchFamily="18" charset="0"/>
                            <a:ea typeface="Cambria Math" panose="02040503050406030204" pitchFamily="18" charset="0"/>
                          </a:rPr>
                        </m:ctrlPr>
                      </m:dPr>
                      <m:e>
                        <m:r>
                          <a:rPr lang="en-IN" sz="2600" i="1">
                            <a:latin typeface="Cambria Math" panose="02040503050406030204" pitchFamily="18" charset="0"/>
                            <a:ea typeface="Cambria Math" panose="02040503050406030204" pitchFamily="18" charset="0"/>
                          </a:rPr>
                          <m:t>𝑞</m:t>
                        </m:r>
                        <m:r>
                          <a:rPr lang="en-IN" sz="2600" i="1">
                            <a:latin typeface="Cambria Math" panose="02040503050406030204" pitchFamily="18" charset="0"/>
                            <a:ea typeface="Cambria Math" panose="02040503050406030204" pitchFamily="18" charset="0"/>
                          </a:rPr>
                          <m:t>,</m:t>
                        </m:r>
                        <m:r>
                          <m:rPr>
                            <m:sty m:val="p"/>
                          </m:rPr>
                          <a:rPr lang="en-IN" sz="2600">
                            <a:latin typeface="Cambria Math" panose="02040503050406030204" pitchFamily="18" charset="0"/>
                            <a:ea typeface="Cambria Math" panose="02040503050406030204" pitchFamily="18" charset="0"/>
                          </a:rPr>
                          <m:t>Θ</m:t>
                        </m:r>
                      </m:e>
                    </m:d>
                  </m:oMath>
                </a14:m>
                <a:r>
                  <a:rPr lang="en-IN" sz="2600" dirty="0">
                    <a:latin typeface="Abadi Extra Light" panose="020B0204020104020204" pitchFamily="34" charset="0"/>
                  </a:rPr>
                  <a:t>, it will also improve </a:t>
                </a:r>
                <a14:m>
                  <m:oMath xmlns:m="http://schemas.openxmlformats.org/officeDocument/2006/math">
                    <m:r>
                      <m:rPr>
                        <m:sty m:val="p"/>
                      </m:rPr>
                      <a:rPr lang="en-IN" sz="2600" i="1">
                        <a:latin typeface="Cambria Math" panose="02040503050406030204" pitchFamily="18" charset="0"/>
                      </a:rPr>
                      <m:t>log</m:t>
                    </m:r>
                    <m:r>
                      <a:rPr lang="en-IN" sz="2600" i="1">
                        <a:latin typeface="Cambria Math" panose="02040503050406030204" pitchFamily="18" charset="0"/>
                      </a:rPr>
                      <m:t> </m:t>
                    </m:r>
                    <m:r>
                      <a:rPr lang="en-IN" sz="2600" i="1">
                        <a:latin typeface="Cambria Math" panose="02040503050406030204" pitchFamily="18" charset="0"/>
                      </a:rPr>
                      <m:t>𝑝</m:t>
                    </m:r>
                    <m:d>
                      <m:dPr>
                        <m:ctrlPr>
                          <a:rPr lang="en-IN" sz="2600" i="1">
                            <a:latin typeface="Cambria Math" panose="02040503050406030204" pitchFamily="18" charset="0"/>
                          </a:rPr>
                        </m:ctrlPr>
                      </m:dPr>
                      <m:e>
                        <m:r>
                          <a:rPr lang="en-IN" sz="2600" b="1" i="1">
                            <a:latin typeface="Cambria Math" panose="02040503050406030204" pitchFamily="18" charset="0"/>
                          </a:rPr>
                          <m:t>𝑿</m:t>
                        </m:r>
                      </m:e>
                      <m:e>
                        <m:r>
                          <m:rPr>
                            <m:sty m:val="p"/>
                          </m:rPr>
                          <a:rPr lang="en-IN" sz="2600">
                            <a:latin typeface="Cambria Math" panose="02040503050406030204" pitchFamily="18" charset="0"/>
                          </a:rPr>
                          <m:t>Θ</m:t>
                        </m:r>
                      </m:e>
                    </m:d>
                  </m:oMath>
                </a14:m>
                <a:endParaRPr lang="en-IN" sz="2600" dirty="0">
                  <a:ea typeface="Cambria Math" panose="02040503050406030204" pitchFamily="18" charset="0"/>
                </a:endParaRPr>
              </a:p>
              <a:p>
                <a:pPr marL="0" indent="0">
                  <a:buNone/>
                </a:pPr>
                <a:endParaRPr lang="en-IN" sz="500" dirty="0">
                  <a:ea typeface="Cambria Math" panose="02040503050406030204" pitchFamily="18" charset="0"/>
                </a:endParaRPr>
              </a:p>
              <a:p>
                <a:pPr>
                  <a:buFont typeface="Wingdings" panose="05000000000000000000" pitchFamily="2" charset="2"/>
                  <a:buChar char="§"/>
                </a:pPr>
                <a:r>
                  <a:rPr lang="en-GB" sz="2400" dirty="0">
                    <a:ea typeface="Cambria Math" panose="02040503050406030204" pitchFamily="18" charset="0"/>
                  </a:rPr>
                  <a:t> </a:t>
                </a:r>
                <a:r>
                  <a:rPr lang="en-GB" sz="2600" dirty="0">
                    <a:latin typeface="Abadi Extra Light" panose="020B0204020104020204" pitchFamily="34" charset="0"/>
                    <a:ea typeface="Cambria Math" panose="02040503050406030204" pitchFamily="18" charset="0"/>
                  </a:rPr>
                  <a:t>Also, as we’ll see, it’s easier to maximize </a:t>
                </a:r>
                <a14:m>
                  <m:oMath xmlns:m="http://schemas.openxmlformats.org/officeDocument/2006/math">
                    <m:r>
                      <a:rPr lang="en-IN" sz="2800" i="1" smtClean="0">
                        <a:latin typeface="Cambria Math" panose="02040503050406030204" pitchFamily="18" charset="0"/>
                        <a:ea typeface="Cambria Math" panose="02040503050406030204" pitchFamily="18" charset="0"/>
                      </a:rPr>
                      <m:t>ℒ</m:t>
                    </m:r>
                    <m:d>
                      <m:dPr>
                        <m:ctrlPr>
                          <a:rPr lang="en-IN" sz="2800" i="1">
                            <a:latin typeface="Cambria Math" panose="02040503050406030204" pitchFamily="18" charset="0"/>
                            <a:ea typeface="Cambria Math" panose="02040503050406030204" pitchFamily="18" charset="0"/>
                          </a:rPr>
                        </m:ctrlPr>
                      </m:dPr>
                      <m:e>
                        <m:r>
                          <a:rPr lang="en-IN" sz="2800" i="1">
                            <a:latin typeface="Cambria Math" panose="02040503050406030204" pitchFamily="18" charset="0"/>
                            <a:ea typeface="Cambria Math" panose="02040503050406030204" pitchFamily="18" charset="0"/>
                          </a:rPr>
                          <m:t>𝑞</m:t>
                        </m:r>
                        <m:r>
                          <a:rPr lang="en-IN" sz="2800" i="1">
                            <a:latin typeface="Cambria Math" panose="02040503050406030204" pitchFamily="18" charset="0"/>
                            <a:ea typeface="Cambria Math" panose="02040503050406030204" pitchFamily="18" charset="0"/>
                          </a:rPr>
                          <m:t>,</m:t>
                        </m:r>
                        <m:r>
                          <m:rPr>
                            <m:sty m:val="p"/>
                          </m:rPr>
                          <a:rPr lang="en-IN" sz="2800">
                            <a:latin typeface="Cambria Math" panose="02040503050406030204" pitchFamily="18" charset="0"/>
                            <a:ea typeface="Cambria Math" panose="02040503050406030204" pitchFamily="18" charset="0"/>
                          </a:rPr>
                          <m:t>Θ</m:t>
                        </m:r>
                      </m:e>
                    </m:d>
                  </m:oMath>
                </a14:m>
                <a:endParaRPr lang="en-IN" sz="2600" dirty="0">
                  <a:latin typeface="Abadi Extra Light" panose="020B0204020104020204" pitchFamily="34" charset="0"/>
                  <a:ea typeface="Cambria Math" panose="02040503050406030204" pitchFamily="18"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r>
                  <a:rPr lang="en-GB" dirty="0">
                    <a:latin typeface="Abadi Extra Light" panose="020B0204020104020204" pitchFamily="34" charset="0"/>
                  </a:rPr>
                  <a:t> </a:t>
                </a:r>
                <a:endParaRPr lang="en-GB" sz="2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18</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5A25970-4879-4303-8984-CD876785C004}"/>
                  </a:ext>
                </a:extLst>
              </p:cNvPr>
              <p:cNvSpPr txBox="1"/>
              <p:nvPr/>
            </p:nvSpPr>
            <p:spPr>
              <a:xfrm>
                <a:off x="2813029" y="1699580"/>
                <a:ext cx="5317481" cy="4309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sz="2800" i="1" smtClean="0">
                          <a:latin typeface="Cambria Math" panose="02040503050406030204" pitchFamily="18" charset="0"/>
                        </a:rPr>
                        <m:t>log</m:t>
                      </m:r>
                      <m:r>
                        <a:rPr lang="en-IN" sz="2800" i="1" smtClean="0">
                          <a:latin typeface="Cambria Math" panose="02040503050406030204" pitchFamily="18" charset="0"/>
                        </a:rPr>
                        <m:t> </m:t>
                      </m:r>
                      <m:r>
                        <a:rPr lang="en-IN" sz="2800" i="1" smtClean="0">
                          <a:latin typeface="Cambria Math" panose="02040503050406030204" pitchFamily="18" charset="0"/>
                        </a:rPr>
                        <m:t>𝑝</m:t>
                      </m:r>
                      <m:d>
                        <m:dPr>
                          <m:ctrlPr>
                            <a:rPr lang="en-IN" sz="2800" i="1">
                              <a:latin typeface="Cambria Math" panose="02040503050406030204" pitchFamily="18" charset="0"/>
                            </a:rPr>
                          </m:ctrlPr>
                        </m:dPr>
                        <m:e>
                          <m:r>
                            <a:rPr lang="en-IN" sz="2800" b="1" i="1">
                              <a:latin typeface="Cambria Math" panose="02040503050406030204" pitchFamily="18" charset="0"/>
                            </a:rPr>
                            <m:t>𝑿</m:t>
                          </m:r>
                        </m:e>
                        <m:e>
                          <m:r>
                            <m:rPr>
                              <m:sty m:val="p"/>
                            </m:rPr>
                            <a:rPr lang="en-IN" sz="2800">
                              <a:latin typeface="Cambria Math" panose="02040503050406030204" pitchFamily="18" charset="0"/>
                            </a:rPr>
                            <m:t>Θ</m:t>
                          </m:r>
                        </m:e>
                      </m:d>
                      <m:r>
                        <a:rPr lang="en-IN" sz="2800" b="0" i="1" smtClean="0">
                          <a:latin typeface="Cambria Math" panose="02040503050406030204" pitchFamily="18" charset="0"/>
                        </a:rPr>
                        <m:t>= </m:t>
                      </m:r>
                      <m:r>
                        <a:rPr lang="en-IN" sz="2800" b="0" i="1" smtClean="0">
                          <a:latin typeface="Cambria Math" panose="02040503050406030204" pitchFamily="18" charset="0"/>
                          <a:ea typeface="Cambria Math" panose="02040503050406030204" pitchFamily="18" charset="0"/>
                        </a:rPr>
                        <m:t>ℒ</m:t>
                      </m:r>
                      <m:d>
                        <m:dPr>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𝑞</m:t>
                          </m:r>
                          <m:r>
                            <a:rPr lang="en-IN" sz="2800" b="0" i="1" smtClean="0">
                              <a:latin typeface="Cambria Math" panose="02040503050406030204" pitchFamily="18" charset="0"/>
                              <a:ea typeface="Cambria Math" panose="02040503050406030204" pitchFamily="18" charset="0"/>
                            </a:rPr>
                            <m:t>,</m:t>
                          </m:r>
                          <m:r>
                            <m:rPr>
                              <m:sty m:val="p"/>
                            </m:rPr>
                            <a:rPr lang="en-IN" sz="2800" b="0" i="0" smtClean="0">
                              <a:latin typeface="Cambria Math" panose="02040503050406030204" pitchFamily="18" charset="0"/>
                              <a:ea typeface="Cambria Math" panose="02040503050406030204" pitchFamily="18" charset="0"/>
                            </a:rPr>
                            <m:t>Θ</m:t>
                          </m:r>
                        </m:e>
                      </m:d>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𝐾𝐿</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𝑞</m:t>
                      </m:r>
                      <m:r>
                        <a:rPr lang="en-IN" sz="2800" b="0" i="1" smtClean="0">
                          <a:latin typeface="Cambria Math" panose="02040503050406030204" pitchFamily="18" charset="0"/>
                          <a:ea typeface="Cambria Math" panose="02040503050406030204" pitchFamily="18" charset="0"/>
                        </a:rPr>
                        <m:t>||</m:t>
                      </m:r>
                      <m:sSub>
                        <m:sSubPr>
                          <m:ctrlPr>
                            <a:rPr lang="en-IN" sz="2800" b="0" i="1" smtClean="0">
                              <a:latin typeface="Cambria Math" panose="02040503050406030204" pitchFamily="18" charset="0"/>
                              <a:ea typeface="Cambria Math" panose="02040503050406030204" pitchFamily="18" charset="0"/>
                            </a:rPr>
                          </m:ctrlPr>
                        </m:sSubPr>
                        <m:e>
                          <m:r>
                            <a:rPr lang="en-IN" sz="2800" b="0" i="1" smtClean="0">
                              <a:latin typeface="Cambria Math" panose="02040503050406030204" pitchFamily="18" charset="0"/>
                              <a:ea typeface="Cambria Math" panose="02040503050406030204" pitchFamily="18" charset="0"/>
                            </a:rPr>
                            <m:t>𝑝</m:t>
                          </m:r>
                        </m:e>
                        <m:sub>
                          <m:r>
                            <a:rPr lang="en-IN" sz="2800" b="0" i="1" smtClean="0">
                              <a:latin typeface="Cambria Math" panose="02040503050406030204" pitchFamily="18" charset="0"/>
                              <a:ea typeface="Cambria Math" panose="02040503050406030204" pitchFamily="18" charset="0"/>
                            </a:rPr>
                            <m:t>𝑧</m:t>
                          </m:r>
                        </m:sub>
                      </m:sSub>
                      <m:r>
                        <a:rPr lang="en-IN" sz="2800" b="0" i="1" smtClean="0">
                          <a:latin typeface="Cambria Math" panose="02040503050406030204" pitchFamily="18" charset="0"/>
                          <a:ea typeface="Cambria Math" panose="02040503050406030204" pitchFamily="18" charset="0"/>
                        </a:rPr>
                        <m:t>)</m:t>
                      </m:r>
                    </m:oMath>
                  </m:oMathPara>
                </a14:m>
                <a:br>
                  <a:rPr lang="en-IN" sz="2800" b="0" dirty="0">
                    <a:ea typeface="Cambria Math" panose="02040503050406030204" pitchFamily="18" charset="0"/>
                  </a:rPr>
                </a:br>
                <a:endParaRPr lang="en-IN" sz="2800" dirty="0"/>
              </a:p>
            </p:txBody>
          </p:sp>
        </mc:Choice>
        <mc:Fallback xmlns="">
          <p:sp>
            <p:nvSpPr>
              <p:cNvPr id="5" name="TextBox 4">
                <a:extLst>
                  <a:ext uri="{FF2B5EF4-FFF2-40B4-BE49-F238E27FC236}">
                    <a16:creationId xmlns:a16="http://schemas.microsoft.com/office/drawing/2014/main" id="{35A25970-4879-4303-8984-CD876785C004}"/>
                  </a:ext>
                </a:extLst>
              </p:cNvPr>
              <p:cNvSpPr txBox="1">
                <a:spLocks noRot="1" noChangeAspect="1" noMove="1" noResize="1" noEditPoints="1" noAdjustHandles="1" noChangeArrowheads="1" noChangeShapeType="1" noTextEdit="1"/>
              </p:cNvSpPr>
              <p:nvPr/>
            </p:nvSpPr>
            <p:spPr>
              <a:xfrm>
                <a:off x="2813029" y="1699580"/>
                <a:ext cx="5317481" cy="430952"/>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E8963CD3-8EB3-4F01-97D8-D0700197AB11}"/>
                  </a:ext>
                </a:extLst>
              </p:cNvPr>
              <p:cNvSpPr/>
              <p:nvPr/>
            </p:nvSpPr>
            <p:spPr>
              <a:xfrm>
                <a:off x="511134" y="1862198"/>
                <a:ext cx="1886755" cy="413077"/>
              </a:xfrm>
              <a:prstGeom prst="wedgeRectCallout">
                <a:avLst>
                  <a:gd name="adj1" fmla="val 43027"/>
                  <a:gd name="adj2" fmla="val 8304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Assume </a:t>
                </a:r>
                <a14:m>
                  <m:oMath xmlns:m="http://schemas.openxmlformats.org/officeDocument/2006/math">
                    <m:r>
                      <a:rPr lang="en-IN" b="1" i="1" dirty="0" smtClean="0">
                        <a:solidFill>
                          <a:schemeClr val="tx1"/>
                        </a:solidFill>
                        <a:latin typeface="Cambria Math" panose="02040503050406030204" pitchFamily="18" charset="0"/>
                      </a:rPr>
                      <m:t>𝒁</m:t>
                    </m:r>
                  </m:oMath>
                </a14:m>
                <a:r>
                  <a:rPr lang="en-IN" dirty="0">
                    <a:solidFill>
                      <a:schemeClr val="tx1"/>
                    </a:solidFill>
                    <a:latin typeface="Abadi Extra Light" panose="020B0204020104020204" pitchFamily="34" charset="0"/>
                  </a:rPr>
                  <a:t> discrete</a:t>
                </a:r>
              </a:p>
            </p:txBody>
          </p:sp>
        </mc:Choice>
        <mc:Fallback xmlns="">
          <p:sp>
            <p:nvSpPr>
              <p:cNvPr id="6" name="Speech Bubble: Rectangle 5">
                <a:extLst>
                  <a:ext uri="{FF2B5EF4-FFF2-40B4-BE49-F238E27FC236}">
                    <a16:creationId xmlns:a16="http://schemas.microsoft.com/office/drawing/2014/main" id="{E8963CD3-8EB3-4F01-97D8-D0700197AB11}"/>
                  </a:ext>
                </a:extLst>
              </p:cNvPr>
              <p:cNvSpPr>
                <a:spLocks noRot="1" noChangeAspect="1" noMove="1" noResize="1" noEditPoints="1" noAdjustHandles="1" noChangeArrowheads="1" noChangeShapeType="1" noTextEdit="1"/>
              </p:cNvSpPr>
              <p:nvPr/>
            </p:nvSpPr>
            <p:spPr>
              <a:xfrm>
                <a:off x="511134" y="1862198"/>
                <a:ext cx="1886755" cy="413077"/>
              </a:xfrm>
              <a:prstGeom prst="wedgeRectCallout">
                <a:avLst>
                  <a:gd name="adj1" fmla="val 43027"/>
                  <a:gd name="adj2" fmla="val 83045"/>
                </a:avLst>
              </a:prstGeom>
              <a:blipFill>
                <a:blip r:embed="rId7"/>
                <a:stretch>
                  <a:fillRect l="-2564" r="-641"/>
                </a:stretch>
              </a:blipFill>
              <a:ln w="19050">
                <a:solidFill>
                  <a:schemeClr val="accent2"/>
                </a:solidFill>
              </a:ln>
            </p:spPr>
            <p:txBody>
              <a:bodyPr/>
              <a:lstStyle/>
              <a:p>
                <a:r>
                  <a:rPr lang="en-IN">
                    <a:noFill/>
                  </a:rPr>
                  <a:t> </a:t>
                </a:r>
              </a:p>
            </p:txBody>
          </p:sp>
        </mc:Fallback>
      </mc:AlternateContent>
      <p:pic>
        <p:nvPicPr>
          <p:cNvPr id="3" name="Picture 2">
            <a:extLst>
              <a:ext uri="{FF2B5EF4-FFF2-40B4-BE49-F238E27FC236}">
                <a16:creationId xmlns:a16="http://schemas.microsoft.com/office/drawing/2014/main" id="{04EDC427-080E-488E-9563-41F1AB64E491}"/>
              </a:ext>
            </a:extLst>
          </p:cNvPr>
          <p:cNvPicPr>
            <a:picLocks noChangeAspect="1"/>
          </p:cNvPicPr>
          <p:nvPr/>
        </p:nvPicPr>
        <p:blipFill>
          <a:blip r:embed="rId8"/>
          <a:stretch>
            <a:fillRect/>
          </a:stretch>
        </p:blipFill>
        <p:spPr>
          <a:xfrm>
            <a:off x="7321757" y="2420018"/>
            <a:ext cx="4475291" cy="2738402"/>
          </a:xfrm>
          <a:prstGeom prst="rect">
            <a:avLst/>
          </a:prstGeom>
        </p:spPr>
      </p:pic>
      <p:sp>
        <p:nvSpPr>
          <p:cNvPr id="8" name="Speech Bubble: Rectangle 7">
            <a:extLst>
              <a:ext uri="{FF2B5EF4-FFF2-40B4-BE49-F238E27FC236}">
                <a16:creationId xmlns:a16="http://schemas.microsoft.com/office/drawing/2014/main" id="{7AA2004A-8174-41AE-B23C-C22957815E3E}"/>
              </a:ext>
            </a:extLst>
          </p:cNvPr>
          <p:cNvSpPr/>
          <p:nvPr/>
        </p:nvSpPr>
        <p:spPr>
          <a:xfrm>
            <a:off x="8435593" y="1655660"/>
            <a:ext cx="1886755" cy="413077"/>
          </a:xfrm>
          <a:prstGeom prst="wedgeRectCallout">
            <a:avLst>
              <a:gd name="adj1" fmla="val -65847"/>
              <a:gd name="adj2" fmla="val 175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Verify the identity</a:t>
            </a:r>
          </a:p>
        </p:txBody>
      </p:sp>
    </p:spTree>
    <p:custDataLst>
      <p:tags r:id="rId1"/>
    </p:custDataLst>
    <p:extLst>
      <p:ext uri="{BB962C8B-B14F-4D97-AF65-F5344CB8AC3E}">
        <p14:creationId xmlns:p14="http://schemas.microsoft.com/office/powerpoint/2010/main" val="267344648"/>
      </p:ext>
    </p:extLst>
  </p:cSld>
  <p:clrMapOvr>
    <a:masterClrMapping/>
  </p:clrMapOvr>
  <mc:AlternateContent xmlns:mc="http://schemas.openxmlformats.org/markup-compatibility/2006" xmlns:p14="http://schemas.microsoft.com/office/powerpoint/2010/main">
    <mc:Choice Requires="p14">
      <p:transition spd="slow" p14:dur="2000" advTm="243540"/>
    </mc:Choice>
    <mc:Fallback xmlns="">
      <p:transition spd="slow" advTm="243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5" end="15"/>
                                            </p:txEl>
                                          </p:spTgt>
                                        </p:tgtEl>
                                        <p:attrNameLst>
                                          <p:attrName>style.visibility</p:attrName>
                                        </p:attrNameLst>
                                      </p:cBhvr>
                                      <p:to>
                                        <p:strVal val="visible"/>
                                      </p:to>
                                    </p:set>
                                    <p:animEffect transition="in" filter="wipe(down)">
                                      <p:cBhvr>
                                        <p:cTn id="6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19</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20" name="Title 1">
                <a:extLst>
                  <a:ext uri="{FF2B5EF4-FFF2-40B4-BE49-F238E27FC236}">
                    <a16:creationId xmlns:a16="http://schemas.microsoft.com/office/drawing/2014/main" id="{4FDD0BAA-2197-43F1-BA81-C1252B1043B5}"/>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Maximizing </a:t>
                </a:r>
                <a14:m>
                  <m:oMath xmlns:m="http://schemas.openxmlformats.org/officeDocument/2006/math">
                    <m:r>
                      <a:rPr lang="en-IN" sz="4400" i="1" smtClean="0">
                        <a:solidFill>
                          <a:srgbClr val="A33BC3"/>
                        </a:solidFill>
                        <a:latin typeface="Cambria Math" panose="02040503050406030204" pitchFamily="18" charset="0"/>
                        <a:ea typeface="Cambria Math" panose="02040503050406030204" pitchFamily="18" charset="0"/>
                      </a:rPr>
                      <m:t>ℒ</m:t>
                    </m:r>
                    <m:d>
                      <m:dPr>
                        <m:ctrlPr>
                          <a:rPr lang="en-IN" sz="4400" i="1">
                            <a:solidFill>
                              <a:srgbClr val="A33BC3"/>
                            </a:solidFill>
                            <a:latin typeface="Cambria Math" panose="02040503050406030204" pitchFamily="18" charset="0"/>
                            <a:ea typeface="Cambria Math" panose="02040503050406030204" pitchFamily="18" charset="0"/>
                          </a:rPr>
                        </m:ctrlPr>
                      </m:dPr>
                      <m:e>
                        <m:r>
                          <a:rPr lang="en-IN" sz="4400" i="1">
                            <a:solidFill>
                              <a:srgbClr val="A33BC3"/>
                            </a:solidFill>
                            <a:latin typeface="Cambria Math" panose="02040503050406030204" pitchFamily="18" charset="0"/>
                            <a:ea typeface="Cambria Math" panose="02040503050406030204" pitchFamily="18" charset="0"/>
                          </a:rPr>
                          <m:t>𝑞</m:t>
                        </m:r>
                        <m:r>
                          <a:rPr lang="en-IN" sz="4400" i="1">
                            <a:solidFill>
                              <a:srgbClr val="A33BC3"/>
                            </a:solidFill>
                            <a:latin typeface="Cambria Math" panose="02040503050406030204" pitchFamily="18" charset="0"/>
                            <a:ea typeface="Cambria Math" panose="02040503050406030204" pitchFamily="18" charset="0"/>
                          </a:rPr>
                          <m:t>,</m:t>
                        </m:r>
                        <m:r>
                          <m:rPr>
                            <m:sty m:val="p"/>
                          </m:rPr>
                          <a:rPr lang="en-IN" sz="4400">
                            <a:solidFill>
                              <a:srgbClr val="A33BC3"/>
                            </a:solidFill>
                            <a:latin typeface="Cambria Math" panose="02040503050406030204" pitchFamily="18" charset="0"/>
                            <a:ea typeface="Cambria Math" panose="02040503050406030204" pitchFamily="18" charset="0"/>
                          </a:rPr>
                          <m:t>Θ</m:t>
                        </m:r>
                      </m:e>
                    </m:d>
                  </m:oMath>
                </a14:m>
                <a:r>
                  <a:rPr lang="en-IN" dirty="0">
                    <a:solidFill>
                      <a:srgbClr val="A33BC3"/>
                    </a:solidFill>
                  </a:rPr>
                  <a:t> </a:t>
                </a:r>
              </a:p>
            </p:txBody>
          </p:sp>
        </mc:Choice>
        <mc:Fallback xmlns="">
          <p:sp>
            <p:nvSpPr>
              <p:cNvPr id="20" name="Title 1">
                <a:extLst>
                  <a:ext uri="{FF2B5EF4-FFF2-40B4-BE49-F238E27FC236}">
                    <a16:creationId xmlns:a16="http://schemas.microsoft.com/office/drawing/2014/main" id="{4FDD0BAA-2197-43F1-BA81-C1252B1043B5}"/>
                  </a:ext>
                </a:extLst>
              </p:cNvPr>
              <p:cNvSpPr>
                <a:spLocks noGrp="1" noRot="1" noChangeAspect="1" noMove="1" noResize="1" noEditPoints="1" noAdjustHandles="1" noChangeArrowheads="1" noChangeShapeType="1" noTextEdit="1"/>
              </p:cNvSpPr>
              <p:nvPr>
                <p:ph type="title"/>
              </p:nvPr>
            </p:nvSpPr>
            <p:spPr>
              <a:xfrm>
                <a:off x="265245" y="169682"/>
                <a:ext cx="11740617" cy="821500"/>
              </a:xfrm>
              <a:blipFill>
                <a:blip r:embed="rId3"/>
                <a:stretch>
                  <a:fillRect l="-2130" t="-15556" b="-27407"/>
                </a:stretch>
              </a:blipFill>
            </p:spPr>
            <p:txBody>
              <a:bodyPr/>
              <a:lstStyle/>
              <a:p>
                <a:r>
                  <a:rPr lang="en-IN">
                    <a:noFill/>
                  </a:rPr>
                  <a:t> </a:t>
                </a:r>
              </a:p>
            </p:txBody>
          </p:sp>
        </mc:Fallback>
      </mc:AlternateContent>
      <p:sp>
        <p:nvSpPr>
          <p:cNvPr id="21" name="Slide Number Placeholder 11">
            <a:extLst>
              <a:ext uri="{FF2B5EF4-FFF2-40B4-BE49-F238E27FC236}">
                <a16:creationId xmlns:a16="http://schemas.microsoft.com/office/drawing/2014/main" id="{A9805645-9E76-4195-AF7D-C271845D5237}"/>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accent2">
                    <a:lumMod val="40000"/>
                    <a:lumOff val="60000"/>
                  </a:schemeClr>
                </a:solidFill>
              </a:rPr>
              <a:pPr/>
              <a:t>19</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97447913-1853-4C07-ACEE-432BE3BE0136}"/>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14:m>
                  <m:oMath xmlns:m="http://schemas.openxmlformats.org/officeDocument/2006/math">
                    <m:r>
                      <a:rPr lang="en-IN" sz="2400" i="1" smtClean="0">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depends on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and </a:t>
                </a:r>
                <a14:m>
                  <m:oMath xmlns:m="http://schemas.openxmlformats.org/officeDocument/2006/math">
                    <m:r>
                      <m:rPr>
                        <m:sty m:val="p"/>
                      </m:rPr>
                      <a:rPr lang="en-IN" sz="2400" i="0" dirty="0" smtClean="0">
                        <a:latin typeface="Cambria Math" panose="02040503050406030204" pitchFamily="18" charset="0"/>
                      </a:rPr>
                      <m:t>Θ</m:t>
                    </m:r>
                  </m:oMath>
                </a14:m>
                <a:r>
                  <a:rPr lang="en-IN" sz="2400" dirty="0">
                    <a:latin typeface="Abadi Extra Light" panose="020B0204020104020204" pitchFamily="34" charset="0"/>
                  </a:rPr>
                  <a:t>. We’ll use ALT-OPT to maximize it</a:t>
                </a:r>
              </a:p>
              <a:p>
                <a:pPr>
                  <a:buFont typeface="Wingdings" panose="05000000000000000000" pitchFamily="2" charset="2"/>
                  <a:buChar char="§"/>
                </a:pPr>
                <a:r>
                  <a:rPr lang="en-IN" sz="2400" dirty="0">
                    <a:latin typeface="Abadi Extra Light" panose="020B0204020104020204" pitchFamily="34" charset="0"/>
                  </a:rPr>
                  <a:t>Let’s maximize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with </a:t>
                </a:r>
                <a14:m>
                  <m:oMath xmlns:m="http://schemas.openxmlformats.org/officeDocument/2006/math">
                    <m:r>
                      <m:rPr>
                        <m:sty m:val="p"/>
                      </m:rPr>
                      <a:rPr lang="en-IN" sz="2400" dirty="0">
                        <a:latin typeface="Cambria Math" panose="02040503050406030204" pitchFamily="18" charset="0"/>
                      </a:rPr>
                      <m:t>Θ</m:t>
                    </m:r>
                  </m:oMath>
                </a14:m>
                <a:r>
                  <a:rPr lang="en-IN" sz="2400" dirty="0">
                    <a:latin typeface="Abadi Extra Light" panose="020B0204020104020204" pitchFamily="34" charset="0"/>
                  </a:rPr>
                  <a:t> fixed at some </a:t>
                </a:r>
                <a14:m>
                  <m:oMath xmlns:m="http://schemas.openxmlformats.org/officeDocument/2006/math">
                    <m:sSup>
                      <m:sSupPr>
                        <m:ctrlPr>
                          <a:rPr lang="en-IN" sz="2400" i="1" smtClean="0">
                            <a:latin typeface="Cambria Math" panose="02040503050406030204" pitchFamily="18" charset="0"/>
                          </a:rPr>
                        </m:ctrlPr>
                      </m:sSupPr>
                      <m:e>
                        <m:r>
                          <m:rPr>
                            <m:sty m:val="p"/>
                          </m:rPr>
                          <a:rPr lang="en-IN" sz="2400" dirty="0">
                            <a:latin typeface="Cambria Math" panose="02040503050406030204" pitchFamily="18" charset="0"/>
                          </a:rPr>
                          <m:t>Θ</m:t>
                        </m:r>
                      </m:e>
                      <m:sup>
                        <m:r>
                          <m:rPr>
                            <m:sty m:val="p"/>
                          </m:rPr>
                          <a:rPr lang="en-IN" sz="2400" b="0" i="0" smtClean="0">
                            <a:latin typeface="Cambria Math" panose="02040503050406030204" pitchFamily="18" charset="0"/>
                          </a:rPr>
                          <m:t>old</m:t>
                        </m:r>
                      </m:sup>
                    </m:sSup>
                  </m:oMath>
                </a14:m>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r>
                  <a:rPr lang="en-IN" sz="2400" dirty="0">
                    <a:latin typeface="Abadi Extra Light" panose="020B0204020104020204" pitchFamily="34" charset="0"/>
                  </a:rPr>
                  <a:t>Now let’s maximize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m:rPr>
                        <m:sty m:val="p"/>
                      </m:rPr>
                      <a:rPr lang="en-IN" sz="2400" dirty="0">
                        <a:latin typeface="Cambria Math" panose="02040503050406030204" pitchFamily="18" charset="0"/>
                      </a:rPr>
                      <m:t>Θ</m:t>
                    </m:r>
                  </m:oMath>
                </a14:m>
                <a:r>
                  <a:rPr lang="en-IN" sz="2400" dirty="0">
                    <a:latin typeface="Abadi Extra Light" panose="020B0204020104020204" pitchFamily="34" charset="0"/>
                  </a:rPr>
                  <a:t> with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fixed at </a:t>
                </a:r>
                <a14:m>
                  <m:oMath xmlns:m="http://schemas.openxmlformats.org/officeDocument/2006/math">
                    <m:acc>
                      <m:accPr>
                        <m:chr m:val="̂"/>
                        <m:ctrlPr>
                          <a:rPr lang="en-IN" sz="2400" i="1">
                            <a:latin typeface="Cambria Math" panose="02040503050406030204" pitchFamily="18" charset="0"/>
                          </a:rPr>
                        </m:ctrlPr>
                      </m:accPr>
                      <m:e>
                        <m:r>
                          <a:rPr lang="en-IN" sz="2400" i="1">
                            <a:latin typeface="Cambria Math" panose="02040503050406030204" pitchFamily="18" charset="0"/>
                          </a:rPr>
                          <m:t>𝑞</m:t>
                        </m:r>
                      </m:e>
                    </m:acc>
                    <m:r>
                      <a:rPr lang="en-IN" sz="2400" b="0" i="1" smtClean="0">
                        <a:latin typeface="Cambria Math" panose="02040503050406030204" pitchFamily="18" charset="0"/>
                      </a:rPr>
                      <m:t>=</m:t>
                    </m:r>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𝑝</m:t>
                        </m:r>
                      </m:e>
                      <m:sub>
                        <m:r>
                          <a:rPr lang="en-IN" sz="2400" i="1">
                            <a:latin typeface="Cambria Math" panose="02040503050406030204" pitchFamily="18" charset="0"/>
                            <a:ea typeface="Cambria Math" panose="02040503050406030204" pitchFamily="18" charset="0"/>
                          </a:rPr>
                          <m:t>𝑧</m:t>
                        </m:r>
                      </m:sub>
                    </m:sSub>
                    <m:r>
                      <a:rPr lang="en-IN" sz="2400" i="1">
                        <a:latin typeface="Cambria Math" panose="02040503050406030204" pitchFamily="18" charset="0"/>
                        <a:ea typeface="Cambria Math" panose="02040503050406030204" pitchFamily="18" charset="0"/>
                      </a:rPr>
                      <m:t>=</m:t>
                    </m:r>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r>
                      <a:rPr lang="en-IN" sz="2400" i="1">
                        <a:latin typeface="Cambria Math" panose="02040503050406030204" pitchFamily="18" charset="0"/>
                        <a:ea typeface="Cambria Math" panose="02040503050406030204" pitchFamily="18" charset="0"/>
                      </a:rPr>
                      <m:t>)</m:t>
                    </m:r>
                  </m:oMath>
                </a14:m>
                <a:br>
                  <a:rPr lang="en-IN" sz="2400" dirty="0">
                    <a:ea typeface="Cambria Math" panose="02040503050406030204" pitchFamily="18" charset="0"/>
                  </a:rPr>
                </a:br>
                <a:endParaRPr lang="en-IN" sz="24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22" name="Content Placeholder 2">
                <a:extLst>
                  <a:ext uri="{FF2B5EF4-FFF2-40B4-BE49-F238E27FC236}">
                    <a16:creationId xmlns:a16="http://schemas.microsoft.com/office/drawing/2014/main" id="{97447913-1853-4C07-ACEE-432BE3BE0136}"/>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6"/>
                <a:stretch>
                  <a:fillRect l="-727"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6739F1-8623-4128-A19A-101E87AB1F97}"/>
                  </a:ext>
                </a:extLst>
              </p:cNvPr>
              <p:cNvSpPr txBox="1"/>
              <p:nvPr/>
            </p:nvSpPr>
            <p:spPr>
              <a:xfrm>
                <a:off x="1928291" y="2288814"/>
                <a:ext cx="8780289" cy="42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IN" sz="2400" b="0" i="1" smtClean="0">
                              <a:latin typeface="Cambria Math" panose="02040503050406030204" pitchFamily="18" charset="0"/>
                            </a:rPr>
                          </m:ctrlPr>
                        </m:accPr>
                        <m:e>
                          <m:r>
                            <a:rPr lang="en-IN" sz="2400" b="0" i="1" smtClean="0">
                              <a:latin typeface="Cambria Math" panose="02040503050406030204" pitchFamily="18" charset="0"/>
                            </a:rPr>
                            <m:t>𝑞</m:t>
                          </m:r>
                        </m:e>
                      </m:acc>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a:rPr lang="en-IN" sz="2400" b="0" i="1" smtClean="0">
                              <a:latin typeface="Cambria Math" panose="02040503050406030204" pitchFamily="18" charset="0"/>
                            </a:rPr>
                            <m:t>𝑞</m:t>
                          </m:r>
                        </m:sub>
                      </m:sSub>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b="0" i="0" smtClean="0">
                                  <a:latin typeface="Cambria Math" panose="02040503050406030204" pitchFamily="18" charset="0"/>
                                  <a:ea typeface="Cambria Math" panose="02040503050406030204" pitchFamily="18" charset="0"/>
                                </a:rPr>
                                <m:t>old</m:t>
                              </m:r>
                            </m:sup>
                          </m:sSup>
                        </m:e>
                      </m:d>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argmin</m:t>
                          </m:r>
                        </m:e>
                        <m:sub>
                          <m:r>
                            <a:rPr lang="en-IN" sz="2400" b="0" i="1" smtClean="0">
                              <a:latin typeface="Cambria Math" panose="02040503050406030204" pitchFamily="18" charset="0"/>
                              <a:ea typeface="Cambria Math" panose="02040503050406030204" pitchFamily="18" charset="0"/>
                            </a:rPr>
                            <m:t>𝑞</m:t>
                          </m:r>
                        </m:sub>
                      </m:sSub>
                      <m:r>
                        <a:rPr lang="en-IN" sz="2400" i="1">
                          <a:latin typeface="Cambria Math" panose="02040503050406030204" pitchFamily="18" charset="0"/>
                          <a:ea typeface="Cambria Math" panose="02040503050406030204" pitchFamily="18" charset="0"/>
                        </a:rPr>
                        <m:t>𝐾𝐿</m:t>
                      </m:r>
                      <m:r>
                        <a:rPr lang="en-IN" sz="2400" i="1">
                          <a:latin typeface="Cambria Math" panose="02040503050406030204" pitchFamily="18" charset="0"/>
                          <a:ea typeface="Cambria Math" panose="02040503050406030204" pitchFamily="18" charset="0"/>
                        </a:rPr>
                        <m:t>(</m:t>
                      </m:r>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d>
                        <m:dPr>
                          <m:begChr m:val="|"/>
                          <m:ctrlPr>
                            <a:rPr lang="en-IN" sz="2400" i="1">
                              <a:latin typeface="Cambria Math" panose="02040503050406030204" pitchFamily="18" charset="0"/>
                              <a:ea typeface="Cambria Math" panose="02040503050406030204" pitchFamily="18" charset="0"/>
                            </a:rPr>
                          </m:ctrlPr>
                        </m:dPr>
                        <m:e>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𝑝</m:t>
                              </m:r>
                            </m:e>
                            <m:sub>
                              <m:r>
                                <a:rPr lang="en-IN" sz="2400" i="1">
                                  <a:latin typeface="Cambria Math" panose="02040503050406030204" pitchFamily="18" charset="0"/>
                                  <a:ea typeface="Cambria Math" panose="02040503050406030204" pitchFamily="18" charset="0"/>
                                </a:rPr>
                                <m:t>𝑧</m:t>
                              </m:r>
                            </m:sub>
                          </m:sSub>
                        </m:e>
                      </m:d>
                      <m:r>
                        <a:rPr lang="en-IN" sz="2400" b="0" i="1" smtClean="0">
                          <a:latin typeface="Cambria Math" panose="02040503050406030204" pitchFamily="18" charset="0"/>
                          <a:ea typeface="Cambria Math" panose="02040503050406030204" pitchFamily="18" charset="0"/>
                        </a:rPr>
                        <m:t>=</m:t>
                      </m:r>
                      <m:sSub>
                        <m:sSubPr>
                          <m:ctrlPr>
                            <a:rPr lang="en-IN" sz="2400" b="0" i="1" smtClean="0">
                              <a:latin typeface="Cambria Math" panose="02040503050406030204" pitchFamily="18" charset="0"/>
                              <a:ea typeface="Cambria Math" panose="02040503050406030204" pitchFamily="18" charset="0"/>
                            </a:rPr>
                          </m:ctrlPr>
                        </m:sSubPr>
                        <m:e>
                          <m:r>
                            <a:rPr lang="en-IN" sz="2400" b="0" i="1" smtClean="0">
                              <a:latin typeface="Cambria Math" panose="02040503050406030204" pitchFamily="18" charset="0"/>
                              <a:ea typeface="Cambria Math" panose="02040503050406030204" pitchFamily="18" charset="0"/>
                            </a:rPr>
                            <m:t>𝑝</m:t>
                          </m:r>
                        </m:e>
                        <m:sub>
                          <m:r>
                            <a:rPr lang="en-IN" sz="2400" b="0" i="1" smtClean="0">
                              <a:latin typeface="Cambria Math" panose="02040503050406030204" pitchFamily="18" charset="0"/>
                              <a:ea typeface="Cambria Math" panose="02040503050406030204" pitchFamily="18" charset="0"/>
                            </a:rPr>
                            <m:t>𝑧</m:t>
                          </m:r>
                        </m:sub>
                      </m:sSub>
                      <m:r>
                        <a:rPr lang="en-IN" sz="2400" b="0" i="1" smtClean="0">
                          <a:latin typeface="Cambria Math" panose="02040503050406030204" pitchFamily="18" charset="0"/>
                          <a:ea typeface="Cambria Math" panose="02040503050406030204" pitchFamily="18" charset="0"/>
                        </a:rPr>
                        <m:t>=</m:t>
                      </m:r>
                      <m:r>
                        <a:rPr lang="en-IN" sz="2400" b="0" i="1" smtClean="0">
                          <a:latin typeface="Cambria Math" panose="02040503050406030204" pitchFamily="18" charset="0"/>
                          <a:ea typeface="Cambria Math" panose="02040503050406030204" pitchFamily="18" charset="0"/>
                        </a:rPr>
                        <m:t>𝑝</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𝒁</m:t>
                      </m:r>
                      <m:r>
                        <a:rPr lang="en-IN" sz="2400" b="0" i="1" smtClean="0">
                          <a:latin typeface="Cambria Math" panose="02040503050406030204" pitchFamily="18" charset="0"/>
                          <a:ea typeface="Cambria Math" panose="02040503050406030204" pitchFamily="18" charset="0"/>
                        </a:rPr>
                        <m:t>|</m:t>
                      </m:r>
                      <m:r>
                        <a:rPr lang="en-IN" sz="2400" b="1" i="1" smtClean="0">
                          <a:latin typeface="Cambria Math" panose="02040503050406030204" pitchFamily="18" charset="0"/>
                          <a:ea typeface="Cambria Math" panose="02040503050406030204" pitchFamily="18" charset="0"/>
                        </a:rPr>
                        <m:t>𝑿</m:t>
                      </m:r>
                      <m:r>
                        <a:rPr lang="en-IN" sz="2400" b="0" i="1" smtClean="0">
                          <a:latin typeface="Cambria Math" panose="02040503050406030204" pitchFamily="18" charset="0"/>
                          <a:ea typeface="Cambria Math" panose="02040503050406030204" pitchFamily="18" charset="0"/>
                        </a:rPr>
                        <m:t>,</m:t>
                      </m:r>
                      <m:sSup>
                        <m:sSupPr>
                          <m:ctrlPr>
                            <a:rPr lang="en-IN" sz="2400" b="0" i="1" smtClean="0">
                              <a:latin typeface="Cambria Math" panose="02040503050406030204" pitchFamily="18" charset="0"/>
                              <a:ea typeface="Cambria Math" panose="02040503050406030204" pitchFamily="18" charset="0"/>
                            </a:rPr>
                          </m:ctrlPr>
                        </m:sSupPr>
                        <m:e>
                          <m:r>
                            <m:rPr>
                              <m:sty m:val="p"/>
                            </m:rPr>
                            <a:rPr lang="en-IN" sz="2400" b="0" i="0" smtClean="0">
                              <a:latin typeface="Cambria Math" panose="02040503050406030204" pitchFamily="18" charset="0"/>
                              <a:ea typeface="Cambria Math" panose="02040503050406030204" pitchFamily="18" charset="0"/>
                            </a:rPr>
                            <m:t>Θ</m:t>
                          </m:r>
                        </m:e>
                        <m:sup>
                          <m:r>
                            <m:rPr>
                              <m:sty m:val="p"/>
                            </m:rPr>
                            <a:rPr lang="en-IN" sz="2400" b="0" i="0" smtClean="0">
                              <a:latin typeface="Cambria Math" panose="02040503050406030204" pitchFamily="18" charset="0"/>
                              <a:ea typeface="Cambria Math" panose="02040503050406030204" pitchFamily="18" charset="0"/>
                            </a:rPr>
                            <m:t>old</m:t>
                          </m:r>
                        </m:sup>
                      </m:sSup>
                      <m:r>
                        <a:rPr lang="en-IN" sz="2400" b="0" i="1" smtClean="0">
                          <a:latin typeface="Cambria Math" panose="02040503050406030204" pitchFamily="18" charset="0"/>
                          <a:ea typeface="Cambria Math" panose="02040503050406030204" pitchFamily="18" charset="0"/>
                        </a:rPr>
                        <m:t>)</m:t>
                      </m:r>
                    </m:oMath>
                  </m:oMathPara>
                </a14:m>
                <a:br>
                  <a:rPr lang="en-IN" sz="2400" dirty="0">
                    <a:ea typeface="Cambria Math" panose="02040503050406030204" pitchFamily="18" charset="0"/>
                  </a:rPr>
                </a:br>
                <a:endParaRPr lang="en-IN" sz="2400" dirty="0"/>
              </a:p>
            </p:txBody>
          </p:sp>
        </mc:Choice>
        <mc:Fallback xmlns="">
          <p:sp>
            <p:nvSpPr>
              <p:cNvPr id="23" name="TextBox 22">
                <a:extLst>
                  <a:ext uri="{FF2B5EF4-FFF2-40B4-BE49-F238E27FC236}">
                    <a16:creationId xmlns:a16="http://schemas.microsoft.com/office/drawing/2014/main" id="{B66739F1-8623-4128-A19A-101E87AB1F97}"/>
                  </a:ext>
                </a:extLst>
              </p:cNvPr>
              <p:cNvSpPr txBox="1">
                <a:spLocks noRot="1" noChangeAspect="1" noMove="1" noResize="1" noEditPoints="1" noAdjustHandles="1" noChangeArrowheads="1" noChangeShapeType="1" noTextEdit="1"/>
              </p:cNvSpPr>
              <p:nvPr/>
            </p:nvSpPr>
            <p:spPr>
              <a:xfrm>
                <a:off x="1928291" y="2288814"/>
                <a:ext cx="8780289" cy="424347"/>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C8F10AAA-F54F-459A-B864-47EFB314A726}"/>
                  </a:ext>
                </a:extLst>
              </p:cNvPr>
              <p:cNvSpPr/>
              <p:nvPr/>
            </p:nvSpPr>
            <p:spPr>
              <a:xfrm>
                <a:off x="7459998" y="1599344"/>
                <a:ext cx="3224229" cy="590250"/>
              </a:xfrm>
              <a:prstGeom prst="wedgeRectCallout">
                <a:avLst>
                  <a:gd name="adj1" fmla="val -47211"/>
                  <a:gd name="adj2" fmla="val 781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Since </a:t>
                </a:r>
                <a14:m>
                  <m:oMath xmlns:m="http://schemas.openxmlformats.org/officeDocument/2006/math">
                    <m:r>
                      <m:rPr>
                        <m:sty m:val="p"/>
                      </m:rPr>
                      <a:rPr lang="en-IN" sz="1400" i="1" smtClean="0">
                        <a:solidFill>
                          <a:schemeClr val="tx1"/>
                        </a:solidFill>
                        <a:latin typeface="Cambria Math" panose="02040503050406030204" pitchFamily="18" charset="0"/>
                      </a:rPr>
                      <m:t>log</m:t>
                    </m:r>
                    <m:r>
                      <a:rPr lang="en-IN" sz="1400" i="1" smtClean="0">
                        <a:solidFill>
                          <a:schemeClr val="tx1"/>
                        </a:solidFill>
                        <a:latin typeface="Cambria Math" panose="02040503050406030204" pitchFamily="18" charset="0"/>
                      </a:rPr>
                      <m:t> </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r>
                      <a:rPr lang="en-IN" sz="1400" i="1">
                        <a:solidFill>
                          <a:schemeClr val="tx1"/>
                        </a:solidFill>
                        <a:latin typeface="Cambria Math" panose="02040503050406030204" pitchFamily="18" charset="0"/>
                      </a:rPr>
                      <m:t>= </m:t>
                    </m:r>
                    <m:r>
                      <a:rPr lang="en-IN" sz="1400" i="1">
                        <a:solidFill>
                          <a:schemeClr val="tx1"/>
                        </a:solidFill>
                        <a:latin typeface="Cambria Math" panose="02040503050406030204" pitchFamily="18" charset="0"/>
                        <a:ea typeface="Cambria Math" panose="02040503050406030204" pitchFamily="18" charset="0"/>
                      </a:rPr>
                      <m:t>ℒ</m:t>
                    </m:r>
                    <m:d>
                      <m:dPr>
                        <m:ctrlPr>
                          <a:rPr lang="en-IN" sz="1400" i="1">
                            <a:solidFill>
                              <a:schemeClr val="tx1"/>
                            </a:solidFill>
                            <a:latin typeface="Cambria Math" panose="02040503050406030204" pitchFamily="18" charset="0"/>
                            <a:ea typeface="Cambria Math" panose="02040503050406030204" pitchFamily="18" charset="0"/>
                          </a:rPr>
                        </m:ctrlPr>
                      </m:dPr>
                      <m:e>
                        <m:r>
                          <a:rPr lang="en-IN" sz="1400" i="1">
                            <a:solidFill>
                              <a:schemeClr val="tx1"/>
                            </a:solidFill>
                            <a:latin typeface="Cambria Math" panose="02040503050406030204" pitchFamily="18" charset="0"/>
                            <a:ea typeface="Cambria Math" panose="02040503050406030204" pitchFamily="18" charset="0"/>
                          </a:rPr>
                          <m:t>𝑞</m:t>
                        </m:r>
                        <m:r>
                          <a:rPr lang="en-IN" sz="1400" i="1">
                            <a:solidFill>
                              <a:schemeClr val="tx1"/>
                            </a:solidFill>
                            <a:latin typeface="Cambria Math" panose="02040503050406030204" pitchFamily="18" charset="0"/>
                            <a:ea typeface="Cambria Math" panose="02040503050406030204" pitchFamily="18" charset="0"/>
                          </a:rPr>
                          <m:t>,</m:t>
                        </m:r>
                        <m:r>
                          <m:rPr>
                            <m:sty m:val="p"/>
                          </m:rPr>
                          <a:rPr lang="en-IN" sz="1400">
                            <a:solidFill>
                              <a:schemeClr val="tx1"/>
                            </a:solidFill>
                            <a:latin typeface="Cambria Math" panose="02040503050406030204" pitchFamily="18" charset="0"/>
                            <a:ea typeface="Cambria Math" panose="02040503050406030204" pitchFamily="18" charset="0"/>
                          </a:rPr>
                          <m:t>Θ</m:t>
                        </m:r>
                      </m:e>
                    </m:d>
                    <m:r>
                      <a:rPr lang="en-IN" sz="1400" i="1">
                        <a:solidFill>
                          <a:schemeClr val="tx1"/>
                        </a:solidFill>
                        <a:latin typeface="Cambria Math" panose="02040503050406030204" pitchFamily="18" charset="0"/>
                        <a:ea typeface="Cambria Math" panose="02040503050406030204" pitchFamily="18" charset="0"/>
                      </a:rPr>
                      <m:t>+</m:t>
                    </m:r>
                    <m:r>
                      <a:rPr lang="en-IN" sz="1400" i="1">
                        <a:solidFill>
                          <a:schemeClr val="tx1"/>
                        </a:solidFill>
                        <a:latin typeface="Cambria Math" panose="02040503050406030204" pitchFamily="18" charset="0"/>
                        <a:ea typeface="Cambria Math" panose="02040503050406030204" pitchFamily="18" charset="0"/>
                      </a:rPr>
                      <m:t>𝐾𝐿</m:t>
                    </m:r>
                    <m:r>
                      <a:rPr lang="en-IN" sz="1400" i="1">
                        <a:solidFill>
                          <a:schemeClr val="tx1"/>
                        </a:solidFill>
                        <a:latin typeface="Cambria Math" panose="02040503050406030204" pitchFamily="18" charset="0"/>
                        <a:ea typeface="Cambria Math" panose="02040503050406030204" pitchFamily="18" charset="0"/>
                      </a:rPr>
                      <m:t>(</m:t>
                    </m:r>
                    <m:r>
                      <a:rPr lang="en-IN" sz="1400" i="1">
                        <a:solidFill>
                          <a:schemeClr val="tx1"/>
                        </a:solidFill>
                        <a:latin typeface="Cambria Math" panose="02040503050406030204" pitchFamily="18" charset="0"/>
                        <a:ea typeface="Cambria Math" panose="02040503050406030204" pitchFamily="18" charset="0"/>
                      </a:rPr>
                      <m:t>𝑞</m:t>
                    </m:r>
                    <m:r>
                      <a:rPr lang="en-IN" sz="1400" i="1">
                        <a:solidFill>
                          <a:schemeClr val="tx1"/>
                        </a:solidFill>
                        <a:latin typeface="Cambria Math" panose="02040503050406030204" pitchFamily="18" charset="0"/>
                        <a:ea typeface="Cambria Math" panose="02040503050406030204" pitchFamily="18" charset="0"/>
                      </a:rPr>
                      <m:t>||</m:t>
                    </m:r>
                    <m:sSub>
                      <m:sSubPr>
                        <m:ctrlPr>
                          <a:rPr lang="en-IN" sz="1400" i="1">
                            <a:solidFill>
                              <a:schemeClr val="tx1"/>
                            </a:solidFill>
                            <a:latin typeface="Cambria Math" panose="02040503050406030204" pitchFamily="18" charset="0"/>
                            <a:ea typeface="Cambria Math" panose="02040503050406030204" pitchFamily="18" charset="0"/>
                          </a:rPr>
                        </m:ctrlPr>
                      </m:sSubPr>
                      <m:e>
                        <m:r>
                          <a:rPr lang="en-IN" sz="1400" i="1">
                            <a:solidFill>
                              <a:schemeClr val="tx1"/>
                            </a:solidFill>
                            <a:latin typeface="Cambria Math" panose="02040503050406030204" pitchFamily="18" charset="0"/>
                            <a:ea typeface="Cambria Math" panose="02040503050406030204" pitchFamily="18" charset="0"/>
                          </a:rPr>
                          <m:t>𝑝</m:t>
                        </m:r>
                      </m:e>
                      <m:sub>
                        <m:r>
                          <a:rPr lang="en-IN" sz="1400" i="1">
                            <a:solidFill>
                              <a:schemeClr val="tx1"/>
                            </a:solidFill>
                            <a:latin typeface="Cambria Math" panose="02040503050406030204" pitchFamily="18" charset="0"/>
                            <a:ea typeface="Cambria Math" panose="02040503050406030204" pitchFamily="18" charset="0"/>
                          </a:rPr>
                          <m:t>𝑧</m:t>
                        </m:r>
                      </m:sub>
                    </m:sSub>
                    <m:r>
                      <a:rPr lang="en-IN" sz="1400" i="1">
                        <a:solidFill>
                          <a:schemeClr val="tx1"/>
                        </a:solidFill>
                        <a:latin typeface="Cambria Math" panose="02040503050406030204" pitchFamily="18" charset="0"/>
                        <a:ea typeface="Cambria Math" panose="02040503050406030204" pitchFamily="18" charset="0"/>
                      </a:rPr>
                      <m:t>)</m:t>
                    </m:r>
                  </m:oMath>
                </a14:m>
                <a:r>
                  <a:rPr lang="en-IN" sz="1400" dirty="0">
                    <a:solidFill>
                      <a:schemeClr val="tx1"/>
                    </a:solidFill>
                    <a:latin typeface="Abadi Extra Light" panose="020B0204020104020204" pitchFamily="34" charset="0"/>
                    <a:ea typeface="Cambria Math" panose="02040503050406030204" pitchFamily="18" charset="0"/>
                  </a:rPr>
                  <a:t> is constant when </a:t>
                </a:r>
                <a14:m>
                  <m:oMath xmlns:m="http://schemas.openxmlformats.org/officeDocument/2006/math">
                    <m:r>
                      <m:rPr>
                        <m:sty m:val="p"/>
                      </m:rPr>
                      <a:rPr lang="en-IN" sz="1400" dirty="0">
                        <a:solidFill>
                          <a:schemeClr val="tx1"/>
                        </a:solidFill>
                        <a:latin typeface="Cambria Math" panose="02040503050406030204" pitchFamily="18" charset="0"/>
                      </a:rPr>
                      <m:t>Θ</m:t>
                    </m:r>
                  </m:oMath>
                </a14:m>
                <a:r>
                  <a:rPr lang="en-IN" sz="1400" dirty="0">
                    <a:solidFill>
                      <a:schemeClr val="tx1"/>
                    </a:solidFill>
                    <a:latin typeface="Abadi Extra Light" panose="020B0204020104020204" pitchFamily="34" charset="0"/>
                  </a:rPr>
                  <a:t> is held fixed at </a:t>
                </a:r>
                <a14:m>
                  <m:oMath xmlns:m="http://schemas.openxmlformats.org/officeDocument/2006/math">
                    <m:sSup>
                      <m:sSupPr>
                        <m:ctrlPr>
                          <a:rPr lang="en-IN" sz="1400" i="1">
                            <a:solidFill>
                              <a:schemeClr val="tx1"/>
                            </a:solidFill>
                            <a:latin typeface="Cambria Math" panose="02040503050406030204" pitchFamily="18" charset="0"/>
                          </a:rPr>
                        </m:ctrlPr>
                      </m:sSupPr>
                      <m:e>
                        <m:r>
                          <m:rPr>
                            <m:sty m:val="p"/>
                          </m:rPr>
                          <a:rPr lang="en-IN" sz="1400" dirty="0">
                            <a:solidFill>
                              <a:schemeClr val="tx1"/>
                            </a:solidFill>
                            <a:latin typeface="Cambria Math" panose="02040503050406030204" pitchFamily="18" charset="0"/>
                          </a:rPr>
                          <m:t>Θ</m:t>
                        </m:r>
                      </m:e>
                      <m:sup>
                        <m:r>
                          <m:rPr>
                            <m:sty m:val="p"/>
                          </m:rPr>
                          <a:rPr lang="en-IN" sz="1400">
                            <a:solidFill>
                              <a:schemeClr val="tx1"/>
                            </a:solidFill>
                            <a:latin typeface="Cambria Math" panose="02040503050406030204" pitchFamily="18" charset="0"/>
                          </a:rPr>
                          <m:t>old</m:t>
                        </m:r>
                      </m:sup>
                    </m:sSup>
                  </m:oMath>
                </a14:m>
                <a:endParaRPr lang="en-IN" sz="1400" dirty="0">
                  <a:solidFill>
                    <a:schemeClr val="tx1"/>
                  </a:solidFill>
                </a:endParaRPr>
              </a:p>
            </p:txBody>
          </p:sp>
        </mc:Choice>
        <mc:Fallback xmlns="">
          <p:sp>
            <p:nvSpPr>
              <p:cNvPr id="24" name="Speech Bubble: Rectangle 23">
                <a:extLst>
                  <a:ext uri="{FF2B5EF4-FFF2-40B4-BE49-F238E27FC236}">
                    <a16:creationId xmlns:a16="http://schemas.microsoft.com/office/drawing/2014/main" id="{C8F10AAA-F54F-459A-B864-47EFB314A726}"/>
                  </a:ext>
                </a:extLst>
              </p:cNvPr>
              <p:cNvSpPr>
                <a:spLocks noRot="1" noChangeAspect="1" noMove="1" noResize="1" noEditPoints="1" noAdjustHandles="1" noChangeArrowheads="1" noChangeShapeType="1" noTextEdit="1"/>
              </p:cNvSpPr>
              <p:nvPr/>
            </p:nvSpPr>
            <p:spPr>
              <a:xfrm>
                <a:off x="7459998" y="1599344"/>
                <a:ext cx="3224229" cy="590250"/>
              </a:xfrm>
              <a:prstGeom prst="wedgeRectCallout">
                <a:avLst>
                  <a:gd name="adj1" fmla="val -47211"/>
                  <a:gd name="adj2" fmla="val 78195"/>
                </a:avLst>
              </a:prstGeom>
              <a:blipFill>
                <a:blip r:embed="rId8"/>
                <a:stretch>
                  <a:fillRect l="-376"/>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E93C580-BCC2-427C-9342-DA5F512E4EE6}"/>
                  </a:ext>
                </a:extLst>
              </p:cNvPr>
              <p:cNvSpPr txBox="1"/>
              <p:nvPr/>
            </p:nvSpPr>
            <p:spPr>
              <a:xfrm>
                <a:off x="1284000" y="3463840"/>
                <a:ext cx="9703105" cy="914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400" b="0" i="1" smtClean="0">
                              <a:latin typeface="Cambria Math" panose="02040503050406030204" pitchFamily="18" charset="0"/>
                            </a:rPr>
                          </m:ctrlPr>
                        </m:sSupPr>
                        <m:e>
                          <m:r>
                            <m:rPr>
                              <m:sty m:val="p"/>
                            </m:rPr>
                            <a:rPr lang="en-IN" sz="2400" b="0" i="0" smtClean="0">
                              <a:latin typeface="Cambria Math" panose="02040503050406030204" pitchFamily="18" charset="0"/>
                            </a:rPr>
                            <m:t>Θ</m:t>
                          </m:r>
                        </m:e>
                        <m:sup>
                          <m:r>
                            <m:rPr>
                              <m:sty m:val="p"/>
                            </m:rPr>
                            <a:rPr lang="en-IN" sz="2400" b="0" i="0" smtClean="0">
                              <a:latin typeface="Cambria Math" panose="02040503050406030204" pitchFamily="18" charset="0"/>
                            </a:rPr>
                            <m:t>new</m:t>
                          </m:r>
                        </m:sup>
                      </m:sSup>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m:rPr>
                              <m:sty m:val="p"/>
                            </m:rPr>
                            <a:rPr lang="en-IN" sz="2400" b="0" i="0" smtClean="0">
                              <a:latin typeface="Cambria Math" panose="02040503050406030204" pitchFamily="18" charset="0"/>
                            </a:rPr>
                            <m:t>argmax</m:t>
                          </m:r>
                        </m:e>
                        <m:sub>
                          <m:r>
                            <m:rPr>
                              <m:sty m:val="p"/>
                            </m:rPr>
                            <a:rPr lang="en-IN" sz="2400" b="0" i="0" smtClean="0">
                              <a:latin typeface="Cambria Math" panose="02040503050406030204" pitchFamily="18" charset="0"/>
                            </a:rPr>
                            <m:t>Θ</m:t>
                          </m:r>
                        </m:sub>
                      </m:sSub>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acc>
                            <m:accPr>
                              <m:chr m:val="̂"/>
                              <m:ctrlPr>
                                <a:rPr lang="en-IN" sz="2400" i="1">
                                  <a:latin typeface="Cambria Math" panose="02040503050406030204" pitchFamily="18" charset="0"/>
                                </a:rPr>
                              </m:ctrlPr>
                            </m:accPr>
                            <m:e>
                              <m:r>
                                <a:rPr lang="en-IN" sz="2400" i="1">
                                  <a:latin typeface="Cambria Math" panose="02040503050406030204" pitchFamily="18" charset="0"/>
                                </a:rPr>
                                <m:t>𝑞</m:t>
                              </m:r>
                            </m:e>
                          </m:acc>
                          <m:r>
                            <a:rPr lang="en-IN" sz="2400" i="1">
                              <a:latin typeface="Cambria Math" panose="02040503050406030204" pitchFamily="18" charset="0"/>
                              <a:ea typeface="Cambria Math" panose="02040503050406030204" pitchFamily="18" charset="0"/>
                            </a:rPr>
                            <m:t>,</m:t>
                          </m:r>
                          <m:r>
                            <m:rPr>
                              <m:sty m:val="p"/>
                            </m:rPr>
                            <a:rPr lang="en-IN" sz="2400" b="0" i="0" smtClean="0">
                              <a:latin typeface="Cambria Math" panose="02040503050406030204" pitchFamily="18" charset="0"/>
                              <a:ea typeface="Cambria Math" panose="02040503050406030204" pitchFamily="18" charset="0"/>
                            </a:rPr>
                            <m:t>Θ</m:t>
                          </m:r>
                        </m:e>
                      </m:d>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nary>
                        <m:naryPr>
                          <m:chr m:val="∑"/>
                          <m:supHide m:val="on"/>
                          <m:ctrlPr>
                            <a:rPr lang="en-IN" sz="2400" i="1">
                              <a:latin typeface="Cambria Math" panose="02040503050406030204" pitchFamily="18" charset="0"/>
                              <a:ea typeface="Cambria Math" panose="02040503050406030204" pitchFamily="18" charset="0"/>
                            </a:rPr>
                          </m:ctrlPr>
                        </m:naryPr>
                        <m:sub>
                          <m:r>
                            <m:rPr>
                              <m:brk m:alnAt="7"/>
                            </m:rPr>
                            <a:rPr lang="en-IN" sz="2400" i="1">
                              <a:latin typeface="Cambria Math" panose="02040503050406030204" pitchFamily="18" charset="0"/>
                              <a:ea typeface="Cambria Math" panose="02040503050406030204" pitchFamily="18" charset="0"/>
                            </a:rPr>
                            <m:t>𝑍</m:t>
                          </m:r>
                        </m:sub>
                        <m:sup/>
                        <m:e>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r>
                            <a:rPr lang="en-IN" sz="2400" i="1">
                              <a:latin typeface="Cambria Math" panose="02040503050406030204" pitchFamily="18" charset="0"/>
                              <a:ea typeface="Cambria Math" panose="02040503050406030204" pitchFamily="18" charset="0"/>
                            </a:rPr>
                            <m:t>)</m:t>
                          </m:r>
                          <m:r>
                            <m:rPr>
                              <m:nor/>
                            </m:rPr>
                            <a:rPr lang="en-IN" sz="2400" dirty="0">
                              <a:ea typeface="Cambria Math" panose="02040503050406030204" pitchFamily="18" charset="0"/>
                            </a:rPr>
                            <m:t> </m:t>
                          </m:r>
                          <m:r>
                            <m:rPr>
                              <m:sty m:val="p"/>
                            </m:rPr>
                            <a:rPr lang="en-IN" sz="2400" i="1">
                              <a:latin typeface="Cambria Math" panose="02040503050406030204" pitchFamily="18" charset="0"/>
                              <a:ea typeface="Cambria Math" panose="02040503050406030204" pitchFamily="18" charset="0"/>
                            </a:rPr>
                            <m:t>log</m:t>
                          </m:r>
                          <m:d>
                            <m:dPr>
                              <m:begChr m:val="{"/>
                              <m:endChr m:val="}"/>
                              <m:ctrlPr>
                                <a:rPr lang="en-IN" sz="2400" i="1">
                                  <a:latin typeface="Cambria Math" panose="02040503050406030204" pitchFamily="18" charset="0"/>
                                  <a:ea typeface="Cambria Math" panose="02040503050406030204" pitchFamily="18" charset="0"/>
                                </a:rPr>
                              </m:ctrlPr>
                            </m:dPr>
                            <m:e>
                              <m:f>
                                <m:fPr>
                                  <m:ctrlPr>
                                    <a:rPr lang="en-IN" sz="2400" i="1">
                                      <a:latin typeface="Cambria Math" panose="02040503050406030204" pitchFamily="18" charset="0"/>
                                      <a:ea typeface="Cambria Math" panose="02040503050406030204" pitchFamily="18" charset="0"/>
                                    </a:rPr>
                                  </m:ctrlPr>
                                </m:fPr>
                                <m:num>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r>
                                    <a:rPr lang="en-IN" sz="2400" i="1">
                                      <a:latin typeface="Cambria Math" panose="02040503050406030204" pitchFamily="18" charset="0"/>
                                      <a:ea typeface="Cambria Math" panose="02040503050406030204" pitchFamily="18" charset="0"/>
                                    </a:rPr>
                                    <m:t>)</m:t>
                                  </m:r>
                                </m:num>
                                <m:den>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r>
                                    <a:rPr lang="en-IN" sz="2400" i="1">
                                      <a:latin typeface="Cambria Math" panose="02040503050406030204" pitchFamily="18" charset="0"/>
                                      <a:ea typeface="Cambria Math" panose="02040503050406030204" pitchFamily="18" charset="0"/>
                                    </a:rPr>
                                    <m:t>)</m:t>
                                  </m:r>
                                  <m:r>
                                    <m:rPr>
                                      <m:nor/>
                                    </m:rPr>
                                    <a:rPr lang="en-IN" sz="2400" dirty="0">
                                      <a:ea typeface="Cambria Math" panose="02040503050406030204" pitchFamily="18" charset="0"/>
                                    </a:rPr>
                                    <m:t> </m:t>
                                  </m:r>
                                </m:den>
                              </m:f>
                            </m:e>
                          </m:d>
                        </m:e>
                      </m:nary>
                    </m:oMath>
                  </m:oMathPara>
                </a14:m>
                <a:endParaRPr lang="en-IN" sz="2400" dirty="0"/>
              </a:p>
            </p:txBody>
          </p:sp>
        </mc:Choice>
        <mc:Fallback xmlns="">
          <p:sp>
            <p:nvSpPr>
              <p:cNvPr id="25" name="TextBox 24">
                <a:extLst>
                  <a:ext uri="{FF2B5EF4-FFF2-40B4-BE49-F238E27FC236}">
                    <a16:creationId xmlns:a16="http://schemas.microsoft.com/office/drawing/2014/main" id="{FE93C580-BCC2-427C-9342-DA5F512E4EE6}"/>
                  </a:ext>
                </a:extLst>
              </p:cNvPr>
              <p:cNvSpPr txBox="1">
                <a:spLocks noRot="1" noChangeAspect="1" noMove="1" noResize="1" noEditPoints="1" noAdjustHandles="1" noChangeArrowheads="1" noChangeShapeType="1" noTextEdit="1"/>
              </p:cNvSpPr>
              <p:nvPr/>
            </p:nvSpPr>
            <p:spPr>
              <a:xfrm>
                <a:off x="1284000" y="3463840"/>
                <a:ext cx="9703105" cy="914546"/>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9C00D-69C9-45F9-A1C5-CA0B9FACC6E9}"/>
                  </a:ext>
                </a:extLst>
              </p:cNvPr>
              <p:cNvSpPr txBox="1"/>
              <p:nvPr/>
            </p:nvSpPr>
            <p:spPr>
              <a:xfrm>
                <a:off x="4684822" y="4404821"/>
                <a:ext cx="5524269"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nary>
                        <m:naryPr>
                          <m:chr m:val="∑"/>
                          <m:supHide m:val="on"/>
                          <m:ctrlPr>
                            <a:rPr lang="en-IN" sz="2400" i="1">
                              <a:latin typeface="Cambria Math" panose="02040503050406030204" pitchFamily="18" charset="0"/>
                              <a:ea typeface="Cambria Math" panose="02040503050406030204" pitchFamily="18" charset="0"/>
                            </a:rPr>
                          </m:ctrlPr>
                        </m:naryPr>
                        <m:sub>
                          <m:r>
                            <m:rPr>
                              <m:brk m:alnAt="7"/>
                            </m:rPr>
                            <a:rPr lang="en-IN" sz="2400" i="1">
                              <a:latin typeface="Cambria Math" panose="02040503050406030204" pitchFamily="18" charset="0"/>
                              <a:ea typeface="Cambria Math" panose="02040503050406030204" pitchFamily="18" charset="0"/>
                            </a:rPr>
                            <m:t>𝑍</m:t>
                          </m:r>
                        </m:sub>
                        <m:sup/>
                        <m:e>
                          <m:r>
                            <a:rPr lang="en-IN" sz="2400" i="1">
                              <a:latin typeface="Cambria Math" panose="02040503050406030204" pitchFamily="18" charset="0"/>
                              <a:ea typeface="Cambria Math" panose="02040503050406030204" pitchFamily="18" charset="0"/>
                            </a:rPr>
                            <m:t>𝑝</m:t>
                          </m:r>
                          <m:d>
                            <m:dPr>
                              <m:ctrlPr>
                                <a:rPr lang="en-IN" sz="2400" i="1">
                                  <a:latin typeface="Cambria Math" panose="02040503050406030204" pitchFamily="18" charset="0"/>
                                  <a:ea typeface="Cambria Math" panose="02040503050406030204" pitchFamily="18" charset="0"/>
                                </a:rPr>
                              </m:ctrlPr>
                            </m:dPr>
                            <m:e>
                              <m:r>
                                <a:rPr lang="en-IN" sz="2400" b="1" i="1">
                                  <a:latin typeface="Cambria Math" panose="02040503050406030204" pitchFamily="18" charset="0"/>
                                  <a:ea typeface="Cambria Math" panose="02040503050406030204" pitchFamily="18" charset="0"/>
                                </a:rPr>
                                <m:t>𝒁</m:t>
                              </m:r>
                            </m:e>
                            <m:e>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m:rPr>
                                      <m:sty m:val="p"/>
                                    </m:rPr>
                                    <a:rPr lang="en-IN" sz="2400">
                                      <a:latin typeface="Cambria Math" panose="02040503050406030204" pitchFamily="18" charset="0"/>
                                      <a:ea typeface="Cambria Math" panose="02040503050406030204" pitchFamily="18" charset="0"/>
                                    </a:rPr>
                                    <m:t>Θ</m:t>
                                  </m:r>
                                </m:e>
                                <m:sup>
                                  <m:r>
                                    <m:rPr>
                                      <m:sty m:val="p"/>
                                    </m:rPr>
                                    <a:rPr lang="en-IN" sz="2400">
                                      <a:latin typeface="Cambria Math" panose="02040503050406030204" pitchFamily="18" charset="0"/>
                                      <a:ea typeface="Cambria Math" panose="02040503050406030204" pitchFamily="18" charset="0"/>
                                    </a:rPr>
                                    <m:t>old</m:t>
                                  </m:r>
                                </m:sup>
                              </m:sSup>
                            </m:e>
                          </m:d>
                          <m:r>
                            <m:rPr>
                              <m:nor/>
                            </m:rPr>
                            <a:rPr lang="en-IN" sz="2400" dirty="0">
                              <a:ea typeface="Cambria Math" panose="02040503050406030204" pitchFamily="18" charset="0"/>
                            </a:rPr>
                            <m:t> </m:t>
                          </m:r>
                          <m:r>
                            <m:rPr>
                              <m:sty m:val="p"/>
                            </m:rPr>
                            <a:rPr lang="en-IN" sz="2400" i="1">
                              <a:latin typeface="Cambria Math" panose="02040503050406030204" pitchFamily="18" charset="0"/>
                              <a:ea typeface="Cambria Math" panose="02040503050406030204" pitchFamily="18" charset="0"/>
                            </a:rPr>
                            <m:t>log</m:t>
                          </m:r>
                          <m:r>
                            <a:rPr lang="en-IN" sz="2400" b="0" i="1" smtClean="0">
                              <a:latin typeface="Cambria Math" panose="02040503050406030204" pitchFamily="18" charset="0"/>
                              <a:ea typeface="Cambria Math" panose="02040503050406030204" pitchFamily="18" charset="0"/>
                            </a:rPr>
                            <m:t> </m:t>
                          </m:r>
                          <m:r>
                            <a:rPr lang="en-IN" sz="2400" i="1">
                              <a:latin typeface="Cambria Math" panose="02040503050406030204" pitchFamily="18" charset="0"/>
                              <a:ea typeface="Cambria Math" panose="02040503050406030204" pitchFamily="18" charset="0"/>
                            </a:rPr>
                            <m:t>𝑝</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𝑿</m:t>
                          </m:r>
                          <m:r>
                            <a:rPr lang="en-IN" sz="2400" i="1">
                              <a:latin typeface="Cambria Math" panose="02040503050406030204" pitchFamily="18" charset="0"/>
                              <a:ea typeface="Cambria Math" panose="02040503050406030204" pitchFamily="18" charset="0"/>
                            </a:rPr>
                            <m:t>,</m:t>
                          </m:r>
                          <m:r>
                            <a:rPr lang="en-IN" sz="2400" b="1" i="1">
                              <a:latin typeface="Cambria Math" panose="02040503050406030204" pitchFamily="18" charset="0"/>
                              <a:ea typeface="Cambria Math" panose="02040503050406030204" pitchFamily="18" charset="0"/>
                            </a:rPr>
                            <m:t>𝒁</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r>
                            <a:rPr lang="en-IN" sz="2400" i="1">
                              <a:latin typeface="Cambria Math" panose="02040503050406030204" pitchFamily="18" charset="0"/>
                              <a:ea typeface="Cambria Math" panose="02040503050406030204" pitchFamily="18" charset="0"/>
                            </a:rPr>
                            <m:t>)</m:t>
                          </m:r>
                        </m:e>
                      </m:nary>
                    </m:oMath>
                  </m:oMathPara>
                </a14:m>
                <a:endParaRPr lang="en-IN" sz="2400" dirty="0"/>
              </a:p>
            </p:txBody>
          </p:sp>
        </mc:Choice>
        <mc:Fallback xmlns="">
          <p:sp>
            <p:nvSpPr>
              <p:cNvPr id="26" name="TextBox 25">
                <a:extLst>
                  <a:ext uri="{FF2B5EF4-FFF2-40B4-BE49-F238E27FC236}">
                    <a16:creationId xmlns:a16="http://schemas.microsoft.com/office/drawing/2014/main" id="{2519C00D-69C9-45F9-A1C5-CA0B9FACC6E9}"/>
                  </a:ext>
                </a:extLst>
              </p:cNvPr>
              <p:cNvSpPr txBox="1">
                <a:spLocks noRot="1" noChangeAspect="1" noMove="1" noResize="1" noEditPoints="1" noAdjustHandles="1" noChangeArrowheads="1" noChangeShapeType="1" noTextEdit="1"/>
              </p:cNvSpPr>
              <p:nvPr/>
            </p:nvSpPr>
            <p:spPr>
              <a:xfrm>
                <a:off x="4684822" y="4404821"/>
                <a:ext cx="5524269" cy="894219"/>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CEA49C6-8A6A-49B7-8F30-77A2245BAE35}"/>
                  </a:ext>
                </a:extLst>
              </p:cNvPr>
              <p:cNvSpPr txBox="1"/>
              <p:nvPr/>
            </p:nvSpPr>
            <p:spPr>
              <a:xfrm>
                <a:off x="4684822" y="5280104"/>
                <a:ext cx="5322226" cy="57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r>
                        <a:rPr lang="en-IN" sz="2400" b="0" i="1" smtClean="0">
                          <a:latin typeface="Cambria Math" panose="02040503050406030204" pitchFamily="18" charset="0"/>
                          <a:ea typeface="Cambria Math" panose="02040503050406030204" pitchFamily="18" charset="0"/>
                        </a:rPr>
                        <m:t> </m:t>
                      </m:r>
                      <m:sSub>
                        <m:sSubPr>
                          <m:ctrlPr>
                            <a:rPr lang="en-IN" sz="2400" b="0" i="1" smtClean="0">
                              <a:solidFill>
                                <a:srgbClr val="FF0000"/>
                              </a:solidFill>
                              <a:latin typeface="Cambria Math" panose="02040503050406030204" pitchFamily="18" charset="0"/>
                              <a:ea typeface="Cambria Math" panose="02040503050406030204" pitchFamily="18" charset="0"/>
                            </a:rPr>
                          </m:ctrlPr>
                        </m:sSubPr>
                        <m:e>
                          <m:r>
                            <a:rPr lang="en-IN" sz="2400" b="0" i="1" smtClean="0">
                              <a:solidFill>
                                <a:srgbClr val="FF0000"/>
                              </a:solidFill>
                              <a:latin typeface="Cambria Math" panose="02040503050406030204" pitchFamily="18" charset="0"/>
                              <a:ea typeface="Cambria Math" panose="02040503050406030204" pitchFamily="18" charset="0"/>
                            </a:rPr>
                            <m:t>𝔼</m:t>
                          </m:r>
                        </m:e>
                        <m:sub>
                          <m:r>
                            <a:rPr lang="en-IN" sz="2400" b="0" i="1" smtClean="0">
                              <a:solidFill>
                                <a:srgbClr val="FF0000"/>
                              </a:solidFill>
                              <a:latin typeface="Cambria Math" panose="02040503050406030204" pitchFamily="18" charset="0"/>
                              <a:ea typeface="Cambria Math" panose="02040503050406030204" pitchFamily="18" charset="0"/>
                            </a:rPr>
                            <m:t>𝑝</m:t>
                          </m:r>
                          <m:d>
                            <m:dPr>
                              <m:ctrlPr>
                                <a:rPr lang="en-IN" sz="2400" i="1">
                                  <a:solidFill>
                                    <a:srgbClr val="FF0000"/>
                                  </a:solidFill>
                                  <a:latin typeface="Cambria Math" panose="02040503050406030204" pitchFamily="18" charset="0"/>
                                  <a:ea typeface="Cambria Math" panose="02040503050406030204" pitchFamily="18" charset="0"/>
                                </a:rPr>
                              </m:ctrlPr>
                            </m:dPr>
                            <m:e>
                              <m:r>
                                <a:rPr lang="en-IN" sz="2400" b="1" i="1">
                                  <a:solidFill>
                                    <a:srgbClr val="FF0000"/>
                                  </a:solidFill>
                                  <a:latin typeface="Cambria Math" panose="02040503050406030204" pitchFamily="18" charset="0"/>
                                  <a:ea typeface="Cambria Math" panose="02040503050406030204" pitchFamily="18" charset="0"/>
                                </a:rPr>
                                <m:t>𝒁</m:t>
                              </m:r>
                            </m:e>
                            <m:e>
                              <m:r>
                                <a:rPr lang="en-IN" sz="2400" b="1" i="1">
                                  <a:solidFill>
                                    <a:srgbClr val="FF0000"/>
                                  </a:solidFill>
                                  <a:latin typeface="Cambria Math" panose="02040503050406030204" pitchFamily="18" charset="0"/>
                                  <a:ea typeface="Cambria Math" panose="02040503050406030204" pitchFamily="18" charset="0"/>
                                </a:rPr>
                                <m:t>𝑿</m:t>
                              </m:r>
                              <m:r>
                                <a:rPr lang="en-IN" sz="2400" i="1">
                                  <a:solidFill>
                                    <a:srgbClr val="FF0000"/>
                                  </a:solidFill>
                                  <a:latin typeface="Cambria Math" panose="02040503050406030204" pitchFamily="18" charset="0"/>
                                  <a:ea typeface="Cambria Math" panose="02040503050406030204" pitchFamily="18" charset="0"/>
                                </a:rPr>
                                <m:t>,</m:t>
                              </m:r>
                              <m:sSup>
                                <m:sSupPr>
                                  <m:ctrlPr>
                                    <a:rPr lang="en-IN" sz="2400" i="1">
                                      <a:solidFill>
                                        <a:srgbClr val="FF0000"/>
                                      </a:solidFill>
                                      <a:latin typeface="Cambria Math" panose="02040503050406030204" pitchFamily="18" charset="0"/>
                                      <a:ea typeface="Cambria Math" panose="02040503050406030204" pitchFamily="18" charset="0"/>
                                    </a:rPr>
                                  </m:ctrlPr>
                                </m:sSupPr>
                                <m:e>
                                  <m:r>
                                    <m:rPr>
                                      <m:sty m:val="p"/>
                                    </m:rPr>
                                    <a:rPr lang="en-IN" sz="2400">
                                      <a:solidFill>
                                        <a:srgbClr val="FF0000"/>
                                      </a:solidFill>
                                      <a:latin typeface="Cambria Math" panose="02040503050406030204" pitchFamily="18" charset="0"/>
                                      <a:ea typeface="Cambria Math" panose="02040503050406030204" pitchFamily="18" charset="0"/>
                                    </a:rPr>
                                    <m:t>Θ</m:t>
                                  </m:r>
                                </m:e>
                                <m:sup>
                                  <m:r>
                                    <m:rPr>
                                      <m:sty m:val="p"/>
                                    </m:rPr>
                                    <a:rPr lang="en-IN" sz="2400">
                                      <a:solidFill>
                                        <a:srgbClr val="FF0000"/>
                                      </a:solidFill>
                                      <a:latin typeface="Cambria Math" panose="02040503050406030204" pitchFamily="18" charset="0"/>
                                      <a:ea typeface="Cambria Math" panose="02040503050406030204" pitchFamily="18" charset="0"/>
                                    </a:rPr>
                                    <m:t>old</m:t>
                                  </m:r>
                                </m:sup>
                              </m:sSup>
                            </m:e>
                          </m:d>
                        </m:sub>
                      </m:sSub>
                      <m:r>
                        <a:rPr lang="en-IN" sz="2400" b="0" i="1" smtClean="0">
                          <a:solidFill>
                            <a:srgbClr val="FF0000"/>
                          </a:solidFill>
                          <a:latin typeface="Cambria Math" panose="02040503050406030204" pitchFamily="18" charset="0"/>
                          <a:ea typeface="Cambria Math" panose="02040503050406030204" pitchFamily="18" charset="0"/>
                        </a:rPr>
                        <m:t>[</m:t>
                      </m:r>
                      <m:r>
                        <m:rPr>
                          <m:sty m:val="p"/>
                        </m:rPr>
                        <a:rPr lang="en-IN" sz="2400" i="1">
                          <a:solidFill>
                            <a:srgbClr val="FF0000"/>
                          </a:solidFill>
                          <a:latin typeface="Cambria Math" panose="02040503050406030204" pitchFamily="18" charset="0"/>
                          <a:ea typeface="Cambria Math" panose="02040503050406030204" pitchFamily="18" charset="0"/>
                        </a:rPr>
                        <m:t>log</m:t>
                      </m:r>
                      <m:r>
                        <a:rPr lang="en-IN" sz="2400" i="1">
                          <a:solidFill>
                            <a:srgbClr val="FF0000"/>
                          </a:solidFill>
                          <a:latin typeface="Cambria Math" panose="02040503050406030204" pitchFamily="18" charset="0"/>
                          <a:ea typeface="Cambria Math" panose="02040503050406030204" pitchFamily="18" charset="0"/>
                        </a:rPr>
                        <m:t> </m:t>
                      </m:r>
                      <m:r>
                        <a:rPr lang="en-IN" sz="2400" i="1">
                          <a:solidFill>
                            <a:srgbClr val="FF0000"/>
                          </a:solidFill>
                          <a:latin typeface="Cambria Math" panose="02040503050406030204" pitchFamily="18" charset="0"/>
                          <a:ea typeface="Cambria Math" panose="02040503050406030204" pitchFamily="18" charset="0"/>
                        </a:rPr>
                        <m:t>𝑝</m:t>
                      </m:r>
                      <m:r>
                        <a:rPr lang="en-IN" sz="2400" i="1">
                          <a:solidFill>
                            <a:srgbClr val="FF0000"/>
                          </a:solidFill>
                          <a:latin typeface="Cambria Math" panose="02040503050406030204" pitchFamily="18" charset="0"/>
                          <a:ea typeface="Cambria Math" panose="02040503050406030204" pitchFamily="18" charset="0"/>
                        </a:rPr>
                        <m:t>(</m:t>
                      </m:r>
                      <m:r>
                        <a:rPr lang="en-IN" sz="2400" b="1" i="1">
                          <a:solidFill>
                            <a:srgbClr val="FF0000"/>
                          </a:solidFill>
                          <a:latin typeface="Cambria Math" panose="02040503050406030204" pitchFamily="18" charset="0"/>
                          <a:ea typeface="Cambria Math" panose="02040503050406030204" pitchFamily="18" charset="0"/>
                        </a:rPr>
                        <m:t>𝑿</m:t>
                      </m:r>
                      <m:r>
                        <a:rPr lang="en-IN" sz="2400" i="1">
                          <a:solidFill>
                            <a:srgbClr val="FF0000"/>
                          </a:solidFill>
                          <a:latin typeface="Cambria Math" panose="02040503050406030204" pitchFamily="18" charset="0"/>
                          <a:ea typeface="Cambria Math" panose="02040503050406030204" pitchFamily="18" charset="0"/>
                        </a:rPr>
                        <m:t>,</m:t>
                      </m:r>
                      <m:r>
                        <a:rPr lang="en-IN" sz="2400" b="1" i="1">
                          <a:solidFill>
                            <a:srgbClr val="FF0000"/>
                          </a:solidFill>
                          <a:latin typeface="Cambria Math" panose="02040503050406030204" pitchFamily="18" charset="0"/>
                          <a:ea typeface="Cambria Math" panose="02040503050406030204" pitchFamily="18" charset="0"/>
                        </a:rPr>
                        <m:t>𝒁</m:t>
                      </m:r>
                      <m:r>
                        <a:rPr lang="en-IN" sz="2400" i="1">
                          <a:solidFill>
                            <a:srgbClr val="FF0000"/>
                          </a:solidFill>
                          <a:latin typeface="Cambria Math" panose="02040503050406030204" pitchFamily="18" charset="0"/>
                          <a:ea typeface="Cambria Math" panose="02040503050406030204" pitchFamily="18" charset="0"/>
                        </a:rPr>
                        <m:t>|</m:t>
                      </m:r>
                      <m:r>
                        <m:rPr>
                          <m:sty m:val="p"/>
                        </m:rPr>
                        <a:rPr lang="en-IN" sz="2400">
                          <a:solidFill>
                            <a:srgbClr val="FF0000"/>
                          </a:solidFill>
                          <a:latin typeface="Cambria Math" panose="02040503050406030204" pitchFamily="18" charset="0"/>
                          <a:ea typeface="Cambria Math" panose="02040503050406030204" pitchFamily="18" charset="0"/>
                        </a:rPr>
                        <m:t>Θ</m:t>
                      </m:r>
                      <m:r>
                        <a:rPr lang="en-IN" sz="2400" i="1">
                          <a:solidFill>
                            <a:srgbClr val="FF0000"/>
                          </a:solidFill>
                          <a:latin typeface="Cambria Math" panose="02040503050406030204" pitchFamily="18" charset="0"/>
                          <a:ea typeface="Cambria Math" panose="02040503050406030204" pitchFamily="18" charset="0"/>
                        </a:rPr>
                        <m:t>)</m:t>
                      </m:r>
                      <m:r>
                        <a:rPr lang="en-IN" sz="2400" b="0" i="1" smtClean="0">
                          <a:solidFill>
                            <a:srgbClr val="FF0000"/>
                          </a:solidFill>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27" name="TextBox 26">
                <a:extLst>
                  <a:ext uri="{FF2B5EF4-FFF2-40B4-BE49-F238E27FC236}">
                    <a16:creationId xmlns:a16="http://schemas.microsoft.com/office/drawing/2014/main" id="{FCEA49C6-8A6A-49B7-8F30-77A2245BAE35}"/>
                  </a:ext>
                </a:extLst>
              </p:cNvPr>
              <p:cNvSpPr txBox="1">
                <a:spLocks noRot="1" noChangeAspect="1" noMove="1" noResize="1" noEditPoints="1" noAdjustHandles="1" noChangeArrowheads="1" noChangeShapeType="1" noTextEdit="1"/>
              </p:cNvSpPr>
              <p:nvPr/>
            </p:nvSpPr>
            <p:spPr>
              <a:xfrm>
                <a:off x="4684822" y="5280104"/>
                <a:ext cx="5322226" cy="571760"/>
              </a:xfrm>
              <a:prstGeom prst="rect">
                <a:avLst/>
              </a:prstGeom>
              <a:blipFill>
                <a:blip r:embed="rId11"/>
                <a:stretch>
                  <a:fillRect l="-344" r="-1833" b="-10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Speech Bubble: Rectangle 27">
                <a:extLst>
                  <a:ext uri="{FF2B5EF4-FFF2-40B4-BE49-F238E27FC236}">
                    <a16:creationId xmlns:a16="http://schemas.microsoft.com/office/drawing/2014/main" id="{CFA2113F-F1C5-4FBA-8D3D-DB3696011828}"/>
                  </a:ext>
                </a:extLst>
              </p:cNvPr>
              <p:cNvSpPr/>
              <p:nvPr/>
            </p:nvSpPr>
            <p:spPr>
              <a:xfrm>
                <a:off x="569367" y="4404821"/>
                <a:ext cx="3515396" cy="1181517"/>
              </a:xfrm>
              <a:prstGeom prst="wedgeRectCallout">
                <a:avLst>
                  <a:gd name="adj1" fmla="val 67841"/>
                  <a:gd name="adj2" fmla="val 2590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Maximization of </a:t>
                </a:r>
                <a:r>
                  <a:rPr lang="en-IN" dirty="0">
                    <a:solidFill>
                      <a:srgbClr val="FF0000"/>
                    </a:solidFill>
                    <a:latin typeface="Abadi Extra Light" panose="020B0204020104020204" pitchFamily="34" charset="0"/>
                  </a:rPr>
                  <a:t>expected CLL</a:t>
                </a:r>
                <a:r>
                  <a:rPr lang="en-IN" dirty="0">
                    <a:solidFill>
                      <a:schemeClr val="tx1"/>
                    </a:solidFill>
                    <a:latin typeface="Abadi Extra Light" panose="020B0204020104020204" pitchFamily="34" charset="0"/>
                  </a:rPr>
                  <a:t> where the expectation is </a:t>
                </a:r>
                <a:r>
                  <a:rPr lang="en-IN" dirty="0" err="1">
                    <a:solidFill>
                      <a:schemeClr val="tx1"/>
                    </a:solidFill>
                    <a:latin typeface="Abadi Extra Light" panose="020B0204020104020204" pitchFamily="34" charset="0"/>
                  </a:rPr>
                  <a:t>w.r.t.</a:t>
                </a:r>
                <a:r>
                  <a:rPr lang="en-IN" dirty="0">
                    <a:solidFill>
                      <a:schemeClr val="tx1"/>
                    </a:solidFill>
                    <a:latin typeface="Abadi Extra Light" panose="020B0204020104020204" pitchFamily="34" charset="0"/>
                  </a:rPr>
                  <a:t> the posterior distribution of </a:t>
                </a:r>
                <a14:m>
                  <m:oMath xmlns:m="http://schemas.openxmlformats.org/officeDocument/2006/math">
                    <m:r>
                      <a:rPr lang="en-IN" i="1" dirty="0" smtClean="0">
                        <a:solidFill>
                          <a:schemeClr val="tx1"/>
                        </a:solidFill>
                        <a:latin typeface="Cambria Math" panose="02040503050406030204" pitchFamily="18" charset="0"/>
                      </a:rPr>
                      <m:t>𝑍</m:t>
                    </m:r>
                  </m:oMath>
                </a14:m>
                <a:r>
                  <a:rPr lang="en-IN" dirty="0">
                    <a:solidFill>
                      <a:schemeClr val="tx1"/>
                    </a:solidFill>
                    <a:latin typeface="Abadi Extra Light" panose="020B0204020104020204" pitchFamily="34" charset="0"/>
                  </a:rPr>
                  <a:t> given current parameters </a:t>
                </a:r>
                <a14:m>
                  <m:oMath xmlns:m="http://schemas.openxmlformats.org/officeDocument/2006/math">
                    <m:sSup>
                      <m:sSupPr>
                        <m:ctrlPr>
                          <a:rPr lang="en-IN" i="1">
                            <a:solidFill>
                              <a:schemeClr val="tx1"/>
                            </a:solidFill>
                            <a:latin typeface="Cambria Math" panose="02040503050406030204" pitchFamily="18" charset="0"/>
                            <a:ea typeface="Cambria Math" panose="02040503050406030204" pitchFamily="18" charset="0"/>
                          </a:rPr>
                        </m:ctrlPr>
                      </m:sSupPr>
                      <m:e>
                        <m:r>
                          <m:rPr>
                            <m:sty m:val="p"/>
                          </m:rPr>
                          <a:rPr lang="en-IN">
                            <a:solidFill>
                              <a:schemeClr val="tx1"/>
                            </a:solidFill>
                            <a:latin typeface="Cambria Math" panose="02040503050406030204" pitchFamily="18" charset="0"/>
                            <a:ea typeface="Cambria Math" panose="02040503050406030204" pitchFamily="18" charset="0"/>
                          </a:rPr>
                          <m:t>Θ</m:t>
                        </m:r>
                      </m:e>
                      <m:sup>
                        <m:r>
                          <m:rPr>
                            <m:sty m:val="p"/>
                          </m:rPr>
                          <a:rPr lang="en-IN">
                            <a:solidFill>
                              <a:schemeClr val="tx1"/>
                            </a:solidFill>
                            <a:latin typeface="Cambria Math" panose="02040503050406030204" pitchFamily="18" charset="0"/>
                            <a:ea typeface="Cambria Math" panose="02040503050406030204" pitchFamily="18" charset="0"/>
                          </a:rPr>
                          <m:t>old</m:t>
                        </m:r>
                      </m:sup>
                    </m:sSup>
                  </m:oMath>
                </a14:m>
                <a:endParaRPr lang="en-IN" dirty="0">
                  <a:solidFill>
                    <a:schemeClr val="tx1"/>
                  </a:solidFill>
                </a:endParaRPr>
              </a:p>
            </p:txBody>
          </p:sp>
        </mc:Choice>
        <mc:Fallback xmlns="">
          <p:sp>
            <p:nvSpPr>
              <p:cNvPr id="28" name="Speech Bubble: Rectangle 27">
                <a:extLst>
                  <a:ext uri="{FF2B5EF4-FFF2-40B4-BE49-F238E27FC236}">
                    <a16:creationId xmlns:a16="http://schemas.microsoft.com/office/drawing/2014/main" id="{CFA2113F-F1C5-4FBA-8D3D-DB3696011828}"/>
                  </a:ext>
                </a:extLst>
              </p:cNvPr>
              <p:cNvSpPr>
                <a:spLocks noRot="1" noChangeAspect="1" noMove="1" noResize="1" noEditPoints="1" noAdjustHandles="1" noChangeArrowheads="1" noChangeShapeType="1" noTextEdit="1"/>
              </p:cNvSpPr>
              <p:nvPr/>
            </p:nvSpPr>
            <p:spPr>
              <a:xfrm>
                <a:off x="569367" y="4404821"/>
                <a:ext cx="3515396" cy="1181517"/>
              </a:xfrm>
              <a:prstGeom prst="wedgeRectCallout">
                <a:avLst>
                  <a:gd name="adj1" fmla="val 67841"/>
                  <a:gd name="adj2" fmla="val 25902"/>
                </a:avLst>
              </a:prstGeom>
              <a:blipFill>
                <a:blip r:embed="rId12"/>
                <a:stretch>
                  <a:fillRect l="-1016" t="-3571" b="-765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6DA55CF9-DBC2-4542-A4B2-25D2E2D1E5B9}"/>
                  </a:ext>
                </a:extLst>
              </p:cNvPr>
              <p:cNvSpPr/>
              <p:nvPr/>
            </p:nvSpPr>
            <p:spPr>
              <a:xfrm>
                <a:off x="9614806" y="2806458"/>
                <a:ext cx="2328228" cy="541164"/>
              </a:xfrm>
              <a:prstGeom prst="wedgeRectCallout">
                <a:avLst>
                  <a:gd name="adj1" fmla="val -38946"/>
                  <a:gd name="adj2" fmla="val -66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posterior distribution of </a:t>
                </a:r>
                <a14:m>
                  <m:oMath xmlns:m="http://schemas.openxmlformats.org/officeDocument/2006/math">
                    <m:r>
                      <a:rPr lang="en-IN" sz="1400" i="1" dirty="0">
                        <a:solidFill>
                          <a:schemeClr val="tx1"/>
                        </a:solidFill>
                        <a:latin typeface="Cambria Math" panose="02040503050406030204" pitchFamily="18" charset="0"/>
                      </a:rPr>
                      <m:t>𝑍</m:t>
                    </m:r>
                  </m:oMath>
                </a14:m>
                <a:r>
                  <a:rPr lang="en-IN" sz="1400" dirty="0">
                    <a:solidFill>
                      <a:schemeClr val="tx1"/>
                    </a:solidFill>
                    <a:latin typeface="Abadi Extra Light" panose="020B0204020104020204" pitchFamily="34" charset="0"/>
                  </a:rPr>
                  <a:t> given current parameters </a:t>
                </a:r>
                <a14:m>
                  <m:oMath xmlns:m="http://schemas.openxmlformats.org/officeDocument/2006/math">
                    <m:sSup>
                      <m:sSupPr>
                        <m:ctrlPr>
                          <a:rPr lang="en-IN" sz="1400" i="1">
                            <a:solidFill>
                              <a:schemeClr val="tx1"/>
                            </a:solidFill>
                            <a:latin typeface="Cambria Math" panose="02040503050406030204" pitchFamily="18" charset="0"/>
                            <a:ea typeface="Cambria Math" panose="02040503050406030204" pitchFamily="18" charset="0"/>
                          </a:rPr>
                        </m:ctrlPr>
                      </m:sSupPr>
                      <m:e>
                        <m:r>
                          <m:rPr>
                            <m:sty m:val="p"/>
                          </m:rPr>
                          <a:rPr lang="en-IN" sz="1400">
                            <a:solidFill>
                              <a:schemeClr val="tx1"/>
                            </a:solidFill>
                            <a:latin typeface="Cambria Math" panose="02040503050406030204" pitchFamily="18" charset="0"/>
                            <a:ea typeface="Cambria Math" panose="02040503050406030204" pitchFamily="18" charset="0"/>
                          </a:rPr>
                          <m:t>Θ</m:t>
                        </m:r>
                      </m:e>
                      <m:sup>
                        <m:r>
                          <m:rPr>
                            <m:sty m:val="p"/>
                          </m:rPr>
                          <a:rPr lang="en-IN" sz="1400">
                            <a:solidFill>
                              <a:schemeClr val="tx1"/>
                            </a:solidFill>
                            <a:latin typeface="Cambria Math" panose="02040503050406030204" pitchFamily="18" charset="0"/>
                            <a:ea typeface="Cambria Math" panose="02040503050406030204" pitchFamily="18" charset="0"/>
                          </a:rPr>
                          <m:t>old</m:t>
                        </m:r>
                      </m:sup>
                    </m:sSup>
                  </m:oMath>
                </a14:m>
                <a:endParaRPr lang="en-IN" sz="1400" dirty="0">
                  <a:solidFill>
                    <a:schemeClr val="tx1"/>
                  </a:solidFill>
                  <a:latin typeface="Abadi Extra Light" panose="020B0204020104020204" pitchFamily="34" charset="0"/>
                </a:endParaRPr>
              </a:p>
            </p:txBody>
          </p:sp>
        </mc:Choice>
        <mc:Fallback xmlns="">
          <p:sp>
            <p:nvSpPr>
              <p:cNvPr id="29" name="Speech Bubble: Rectangle 28">
                <a:extLst>
                  <a:ext uri="{FF2B5EF4-FFF2-40B4-BE49-F238E27FC236}">
                    <a16:creationId xmlns:a16="http://schemas.microsoft.com/office/drawing/2014/main" id="{6DA55CF9-DBC2-4542-A4B2-25D2E2D1E5B9}"/>
                  </a:ext>
                </a:extLst>
              </p:cNvPr>
              <p:cNvSpPr>
                <a:spLocks noRot="1" noChangeAspect="1" noMove="1" noResize="1" noEditPoints="1" noAdjustHandles="1" noChangeArrowheads="1" noChangeShapeType="1" noTextEdit="1"/>
              </p:cNvSpPr>
              <p:nvPr/>
            </p:nvSpPr>
            <p:spPr>
              <a:xfrm>
                <a:off x="9614806" y="2806458"/>
                <a:ext cx="2328228" cy="541164"/>
              </a:xfrm>
              <a:prstGeom prst="wedgeRectCallout">
                <a:avLst>
                  <a:gd name="adj1" fmla="val -38946"/>
                  <a:gd name="adj2" fmla="val -66946"/>
                </a:avLst>
              </a:prstGeom>
              <a:blipFill>
                <a:blip r:embed="rId13"/>
                <a:stretch>
                  <a:fillRect l="-519" b="-648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6115DDE-147D-4B6F-BFB5-291497B3FFED}"/>
                  </a:ext>
                </a:extLst>
              </p:cNvPr>
              <p:cNvSpPr txBox="1"/>
              <p:nvPr/>
            </p:nvSpPr>
            <p:spPr>
              <a:xfrm>
                <a:off x="4684822" y="5984211"/>
                <a:ext cx="3026598" cy="385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m:rPr>
                              <m:sty m:val="p"/>
                            </m:rPr>
                            <a:rPr lang="en-IN" sz="2400" b="0" i="0" smtClean="0">
                              <a:latin typeface="Cambria Math" panose="02040503050406030204" pitchFamily="18" charset="0"/>
                              <a:ea typeface="Cambria Math" panose="02040503050406030204" pitchFamily="18" charset="0"/>
                            </a:rPr>
                            <m:t>argmax</m:t>
                          </m:r>
                        </m:e>
                        <m:sub>
                          <m:r>
                            <m:rPr>
                              <m:sty m:val="p"/>
                            </m:rPr>
                            <a:rPr lang="en-IN" sz="2400" b="0" i="0" smtClean="0">
                              <a:latin typeface="Cambria Math" panose="02040503050406030204" pitchFamily="18" charset="0"/>
                              <a:ea typeface="Cambria Math" panose="02040503050406030204" pitchFamily="18" charset="0"/>
                            </a:rPr>
                            <m:t>Θ</m:t>
                          </m:r>
                        </m:sub>
                      </m:sSub>
                      <m:r>
                        <a:rPr lang="en-IN" sz="2400" b="0" i="1" smtClean="0">
                          <a:latin typeface="Cambria Math" panose="02040503050406030204" pitchFamily="18" charset="0"/>
                          <a:ea typeface="Cambria Math" panose="02040503050406030204" pitchFamily="18" charset="0"/>
                        </a:rPr>
                        <m:t> </m:t>
                      </m:r>
                      <m:r>
                        <a:rPr lang="en-IN" sz="2400" b="0" i="1" smtClean="0">
                          <a:solidFill>
                            <a:srgbClr val="FF0000"/>
                          </a:solidFill>
                          <a:latin typeface="Cambria Math" panose="02040503050406030204" pitchFamily="18" charset="0"/>
                          <a:ea typeface="Cambria Math" panose="02040503050406030204" pitchFamily="18" charset="0"/>
                        </a:rPr>
                        <m:t>𝒬</m:t>
                      </m:r>
                      <m:r>
                        <a:rPr lang="en-IN" sz="2400" b="0" i="1" smtClean="0">
                          <a:solidFill>
                            <a:srgbClr val="FF0000"/>
                          </a:solidFill>
                          <a:latin typeface="Cambria Math" panose="02040503050406030204" pitchFamily="18" charset="0"/>
                          <a:ea typeface="Cambria Math" panose="02040503050406030204" pitchFamily="18" charset="0"/>
                        </a:rPr>
                        <m:t>(</m:t>
                      </m:r>
                      <m:r>
                        <m:rPr>
                          <m:sty m:val="p"/>
                        </m:rPr>
                        <a:rPr lang="en-IN" sz="2400" b="0" i="0" smtClean="0">
                          <a:solidFill>
                            <a:srgbClr val="FF0000"/>
                          </a:solidFill>
                          <a:latin typeface="Cambria Math" panose="02040503050406030204" pitchFamily="18" charset="0"/>
                          <a:ea typeface="Cambria Math" panose="02040503050406030204" pitchFamily="18" charset="0"/>
                        </a:rPr>
                        <m:t>Θ</m:t>
                      </m:r>
                      <m:r>
                        <a:rPr lang="en-IN" sz="2400" b="0" i="1" smtClean="0">
                          <a:solidFill>
                            <a:srgbClr val="FF0000"/>
                          </a:solidFill>
                          <a:latin typeface="Cambria Math" panose="02040503050406030204" pitchFamily="18" charset="0"/>
                          <a:ea typeface="Cambria Math" panose="02040503050406030204" pitchFamily="18" charset="0"/>
                        </a:rPr>
                        <m:t>,</m:t>
                      </m:r>
                      <m:sSup>
                        <m:sSupPr>
                          <m:ctrlPr>
                            <a:rPr lang="en-IN" sz="2400" i="1">
                              <a:solidFill>
                                <a:srgbClr val="FF0000"/>
                              </a:solidFill>
                              <a:latin typeface="Cambria Math" panose="02040503050406030204" pitchFamily="18" charset="0"/>
                              <a:ea typeface="Cambria Math" panose="02040503050406030204" pitchFamily="18" charset="0"/>
                            </a:rPr>
                          </m:ctrlPr>
                        </m:sSupPr>
                        <m:e>
                          <m:r>
                            <m:rPr>
                              <m:sty m:val="p"/>
                            </m:rPr>
                            <a:rPr lang="en-IN" sz="2400">
                              <a:solidFill>
                                <a:srgbClr val="FF0000"/>
                              </a:solidFill>
                              <a:latin typeface="Cambria Math" panose="02040503050406030204" pitchFamily="18" charset="0"/>
                              <a:ea typeface="Cambria Math" panose="02040503050406030204" pitchFamily="18" charset="0"/>
                            </a:rPr>
                            <m:t>Θ</m:t>
                          </m:r>
                        </m:e>
                        <m:sup>
                          <m:r>
                            <m:rPr>
                              <m:sty m:val="p"/>
                            </m:rPr>
                            <a:rPr lang="en-IN" sz="2400">
                              <a:solidFill>
                                <a:srgbClr val="FF0000"/>
                              </a:solidFill>
                              <a:latin typeface="Cambria Math" panose="02040503050406030204" pitchFamily="18" charset="0"/>
                              <a:ea typeface="Cambria Math" panose="02040503050406030204" pitchFamily="18" charset="0"/>
                            </a:rPr>
                            <m:t>old</m:t>
                          </m:r>
                        </m:sup>
                      </m:sSup>
                      <m:r>
                        <a:rPr lang="en-IN" sz="2400" b="0" i="1" smtClean="0">
                          <a:solidFill>
                            <a:srgbClr val="FF0000"/>
                          </a:solidFill>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30" name="TextBox 29">
                <a:extLst>
                  <a:ext uri="{FF2B5EF4-FFF2-40B4-BE49-F238E27FC236}">
                    <a16:creationId xmlns:a16="http://schemas.microsoft.com/office/drawing/2014/main" id="{F6115DDE-147D-4B6F-BFB5-291497B3FFED}"/>
                  </a:ext>
                </a:extLst>
              </p:cNvPr>
              <p:cNvSpPr txBox="1">
                <a:spLocks noRot="1" noChangeAspect="1" noMove="1" noResize="1" noEditPoints="1" noAdjustHandles="1" noChangeArrowheads="1" noChangeShapeType="1" noTextEdit="1"/>
              </p:cNvSpPr>
              <p:nvPr/>
            </p:nvSpPr>
            <p:spPr>
              <a:xfrm>
                <a:off x="4684822" y="5984211"/>
                <a:ext cx="3026598" cy="385747"/>
              </a:xfrm>
              <a:prstGeom prst="rect">
                <a:avLst/>
              </a:prstGeom>
              <a:blipFill>
                <a:blip r:embed="rId14"/>
                <a:stretch>
                  <a:fillRect l="-605" t="-1587" r="-3226" b="-33333"/>
                </a:stretch>
              </a:blipFill>
            </p:spPr>
            <p:txBody>
              <a:bodyPr/>
              <a:lstStyle/>
              <a:p>
                <a:r>
                  <a:rPr lang="en-IN">
                    <a:noFill/>
                  </a:rPr>
                  <a:t> </a:t>
                </a:r>
              </a:p>
            </p:txBody>
          </p:sp>
        </mc:Fallback>
      </mc:AlternateContent>
      <p:sp>
        <p:nvSpPr>
          <p:cNvPr id="19" name="Oval 18">
            <a:extLst>
              <a:ext uri="{FF2B5EF4-FFF2-40B4-BE49-F238E27FC236}">
                <a16:creationId xmlns:a16="http://schemas.microsoft.com/office/drawing/2014/main" id="{7E90984F-6F6F-443B-8F5D-A89845EC3886}"/>
              </a:ext>
            </a:extLst>
          </p:cNvPr>
          <p:cNvSpPr/>
          <p:nvPr/>
        </p:nvSpPr>
        <p:spPr>
          <a:xfrm>
            <a:off x="8384146" y="4517990"/>
            <a:ext cx="1931831" cy="571760"/>
          </a:xfrm>
          <a:prstGeom prst="ellipse">
            <a:avLst/>
          </a:prstGeom>
          <a:solidFill>
            <a:schemeClr val="accent1">
              <a:alpha val="0"/>
            </a:schemeClr>
          </a:solidFill>
          <a:ln>
            <a:solidFill>
              <a:srgbClr val="B80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Speech Bubble: Rectangle 31">
            <a:extLst>
              <a:ext uri="{FF2B5EF4-FFF2-40B4-BE49-F238E27FC236}">
                <a16:creationId xmlns:a16="http://schemas.microsoft.com/office/drawing/2014/main" id="{33725284-8653-4221-B4BE-7D41D1FA00D7}"/>
              </a:ext>
            </a:extLst>
          </p:cNvPr>
          <p:cNvSpPr/>
          <p:nvPr/>
        </p:nvSpPr>
        <p:spPr>
          <a:xfrm>
            <a:off x="10170769" y="4988074"/>
            <a:ext cx="1931831" cy="541164"/>
          </a:xfrm>
          <a:prstGeom prst="wedgeRectCallout">
            <a:avLst>
              <a:gd name="adj1" fmla="val -38946"/>
              <a:gd name="adj2" fmla="val -66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solidFill>
                  <a:srgbClr val="B806AB"/>
                </a:solidFill>
                <a:latin typeface="Abadi Extra Light" panose="020B0204020104020204" pitchFamily="34" charset="0"/>
              </a:rPr>
              <a:t>Complete-Data Log Likelihood (CLL)</a:t>
            </a:r>
          </a:p>
        </p:txBody>
      </p:sp>
      <p:pic>
        <p:nvPicPr>
          <p:cNvPr id="33" name="Picture 32">
            <a:extLst>
              <a:ext uri="{FF2B5EF4-FFF2-40B4-BE49-F238E27FC236}">
                <a16:creationId xmlns:a16="http://schemas.microsoft.com/office/drawing/2014/main" id="{9825C673-F890-43D5-BC57-80086FF18EFD}"/>
              </a:ext>
            </a:extLst>
          </p:cNvPr>
          <p:cNvPicPr>
            <a:picLocks noChangeAspect="1"/>
          </p:cNvPicPr>
          <p:nvPr/>
        </p:nvPicPr>
        <p:blipFill>
          <a:blip r:embed="rId15"/>
          <a:stretch>
            <a:fillRect/>
          </a:stretch>
        </p:blipFill>
        <p:spPr>
          <a:xfrm>
            <a:off x="10412751" y="416924"/>
            <a:ext cx="1004822" cy="965223"/>
          </a:xfrm>
          <a:prstGeom prst="rect">
            <a:avLst/>
          </a:prstGeom>
        </p:spPr>
      </p:pic>
      <mc:AlternateContent xmlns:mc="http://schemas.openxmlformats.org/markup-compatibility/2006" xmlns:a14="http://schemas.microsoft.com/office/drawing/2010/main">
        <mc:Choice Requires="a14">
          <p:sp>
            <p:nvSpPr>
              <p:cNvPr id="34" name="Speech Bubble: Rectangle 33">
                <a:extLst>
                  <a:ext uri="{FF2B5EF4-FFF2-40B4-BE49-F238E27FC236}">
                    <a16:creationId xmlns:a16="http://schemas.microsoft.com/office/drawing/2014/main" id="{CF712545-6D8C-4B50-8D80-FA726B5B1537}"/>
                  </a:ext>
                </a:extLst>
              </p:cNvPr>
              <p:cNvSpPr/>
              <p:nvPr/>
            </p:nvSpPr>
            <p:spPr>
              <a:xfrm>
                <a:off x="7088429" y="190968"/>
                <a:ext cx="3293083" cy="632773"/>
              </a:xfrm>
              <a:prstGeom prst="wedgeRectCallout">
                <a:avLst>
                  <a:gd name="adj1" fmla="val 57662"/>
                  <a:gd name="adj2" fmla="val 436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IN" i="1" smtClean="0">
                        <a:solidFill>
                          <a:schemeClr val="tx1"/>
                        </a:solidFill>
                        <a:latin typeface="Cambria Math" panose="02040503050406030204" pitchFamily="18" charset="0"/>
                      </a:rPr>
                      <m:t>log</m:t>
                    </m:r>
                    <m:r>
                      <a:rPr lang="en-IN" i="1" smtClean="0">
                        <a:solidFill>
                          <a:schemeClr val="tx1"/>
                        </a:solidFill>
                        <a:latin typeface="Cambria Math" panose="02040503050406030204" pitchFamily="18" charset="0"/>
                      </a:rPr>
                      <m:t> </m:t>
                    </m:r>
                    <m:r>
                      <a:rPr lang="en-IN" i="1" smtClean="0">
                        <a:solidFill>
                          <a:schemeClr val="tx1"/>
                        </a:solidFill>
                        <a:latin typeface="Cambria Math" panose="02040503050406030204" pitchFamily="18" charset="0"/>
                      </a:rPr>
                      <m:t>𝑝</m:t>
                    </m:r>
                    <m:d>
                      <m:dPr>
                        <m:ctrlPr>
                          <a:rPr lang="en-IN" i="1">
                            <a:solidFill>
                              <a:schemeClr val="tx1"/>
                            </a:solidFill>
                            <a:latin typeface="Cambria Math" panose="02040503050406030204" pitchFamily="18" charset="0"/>
                          </a:rPr>
                        </m:ctrlPr>
                      </m:dPr>
                      <m:e>
                        <m:r>
                          <a:rPr lang="en-IN" b="1" i="1">
                            <a:solidFill>
                              <a:schemeClr val="tx1"/>
                            </a:solidFill>
                            <a:latin typeface="Cambria Math" panose="02040503050406030204" pitchFamily="18" charset="0"/>
                          </a:rPr>
                          <m:t>𝑿</m:t>
                        </m:r>
                      </m:e>
                      <m:e>
                        <m:r>
                          <m:rPr>
                            <m:sty m:val="p"/>
                          </m:rPr>
                          <a:rPr lang="en-IN">
                            <a:solidFill>
                              <a:schemeClr val="tx1"/>
                            </a:solidFill>
                            <a:latin typeface="Cambria Math" panose="02040503050406030204" pitchFamily="18" charset="0"/>
                          </a:rPr>
                          <m:t>Θ</m:t>
                        </m:r>
                      </m:e>
                    </m:d>
                  </m:oMath>
                </a14:m>
                <a:r>
                  <a:rPr lang="en-IN" dirty="0">
                    <a:solidFill>
                      <a:schemeClr val="tx1"/>
                    </a:solidFill>
                    <a:latin typeface="Abadi Extra Light" panose="020B0204020104020204" pitchFamily="34" charset="0"/>
                  </a:rPr>
                  <a:t> is called </a:t>
                </a:r>
                <a:r>
                  <a:rPr lang="en-IN" b="1" dirty="0">
                    <a:solidFill>
                      <a:srgbClr val="B806AB"/>
                    </a:solidFill>
                    <a:latin typeface="Abadi Extra Light" panose="020B0204020104020204" pitchFamily="34" charset="0"/>
                  </a:rPr>
                  <a:t>Incomplete-Data Log Likelihood (ILL)</a:t>
                </a:r>
              </a:p>
            </p:txBody>
          </p:sp>
        </mc:Choice>
        <mc:Fallback xmlns="">
          <p:sp>
            <p:nvSpPr>
              <p:cNvPr id="34" name="Speech Bubble: Rectangle 33">
                <a:extLst>
                  <a:ext uri="{FF2B5EF4-FFF2-40B4-BE49-F238E27FC236}">
                    <a16:creationId xmlns:a16="http://schemas.microsoft.com/office/drawing/2014/main" id="{CF712545-6D8C-4B50-8D80-FA726B5B1537}"/>
                  </a:ext>
                </a:extLst>
              </p:cNvPr>
              <p:cNvSpPr>
                <a:spLocks noRot="1" noChangeAspect="1" noMove="1" noResize="1" noEditPoints="1" noAdjustHandles="1" noChangeArrowheads="1" noChangeShapeType="1" noTextEdit="1"/>
              </p:cNvSpPr>
              <p:nvPr/>
            </p:nvSpPr>
            <p:spPr>
              <a:xfrm>
                <a:off x="7088429" y="190968"/>
                <a:ext cx="3293083" cy="632773"/>
              </a:xfrm>
              <a:prstGeom prst="wedgeRectCallout">
                <a:avLst>
                  <a:gd name="adj1" fmla="val 57662"/>
                  <a:gd name="adj2" fmla="val 43620"/>
                </a:avLst>
              </a:prstGeom>
              <a:blipFill>
                <a:blip r:embed="rId16"/>
                <a:stretch>
                  <a:fillRect l="-1358" t="-4673" b="-1401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Speech Bubble: Rectangle 34">
                <a:extLst>
                  <a:ext uri="{FF2B5EF4-FFF2-40B4-BE49-F238E27FC236}">
                    <a16:creationId xmlns:a16="http://schemas.microsoft.com/office/drawing/2014/main" id="{FA501C90-907B-4D4F-AC77-2C2AC0864079}"/>
                  </a:ext>
                </a:extLst>
              </p:cNvPr>
              <p:cNvSpPr/>
              <p:nvPr/>
            </p:nvSpPr>
            <p:spPr>
              <a:xfrm>
                <a:off x="390379" y="5719811"/>
                <a:ext cx="3771969" cy="914546"/>
              </a:xfrm>
              <a:prstGeom prst="wedgeRectCallout">
                <a:avLst>
                  <a:gd name="adj1" fmla="val 40798"/>
                  <a:gd name="adj2" fmla="val -7168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Much easier than maximizing ILL since CLL will have simple expressions (since it is akin to knowing </a:t>
                </a:r>
                <a14:m>
                  <m:oMath xmlns:m="http://schemas.openxmlformats.org/officeDocument/2006/math">
                    <m:r>
                      <a:rPr lang="en-IN" i="1" dirty="0" smtClean="0">
                        <a:solidFill>
                          <a:schemeClr val="tx1"/>
                        </a:solidFill>
                        <a:latin typeface="Cambria Math" panose="02040503050406030204" pitchFamily="18" charset="0"/>
                      </a:rPr>
                      <m:t>𝑍</m:t>
                    </m:r>
                  </m:oMath>
                </a14:m>
                <a:r>
                  <a:rPr lang="en-IN" dirty="0">
                    <a:solidFill>
                      <a:schemeClr val="tx1"/>
                    </a:solidFill>
                    <a:latin typeface="Abadi Extra Light" panose="020B0204020104020204" pitchFamily="34" charset="0"/>
                  </a:rPr>
                  <a:t>)</a:t>
                </a:r>
                <a:endParaRPr lang="en-IN" dirty="0">
                  <a:solidFill>
                    <a:schemeClr val="tx1"/>
                  </a:solidFill>
                </a:endParaRPr>
              </a:p>
            </p:txBody>
          </p:sp>
        </mc:Choice>
        <mc:Fallback xmlns="">
          <p:sp>
            <p:nvSpPr>
              <p:cNvPr id="35" name="Speech Bubble: Rectangle 34">
                <a:extLst>
                  <a:ext uri="{FF2B5EF4-FFF2-40B4-BE49-F238E27FC236}">
                    <a16:creationId xmlns:a16="http://schemas.microsoft.com/office/drawing/2014/main" id="{FA501C90-907B-4D4F-AC77-2C2AC0864079}"/>
                  </a:ext>
                </a:extLst>
              </p:cNvPr>
              <p:cNvSpPr>
                <a:spLocks noRot="1" noChangeAspect="1" noMove="1" noResize="1" noEditPoints="1" noAdjustHandles="1" noChangeArrowheads="1" noChangeShapeType="1" noTextEdit="1"/>
              </p:cNvSpPr>
              <p:nvPr/>
            </p:nvSpPr>
            <p:spPr>
              <a:xfrm>
                <a:off x="390379" y="5719811"/>
                <a:ext cx="3771969" cy="914546"/>
              </a:xfrm>
              <a:prstGeom prst="wedgeRectCallout">
                <a:avLst>
                  <a:gd name="adj1" fmla="val 40798"/>
                  <a:gd name="adj2" fmla="val -71682"/>
                </a:avLst>
              </a:prstGeom>
              <a:blipFill>
                <a:blip r:embed="rId17"/>
                <a:stretch>
                  <a:fillRect l="-1125" r="-1286" b="-6952"/>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655429962"/>
      </p:ext>
    </p:extLst>
  </p:cSld>
  <p:clrMapOvr>
    <a:masterClrMapping/>
  </p:clrMapOvr>
  <mc:AlternateContent xmlns:mc="http://schemas.openxmlformats.org/markup-compatibility/2006" xmlns:p14="http://schemas.microsoft.com/office/powerpoint/2010/main">
    <mc:Choice Requires="p14">
      <p:transition spd="slow" p14:dur="2000" advTm="492853"/>
    </mc:Choice>
    <mc:Fallback xmlns="">
      <p:transition spd="slow" advTm="492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down)">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wipe(down)">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23" grpId="0"/>
      <p:bldP spid="24" grpId="0" animBg="1"/>
      <p:bldP spid="25" grpId="0"/>
      <p:bldP spid="26" grpId="0"/>
      <p:bldP spid="27" grpId="0"/>
      <p:bldP spid="28" grpId="0" animBg="1"/>
      <p:bldP spid="29" grpId="0" animBg="1"/>
      <p:bldP spid="30" grpId="0"/>
      <p:bldP spid="19" grpId="0" animBg="1"/>
      <p:bldP spid="32"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Plan</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Wrap-up the discussion of CP and local conjugacy</a:t>
            </a:r>
          </a:p>
          <a:p>
            <a:pPr lvl="1">
              <a:buFont typeface="Wingdings" panose="05000000000000000000" pitchFamily="2" charset="2"/>
              <a:buChar char="§"/>
            </a:pPr>
            <a:r>
              <a:rPr lang="en-IN" sz="2200" dirty="0">
                <a:latin typeface="Abadi Extra Light" panose="020B0204020104020204" pitchFamily="34" charset="0"/>
              </a:rPr>
              <a:t>Gibbs sampling (more on this when we discuss MCMC)</a:t>
            </a:r>
          </a:p>
          <a:p>
            <a:pPr>
              <a:buFont typeface="Wingdings" panose="05000000000000000000" pitchFamily="2" charset="2"/>
              <a:buChar char="§"/>
            </a:pPr>
            <a:r>
              <a:rPr lang="en-IN" sz="2600" dirty="0">
                <a:latin typeface="Abadi Extra Light" panose="020B0204020104020204" pitchFamily="34" charset="0"/>
              </a:rPr>
              <a:t>Latent Variable Models (LVM)</a:t>
            </a:r>
          </a:p>
          <a:p>
            <a:pPr lvl="1">
              <a:buFont typeface="Wingdings" panose="05000000000000000000" pitchFamily="2" charset="2"/>
              <a:buChar char="§"/>
            </a:pPr>
            <a:r>
              <a:rPr lang="en-IN" sz="2200" dirty="0">
                <a:latin typeface="Abadi Extra Light" panose="020B0204020104020204" pitchFamily="34" charset="0"/>
              </a:rPr>
              <a:t>The basic formulation of LVMs (specific models later)</a:t>
            </a:r>
          </a:p>
          <a:p>
            <a:pPr lvl="1">
              <a:buFont typeface="Wingdings" panose="05000000000000000000" pitchFamily="2" charset="2"/>
              <a:buChar char="§"/>
            </a:pPr>
            <a:r>
              <a:rPr lang="en-IN" sz="2200" dirty="0">
                <a:latin typeface="Abadi Extra Light" panose="020B0204020104020204" pitchFamily="34" charset="0"/>
              </a:rPr>
              <a:t>Parameter Estimation in LVMs</a:t>
            </a:r>
          </a:p>
          <a:p>
            <a:pPr>
              <a:buFont typeface="Wingdings" panose="05000000000000000000" pitchFamily="2" charset="2"/>
              <a:buChar char="§"/>
            </a:pPr>
            <a:r>
              <a:rPr lang="en-IN" sz="2600" dirty="0">
                <a:latin typeface="Abadi Extra Light" panose="020B0204020104020204" pitchFamily="34" charset="0"/>
              </a:rPr>
              <a:t>Expectation Maximization algorithm for param-</a:t>
            </a:r>
            <a:r>
              <a:rPr lang="en-IN" sz="2600" dirty="0" err="1">
                <a:latin typeface="Abadi Extra Light" panose="020B0204020104020204" pitchFamily="34" charset="0"/>
              </a:rPr>
              <a:t>est</a:t>
            </a:r>
            <a:r>
              <a:rPr lang="en-IN" sz="2600" dirty="0">
                <a:latin typeface="Abadi Extra Light" panose="020B0204020104020204" pitchFamily="34" charset="0"/>
              </a:rPr>
              <a:t>/inference in LVMs</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4247763269"/>
      </p:ext>
    </p:extLst>
  </p:cSld>
  <p:clrMapOvr>
    <a:masterClrMapping/>
  </p:clrMapOvr>
  <mc:AlternateContent xmlns:mc="http://schemas.openxmlformats.org/markup-compatibility/2006" xmlns:p14="http://schemas.microsoft.com/office/powerpoint/2010/main">
    <mc:Choice Requires="p14">
      <p:transition spd="slow" p14:dur="2000" advTm="47432"/>
    </mc:Choice>
    <mc:Fallback xmlns="">
      <p:transition spd="slow" advTm="474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The Expectation-Maximization (EM) Algorithm</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20</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3B48E3D-E79C-4B87-8CE8-4AD44C6966F7}"/>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ALT-OPT of </a:t>
                </a:r>
                <a14:m>
                  <m:oMath xmlns:m="http://schemas.openxmlformats.org/officeDocument/2006/math">
                    <m:r>
                      <a:rPr lang="en-IN" sz="2400" i="1" smtClean="0">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a:rPr lang="en-IN" sz="2400" i="1" dirty="0" smtClean="0">
                        <a:latin typeface="Cambria Math" panose="02040503050406030204" pitchFamily="18" charset="0"/>
                      </a:rPr>
                      <m:t>𝑞</m:t>
                    </m:r>
                  </m:oMath>
                </a14:m>
                <a:r>
                  <a:rPr lang="en-IN" sz="2400" dirty="0">
                    <a:latin typeface="Abadi Extra Light" panose="020B0204020104020204" pitchFamily="34" charset="0"/>
                  </a:rPr>
                  <a:t> and </a:t>
                </a:r>
                <a14:m>
                  <m:oMath xmlns:m="http://schemas.openxmlformats.org/officeDocument/2006/math">
                    <m:r>
                      <m:rPr>
                        <m:sty m:val="p"/>
                      </m:rPr>
                      <a:rPr lang="en-IN" sz="2400" i="0" dirty="0" smtClean="0">
                        <a:latin typeface="Cambria Math" panose="02040503050406030204" pitchFamily="18" charset="0"/>
                      </a:rPr>
                      <m:t>Θ</m:t>
                    </m:r>
                  </m:oMath>
                </a14:m>
                <a:r>
                  <a:rPr lang="en-IN" sz="2400" dirty="0">
                    <a:latin typeface="Abadi Extra Light" panose="020B0204020104020204" pitchFamily="34" charset="0"/>
                  </a:rPr>
                  <a:t> gives the EM algorithm (Dempster, Laird, Rubin, 1977)</a:t>
                </a: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marL="0" indent="0">
                  <a:buNone/>
                </a:pPr>
                <a:endParaRPr lang="en-IN" sz="24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Note: If we can take the MAP estimate </a:t>
                </a:r>
                <a14:m>
                  <m:oMath xmlns:m="http://schemas.openxmlformats.org/officeDocument/2006/math">
                    <m:sSub>
                      <m:sSubPr>
                        <m:ctrlPr>
                          <a:rPr lang="en-IN" sz="2400" b="0" i="1" smtClean="0">
                            <a:latin typeface="Cambria Math" panose="02040503050406030204" pitchFamily="18" charset="0"/>
                          </a:rPr>
                        </m:ctrlPr>
                      </m:sSubPr>
                      <m:e>
                        <m:acc>
                          <m:accPr>
                            <m:chr m:val="̂"/>
                            <m:ctrlPr>
                              <a:rPr lang="en-GB" sz="2400" i="1" smtClean="0">
                                <a:latin typeface="Cambria Math" panose="02040503050406030204" pitchFamily="18" charset="0"/>
                              </a:rPr>
                            </m:ctrlPr>
                          </m:accPr>
                          <m:e>
                            <m:r>
                              <a:rPr lang="en-IN" sz="2400" b="0" i="1" smtClean="0">
                                <a:latin typeface="Cambria Math" panose="02040503050406030204" pitchFamily="18" charset="0"/>
                              </a:rPr>
                              <m:t>𝑧</m:t>
                            </m:r>
                          </m:e>
                        </m:acc>
                      </m:e>
                      <m:sub>
                        <m:r>
                          <a:rPr lang="en-IN" sz="2400" b="0" i="1" smtClean="0">
                            <a:latin typeface="Cambria Math" panose="02040503050406030204" pitchFamily="18" charset="0"/>
                          </a:rPr>
                          <m:t>𝑛</m:t>
                        </m:r>
                      </m:sub>
                    </m:sSub>
                  </m:oMath>
                </a14:m>
                <a:r>
                  <a:rPr lang="en-GB" sz="2400" dirty="0">
                    <a:latin typeface="Abadi Extra Light" panose="020B0204020104020204" pitchFamily="34" charset="0"/>
                  </a:rPr>
                  <a:t> of </a:t>
                </a:r>
                <a14:m>
                  <m:oMath xmlns:m="http://schemas.openxmlformats.org/officeDocument/2006/math">
                    <m:sSub>
                      <m:sSubPr>
                        <m:ctrlPr>
                          <a:rPr lang="en-GB" sz="2400" i="1" dirty="0" smtClean="0">
                            <a:latin typeface="Cambria Math" panose="02040503050406030204" pitchFamily="18" charset="0"/>
                          </a:rPr>
                        </m:ctrlPr>
                      </m:sSubPr>
                      <m:e>
                        <m:r>
                          <a:rPr lang="en-GB" sz="2400" i="1" dirty="0" smtClean="0">
                            <a:latin typeface="Cambria Math" panose="02040503050406030204" pitchFamily="18" charset="0"/>
                          </a:rPr>
                          <m:t>𝑧</m:t>
                        </m:r>
                      </m:e>
                      <m:sub>
                        <m:r>
                          <a:rPr lang="en-GB" sz="2400" i="1" dirty="0" smtClean="0">
                            <a:latin typeface="Cambria Math" panose="02040503050406030204" pitchFamily="18" charset="0"/>
                          </a:rPr>
                          <m:t>𝑛</m:t>
                        </m:r>
                      </m:sub>
                    </m:sSub>
                  </m:oMath>
                </a14:m>
                <a:r>
                  <a:rPr lang="en-GB" sz="2400" dirty="0">
                    <a:latin typeface="Abadi Extra Light" panose="020B0204020104020204" pitchFamily="34" charset="0"/>
                  </a:rPr>
                  <a:t> (not full posterior) in Step 1 and maximize the CLL in Step 2 using that, i.e., do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m:rPr>
                            <m:sty m:val="p"/>
                          </m:rPr>
                          <a:rPr lang="en-IN" sz="2400" b="0" i="0" smtClean="0">
                            <a:solidFill>
                              <a:schemeClr val="tx1"/>
                            </a:solidFill>
                            <a:latin typeface="Cambria Math" panose="02040503050406030204" pitchFamily="18" charset="0"/>
                          </a:rPr>
                          <m:t>argmax</m:t>
                        </m:r>
                      </m:e>
                      <m:sub>
                        <m:r>
                          <m:rPr>
                            <m:sty m:val="p"/>
                          </m:rPr>
                          <a:rPr lang="en-IN" sz="2400" b="0" i="0" smtClean="0">
                            <a:solidFill>
                              <a:schemeClr val="tx1"/>
                            </a:solidFill>
                            <a:latin typeface="Cambria Math" panose="02040503050406030204" pitchFamily="18" charset="0"/>
                          </a:rPr>
                          <m:t>Θ</m:t>
                        </m:r>
                      </m:sub>
                    </m:sSub>
                    <m:nary>
                      <m:naryPr>
                        <m:chr m:val="∑"/>
                        <m:limLoc m:val="subSup"/>
                        <m:ctrlPr>
                          <a:rPr lang="en-IN" sz="2400" i="1">
                            <a:solidFill>
                              <a:schemeClr val="tx1"/>
                            </a:solidFill>
                            <a:latin typeface="Cambria Math" panose="02040503050406030204" pitchFamily="18" charset="0"/>
                          </a:rPr>
                        </m:ctrlPr>
                      </m:naryPr>
                      <m:sub>
                        <m:r>
                          <m:rPr>
                            <m:brk m:alnAt="25"/>
                          </m:rPr>
                          <a:rPr lang="en-IN" sz="2400" i="1">
                            <a:solidFill>
                              <a:schemeClr val="tx1"/>
                            </a:solidFill>
                            <a:latin typeface="Cambria Math" panose="02040503050406030204" pitchFamily="18" charset="0"/>
                          </a:rPr>
                          <m:t>𝑛</m:t>
                        </m:r>
                        <m:r>
                          <a:rPr lang="en-IN" sz="2400" i="1">
                            <a:solidFill>
                              <a:schemeClr val="tx1"/>
                            </a:solidFill>
                            <a:latin typeface="Cambria Math" panose="02040503050406030204" pitchFamily="18" charset="0"/>
                          </a:rPr>
                          <m:t>=1</m:t>
                        </m:r>
                      </m:sub>
                      <m:sup>
                        <m:r>
                          <a:rPr lang="en-IN" sz="2400" i="1">
                            <a:solidFill>
                              <a:schemeClr val="tx1"/>
                            </a:solidFill>
                            <a:latin typeface="Cambria Math" panose="02040503050406030204" pitchFamily="18" charset="0"/>
                          </a:rPr>
                          <m:t>𝑁</m:t>
                        </m:r>
                      </m:sup>
                      <m:e>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m:rPr>
                                <m:sty m:val="p"/>
                              </m:rPr>
                              <a:rPr lang="en-IN" sz="2400" i="1">
                                <a:solidFill>
                                  <a:schemeClr val="tx1"/>
                                </a:solidFill>
                                <a:latin typeface="Cambria Math" panose="02040503050406030204" pitchFamily="18" charset="0"/>
                              </a:rPr>
                              <m:t>log</m:t>
                            </m:r>
                            <m:r>
                              <a:rPr lang="en-IN" sz="2400" i="1">
                                <a:solidFill>
                                  <a:schemeClr val="tx1"/>
                                </a:solidFill>
                                <a:latin typeface="Cambria Math" panose="02040503050406030204" pitchFamily="18" charset="0"/>
                              </a:rPr>
                              <m:t> </m:t>
                            </m:r>
                            <m:r>
                              <a:rPr lang="en-IN" sz="2400" i="1">
                                <a:solidFill>
                                  <a:schemeClr val="tx1"/>
                                </a:solidFill>
                                <a:latin typeface="Cambria Math" panose="02040503050406030204" pitchFamily="18" charset="0"/>
                              </a:rPr>
                              <m:t>𝑝</m:t>
                            </m:r>
                            <m:d>
                              <m:dPr>
                                <m:ctrlPr>
                                  <a:rPr lang="en-IN" sz="2400" i="1" smtClean="0">
                                    <a:solidFill>
                                      <a:schemeClr val="tx1"/>
                                    </a:solidFill>
                                    <a:latin typeface="Cambria Math" panose="02040503050406030204" pitchFamily="18" charset="0"/>
                                  </a:rPr>
                                </m:ctrlPr>
                              </m:dPr>
                              <m:e>
                                <m:sSub>
                                  <m:sSubPr>
                                    <m:ctrlPr>
                                      <a:rPr lang="en-IN" sz="2400" b="1" i="1">
                                        <a:solidFill>
                                          <a:schemeClr val="tx1"/>
                                        </a:solidFill>
                                        <a:latin typeface="Cambria Math" panose="02040503050406030204" pitchFamily="18" charset="0"/>
                                      </a:rPr>
                                    </m:ctrlPr>
                                  </m:sSubPr>
                                  <m:e>
                                    <m:r>
                                      <a:rPr lang="en-IN" sz="2400" b="1" i="1">
                                        <a:solidFill>
                                          <a:schemeClr val="tx1"/>
                                        </a:solidFill>
                                        <a:latin typeface="Cambria Math" panose="02040503050406030204" pitchFamily="18" charset="0"/>
                                      </a:rPr>
                                      <m:t>𝒙</m:t>
                                    </m:r>
                                  </m:e>
                                  <m:sub>
                                    <m:r>
                                      <a:rPr lang="en-IN" sz="2400" i="1">
                                        <a:solidFill>
                                          <a:schemeClr val="tx1"/>
                                        </a:solidFill>
                                        <a:latin typeface="Cambria Math" panose="02040503050406030204" pitchFamily="18" charset="0"/>
                                      </a:rPr>
                                      <m:t>𝑛</m:t>
                                    </m:r>
                                  </m:sub>
                                </m:sSub>
                                <m:r>
                                  <a:rPr lang="en-IN" sz="2400" b="1" i="1">
                                    <a:solidFill>
                                      <a:schemeClr val="tx1"/>
                                    </a:solidFill>
                                    <a:latin typeface="Cambria Math" panose="02040503050406030204" pitchFamily="18" charset="0"/>
                                  </a:rPr>
                                  <m:t>,</m:t>
                                </m:r>
                                <m:r>
                                  <a:rPr lang="en-IN" sz="2400" i="1" smtClean="0">
                                    <a:solidFill>
                                      <a:schemeClr val="tx1"/>
                                    </a:solidFill>
                                    <a:latin typeface="Cambria Math" panose="02040503050406030204" pitchFamily="18" charset="0"/>
                                  </a:rPr>
                                  <m:t> </m:t>
                                </m:r>
                                <m:sSup>
                                  <m:sSupPr>
                                    <m:ctrlPr>
                                      <a:rPr lang="en-IN" sz="2400" i="1" smtClean="0">
                                        <a:solidFill>
                                          <a:schemeClr val="tx1"/>
                                        </a:solidFill>
                                        <a:latin typeface="Cambria Math" panose="02040503050406030204" pitchFamily="18" charset="0"/>
                                      </a:rPr>
                                    </m:ctrlPr>
                                  </m:sSupPr>
                                  <m:e>
                                    <m:sSub>
                                      <m:sSubPr>
                                        <m:ctrlPr>
                                          <a:rPr lang="en-IN" sz="2400" i="1">
                                            <a:latin typeface="Cambria Math" panose="02040503050406030204" pitchFamily="18" charset="0"/>
                                          </a:rPr>
                                        </m:ctrlPr>
                                      </m:sSubPr>
                                      <m:e>
                                        <m:acc>
                                          <m:accPr>
                                            <m:chr m:val="̂"/>
                                            <m:ctrlPr>
                                              <a:rPr lang="en-GB" sz="2400" i="1">
                                                <a:latin typeface="Cambria Math" panose="02040503050406030204" pitchFamily="18" charset="0"/>
                                              </a:rPr>
                                            </m:ctrlPr>
                                          </m:accPr>
                                          <m:e>
                                            <m:r>
                                              <a:rPr lang="en-IN" sz="2400" i="1">
                                                <a:latin typeface="Cambria Math" panose="02040503050406030204" pitchFamily="18" charset="0"/>
                                              </a:rPr>
                                              <m:t>𝑧</m:t>
                                            </m:r>
                                          </m:e>
                                        </m:acc>
                                      </m:e>
                                      <m:sub>
                                        <m:r>
                                          <a:rPr lang="en-IN" sz="2400" i="1">
                                            <a:latin typeface="Cambria Math" panose="02040503050406030204" pitchFamily="18" charset="0"/>
                                          </a:rPr>
                                          <m:t>𝑛</m:t>
                                        </m:r>
                                      </m:sub>
                                    </m:sSub>
                                  </m:e>
                                  <m:sup>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𝑡</m:t>
                                    </m:r>
                                    <m:r>
                                      <a:rPr lang="en-IN" sz="2400" b="0" i="1" smtClean="0">
                                        <a:solidFill>
                                          <a:schemeClr val="tx1"/>
                                        </a:solidFill>
                                        <a:latin typeface="Cambria Math" panose="02040503050406030204" pitchFamily="18" charset="0"/>
                                      </a:rPr>
                                      <m:t>)</m:t>
                                    </m:r>
                                  </m:sup>
                                </m:sSup>
                              </m:e>
                              <m:e>
                                <m:r>
                                  <m:rPr>
                                    <m:sty m:val="p"/>
                                  </m:rPr>
                                  <a:rPr lang="en-IN" sz="2400">
                                    <a:solidFill>
                                      <a:schemeClr val="tx1"/>
                                    </a:solidFill>
                                    <a:latin typeface="Cambria Math" panose="02040503050406030204" pitchFamily="18" charset="0"/>
                                  </a:rPr>
                                  <m:t>Θ</m:t>
                                </m:r>
                              </m:e>
                            </m:d>
                          </m:e>
                        </m:d>
                      </m:e>
                    </m:nary>
                    <m:r>
                      <a:rPr lang="en-IN" sz="2400" i="1">
                        <a:solidFill>
                          <a:srgbClr val="0000FF"/>
                        </a:solidFill>
                        <a:latin typeface="Cambria Math" panose="02040503050406030204" pitchFamily="18" charset="0"/>
                      </a:rPr>
                      <m:t> </m:t>
                    </m:r>
                  </m:oMath>
                </a14:m>
                <a:r>
                  <a:rPr lang="en-GB" sz="2400" dirty="0">
                    <a:latin typeface="Abadi Extra Light" panose="020B0204020104020204" pitchFamily="34" charset="0"/>
                  </a:rPr>
                  <a:t> this will be ALT-OPT</a:t>
                </a:r>
                <a:br>
                  <a:rPr lang="en-IN" sz="2400" dirty="0">
                    <a:ea typeface="Cambria Math" panose="02040503050406030204" pitchFamily="18" charset="0"/>
                  </a:rPr>
                </a:br>
                <a:endParaRPr lang="en-IN" sz="24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7" name="Content Placeholder 2">
                <a:extLst>
                  <a:ext uri="{FF2B5EF4-FFF2-40B4-BE49-F238E27FC236}">
                    <a16:creationId xmlns:a16="http://schemas.microsoft.com/office/drawing/2014/main" id="{63B48E3D-E79C-4B87-8CE8-4AD44C6966F7}"/>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r="-831"/>
                </a:stretch>
              </a:blipFill>
            </p:spPr>
            <p:txBody>
              <a:bodyPr/>
              <a:lstStyle/>
              <a:p>
                <a:r>
                  <a:rPr lang="en-IN">
                    <a:noFill/>
                  </a:rPr>
                  <a:t> </a:t>
                </a:r>
              </a:p>
            </p:txBody>
          </p:sp>
        </mc:Fallback>
      </mc:AlternateContent>
      <p:pic>
        <p:nvPicPr>
          <p:cNvPr id="8" name="Picture 2">
            <a:extLst>
              <a:ext uri="{FF2B5EF4-FFF2-40B4-BE49-F238E27FC236}">
                <a16:creationId xmlns:a16="http://schemas.microsoft.com/office/drawing/2014/main" id="{66876B03-2C59-4111-A87D-AA87369A2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518" y="1602419"/>
            <a:ext cx="9658466" cy="40620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AC7564FC-A1DF-4CCE-A8EC-75327F8A8D47}"/>
                  </a:ext>
                </a:extLst>
              </p:cNvPr>
              <p:cNvSpPr/>
              <p:nvPr/>
            </p:nvSpPr>
            <p:spPr>
              <a:xfrm>
                <a:off x="336500" y="2941621"/>
                <a:ext cx="1931790" cy="428857"/>
              </a:xfrm>
              <a:prstGeom prst="wedgeRectCallout">
                <a:avLst>
                  <a:gd name="adj1" fmla="val 59712"/>
                  <a:gd name="adj2" fmla="val 438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Conditional posterior of each latent variable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𝑧</m:t>
                        </m:r>
                      </m:e>
                      <m:sub>
                        <m:r>
                          <a:rPr lang="en-IN" sz="1400" b="0" i="1" smtClean="0">
                            <a:solidFill>
                              <a:schemeClr val="tx1"/>
                            </a:solidFill>
                            <a:latin typeface="Cambria Math" panose="02040503050406030204" pitchFamily="18" charset="0"/>
                          </a:rPr>
                          <m:t>𝑛</m:t>
                        </m:r>
                      </m:sub>
                    </m:sSub>
                  </m:oMath>
                </a14:m>
                <a:endParaRPr lang="en-IN" sz="1400" dirty="0">
                  <a:solidFill>
                    <a:schemeClr val="tx1"/>
                  </a:solidFill>
                  <a:latin typeface="Abadi Extra Light" panose="020B0204020104020204" pitchFamily="34" charset="0"/>
                </a:endParaRPr>
              </a:p>
            </p:txBody>
          </p:sp>
        </mc:Choice>
        <mc:Fallback xmlns="">
          <p:sp>
            <p:nvSpPr>
              <p:cNvPr id="9" name="Speech Bubble: Rectangle 8">
                <a:extLst>
                  <a:ext uri="{FF2B5EF4-FFF2-40B4-BE49-F238E27FC236}">
                    <a16:creationId xmlns:a16="http://schemas.microsoft.com/office/drawing/2014/main" id="{AC7564FC-A1DF-4CCE-A8EC-75327F8A8D47}"/>
                  </a:ext>
                </a:extLst>
              </p:cNvPr>
              <p:cNvSpPr>
                <a:spLocks noRot="1" noChangeAspect="1" noMove="1" noResize="1" noEditPoints="1" noAdjustHandles="1" noChangeArrowheads="1" noChangeShapeType="1" noTextEdit="1"/>
              </p:cNvSpPr>
              <p:nvPr/>
            </p:nvSpPr>
            <p:spPr>
              <a:xfrm>
                <a:off x="336500" y="2941621"/>
                <a:ext cx="1931790" cy="428857"/>
              </a:xfrm>
              <a:prstGeom prst="wedgeRectCallout">
                <a:avLst>
                  <a:gd name="adj1" fmla="val 59712"/>
                  <a:gd name="adj2" fmla="val 43898"/>
                </a:avLst>
              </a:prstGeom>
              <a:blipFill>
                <a:blip r:embed="rId7"/>
                <a:stretch>
                  <a:fillRect l="-562" t="-12329" b="-21918"/>
                </a:stretch>
              </a:blipFill>
              <a:ln w="19050">
                <a:solidFill>
                  <a:schemeClr val="accent2"/>
                </a:solidFill>
              </a:ln>
            </p:spPr>
            <p:txBody>
              <a:bodyPr/>
              <a:lstStyle/>
              <a:p>
                <a:r>
                  <a:rPr lang="en-IN">
                    <a:noFill/>
                  </a:rPr>
                  <a:t> </a:t>
                </a:r>
              </a:p>
            </p:txBody>
          </p:sp>
        </mc:Fallback>
      </mc:AlternateContent>
      <p:sp>
        <p:nvSpPr>
          <p:cNvPr id="10" name="Speech Bubble: Rectangle 9">
            <a:extLst>
              <a:ext uri="{FF2B5EF4-FFF2-40B4-BE49-F238E27FC236}">
                <a16:creationId xmlns:a16="http://schemas.microsoft.com/office/drawing/2014/main" id="{61BDFB97-3941-4E94-BD15-554A6E7600C8}"/>
              </a:ext>
            </a:extLst>
          </p:cNvPr>
          <p:cNvSpPr/>
          <p:nvPr/>
        </p:nvSpPr>
        <p:spPr>
          <a:xfrm>
            <a:off x="223292" y="3480695"/>
            <a:ext cx="1931790" cy="428857"/>
          </a:xfrm>
          <a:prstGeom prst="wedgeRectCallout">
            <a:avLst>
              <a:gd name="adj1" fmla="val 56683"/>
              <a:gd name="adj2" fmla="val -3286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Latent variables also assumed </a:t>
            </a:r>
            <a:r>
              <a:rPr lang="en-IN" sz="1400" dirty="0" err="1">
                <a:solidFill>
                  <a:schemeClr val="tx1"/>
                </a:solidFill>
                <a:latin typeface="Abadi Extra Light" panose="020B0204020104020204" pitchFamily="34" charset="0"/>
              </a:rPr>
              <a:t>indep</a:t>
            </a:r>
            <a:r>
              <a:rPr lang="en-IN" sz="1400" dirty="0">
                <a:solidFill>
                  <a:schemeClr val="tx1"/>
                </a:solidFill>
                <a:latin typeface="Abadi Extra Light" panose="020B0204020104020204" pitchFamily="34" charset="0"/>
              </a:rPr>
              <a:t>. a priori</a:t>
            </a: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2EA155B1-E69A-4B4B-B143-A99E5156266B}"/>
                  </a:ext>
                </a:extLst>
              </p:cNvPr>
              <p:cNvSpPr/>
              <p:nvPr/>
            </p:nvSpPr>
            <p:spPr>
              <a:xfrm>
                <a:off x="9685325" y="3648860"/>
                <a:ext cx="2453571" cy="821500"/>
              </a:xfrm>
              <a:prstGeom prst="wedgeRectCallout">
                <a:avLst>
                  <a:gd name="adj1" fmla="val -40491"/>
                  <a:gd name="adj2" fmla="val 6332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Assuming the (expected) CLL </a:t>
                </a:r>
                <a14:m>
                  <m:oMath xmlns:m="http://schemas.openxmlformats.org/officeDocument/2006/math">
                    <m:sSub>
                      <m:sSubPr>
                        <m:ctrlPr>
                          <a:rPr lang="en-IN" sz="1400" i="1" smtClean="0">
                            <a:solidFill>
                              <a:schemeClr val="tx1"/>
                            </a:solidFill>
                            <a:latin typeface="Cambria Math" panose="02040503050406030204" pitchFamily="18" charset="0"/>
                            <a:ea typeface="Cambria Math" panose="02040503050406030204" pitchFamily="18" charset="0"/>
                          </a:rPr>
                        </m:ctrlPr>
                      </m:sSubPr>
                      <m:e>
                        <m:r>
                          <a:rPr lang="en-IN" sz="1400" i="1">
                            <a:solidFill>
                              <a:schemeClr val="tx1"/>
                            </a:solidFill>
                            <a:latin typeface="Cambria Math" panose="02040503050406030204" pitchFamily="18" charset="0"/>
                            <a:ea typeface="Cambria Math" panose="02040503050406030204" pitchFamily="18" charset="0"/>
                          </a:rPr>
                          <m:t>𝔼</m:t>
                        </m:r>
                      </m:e>
                      <m:sub>
                        <m:r>
                          <a:rPr lang="en-IN" sz="1400" i="1">
                            <a:solidFill>
                              <a:schemeClr val="tx1"/>
                            </a:solidFill>
                            <a:latin typeface="Cambria Math" panose="02040503050406030204" pitchFamily="18" charset="0"/>
                            <a:ea typeface="Cambria Math" panose="02040503050406030204" pitchFamily="18" charset="0"/>
                          </a:rPr>
                          <m:t>𝑝</m:t>
                        </m:r>
                        <m:d>
                          <m:dPr>
                            <m:ctrlPr>
                              <a:rPr lang="en-IN" sz="1400" i="1">
                                <a:solidFill>
                                  <a:schemeClr val="tx1"/>
                                </a:solidFill>
                                <a:latin typeface="Cambria Math" panose="02040503050406030204" pitchFamily="18" charset="0"/>
                                <a:ea typeface="Cambria Math" panose="02040503050406030204" pitchFamily="18" charset="0"/>
                              </a:rPr>
                            </m:ctrlPr>
                          </m:dPr>
                          <m:e>
                            <m:r>
                              <a:rPr lang="en-IN" sz="1400" b="1" i="1">
                                <a:solidFill>
                                  <a:schemeClr val="tx1"/>
                                </a:solidFill>
                                <a:latin typeface="Cambria Math" panose="02040503050406030204" pitchFamily="18" charset="0"/>
                                <a:ea typeface="Cambria Math" panose="02040503050406030204" pitchFamily="18" charset="0"/>
                              </a:rPr>
                              <m:t>𝒁</m:t>
                            </m:r>
                          </m:e>
                          <m:e>
                            <m:r>
                              <a:rPr lang="en-IN" sz="1400" b="1" i="1">
                                <a:solidFill>
                                  <a:schemeClr val="tx1"/>
                                </a:solidFill>
                                <a:latin typeface="Cambria Math" panose="02040503050406030204" pitchFamily="18" charset="0"/>
                                <a:ea typeface="Cambria Math" panose="02040503050406030204" pitchFamily="18" charset="0"/>
                              </a:rPr>
                              <m:t>𝑿</m:t>
                            </m:r>
                            <m:r>
                              <a:rPr lang="en-IN" sz="1400" i="1">
                                <a:solidFill>
                                  <a:schemeClr val="tx1"/>
                                </a:solidFill>
                                <a:latin typeface="Cambria Math" panose="02040503050406030204" pitchFamily="18" charset="0"/>
                                <a:ea typeface="Cambria Math" panose="02040503050406030204" pitchFamily="18" charset="0"/>
                              </a:rPr>
                              <m:t>,</m:t>
                            </m:r>
                            <m:sSup>
                              <m:sSupPr>
                                <m:ctrlPr>
                                  <a:rPr lang="en-IN" sz="1400" i="1">
                                    <a:solidFill>
                                      <a:schemeClr val="tx1"/>
                                    </a:solidFill>
                                    <a:latin typeface="Cambria Math" panose="02040503050406030204" pitchFamily="18" charset="0"/>
                                    <a:ea typeface="Cambria Math" panose="02040503050406030204" pitchFamily="18" charset="0"/>
                                  </a:rPr>
                                </m:ctrlPr>
                              </m:sSupPr>
                              <m:e>
                                <m:r>
                                  <m:rPr>
                                    <m:sty m:val="p"/>
                                  </m:rPr>
                                  <a:rPr lang="en-IN" sz="1400">
                                    <a:solidFill>
                                      <a:schemeClr val="tx1"/>
                                    </a:solidFill>
                                    <a:latin typeface="Cambria Math" panose="02040503050406030204" pitchFamily="18" charset="0"/>
                                    <a:ea typeface="Cambria Math" panose="02040503050406030204" pitchFamily="18" charset="0"/>
                                  </a:rPr>
                                  <m:t>Θ</m:t>
                                </m:r>
                              </m:e>
                              <m:sup>
                                <m:r>
                                  <m:rPr>
                                    <m:sty m:val="p"/>
                                  </m:rPr>
                                  <a:rPr lang="en-IN" sz="1400">
                                    <a:solidFill>
                                      <a:schemeClr val="tx1"/>
                                    </a:solidFill>
                                    <a:latin typeface="Cambria Math" panose="02040503050406030204" pitchFamily="18" charset="0"/>
                                    <a:ea typeface="Cambria Math" panose="02040503050406030204" pitchFamily="18" charset="0"/>
                                  </a:rPr>
                                  <m:t>old</m:t>
                                </m:r>
                              </m:sup>
                            </m:sSup>
                          </m:e>
                        </m:d>
                      </m:sub>
                    </m:sSub>
                    <m:r>
                      <a:rPr lang="en-IN" sz="1400" i="1">
                        <a:solidFill>
                          <a:schemeClr val="tx1"/>
                        </a:solidFill>
                        <a:latin typeface="Cambria Math" panose="02040503050406030204" pitchFamily="18" charset="0"/>
                        <a:ea typeface="Cambria Math" panose="02040503050406030204" pitchFamily="18" charset="0"/>
                      </a:rPr>
                      <m:t>[</m:t>
                    </m:r>
                    <m:r>
                      <m:rPr>
                        <m:sty m:val="p"/>
                      </m:rPr>
                      <a:rPr lang="en-IN" sz="1400" i="1">
                        <a:solidFill>
                          <a:schemeClr val="tx1"/>
                        </a:solidFill>
                        <a:latin typeface="Cambria Math" panose="02040503050406030204" pitchFamily="18" charset="0"/>
                        <a:ea typeface="Cambria Math" panose="02040503050406030204" pitchFamily="18" charset="0"/>
                      </a:rPr>
                      <m:t>log</m:t>
                    </m:r>
                    <m:r>
                      <a:rPr lang="en-IN" sz="1400" i="1">
                        <a:solidFill>
                          <a:schemeClr val="tx1"/>
                        </a:solidFill>
                        <a:latin typeface="Cambria Math" panose="02040503050406030204" pitchFamily="18" charset="0"/>
                        <a:ea typeface="Cambria Math" panose="02040503050406030204" pitchFamily="18" charset="0"/>
                      </a:rPr>
                      <m:t> </m:t>
                    </m:r>
                    <m:r>
                      <a:rPr lang="en-IN" sz="1400" i="1">
                        <a:solidFill>
                          <a:schemeClr val="tx1"/>
                        </a:solidFill>
                        <a:latin typeface="Cambria Math" panose="02040503050406030204" pitchFamily="18" charset="0"/>
                        <a:ea typeface="Cambria Math" panose="02040503050406030204" pitchFamily="18" charset="0"/>
                      </a:rPr>
                      <m:t>𝑝</m:t>
                    </m:r>
                    <m:r>
                      <a:rPr lang="en-IN" sz="1400" i="1">
                        <a:solidFill>
                          <a:schemeClr val="tx1"/>
                        </a:solidFill>
                        <a:latin typeface="Cambria Math" panose="02040503050406030204" pitchFamily="18" charset="0"/>
                        <a:ea typeface="Cambria Math" panose="02040503050406030204" pitchFamily="18" charset="0"/>
                      </a:rPr>
                      <m:t>(</m:t>
                    </m:r>
                    <m:r>
                      <a:rPr lang="en-IN" sz="1400" b="1" i="1">
                        <a:solidFill>
                          <a:schemeClr val="tx1"/>
                        </a:solidFill>
                        <a:latin typeface="Cambria Math" panose="02040503050406030204" pitchFamily="18" charset="0"/>
                        <a:ea typeface="Cambria Math" panose="02040503050406030204" pitchFamily="18" charset="0"/>
                      </a:rPr>
                      <m:t>𝑿</m:t>
                    </m:r>
                    <m:r>
                      <a:rPr lang="en-IN" sz="1400" i="1">
                        <a:solidFill>
                          <a:schemeClr val="tx1"/>
                        </a:solidFill>
                        <a:latin typeface="Cambria Math" panose="02040503050406030204" pitchFamily="18" charset="0"/>
                        <a:ea typeface="Cambria Math" panose="02040503050406030204" pitchFamily="18" charset="0"/>
                      </a:rPr>
                      <m:t>,</m:t>
                    </m:r>
                    <m:r>
                      <a:rPr lang="en-IN" sz="1400" b="1" i="1">
                        <a:solidFill>
                          <a:schemeClr val="tx1"/>
                        </a:solidFill>
                        <a:latin typeface="Cambria Math" panose="02040503050406030204" pitchFamily="18" charset="0"/>
                        <a:ea typeface="Cambria Math" panose="02040503050406030204" pitchFamily="18" charset="0"/>
                      </a:rPr>
                      <m:t>𝒁</m:t>
                    </m:r>
                    <m:r>
                      <a:rPr lang="en-IN" sz="1400" i="1">
                        <a:solidFill>
                          <a:schemeClr val="tx1"/>
                        </a:solidFill>
                        <a:latin typeface="Cambria Math" panose="02040503050406030204" pitchFamily="18" charset="0"/>
                        <a:ea typeface="Cambria Math" panose="02040503050406030204" pitchFamily="18" charset="0"/>
                      </a:rPr>
                      <m:t>|</m:t>
                    </m:r>
                    <m:r>
                      <m:rPr>
                        <m:sty m:val="p"/>
                      </m:rPr>
                      <a:rPr lang="en-IN" sz="1400">
                        <a:solidFill>
                          <a:schemeClr val="tx1"/>
                        </a:solidFill>
                        <a:latin typeface="Cambria Math" panose="02040503050406030204" pitchFamily="18" charset="0"/>
                        <a:ea typeface="Cambria Math" panose="02040503050406030204" pitchFamily="18" charset="0"/>
                      </a:rPr>
                      <m:t>Θ</m:t>
                    </m:r>
                    <m:r>
                      <a:rPr lang="en-IN" sz="1400" i="1">
                        <a:solidFill>
                          <a:schemeClr val="tx1"/>
                        </a:solidFill>
                        <a:latin typeface="Cambria Math" panose="02040503050406030204" pitchFamily="18" charset="0"/>
                        <a:ea typeface="Cambria Math" panose="02040503050406030204" pitchFamily="18" charset="0"/>
                      </a:rPr>
                      <m:t>)]</m:t>
                    </m:r>
                  </m:oMath>
                </a14:m>
                <a:r>
                  <a:rPr lang="en-IN" sz="1400" dirty="0">
                    <a:solidFill>
                      <a:schemeClr val="tx1"/>
                    </a:solidFill>
                    <a:latin typeface="Abadi Extra Light" panose="020B0204020104020204" pitchFamily="34" charset="0"/>
                  </a:rPr>
                  <a:t> factorizes over all observations</a:t>
                </a:r>
              </a:p>
            </p:txBody>
          </p:sp>
        </mc:Choice>
        <mc:Fallback xmlns="">
          <p:sp>
            <p:nvSpPr>
              <p:cNvPr id="11" name="Speech Bubble: Rectangle 10">
                <a:extLst>
                  <a:ext uri="{FF2B5EF4-FFF2-40B4-BE49-F238E27FC236}">
                    <a16:creationId xmlns:a16="http://schemas.microsoft.com/office/drawing/2014/main" id="{2EA155B1-E69A-4B4B-B143-A99E5156266B}"/>
                  </a:ext>
                </a:extLst>
              </p:cNvPr>
              <p:cNvSpPr>
                <a:spLocks noRot="1" noChangeAspect="1" noMove="1" noResize="1" noEditPoints="1" noAdjustHandles="1" noChangeArrowheads="1" noChangeShapeType="1" noTextEdit="1"/>
              </p:cNvSpPr>
              <p:nvPr/>
            </p:nvSpPr>
            <p:spPr>
              <a:xfrm>
                <a:off x="9685325" y="3648860"/>
                <a:ext cx="2453571" cy="821500"/>
              </a:xfrm>
              <a:prstGeom prst="wedgeRectCallout">
                <a:avLst>
                  <a:gd name="adj1" fmla="val -40491"/>
                  <a:gd name="adj2" fmla="val 63329"/>
                </a:avLst>
              </a:prstGeom>
              <a:blipFill>
                <a:blip r:embed="rId8"/>
                <a:stretch>
                  <a:fillRect l="-494" t="-1923"/>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53FA526D-9628-4B6F-A6F0-8B668F8D6F45}"/>
                  </a:ext>
                </a:extLst>
              </p:cNvPr>
              <p:cNvSpPr/>
              <p:nvPr/>
            </p:nvSpPr>
            <p:spPr>
              <a:xfrm>
                <a:off x="3889201" y="1588179"/>
                <a:ext cx="4083099" cy="428857"/>
              </a:xfrm>
              <a:prstGeom prst="wedgeRectCallout">
                <a:avLst>
                  <a:gd name="adj1" fmla="val -55633"/>
                  <a:gd name="adj2" fmla="val 2342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FF0000"/>
                    </a:solidFill>
                    <a:latin typeface="Abadi Extra Light" panose="020B0204020104020204" pitchFamily="34" charset="0"/>
                  </a:rPr>
                  <a:t>Primarily designed for doing point estimation of the parameters </a:t>
                </a:r>
                <a14:m>
                  <m:oMath xmlns:m="http://schemas.openxmlformats.org/officeDocument/2006/math">
                    <m:r>
                      <m:rPr>
                        <m:sty m:val="p"/>
                      </m:rPr>
                      <a:rPr lang="en-IN" sz="1400" b="0" i="0" smtClean="0">
                        <a:solidFill>
                          <a:srgbClr val="FF0000"/>
                        </a:solidFill>
                        <a:latin typeface="Cambria Math" panose="02040503050406030204" pitchFamily="18" charset="0"/>
                      </a:rPr>
                      <m:t>Θ</m:t>
                    </m:r>
                  </m:oMath>
                </a14:m>
                <a:r>
                  <a:rPr lang="en-IN" sz="1400" dirty="0">
                    <a:solidFill>
                      <a:srgbClr val="FF0000"/>
                    </a:solidFill>
                    <a:latin typeface="Abadi Extra Light" panose="020B0204020104020204" pitchFamily="34" charset="0"/>
                  </a:rPr>
                  <a:t> but also gives (CP of) latent variables </a:t>
                </a:r>
                <a14:m>
                  <m:oMath xmlns:m="http://schemas.openxmlformats.org/officeDocument/2006/math">
                    <m:sSub>
                      <m:sSubPr>
                        <m:ctrlPr>
                          <a:rPr lang="en-IN" sz="1400" b="0" i="1" smtClean="0">
                            <a:solidFill>
                              <a:srgbClr val="FF0000"/>
                            </a:solidFill>
                            <a:latin typeface="Cambria Math" panose="02040503050406030204" pitchFamily="18" charset="0"/>
                          </a:rPr>
                        </m:ctrlPr>
                      </m:sSubPr>
                      <m:e>
                        <m:r>
                          <a:rPr lang="en-IN" sz="1400" b="0" i="1" smtClean="0">
                            <a:solidFill>
                              <a:srgbClr val="FF0000"/>
                            </a:solidFill>
                            <a:latin typeface="Cambria Math" panose="02040503050406030204" pitchFamily="18" charset="0"/>
                          </a:rPr>
                          <m:t>𝑧</m:t>
                        </m:r>
                      </m:e>
                      <m:sub>
                        <m:r>
                          <a:rPr lang="en-IN" sz="1400" b="0" i="1" smtClean="0">
                            <a:solidFill>
                              <a:srgbClr val="FF0000"/>
                            </a:solidFill>
                            <a:latin typeface="Cambria Math" panose="02040503050406030204" pitchFamily="18" charset="0"/>
                          </a:rPr>
                          <m:t>𝑛</m:t>
                        </m:r>
                      </m:sub>
                    </m:sSub>
                  </m:oMath>
                </a14:m>
                <a:endParaRPr lang="en-IN" sz="1400" dirty="0">
                  <a:solidFill>
                    <a:srgbClr val="FF0000"/>
                  </a:solidFill>
                  <a:latin typeface="Abadi Extra Light" panose="020B0204020104020204" pitchFamily="34" charset="0"/>
                </a:endParaRPr>
              </a:p>
            </p:txBody>
          </p:sp>
        </mc:Choice>
        <mc:Fallback xmlns="">
          <p:sp>
            <p:nvSpPr>
              <p:cNvPr id="12" name="Speech Bubble: Rectangle 11">
                <a:extLst>
                  <a:ext uri="{FF2B5EF4-FFF2-40B4-BE49-F238E27FC236}">
                    <a16:creationId xmlns:a16="http://schemas.microsoft.com/office/drawing/2014/main" id="{53FA526D-9628-4B6F-A6F0-8B668F8D6F45}"/>
                  </a:ext>
                </a:extLst>
              </p:cNvPr>
              <p:cNvSpPr>
                <a:spLocks noRot="1" noChangeAspect="1" noMove="1" noResize="1" noEditPoints="1" noAdjustHandles="1" noChangeArrowheads="1" noChangeShapeType="1" noTextEdit="1"/>
              </p:cNvSpPr>
              <p:nvPr/>
            </p:nvSpPr>
            <p:spPr>
              <a:xfrm>
                <a:off x="3889201" y="1588179"/>
                <a:ext cx="4083099" cy="428857"/>
              </a:xfrm>
              <a:prstGeom prst="wedgeRectCallout">
                <a:avLst>
                  <a:gd name="adj1" fmla="val -55633"/>
                  <a:gd name="adj2" fmla="val 23429"/>
                </a:avLst>
              </a:prstGeom>
              <a:blipFill>
                <a:blip r:embed="rId9"/>
                <a:stretch>
                  <a:fillRect t="-12329" b="-21918"/>
                </a:stretch>
              </a:blipFill>
              <a:ln w="19050">
                <a:solidFill>
                  <a:schemeClr val="accent2"/>
                </a:solidFill>
              </a:ln>
            </p:spPr>
            <p:txBody>
              <a:bodyPr/>
              <a:lstStyle/>
              <a:p>
                <a:r>
                  <a:rPr lang="en-IN">
                    <a:noFill/>
                  </a:rPr>
                  <a:t> </a:t>
                </a:r>
              </a:p>
            </p:txBody>
          </p:sp>
        </mc:Fallback>
      </mc:AlternateContent>
      <p:pic>
        <p:nvPicPr>
          <p:cNvPr id="13" name="Picture 12">
            <a:extLst>
              <a:ext uri="{FF2B5EF4-FFF2-40B4-BE49-F238E27FC236}">
                <a16:creationId xmlns:a16="http://schemas.microsoft.com/office/drawing/2014/main" id="{D64AB6A3-6E18-445B-9F57-40C8103A6F07}"/>
              </a:ext>
            </a:extLst>
          </p:cNvPr>
          <p:cNvPicPr>
            <a:picLocks noChangeAspect="1"/>
          </p:cNvPicPr>
          <p:nvPr/>
        </p:nvPicPr>
        <p:blipFill>
          <a:blip r:embed="rId10"/>
          <a:stretch>
            <a:fillRect/>
          </a:stretch>
        </p:blipFill>
        <p:spPr>
          <a:xfrm>
            <a:off x="11090482" y="1806502"/>
            <a:ext cx="1004822" cy="965223"/>
          </a:xfrm>
          <a:prstGeom prst="rect">
            <a:avLst/>
          </a:prstGeom>
        </p:spPr>
      </p:pic>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9400D0FE-F5D8-47E6-A639-BC3F7652EEE5}"/>
                  </a:ext>
                </a:extLst>
              </p:cNvPr>
              <p:cNvSpPr/>
              <p:nvPr/>
            </p:nvSpPr>
            <p:spPr>
              <a:xfrm>
                <a:off x="8184524" y="1580546"/>
                <a:ext cx="2874719" cy="632773"/>
              </a:xfrm>
              <a:prstGeom prst="wedgeRectCallout">
                <a:avLst>
                  <a:gd name="adj1" fmla="val 57662"/>
                  <a:gd name="adj2" fmla="val 436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Usually computing CP + expected CLL is referred to as the </a:t>
                </a:r>
                <a:r>
                  <a:rPr lang="en-IN" sz="1400" dirty="0">
                    <a:solidFill>
                      <a:srgbClr val="0000FF"/>
                    </a:solidFill>
                    <a:latin typeface="Abadi Extra Light" panose="020B0204020104020204" pitchFamily="34" charset="0"/>
                  </a:rPr>
                  <a:t>E step</a:t>
                </a:r>
                <a:r>
                  <a:rPr lang="en-IN" sz="1400" dirty="0">
                    <a:solidFill>
                      <a:schemeClr val="tx1"/>
                    </a:solidFill>
                    <a:latin typeface="Abadi Extra Light" panose="020B0204020104020204" pitchFamily="34" charset="0"/>
                  </a:rPr>
                  <a:t>, and max. of exp-CLL </a:t>
                </a:r>
                <a:r>
                  <a:rPr lang="en-IN" sz="1400" dirty="0" err="1">
                    <a:solidFill>
                      <a:schemeClr val="tx1"/>
                    </a:solidFill>
                    <a:latin typeface="Abadi Extra Light" panose="020B0204020104020204" pitchFamily="34" charset="0"/>
                  </a:rPr>
                  <a:t>w.r.t.</a:t>
                </a:r>
                <a:r>
                  <a:rPr lang="en-IN" sz="1400" dirty="0">
                    <a:solidFill>
                      <a:schemeClr val="tx1"/>
                    </a:solidFill>
                    <a:latin typeface="Abadi Extra Light" panose="020B0204020104020204" pitchFamily="34" charset="0"/>
                  </a:rPr>
                  <a:t> </a:t>
                </a:r>
                <a14:m>
                  <m:oMath xmlns:m="http://schemas.openxmlformats.org/officeDocument/2006/math">
                    <m:r>
                      <m:rPr>
                        <m:sty m:val="p"/>
                      </m:rPr>
                      <a:rPr lang="en-IN" sz="1400" b="0" i="0" smtClean="0">
                        <a:solidFill>
                          <a:schemeClr val="tx1"/>
                        </a:solidFill>
                        <a:latin typeface="Cambria Math" panose="02040503050406030204" pitchFamily="18" charset="0"/>
                      </a:rPr>
                      <m:t>Θ</m:t>
                    </m:r>
                  </m:oMath>
                </a14:m>
                <a:r>
                  <a:rPr lang="en-IN" sz="1400" dirty="0">
                    <a:solidFill>
                      <a:schemeClr val="tx1"/>
                    </a:solidFill>
                    <a:latin typeface="Abadi Extra Light" panose="020B0204020104020204" pitchFamily="34" charset="0"/>
                  </a:rPr>
                  <a:t> as the </a:t>
                </a:r>
                <a:r>
                  <a:rPr lang="en-IN" sz="1400" dirty="0">
                    <a:solidFill>
                      <a:srgbClr val="0000FF"/>
                    </a:solidFill>
                    <a:latin typeface="Abadi Extra Light" panose="020B0204020104020204" pitchFamily="34" charset="0"/>
                  </a:rPr>
                  <a:t>M step</a:t>
                </a:r>
              </a:p>
            </p:txBody>
          </p:sp>
        </mc:Choice>
        <mc:Fallback xmlns="">
          <p:sp>
            <p:nvSpPr>
              <p:cNvPr id="14" name="Speech Bubble: Rectangle 13">
                <a:extLst>
                  <a:ext uri="{FF2B5EF4-FFF2-40B4-BE49-F238E27FC236}">
                    <a16:creationId xmlns:a16="http://schemas.microsoft.com/office/drawing/2014/main" id="{9400D0FE-F5D8-47E6-A639-BC3F7652EEE5}"/>
                  </a:ext>
                </a:extLst>
              </p:cNvPr>
              <p:cNvSpPr>
                <a:spLocks noRot="1" noChangeAspect="1" noMove="1" noResize="1" noEditPoints="1" noAdjustHandles="1" noChangeArrowheads="1" noChangeShapeType="1" noTextEdit="1"/>
              </p:cNvSpPr>
              <p:nvPr/>
            </p:nvSpPr>
            <p:spPr>
              <a:xfrm>
                <a:off x="8184524" y="1580546"/>
                <a:ext cx="2874719" cy="632773"/>
              </a:xfrm>
              <a:prstGeom prst="wedgeRectCallout">
                <a:avLst>
                  <a:gd name="adj1" fmla="val 57662"/>
                  <a:gd name="adj2" fmla="val 43620"/>
                </a:avLst>
              </a:prstGeom>
              <a:blipFill>
                <a:blip r:embed="rId11"/>
                <a:stretch>
                  <a:fillRect l="-389" t="-8411" b="-15888"/>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557275723"/>
      </p:ext>
    </p:extLst>
  </p:cSld>
  <p:clrMapOvr>
    <a:masterClrMapping/>
  </p:clrMapOvr>
  <mc:AlternateContent xmlns:mc="http://schemas.openxmlformats.org/markup-compatibility/2006" xmlns:p14="http://schemas.microsoft.com/office/powerpoint/2010/main">
    <mc:Choice Requires="p14">
      <p:transition spd="slow" p14:dur="2000" advTm="439377"/>
    </mc:Choice>
    <mc:Fallback xmlns="">
      <p:transition spd="slow" advTm="4393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wipe(down)">
                                      <p:cBhvr>
                                        <p:cTn id="45"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The Expected CLL</a:t>
            </a:r>
            <a:endParaRPr lang="en-IN" dirty="0">
              <a:solidFill>
                <a:srgbClr val="A33BC3"/>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21</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Expected CLL in EM is given by (assume observations are </a:t>
                </a:r>
                <a:r>
                  <a:rPr lang="en-IN" sz="2400" dirty="0" err="1">
                    <a:latin typeface="Abadi Extra Light" panose="020B0204020104020204" pitchFamily="34" charset="0"/>
                    <a:ea typeface="Cambria Math" panose="02040503050406030204" pitchFamily="18" charset="0"/>
                  </a:rPr>
                  <a:t>i.i.d</a:t>
                </a:r>
                <a:r>
                  <a:rPr lang="en-IN" sz="2400" dirty="0">
                    <a:latin typeface="Abadi Extra Light" panose="020B0204020104020204" pitchFamily="34" charset="0"/>
                    <a:ea typeface="Cambria Math" panose="02040503050406030204" pitchFamily="18" charset="0"/>
                  </a:rPr>
                  <a:t>.)</a:t>
                </a: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r>
                  <a:rPr lang="en-IN" sz="2400" dirty="0">
                    <a:latin typeface="Abadi Extra Light" panose="020B0204020104020204" pitchFamily="34" charset="0"/>
                  </a:rPr>
                  <a:t>If </a:t>
                </a:r>
                <a14:m>
                  <m:oMath xmlns:m="http://schemas.openxmlformats.org/officeDocument/2006/math">
                    <m:r>
                      <a:rPr lang="en-IN" sz="2400" b="0" i="1" dirty="0" smtClean="0">
                        <a:latin typeface="Cambria Math" panose="02040503050406030204" pitchFamily="18" charset="0"/>
                      </a:rPr>
                      <m:t>𝑝</m:t>
                    </m:r>
                    <m:d>
                      <m:dPr>
                        <m:ctrlPr>
                          <a:rPr lang="en-IN" sz="2400" i="1" dirty="0">
                            <a:latin typeface="Cambria Math" panose="02040503050406030204" pitchFamily="18" charset="0"/>
                          </a:rPr>
                        </m:ctrlPr>
                      </m:dPr>
                      <m:e>
                        <m:sSub>
                          <m:sSubPr>
                            <m:ctrlPr>
                              <a:rPr lang="en-IN" sz="2400" i="1" dirty="0" err="1">
                                <a:latin typeface="Cambria Math" panose="02040503050406030204" pitchFamily="18" charset="0"/>
                              </a:rPr>
                            </m:ctrlPr>
                          </m:sSubPr>
                          <m:e>
                            <m:r>
                              <a:rPr lang="en-IN" sz="2400" b="1" i="1" dirty="0" err="1">
                                <a:latin typeface="Cambria Math" panose="02040503050406030204" pitchFamily="18" charset="0"/>
                              </a:rPr>
                              <m:t>𝒛</m:t>
                            </m:r>
                          </m:e>
                          <m:sub>
                            <m:r>
                              <a:rPr lang="en-IN" sz="2400" i="1" dirty="0" err="1">
                                <a:latin typeface="Cambria Math" panose="02040503050406030204" pitchFamily="18" charset="0"/>
                              </a:rPr>
                              <m:t>𝑛</m:t>
                            </m:r>
                          </m:sub>
                        </m:sSub>
                      </m:e>
                      <m:e>
                        <m:r>
                          <m:rPr>
                            <m:sty m:val="p"/>
                          </m:rPr>
                          <a:rPr lang="en-IN" sz="2400" b="0" i="0" dirty="0" smtClean="0">
                            <a:latin typeface="Cambria Math" panose="02040503050406030204" pitchFamily="18" charset="0"/>
                          </a:rPr>
                          <m:t>Θ</m:t>
                        </m:r>
                      </m:e>
                    </m:d>
                  </m:oMath>
                </a14:m>
                <a:r>
                  <a:rPr lang="en-IN" sz="2400" i="1" dirty="0">
                    <a:latin typeface="Cambria Math" panose="02040503050406030204" pitchFamily="18" charset="0"/>
                  </a:rPr>
                  <a:t> </a:t>
                </a:r>
                <a:r>
                  <a:rPr lang="en-IN" sz="2400" dirty="0">
                    <a:latin typeface="Cambria Math" panose="02040503050406030204" pitchFamily="18" charset="0"/>
                  </a:rPr>
                  <a:t>and </a:t>
                </a:r>
                <a14:m>
                  <m:oMath xmlns:m="http://schemas.openxmlformats.org/officeDocument/2006/math">
                    <m:r>
                      <a:rPr lang="en-IN" sz="2400" i="1" dirty="0">
                        <a:latin typeface="Cambria Math" panose="02040503050406030204" pitchFamily="18" charset="0"/>
                      </a:rPr>
                      <m:t>𝑝</m:t>
                    </m:r>
                    <m:d>
                      <m:dPr>
                        <m:ctrlPr>
                          <a:rPr lang="en-IN" sz="2400" i="1" dirty="0">
                            <a:latin typeface="Cambria Math" panose="02040503050406030204" pitchFamily="18" charset="0"/>
                          </a:rPr>
                        </m:ctrlPr>
                      </m:dPr>
                      <m:e>
                        <m:sSub>
                          <m:sSubPr>
                            <m:ctrlPr>
                              <a:rPr lang="en-IN" sz="2400" i="1" dirty="0" err="1">
                                <a:latin typeface="Cambria Math" panose="02040503050406030204" pitchFamily="18" charset="0"/>
                              </a:rPr>
                            </m:ctrlPr>
                          </m:sSubPr>
                          <m:e>
                            <m:r>
                              <a:rPr lang="en-IN" sz="2400" b="1" i="1" dirty="0" err="1">
                                <a:latin typeface="Cambria Math" panose="02040503050406030204" pitchFamily="18" charset="0"/>
                              </a:rPr>
                              <m:t>𝒙</m:t>
                            </m:r>
                          </m:e>
                          <m:sub>
                            <m:r>
                              <a:rPr lang="en-IN" sz="2400" i="1" dirty="0" err="1">
                                <a:latin typeface="Cambria Math" panose="02040503050406030204" pitchFamily="18" charset="0"/>
                              </a:rPr>
                              <m:t>𝑛</m:t>
                            </m:r>
                          </m:sub>
                        </m:sSub>
                      </m:e>
                      <m:e>
                        <m:sSub>
                          <m:sSubPr>
                            <m:ctrlPr>
                              <a:rPr lang="en-IN" sz="2400" i="1" dirty="0" err="1">
                                <a:latin typeface="Cambria Math" panose="02040503050406030204" pitchFamily="18" charset="0"/>
                              </a:rPr>
                            </m:ctrlPr>
                          </m:sSubPr>
                          <m:e>
                            <m:r>
                              <a:rPr lang="en-IN" sz="2400" b="1" i="1" dirty="0" err="1">
                                <a:latin typeface="Cambria Math" panose="02040503050406030204" pitchFamily="18" charset="0"/>
                              </a:rPr>
                              <m:t>𝒛</m:t>
                            </m:r>
                          </m:e>
                          <m:sub>
                            <m:r>
                              <a:rPr lang="en-IN" sz="2400" i="1" dirty="0" err="1">
                                <a:latin typeface="Cambria Math" panose="02040503050406030204" pitchFamily="18" charset="0"/>
                              </a:rPr>
                              <m:t>𝑛</m:t>
                            </m:r>
                          </m:sub>
                        </m:sSub>
                        <m:r>
                          <a:rPr lang="en-IN" sz="2400" i="1" dirty="0">
                            <a:latin typeface="Cambria Math" panose="02040503050406030204" pitchFamily="18" charset="0"/>
                          </a:rPr>
                          <m:t>,</m:t>
                        </m:r>
                        <m:r>
                          <m:rPr>
                            <m:sty m:val="p"/>
                          </m:rPr>
                          <a:rPr lang="en-IN" sz="2400" b="0" i="0" dirty="0" smtClean="0">
                            <a:latin typeface="Cambria Math" panose="02040503050406030204" pitchFamily="18" charset="0"/>
                          </a:rPr>
                          <m:t>Θ</m:t>
                        </m:r>
                      </m:e>
                    </m:d>
                  </m:oMath>
                </a14:m>
                <a:r>
                  <a:rPr lang="en-IN" sz="2400" dirty="0">
                    <a:latin typeface="Abadi Extra Light" panose="020B0204020104020204" pitchFamily="34" charset="0"/>
                  </a:rPr>
                  <a:t> are exp-family distributions,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𝒬</m:t>
                    </m:r>
                    <m:r>
                      <a:rPr lang="en-IN" sz="2400" i="1" smtClean="0">
                        <a:solidFill>
                          <a:schemeClr val="tx1"/>
                        </a:solidFill>
                        <a:latin typeface="Cambria Math" panose="02040503050406030204" pitchFamily="18" charset="0"/>
                        <a:ea typeface="Cambria Math" panose="02040503050406030204" pitchFamily="18" charset="0"/>
                      </a:rPr>
                      <m:t>(</m:t>
                    </m:r>
                    <m:r>
                      <m:rPr>
                        <m:sty m:val="p"/>
                      </m:rPr>
                      <a:rPr lang="en-IN" sz="2400">
                        <a:solidFill>
                          <a:schemeClr val="tx1"/>
                        </a:solidFill>
                        <a:latin typeface="Cambria Math" panose="02040503050406030204" pitchFamily="18" charset="0"/>
                        <a:ea typeface="Cambria Math" panose="02040503050406030204" pitchFamily="18" charset="0"/>
                      </a:rPr>
                      <m:t>Θ</m:t>
                    </m:r>
                    <m:r>
                      <a:rPr lang="en-IN" sz="2400" i="1">
                        <a:solidFill>
                          <a:schemeClr val="tx1"/>
                        </a:solidFill>
                        <a:latin typeface="Cambria Math" panose="02040503050406030204" pitchFamily="18" charset="0"/>
                        <a:ea typeface="Cambria Math" panose="02040503050406030204" pitchFamily="18" charset="0"/>
                      </a:rPr>
                      <m:t>,</m:t>
                    </m:r>
                    <m:sSup>
                      <m:sSupPr>
                        <m:ctrlPr>
                          <a:rPr lang="en-IN" sz="2400" i="1">
                            <a:solidFill>
                              <a:schemeClr val="tx1"/>
                            </a:solidFill>
                            <a:latin typeface="Cambria Math" panose="02040503050406030204" pitchFamily="18" charset="0"/>
                            <a:ea typeface="Cambria Math" panose="02040503050406030204" pitchFamily="18" charset="0"/>
                          </a:rPr>
                        </m:ctrlPr>
                      </m:sSupPr>
                      <m:e>
                        <m:r>
                          <m:rPr>
                            <m:sty m:val="p"/>
                          </m:rPr>
                          <a:rPr lang="en-IN" sz="2400">
                            <a:solidFill>
                              <a:schemeClr val="tx1"/>
                            </a:solidFill>
                            <a:latin typeface="Cambria Math" panose="02040503050406030204" pitchFamily="18" charset="0"/>
                            <a:ea typeface="Cambria Math" panose="02040503050406030204" pitchFamily="18" charset="0"/>
                          </a:rPr>
                          <m:t>Θ</m:t>
                        </m:r>
                      </m:e>
                      <m:sup>
                        <m:r>
                          <m:rPr>
                            <m:sty m:val="p"/>
                          </m:rPr>
                          <a:rPr lang="en-IN" sz="2400">
                            <a:solidFill>
                              <a:schemeClr val="tx1"/>
                            </a:solidFill>
                            <a:latin typeface="Cambria Math" panose="02040503050406030204" pitchFamily="18" charset="0"/>
                            <a:ea typeface="Cambria Math" panose="02040503050406030204" pitchFamily="18" charset="0"/>
                          </a:rPr>
                          <m:t>old</m:t>
                        </m:r>
                      </m:sup>
                    </m:sSup>
                    <m:r>
                      <a:rPr lang="en-IN" sz="2400" i="1">
                        <a:solidFill>
                          <a:schemeClr val="tx1"/>
                        </a:solidFill>
                        <a:latin typeface="Cambria Math" panose="02040503050406030204" pitchFamily="18" charset="0"/>
                        <a:ea typeface="Cambria Math" panose="02040503050406030204" pitchFamily="18" charset="0"/>
                      </a:rPr>
                      <m:t>)</m:t>
                    </m:r>
                  </m:oMath>
                </a14:m>
                <a:r>
                  <a:rPr lang="en-IN" sz="2400" dirty="0">
                    <a:solidFill>
                      <a:schemeClr val="tx1"/>
                    </a:solidFill>
                    <a:latin typeface="Abadi Extra Light" panose="020B0204020104020204" pitchFamily="34" charset="0"/>
                  </a:rPr>
                  <a:t> </a:t>
                </a:r>
                <a:r>
                  <a:rPr lang="en-IN" sz="2400" dirty="0">
                    <a:latin typeface="Abadi Extra Light" panose="020B0204020104020204" pitchFamily="34" charset="0"/>
                  </a:rPr>
                  <a:t>has a very simple form</a:t>
                </a:r>
              </a:p>
              <a:p>
                <a:pPr marL="0" indent="0">
                  <a:buNone/>
                </a:pPr>
                <a:endParaRPr lang="en-IN" sz="1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In resulting expressions, replace terms containing </a:t>
                </a:r>
                <a14:m>
                  <m:oMath xmlns:m="http://schemas.openxmlformats.org/officeDocument/2006/math">
                    <m:sSub>
                      <m:sSubPr>
                        <m:ctrlPr>
                          <a:rPr lang="en-IN" sz="2400" b="0" i="1" dirty="0" smtClean="0">
                            <a:latin typeface="Cambria Math" panose="02040503050406030204" pitchFamily="18" charset="0"/>
                          </a:rPr>
                        </m:ctrlPr>
                      </m:sSubPr>
                      <m:e>
                        <m:r>
                          <a:rPr lang="en-GB" sz="2400" i="1" dirty="0" smtClean="0">
                            <a:latin typeface="Cambria Math" panose="02040503050406030204" pitchFamily="18" charset="0"/>
                          </a:rPr>
                          <m:t>𝑧</m:t>
                        </m:r>
                      </m:e>
                      <m:sub>
                        <m:r>
                          <a:rPr lang="en-GB" sz="2400" i="1" dirty="0" smtClean="0">
                            <a:latin typeface="Cambria Math" panose="02040503050406030204" pitchFamily="18" charset="0"/>
                          </a:rPr>
                          <m:t>𝑛</m:t>
                        </m:r>
                      </m:sub>
                    </m:sSub>
                  </m:oMath>
                </a14:m>
                <a:r>
                  <a:rPr lang="en-GB" sz="2400" dirty="0">
                    <a:latin typeface="Abadi Extra Light" panose="020B0204020104020204" pitchFamily="34" charset="0"/>
                  </a:rPr>
                  <a:t>’s by their respective expectations, e.g.,</a:t>
                </a:r>
              </a:p>
              <a:p>
                <a:pPr lvl="1">
                  <a:buFont typeface="Wingdings" panose="05000000000000000000" pitchFamily="2" charset="2"/>
                  <a:buChar char="§"/>
                </a:pPr>
                <a14:m>
                  <m:oMath xmlns:m="http://schemas.openxmlformats.org/officeDocument/2006/math">
                    <m:sSub>
                      <m:sSubPr>
                        <m:ctrlPr>
                          <a:rPr lang="en-GB" sz="2000" i="1" dirty="0" smtClean="0">
                            <a:latin typeface="Cambria Math" panose="02040503050406030204" pitchFamily="18" charset="0"/>
                          </a:rPr>
                        </m:ctrlPr>
                      </m:sSubPr>
                      <m:e>
                        <m:r>
                          <a:rPr lang="en-GB" sz="2000" b="1" i="1" dirty="0" smtClean="0">
                            <a:latin typeface="Cambria Math" panose="02040503050406030204" pitchFamily="18" charset="0"/>
                          </a:rPr>
                          <m:t>𝒛</m:t>
                        </m:r>
                      </m:e>
                      <m:sub>
                        <m:r>
                          <a:rPr lang="en-GB" sz="2000" i="1" dirty="0" smtClean="0">
                            <a:latin typeface="Cambria Math" panose="02040503050406030204" pitchFamily="18" charset="0"/>
                          </a:rPr>
                          <m:t>𝑛</m:t>
                        </m:r>
                      </m:sub>
                    </m:sSub>
                  </m:oMath>
                </a14:m>
                <a:r>
                  <a:rPr lang="en-GB" sz="2000" dirty="0">
                    <a:latin typeface="Abadi Extra Light" panose="020B0204020104020204" pitchFamily="34" charset="0"/>
                  </a:rPr>
                  <a:t> replaced by </a:t>
                </a:r>
                <a14:m>
                  <m:oMath xmlns:m="http://schemas.openxmlformats.org/officeDocument/2006/math">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i="1" smtClean="0">
                            <a:solidFill>
                              <a:schemeClr val="tx1"/>
                            </a:solidFill>
                            <a:latin typeface="Cambria Math" panose="02040503050406030204" pitchFamily="18" charset="0"/>
                            <a:ea typeface="Cambria Math" panose="02040503050406030204" pitchFamily="18" charset="0"/>
                          </a:rPr>
                          <m:t>𝔼</m:t>
                        </m:r>
                      </m:e>
                      <m:sub>
                        <m:r>
                          <a:rPr lang="en-IN" sz="2000" b="0" i="1" smtClean="0">
                            <a:solidFill>
                              <a:schemeClr val="tx1"/>
                            </a:solidFill>
                            <a:latin typeface="Cambria Math" panose="02040503050406030204" pitchFamily="18" charset="0"/>
                            <a:ea typeface="Cambria Math" panose="02040503050406030204" pitchFamily="18" charset="0"/>
                          </a:rPr>
                          <m:t>𝑝</m:t>
                        </m:r>
                        <m:d>
                          <m:dPr>
                            <m:ctrlPr>
                              <a:rPr lang="en-IN" sz="2000" b="0" i="1" smtClean="0">
                                <a:solidFill>
                                  <a:schemeClr val="tx1"/>
                                </a:solidFill>
                                <a:latin typeface="Cambria Math" panose="02040503050406030204" pitchFamily="18" charset="0"/>
                                <a:ea typeface="Cambria Math" panose="02040503050406030204" pitchFamily="18" charset="0"/>
                              </a:rPr>
                            </m:ctrlPr>
                          </m:dPr>
                          <m:e>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b="1" i="1" smtClean="0">
                                    <a:solidFill>
                                      <a:schemeClr val="tx1"/>
                                    </a:solidFill>
                                    <a:latin typeface="Cambria Math" panose="02040503050406030204" pitchFamily="18" charset="0"/>
                                    <a:ea typeface="Cambria Math" panose="02040503050406030204" pitchFamily="18" charset="0"/>
                                  </a:rPr>
                                  <m:t>𝒛</m:t>
                                </m:r>
                              </m:e>
                              <m:sub>
                                <m:r>
                                  <a:rPr lang="en-IN" sz="2000" b="0" i="1" smtClean="0">
                                    <a:solidFill>
                                      <a:schemeClr val="tx1"/>
                                    </a:solidFill>
                                    <a:latin typeface="Cambria Math" panose="02040503050406030204" pitchFamily="18" charset="0"/>
                                    <a:ea typeface="Cambria Math" panose="02040503050406030204" pitchFamily="18" charset="0"/>
                                  </a:rPr>
                                  <m:t>𝑛</m:t>
                                </m:r>
                              </m:sub>
                            </m:sSub>
                          </m:e>
                          <m:e>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b="1" i="1" smtClean="0">
                                    <a:solidFill>
                                      <a:schemeClr val="tx1"/>
                                    </a:solidFill>
                                    <a:latin typeface="Cambria Math" panose="02040503050406030204" pitchFamily="18" charset="0"/>
                                    <a:ea typeface="Cambria Math" panose="02040503050406030204" pitchFamily="18" charset="0"/>
                                  </a:rPr>
                                  <m:t>𝒙</m:t>
                                </m:r>
                              </m:e>
                              <m:sub>
                                <m:r>
                                  <a:rPr lang="en-IN" sz="2000" b="0" i="1" smtClean="0">
                                    <a:solidFill>
                                      <a:schemeClr val="tx1"/>
                                    </a:solidFill>
                                    <a:latin typeface="Cambria Math" panose="02040503050406030204" pitchFamily="18" charset="0"/>
                                    <a:ea typeface="Cambria Math" panose="02040503050406030204" pitchFamily="18" charset="0"/>
                                  </a:rPr>
                                  <m:t>𝑛</m:t>
                                </m:r>
                              </m:sub>
                            </m:sSub>
                            <m:r>
                              <a:rPr lang="en-IN" sz="2000" b="0" i="1" smtClean="0">
                                <a:solidFill>
                                  <a:schemeClr val="tx1"/>
                                </a:solidFill>
                                <a:latin typeface="Cambria Math" panose="02040503050406030204" pitchFamily="18" charset="0"/>
                                <a:ea typeface="Cambria Math" panose="02040503050406030204" pitchFamily="18" charset="0"/>
                              </a:rPr>
                              <m:t>,</m:t>
                            </m:r>
                            <m:acc>
                              <m:accPr>
                                <m:chr m:val="̂"/>
                                <m:ctrlPr>
                                  <a:rPr lang="en-IN" sz="2000" b="0" i="1" smtClean="0">
                                    <a:solidFill>
                                      <a:schemeClr val="tx1"/>
                                    </a:solidFill>
                                    <a:latin typeface="Cambria Math" panose="02040503050406030204" pitchFamily="18" charset="0"/>
                                    <a:ea typeface="Cambria Math" panose="02040503050406030204" pitchFamily="18" charset="0"/>
                                  </a:rPr>
                                </m:ctrlPr>
                              </m:accPr>
                              <m:e>
                                <m:r>
                                  <m:rPr>
                                    <m:sty m:val="p"/>
                                  </m:rPr>
                                  <a:rPr lang="en-IN" sz="2000" b="0" i="0" smtClean="0">
                                    <a:solidFill>
                                      <a:schemeClr val="tx1"/>
                                    </a:solidFill>
                                    <a:latin typeface="Cambria Math" panose="02040503050406030204" pitchFamily="18" charset="0"/>
                                    <a:ea typeface="Cambria Math" panose="02040503050406030204" pitchFamily="18" charset="0"/>
                                  </a:rPr>
                                  <m:t>Θ</m:t>
                                </m:r>
                              </m:e>
                            </m:acc>
                          </m:e>
                        </m:d>
                      </m:sub>
                    </m:sSub>
                    <m:r>
                      <a:rPr lang="en-IN" sz="2000" b="0" i="1" smtClean="0">
                        <a:solidFill>
                          <a:schemeClr val="tx1"/>
                        </a:solidFill>
                        <a:latin typeface="Cambria Math" panose="02040503050406030204" pitchFamily="18" charset="0"/>
                        <a:ea typeface="Cambria Math" panose="02040503050406030204" pitchFamily="18" charset="0"/>
                      </a:rPr>
                      <m:t>[</m:t>
                    </m:r>
                    <m:sSub>
                      <m:sSubPr>
                        <m:ctrlPr>
                          <a:rPr lang="en-IN" sz="2000" b="0" i="1" smtClean="0">
                            <a:solidFill>
                              <a:schemeClr val="tx1"/>
                            </a:solidFill>
                            <a:latin typeface="Cambria Math" panose="02040503050406030204" pitchFamily="18" charset="0"/>
                            <a:ea typeface="Cambria Math" panose="02040503050406030204" pitchFamily="18" charset="0"/>
                          </a:rPr>
                        </m:ctrlPr>
                      </m:sSubPr>
                      <m:e>
                        <m:r>
                          <a:rPr lang="en-IN" sz="2000" b="1" i="1" smtClean="0">
                            <a:solidFill>
                              <a:schemeClr val="tx1"/>
                            </a:solidFill>
                            <a:latin typeface="Cambria Math" panose="02040503050406030204" pitchFamily="18" charset="0"/>
                            <a:ea typeface="Cambria Math" panose="02040503050406030204" pitchFamily="18" charset="0"/>
                          </a:rPr>
                          <m:t>𝒛</m:t>
                        </m:r>
                      </m:e>
                      <m:sub>
                        <m:r>
                          <a:rPr lang="en-IN" sz="2000" b="0" i="1" smtClean="0">
                            <a:solidFill>
                              <a:schemeClr val="tx1"/>
                            </a:solidFill>
                            <a:latin typeface="Cambria Math" panose="02040503050406030204" pitchFamily="18" charset="0"/>
                            <a:ea typeface="Cambria Math" panose="02040503050406030204" pitchFamily="18" charset="0"/>
                          </a:rPr>
                          <m:t>𝑛</m:t>
                        </m:r>
                      </m:sub>
                    </m:sSub>
                    <m:r>
                      <a:rPr lang="en-IN" sz="2000" b="0" i="1" smtClean="0">
                        <a:solidFill>
                          <a:schemeClr val="tx1"/>
                        </a:solidFill>
                        <a:latin typeface="Cambria Math" panose="02040503050406030204" pitchFamily="18" charset="0"/>
                        <a:ea typeface="Cambria Math" panose="02040503050406030204" pitchFamily="18" charset="0"/>
                      </a:rPr>
                      <m:t>]</m:t>
                    </m:r>
                  </m:oMath>
                </a14:m>
                <a:endParaRPr lang="en-IN" sz="2000" dirty="0">
                  <a:solidFill>
                    <a:schemeClr val="tx1"/>
                  </a:solidFill>
                  <a:latin typeface="Abadi Extra Light" panose="020B0204020104020204" pitchFamily="34" charset="0"/>
                </a:endParaRPr>
              </a:p>
              <a:p>
                <a:pPr lvl="1">
                  <a:buFont typeface="Wingdings" panose="05000000000000000000" pitchFamily="2" charset="2"/>
                  <a:buChar char="§"/>
                </a:pPr>
                <a14:m>
                  <m:oMath xmlns:m="http://schemas.openxmlformats.org/officeDocument/2006/math">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sSup>
                      <m:sSupPr>
                        <m:ctrlPr>
                          <a:rPr lang="en-GB" sz="2000" i="1" dirty="0" smtClean="0">
                            <a:latin typeface="Cambria Math" panose="02040503050406030204" pitchFamily="18" charset="0"/>
                          </a:rPr>
                        </m:ctrlPr>
                      </m:sSupPr>
                      <m:e>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e>
                      <m:sup>
                        <m:r>
                          <a:rPr lang="en-IN" sz="2000" b="0" i="1" dirty="0" smtClean="0">
                            <a:latin typeface="Cambria Math" panose="02040503050406030204" pitchFamily="18" charset="0"/>
                          </a:rPr>
                          <m:t>⊤</m:t>
                        </m:r>
                      </m:sup>
                    </m:sSup>
                  </m:oMath>
                </a14:m>
                <a:r>
                  <a:rPr lang="en-GB" sz="2000" dirty="0">
                    <a:latin typeface="Abadi Extra Light" panose="020B0204020104020204" pitchFamily="34" charset="0"/>
                  </a:rPr>
                  <a:t> replaced by </a:t>
                </a:r>
                <a14:m>
                  <m:oMath xmlns:m="http://schemas.openxmlformats.org/officeDocument/2006/math">
                    <m:sSub>
                      <m:sSubPr>
                        <m:ctrlPr>
                          <a:rPr lang="en-IN" sz="2000" i="1">
                            <a:latin typeface="Cambria Math" panose="02040503050406030204" pitchFamily="18" charset="0"/>
                            <a:ea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𝔼</m:t>
                        </m:r>
                      </m:e>
                      <m:sub>
                        <m:r>
                          <a:rPr lang="en-IN" sz="2000" i="1">
                            <a:latin typeface="Cambria Math" panose="02040503050406030204" pitchFamily="18" charset="0"/>
                            <a:ea typeface="Cambria Math" panose="02040503050406030204" pitchFamily="18" charset="0"/>
                          </a:rPr>
                          <m:t>𝑝</m:t>
                        </m:r>
                        <m:d>
                          <m:dPr>
                            <m:ctrlPr>
                              <a:rPr lang="en-IN" sz="2000" i="1">
                                <a:latin typeface="Cambria Math" panose="02040503050406030204" pitchFamily="18" charset="0"/>
                                <a:ea typeface="Cambria Math" panose="02040503050406030204" pitchFamily="18" charset="0"/>
                              </a:rPr>
                            </m:ctrlPr>
                          </m:dPr>
                          <m:e>
                            <m:sSub>
                              <m:sSubPr>
                                <m:ctrlPr>
                                  <a:rPr lang="en-IN" sz="2000" i="1">
                                    <a:latin typeface="Cambria Math" panose="02040503050406030204" pitchFamily="18" charset="0"/>
                                    <a:ea typeface="Cambria Math" panose="02040503050406030204" pitchFamily="18" charset="0"/>
                                  </a:rPr>
                                </m:ctrlPr>
                              </m:sSubPr>
                              <m:e>
                                <m:r>
                                  <a:rPr lang="en-IN" sz="2000" b="1" i="1">
                                    <a:latin typeface="Cambria Math" panose="02040503050406030204" pitchFamily="18" charset="0"/>
                                    <a:ea typeface="Cambria Math" panose="02040503050406030204" pitchFamily="18" charset="0"/>
                                  </a:rPr>
                                  <m:t>𝒛</m:t>
                                </m:r>
                              </m:e>
                              <m:sub>
                                <m:r>
                                  <a:rPr lang="en-IN" sz="2000" i="1">
                                    <a:latin typeface="Cambria Math" panose="02040503050406030204" pitchFamily="18" charset="0"/>
                                    <a:ea typeface="Cambria Math" panose="02040503050406030204" pitchFamily="18" charset="0"/>
                                  </a:rPr>
                                  <m:t>𝑛</m:t>
                                </m:r>
                              </m:sub>
                            </m:sSub>
                          </m:e>
                          <m:e>
                            <m:sSub>
                              <m:sSubPr>
                                <m:ctrlPr>
                                  <a:rPr lang="en-IN" sz="2000" i="1">
                                    <a:latin typeface="Cambria Math" panose="02040503050406030204" pitchFamily="18" charset="0"/>
                                    <a:ea typeface="Cambria Math" panose="02040503050406030204" pitchFamily="18" charset="0"/>
                                  </a:rPr>
                                </m:ctrlPr>
                              </m:sSubPr>
                              <m:e>
                                <m:r>
                                  <a:rPr lang="en-IN" sz="2000" b="1" i="1">
                                    <a:latin typeface="Cambria Math" panose="02040503050406030204" pitchFamily="18" charset="0"/>
                                    <a:ea typeface="Cambria Math" panose="02040503050406030204" pitchFamily="18" charset="0"/>
                                  </a:rPr>
                                  <m:t>𝒙</m:t>
                                </m:r>
                              </m:e>
                              <m:sub>
                                <m:r>
                                  <a:rPr lang="en-IN" sz="2000" i="1">
                                    <a:latin typeface="Cambria Math" panose="02040503050406030204" pitchFamily="18" charset="0"/>
                                    <a:ea typeface="Cambria Math" panose="02040503050406030204" pitchFamily="18" charset="0"/>
                                  </a:rPr>
                                  <m:t>𝑛</m:t>
                                </m:r>
                              </m:sub>
                            </m:sSub>
                            <m:r>
                              <a:rPr lang="en-IN" sz="2000" i="1">
                                <a:latin typeface="Cambria Math" panose="02040503050406030204" pitchFamily="18" charset="0"/>
                                <a:ea typeface="Cambria Math" panose="02040503050406030204" pitchFamily="18" charset="0"/>
                              </a:rPr>
                              <m:t>,</m:t>
                            </m:r>
                            <m:acc>
                              <m:accPr>
                                <m:chr m:val="̂"/>
                                <m:ctrlPr>
                                  <a:rPr lang="en-IN" sz="2000" i="1">
                                    <a:latin typeface="Cambria Math" panose="02040503050406030204" pitchFamily="18" charset="0"/>
                                    <a:ea typeface="Cambria Math" panose="02040503050406030204" pitchFamily="18" charset="0"/>
                                  </a:rPr>
                                </m:ctrlPr>
                              </m:accPr>
                              <m:e>
                                <m:r>
                                  <m:rPr>
                                    <m:sty m:val="p"/>
                                  </m:rPr>
                                  <a:rPr lang="en-IN" sz="2000">
                                    <a:latin typeface="Cambria Math" panose="02040503050406030204" pitchFamily="18" charset="0"/>
                                    <a:ea typeface="Cambria Math" panose="02040503050406030204" pitchFamily="18" charset="0"/>
                                  </a:rPr>
                                  <m:t>Θ</m:t>
                                </m:r>
                              </m:e>
                            </m:acc>
                          </m:e>
                        </m:d>
                      </m:sub>
                    </m:sSub>
                    <m:r>
                      <a:rPr lang="en-IN" sz="2000" i="1">
                        <a:latin typeface="Cambria Math" panose="02040503050406030204" pitchFamily="18" charset="0"/>
                        <a:ea typeface="Cambria Math" panose="02040503050406030204" pitchFamily="18" charset="0"/>
                      </a:rPr>
                      <m:t>[</m:t>
                    </m:r>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sSup>
                      <m:sSupPr>
                        <m:ctrlPr>
                          <a:rPr lang="en-GB" sz="2000" i="1" dirty="0">
                            <a:latin typeface="Cambria Math" panose="02040503050406030204" pitchFamily="18" charset="0"/>
                          </a:rPr>
                        </m:ctrlPr>
                      </m:sSupPr>
                      <m:e>
                        <m:sSub>
                          <m:sSubPr>
                            <m:ctrlPr>
                              <a:rPr lang="en-GB" sz="2000" i="1" dirty="0">
                                <a:latin typeface="Cambria Math" panose="02040503050406030204" pitchFamily="18" charset="0"/>
                              </a:rPr>
                            </m:ctrlPr>
                          </m:sSubPr>
                          <m:e>
                            <m:r>
                              <a:rPr lang="en-GB" sz="2000" b="1" i="1" dirty="0">
                                <a:latin typeface="Cambria Math" panose="02040503050406030204" pitchFamily="18" charset="0"/>
                              </a:rPr>
                              <m:t>𝒛</m:t>
                            </m:r>
                          </m:e>
                          <m:sub>
                            <m:r>
                              <a:rPr lang="en-GB" sz="2000" i="1" dirty="0">
                                <a:latin typeface="Cambria Math" panose="02040503050406030204" pitchFamily="18" charset="0"/>
                              </a:rPr>
                              <m:t>𝑛</m:t>
                            </m:r>
                          </m:sub>
                        </m:sSub>
                      </m:e>
                      <m:sup>
                        <m:r>
                          <a:rPr lang="en-IN" sz="2000" i="1" dirty="0">
                            <a:latin typeface="Cambria Math" panose="02040503050406030204" pitchFamily="18" charset="0"/>
                          </a:rPr>
                          <m:t>⊤</m:t>
                        </m:r>
                      </m:sup>
                    </m:sSup>
                    <m:r>
                      <a:rPr lang="en-IN" sz="2000" i="1">
                        <a:latin typeface="Cambria Math" panose="02040503050406030204" pitchFamily="18" charset="0"/>
                        <a:ea typeface="Cambria Math" panose="02040503050406030204" pitchFamily="18" charset="0"/>
                      </a:rPr>
                      <m:t>]</m:t>
                    </m:r>
                  </m:oMath>
                </a14:m>
                <a:endParaRPr lang="en-IN" sz="2000" dirty="0">
                  <a:latin typeface="Abadi Extra Light" panose="020B0204020104020204" pitchFamily="34" charset="0"/>
                </a:endParaRPr>
              </a:p>
              <a:p>
                <a:pPr lvl="1">
                  <a:buFont typeface="Wingdings" panose="05000000000000000000" pitchFamily="2" charset="2"/>
                  <a:buChar char="§"/>
                </a:pPr>
                <a:endParaRPr lang="en-IN" sz="100" dirty="0">
                  <a:solidFill>
                    <a:schemeClr val="tx1"/>
                  </a:solidFill>
                  <a:latin typeface="Abadi Extra Light" panose="020B0204020104020204" pitchFamily="34" charset="0"/>
                </a:endParaRPr>
              </a:p>
              <a:p>
                <a:pPr>
                  <a:buFont typeface="Wingdings" panose="05000000000000000000" pitchFamily="2" charset="2"/>
                  <a:buChar char="§"/>
                </a:pPr>
                <a:r>
                  <a:rPr lang="en-IN" sz="2400" dirty="0">
                    <a:latin typeface="Abadi Extra Light" panose="020B0204020104020204" pitchFamily="34" charset="0"/>
                  </a:rPr>
                  <a:t>However, in some LVMs, these expectations are intractable to compute and need to be approximated (will see some examples later)</a:t>
                </a:r>
              </a:p>
              <a:p>
                <a:pPr>
                  <a:buFont typeface="Wingdings" panose="05000000000000000000" pitchFamily="2" charset="2"/>
                  <a:buChar char="§"/>
                </a:pPr>
                <a:endParaRPr lang="en-IN" sz="2400" dirty="0">
                  <a:latin typeface="Abadi Extra Light" panose="020B0204020104020204" pitchFamily="34" charset="0"/>
                </a:endParaRPr>
              </a:p>
              <a:p>
                <a:pPr marL="0" indent="0">
                  <a:buNone/>
                </a:pPr>
                <a:br>
                  <a:rPr lang="en-IN" sz="2400" dirty="0">
                    <a:ea typeface="Cambria Math" panose="02040503050406030204" pitchFamily="18" charset="0"/>
                  </a:rPr>
                </a:br>
                <a:endParaRPr lang="en-IN" sz="24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a:stretch>
              </a:blipFill>
            </p:spPr>
            <p:txBody>
              <a:bodyPr/>
              <a:lstStyle/>
              <a:p>
                <a:r>
                  <a:rPr lang="en-IN">
                    <a:noFill/>
                  </a:rPr>
                  <a:t> </a:t>
                </a:r>
              </a:p>
            </p:txBody>
          </p:sp>
        </mc:Fallback>
      </mc:AlternateContent>
      <p:pic>
        <p:nvPicPr>
          <p:cNvPr id="3" name="Picture 2">
            <a:extLst>
              <a:ext uri="{FF2B5EF4-FFF2-40B4-BE49-F238E27FC236}">
                <a16:creationId xmlns:a16="http://schemas.microsoft.com/office/drawing/2014/main" id="{8144AFE3-CFA9-45FF-8405-2E475A30B779}"/>
              </a:ext>
            </a:extLst>
          </p:cNvPr>
          <p:cNvPicPr>
            <a:picLocks noChangeAspect="1"/>
          </p:cNvPicPr>
          <p:nvPr/>
        </p:nvPicPr>
        <p:blipFill>
          <a:blip r:embed="rId6"/>
          <a:stretch>
            <a:fillRect/>
          </a:stretch>
        </p:blipFill>
        <p:spPr>
          <a:xfrm>
            <a:off x="1276708" y="1663059"/>
            <a:ext cx="6659713" cy="1636321"/>
          </a:xfrm>
          <a:prstGeom prst="rect">
            <a:avLst/>
          </a:prstGeom>
        </p:spPr>
      </p:pic>
    </p:spTree>
    <p:custDataLst>
      <p:tags r:id="rId1"/>
    </p:custDataLst>
    <p:extLst>
      <p:ext uri="{BB962C8B-B14F-4D97-AF65-F5344CB8AC3E}">
        <p14:creationId xmlns:p14="http://schemas.microsoft.com/office/powerpoint/2010/main" val="1869680362"/>
      </p:ext>
    </p:extLst>
  </p:cSld>
  <p:clrMapOvr>
    <a:masterClrMapping/>
  </p:clrMapOvr>
  <mc:AlternateContent xmlns:mc="http://schemas.openxmlformats.org/markup-compatibility/2006" xmlns:p14="http://schemas.microsoft.com/office/powerpoint/2010/main">
    <mc:Choice Requires="p14">
      <p:transition spd="slow" p14:dur="2000" advTm="206226"/>
    </mc:Choice>
    <mc:Fallback xmlns="">
      <p:transition spd="slow" advTm="2062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down)">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a:extLst>
              <a:ext uri="{FF2B5EF4-FFF2-40B4-BE49-F238E27FC236}">
                <a16:creationId xmlns:a16="http://schemas.microsoft.com/office/drawing/2014/main" id="{B617CCEE-366F-4DA6-9599-FE596F799AC9}"/>
              </a:ext>
            </a:extLst>
          </p:cNvPr>
          <p:cNvSpPr txBox="1">
            <a:spLocks/>
          </p:cNvSpPr>
          <p:nvPr/>
        </p:nvSpPr>
        <p:spPr>
          <a:xfrm>
            <a:off x="265245" y="169682"/>
            <a:ext cx="11740617" cy="82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A33BC3"/>
                </a:solidFill>
              </a:rPr>
              <a:t>What’s Going On?</a:t>
            </a:r>
            <a:endParaRPr lang="en-IN" dirty="0">
              <a:solidFill>
                <a:srgbClr val="A33BC3"/>
              </a:solidFill>
            </a:endParaRPr>
          </a:p>
        </p:txBody>
      </p:sp>
      <p:sp>
        <p:nvSpPr>
          <p:cNvPr id="67" name="Slide Number Placeholder 11">
            <a:extLst>
              <a:ext uri="{FF2B5EF4-FFF2-40B4-BE49-F238E27FC236}">
                <a16:creationId xmlns:a16="http://schemas.microsoft.com/office/drawing/2014/main" id="{1FF90434-1824-4BE6-839B-6CF957FC245C}"/>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accent2">
                    <a:lumMod val="40000"/>
                    <a:lumOff val="60000"/>
                  </a:schemeClr>
                </a:solidFill>
              </a:rPr>
              <a:pPr/>
              <a:t>22</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DBCC3681-24E2-45B1-B6F6-B11EFB084370}"/>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As we saw, the maximization of lower bound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r>
                          <a:rPr lang="en-IN" sz="2400" i="1">
                            <a:latin typeface="Cambria Math" panose="02040503050406030204" pitchFamily="18" charset="0"/>
                            <a:ea typeface="Cambria Math" panose="02040503050406030204" pitchFamily="18" charset="0"/>
                          </a:rPr>
                          <m:t>𝑞</m:t>
                        </m:r>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ea typeface="Cambria Math" panose="02040503050406030204" pitchFamily="18" charset="0"/>
                  </a:rPr>
                  <a:t> had two steps </a:t>
                </a: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Step 1 finds the optimal </a:t>
                </a:r>
                <a14:m>
                  <m:oMath xmlns:m="http://schemas.openxmlformats.org/officeDocument/2006/math">
                    <m:r>
                      <a:rPr lang="en-IN" sz="2400" i="1" dirty="0" smtClean="0">
                        <a:latin typeface="Cambria Math" panose="02040503050406030204" pitchFamily="18" charset="0"/>
                        <a:ea typeface="Cambria Math" panose="02040503050406030204" pitchFamily="18" charset="0"/>
                      </a:rPr>
                      <m:t>𝑞</m:t>
                    </m:r>
                  </m:oMath>
                </a14:m>
                <a:r>
                  <a:rPr lang="en-IN" sz="2400" dirty="0">
                    <a:latin typeface="Abadi Extra Light" panose="020B0204020104020204" pitchFamily="34" charset="0"/>
                    <a:ea typeface="Cambria Math" panose="02040503050406030204" pitchFamily="18" charset="0"/>
                  </a:rPr>
                  <a:t> (call it </a:t>
                </a:r>
                <a14:m>
                  <m:oMath xmlns:m="http://schemas.openxmlformats.org/officeDocument/2006/math">
                    <m:acc>
                      <m:accPr>
                        <m:chr m:val="̂"/>
                        <m:ctrlPr>
                          <a:rPr lang="en-IN" sz="2400" i="1">
                            <a:latin typeface="Cambria Math" panose="02040503050406030204" pitchFamily="18" charset="0"/>
                            <a:ea typeface="Cambria Math" panose="02040503050406030204" pitchFamily="18" charset="0"/>
                          </a:rPr>
                        </m:ctrlPr>
                      </m:accPr>
                      <m:e>
                        <m:r>
                          <a:rPr lang="en-IN" sz="2400" i="1">
                            <a:latin typeface="Cambria Math" panose="02040503050406030204" pitchFamily="18" charset="0"/>
                            <a:ea typeface="Cambria Math" panose="02040503050406030204" pitchFamily="18" charset="0"/>
                          </a:rPr>
                          <m:t>𝑞</m:t>
                        </m:r>
                      </m:e>
                    </m:acc>
                  </m:oMath>
                </a14:m>
                <a:r>
                  <a:rPr lang="en-IN" sz="2400" dirty="0">
                    <a:latin typeface="Abadi Extra Light" panose="020B0204020104020204" pitchFamily="34" charset="0"/>
                    <a:ea typeface="Cambria Math" panose="02040503050406030204" pitchFamily="18" charset="0"/>
                  </a:rPr>
                  <a:t>) by setting it as the posterior of </a:t>
                </a:r>
                <a14:m>
                  <m:oMath xmlns:m="http://schemas.openxmlformats.org/officeDocument/2006/math">
                    <m:r>
                      <a:rPr lang="en-IN" sz="2400" b="1" i="1" dirty="0" smtClean="0">
                        <a:latin typeface="Cambria Math" panose="02040503050406030204" pitchFamily="18" charset="0"/>
                        <a:ea typeface="Cambria Math" panose="02040503050406030204" pitchFamily="18" charset="0"/>
                      </a:rPr>
                      <m:t>𝒁</m:t>
                    </m:r>
                  </m:oMath>
                </a14:m>
                <a:r>
                  <a:rPr lang="en-IN" sz="2400" dirty="0">
                    <a:latin typeface="Abadi Extra Light" panose="020B0204020104020204" pitchFamily="34" charset="0"/>
                    <a:ea typeface="Cambria Math" panose="02040503050406030204" pitchFamily="18" charset="0"/>
                  </a:rPr>
                  <a:t> given current </a:t>
                </a:r>
                <a14:m>
                  <m:oMath xmlns:m="http://schemas.openxmlformats.org/officeDocument/2006/math">
                    <m:r>
                      <m:rPr>
                        <m:sty m:val="p"/>
                      </m:rPr>
                      <a:rPr lang="en-IN" sz="2400" i="0" dirty="0" smtClean="0">
                        <a:latin typeface="Cambria Math" panose="02040503050406030204" pitchFamily="18" charset="0"/>
                        <a:ea typeface="Cambria Math" panose="02040503050406030204" pitchFamily="18" charset="0"/>
                      </a:rPr>
                      <m:t>Θ</m:t>
                    </m:r>
                  </m:oMath>
                </a14:m>
                <a:r>
                  <a:rPr lang="en-IN" sz="2400" i="0" dirty="0">
                    <a:latin typeface="Cambria Math" panose="02040503050406030204" pitchFamily="18" charset="0"/>
                    <a:ea typeface="Cambria Math" panose="02040503050406030204" pitchFamily="18" charset="0"/>
                  </a:rPr>
                  <a:t> </a:t>
                </a:r>
              </a:p>
              <a:p>
                <a:pPr>
                  <a:buFont typeface="Wingdings" panose="05000000000000000000" pitchFamily="2" charset="2"/>
                  <a:buChar char="§"/>
                </a:pPr>
                <a:r>
                  <a:rPr lang="en-IN" sz="2400" dirty="0">
                    <a:latin typeface="Abadi Extra Light" panose="020B0204020104020204" pitchFamily="34" charset="0"/>
                    <a:ea typeface="Cambria Math" panose="02040503050406030204" pitchFamily="18" charset="0"/>
                  </a:rPr>
                  <a:t>Step 2 maximizes </a:t>
                </a:r>
                <a14:m>
                  <m:oMath xmlns:m="http://schemas.openxmlformats.org/officeDocument/2006/math">
                    <m:r>
                      <a:rPr lang="en-IN" sz="2400" i="1">
                        <a:latin typeface="Cambria Math" panose="02040503050406030204" pitchFamily="18" charset="0"/>
                        <a:ea typeface="Cambria Math" panose="02040503050406030204" pitchFamily="18" charset="0"/>
                      </a:rPr>
                      <m:t>ℒ</m:t>
                    </m:r>
                    <m:d>
                      <m:dPr>
                        <m:ctrlPr>
                          <a:rPr lang="en-IN" sz="2400" i="1">
                            <a:latin typeface="Cambria Math" panose="02040503050406030204" pitchFamily="18" charset="0"/>
                            <a:ea typeface="Cambria Math" panose="02040503050406030204" pitchFamily="18" charset="0"/>
                          </a:rPr>
                        </m:ctrlPr>
                      </m:dPr>
                      <m:e>
                        <m:acc>
                          <m:accPr>
                            <m:chr m:val="̂"/>
                            <m:ctrlPr>
                              <a:rPr lang="en-IN" sz="2400" i="1">
                                <a:latin typeface="Cambria Math" panose="02040503050406030204" pitchFamily="18" charset="0"/>
                                <a:ea typeface="Cambria Math" panose="02040503050406030204" pitchFamily="18" charset="0"/>
                              </a:rPr>
                            </m:ctrlPr>
                          </m:accPr>
                          <m:e>
                            <m:r>
                              <a:rPr lang="en-IN" sz="2400" i="1">
                                <a:latin typeface="Cambria Math" panose="02040503050406030204" pitchFamily="18" charset="0"/>
                                <a:ea typeface="Cambria Math" panose="02040503050406030204" pitchFamily="18" charset="0"/>
                              </a:rPr>
                              <m:t>𝑞</m:t>
                            </m:r>
                          </m:e>
                        </m:acc>
                        <m:r>
                          <a:rPr lang="en-IN" sz="2400" i="1">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Θ</m:t>
                        </m:r>
                      </m:e>
                    </m:d>
                  </m:oMath>
                </a14:m>
                <a:r>
                  <a:rPr lang="en-IN" sz="2400" dirty="0">
                    <a:latin typeface="Abadi Extra Light" panose="020B0204020104020204" pitchFamily="34" charset="0"/>
                  </a:rPr>
                  <a:t> </a:t>
                </a:r>
                <a:r>
                  <a:rPr lang="en-IN" sz="2400" dirty="0" err="1">
                    <a:latin typeface="Abadi Extra Light" panose="020B0204020104020204" pitchFamily="34" charset="0"/>
                  </a:rPr>
                  <a:t>w.r.t.</a:t>
                </a:r>
                <a:r>
                  <a:rPr lang="en-IN" sz="2400" dirty="0">
                    <a:latin typeface="Abadi Extra Light" panose="020B0204020104020204" pitchFamily="34" charset="0"/>
                  </a:rPr>
                  <a:t> </a:t>
                </a:r>
                <a14:m>
                  <m:oMath xmlns:m="http://schemas.openxmlformats.org/officeDocument/2006/math">
                    <m:r>
                      <m:rPr>
                        <m:sty m:val="p"/>
                      </m:rPr>
                      <a:rPr lang="en-IN" sz="2400" i="0" dirty="0" smtClean="0">
                        <a:latin typeface="Cambria Math" panose="02040503050406030204" pitchFamily="18" charset="0"/>
                      </a:rPr>
                      <m:t>Θ</m:t>
                    </m:r>
                    <m:r>
                      <a:rPr lang="en-IN" sz="2400" i="1" dirty="0" smtClean="0">
                        <a:latin typeface="Cambria Math" panose="02040503050406030204" pitchFamily="18" charset="0"/>
                      </a:rPr>
                      <m:t> </m:t>
                    </m:r>
                  </m:oMath>
                </a14:m>
                <a:r>
                  <a:rPr lang="en-IN" sz="2400" dirty="0">
                    <a:latin typeface="Abadi Extra Light" panose="020B0204020104020204" pitchFamily="34" charset="0"/>
                  </a:rPr>
                  <a:t>which gives a new </a:t>
                </a:r>
                <a14:m>
                  <m:oMath xmlns:m="http://schemas.openxmlformats.org/officeDocument/2006/math">
                    <m:r>
                      <m:rPr>
                        <m:sty m:val="p"/>
                      </m:rPr>
                      <a:rPr lang="en-IN" sz="2400" dirty="0">
                        <a:latin typeface="Cambria Math" panose="02040503050406030204" pitchFamily="18" charset="0"/>
                      </a:rPr>
                      <m:t>Θ</m:t>
                    </m:r>
                  </m:oMath>
                </a14:m>
                <a:r>
                  <a:rPr lang="en-IN" sz="2400" dirty="0">
                    <a:latin typeface="Abadi Extra Light" panose="020B0204020104020204" pitchFamily="34" charset="0"/>
                  </a:rPr>
                  <a:t>. </a:t>
                </a: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a:buFont typeface="Wingdings" panose="05000000000000000000" pitchFamily="2" charset="2"/>
                  <a:buChar char="§"/>
                </a:pPr>
                <a:endParaRPr lang="en-IN" sz="2400" dirty="0">
                  <a:latin typeface="Abadi Extra Light" panose="020B0204020104020204" pitchFamily="34" charset="0"/>
                </a:endParaRPr>
              </a:p>
              <a:p>
                <a:pPr marL="0" indent="0">
                  <a:buNone/>
                </a:pPr>
                <a:br>
                  <a:rPr lang="en-IN" sz="2400" dirty="0">
                    <a:ea typeface="Cambria Math" panose="02040503050406030204" pitchFamily="18" charset="0"/>
                  </a:rPr>
                </a:br>
                <a:endParaRPr lang="en-IN" sz="24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p:txBody>
          </p:sp>
        </mc:Choice>
        <mc:Fallback xmlns="">
          <p:sp>
            <p:nvSpPr>
              <p:cNvPr id="68" name="Content Placeholder 2">
                <a:extLst>
                  <a:ext uri="{FF2B5EF4-FFF2-40B4-BE49-F238E27FC236}">
                    <a16:creationId xmlns:a16="http://schemas.microsoft.com/office/drawing/2014/main" id="{DBCC3681-24E2-45B1-B6F6-B11EFB084370}"/>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a:stretch>
              </a:blipFill>
            </p:spPr>
            <p:txBody>
              <a:bodyPr/>
              <a:lstStyle/>
              <a:p>
                <a:r>
                  <a:rPr lang="en-IN">
                    <a:noFill/>
                  </a:rPr>
                  <a:t> </a:t>
                </a:r>
              </a:p>
            </p:txBody>
          </p:sp>
        </mc:Fallback>
      </mc:AlternateContent>
      <p:sp>
        <p:nvSpPr>
          <p:cNvPr id="69" name="Freeform: Shape 68">
            <a:extLst>
              <a:ext uri="{FF2B5EF4-FFF2-40B4-BE49-F238E27FC236}">
                <a16:creationId xmlns:a16="http://schemas.microsoft.com/office/drawing/2014/main" id="{21574F5C-F9B3-491B-9224-4A2F50AAB5F5}"/>
              </a:ext>
            </a:extLst>
          </p:cNvPr>
          <p:cNvSpPr/>
          <p:nvPr/>
        </p:nvSpPr>
        <p:spPr>
          <a:xfrm>
            <a:off x="3157629" y="2847193"/>
            <a:ext cx="5243120" cy="2971015"/>
          </a:xfrm>
          <a:custGeom>
            <a:avLst/>
            <a:gdLst>
              <a:gd name="connsiteX0" fmla="*/ 0 w 3842158"/>
              <a:gd name="connsiteY0" fmla="*/ 2338327 h 2346716"/>
              <a:gd name="connsiteX1" fmla="*/ 562062 w 3842158"/>
              <a:gd name="connsiteY1" fmla="*/ 484360 h 2346716"/>
              <a:gd name="connsiteX2" fmla="*/ 1568741 w 3842158"/>
              <a:gd name="connsiteY2" fmla="*/ 920588 h 2346716"/>
              <a:gd name="connsiteX3" fmla="*/ 2231471 w 3842158"/>
              <a:gd name="connsiteY3" fmla="*/ 31355 h 2346716"/>
              <a:gd name="connsiteX4" fmla="*/ 2994870 w 3842158"/>
              <a:gd name="connsiteY4" fmla="*/ 408859 h 2346716"/>
              <a:gd name="connsiteX5" fmla="*/ 3842158 w 3842158"/>
              <a:gd name="connsiteY5" fmla="*/ 2346716 h 2346716"/>
              <a:gd name="connsiteX0" fmla="*/ 0 w 3842158"/>
              <a:gd name="connsiteY0" fmla="*/ 2447265 h 2455654"/>
              <a:gd name="connsiteX1" fmla="*/ 562062 w 3842158"/>
              <a:gd name="connsiteY1" fmla="*/ 593298 h 2455654"/>
              <a:gd name="connsiteX2" fmla="*/ 1568741 w 3842158"/>
              <a:gd name="connsiteY2" fmla="*/ 1029526 h 2455654"/>
              <a:gd name="connsiteX3" fmla="*/ 2344291 w 3842158"/>
              <a:gd name="connsiteY3" fmla="*/ 20995 h 2455654"/>
              <a:gd name="connsiteX4" fmla="*/ 2994870 w 3842158"/>
              <a:gd name="connsiteY4" fmla="*/ 517797 h 2455654"/>
              <a:gd name="connsiteX5" fmla="*/ 3842158 w 3842158"/>
              <a:gd name="connsiteY5" fmla="*/ 2455654 h 2455654"/>
              <a:gd name="connsiteX0" fmla="*/ 0 w 3842158"/>
              <a:gd name="connsiteY0" fmla="*/ 2457943 h 2466332"/>
              <a:gd name="connsiteX1" fmla="*/ 562062 w 3842158"/>
              <a:gd name="connsiteY1" fmla="*/ 603976 h 2466332"/>
              <a:gd name="connsiteX2" fmla="*/ 1568741 w 3842158"/>
              <a:gd name="connsiteY2" fmla="*/ 1040204 h 2466332"/>
              <a:gd name="connsiteX3" fmla="*/ 2344291 w 3842158"/>
              <a:gd name="connsiteY3" fmla="*/ 31673 h 2466332"/>
              <a:gd name="connsiteX4" fmla="*/ 2994870 w 3842158"/>
              <a:gd name="connsiteY4" fmla="*/ 528475 h 2466332"/>
              <a:gd name="connsiteX5" fmla="*/ 3842158 w 3842158"/>
              <a:gd name="connsiteY5" fmla="*/ 2466332 h 2466332"/>
              <a:gd name="connsiteX0" fmla="*/ 0 w 3842158"/>
              <a:gd name="connsiteY0" fmla="*/ 2457943 h 2466332"/>
              <a:gd name="connsiteX1" fmla="*/ 819042 w 3842158"/>
              <a:gd name="connsiteY1" fmla="*/ 283364 h 2466332"/>
              <a:gd name="connsiteX2" fmla="*/ 1568741 w 3842158"/>
              <a:gd name="connsiteY2" fmla="*/ 1040204 h 2466332"/>
              <a:gd name="connsiteX3" fmla="*/ 2344291 w 3842158"/>
              <a:gd name="connsiteY3" fmla="*/ 31673 h 2466332"/>
              <a:gd name="connsiteX4" fmla="*/ 2994870 w 3842158"/>
              <a:gd name="connsiteY4" fmla="*/ 528475 h 2466332"/>
              <a:gd name="connsiteX5" fmla="*/ 3842158 w 3842158"/>
              <a:gd name="connsiteY5" fmla="*/ 2466332 h 2466332"/>
              <a:gd name="connsiteX0" fmla="*/ 0 w 3842158"/>
              <a:gd name="connsiteY0" fmla="*/ 2457943 h 2466332"/>
              <a:gd name="connsiteX1" fmla="*/ 819042 w 3842158"/>
              <a:gd name="connsiteY1" fmla="*/ 283364 h 2466332"/>
              <a:gd name="connsiteX2" fmla="*/ 1568741 w 3842158"/>
              <a:gd name="connsiteY2" fmla="*/ 1040204 h 2466332"/>
              <a:gd name="connsiteX3" fmla="*/ 2344291 w 3842158"/>
              <a:gd name="connsiteY3" fmla="*/ 31673 h 2466332"/>
              <a:gd name="connsiteX4" fmla="*/ 2994870 w 3842158"/>
              <a:gd name="connsiteY4" fmla="*/ 528475 h 2466332"/>
              <a:gd name="connsiteX5" fmla="*/ 3842158 w 3842158"/>
              <a:gd name="connsiteY5" fmla="*/ 2466332 h 2466332"/>
              <a:gd name="connsiteX0" fmla="*/ 0 w 3842158"/>
              <a:gd name="connsiteY0" fmla="*/ 2437928 h 2446317"/>
              <a:gd name="connsiteX1" fmla="*/ 819042 w 3842158"/>
              <a:gd name="connsiteY1" fmla="*/ 263349 h 2446317"/>
              <a:gd name="connsiteX2" fmla="*/ 1643954 w 3842158"/>
              <a:gd name="connsiteY2" fmla="*/ 848699 h 2446317"/>
              <a:gd name="connsiteX3" fmla="*/ 2344291 w 3842158"/>
              <a:gd name="connsiteY3" fmla="*/ 11658 h 2446317"/>
              <a:gd name="connsiteX4" fmla="*/ 2994870 w 3842158"/>
              <a:gd name="connsiteY4" fmla="*/ 508460 h 2446317"/>
              <a:gd name="connsiteX5" fmla="*/ 3842158 w 3842158"/>
              <a:gd name="connsiteY5" fmla="*/ 2446317 h 2446317"/>
              <a:gd name="connsiteX0" fmla="*/ 0 w 3842158"/>
              <a:gd name="connsiteY0" fmla="*/ 2459408 h 2467797"/>
              <a:gd name="connsiteX1" fmla="*/ 819042 w 3842158"/>
              <a:gd name="connsiteY1" fmla="*/ 284829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674883 w 3842158"/>
              <a:gd name="connsiteY1" fmla="*/ 202812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842158"/>
              <a:gd name="connsiteY0" fmla="*/ 2459408 h 2467797"/>
              <a:gd name="connsiteX1" fmla="*/ 900524 w 3842158"/>
              <a:gd name="connsiteY1" fmla="*/ 225180 h 2467797"/>
              <a:gd name="connsiteX2" fmla="*/ 1643954 w 3842158"/>
              <a:gd name="connsiteY2" fmla="*/ 870179 h 2467797"/>
              <a:gd name="connsiteX3" fmla="*/ 2250275 w 3842158"/>
              <a:gd name="connsiteY3" fmla="*/ 10770 h 2467797"/>
              <a:gd name="connsiteX4" fmla="*/ 2994870 w 3842158"/>
              <a:gd name="connsiteY4" fmla="*/ 529940 h 2467797"/>
              <a:gd name="connsiteX5" fmla="*/ 3842158 w 3842158"/>
              <a:gd name="connsiteY5" fmla="*/ 2467797 h 2467797"/>
              <a:gd name="connsiteX0" fmla="*/ 0 w 3936175"/>
              <a:gd name="connsiteY0" fmla="*/ 2451952 h 2467797"/>
              <a:gd name="connsiteX1" fmla="*/ 994541 w 3936175"/>
              <a:gd name="connsiteY1" fmla="*/ 225180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994541 w 3936175"/>
              <a:gd name="connsiteY1" fmla="*/ 225180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994541 w 3936175"/>
              <a:gd name="connsiteY1" fmla="*/ 225180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1195110 w 3936175"/>
              <a:gd name="connsiteY1" fmla="*/ 202812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1195110 w 3936175"/>
              <a:gd name="connsiteY1" fmla="*/ 202812 h 2467797"/>
              <a:gd name="connsiteX2" fmla="*/ 1737971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51952 h 2467797"/>
              <a:gd name="connsiteX1" fmla="*/ 1195110 w 3936175"/>
              <a:gd name="connsiteY1" fmla="*/ 202812 h 2467797"/>
              <a:gd name="connsiteX2" fmla="*/ 1863327 w 3936175"/>
              <a:gd name="connsiteY2" fmla="*/ 870179 h 2467797"/>
              <a:gd name="connsiteX3" fmla="*/ 2344292 w 3936175"/>
              <a:gd name="connsiteY3" fmla="*/ 10770 h 2467797"/>
              <a:gd name="connsiteX4" fmla="*/ 3088887 w 3936175"/>
              <a:gd name="connsiteY4" fmla="*/ 529940 h 2467797"/>
              <a:gd name="connsiteX5" fmla="*/ 3936175 w 3936175"/>
              <a:gd name="connsiteY5" fmla="*/ 2467797 h 2467797"/>
              <a:gd name="connsiteX0" fmla="*/ 0 w 3936175"/>
              <a:gd name="connsiteY0" fmla="*/ 2442655 h 2458500"/>
              <a:gd name="connsiteX1" fmla="*/ 1195110 w 3936175"/>
              <a:gd name="connsiteY1" fmla="*/ 193515 h 2458500"/>
              <a:gd name="connsiteX2" fmla="*/ 1932273 w 3936175"/>
              <a:gd name="connsiteY2" fmla="*/ 622287 h 2458500"/>
              <a:gd name="connsiteX3" fmla="*/ 2344292 w 3936175"/>
              <a:gd name="connsiteY3" fmla="*/ 1473 h 2458500"/>
              <a:gd name="connsiteX4" fmla="*/ 3088887 w 3936175"/>
              <a:gd name="connsiteY4" fmla="*/ 520643 h 2458500"/>
              <a:gd name="connsiteX5" fmla="*/ 3936175 w 3936175"/>
              <a:gd name="connsiteY5" fmla="*/ 2458500 h 2458500"/>
              <a:gd name="connsiteX0" fmla="*/ 0 w 3936175"/>
              <a:gd name="connsiteY0" fmla="*/ 2442655 h 2458500"/>
              <a:gd name="connsiteX1" fmla="*/ 1195110 w 3936175"/>
              <a:gd name="connsiteY1" fmla="*/ 193515 h 2458500"/>
              <a:gd name="connsiteX2" fmla="*/ 1932273 w 3936175"/>
              <a:gd name="connsiteY2" fmla="*/ 622287 h 2458500"/>
              <a:gd name="connsiteX3" fmla="*/ 2344292 w 3936175"/>
              <a:gd name="connsiteY3" fmla="*/ 1473 h 2458500"/>
              <a:gd name="connsiteX4" fmla="*/ 3088887 w 3936175"/>
              <a:gd name="connsiteY4" fmla="*/ 520643 h 2458500"/>
              <a:gd name="connsiteX5" fmla="*/ 3936175 w 3936175"/>
              <a:gd name="connsiteY5" fmla="*/ 2458500 h 2458500"/>
              <a:gd name="connsiteX0" fmla="*/ 0 w 3936175"/>
              <a:gd name="connsiteY0" fmla="*/ 2465524 h 2481369"/>
              <a:gd name="connsiteX1" fmla="*/ 1195110 w 3936175"/>
              <a:gd name="connsiteY1" fmla="*/ 216384 h 2481369"/>
              <a:gd name="connsiteX2" fmla="*/ 1932273 w 3936175"/>
              <a:gd name="connsiteY2" fmla="*/ 645156 h 2481369"/>
              <a:gd name="connsiteX3" fmla="*/ 2344292 w 3936175"/>
              <a:gd name="connsiteY3" fmla="*/ 24342 h 2481369"/>
              <a:gd name="connsiteX4" fmla="*/ 3088887 w 3936175"/>
              <a:gd name="connsiteY4" fmla="*/ 543512 h 2481369"/>
              <a:gd name="connsiteX5" fmla="*/ 3936175 w 3936175"/>
              <a:gd name="connsiteY5" fmla="*/ 2481369 h 2481369"/>
              <a:gd name="connsiteX0" fmla="*/ 0 w 3936175"/>
              <a:gd name="connsiteY0" fmla="*/ 2468127 h 2483972"/>
              <a:gd name="connsiteX1" fmla="*/ 1195110 w 3936175"/>
              <a:gd name="connsiteY1" fmla="*/ 218987 h 2483972"/>
              <a:gd name="connsiteX2" fmla="*/ 1932273 w 3936175"/>
              <a:gd name="connsiteY2" fmla="*/ 647759 h 2483972"/>
              <a:gd name="connsiteX3" fmla="*/ 2344292 w 3936175"/>
              <a:gd name="connsiteY3" fmla="*/ 26945 h 2483972"/>
              <a:gd name="connsiteX4" fmla="*/ 3088887 w 3936175"/>
              <a:gd name="connsiteY4" fmla="*/ 546115 h 2483972"/>
              <a:gd name="connsiteX5" fmla="*/ 3936175 w 3936175"/>
              <a:gd name="connsiteY5" fmla="*/ 2483972 h 2483972"/>
              <a:gd name="connsiteX0" fmla="*/ 0 w 3936175"/>
              <a:gd name="connsiteY0" fmla="*/ 2468127 h 2483972"/>
              <a:gd name="connsiteX1" fmla="*/ 1195110 w 3936175"/>
              <a:gd name="connsiteY1" fmla="*/ 218987 h 2483972"/>
              <a:gd name="connsiteX2" fmla="*/ 1932273 w 3936175"/>
              <a:gd name="connsiteY2" fmla="*/ 647759 h 2483972"/>
              <a:gd name="connsiteX3" fmla="*/ 2344292 w 3936175"/>
              <a:gd name="connsiteY3" fmla="*/ 26945 h 2483972"/>
              <a:gd name="connsiteX4" fmla="*/ 3088887 w 3936175"/>
              <a:gd name="connsiteY4" fmla="*/ 546115 h 2483972"/>
              <a:gd name="connsiteX5" fmla="*/ 3936175 w 3936175"/>
              <a:gd name="connsiteY5" fmla="*/ 2483972 h 2483972"/>
              <a:gd name="connsiteX0" fmla="*/ 0 w 3936175"/>
              <a:gd name="connsiteY0" fmla="*/ 2588433 h 2604278"/>
              <a:gd name="connsiteX1" fmla="*/ 1195110 w 3936175"/>
              <a:gd name="connsiteY1" fmla="*/ 339293 h 2604278"/>
              <a:gd name="connsiteX2" fmla="*/ 1932273 w 3936175"/>
              <a:gd name="connsiteY2" fmla="*/ 768065 h 2604278"/>
              <a:gd name="connsiteX3" fmla="*/ 2488451 w 3936175"/>
              <a:gd name="connsiteY3" fmla="*/ 20497 h 2604278"/>
              <a:gd name="connsiteX4" fmla="*/ 3088887 w 3936175"/>
              <a:gd name="connsiteY4" fmla="*/ 666421 h 2604278"/>
              <a:gd name="connsiteX5" fmla="*/ 3936175 w 3936175"/>
              <a:gd name="connsiteY5" fmla="*/ 2604278 h 2604278"/>
              <a:gd name="connsiteX0" fmla="*/ 0 w 3936175"/>
              <a:gd name="connsiteY0" fmla="*/ 2588433 h 2604278"/>
              <a:gd name="connsiteX1" fmla="*/ 1195110 w 3936175"/>
              <a:gd name="connsiteY1" fmla="*/ 339293 h 2604278"/>
              <a:gd name="connsiteX2" fmla="*/ 1932273 w 3936175"/>
              <a:gd name="connsiteY2" fmla="*/ 768065 h 2604278"/>
              <a:gd name="connsiteX3" fmla="*/ 2488451 w 3936175"/>
              <a:gd name="connsiteY3" fmla="*/ 20497 h 2604278"/>
              <a:gd name="connsiteX4" fmla="*/ 3088887 w 3936175"/>
              <a:gd name="connsiteY4" fmla="*/ 666421 h 2604278"/>
              <a:gd name="connsiteX5" fmla="*/ 3936175 w 3936175"/>
              <a:gd name="connsiteY5" fmla="*/ 2604278 h 2604278"/>
              <a:gd name="connsiteX0" fmla="*/ 0 w 3936175"/>
              <a:gd name="connsiteY0" fmla="*/ 2588433 h 2604278"/>
              <a:gd name="connsiteX1" fmla="*/ 1282859 w 3936175"/>
              <a:gd name="connsiteY1" fmla="*/ 436223 h 2604278"/>
              <a:gd name="connsiteX2" fmla="*/ 1932273 w 3936175"/>
              <a:gd name="connsiteY2" fmla="*/ 768065 h 2604278"/>
              <a:gd name="connsiteX3" fmla="*/ 2488451 w 3936175"/>
              <a:gd name="connsiteY3" fmla="*/ 20497 h 2604278"/>
              <a:gd name="connsiteX4" fmla="*/ 3088887 w 3936175"/>
              <a:gd name="connsiteY4" fmla="*/ 666421 h 2604278"/>
              <a:gd name="connsiteX5" fmla="*/ 3936175 w 3936175"/>
              <a:gd name="connsiteY5" fmla="*/ 2604278 h 2604278"/>
              <a:gd name="connsiteX0" fmla="*/ 0 w 3917372"/>
              <a:gd name="connsiteY0" fmla="*/ 2640626 h 2640626"/>
              <a:gd name="connsiteX1" fmla="*/ 1264056 w 3917372"/>
              <a:gd name="connsiteY1" fmla="*/ 436223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144968 w 3917372"/>
              <a:gd name="connsiteY1" fmla="*/ 480959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144968 w 3917372"/>
              <a:gd name="connsiteY1" fmla="*/ 480959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1032148 w 3917372"/>
              <a:gd name="connsiteY1" fmla="*/ 533152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938131 w 3917372"/>
              <a:gd name="connsiteY1" fmla="*/ 548064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938131 w 3917372"/>
              <a:gd name="connsiteY1" fmla="*/ 548064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 name="connsiteX0" fmla="*/ 0 w 3917372"/>
              <a:gd name="connsiteY0" fmla="*/ 2640626 h 2640626"/>
              <a:gd name="connsiteX1" fmla="*/ 875453 w 3917372"/>
              <a:gd name="connsiteY1" fmla="*/ 570433 h 2640626"/>
              <a:gd name="connsiteX2" fmla="*/ 1913470 w 3917372"/>
              <a:gd name="connsiteY2" fmla="*/ 768065 h 2640626"/>
              <a:gd name="connsiteX3" fmla="*/ 2469648 w 3917372"/>
              <a:gd name="connsiteY3" fmla="*/ 20497 h 2640626"/>
              <a:gd name="connsiteX4" fmla="*/ 3070084 w 3917372"/>
              <a:gd name="connsiteY4" fmla="*/ 666421 h 2640626"/>
              <a:gd name="connsiteX5" fmla="*/ 3917372 w 3917372"/>
              <a:gd name="connsiteY5" fmla="*/ 2604278 h 264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7372" h="2640626">
                <a:moveTo>
                  <a:pt x="0" y="2640626"/>
                </a:moveTo>
                <a:cubicBezTo>
                  <a:pt x="369674" y="1876525"/>
                  <a:pt x="600417" y="576826"/>
                  <a:pt x="875453" y="570433"/>
                </a:cubicBezTo>
                <a:cubicBezTo>
                  <a:pt x="1150489" y="564040"/>
                  <a:pt x="1647771" y="859721"/>
                  <a:pt x="1913470" y="768065"/>
                </a:cubicBezTo>
                <a:cubicBezTo>
                  <a:pt x="2179169" y="676409"/>
                  <a:pt x="2258076" y="126911"/>
                  <a:pt x="2469648" y="20497"/>
                </a:cubicBezTo>
                <a:cubicBezTo>
                  <a:pt x="2681220" y="-85917"/>
                  <a:pt x="2828797" y="235791"/>
                  <a:pt x="3070084" y="666421"/>
                </a:cubicBezTo>
                <a:cubicBezTo>
                  <a:pt x="3311371" y="1097051"/>
                  <a:pt x="3627952" y="1828296"/>
                  <a:pt x="3917372" y="260427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0" name="Straight Connector 69">
            <a:extLst>
              <a:ext uri="{FF2B5EF4-FFF2-40B4-BE49-F238E27FC236}">
                <a16:creationId xmlns:a16="http://schemas.microsoft.com/office/drawing/2014/main" id="{98F941D5-C50A-41FD-A116-848BF1B213B3}"/>
              </a:ext>
            </a:extLst>
          </p:cNvPr>
          <p:cNvCxnSpPr>
            <a:cxnSpLocks/>
          </p:cNvCxnSpPr>
          <p:nvPr/>
        </p:nvCxnSpPr>
        <p:spPr>
          <a:xfrm flipV="1">
            <a:off x="2914350" y="5888010"/>
            <a:ext cx="6014907" cy="74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4FC597AD-2717-4161-B19C-DCAF9BAF957D}"/>
              </a:ext>
            </a:extLst>
          </p:cNvPr>
          <p:cNvSpPr/>
          <p:nvPr/>
        </p:nvSpPr>
        <p:spPr>
          <a:xfrm>
            <a:off x="3378917" y="4745699"/>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0F68E65-E311-4E3F-9578-AF1136186608}"/>
                  </a:ext>
                </a:extLst>
              </p:cNvPr>
              <p:cNvSpPr txBox="1"/>
              <p:nvPr/>
            </p:nvSpPr>
            <p:spPr>
              <a:xfrm>
                <a:off x="3319635" y="5997554"/>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(0)</m:t>
                          </m:r>
                        </m:sup>
                      </m:sSup>
                    </m:oMath>
                  </m:oMathPara>
                </a14:m>
                <a:endParaRPr lang="en-IN" sz="1400" dirty="0"/>
              </a:p>
            </p:txBody>
          </p:sp>
        </mc:Choice>
        <mc:Fallback xmlns="">
          <p:sp>
            <p:nvSpPr>
              <p:cNvPr id="72" name="TextBox 71">
                <a:extLst>
                  <a:ext uri="{FF2B5EF4-FFF2-40B4-BE49-F238E27FC236}">
                    <a16:creationId xmlns:a16="http://schemas.microsoft.com/office/drawing/2014/main" id="{20F68E65-E311-4E3F-9578-AF1136186608}"/>
                  </a:ext>
                </a:extLst>
              </p:cNvPr>
              <p:cNvSpPr txBox="1">
                <a:spLocks noRot="1" noChangeAspect="1" noMove="1" noResize="1" noEditPoints="1" noAdjustHandles="1" noChangeArrowheads="1" noChangeShapeType="1" noTextEdit="1"/>
              </p:cNvSpPr>
              <p:nvPr/>
            </p:nvSpPr>
            <p:spPr>
              <a:xfrm>
                <a:off x="3319635" y="5997554"/>
                <a:ext cx="348878" cy="224357"/>
              </a:xfrm>
              <a:prstGeom prst="rect">
                <a:avLst/>
              </a:prstGeom>
              <a:blipFill>
                <a:blip r:embed="rId6"/>
                <a:stretch>
                  <a:fillRect l="-12281" t="-8108" r="-10526" b="-5405"/>
                </a:stretch>
              </a:blipFill>
            </p:spPr>
            <p:txBody>
              <a:bodyPr/>
              <a:lstStyle/>
              <a:p>
                <a:r>
                  <a:rPr lang="en-IN">
                    <a:noFill/>
                  </a:rPr>
                  <a:t> </a:t>
                </a:r>
              </a:p>
            </p:txBody>
          </p:sp>
        </mc:Fallback>
      </mc:AlternateContent>
      <p:cxnSp>
        <p:nvCxnSpPr>
          <p:cNvPr id="73" name="Straight Connector 72">
            <a:extLst>
              <a:ext uri="{FF2B5EF4-FFF2-40B4-BE49-F238E27FC236}">
                <a16:creationId xmlns:a16="http://schemas.microsoft.com/office/drawing/2014/main" id="{EBE1B5F5-4E44-4C9E-A096-4073421BD066}"/>
              </a:ext>
            </a:extLst>
          </p:cNvPr>
          <p:cNvCxnSpPr>
            <a:cxnSpLocks/>
          </p:cNvCxnSpPr>
          <p:nvPr/>
        </p:nvCxnSpPr>
        <p:spPr>
          <a:xfrm flipV="1">
            <a:off x="3593348" y="4929509"/>
            <a:ext cx="0" cy="103295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B6D59D2-103A-43DE-922B-9261B45A9221}"/>
              </a:ext>
            </a:extLst>
          </p:cNvPr>
          <p:cNvCxnSpPr>
            <a:cxnSpLocks/>
          </p:cNvCxnSpPr>
          <p:nvPr/>
        </p:nvCxnSpPr>
        <p:spPr>
          <a:xfrm flipV="1">
            <a:off x="3851873" y="4201823"/>
            <a:ext cx="0" cy="173338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DD4386AF-DBED-4745-85CA-2D200E067B75}"/>
              </a:ext>
            </a:extLst>
          </p:cNvPr>
          <p:cNvSpPr/>
          <p:nvPr/>
        </p:nvSpPr>
        <p:spPr>
          <a:xfrm>
            <a:off x="3839908" y="3595411"/>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6" name="Straight Connector 75">
            <a:extLst>
              <a:ext uri="{FF2B5EF4-FFF2-40B4-BE49-F238E27FC236}">
                <a16:creationId xmlns:a16="http://schemas.microsoft.com/office/drawing/2014/main" id="{F27A2505-CF02-4210-B2E4-C4078F5D6DDE}"/>
              </a:ext>
            </a:extLst>
          </p:cNvPr>
          <p:cNvCxnSpPr>
            <a:cxnSpLocks/>
          </p:cNvCxnSpPr>
          <p:nvPr/>
        </p:nvCxnSpPr>
        <p:spPr>
          <a:xfrm flipV="1">
            <a:off x="4073162" y="3732039"/>
            <a:ext cx="0" cy="220653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10793250-0E25-43D7-B2C3-9501C748427D}"/>
              </a:ext>
            </a:extLst>
          </p:cNvPr>
          <p:cNvSpPr/>
          <p:nvPr/>
        </p:nvSpPr>
        <p:spPr>
          <a:xfrm>
            <a:off x="3863839" y="3498489"/>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8" name="Straight Connector 77">
            <a:extLst>
              <a:ext uri="{FF2B5EF4-FFF2-40B4-BE49-F238E27FC236}">
                <a16:creationId xmlns:a16="http://schemas.microsoft.com/office/drawing/2014/main" id="{CB30181A-5EEA-46A0-810F-3C50135C6FB8}"/>
              </a:ext>
            </a:extLst>
          </p:cNvPr>
          <p:cNvCxnSpPr>
            <a:cxnSpLocks/>
          </p:cNvCxnSpPr>
          <p:nvPr/>
        </p:nvCxnSpPr>
        <p:spPr>
          <a:xfrm flipH="1" flipV="1">
            <a:off x="4303574" y="3483065"/>
            <a:ext cx="18584" cy="249398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14B9FFDC-91B0-4E0F-AD3E-77FBDEDC941B}"/>
              </a:ext>
            </a:extLst>
          </p:cNvPr>
          <p:cNvSpPr/>
          <p:nvPr/>
        </p:nvSpPr>
        <p:spPr>
          <a:xfrm>
            <a:off x="3600205" y="4103300"/>
            <a:ext cx="947956" cy="909391"/>
          </a:xfrm>
          <a:custGeom>
            <a:avLst/>
            <a:gdLst>
              <a:gd name="connsiteX0" fmla="*/ 0 w 796954"/>
              <a:gd name="connsiteY0" fmla="*/ 1300295 h 1359018"/>
              <a:gd name="connsiteX1" fmla="*/ 360726 w 796954"/>
              <a:gd name="connsiteY1" fmla="*/ 1 h 1359018"/>
              <a:gd name="connsiteX2" fmla="*/ 780176 w 796954"/>
              <a:gd name="connsiteY2" fmla="*/ 1291906 h 1359018"/>
              <a:gd name="connsiteX3" fmla="*/ 780176 w 796954"/>
              <a:gd name="connsiteY3" fmla="*/ 1291906 h 1359018"/>
              <a:gd name="connsiteX4" fmla="*/ 796954 w 796954"/>
              <a:gd name="connsiteY4" fmla="*/ 1359018 h 1359018"/>
              <a:gd name="connsiteX0" fmla="*/ 0 w 796954"/>
              <a:gd name="connsiteY0" fmla="*/ 981514 h 1040237"/>
              <a:gd name="connsiteX1" fmla="*/ 377504 w 796954"/>
              <a:gd name="connsiteY1" fmla="*/ 2 h 1040237"/>
              <a:gd name="connsiteX2" fmla="*/ 780176 w 796954"/>
              <a:gd name="connsiteY2" fmla="*/ 973125 h 1040237"/>
              <a:gd name="connsiteX3" fmla="*/ 780176 w 796954"/>
              <a:gd name="connsiteY3" fmla="*/ 973125 h 1040237"/>
              <a:gd name="connsiteX4" fmla="*/ 796954 w 796954"/>
              <a:gd name="connsiteY4" fmla="*/ 1040237 h 1040237"/>
              <a:gd name="connsiteX0" fmla="*/ 0 w 780176"/>
              <a:gd name="connsiteY0" fmla="*/ 981514 h 981514"/>
              <a:gd name="connsiteX1" fmla="*/ 377504 w 780176"/>
              <a:gd name="connsiteY1" fmla="*/ 2 h 981514"/>
              <a:gd name="connsiteX2" fmla="*/ 780176 w 780176"/>
              <a:gd name="connsiteY2" fmla="*/ 973125 h 981514"/>
              <a:gd name="connsiteX3" fmla="*/ 780176 w 780176"/>
              <a:gd name="connsiteY3" fmla="*/ 973125 h 981514"/>
              <a:gd name="connsiteX0" fmla="*/ 0 w 780176"/>
              <a:gd name="connsiteY0" fmla="*/ 981514 h 981514"/>
              <a:gd name="connsiteX1" fmla="*/ 385893 w 780176"/>
              <a:gd name="connsiteY1" fmla="*/ 2 h 981514"/>
              <a:gd name="connsiteX2" fmla="*/ 780176 w 780176"/>
              <a:gd name="connsiteY2" fmla="*/ 973125 h 981514"/>
              <a:gd name="connsiteX3" fmla="*/ 780176 w 780176"/>
              <a:gd name="connsiteY3" fmla="*/ 973125 h 981514"/>
              <a:gd name="connsiteX0" fmla="*/ 0 w 780176"/>
              <a:gd name="connsiteY0" fmla="*/ 983104 h 983104"/>
              <a:gd name="connsiteX1" fmla="*/ 385893 w 780176"/>
              <a:gd name="connsiteY1" fmla="*/ 1592 h 983104"/>
              <a:gd name="connsiteX2" fmla="*/ 780176 w 780176"/>
              <a:gd name="connsiteY2" fmla="*/ 974715 h 983104"/>
              <a:gd name="connsiteX3" fmla="*/ 780176 w 780176"/>
              <a:gd name="connsiteY3" fmla="*/ 974715 h 983104"/>
              <a:gd name="connsiteX0" fmla="*/ 0 w 780176"/>
              <a:gd name="connsiteY0" fmla="*/ 981618 h 981618"/>
              <a:gd name="connsiteX1" fmla="*/ 385893 w 780176"/>
              <a:gd name="connsiteY1" fmla="*/ 106 h 981618"/>
              <a:gd name="connsiteX2" fmla="*/ 780176 w 780176"/>
              <a:gd name="connsiteY2" fmla="*/ 973229 h 981618"/>
              <a:gd name="connsiteX3" fmla="*/ 780176 w 780176"/>
              <a:gd name="connsiteY3" fmla="*/ 973229 h 981618"/>
              <a:gd name="connsiteX0" fmla="*/ 0 w 780176"/>
              <a:gd name="connsiteY0" fmla="*/ 982564 h 982564"/>
              <a:gd name="connsiteX1" fmla="*/ 385893 w 780176"/>
              <a:gd name="connsiteY1" fmla="*/ 1052 h 982564"/>
              <a:gd name="connsiteX2" fmla="*/ 780176 w 780176"/>
              <a:gd name="connsiteY2" fmla="*/ 974175 h 982564"/>
              <a:gd name="connsiteX3" fmla="*/ 780176 w 780176"/>
              <a:gd name="connsiteY3" fmla="*/ 974175 h 982564"/>
              <a:gd name="connsiteX0" fmla="*/ 0 w 791755"/>
              <a:gd name="connsiteY0" fmla="*/ 982564 h 982564"/>
              <a:gd name="connsiteX1" fmla="*/ 385893 w 791755"/>
              <a:gd name="connsiteY1" fmla="*/ 1052 h 982564"/>
              <a:gd name="connsiteX2" fmla="*/ 780176 w 791755"/>
              <a:gd name="connsiteY2" fmla="*/ 974175 h 982564"/>
              <a:gd name="connsiteX3" fmla="*/ 780176 w 791755"/>
              <a:gd name="connsiteY3" fmla="*/ 974175 h 982564"/>
              <a:gd name="connsiteX0" fmla="*/ 0 w 780176"/>
              <a:gd name="connsiteY0" fmla="*/ 981514 h 981514"/>
              <a:gd name="connsiteX1" fmla="*/ 385893 w 780176"/>
              <a:gd name="connsiteY1" fmla="*/ 2 h 981514"/>
              <a:gd name="connsiteX2" fmla="*/ 780176 w 780176"/>
              <a:gd name="connsiteY2" fmla="*/ 973125 h 981514"/>
              <a:gd name="connsiteX0" fmla="*/ 0 w 947956"/>
              <a:gd name="connsiteY0" fmla="*/ 981529 h 981529"/>
              <a:gd name="connsiteX1" fmla="*/ 385893 w 947956"/>
              <a:gd name="connsiteY1" fmla="*/ 17 h 981529"/>
              <a:gd name="connsiteX2" fmla="*/ 947956 w 947956"/>
              <a:gd name="connsiteY2" fmla="*/ 956362 h 981529"/>
              <a:gd name="connsiteX0" fmla="*/ 0 w 947956"/>
              <a:gd name="connsiteY0" fmla="*/ 897642 h 897642"/>
              <a:gd name="connsiteX1" fmla="*/ 511728 w 947956"/>
              <a:gd name="connsiteY1" fmla="*/ 20 h 897642"/>
              <a:gd name="connsiteX2" fmla="*/ 947956 w 947956"/>
              <a:gd name="connsiteY2" fmla="*/ 872475 h 897642"/>
              <a:gd name="connsiteX0" fmla="*/ 0 w 947956"/>
              <a:gd name="connsiteY0" fmla="*/ 909391 h 909391"/>
              <a:gd name="connsiteX1" fmla="*/ 511728 w 947956"/>
              <a:gd name="connsiteY1" fmla="*/ 11769 h 909391"/>
              <a:gd name="connsiteX2" fmla="*/ 947956 w 947956"/>
              <a:gd name="connsiteY2" fmla="*/ 884224 h 909391"/>
            </a:gdLst>
            <a:ahLst/>
            <a:cxnLst>
              <a:cxn ang="0">
                <a:pos x="connsiteX0" y="connsiteY0"/>
              </a:cxn>
              <a:cxn ang="0">
                <a:pos x="connsiteX1" y="connsiteY1"/>
              </a:cxn>
              <a:cxn ang="0">
                <a:pos x="connsiteX2" y="connsiteY2"/>
              </a:cxn>
            </a:cxnLst>
            <a:rect l="l" t="t" r="r" b="b"/>
            <a:pathLst>
              <a:path w="947956" h="909391">
                <a:moveTo>
                  <a:pt x="0" y="909391"/>
                </a:moveTo>
                <a:cubicBezTo>
                  <a:pt x="115348" y="259943"/>
                  <a:pt x="303401" y="-67926"/>
                  <a:pt x="511728" y="11769"/>
                </a:cubicBezTo>
                <a:cubicBezTo>
                  <a:pt x="720055" y="91464"/>
                  <a:pt x="865814" y="681490"/>
                  <a:pt x="947956" y="884224"/>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D79E361-8B87-47F3-AD8E-7B7C4AF2041D}"/>
                  </a:ext>
                </a:extLst>
              </p:cNvPr>
              <p:cNvSpPr txBox="1"/>
              <p:nvPr/>
            </p:nvSpPr>
            <p:spPr>
              <a:xfrm>
                <a:off x="3651858" y="5977049"/>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(1)</m:t>
                          </m:r>
                        </m:sup>
                      </m:sSup>
                    </m:oMath>
                  </m:oMathPara>
                </a14:m>
                <a:endParaRPr lang="en-IN" sz="1400" dirty="0"/>
              </a:p>
            </p:txBody>
          </p:sp>
        </mc:Choice>
        <mc:Fallback xmlns="">
          <p:sp>
            <p:nvSpPr>
              <p:cNvPr id="80" name="TextBox 79">
                <a:extLst>
                  <a:ext uri="{FF2B5EF4-FFF2-40B4-BE49-F238E27FC236}">
                    <a16:creationId xmlns:a16="http://schemas.microsoft.com/office/drawing/2014/main" id="{AD79E361-8B87-47F3-AD8E-7B7C4AF2041D}"/>
                  </a:ext>
                </a:extLst>
              </p:cNvPr>
              <p:cNvSpPr txBox="1">
                <a:spLocks noRot="1" noChangeAspect="1" noMove="1" noResize="1" noEditPoints="1" noAdjustHandles="1" noChangeArrowheads="1" noChangeShapeType="1" noTextEdit="1"/>
              </p:cNvSpPr>
              <p:nvPr/>
            </p:nvSpPr>
            <p:spPr>
              <a:xfrm>
                <a:off x="3651858" y="5977049"/>
                <a:ext cx="348878" cy="224357"/>
              </a:xfrm>
              <a:prstGeom prst="rect">
                <a:avLst/>
              </a:prstGeom>
              <a:blipFill>
                <a:blip r:embed="rId7"/>
                <a:stretch>
                  <a:fillRect l="-12281" t="-5405" r="-12281" b="-54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BA7B560B-A4BC-4156-A1DA-6FD76BF10636}"/>
                  </a:ext>
                </a:extLst>
              </p:cNvPr>
              <p:cNvSpPr txBox="1"/>
              <p:nvPr/>
            </p:nvSpPr>
            <p:spPr>
              <a:xfrm>
                <a:off x="3943825" y="5957812"/>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(2)</m:t>
                          </m:r>
                        </m:sup>
                      </m:sSup>
                    </m:oMath>
                  </m:oMathPara>
                </a14:m>
                <a:endParaRPr lang="en-IN" sz="1400" dirty="0"/>
              </a:p>
            </p:txBody>
          </p:sp>
        </mc:Choice>
        <mc:Fallback xmlns="">
          <p:sp>
            <p:nvSpPr>
              <p:cNvPr id="81" name="TextBox 80">
                <a:extLst>
                  <a:ext uri="{FF2B5EF4-FFF2-40B4-BE49-F238E27FC236}">
                    <a16:creationId xmlns:a16="http://schemas.microsoft.com/office/drawing/2014/main" id="{BA7B560B-A4BC-4156-A1DA-6FD76BF10636}"/>
                  </a:ext>
                </a:extLst>
              </p:cNvPr>
              <p:cNvSpPr txBox="1">
                <a:spLocks noRot="1" noChangeAspect="1" noMove="1" noResize="1" noEditPoints="1" noAdjustHandles="1" noChangeArrowheads="1" noChangeShapeType="1" noTextEdit="1"/>
              </p:cNvSpPr>
              <p:nvPr/>
            </p:nvSpPr>
            <p:spPr>
              <a:xfrm>
                <a:off x="3943825" y="5957812"/>
                <a:ext cx="348878" cy="224357"/>
              </a:xfrm>
              <a:prstGeom prst="rect">
                <a:avLst/>
              </a:prstGeom>
              <a:blipFill>
                <a:blip r:embed="rId8"/>
                <a:stretch>
                  <a:fillRect l="-12281" t="-5405" r="-10526" b="-54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B6CE7FC2-A2C7-48C1-B2B8-0D57AF200359}"/>
                  </a:ext>
                </a:extLst>
              </p:cNvPr>
              <p:cNvSpPr txBox="1"/>
              <p:nvPr/>
            </p:nvSpPr>
            <p:spPr>
              <a:xfrm>
                <a:off x="4248305" y="5949005"/>
                <a:ext cx="34887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(3)</m:t>
                          </m:r>
                        </m:sup>
                      </m:sSup>
                    </m:oMath>
                  </m:oMathPara>
                </a14:m>
                <a:endParaRPr lang="en-IN" sz="1400" dirty="0"/>
              </a:p>
            </p:txBody>
          </p:sp>
        </mc:Choice>
        <mc:Fallback xmlns="">
          <p:sp>
            <p:nvSpPr>
              <p:cNvPr id="82" name="TextBox 81">
                <a:extLst>
                  <a:ext uri="{FF2B5EF4-FFF2-40B4-BE49-F238E27FC236}">
                    <a16:creationId xmlns:a16="http://schemas.microsoft.com/office/drawing/2014/main" id="{B6CE7FC2-A2C7-48C1-B2B8-0D57AF200359}"/>
                  </a:ext>
                </a:extLst>
              </p:cNvPr>
              <p:cNvSpPr txBox="1">
                <a:spLocks noRot="1" noChangeAspect="1" noMove="1" noResize="1" noEditPoints="1" noAdjustHandles="1" noChangeArrowheads="1" noChangeShapeType="1" noTextEdit="1"/>
              </p:cNvSpPr>
              <p:nvPr/>
            </p:nvSpPr>
            <p:spPr>
              <a:xfrm>
                <a:off x="4248305" y="5949005"/>
                <a:ext cx="348878" cy="224357"/>
              </a:xfrm>
              <a:prstGeom prst="rect">
                <a:avLst/>
              </a:prstGeom>
              <a:blipFill>
                <a:blip r:embed="rId9"/>
                <a:stretch>
                  <a:fillRect l="-12281" t="-8108" r="-10526" b="-54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0EF9893-66DB-4A59-95C3-15640C89129B}"/>
                  </a:ext>
                </a:extLst>
              </p:cNvPr>
              <p:cNvSpPr txBox="1"/>
              <p:nvPr/>
            </p:nvSpPr>
            <p:spPr>
              <a:xfrm>
                <a:off x="797052" y="3178041"/>
                <a:ext cx="2360577" cy="553998"/>
              </a:xfrm>
              <a:prstGeom prst="rect">
                <a:avLst/>
              </a:prstGeom>
              <a:noFill/>
            </p:spPr>
            <p:txBody>
              <a:bodyPr wrap="square" lIns="0" tIns="0" rIns="0" bIns="0" rtlCol="0">
                <a:spAutoFit/>
              </a:bodyPr>
              <a:lstStyle/>
              <a:p>
                <a:r>
                  <a:rPr lang="en-IN" dirty="0">
                    <a:latin typeface="Abadi Extra Light" panose="020B0204020104020204" pitchFamily="34" charset="0"/>
                    <a:ea typeface="Cambria Math" panose="02040503050406030204" pitchFamily="18" charset="0"/>
                  </a:rPr>
                  <a:t>Green curve: </a:t>
                </a:r>
                <a14:m>
                  <m:oMath xmlns:m="http://schemas.openxmlformats.org/officeDocument/2006/math">
                    <m:r>
                      <a:rPr lang="en-IN" i="1" smtClean="0">
                        <a:latin typeface="Cambria Math" panose="02040503050406030204" pitchFamily="18" charset="0"/>
                        <a:ea typeface="Cambria Math" panose="02040503050406030204" pitchFamily="18" charset="0"/>
                      </a:rPr>
                      <m:t>ℒ</m:t>
                    </m:r>
                    <m:d>
                      <m:dPr>
                        <m:ctrlPr>
                          <a:rPr lang="en-IN" i="1">
                            <a:latin typeface="Cambria Math" panose="02040503050406030204" pitchFamily="18" charset="0"/>
                            <a:ea typeface="Cambria Math" panose="02040503050406030204" pitchFamily="18" charset="0"/>
                          </a:rPr>
                        </m:ctrlPr>
                      </m:dPr>
                      <m:e>
                        <m:acc>
                          <m:accPr>
                            <m:chr m:val="̂"/>
                            <m:ctrlPr>
                              <a:rPr lang="en-IN"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𝑞</m:t>
                            </m:r>
                          </m:e>
                        </m:acc>
                        <m:r>
                          <a:rPr lang="en-IN" i="1">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Θ</m:t>
                        </m:r>
                      </m:e>
                    </m:d>
                  </m:oMath>
                </a14:m>
                <a:r>
                  <a:rPr lang="en-IN" dirty="0">
                    <a:latin typeface="Abadi Extra Light" panose="020B0204020104020204" pitchFamily="34" charset="0"/>
                  </a:rPr>
                  <a:t> after setting </a:t>
                </a:r>
                <a14:m>
                  <m:oMath xmlns:m="http://schemas.openxmlformats.org/officeDocument/2006/math">
                    <m:r>
                      <a:rPr lang="en-IN" i="1" dirty="0" smtClean="0">
                        <a:latin typeface="Cambria Math" panose="02040503050406030204" pitchFamily="18" charset="0"/>
                      </a:rPr>
                      <m:t>𝑞</m:t>
                    </m:r>
                  </m:oMath>
                </a14:m>
                <a:r>
                  <a:rPr lang="en-IN" dirty="0">
                    <a:latin typeface="Abadi Extra Light" panose="020B0204020104020204" pitchFamily="34" charset="0"/>
                  </a:rPr>
                  <a:t> to </a:t>
                </a:r>
                <a14:m>
                  <m:oMath xmlns:m="http://schemas.openxmlformats.org/officeDocument/2006/math">
                    <m:acc>
                      <m:accPr>
                        <m:chr m:val="̂"/>
                        <m:ctrlPr>
                          <a:rPr lang="en-IN" i="1">
                            <a:latin typeface="Cambria Math" panose="02040503050406030204" pitchFamily="18" charset="0"/>
                            <a:ea typeface="Cambria Math" panose="02040503050406030204" pitchFamily="18" charset="0"/>
                          </a:rPr>
                        </m:ctrlPr>
                      </m:accPr>
                      <m:e>
                        <m:r>
                          <a:rPr lang="en-IN" i="1">
                            <a:latin typeface="Cambria Math" panose="02040503050406030204" pitchFamily="18" charset="0"/>
                            <a:ea typeface="Cambria Math" panose="02040503050406030204" pitchFamily="18" charset="0"/>
                          </a:rPr>
                          <m:t>𝑞</m:t>
                        </m:r>
                      </m:e>
                    </m:acc>
                  </m:oMath>
                </a14:m>
                <a:r>
                  <a:rPr lang="en-IN" dirty="0">
                    <a:latin typeface="Abadi Extra Light" panose="020B0204020104020204" pitchFamily="34" charset="0"/>
                  </a:rPr>
                  <a:t> </a:t>
                </a:r>
              </a:p>
            </p:txBody>
          </p:sp>
        </mc:Choice>
        <mc:Fallback xmlns="">
          <p:sp>
            <p:nvSpPr>
              <p:cNvPr id="83" name="TextBox 82">
                <a:extLst>
                  <a:ext uri="{FF2B5EF4-FFF2-40B4-BE49-F238E27FC236}">
                    <a16:creationId xmlns:a16="http://schemas.microsoft.com/office/drawing/2014/main" id="{20EF9893-66DB-4A59-95C3-15640C89129B}"/>
                  </a:ext>
                </a:extLst>
              </p:cNvPr>
              <p:cNvSpPr txBox="1">
                <a:spLocks noRot="1" noChangeAspect="1" noMove="1" noResize="1" noEditPoints="1" noAdjustHandles="1" noChangeArrowheads="1" noChangeShapeType="1" noTextEdit="1"/>
              </p:cNvSpPr>
              <p:nvPr/>
            </p:nvSpPr>
            <p:spPr>
              <a:xfrm>
                <a:off x="797052" y="3178041"/>
                <a:ext cx="2360577" cy="553998"/>
              </a:xfrm>
              <a:prstGeom prst="rect">
                <a:avLst/>
              </a:prstGeom>
              <a:blipFill>
                <a:blip r:embed="rId10"/>
                <a:stretch>
                  <a:fillRect l="-6202" t="-14286" r="-8010" b="-252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D65C51F5-1401-4FAB-91CE-F710011DE3BD}"/>
                  </a:ext>
                </a:extLst>
              </p:cNvPr>
              <p:cNvSpPr txBox="1"/>
              <p:nvPr/>
            </p:nvSpPr>
            <p:spPr>
              <a:xfrm>
                <a:off x="7291727" y="3221490"/>
                <a:ext cx="1109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𝑿</m:t>
                          </m:r>
                        </m:e>
                        <m:e>
                          <m:r>
                            <m:rPr>
                              <m:sty m:val="p"/>
                            </m:rPr>
                            <a:rPr lang="en-IN">
                              <a:latin typeface="Cambria Math" panose="02040503050406030204" pitchFamily="18" charset="0"/>
                            </a:rPr>
                            <m:t>Θ</m:t>
                          </m:r>
                        </m:e>
                      </m:d>
                    </m:oMath>
                  </m:oMathPara>
                </a14:m>
                <a:endParaRPr lang="en-IN" dirty="0"/>
              </a:p>
            </p:txBody>
          </p:sp>
        </mc:Choice>
        <mc:Fallback xmlns="">
          <p:sp>
            <p:nvSpPr>
              <p:cNvPr id="84" name="TextBox 83">
                <a:extLst>
                  <a:ext uri="{FF2B5EF4-FFF2-40B4-BE49-F238E27FC236}">
                    <a16:creationId xmlns:a16="http://schemas.microsoft.com/office/drawing/2014/main" id="{D65C51F5-1401-4FAB-91CE-F710011DE3BD}"/>
                  </a:ext>
                </a:extLst>
              </p:cNvPr>
              <p:cNvSpPr txBox="1">
                <a:spLocks noRot="1" noChangeAspect="1" noMove="1" noResize="1" noEditPoints="1" noAdjustHandles="1" noChangeArrowheads="1" noChangeShapeType="1" noTextEdit="1"/>
              </p:cNvSpPr>
              <p:nvPr/>
            </p:nvSpPr>
            <p:spPr>
              <a:xfrm>
                <a:off x="7291727" y="3221490"/>
                <a:ext cx="1109022" cy="276999"/>
              </a:xfrm>
              <a:prstGeom prst="rect">
                <a:avLst/>
              </a:prstGeom>
              <a:blipFill>
                <a:blip r:embed="rId11"/>
                <a:stretch>
                  <a:fillRect l="-7143" t="-2174" b="-3260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22C35E1-69B1-43D7-8008-00C8352789AC}"/>
                  </a:ext>
                </a:extLst>
              </p:cNvPr>
              <p:cNvSpPr txBox="1"/>
              <p:nvPr/>
            </p:nvSpPr>
            <p:spPr>
              <a:xfrm>
                <a:off x="3715671" y="2889636"/>
                <a:ext cx="1564371" cy="553998"/>
              </a:xfrm>
              <a:prstGeom prst="rect">
                <a:avLst/>
              </a:prstGeom>
              <a:noFill/>
            </p:spPr>
            <p:txBody>
              <a:bodyPr wrap="square" lIns="0" tIns="0" rIns="0" bIns="0" rtlCol="0">
                <a:spAutoFit/>
              </a:bodyPr>
              <a:lstStyle/>
              <a:p>
                <a:r>
                  <a:rPr lang="en-IN" dirty="0">
                    <a:latin typeface="Abadi Extra Light" panose="020B0204020104020204" pitchFamily="34" charset="0"/>
                  </a:rPr>
                  <a:t>Local optima found for </a:t>
                </a:r>
                <a14:m>
                  <m:oMath xmlns:m="http://schemas.openxmlformats.org/officeDocument/2006/math">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Θ</m:t>
                        </m:r>
                      </m:e>
                      <m:sub>
                        <m:r>
                          <a:rPr lang="en-IN" b="0" i="1" smtClean="0">
                            <a:latin typeface="Cambria Math" panose="02040503050406030204" pitchFamily="18" charset="0"/>
                          </a:rPr>
                          <m:t>𝑀𝐿𝐸</m:t>
                        </m:r>
                      </m:sub>
                    </m:sSub>
                  </m:oMath>
                </a14:m>
                <a:endParaRPr lang="en-IN" dirty="0">
                  <a:latin typeface="Abadi Extra Light" panose="020B0204020104020204" pitchFamily="34" charset="0"/>
                </a:endParaRPr>
              </a:p>
            </p:txBody>
          </p:sp>
        </mc:Choice>
        <mc:Fallback xmlns="">
          <p:sp>
            <p:nvSpPr>
              <p:cNvPr id="85" name="TextBox 84">
                <a:extLst>
                  <a:ext uri="{FF2B5EF4-FFF2-40B4-BE49-F238E27FC236}">
                    <a16:creationId xmlns:a16="http://schemas.microsoft.com/office/drawing/2014/main" id="{F22C35E1-69B1-43D7-8008-00C8352789AC}"/>
                  </a:ext>
                </a:extLst>
              </p:cNvPr>
              <p:cNvSpPr txBox="1">
                <a:spLocks noRot="1" noChangeAspect="1" noMove="1" noResize="1" noEditPoints="1" noAdjustHandles="1" noChangeArrowheads="1" noChangeShapeType="1" noTextEdit="1"/>
              </p:cNvSpPr>
              <p:nvPr/>
            </p:nvSpPr>
            <p:spPr>
              <a:xfrm>
                <a:off x="3715671" y="2889636"/>
                <a:ext cx="1564371" cy="553998"/>
              </a:xfrm>
              <a:prstGeom prst="rect">
                <a:avLst/>
              </a:prstGeom>
              <a:blipFill>
                <a:blip r:embed="rId12"/>
                <a:stretch>
                  <a:fillRect l="-9375" t="-14286" b="-252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6" name="Speech Bubble: Rectangle 85">
                <a:extLst>
                  <a:ext uri="{FF2B5EF4-FFF2-40B4-BE49-F238E27FC236}">
                    <a16:creationId xmlns:a16="http://schemas.microsoft.com/office/drawing/2014/main" id="{918EE695-E7E2-4904-9D92-D6280A830211}"/>
                  </a:ext>
                </a:extLst>
              </p:cNvPr>
              <p:cNvSpPr/>
              <p:nvPr/>
            </p:nvSpPr>
            <p:spPr>
              <a:xfrm>
                <a:off x="8781633" y="721837"/>
                <a:ext cx="3224229" cy="700731"/>
              </a:xfrm>
              <a:prstGeom prst="wedgeRectCallout">
                <a:avLst>
                  <a:gd name="adj1" fmla="val -47211"/>
                  <a:gd name="adj2" fmla="val 781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KL becomes zero and </a:t>
                </a:r>
                <a14:m>
                  <m:oMath xmlns:m="http://schemas.openxmlformats.org/officeDocument/2006/math">
                    <m:r>
                      <a:rPr lang="en-IN" sz="1400" i="1" smtClean="0">
                        <a:solidFill>
                          <a:schemeClr val="tx1"/>
                        </a:solidFill>
                        <a:latin typeface="Cambria Math" panose="02040503050406030204" pitchFamily="18" charset="0"/>
                        <a:ea typeface="Cambria Math" panose="02040503050406030204" pitchFamily="18" charset="0"/>
                      </a:rPr>
                      <m:t>ℒ</m:t>
                    </m:r>
                    <m:d>
                      <m:dPr>
                        <m:ctrlPr>
                          <a:rPr lang="en-IN" sz="1400" i="1">
                            <a:solidFill>
                              <a:schemeClr val="tx1"/>
                            </a:solidFill>
                            <a:latin typeface="Cambria Math" panose="02040503050406030204" pitchFamily="18" charset="0"/>
                            <a:ea typeface="Cambria Math" panose="02040503050406030204" pitchFamily="18" charset="0"/>
                          </a:rPr>
                        </m:ctrlPr>
                      </m:dPr>
                      <m:e>
                        <m:r>
                          <a:rPr lang="en-IN" sz="1400" i="1">
                            <a:solidFill>
                              <a:schemeClr val="tx1"/>
                            </a:solidFill>
                            <a:latin typeface="Cambria Math" panose="02040503050406030204" pitchFamily="18" charset="0"/>
                            <a:ea typeface="Cambria Math" panose="02040503050406030204" pitchFamily="18" charset="0"/>
                          </a:rPr>
                          <m:t>𝑞</m:t>
                        </m:r>
                        <m:r>
                          <a:rPr lang="en-IN" sz="1400" i="1">
                            <a:solidFill>
                              <a:schemeClr val="tx1"/>
                            </a:solidFill>
                            <a:latin typeface="Cambria Math" panose="02040503050406030204" pitchFamily="18" charset="0"/>
                            <a:ea typeface="Cambria Math" panose="02040503050406030204" pitchFamily="18" charset="0"/>
                          </a:rPr>
                          <m:t>,</m:t>
                        </m:r>
                        <m:r>
                          <m:rPr>
                            <m:sty m:val="p"/>
                          </m:rPr>
                          <a:rPr lang="en-IN" sz="1400">
                            <a:solidFill>
                              <a:schemeClr val="tx1"/>
                            </a:solidFill>
                            <a:latin typeface="Cambria Math" panose="02040503050406030204" pitchFamily="18" charset="0"/>
                            <a:ea typeface="Cambria Math" panose="02040503050406030204" pitchFamily="18" charset="0"/>
                          </a:rPr>
                          <m:t>Θ</m:t>
                        </m:r>
                      </m:e>
                    </m:d>
                  </m:oMath>
                </a14:m>
                <a:r>
                  <a:rPr lang="en-IN" sz="1400" dirty="0">
                    <a:solidFill>
                      <a:schemeClr val="tx1"/>
                    </a:solidFill>
                    <a:latin typeface="Abadi Extra Light" panose="020B0204020104020204" pitchFamily="34" charset="0"/>
                  </a:rPr>
                  <a:t> becomes equal to </a:t>
                </a:r>
                <a14:m>
                  <m:oMath xmlns:m="http://schemas.openxmlformats.org/officeDocument/2006/math">
                    <m:r>
                      <m:rPr>
                        <m:sty m:val="p"/>
                      </m:rPr>
                      <a:rPr lang="en-IN" sz="1400" i="1" smtClean="0">
                        <a:solidFill>
                          <a:schemeClr val="tx1"/>
                        </a:solidFill>
                        <a:latin typeface="Cambria Math" panose="02040503050406030204" pitchFamily="18" charset="0"/>
                      </a:rPr>
                      <m:t>log</m:t>
                    </m:r>
                    <m:r>
                      <a:rPr lang="en-IN" sz="1400" i="1" smtClean="0">
                        <a:solidFill>
                          <a:schemeClr val="tx1"/>
                        </a:solidFill>
                        <a:latin typeface="Cambria Math" panose="02040503050406030204" pitchFamily="18" charset="0"/>
                      </a:rPr>
                      <m:t> </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oMath>
                </a14:m>
                <a:r>
                  <a:rPr lang="en-IN" sz="1400" dirty="0">
                    <a:solidFill>
                      <a:schemeClr val="tx1"/>
                    </a:solidFill>
                  </a:rPr>
                  <a:t>; </a:t>
                </a:r>
                <a:r>
                  <a:rPr lang="en-IN" sz="1400" dirty="0">
                    <a:solidFill>
                      <a:schemeClr val="tx1"/>
                    </a:solidFill>
                    <a:latin typeface="Abadi Extra Light" panose="020B0204020104020204" pitchFamily="34" charset="0"/>
                  </a:rPr>
                  <a:t>thus their curves touch at current </a:t>
                </a:r>
                <a14:m>
                  <m:oMath xmlns:m="http://schemas.openxmlformats.org/officeDocument/2006/math">
                    <m:r>
                      <m:rPr>
                        <m:sty m:val="p"/>
                      </m:rPr>
                      <a:rPr lang="en-IN" sz="1400" i="0" dirty="0" smtClean="0">
                        <a:solidFill>
                          <a:schemeClr val="tx1"/>
                        </a:solidFill>
                        <a:latin typeface="Cambria Math" panose="02040503050406030204" pitchFamily="18" charset="0"/>
                      </a:rPr>
                      <m:t>Θ</m:t>
                    </m:r>
                    <m:r>
                      <a:rPr lang="en-IN" sz="1400" i="1" dirty="0" smtClean="0">
                        <a:solidFill>
                          <a:schemeClr val="tx1"/>
                        </a:solidFill>
                        <a:latin typeface="Cambria Math" panose="02040503050406030204" pitchFamily="18" charset="0"/>
                      </a:rPr>
                      <m:t> </m:t>
                    </m:r>
                  </m:oMath>
                </a14:m>
                <a:endParaRPr lang="en-IN" sz="1400" dirty="0">
                  <a:solidFill>
                    <a:schemeClr val="tx1"/>
                  </a:solidFill>
                  <a:latin typeface="Abadi Extra Light" panose="020B0204020104020204" pitchFamily="34" charset="0"/>
                </a:endParaRPr>
              </a:p>
            </p:txBody>
          </p:sp>
        </mc:Choice>
        <mc:Fallback xmlns="">
          <p:sp>
            <p:nvSpPr>
              <p:cNvPr id="86" name="Speech Bubble: Rectangle 85">
                <a:extLst>
                  <a:ext uri="{FF2B5EF4-FFF2-40B4-BE49-F238E27FC236}">
                    <a16:creationId xmlns:a16="http://schemas.microsoft.com/office/drawing/2014/main" id="{918EE695-E7E2-4904-9D92-D6280A830211}"/>
                  </a:ext>
                </a:extLst>
              </p:cNvPr>
              <p:cNvSpPr>
                <a:spLocks noRot="1" noChangeAspect="1" noMove="1" noResize="1" noEditPoints="1" noAdjustHandles="1" noChangeArrowheads="1" noChangeShapeType="1" noTextEdit="1"/>
              </p:cNvSpPr>
              <p:nvPr/>
            </p:nvSpPr>
            <p:spPr>
              <a:xfrm>
                <a:off x="8781633" y="721837"/>
                <a:ext cx="3224229" cy="700731"/>
              </a:xfrm>
              <a:prstGeom prst="wedgeRectCallout">
                <a:avLst>
                  <a:gd name="adj1" fmla="val -47211"/>
                  <a:gd name="adj2" fmla="val 78195"/>
                </a:avLst>
              </a:prstGeom>
              <a:blipFill>
                <a:blip r:embed="rId13"/>
                <a:stretch>
                  <a:fillRect l="-377" t="-1961"/>
                </a:stretch>
              </a:blipFill>
              <a:ln w="19050">
                <a:solidFill>
                  <a:schemeClr val="accent2"/>
                </a:solidFill>
              </a:ln>
            </p:spPr>
            <p:txBody>
              <a:bodyPr/>
              <a:lstStyle/>
              <a:p>
                <a:r>
                  <a:rPr lang="en-IN">
                    <a:noFill/>
                  </a:rPr>
                  <a:t> </a:t>
                </a:r>
              </a:p>
            </p:txBody>
          </p:sp>
        </mc:Fallback>
      </mc:AlternateContent>
      <p:pic>
        <p:nvPicPr>
          <p:cNvPr id="87" name="Picture 86">
            <a:extLst>
              <a:ext uri="{FF2B5EF4-FFF2-40B4-BE49-F238E27FC236}">
                <a16:creationId xmlns:a16="http://schemas.microsoft.com/office/drawing/2014/main" id="{E5BFB8FC-06C2-4F0B-99BD-770CD4912DE4}"/>
              </a:ext>
            </a:extLst>
          </p:cNvPr>
          <p:cNvPicPr>
            <a:picLocks noChangeAspect="1"/>
          </p:cNvPicPr>
          <p:nvPr/>
        </p:nvPicPr>
        <p:blipFill>
          <a:blip r:embed="rId14"/>
          <a:stretch>
            <a:fillRect/>
          </a:stretch>
        </p:blipFill>
        <p:spPr>
          <a:xfrm>
            <a:off x="11181313" y="2571935"/>
            <a:ext cx="1010687" cy="965223"/>
          </a:xfrm>
          <a:prstGeom prst="rect">
            <a:avLst/>
          </a:prstGeom>
        </p:spPr>
      </p:pic>
      <mc:AlternateContent xmlns:mc="http://schemas.openxmlformats.org/markup-compatibility/2006" xmlns:a14="http://schemas.microsoft.com/office/drawing/2010/main">
        <mc:Choice Requires="a14">
          <p:sp>
            <p:nvSpPr>
              <p:cNvPr id="88" name="Speech Bubble: Rectangle 87">
                <a:extLst>
                  <a:ext uri="{FF2B5EF4-FFF2-40B4-BE49-F238E27FC236}">
                    <a16:creationId xmlns:a16="http://schemas.microsoft.com/office/drawing/2014/main" id="{CD6D81D4-123E-4E8E-A566-1B4F31362877}"/>
                  </a:ext>
                </a:extLst>
              </p:cNvPr>
              <p:cNvSpPr/>
              <p:nvPr/>
            </p:nvSpPr>
            <p:spPr>
              <a:xfrm>
                <a:off x="8400749" y="2441275"/>
                <a:ext cx="2759478" cy="786969"/>
              </a:xfrm>
              <a:prstGeom prst="wedgeRectCallout">
                <a:avLst>
                  <a:gd name="adj1" fmla="val 62304"/>
                  <a:gd name="adj2" fmla="val 33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that </a:t>
                </a:r>
                <a14:m>
                  <m:oMath xmlns:m="http://schemas.openxmlformats.org/officeDocument/2006/math">
                    <m:r>
                      <m:rPr>
                        <m:sty m:val="p"/>
                      </m:rPr>
                      <a:rPr lang="en-IN" sz="1400" i="0" dirty="0" smtClean="0">
                        <a:solidFill>
                          <a:schemeClr val="tx1"/>
                        </a:solidFill>
                        <a:latin typeface="Cambria Math" panose="02040503050406030204" pitchFamily="18" charset="0"/>
                      </a:rPr>
                      <m:t>Θ</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only changes in Step 2 so the objective </a:t>
                </a:r>
                <a14:m>
                  <m:oMath xmlns:m="http://schemas.openxmlformats.org/officeDocument/2006/math">
                    <m:r>
                      <m:rPr>
                        <m:sty m:val="p"/>
                      </m:rPr>
                      <a:rPr lang="en-IN" sz="1400" i="1" smtClean="0">
                        <a:solidFill>
                          <a:schemeClr val="tx1"/>
                        </a:solidFill>
                        <a:latin typeface="Cambria Math" panose="02040503050406030204" pitchFamily="18" charset="0"/>
                      </a:rPr>
                      <m:t>log</m:t>
                    </m:r>
                    <m:r>
                      <a:rPr lang="en-IN" sz="1400" i="1" smtClean="0">
                        <a:solidFill>
                          <a:schemeClr val="tx1"/>
                        </a:solidFill>
                        <a:latin typeface="Cambria Math" panose="02040503050406030204" pitchFamily="18" charset="0"/>
                      </a:rPr>
                      <m:t> </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oMath>
                </a14:m>
                <a:endParaRPr lang="en-IN" sz="1400" dirty="0">
                  <a:solidFill>
                    <a:schemeClr val="tx1"/>
                  </a:solidFill>
                </a:endParaRPr>
              </a:p>
              <a:p>
                <a:r>
                  <a:rPr lang="en-IN" sz="1400" dirty="0">
                    <a:solidFill>
                      <a:schemeClr val="tx1"/>
                    </a:solidFill>
                    <a:latin typeface="Abadi Extra Light" panose="020B0204020104020204" pitchFamily="34" charset="0"/>
                  </a:rPr>
                  <a:t> can only change in Step 2</a:t>
                </a:r>
              </a:p>
            </p:txBody>
          </p:sp>
        </mc:Choice>
        <mc:Fallback xmlns="">
          <p:sp>
            <p:nvSpPr>
              <p:cNvPr id="88" name="Speech Bubble: Rectangle 87">
                <a:extLst>
                  <a:ext uri="{FF2B5EF4-FFF2-40B4-BE49-F238E27FC236}">
                    <a16:creationId xmlns:a16="http://schemas.microsoft.com/office/drawing/2014/main" id="{CD6D81D4-123E-4E8E-A566-1B4F31362877}"/>
                  </a:ext>
                </a:extLst>
              </p:cNvPr>
              <p:cNvSpPr>
                <a:spLocks noRot="1" noChangeAspect="1" noMove="1" noResize="1" noEditPoints="1" noAdjustHandles="1" noChangeArrowheads="1" noChangeShapeType="1" noTextEdit="1"/>
              </p:cNvSpPr>
              <p:nvPr/>
            </p:nvSpPr>
            <p:spPr>
              <a:xfrm>
                <a:off x="8400749" y="2441275"/>
                <a:ext cx="2759478" cy="786969"/>
              </a:xfrm>
              <a:prstGeom prst="wedgeRectCallout">
                <a:avLst>
                  <a:gd name="adj1" fmla="val 62304"/>
                  <a:gd name="adj2" fmla="val 33440"/>
                </a:avLst>
              </a:prstGeom>
              <a:blipFill>
                <a:blip r:embed="rId15"/>
                <a:stretch>
                  <a:fillRect l="-388" b="-3008"/>
                </a:stretch>
              </a:blipFill>
              <a:ln w="19050">
                <a:solidFill>
                  <a:schemeClr val="accent2"/>
                </a:solidFill>
              </a:ln>
            </p:spPr>
            <p:txBody>
              <a:bodyPr/>
              <a:lstStyle/>
              <a:p>
                <a:r>
                  <a:rPr lang="en-IN">
                    <a:noFill/>
                  </a:rPr>
                  <a:t> </a:t>
                </a:r>
              </a:p>
            </p:txBody>
          </p:sp>
        </mc:Fallback>
      </mc:AlternateContent>
      <p:cxnSp>
        <p:nvCxnSpPr>
          <p:cNvPr id="89" name="Straight Connector 88">
            <a:extLst>
              <a:ext uri="{FF2B5EF4-FFF2-40B4-BE49-F238E27FC236}">
                <a16:creationId xmlns:a16="http://schemas.microsoft.com/office/drawing/2014/main" id="{D833716C-F434-43AA-8390-13CAFF2D9A61}"/>
              </a:ext>
            </a:extLst>
          </p:cNvPr>
          <p:cNvCxnSpPr>
            <a:cxnSpLocks/>
          </p:cNvCxnSpPr>
          <p:nvPr/>
        </p:nvCxnSpPr>
        <p:spPr>
          <a:xfrm flipV="1">
            <a:off x="6546786" y="2858508"/>
            <a:ext cx="0" cy="306672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F5875AD0-F58C-4EC4-930F-894E8E24B5F4}"/>
                  </a:ext>
                </a:extLst>
              </p:cNvPr>
              <p:cNvSpPr txBox="1"/>
              <p:nvPr/>
            </p:nvSpPr>
            <p:spPr>
              <a:xfrm>
                <a:off x="6462039" y="5949005"/>
                <a:ext cx="549574"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1400" b="0" i="1" smtClean="0">
                              <a:latin typeface="Cambria Math" panose="02040503050406030204" pitchFamily="18" charset="0"/>
                            </a:rPr>
                          </m:ctrlPr>
                        </m:sSupPr>
                        <m:e>
                          <m:r>
                            <m:rPr>
                              <m:sty m:val="p"/>
                            </m:rPr>
                            <a:rPr lang="en-IN" sz="1400" b="0" i="0" smtClean="0">
                              <a:latin typeface="Cambria Math" panose="02040503050406030204" pitchFamily="18" charset="0"/>
                            </a:rPr>
                            <m:t>Θ</m:t>
                          </m:r>
                        </m:e>
                        <m:sup>
                          <m:r>
                            <a:rPr lang="en-IN" sz="1400" b="0" i="1" smtClean="0">
                              <a:latin typeface="Cambria Math" panose="02040503050406030204" pitchFamily="18" charset="0"/>
                            </a:rPr>
                            <m:t>(</m:t>
                          </m:r>
                          <m:r>
                            <a:rPr lang="en-IN" sz="1400" b="0" i="1" smtClean="0">
                              <a:latin typeface="Cambria Math" panose="02040503050406030204" pitchFamily="18" charset="0"/>
                            </a:rPr>
                            <m:t>𝑀𝐿𝐸</m:t>
                          </m:r>
                          <m:r>
                            <a:rPr lang="en-IN" sz="1400" b="0" i="1" smtClean="0">
                              <a:latin typeface="Cambria Math" panose="02040503050406030204" pitchFamily="18" charset="0"/>
                            </a:rPr>
                            <m:t>)</m:t>
                          </m:r>
                        </m:sup>
                      </m:sSup>
                    </m:oMath>
                  </m:oMathPara>
                </a14:m>
                <a:endParaRPr lang="en-IN" sz="1400" dirty="0"/>
              </a:p>
            </p:txBody>
          </p:sp>
        </mc:Choice>
        <mc:Fallback xmlns="">
          <p:sp>
            <p:nvSpPr>
              <p:cNvPr id="90" name="TextBox 89">
                <a:extLst>
                  <a:ext uri="{FF2B5EF4-FFF2-40B4-BE49-F238E27FC236}">
                    <a16:creationId xmlns:a16="http://schemas.microsoft.com/office/drawing/2014/main" id="{F5875AD0-F58C-4EC4-930F-894E8E24B5F4}"/>
                  </a:ext>
                </a:extLst>
              </p:cNvPr>
              <p:cNvSpPr txBox="1">
                <a:spLocks noRot="1" noChangeAspect="1" noMove="1" noResize="1" noEditPoints="1" noAdjustHandles="1" noChangeArrowheads="1" noChangeShapeType="1" noTextEdit="1"/>
              </p:cNvSpPr>
              <p:nvPr/>
            </p:nvSpPr>
            <p:spPr>
              <a:xfrm>
                <a:off x="6462039" y="5949005"/>
                <a:ext cx="549574" cy="224357"/>
              </a:xfrm>
              <a:prstGeom prst="rect">
                <a:avLst/>
              </a:prstGeom>
              <a:blipFill>
                <a:blip r:embed="rId16"/>
                <a:stretch>
                  <a:fillRect l="-6667" t="-8108" r="-6667" b="-5405"/>
                </a:stretch>
              </a:blipFill>
            </p:spPr>
            <p:txBody>
              <a:bodyPr/>
              <a:lstStyle/>
              <a:p>
                <a:r>
                  <a:rPr lang="en-IN">
                    <a:noFill/>
                  </a:rPr>
                  <a:t> </a:t>
                </a:r>
              </a:p>
            </p:txBody>
          </p:sp>
        </mc:Fallback>
      </mc:AlternateContent>
      <p:sp>
        <p:nvSpPr>
          <p:cNvPr id="91" name="Speech Bubble: Rectangle 90">
            <a:extLst>
              <a:ext uri="{FF2B5EF4-FFF2-40B4-BE49-F238E27FC236}">
                <a16:creationId xmlns:a16="http://schemas.microsoft.com/office/drawing/2014/main" id="{7F6C9D87-6239-4045-A8C7-28272A3006AF}"/>
              </a:ext>
            </a:extLst>
          </p:cNvPr>
          <p:cNvSpPr/>
          <p:nvPr/>
        </p:nvSpPr>
        <p:spPr>
          <a:xfrm>
            <a:off x="906234" y="4619206"/>
            <a:ext cx="2025545" cy="786969"/>
          </a:xfrm>
          <a:prstGeom prst="wedgeRectCallout">
            <a:avLst>
              <a:gd name="adj1" fmla="val 62304"/>
              <a:gd name="adj2" fmla="val 334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Good initialization matters; otherwise would converge to a poor local optima</a:t>
            </a:r>
          </a:p>
        </p:txBody>
      </p:sp>
      <p:sp>
        <p:nvSpPr>
          <p:cNvPr id="92" name="Speech Bubble: Rectangle 91">
            <a:extLst>
              <a:ext uri="{FF2B5EF4-FFF2-40B4-BE49-F238E27FC236}">
                <a16:creationId xmlns:a16="http://schemas.microsoft.com/office/drawing/2014/main" id="{07A2B425-F081-4492-AF0B-0418456DD89A}"/>
              </a:ext>
            </a:extLst>
          </p:cNvPr>
          <p:cNvSpPr/>
          <p:nvPr/>
        </p:nvSpPr>
        <p:spPr>
          <a:xfrm>
            <a:off x="8400749" y="3606960"/>
            <a:ext cx="2860382" cy="786969"/>
          </a:xfrm>
          <a:prstGeom prst="wedgeRectCallout">
            <a:avLst>
              <a:gd name="adj1" fmla="val -65258"/>
              <a:gd name="adj2" fmla="val 5226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Also kind of similar to Newton’s method (and has second order like convergence </a:t>
            </a:r>
            <a:r>
              <a:rPr lang="en-IN" sz="1400" dirty="0" err="1">
                <a:solidFill>
                  <a:schemeClr val="tx1"/>
                </a:solidFill>
                <a:latin typeface="Abadi Extra Light" panose="020B0204020104020204" pitchFamily="34" charset="0"/>
              </a:rPr>
              <a:t>behavior</a:t>
            </a:r>
            <a:r>
              <a:rPr lang="en-IN" sz="1400" dirty="0">
                <a:solidFill>
                  <a:schemeClr val="tx1"/>
                </a:solidFill>
                <a:latin typeface="Abadi Extra Light" panose="020B0204020104020204" pitchFamily="34" charset="0"/>
              </a:rPr>
              <a:t> in some cases)</a:t>
            </a:r>
          </a:p>
        </p:txBody>
      </p:sp>
      <p:sp>
        <p:nvSpPr>
          <p:cNvPr id="93" name="Speech Bubble: Rectangle 92">
            <a:extLst>
              <a:ext uri="{FF2B5EF4-FFF2-40B4-BE49-F238E27FC236}">
                <a16:creationId xmlns:a16="http://schemas.microsoft.com/office/drawing/2014/main" id="{B0045C04-9185-4B4C-9D83-83E17839C730}"/>
              </a:ext>
            </a:extLst>
          </p:cNvPr>
          <p:cNvSpPr/>
          <p:nvPr/>
        </p:nvSpPr>
        <p:spPr>
          <a:xfrm>
            <a:off x="8942899" y="4536024"/>
            <a:ext cx="2860382" cy="786969"/>
          </a:xfrm>
          <a:prstGeom prst="wedgeRectCallout">
            <a:avLst>
              <a:gd name="adj1" fmla="val -50175"/>
              <a:gd name="adj2" fmla="val -7047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Unlike Newton’s method, we don’t construct and optimize a quadratic approximation, but a lower bound</a:t>
            </a:r>
          </a:p>
        </p:txBody>
      </p:sp>
      <mc:AlternateContent xmlns:mc="http://schemas.openxmlformats.org/markup-compatibility/2006" xmlns:a14="http://schemas.microsoft.com/office/drawing/2010/main">
        <mc:Choice Requires="a14">
          <p:sp>
            <p:nvSpPr>
              <p:cNvPr id="94" name="Speech Bubble: Rectangle 93">
                <a:extLst>
                  <a:ext uri="{FF2B5EF4-FFF2-40B4-BE49-F238E27FC236}">
                    <a16:creationId xmlns:a16="http://schemas.microsoft.com/office/drawing/2014/main" id="{4B320E2B-062E-4854-A6B9-58D67645059E}"/>
                  </a:ext>
                </a:extLst>
              </p:cNvPr>
              <p:cNvSpPr/>
              <p:nvPr/>
            </p:nvSpPr>
            <p:spPr>
              <a:xfrm>
                <a:off x="9159668" y="5542766"/>
                <a:ext cx="2860382" cy="1035555"/>
              </a:xfrm>
              <a:prstGeom prst="wedgeRectCallout">
                <a:avLst>
                  <a:gd name="adj1" fmla="val -49499"/>
                  <a:gd name="adj2" fmla="val -744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Even though original MLE problem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m:rPr>
                            <m:sty m:val="p"/>
                          </m:rPr>
                          <a:rPr lang="en-IN" sz="1400" b="0" i="0" smtClean="0">
                            <a:solidFill>
                              <a:schemeClr val="tx1"/>
                            </a:solidFill>
                            <a:latin typeface="Cambria Math" panose="02040503050406030204" pitchFamily="18" charset="0"/>
                          </a:rPr>
                          <m:t>argmax</m:t>
                        </m:r>
                      </m:e>
                      <m:sub>
                        <m:r>
                          <m:rPr>
                            <m:sty m:val="p"/>
                          </m:rPr>
                          <a:rPr lang="en-IN" sz="1400" b="0" i="0" smtClean="0">
                            <a:solidFill>
                              <a:schemeClr val="tx1"/>
                            </a:solidFill>
                            <a:latin typeface="Cambria Math" panose="02040503050406030204" pitchFamily="18" charset="0"/>
                          </a:rPr>
                          <m:t>Θ</m:t>
                        </m:r>
                      </m:sub>
                    </m:sSub>
                    <m:r>
                      <m:rPr>
                        <m:sty m:val="p"/>
                      </m:rPr>
                      <a:rPr lang="en-IN" sz="1400" i="1">
                        <a:solidFill>
                          <a:schemeClr val="tx1"/>
                        </a:solidFill>
                        <a:latin typeface="Cambria Math" panose="02040503050406030204" pitchFamily="18" charset="0"/>
                      </a:rPr>
                      <m:t>log</m:t>
                    </m:r>
                    <m:r>
                      <a:rPr lang="en-IN" sz="1400" i="1">
                        <a:solidFill>
                          <a:schemeClr val="tx1"/>
                        </a:solidFill>
                        <a:latin typeface="Cambria Math" panose="02040503050406030204" pitchFamily="18" charset="0"/>
                      </a:rPr>
                      <m:t> </m:t>
                    </m:r>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𝑿</m:t>
                        </m:r>
                      </m:e>
                      <m:e>
                        <m:r>
                          <m:rPr>
                            <m:sty m:val="p"/>
                          </m:rPr>
                          <a:rPr lang="en-IN" sz="1400">
                            <a:solidFill>
                              <a:schemeClr val="tx1"/>
                            </a:solidFill>
                            <a:latin typeface="Cambria Math" panose="02040503050406030204" pitchFamily="18" charset="0"/>
                          </a:rPr>
                          <m:t>Θ</m:t>
                        </m:r>
                      </m:e>
                    </m:d>
                    <m:r>
                      <a:rPr lang="en-IN" sz="1400" i="1">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 could be solved using gradient methods, EM often works faster and has cleaner updates</a:t>
                </a:r>
              </a:p>
            </p:txBody>
          </p:sp>
        </mc:Choice>
        <mc:Fallback xmlns="">
          <p:sp>
            <p:nvSpPr>
              <p:cNvPr id="94" name="Speech Bubble: Rectangle 93">
                <a:extLst>
                  <a:ext uri="{FF2B5EF4-FFF2-40B4-BE49-F238E27FC236}">
                    <a16:creationId xmlns:a16="http://schemas.microsoft.com/office/drawing/2014/main" id="{4B320E2B-062E-4854-A6B9-58D67645059E}"/>
                  </a:ext>
                </a:extLst>
              </p:cNvPr>
              <p:cNvSpPr>
                <a:spLocks noRot="1" noChangeAspect="1" noMove="1" noResize="1" noEditPoints="1" noAdjustHandles="1" noChangeArrowheads="1" noChangeShapeType="1" noTextEdit="1"/>
              </p:cNvSpPr>
              <p:nvPr/>
            </p:nvSpPr>
            <p:spPr>
              <a:xfrm>
                <a:off x="9159668" y="5542766"/>
                <a:ext cx="2860382" cy="1035555"/>
              </a:xfrm>
              <a:prstGeom prst="wedgeRectCallout">
                <a:avLst>
                  <a:gd name="adj1" fmla="val -49499"/>
                  <a:gd name="adj2" fmla="val -74473"/>
                </a:avLst>
              </a:prstGeom>
              <a:blipFill>
                <a:blip r:embed="rId17"/>
                <a:stretch>
                  <a:fillRect r="-1046" b="-461"/>
                </a:stretch>
              </a:blipFill>
              <a:ln w="19050">
                <a:solidFill>
                  <a:schemeClr val="accent2"/>
                </a:solidFill>
              </a:ln>
            </p:spPr>
            <p:txBody>
              <a:bodyPr/>
              <a:lstStyle/>
              <a:p>
                <a:r>
                  <a:rPr lang="en-IN">
                    <a:noFill/>
                  </a:rPr>
                  <a:t> </a:t>
                </a:r>
              </a:p>
            </p:txBody>
          </p:sp>
        </mc:Fallback>
      </mc:AlternateContent>
      <p:sp>
        <p:nvSpPr>
          <p:cNvPr id="95" name="Speech Bubble: Rectangle 94">
            <a:extLst>
              <a:ext uri="{FF2B5EF4-FFF2-40B4-BE49-F238E27FC236}">
                <a16:creationId xmlns:a16="http://schemas.microsoft.com/office/drawing/2014/main" id="{12ED4A3F-BAAA-4EDF-B914-D9C792868B03}"/>
              </a:ext>
            </a:extLst>
          </p:cNvPr>
          <p:cNvSpPr/>
          <p:nvPr/>
        </p:nvSpPr>
        <p:spPr>
          <a:xfrm>
            <a:off x="5616577" y="292231"/>
            <a:ext cx="1860417" cy="744851"/>
          </a:xfrm>
          <a:prstGeom prst="wedgeRectCallout">
            <a:avLst>
              <a:gd name="adj1" fmla="val 57372"/>
              <a:gd name="adj2" fmla="val 6840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Alternating between them until convergence to some local optima</a:t>
            </a:r>
          </a:p>
        </p:txBody>
      </p:sp>
    </p:spTree>
    <p:custDataLst>
      <p:tags r:id="rId1"/>
    </p:custDataLst>
    <p:extLst>
      <p:ext uri="{BB962C8B-B14F-4D97-AF65-F5344CB8AC3E}">
        <p14:creationId xmlns:p14="http://schemas.microsoft.com/office/powerpoint/2010/main" val="792421410"/>
      </p:ext>
    </p:extLst>
  </p:cSld>
  <p:clrMapOvr>
    <a:masterClrMapping/>
  </p:clrMapOvr>
  <mc:AlternateContent xmlns:mc="http://schemas.openxmlformats.org/markup-compatibility/2006" xmlns:p14="http://schemas.microsoft.com/office/powerpoint/2010/main">
    <mc:Choice Requires="p14">
      <p:transition spd="slow" p14:dur="2000" advTm="348053"/>
    </mc:Choice>
    <mc:Fallback xmlns="">
      <p:transition spd="slow" advTm="348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down)">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down)">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1000"/>
                                        <p:tgtEl>
                                          <p:spTgt spid="7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down)">
                                      <p:cBhvr>
                                        <p:cTn id="20" dur="500"/>
                                        <p:tgtEl>
                                          <p:spTgt spid="8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10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500"/>
                                        <p:tgtEl>
                                          <p:spTgt spid="8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down)">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8">
                                            <p:txEl>
                                              <p:pRg st="1" end="1"/>
                                            </p:txEl>
                                          </p:spTgt>
                                        </p:tgtEl>
                                        <p:attrNameLst>
                                          <p:attrName>style.visibility</p:attrName>
                                        </p:attrNameLst>
                                      </p:cBhvr>
                                      <p:to>
                                        <p:strVal val="visible"/>
                                      </p:to>
                                    </p:set>
                                    <p:animEffect transition="in" filter="wipe(down)">
                                      <p:cBhvr>
                                        <p:cTn id="36" dur="500"/>
                                        <p:tgtEl>
                                          <p:spTgt spid="6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down)">
                                      <p:cBhvr>
                                        <p:cTn id="46" dur="500"/>
                                        <p:tgtEl>
                                          <p:spTgt spid="72"/>
                                        </p:tgtEl>
                                      </p:cBhvr>
                                    </p:animEffect>
                                  </p:childTnLst>
                                </p:cTn>
                              </p:par>
                              <p:par>
                                <p:cTn id="47" presetID="22" presetClass="entr" presetSubtype="4"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down)">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down)">
                                      <p:cBhvr>
                                        <p:cTn id="54" dur="500"/>
                                        <p:tgtEl>
                                          <p:spTgt spid="7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down)">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8">
                                            <p:txEl>
                                              <p:pRg st="2" end="2"/>
                                            </p:txEl>
                                          </p:spTgt>
                                        </p:tgtEl>
                                        <p:attrNameLst>
                                          <p:attrName>style.visibility</p:attrName>
                                        </p:attrNameLst>
                                      </p:cBhvr>
                                      <p:to>
                                        <p:strVal val="visible"/>
                                      </p:to>
                                    </p:set>
                                    <p:animEffect transition="in" filter="wipe(down)">
                                      <p:cBhvr>
                                        <p:cTn id="62" dur="500"/>
                                        <p:tgtEl>
                                          <p:spTgt spid="6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down)">
                                      <p:cBhvr>
                                        <p:cTn id="67" dur="500"/>
                                        <p:tgtEl>
                                          <p:spTgt spid="7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down)">
                                      <p:cBhvr>
                                        <p:cTn id="70" dur="500"/>
                                        <p:tgtEl>
                                          <p:spTgt spid="8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72"/>
                                        </p:tgtEl>
                                      </p:cBhvr>
                                    </p:animEffect>
                                    <p:set>
                                      <p:cBhvr>
                                        <p:cTn id="75" dur="1" fill="hold">
                                          <p:stCondLst>
                                            <p:cond delay="499"/>
                                          </p:stCondLst>
                                        </p:cTn>
                                        <p:tgtEl>
                                          <p:spTgt spid="72"/>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73"/>
                                        </p:tgtEl>
                                      </p:cBhvr>
                                    </p:animEffect>
                                    <p:set>
                                      <p:cBhvr>
                                        <p:cTn id="78" dur="1" fill="hold">
                                          <p:stCondLst>
                                            <p:cond delay="499"/>
                                          </p:stCondLst>
                                        </p:cTn>
                                        <p:tgtEl>
                                          <p:spTgt spid="73"/>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71"/>
                                        </p:tgtEl>
                                      </p:cBhvr>
                                    </p:animEffect>
                                    <p:set>
                                      <p:cBhvr>
                                        <p:cTn id="81" dur="1" fill="hold">
                                          <p:stCondLst>
                                            <p:cond delay="499"/>
                                          </p:stCondLst>
                                        </p:cTn>
                                        <p:tgtEl>
                                          <p:spTgt spid="7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wipe(down)">
                                      <p:cBhvr>
                                        <p:cTn id="86" dur="500"/>
                                        <p:tgtEl>
                                          <p:spTgt spid="7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down)">
                                      <p:cBhvr>
                                        <p:cTn id="91" dur="500"/>
                                        <p:tgtEl>
                                          <p:spTgt spid="81"/>
                                        </p:tgtEl>
                                      </p:cBhvr>
                                    </p:animEffect>
                                  </p:childTnLst>
                                </p:cTn>
                              </p:par>
                              <p:par>
                                <p:cTn id="92" presetID="22" presetClass="entr" presetSubtype="4" fill="hold"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74"/>
                                        </p:tgtEl>
                                      </p:cBhvr>
                                    </p:animEffect>
                                    <p:set>
                                      <p:cBhvr>
                                        <p:cTn id="99" dur="1" fill="hold">
                                          <p:stCondLst>
                                            <p:cond delay="499"/>
                                          </p:stCondLst>
                                        </p:cTn>
                                        <p:tgtEl>
                                          <p:spTgt spid="74"/>
                                        </p:tgtEl>
                                        <p:attrNameLst>
                                          <p:attrName>style.visibility</p:attrName>
                                        </p:attrNameLst>
                                      </p:cBhvr>
                                      <p:to>
                                        <p:strVal val="hidden"/>
                                      </p:to>
                                    </p:set>
                                  </p:childTnLst>
                                </p:cTn>
                              </p:par>
                              <p:par>
                                <p:cTn id="100" presetID="22" presetClass="exit" presetSubtype="4" fill="hold" grpId="1" nodeType="withEffect">
                                  <p:stCondLst>
                                    <p:cond delay="0"/>
                                  </p:stCondLst>
                                  <p:childTnLst>
                                    <p:animEffect transition="out" filter="wipe(down)">
                                      <p:cBhvr>
                                        <p:cTn id="101" dur="500"/>
                                        <p:tgtEl>
                                          <p:spTgt spid="80"/>
                                        </p:tgtEl>
                                      </p:cBhvr>
                                    </p:animEffect>
                                    <p:set>
                                      <p:cBhvr>
                                        <p:cTn id="102" dur="1" fill="hold">
                                          <p:stCondLst>
                                            <p:cond delay="499"/>
                                          </p:stCondLst>
                                        </p:cTn>
                                        <p:tgtEl>
                                          <p:spTgt spid="80"/>
                                        </p:tgtEl>
                                        <p:attrNameLst>
                                          <p:attrName>style.visibility</p:attrName>
                                        </p:attrNameLst>
                                      </p:cBhvr>
                                      <p:to>
                                        <p:strVal val="hidden"/>
                                      </p:to>
                                    </p:set>
                                  </p:childTnLst>
                                </p:cTn>
                              </p:par>
                              <p:par>
                                <p:cTn id="103" presetID="22" presetClass="exit" presetSubtype="4" fill="hold" grpId="1" nodeType="withEffect">
                                  <p:stCondLst>
                                    <p:cond delay="0"/>
                                  </p:stCondLst>
                                  <p:childTnLst>
                                    <p:animEffect transition="out" filter="wipe(down)">
                                      <p:cBhvr>
                                        <p:cTn id="104" dur="500"/>
                                        <p:tgtEl>
                                          <p:spTgt spid="79"/>
                                        </p:tgtEl>
                                      </p:cBhvr>
                                    </p:animEffect>
                                    <p:set>
                                      <p:cBhvr>
                                        <p:cTn id="105" dur="1" fill="hold">
                                          <p:stCondLst>
                                            <p:cond delay="499"/>
                                          </p:stCondLst>
                                        </p:cTn>
                                        <p:tgtEl>
                                          <p:spTgt spid="7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wipe(down)">
                                      <p:cBhvr>
                                        <p:cTn id="110" dur="500"/>
                                        <p:tgtEl>
                                          <p:spTgt spid="7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wipe(down)">
                                      <p:cBhvr>
                                        <p:cTn id="115" dur="500"/>
                                        <p:tgtEl>
                                          <p:spTgt spid="7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grpId="1" nodeType="clickEffect">
                                  <p:stCondLst>
                                    <p:cond delay="0"/>
                                  </p:stCondLst>
                                  <p:childTnLst>
                                    <p:animEffect transition="out" filter="wipe(down)">
                                      <p:cBhvr>
                                        <p:cTn id="119" dur="500"/>
                                        <p:tgtEl>
                                          <p:spTgt spid="81"/>
                                        </p:tgtEl>
                                      </p:cBhvr>
                                    </p:animEffect>
                                    <p:set>
                                      <p:cBhvr>
                                        <p:cTn id="120" dur="1" fill="hold">
                                          <p:stCondLst>
                                            <p:cond delay="499"/>
                                          </p:stCondLst>
                                        </p:cTn>
                                        <p:tgtEl>
                                          <p:spTgt spid="81"/>
                                        </p:tgtEl>
                                        <p:attrNameLst>
                                          <p:attrName>style.visibility</p:attrName>
                                        </p:attrNameLst>
                                      </p:cBhvr>
                                      <p:to>
                                        <p:strVal val="hidden"/>
                                      </p:to>
                                    </p:set>
                                  </p:childTnLst>
                                </p:cTn>
                              </p:par>
                              <p:par>
                                <p:cTn id="121" presetID="22" presetClass="exit" presetSubtype="4" fill="hold" nodeType="withEffect">
                                  <p:stCondLst>
                                    <p:cond delay="0"/>
                                  </p:stCondLst>
                                  <p:childTnLst>
                                    <p:animEffect transition="out" filter="wipe(down)">
                                      <p:cBhvr>
                                        <p:cTn id="122" dur="500"/>
                                        <p:tgtEl>
                                          <p:spTgt spid="76"/>
                                        </p:tgtEl>
                                      </p:cBhvr>
                                    </p:animEffect>
                                    <p:set>
                                      <p:cBhvr>
                                        <p:cTn id="123" dur="1" fill="hold">
                                          <p:stCondLst>
                                            <p:cond delay="499"/>
                                          </p:stCondLst>
                                        </p:cTn>
                                        <p:tgtEl>
                                          <p:spTgt spid="76"/>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75"/>
                                        </p:tgtEl>
                                      </p:cBhvr>
                                    </p:animEffect>
                                    <p:set>
                                      <p:cBhvr>
                                        <p:cTn id="126" dur="1" fill="hold">
                                          <p:stCondLst>
                                            <p:cond delay="499"/>
                                          </p:stCondLst>
                                        </p:cTn>
                                        <p:tgtEl>
                                          <p:spTgt spid="75"/>
                                        </p:tgtEl>
                                        <p:attrNameLst>
                                          <p:attrName>style.visibility</p:attrName>
                                        </p:attrNameLst>
                                      </p:cBhvr>
                                      <p:to>
                                        <p:strVal val="hidden"/>
                                      </p:to>
                                    </p:se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wipe(down)">
                                      <p:cBhvr>
                                        <p:cTn id="134" dur="500"/>
                                        <p:tgtEl>
                                          <p:spTgt spid="7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wipe(down)">
                                      <p:cBhvr>
                                        <p:cTn id="139" dur="500"/>
                                        <p:tgtEl>
                                          <p:spTgt spid="8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wipe(down)">
                                      <p:cBhvr>
                                        <p:cTn id="144" dur="500"/>
                                        <p:tgtEl>
                                          <p:spTgt spid="88"/>
                                        </p:tgtEl>
                                      </p:cBhvr>
                                    </p:animEffect>
                                  </p:childTnLst>
                                </p:cTn>
                              </p:par>
                              <p:par>
                                <p:cTn id="145" presetID="22" presetClass="entr" presetSubtype="4" fill="hold" nodeType="withEffect">
                                  <p:stCondLst>
                                    <p:cond delay="0"/>
                                  </p:stCondLst>
                                  <p:childTnLst>
                                    <p:set>
                                      <p:cBhvr>
                                        <p:cTn id="146" dur="1" fill="hold">
                                          <p:stCondLst>
                                            <p:cond delay="0"/>
                                          </p:stCondLst>
                                        </p:cTn>
                                        <p:tgtEl>
                                          <p:spTgt spid="87"/>
                                        </p:tgtEl>
                                        <p:attrNameLst>
                                          <p:attrName>style.visibility</p:attrName>
                                        </p:attrNameLst>
                                      </p:cBhvr>
                                      <p:to>
                                        <p:strVal val="visible"/>
                                      </p:to>
                                    </p:set>
                                    <p:animEffect transition="in" filter="wipe(down)">
                                      <p:cBhvr>
                                        <p:cTn id="147" dur="500"/>
                                        <p:tgtEl>
                                          <p:spTgt spid="8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91"/>
                                        </p:tgtEl>
                                        <p:attrNameLst>
                                          <p:attrName>style.visibility</p:attrName>
                                        </p:attrNameLst>
                                      </p:cBhvr>
                                      <p:to>
                                        <p:strVal val="visible"/>
                                      </p:to>
                                    </p:set>
                                    <p:animEffect transition="in" filter="wipe(down)">
                                      <p:cBhvr>
                                        <p:cTn id="152" dur="500"/>
                                        <p:tgtEl>
                                          <p:spTgt spid="91"/>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wipe(down)">
                                      <p:cBhvr>
                                        <p:cTn id="157" dur="500"/>
                                        <p:tgtEl>
                                          <p:spTgt spid="9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wipe(down)">
                                      <p:cBhvr>
                                        <p:cTn id="162" dur="500"/>
                                        <p:tgtEl>
                                          <p:spTgt spid="9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1" grpId="1" animBg="1"/>
      <p:bldP spid="72" grpId="0"/>
      <p:bldP spid="72" grpId="1"/>
      <p:bldP spid="75" grpId="0" animBg="1"/>
      <p:bldP spid="75" grpId="1" animBg="1"/>
      <p:bldP spid="77" grpId="0" animBg="1"/>
      <p:bldP spid="79" grpId="0" animBg="1"/>
      <p:bldP spid="79" grpId="1" animBg="1"/>
      <p:bldP spid="80" grpId="0"/>
      <p:bldP spid="80" grpId="1"/>
      <p:bldP spid="81" grpId="0"/>
      <p:bldP spid="81" grpId="1"/>
      <p:bldP spid="82" grpId="0"/>
      <p:bldP spid="83" grpId="0"/>
      <p:bldP spid="84" grpId="0"/>
      <p:bldP spid="85" grpId="0"/>
      <p:bldP spid="86" grpId="0" animBg="1"/>
      <p:bldP spid="88" grpId="0" animBg="1"/>
      <p:bldP spid="90" grpId="0"/>
      <p:bldP spid="91" grpId="0" animBg="1"/>
      <p:bldP spid="92" grpId="0" animBg="1"/>
      <p:bldP spid="93" grpId="0" animBg="1"/>
      <p:bldP spid="94" grpId="0" animBg="1"/>
      <p:bldP spid="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vs Gradient-based Methods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Can also estimate params using gradient-based optimization instead of EM</a:t>
                </a:r>
              </a:p>
              <a:p>
                <a:pPr lvl="1">
                  <a:buFont typeface="Wingdings" panose="05000000000000000000" pitchFamily="2" charset="2"/>
                  <a:buChar char="§"/>
                </a:pPr>
                <a:r>
                  <a:rPr lang="en-GB" dirty="0">
                    <a:latin typeface="Abadi Extra Light" panose="020B0204020104020204" pitchFamily="34" charset="0"/>
                  </a:rPr>
                  <a:t>We can usually explicitly sum over or integrate out the latent variables </a:t>
                </a:r>
                <a14:m>
                  <m:oMath xmlns:m="http://schemas.openxmlformats.org/officeDocument/2006/math">
                    <m:r>
                      <a:rPr lang="en-GB" b="1" i="1" dirty="0" smtClean="0">
                        <a:latin typeface="Cambria Math" panose="02040503050406030204" pitchFamily="18" charset="0"/>
                      </a:rPr>
                      <m:t>𝒁</m:t>
                    </m:r>
                  </m:oMath>
                </a14:m>
                <a:r>
                  <a:rPr lang="en-GB" dirty="0">
                    <a:latin typeface="Abadi Extra Light" panose="020B0204020104020204" pitchFamily="34" charset="0"/>
                  </a:rPr>
                  <a:t>, e.g.,</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Now we can optimize </a:t>
                </a:r>
                <a14:m>
                  <m:oMath xmlns:m="http://schemas.openxmlformats.org/officeDocument/2006/math">
                    <m:r>
                      <a:rPr lang="en-GB" i="1" dirty="0" smtClean="0">
                        <a:latin typeface="Cambria Math" panose="02040503050406030204" pitchFamily="18" charset="0"/>
                        <a:ea typeface="Cambria Math" panose="02040503050406030204" pitchFamily="18" charset="0"/>
                      </a:rPr>
                      <m:t>ℒ</m:t>
                    </m:r>
                    <m:r>
                      <a:rPr lang="en-GB" i="1" dirty="0" smtClean="0">
                        <a:latin typeface="Cambria Math" panose="02040503050406030204" pitchFamily="18" charset="0"/>
                      </a:rPr>
                      <m:t>(</m:t>
                    </m:r>
                    <m:r>
                      <m:rPr>
                        <m:sty m:val="p"/>
                      </m:rPr>
                      <a:rPr lang="en-GB" i="0" dirty="0" smtClean="0">
                        <a:latin typeface="Cambria Math" panose="02040503050406030204" pitchFamily="18" charset="0"/>
                      </a:rPr>
                      <m:t>Θ</m:t>
                    </m:r>
                    <m:r>
                      <a:rPr lang="en-GB" i="1" dirty="0" smtClean="0">
                        <a:latin typeface="Cambria Math" panose="02040503050406030204" pitchFamily="18" charset="0"/>
                      </a:rPr>
                      <m:t>)</m:t>
                    </m:r>
                  </m:oMath>
                </a14:m>
                <a:r>
                  <a:rPr lang="en-GB" dirty="0">
                    <a:latin typeface="Abadi Extra Light" panose="020B0204020104020204" pitchFamily="34" charset="0"/>
                  </a:rPr>
                  <a:t> using first/second order optimization to find the optimal </a:t>
                </a:r>
                <a14:m>
                  <m:oMath xmlns:m="http://schemas.openxmlformats.org/officeDocument/2006/math">
                    <m:r>
                      <m:rPr>
                        <m:sty m:val="p"/>
                      </m:rPr>
                      <a:rPr lang="en-GB" i="0" dirty="0" smtClean="0">
                        <a:latin typeface="Cambria Math" panose="02040503050406030204" pitchFamily="18" charset="0"/>
                      </a:rPr>
                      <m:t>Θ</m:t>
                    </m:r>
                  </m:oMath>
                </a14:m>
                <a:endParaRPr lang="en-GB" dirty="0">
                  <a:latin typeface="Abadi Extra Light" panose="020B0204020104020204" pitchFamily="34" charset="0"/>
                </a:endParaRPr>
              </a:p>
              <a:p>
                <a:pPr marL="457200" lvl="1" indent="0">
                  <a:buNone/>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EM is usually preferred over this approach because</a:t>
                </a:r>
              </a:p>
              <a:p>
                <a:pPr lvl="1">
                  <a:buFont typeface="Wingdings" panose="05000000000000000000" pitchFamily="2" charset="2"/>
                  <a:buChar char="§"/>
                </a:pPr>
                <a:r>
                  <a:rPr lang="en-GB" dirty="0">
                    <a:latin typeface="Abadi Extra Light" panose="020B0204020104020204" pitchFamily="34" charset="0"/>
                  </a:rPr>
                  <a:t>The M step has often simple closed-form updates for the parameters </a:t>
                </a:r>
                <a14:m>
                  <m:oMath xmlns:m="http://schemas.openxmlformats.org/officeDocument/2006/math">
                    <m:r>
                      <m:rPr>
                        <m:sty m:val="p"/>
                      </m:rPr>
                      <a:rPr lang="en-GB" i="0" dirty="0" smtClean="0">
                        <a:latin typeface="Cambria Math" panose="02040503050406030204" pitchFamily="18" charset="0"/>
                      </a:rPr>
                      <m:t>Θ</m:t>
                    </m:r>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Often constraints (e.g., PSD matrices) are automatically satisfied due to form of updates</a:t>
                </a:r>
              </a:p>
              <a:p>
                <a:pPr lvl="1">
                  <a:buFont typeface="Wingdings" panose="05000000000000000000" pitchFamily="2" charset="2"/>
                  <a:buChar char="§"/>
                </a:pPr>
                <a:r>
                  <a:rPr lang="en-GB" dirty="0">
                    <a:latin typeface="Abadi Extra Light" panose="020B0204020104020204" pitchFamily="34" charset="0"/>
                  </a:rPr>
                  <a:t>In some cases</a:t>
                </a:r>
                <a:r>
                  <a:rPr lang="en-GB" baseline="30000" dirty="0">
                    <a:latin typeface="Abadi Extra Light" panose="020B0204020104020204" pitchFamily="34" charset="0"/>
                  </a:rPr>
                  <a:t>†</a:t>
                </a:r>
                <a:r>
                  <a:rPr lang="en-GB" dirty="0">
                    <a:latin typeface="Abadi Extra Light" panose="020B0204020104020204" pitchFamily="34" charset="0"/>
                  </a:rPr>
                  <a:t>, EM usually converges faster (and often like second-order methods)</a:t>
                </a:r>
              </a:p>
              <a:p>
                <a:pPr lvl="2">
                  <a:buFont typeface="Wingdings" panose="05000000000000000000" pitchFamily="2" charset="2"/>
                  <a:buChar char="§"/>
                </a:pPr>
                <a:r>
                  <a:rPr lang="en-GB" dirty="0">
                    <a:latin typeface="Abadi Extra Light" panose="020B0204020104020204" pitchFamily="34" charset="0"/>
                  </a:rPr>
                  <a:t>E.g., Example: Mixture of Gaussians with when the data is reasonably well-clustered</a:t>
                </a:r>
              </a:p>
              <a:p>
                <a:pPr lvl="1">
                  <a:buFont typeface="Wingdings" panose="05000000000000000000" pitchFamily="2" charset="2"/>
                  <a:buChar char="§"/>
                </a:pPr>
                <a:r>
                  <a:rPr lang="en-GB" dirty="0">
                    <a:latin typeface="Abadi Extra Light" panose="020B0204020104020204" pitchFamily="34" charset="0"/>
                  </a:rPr>
                  <a:t>EM applies even when the explicit summing over/integrating out is expensive/intractable</a:t>
                </a:r>
              </a:p>
              <a:p>
                <a:pPr lvl="1">
                  <a:buFont typeface="Wingdings" panose="05000000000000000000" pitchFamily="2" charset="2"/>
                  <a:buChar char="§"/>
                </a:pPr>
                <a:r>
                  <a:rPr lang="en-GB" dirty="0">
                    <a:latin typeface="Abadi Extra Light" panose="020B0204020104020204" pitchFamily="34" charset="0"/>
                  </a:rPr>
                  <a:t>EM also provides the conditional posterior over the latent variables Z (from E step)</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a:p>
                <a:pPr>
                  <a:buFont typeface="Wingdings" panose="05000000000000000000" pitchFamily="2" charset="2"/>
                  <a:buChar char="§"/>
                </a:pPr>
                <a:endParaRPr lang="en-GB" sz="2600" b="1"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23</a:t>
            </a:fld>
            <a:endParaRPr lang="en-IN" sz="2800" dirty="0">
              <a:solidFill>
                <a:schemeClr val="bg1">
                  <a:lumMod val="65000"/>
                </a:schemeClr>
              </a:solidFill>
            </a:endParaRPr>
          </a:p>
        </p:txBody>
      </p:sp>
      <p:pic>
        <p:nvPicPr>
          <p:cNvPr id="3" name="Picture 2">
            <a:extLst>
              <a:ext uri="{FF2B5EF4-FFF2-40B4-BE49-F238E27FC236}">
                <a16:creationId xmlns:a16="http://schemas.microsoft.com/office/drawing/2014/main" id="{CE643E73-7D9A-4C44-A56D-5F306B184C55}"/>
              </a:ext>
            </a:extLst>
          </p:cNvPr>
          <p:cNvPicPr>
            <a:picLocks noChangeAspect="1"/>
          </p:cNvPicPr>
          <p:nvPr/>
        </p:nvPicPr>
        <p:blipFill>
          <a:blip r:embed="rId6"/>
          <a:stretch>
            <a:fillRect/>
          </a:stretch>
        </p:blipFill>
        <p:spPr>
          <a:xfrm>
            <a:off x="2934237" y="1994682"/>
            <a:ext cx="5462789" cy="788528"/>
          </a:xfrm>
          <a:prstGeom prst="rect">
            <a:avLst/>
          </a:prstGeom>
        </p:spPr>
      </p:pic>
      <p:sp>
        <p:nvSpPr>
          <p:cNvPr id="6" name="TextBox 5">
            <a:extLst>
              <a:ext uri="{FF2B5EF4-FFF2-40B4-BE49-F238E27FC236}">
                <a16:creationId xmlns:a16="http://schemas.microsoft.com/office/drawing/2014/main" id="{99142B18-EF8B-4481-B5E4-60A94FA7D9DE}"/>
              </a:ext>
            </a:extLst>
          </p:cNvPr>
          <p:cNvSpPr txBox="1"/>
          <p:nvPr/>
        </p:nvSpPr>
        <p:spPr>
          <a:xfrm>
            <a:off x="419793" y="6257431"/>
            <a:ext cx="10622036" cy="430887"/>
          </a:xfrm>
          <a:prstGeom prst="rect">
            <a:avLst/>
          </a:prstGeom>
          <a:noFill/>
        </p:spPr>
        <p:txBody>
          <a:bodyPr wrap="square" rtlCol="0">
            <a:spAutoFit/>
          </a:bodyPr>
          <a:lstStyle/>
          <a:p>
            <a:r>
              <a:rPr lang="en-GB" sz="1600" baseline="30000" dirty="0">
                <a:latin typeface="Abadi Extra Light" panose="020B0204020104020204" pitchFamily="34" charset="0"/>
              </a:rPr>
              <a:t>†</a:t>
            </a:r>
            <a:r>
              <a:rPr lang="en-IN" sz="1100" dirty="0">
                <a:latin typeface="Abadi Extra Light" panose="020B0204020104020204" pitchFamily="34" charset="0"/>
              </a:rPr>
              <a:t>Optimization with EM and Expectation-Conjugate-Gradient (</a:t>
            </a:r>
            <a:r>
              <a:rPr lang="en-IN" sz="1100" dirty="0" err="1">
                <a:latin typeface="Abadi Extra Light" panose="020B0204020104020204" pitchFamily="34" charset="0"/>
              </a:rPr>
              <a:t>Salakhutdinov</a:t>
            </a:r>
            <a:r>
              <a:rPr lang="en-IN" sz="1100" dirty="0">
                <a:latin typeface="Abadi Extra Light" panose="020B0204020104020204" pitchFamily="34" charset="0"/>
              </a:rPr>
              <a:t> et al, 2003), On Convergence Properties of the EM Algorithm for Gaussian Mixtures (Xu and Jordan, 1996), Statistical guarantees for the EM algorithm: From population to sample-based analysis (Balakrishnan et al, 2017)</a:t>
            </a:r>
          </a:p>
        </p:txBody>
      </p:sp>
    </p:spTree>
    <p:custDataLst>
      <p:tags r:id="rId1"/>
    </p:custDataLst>
    <p:extLst>
      <p:ext uri="{BB962C8B-B14F-4D97-AF65-F5344CB8AC3E}">
        <p14:creationId xmlns:p14="http://schemas.microsoft.com/office/powerpoint/2010/main" val="2245043215"/>
      </p:ext>
    </p:extLst>
  </p:cSld>
  <p:clrMapOvr>
    <a:masterClrMapping/>
  </p:clrMapOvr>
  <mc:AlternateContent xmlns:mc="http://schemas.openxmlformats.org/markup-compatibility/2006" xmlns:p14="http://schemas.microsoft.com/office/powerpoint/2010/main">
    <mc:Choice Requires="p14">
      <p:transition spd="slow" p14:dur="2000" advTm="172046"/>
    </mc:Choice>
    <mc:Fallback xmlns="">
      <p:transition spd="slow" advTm="172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dow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wipe(down)">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wipe(down)">
                                      <p:cBhvr>
                                        <p:cTn id="6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Some Applications of EM</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sz="2600" dirty="0">
                    <a:latin typeface="Abadi Extra Light" panose="020B0204020104020204" pitchFamily="34" charset="0"/>
                  </a:rPr>
                  <a:t>Mixture Models (each data-point comes from one of </a:t>
                </a:r>
                <a14:m>
                  <m:oMath xmlns:m="http://schemas.openxmlformats.org/officeDocument/2006/math">
                    <m:r>
                      <a:rPr lang="en-IN" sz="2600" i="1" dirty="0" smtClean="0">
                        <a:latin typeface="Cambria Math" panose="02040503050406030204" pitchFamily="18" charset="0"/>
                      </a:rPr>
                      <m:t>𝐾</m:t>
                    </m:r>
                  </m:oMath>
                </a14:m>
                <a:r>
                  <a:rPr lang="en-IN" sz="2600" dirty="0">
                    <a:latin typeface="Abadi Extra Light" panose="020B0204020104020204" pitchFamily="34" charset="0"/>
                  </a:rPr>
                  <a:t> mixture components)</a:t>
                </a:r>
              </a:p>
              <a:p>
                <a:pPr lvl="1">
                  <a:buFont typeface="Wingdings" panose="05000000000000000000" pitchFamily="2" charset="2"/>
                  <a:buChar char="§"/>
                </a:pPr>
                <a:r>
                  <a:rPr lang="en-IN" dirty="0">
                    <a:latin typeface="Abadi Extra Light" panose="020B0204020104020204" pitchFamily="34" charset="0"/>
                  </a:rPr>
                  <a:t>Examples: Mixture of Gaussians, Mixture of Experts, etc</a:t>
                </a:r>
              </a:p>
              <a:p>
                <a:pPr>
                  <a:buFont typeface="Wingdings" panose="05000000000000000000" pitchFamily="2" charset="2"/>
                  <a:buChar char="§"/>
                </a:pPr>
                <a:r>
                  <a:rPr lang="en-IN" sz="2600" dirty="0">
                    <a:latin typeface="Abadi Extra Light" panose="020B0204020104020204" pitchFamily="34" charset="0"/>
                  </a:rPr>
                  <a:t>Latent variable models for dimensionality reduction or representation learning</a:t>
                </a:r>
              </a:p>
              <a:p>
                <a:pPr lvl="1">
                  <a:buFont typeface="Wingdings" panose="05000000000000000000" pitchFamily="2" charset="2"/>
                  <a:buChar char="§"/>
                </a:pPr>
                <a:r>
                  <a:rPr lang="en-IN" dirty="0">
                    <a:latin typeface="Abadi Extra Light" panose="020B0204020104020204" pitchFamily="34" charset="0"/>
                  </a:rPr>
                  <a:t>Probabilistic PCA, Factor Analysis, Variational Autoencoders, etc</a:t>
                </a:r>
              </a:p>
              <a:p>
                <a:pPr>
                  <a:buFont typeface="Wingdings" panose="05000000000000000000" pitchFamily="2" charset="2"/>
                  <a:buChar char="§"/>
                </a:pPr>
                <a:r>
                  <a:rPr lang="en-IN" sz="2600" dirty="0">
                    <a:latin typeface="Abadi Extra Light" panose="020B0204020104020204" pitchFamily="34" charset="0"/>
                  </a:rPr>
                  <a:t>Problems models with missing features/labels (treated as latent variables)</a:t>
                </a:r>
              </a:p>
              <a:p>
                <a:pPr lvl="1">
                  <a:buFont typeface="Wingdings" panose="05000000000000000000" pitchFamily="2" charset="2"/>
                  <a:buChar char="§"/>
                </a:pPr>
                <a:r>
                  <a:rPr lang="en-IN" dirty="0">
                    <a:latin typeface="Abadi Extra Light" panose="020B0204020104020204" pitchFamily="34" charset="0"/>
                  </a:rPr>
                  <a:t>An example of problem with missing labels: </a:t>
                </a:r>
                <a:r>
                  <a:rPr lang="en-IN" dirty="0">
                    <a:solidFill>
                      <a:srgbClr val="0000FF"/>
                    </a:solidFill>
                    <a:latin typeface="Abadi Extra Light" panose="020B0204020104020204" pitchFamily="34" charset="0"/>
                  </a:rPr>
                  <a:t>Semi-supervised learn</a:t>
                </a:r>
                <a:r>
                  <a:rPr lang="en-IN" dirty="0">
                    <a:latin typeface="Abadi Extra Light" panose="020B0204020104020204" pitchFamily="34" charset="0"/>
                  </a:rPr>
                  <a:t>ing</a:t>
                </a:r>
              </a:p>
              <a:p>
                <a:pPr>
                  <a:buFont typeface="Wingdings" panose="05000000000000000000" pitchFamily="2" charset="2"/>
                  <a:buChar char="§"/>
                </a:pPr>
                <a:r>
                  <a:rPr lang="en-GB" sz="2600" dirty="0">
                    <a:solidFill>
                      <a:srgbClr val="0000FF"/>
                    </a:solidFill>
                    <a:latin typeface="Abadi Extra Light" panose="020B0204020104020204" pitchFamily="34" charset="0"/>
                  </a:rPr>
                  <a:t>Hyperparameter estimation</a:t>
                </a:r>
                <a:r>
                  <a:rPr lang="en-GB" sz="2600" dirty="0">
                    <a:latin typeface="Abadi Extra Light" panose="020B0204020104020204" pitchFamily="34" charset="0"/>
                  </a:rPr>
                  <a:t> in probabilistic models (an alternative to MLE-II)</a:t>
                </a:r>
              </a:p>
              <a:p>
                <a:pPr lvl="1">
                  <a:buFont typeface="Wingdings" panose="05000000000000000000" pitchFamily="2" charset="2"/>
                  <a:buChar char="§"/>
                </a:pPr>
                <a:r>
                  <a:rPr lang="en-GB" dirty="0">
                    <a:latin typeface="Abadi Extra Light" panose="020B0204020104020204" pitchFamily="34" charset="0"/>
                  </a:rPr>
                  <a:t>MLE-II estimates </a:t>
                </a:r>
                <a:r>
                  <a:rPr lang="en-GB" dirty="0" err="1">
                    <a:latin typeface="Abadi Extra Light" panose="020B0204020104020204" pitchFamily="34" charset="0"/>
                  </a:rPr>
                  <a:t>hyperparams</a:t>
                </a:r>
                <a:r>
                  <a:rPr lang="en-GB" dirty="0">
                    <a:latin typeface="Abadi Extra Light" panose="020B0204020104020204" pitchFamily="34" charset="0"/>
                  </a:rPr>
                  <a:t> by maximizing the marginal likelihood, e.g.</a:t>
                </a:r>
                <a:r>
                  <a:rPr lang="en-GB" sz="2200" dirty="0">
                    <a:latin typeface="Abadi Extra Light" panose="020B0204020104020204" pitchFamily="34" charset="0"/>
                  </a:rPr>
                  <a:t>,</a:t>
                </a:r>
              </a:p>
              <a:p>
                <a:pPr marL="457200" lvl="1" indent="0">
                  <a:buNone/>
                </a:pPr>
                <a:endParaRPr lang="en-GB" sz="2200" dirty="0">
                  <a:latin typeface="Abadi Extra Light" panose="020B0204020104020204" pitchFamily="34" charset="0"/>
                </a:endParaRP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With EM, can treat </a:t>
                </a:r>
                <a14:m>
                  <m:oMath xmlns:m="http://schemas.openxmlformats.org/officeDocument/2006/math">
                    <m:r>
                      <a:rPr lang="en-GB" b="1" i="1" dirty="0" smtClean="0">
                        <a:latin typeface="Cambria Math" panose="02040503050406030204" pitchFamily="18" charset="0"/>
                      </a:rPr>
                      <m:t>𝒘</m:t>
                    </m:r>
                  </m:oMath>
                </a14:m>
                <a:r>
                  <a:rPr lang="en-GB" dirty="0">
                    <a:latin typeface="Abadi Extra Light" panose="020B0204020104020204" pitchFamily="34" charset="0"/>
                  </a:rPr>
                  <a:t> as latent var, and </a:t>
                </a:r>
                <a14:m>
                  <m:oMath xmlns:m="http://schemas.openxmlformats.org/officeDocument/2006/math">
                    <m:r>
                      <a:rPr lang="en-IN" i="1" smtClean="0">
                        <a:latin typeface="Cambria Math" panose="02040503050406030204" pitchFamily="18" charset="0"/>
                      </a:rPr>
                      <m:t>𝜆</m:t>
                    </m:r>
                    <m:r>
                      <a:rPr lang="en-IN" i="1" smtClean="0">
                        <a:latin typeface="Cambria Math" panose="02040503050406030204" pitchFamily="18" charset="0"/>
                      </a:rPr>
                      <m:t>, </m:t>
                    </m:r>
                    <m:r>
                      <a:rPr lang="en-IN" i="1" smtClean="0">
                        <a:latin typeface="Cambria Math" panose="02040503050406030204" pitchFamily="18" charset="0"/>
                      </a:rPr>
                      <m:t>𝛽</m:t>
                    </m:r>
                  </m:oMath>
                </a14:m>
                <a:r>
                  <a:rPr lang="en-GB" dirty="0">
                    <a:latin typeface="Abadi Extra Light" panose="020B0204020104020204" pitchFamily="34" charset="0"/>
                  </a:rPr>
                  <a:t> as “parameters”</a:t>
                </a:r>
              </a:p>
              <a:p>
                <a:pPr lvl="2">
                  <a:buFont typeface="Wingdings" panose="05000000000000000000" pitchFamily="2" charset="2"/>
                  <a:buChar char="§"/>
                </a:pPr>
                <a:r>
                  <a:rPr lang="en-GB" dirty="0">
                    <a:latin typeface="Abadi Extra Light" panose="020B0204020104020204" pitchFamily="34" charset="0"/>
                  </a:rPr>
                  <a:t>E step will estimate the CP of </a:t>
                </a:r>
                <a14:m>
                  <m:oMath xmlns:m="http://schemas.openxmlformats.org/officeDocument/2006/math">
                    <m:r>
                      <a:rPr lang="en-IN" b="0" i="1" smtClean="0">
                        <a:latin typeface="Cambria Math" panose="02040503050406030204" pitchFamily="18" charset="0"/>
                      </a:rPr>
                      <m:t>𝑤</m:t>
                    </m:r>
                  </m:oMath>
                </a14:m>
                <a:r>
                  <a:rPr lang="en-GB" dirty="0">
                    <a:latin typeface="Abadi Extra Light" panose="020B0204020104020204" pitchFamily="34" charset="0"/>
                  </a:rPr>
                  <a:t> given current estimates of </a:t>
                </a:r>
                <a14:m>
                  <m:oMath xmlns:m="http://schemas.openxmlformats.org/officeDocument/2006/math">
                    <m:r>
                      <a:rPr lang="en-IN" i="1">
                        <a:latin typeface="Cambria Math" panose="02040503050406030204" pitchFamily="18" charset="0"/>
                      </a:rPr>
                      <m:t>𝜆</m:t>
                    </m:r>
                    <m:r>
                      <a:rPr lang="en-IN" i="1">
                        <a:latin typeface="Cambria Math" panose="02040503050406030204" pitchFamily="18" charset="0"/>
                      </a:rPr>
                      <m:t>, </m:t>
                    </m:r>
                    <m:r>
                      <a:rPr lang="en-IN" i="1">
                        <a:latin typeface="Cambria Math" panose="02040503050406030204" pitchFamily="18" charset="0"/>
                      </a:rPr>
                      <m:t>𝛽</m:t>
                    </m:r>
                  </m:oMath>
                </a14:m>
                <a:r>
                  <a:rPr lang="en-GB" dirty="0">
                    <a:latin typeface="Abadi Extra Light" panose="020B0204020104020204" pitchFamily="34" charset="0"/>
                  </a:rPr>
                  <a:t> </a:t>
                </a:r>
              </a:p>
              <a:p>
                <a:pPr lvl="2">
                  <a:buFont typeface="Wingdings" panose="05000000000000000000" pitchFamily="2" charset="2"/>
                  <a:buChar char="§"/>
                </a:pPr>
                <a:r>
                  <a:rPr lang="en-GB" dirty="0">
                    <a:latin typeface="Abadi Extra Light" panose="020B0204020104020204" pitchFamily="34" charset="0"/>
                  </a:rPr>
                  <a:t>M step will re-estimate </a:t>
                </a:r>
                <a14:m>
                  <m:oMath xmlns:m="http://schemas.openxmlformats.org/officeDocument/2006/math">
                    <m:r>
                      <a:rPr lang="en-IN" i="1" smtClean="0">
                        <a:latin typeface="Cambria Math" panose="02040503050406030204" pitchFamily="18" charset="0"/>
                      </a:rPr>
                      <m:t>𝜆</m:t>
                    </m:r>
                    <m:r>
                      <a:rPr lang="en-IN" i="1" smtClean="0">
                        <a:latin typeface="Cambria Math" panose="02040503050406030204" pitchFamily="18" charset="0"/>
                      </a:rPr>
                      <m:t>, </m:t>
                    </m:r>
                    <m:r>
                      <a:rPr lang="en-IN" i="1" smtClean="0">
                        <a:latin typeface="Cambria Math" panose="02040503050406030204" pitchFamily="18" charset="0"/>
                      </a:rPr>
                      <m:t>𝛽</m:t>
                    </m:r>
                  </m:oMath>
                </a14:m>
                <a:r>
                  <a:rPr lang="en-GB" dirty="0">
                    <a:latin typeface="Abadi Extra Light" panose="020B0204020104020204" pitchFamily="34" charset="0"/>
                  </a:rPr>
                  <a:t> by maximizing the expected CLL</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C29D47-31AC-48EC-92EA-BA62FAC4735B}"/>
                  </a:ext>
                </a:extLst>
              </p:cNvPr>
              <p:cNvSpPr txBox="1"/>
              <p:nvPr/>
            </p:nvSpPr>
            <p:spPr>
              <a:xfrm>
                <a:off x="1915731" y="4526975"/>
                <a:ext cx="7234448" cy="726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i="1" smtClean="0">
                              <a:latin typeface="Cambria Math" panose="02040503050406030204" pitchFamily="18" charset="0"/>
                            </a:rPr>
                          </m:ctrlPr>
                        </m:dPr>
                        <m:e>
                          <m:acc>
                            <m:accPr>
                              <m:chr m:val="̂"/>
                              <m:ctrlPr>
                                <a:rPr lang="en-IN" i="1">
                                  <a:latin typeface="Cambria Math" panose="02040503050406030204" pitchFamily="18" charset="0"/>
                                </a:rPr>
                              </m:ctrlPr>
                            </m:accPr>
                            <m:e>
                              <m:r>
                                <a:rPr lang="en-IN" i="1">
                                  <a:latin typeface="Cambria Math" panose="02040503050406030204" pitchFamily="18" charset="0"/>
                                </a:rPr>
                                <m:t>𝜆</m:t>
                              </m:r>
                            </m:e>
                          </m:acc>
                          <m:r>
                            <a:rPr lang="en-IN" i="1">
                              <a:latin typeface="Cambria Math" panose="02040503050406030204" pitchFamily="18" charset="0"/>
                            </a:rPr>
                            <m:t>,</m:t>
                          </m:r>
                          <m:acc>
                            <m:accPr>
                              <m:chr m:val="̂"/>
                              <m:ctrlPr>
                                <a:rPr lang="en-IN" i="1">
                                  <a:latin typeface="Cambria Math" panose="02040503050406030204" pitchFamily="18" charset="0"/>
                                </a:rPr>
                              </m:ctrlPr>
                            </m:accPr>
                            <m:e>
                              <m:r>
                                <a:rPr lang="en-IN" i="1">
                                  <a:latin typeface="Cambria Math" panose="02040503050406030204" pitchFamily="18" charset="0"/>
                                </a:rPr>
                                <m:t>𝛽</m:t>
                              </m:r>
                            </m:e>
                          </m:acc>
                        </m:e>
                      </m:d>
                      <m:r>
                        <a:rPr lang="en-IN" i="1">
                          <a:latin typeface="Cambria Math" panose="02040503050406030204" pitchFamily="18" charset="0"/>
                        </a:rPr>
                        <m:t>= </m:t>
                      </m:r>
                      <m:sSub>
                        <m:sSubPr>
                          <m:ctrlPr>
                            <a:rPr lang="en-IN" i="1">
                              <a:latin typeface="Cambria Math" panose="02040503050406030204" pitchFamily="18" charset="0"/>
                            </a:rPr>
                          </m:ctrlPr>
                        </m:sSubPr>
                        <m:e>
                          <m:r>
                            <m:rPr>
                              <m:sty m:val="p"/>
                            </m:rPr>
                            <a:rPr lang="en-IN">
                              <a:latin typeface="Cambria Math" panose="02040503050406030204" pitchFamily="18" charset="0"/>
                            </a:rPr>
                            <m:t>argmax</m:t>
                          </m:r>
                        </m:e>
                        <m:sub>
                          <m:r>
                            <a:rPr lang="en-IN" i="1">
                              <a:latin typeface="Cambria Math" panose="02040503050406030204" pitchFamily="18" charset="0"/>
                            </a:rPr>
                            <m:t>𝜆</m:t>
                          </m:r>
                          <m:r>
                            <a:rPr lang="en-IN" i="1">
                              <a:latin typeface="Cambria Math" panose="02040503050406030204" pitchFamily="18" charset="0"/>
                            </a:rPr>
                            <m:t>,</m:t>
                          </m:r>
                          <m:r>
                            <a:rPr lang="en-IN" i="1">
                              <a:latin typeface="Cambria Math" panose="02040503050406030204" pitchFamily="18" charset="0"/>
                            </a:rPr>
                            <m:t>𝛽</m:t>
                          </m:r>
                        </m:sub>
                      </m:sSub>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𝒚</m:t>
                          </m:r>
                        </m:e>
                        <m:e>
                          <m:r>
                            <a:rPr lang="en-IN" b="1" i="1">
                              <a:latin typeface="Cambria Math" panose="02040503050406030204" pitchFamily="18" charset="0"/>
                            </a:rPr>
                            <m:t>𝑿</m:t>
                          </m:r>
                          <m:r>
                            <a:rPr lang="en-IN" i="1">
                              <a:latin typeface="Cambria Math" panose="02040503050406030204" pitchFamily="18" charset="0"/>
                            </a:rPr>
                            <m:t>,</m:t>
                          </m:r>
                          <m:r>
                            <a:rPr lang="en-IN" i="1">
                              <a:latin typeface="Cambria Math" panose="02040503050406030204" pitchFamily="18" charset="0"/>
                            </a:rPr>
                            <m:t>𝜆</m:t>
                          </m:r>
                          <m:r>
                            <a:rPr lang="en-IN" i="1">
                              <a:latin typeface="Cambria Math" panose="02040503050406030204" pitchFamily="18" charset="0"/>
                            </a:rPr>
                            <m:t>, </m:t>
                          </m:r>
                          <m:r>
                            <a:rPr lang="en-IN" i="1">
                              <a:latin typeface="Cambria Math" panose="02040503050406030204" pitchFamily="18" charset="0"/>
                            </a:rPr>
                            <m:t>𝛽</m:t>
                          </m:r>
                        </m:e>
                      </m:d>
                      <m:r>
                        <a:rPr lang="en-IN" b="0" i="1" smtClean="0">
                          <a:latin typeface="Cambria Math" panose="02040503050406030204" pitchFamily="18" charset="0"/>
                        </a:rPr>
                        <m:t>=</m:t>
                      </m:r>
                      <m:sSub>
                        <m:sSubPr>
                          <m:ctrlPr>
                            <a:rPr lang="en-IN" i="1">
                              <a:latin typeface="Cambria Math" panose="02040503050406030204" pitchFamily="18" charset="0"/>
                            </a:rPr>
                          </m:ctrlPr>
                        </m:sSubPr>
                        <m:e>
                          <m:r>
                            <m:rPr>
                              <m:sty m:val="p"/>
                            </m:rPr>
                            <a:rPr lang="en-IN" b="0" i="0" smtClean="0">
                              <a:latin typeface="Cambria Math" panose="02040503050406030204" pitchFamily="18" charset="0"/>
                            </a:rPr>
                            <m:t>a</m:t>
                          </m:r>
                          <m:r>
                            <m:rPr>
                              <m:sty m:val="p"/>
                            </m:rPr>
                            <a:rPr lang="en-IN">
                              <a:latin typeface="Cambria Math" panose="02040503050406030204" pitchFamily="18" charset="0"/>
                            </a:rPr>
                            <m:t>rgmax</m:t>
                          </m:r>
                        </m:e>
                        <m:sub>
                          <m:r>
                            <a:rPr lang="en-IN" i="1">
                              <a:latin typeface="Cambria Math" panose="02040503050406030204" pitchFamily="18" charset="0"/>
                            </a:rPr>
                            <m:t>𝜆</m:t>
                          </m:r>
                          <m:r>
                            <a:rPr lang="en-IN" i="1">
                              <a:latin typeface="Cambria Math" panose="02040503050406030204" pitchFamily="18" charset="0"/>
                            </a:rPr>
                            <m:t>,</m:t>
                          </m:r>
                          <m:r>
                            <a:rPr lang="en-IN" i="1">
                              <a:latin typeface="Cambria Math" panose="02040503050406030204" pitchFamily="18" charset="0"/>
                            </a:rPr>
                            <m:t>𝛽</m:t>
                          </m:r>
                        </m:sub>
                      </m:sSub>
                      <m:nary>
                        <m:naryPr>
                          <m:limLoc m:val="undOvr"/>
                          <m:subHide m:val="on"/>
                          <m:supHide m:val="on"/>
                          <m:ctrlPr>
                            <a:rPr lang="en-IN" i="1">
                              <a:latin typeface="Cambria Math" panose="02040503050406030204" pitchFamily="18" charset="0"/>
                            </a:rPr>
                          </m:ctrlPr>
                        </m:naryPr>
                        <m:sub/>
                        <m:sup/>
                        <m:e>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𝒚</m:t>
                              </m:r>
                            </m:e>
                            <m:e>
                              <m:r>
                                <a:rPr lang="en-IN" b="1" i="1">
                                  <a:latin typeface="Cambria Math" panose="02040503050406030204" pitchFamily="18" charset="0"/>
                                </a:rPr>
                                <m:t>𝒘</m:t>
                              </m:r>
                              <m:r>
                                <a:rPr lang="en-IN" b="1" i="1">
                                  <a:latin typeface="Cambria Math" panose="02040503050406030204" pitchFamily="18" charset="0"/>
                                </a:rPr>
                                <m:t>,</m:t>
                              </m:r>
                              <m:r>
                                <a:rPr lang="en-IN" b="1" i="1">
                                  <a:latin typeface="Cambria Math" panose="02040503050406030204" pitchFamily="18" charset="0"/>
                                </a:rPr>
                                <m:t>𝑿</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𝒘</m:t>
                              </m:r>
                            </m:e>
                            <m:e>
                              <m:r>
                                <a:rPr lang="en-IN" i="1">
                                  <a:latin typeface="Cambria Math" panose="02040503050406030204" pitchFamily="18" charset="0"/>
                                </a:rPr>
                                <m:t>𝜆</m:t>
                              </m:r>
                            </m:e>
                          </m:d>
                          <m:r>
                            <a:rPr lang="en-IN" i="1">
                              <a:latin typeface="Cambria Math" panose="02040503050406030204" pitchFamily="18" charset="0"/>
                            </a:rPr>
                            <m:t>𝑑</m:t>
                          </m:r>
                          <m:r>
                            <a:rPr lang="en-IN" b="1" i="1">
                              <a:latin typeface="Cambria Math" panose="02040503050406030204" pitchFamily="18" charset="0"/>
                            </a:rPr>
                            <m:t>𝒘</m:t>
                          </m:r>
                        </m:e>
                      </m:nary>
                    </m:oMath>
                  </m:oMathPara>
                </a14:m>
                <a:endParaRPr lang="en-IN" b="1" dirty="0">
                  <a:latin typeface="Abadi Extra Light" panose="020B0204020104020204" pitchFamily="34" charset="0"/>
                </a:endParaRPr>
              </a:p>
            </p:txBody>
          </p:sp>
        </mc:Choice>
        <mc:Fallback xmlns="">
          <p:sp>
            <p:nvSpPr>
              <p:cNvPr id="7" name="TextBox 6">
                <a:extLst>
                  <a:ext uri="{FF2B5EF4-FFF2-40B4-BE49-F238E27FC236}">
                    <a16:creationId xmlns:a16="http://schemas.microsoft.com/office/drawing/2014/main" id="{B0C29D47-31AC-48EC-92EA-BA62FAC4735B}"/>
                  </a:ext>
                </a:extLst>
              </p:cNvPr>
              <p:cNvSpPr txBox="1">
                <a:spLocks noRot="1" noChangeAspect="1" noMove="1" noResize="1" noEditPoints="1" noAdjustHandles="1" noChangeArrowheads="1" noChangeShapeType="1" noTextEdit="1"/>
              </p:cNvSpPr>
              <p:nvPr/>
            </p:nvSpPr>
            <p:spPr>
              <a:xfrm>
                <a:off x="1915731" y="4526975"/>
                <a:ext cx="7234448" cy="726546"/>
              </a:xfrm>
              <a:prstGeom prst="rect">
                <a:avLst/>
              </a:prstGeom>
              <a:blipFill>
                <a:blip r:embed="rId6"/>
                <a:stretch>
                  <a:fillRect/>
                </a:stretch>
              </a:blipFill>
            </p:spPr>
            <p:txBody>
              <a:bodyPr/>
              <a:lstStyle/>
              <a:p>
                <a:r>
                  <a:rPr lang="en-IN">
                    <a:noFill/>
                  </a:rPr>
                  <a:t> </a:t>
                </a:r>
              </a:p>
            </p:txBody>
          </p:sp>
        </mc:Fallback>
      </mc:AlternateContent>
      <p:pic>
        <p:nvPicPr>
          <p:cNvPr id="6146" name="Picture 2">
            <a:extLst>
              <a:ext uri="{FF2B5EF4-FFF2-40B4-BE49-F238E27FC236}">
                <a16:creationId xmlns:a16="http://schemas.microsoft.com/office/drawing/2014/main" id="{C58686A0-7AD5-4905-B44E-E5B1DBEF36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746" y="6245114"/>
            <a:ext cx="6325673" cy="362408"/>
          </a:xfrm>
          <a:prstGeom prst="rect">
            <a:avLst/>
          </a:prstGeom>
          <a:noFill/>
          <a:extLst>
            <a:ext uri="{909E8E84-426E-40DD-AFC4-6F175D3DCCD1}">
              <a14:hiddenFill xmlns:a14="http://schemas.microsoft.com/office/drawing/2010/main">
                <a:solidFill>
                  <a:srgbClr val="FFFFFF"/>
                </a:solidFill>
              </a14:hiddenFill>
            </a:ext>
          </a:extLst>
        </p:spPr>
      </p:pic>
      <p:sp>
        <p:nvSpPr>
          <p:cNvPr id="17" name="Speech Bubble: Rectangle 16">
            <a:extLst>
              <a:ext uri="{FF2B5EF4-FFF2-40B4-BE49-F238E27FC236}">
                <a16:creationId xmlns:a16="http://schemas.microsoft.com/office/drawing/2014/main" id="{5D5C91EC-1A84-494D-B37A-01CC02072976}"/>
              </a:ext>
            </a:extLst>
          </p:cNvPr>
          <p:cNvSpPr/>
          <p:nvPr/>
        </p:nvSpPr>
        <p:spPr>
          <a:xfrm>
            <a:off x="9303616" y="4611232"/>
            <a:ext cx="1945306" cy="443726"/>
          </a:xfrm>
          <a:prstGeom prst="wedgeRectCallout">
            <a:avLst>
              <a:gd name="adj1" fmla="val -63384"/>
              <a:gd name="adj2" fmla="val -17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For a Bayesian linear regression model</a:t>
            </a:r>
          </a:p>
        </p:txBody>
      </p:sp>
      <mc:AlternateContent xmlns:mc="http://schemas.openxmlformats.org/markup-compatibility/2006" xmlns:a14="http://schemas.microsoft.com/office/drawing/2010/main">
        <mc:Choice Requires="a14">
          <p:sp>
            <p:nvSpPr>
              <p:cNvPr id="18" name="Speech Bubble: Rectangle 17">
                <a:extLst>
                  <a:ext uri="{FF2B5EF4-FFF2-40B4-BE49-F238E27FC236}">
                    <a16:creationId xmlns:a16="http://schemas.microsoft.com/office/drawing/2014/main" id="{21D65DEC-D0E5-4AFF-AB79-B17DE29AA4D1}"/>
                  </a:ext>
                </a:extLst>
              </p:cNvPr>
              <p:cNvSpPr/>
              <p:nvPr/>
            </p:nvSpPr>
            <p:spPr>
              <a:xfrm>
                <a:off x="8792755" y="6023251"/>
                <a:ext cx="1413752" cy="443726"/>
              </a:xfrm>
              <a:prstGeom prst="wedgeRectCallout">
                <a:avLst>
                  <a:gd name="adj1" fmla="val -63384"/>
                  <a:gd name="adj2" fmla="val -17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Expectations </a:t>
                </a:r>
                <a:r>
                  <a:rPr lang="en-IN" sz="1400" dirty="0" err="1">
                    <a:solidFill>
                      <a:schemeClr val="tx1"/>
                    </a:solidFill>
                    <a:latin typeface="Abadi Extra Light" panose="020B0204020104020204" pitchFamily="34" charset="0"/>
                  </a:rPr>
                  <a:t>w.r.t.</a:t>
                </a:r>
                <a:r>
                  <a:rPr lang="en-IN" sz="1400" dirty="0">
                    <a:solidFill>
                      <a:schemeClr val="tx1"/>
                    </a:solidFill>
                    <a:latin typeface="Abadi Extra Light" panose="020B0204020104020204" pitchFamily="34" charset="0"/>
                  </a:rPr>
                  <a:t> the CP of </a:t>
                </a:r>
                <a14:m>
                  <m:oMath xmlns:m="http://schemas.openxmlformats.org/officeDocument/2006/math">
                    <m:r>
                      <a:rPr lang="en-IN" sz="1400" b="1" i="1" smtClean="0">
                        <a:solidFill>
                          <a:schemeClr val="tx1"/>
                        </a:solidFill>
                        <a:latin typeface="Cambria Math" panose="02040503050406030204" pitchFamily="18" charset="0"/>
                      </a:rPr>
                      <m:t>𝒘</m:t>
                    </m:r>
                  </m:oMath>
                </a14:m>
                <a:endParaRPr lang="en-IN" sz="1400" b="1" dirty="0">
                  <a:solidFill>
                    <a:schemeClr val="tx1"/>
                  </a:solidFill>
                  <a:latin typeface="Abadi Extra Light" panose="020B0204020104020204" pitchFamily="34" charset="0"/>
                </a:endParaRPr>
              </a:p>
            </p:txBody>
          </p:sp>
        </mc:Choice>
        <mc:Fallback xmlns="">
          <p:sp>
            <p:nvSpPr>
              <p:cNvPr id="18" name="Speech Bubble: Rectangle 17">
                <a:extLst>
                  <a:ext uri="{FF2B5EF4-FFF2-40B4-BE49-F238E27FC236}">
                    <a16:creationId xmlns:a16="http://schemas.microsoft.com/office/drawing/2014/main" id="{21D65DEC-D0E5-4AFF-AB79-B17DE29AA4D1}"/>
                  </a:ext>
                </a:extLst>
              </p:cNvPr>
              <p:cNvSpPr>
                <a:spLocks noRot="1" noChangeAspect="1" noMove="1" noResize="1" noEditPoints="1" noAdjustHandles="1" noChangeArrowheads="1" noChangeShapeType="1" noTextEdit="1"/>
              </p:cNvSpPr>
              <p:nvPr/>
            </p:nvSpPr>
            <p:spPr>
              <a:xfrm>
                <a:off x="8792755" y="6023251"/>
                <a:ext cx="1413752" cy="443726"/>
              </a:xfrm>
              <a:prstGeom prst="wedgeRectCallout">
                <a:avLst>
                  <a:gd name="adj1" fmla="val -63384"/>
                  <a:gd name="adj2" fmla="val -1706"/>
                </a:avLst>
              </a:prstGeom>
              <a:blipFill>
                <a:blip r:embed="rId8"/>
                <a:stretch>
                  <a:fillRect t="-9211" b="-18421"/>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40057019"/>
      </p:ext>
    </p:extLst>
  </p:cSld>
  <p:clrMapOvr>
    <a:masterClrMapping/>
  </p:clrMapOvr>
  <mc:AlternateContent xmlns:mc="http://schemas.openxmlformats.org/markup-compatibility/2006" xmlns:p14="http://schemas.microsoft.com/office/powerpoint/2010/main">
    <mc:Choice Requires="p14">
      <p:transition spd="slow" p14:dur="2000" advTm="293742"/>
    </mc:Choice>
    <mc:Fallback xmlns="">
      <p:transition spd="slow" advTm="293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wipe(down)">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146"/>
                                        </p:tgtEl>
                                        <p:attrNameLst>
                                          <p:attrName>style.visibility</p:attrName>
                                        </p:attrNameLst>
                                      </p:cBhvr>
                                      <p:to>
                                        <p:strVal val="visible"/>
                                      </p:to>
                                    </p:set>
                                    <p:animEffect transition="in" filter="wipe(down)">
                                      <p:cBhvr>
                                        <p:cTn id="72" dur="500"/>
                                        <p:tgtEl>
                                          <p:spTgt spid="61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EM: Some Comments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The E and M steps may not always be possible to perform exactly. Some reasons</a:t>
                </a:r>
              </a:p>
              <a:p>
                <a:pPr marL="0" indent="0">
                  <a:buNone/>
                </a:pPr>
                <a:endParaRPr lang="en-GB" sz="1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The conditional posterior of latent variables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𝑍</m:t>
                    </m:r>
                    <m:r>
                      <a:rPr lang="en-IN" b="0" i="1" dirty="0" smtClean="0">
                        <a:latin typeface="Cambria Math" panose="02040503050406030204" pitchFamily="18" charset="0"/>
                      </a:rPr>
                      <m:t>|</m:t>
                    </m:r>
                    <m:r>
                      <a:rPr lang="en-IN" b="0" i="1" dirty="0" smtClean="0">
                        <a:latin typeface="Cambria Math" panose="02040503050406030204" pitchFamily="18" charset="0"/>
                      </a:rPr>
                      <m:t>𝑋</m:t>
                    </m:r>
                    <m:r>
                      <a:rPr lang="en-IN" b="0" i="1" dirty="0" smtClean="0">
                        <a:latin typeface="Cambria Math" panose="02040503050406030204" pitchFamily="18" charset="0"/>
                      </a:rPr>
                      <m:t>,</m:t>
                    </m:r>
                    <m:r>
                      <m:rPr>
                        <m:sty m:val="p"/>
                      </m:rPr>
                      <a:rPr lang="en-IN" b="0" i="0" dirty="0" smtClean="0">
                        <a:latin typeface="Cambria Math" panose="02040503050406030204" pitchFamily="18" charset="0"/>
                      </a:rPr>
                      <m:t>Θ</m:t>
                    </m:r>
                    <m:r>
                      <a:rPr lang="en-IN" b="0" i="1" dirty="0" smtClean="0">
                        <a:latin typeface="Cambria Math" panose="02040503050406030204" pitchFamily="18" charset="0"/>
                      </a:rPr>
                      <m:t>)</m:t>
                    </m:r>
                  </m:oMath>
                </a14:m>
                <a:r>
                  <a:rPr lang="en-GB" dirty="0">
                    <a:latin typeface="Abadi Extra Light" panose="020B0204020104020204" pitchFamily="34" charset="0"/>
                  </a:rPr>
                  <a:t> may not be easy to compute</a:t>
                </a:r>
              </a:p>
              <a:p>
                <a:pPr lvl="2">
                  <a:buFont typeface="Wingdings" panose="05000000000000000000" pitchFamily="2" charset="2"/>
                  <a:buChar char="§"/>
                </a:pPr>
                <a:r>
                  <a:rPr lang="en-GB" dirty="0">
                    <a:latin typeface="Abadi Extra Light" panose="020B0204020104020204" pitchFamily="34" charset="0"/>
                  </a:rPr>
                  <a:t>Will need to approximate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𝑍</m:t>
                    </m:r>
                    <m:r>
                      <a:rPr lang="en-IN" b="0" i="1" dirty="0" smtClean="0">
                        <a:latin typeface="Cambria Math" panose="02040503050406030204" pitchFamily="18" charset="0"/>
                      </a:rPr>
                      <m:t>|</m:t>
                    </m:r>
                    <m:r>
                      <a:rPr lang="en-IN" b="0" i="1" dirty="0" smtClean="0">
                        <a:latin typeface="Cambria Math" panose="02040503050406030204" pitchFamily="18" charset="0"/>
                      </a:rPr>
                      <m:t>𝑋</m:t>
                    </m:r>
                    <m:r>
                      <a:rPr lang="en-IN" b="0" i="1" dirty="0" smtClean="0">
                        <a:latin typeface="Cambria Math" panose="02040503050406030204" pitchFamily="18" charset="0"/>
                      </a:rPr>
                      <m:t>,</m:t>
                    </m:r>
                    <m:r>
                      <m:rPr>
                        <m:sty m:val="p"/>
                      </m:rPr>
                      <a:rPr lang="en-IN" b="0" i="0" dirty="0" smtClean="0">
                        <a:latin typeface="Cambria Math" panose="02040503050406030204" pitchFamily="18" charset="0"/>
                      </a:rPr>
                      <m:t>Θ</m:t>
                    </m:r>
                    <m:r>
                      <a:rPr lang="en-IN" b="0" i="1" dirty="0" smtClean="0">
                        <a:latin typeface="Cambria Math" panose="02040503050406030204" pitchFamily="18" charset="0"/>
                      </a:rPr>
                      <m:t>)</m:t>
                    </m:r>
                  </m:oMath>
                </a14:m>
                <a:r>
                  <a:rPr lang="en-GB" dirty="0">
                    <a:latin typeface="Abadi Extra Light" panose="020B0204020104020204" pitchFamily="34" charset="0"/>
                  </a:rPr>
                  <a:t> using methods such as MCMC or variational inference</a:t>
                </a:r>
              </a:p>
              <a:p>
                <a:pPr marL="914400" lvl="2" indent="0">
                  <a:buNone/>
                </a:pPr>
                <a:endParaRPr lang="en-GB" sz="1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Even if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𝑍</m:t>
                    </m:r>
                    <m:r>
                      <a:rPr lang="en-IN" b="0" i="1" dirty="0" smtClean="0">
                        <a:latin typeface="Cambria Math" panose="02040503050406030204" pitchFamily="18" charset="0"/>
                      </a:rPr>
                      <m:t>|</m:t>
                    </m:r>
                    <m:r>
                      <a:rPr lang="en-IN" b="0" i="1" dirty="0" smtClean="0">
                        <a:latin typeface="Cambria Math" panose="02040503050406030204" pitchFamily="18" charset="0"/>
                      </a:rPr>
                      <m:t>𝑋</m:t>
                    </m:r>
                    <m:r>
                      <a:rPr lang="en-IN" b="0" i="1" dirty="0" smtClean="0">
                        <a:latin typeface="Cambria Math" panose="02040503050406030204" pitchFamily="18" charset="0"/>
                      </a:rPr>
                      <m:t>,</m:t>
                    </m:r>
                    <m:r>
                      <m:rPr>
                        <m:sty m:val="p"/>
                      </m:rPr>
                      <a:rPr lang="en-IN" b="0" i="0" dirty="0" smtClean="0">
                        <a:latin typeface="Cambria Math" panose="02040503050406030204" pitchFamily="18" charset="0"/>
                      </a:rPr>
                      <m:t>Θ</m:t>
                    </m:r>
                    <m:r>
                      <a:rPr lang="en-IN" b="0" i="1" dirty="0" smtClean="0">
                        <a:latin typeface="Cambria Math" panose="02040503050406030204" pitchFamily="18" charset="0"/>
                      </a:rPr>
                      <m:t>)</m:t>
                    </m:r>
                  </m:oMath>
                </a14:m>
                <a:r>
                  <a:rPr lang="en-GB" dirty="0">
                    <a:latin typeface="Abadi Extra Light" panose="020B0204020104020204" pitchFamily="34" charset="0"/>
                  </a:rPr>
                  <a:t> is easy, the expected CLL may not be easy to compute</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Maximization of the expected CLL may not be possible in closed form</a:t>
                </a: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EM works even if the M step is only solved approximately (</a:t>
                </a:r>
                <a:r>
                  <a:rPr lang="en-GB" sz="2600" dirty="0">
                    <a:solidFill>
                      <a:srgbClr val="0000FF"/>
                    </a:solidFill>
                    <a:latin typeface="Abadi Extra Light" panose="020B0204020104020204" pitchFamily="34" charset="0"/>
                  </a:rPr>
                  <a:t>Generalized EM</a:t>
                </a:r>
                <a:r>
                  <a:rPr lang="en-GB" sz="2600" dirty="0">
                    <a:latin typeface="Abadi Extra Light" panose="020B0204020104020204" pitchFamily="34" charset="0"/>
                  </a:rPr>
                  <a:t>)</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If M step has multiple parameters whose updates depend on each other, they are updated in an alternating fashion - called </a:t>
                </a:r>
                <a:r>
                  <a:rPr lang="en-GB" sz="2600" dirty="0">
                    <a:solidFill>
                      <a:srgbClr val="0000FF"/>
                    </a:solidFill>
                    <a:latin typeface="Abadi Extra Light" panose="020B0204020104020204" pitchFamily="34" charset="0"/>
                  </a:rPr>
                  <a:t>Expectation Conditional Maximization (ECM)</a:t>
                </a:r>
              </a:p>
              <a:p>
                <a:pPr>
                  <a:buFont typeface="Wingdings" panose="05000000000000000000" pitchFamily="2" charset="2"/>
                  <a:buChar char="§"/>
                </a:pPr>
                <a:r>
                  <a:rPr lang="en-GB" sz="2600" dirty="0">
                    <a:latin typeface="Abadi Extra Light" panose="020B0204020104020204" pitchFamily="34" charset="0"/>
                  </a:rPr>
                  <a:t>Other advanced probabilistic inference algos are based on ideas similar to EM</a:t>
                </a:r>
              </a:p>
              <a:p>
                <a:pPr lvl="1">
                  <a:buFont typeface="Wingdings" panose="05000000000000000000" pitchFamily="2" charset="2"/>
                  <a:buChar char="§"/>
                </a:pPr>
                <a:r>
                  <a:rPr lang="en-GB" dirty="0">
                    <a:latin typeface="Abadi Extra Light" panose="020B0204020104020204" pitchFamily="34" charset="0"/>
                  </a:rPr>
                  <a:t>E.g., </a:t>
                </a:r>
                <a:r>
                  <a:rPr lang="en-GB" dirty="0">
                    <a:solidFill>
                      <a:srgbClr val="0000FF"/>
                    </a:solidFill>
                    <a:latin typeface="Abadi Extra Light" panose="020B0204020104020204" pitchFamily="34" charset="0"/>
                  </a:rPr>
                  <a:t>Variational Bayes (VB)</a:t>
                </a:r>
                <a:r>
                  <a:rPr lang="en-GB" dirty="0">
                    <a:latin typeface="Abadi Extra Light" panose="020B0204020104020204" pitchFamily="34" charset="0"/>
                  </a:rPr>
                  <a:t> inference, a.k.a. </a:t>
                </a:r>
                <a:r>
                  <a:rPr lang="en-GB" dirty="0">
                    <a:solidFill>
                      <a:srgbClr val="0000FF"/>
                    </a:solidFill>
                    <a:latin typeface="Abadi Extra Light" panose="020B0204020104020204" pitchFamily="34" charset="0"/>
                  </a:rPr>
                  <a:t>Variational Inference (VI)</a:t>
                </a:r>
                <a:endParaRPr lang="en-GB"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25</a:t>
            </a:fld>
            <a:endParaRPr lang="en-IN" sz="2800" dirty="0">
              <a:solidFill>
                <a:schemeClr val="bg1">
                  <a:lumMod val="65000"/>
                </a:schemeClr>
              </a:solidFill>
            </a:endParaRPr>
          </a:p>
        </p:txBody>
      </p:sp>
      <p:pic>
        <p:nvPicPr>
          <p:cNvPr id="3" name="Picture 2">
            <a:extLst>
              <a:ext uri="{FF2B5EF4-FFF2-40B4-BE49-F238E27FC236}">
                <a16:creationId xmlns:a16="http://schemas.microsoft.com/office/drawing/2014/main" id="{1089A9E8-7BD7-4654-9BA8-CA7D8083083E}"/>
              </a:ext>
            </a:extLst>
          </p:cNvPr>
          <p:cNvPicPr>
            <a:picLocks noChangeAspect="1"/>
          </p:cNvPicPr>
          <p:nvPr/>
        </p:nvPicPr>
        <p:blipFill>
          <a:blip r:embed="rId6"/>
          <a:stretch>
            <a:fillRect/>
          </a:stretch>
        </p:blipFill>
        <p:spPr>
          <a:xfrm>
            <a:off x="2901742" y="2928444"/>
            <a:ext cx="5926160" cy="710087"/>
          </a:xfrm>
          <a:prstGeom prst="rect">
            <a:avLst/>
          </a:prstGeom>
        </p:spPr>
      </p:pic>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258D6AA6-1809-4438-9560-52F061595787}"/>
                  </a:ext>
                </a:extLst>
              </p:cNvPr>
              <p:cNvSpPr/>
              <p:nvPr/>
            </p:nvSpPr>
            <p:spPr>
              <a:xfrm>
                <a:off x="9181809" y="2957874"/>
                <a:ext cx="2151182" cy="651226"/>
              </a:xfrm>
              <a:prstGeom prst="wedgeRectCallout">
                <a:avLst>
                  <a:gd name="adj1" fmla="val -63384"/>
                  <a:gd name="adj2" fmla="val -17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Can often be approximated by Monte-Carlo using sample from the CP of </a:t>
                </a:r>
                <a14:m>
                  <m:oMath xmlns:m="http://schemas.openxmlformats.org/officeDocument/2006/math">
                    <m:r>
                      <a:rPr lang="en-IN" sz="1400" i="1" dirty="0" smtClean="0">
                        <a:solidFill>
                          <a:schemeClr val="tx1"/>
                        </a:solidFill>
                        <a:latin typeface="Cambria Math" panose="02040503050406030204" pitchFamily="18" charset="0"/>
                      </a:rPr>
                      <m:t>𝑍</m:t>
                    </m:r>
                  </m:oMath>
                </a14:m>
                <a:endParaRPr lang="en-IN" sz="1400" b="1" dirty="0">
                  <a:solidFill>
                    <a:schemeClr val="tx1"/>
                  </a:solidFill>
                  <a:latin typeface="Abadi Extra Light" panose="020B0204020104020204" pitchFamily="34" charset="0"/>
                </a:endParaRPr>
              </a:p>
            </p:txBody>
          </p:sp>
        </mc:Choice>
        <mc:Fallback xmlns="">
          <p:sp>
            <p:nvSpPr>
              <p:cNvPr id="6" name="Speech Bubble: Rectangle 5">
                <a:extLst>
                  <a:ext uri="{FF2B5EF4-FFF2-40B4-BE49-F238E27FC236}">
                    <a16:creationId xmlns:a16="http://schemas.microsoft.com/office/drawing/2014/main" id="{258D6AA6-1809-4438-9560-52F061595787}"/>
                  </a:ext>
                </a:extLst>
              </p:cNvPr>
              <p:cNvSpPr>
                <a:spLocks noRot="1" noChangeAspect="1" noMove="1" noResize="1" noEditPoints="1" noAdjustHandles="1" noChangeArrowheads="1" noChangeShapeType="1" noTextEdit="1"/>
              </p:cNvSpPr>
              <p:nvPr/>
            </p:nvSpPr>
            <p:spPr>
              <a:xfrm>
                <a:off x="9181809" y="2957874"/>
                <a:ext cx="2151182" cy="651226"/>
              </a:xfrm>
              <a:prstGeom prst="wedgeRectCallout">
                <a:avLst>
                  <a:gd name="adj1" fmla="val -63384"/>
                  <a:gd name="adj2" fmla="val -1706"/>
                </a:avLst>
              </a:prstGeom>
              <a:blipFill>
                <a:blip r:embed="rId7"/>
                <a:stretch>
                  <a:fillRect t="-6364" b="-13636"/>
                </a:stretch>
              </a:blipFill>
              <a:ln w="19050">
                <a:solidFill>
                  <a:schemeClr val="accent2"/>
                </a:solidFill>
              </a:ln>
            </p:spPr>
            <p:txBody>
              <a:bodyPr/>
              <a:lstStyle/>
              <a:p>
                <a:r>
                  <a:rPr lang="en-IN">
                    <a:noFill/>
                  </a:rPr>
                  <a:t> </a:t>
                </a:r>
              </a:p>
            </p:txBody>
          </p:sp>
        </mc:Fallback>
      </mc:AlternateContent>
      <p:sp>
        <p:nvSpPr>
          <p:cNvPr id="7" name="Speech Bubble: Rectangle 6">
            <a:extLst>
              <a:ext uri="{FF2B5EF4-FFF2-40B4-BE49-F238E27FC236}">
                <a16:creationId xmlns:a16="http://schemas.microsoft.com/office/drawing/2014/main" id="{8B36EACE-5DF8-4E43-99C1-BF3692B82300}"/>
              </a:ext>
            </a:extLst>
          </p:cNvPr>
          <p:cNvSpPr/>
          <p:nvPr/>
        </p:nvSpPr>
        <p:spPr>
          <a:xfrm>
            <a:off x="10437704" y="2167045"/>
            <a:ext cx="1669355" cy="651225"/>
          </a:xfrm>
          <a:prstGeom prst="wedgeRectCallout">
            <a:avLst>
              <a:gd name="adj1" fmla="val -40484"/>
              <a:gd name="adj2" fmla="val 7697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Results in </a:t>
            </a:r>
            <a:r>
              <a:rPr lang="en-IN" dirty="0">
                <a:solidFill>
                  <a:srgbClr val="0000FF"/>
                </a:solidFill>
                <a:latin typeface="Abadi Extra Light" panose="020B0204020104020204" pitchFamily="34" charset="0"/>
              </a:rPr>
              <a:t>Monte-Carlo EM</a:t>
            </a:r>
            <a:endParaRPr lang="en-IN" b="1" dirty="0">
              <a:solidFill>
                <a:srgbClr val="0000FF"/>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2159911217"/>
      </p:ext>
    </p:extLst>
  </p:cSld>
  <p:clrMapOvr>
    <a:masterClrMapping/>
  </p:clrMapOvr>
  <mc:AlternateContent xmlns:mc="http://schemas.openxmlformats.org/markup-compatibility/2006" xmlns:p14="http://schemas.microsoft.com/office/powerpoint/2010/main">
    <mc:Choice Requires="p14">
      <p:transition spd="slow" p14:dur="2000" advTm="367910"/>
    </mc:Choice>
    <mc:Fallback xmlns="">
      <p:transition spd="slow" advTm="367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wipe(down)">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wipe(down)">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Gibbs Sampling (</a:t>
            </a:r>
            <a:r>
              <a:rPr lang="en-IN" dirty="0" err="1">
                <a:solidFill>
                  <a:srgbClr val="A33BC3"/>
                </a:solidFill>
              </a:rPr>
              <a:t>Geman</a:t>
            </a:r>
            <a:r>
              <a:rPr lang="en-IN" dirty="0">
                <a:solidFill>
                  <a:srgbClr val="A33BC3"/>
                </a:solidFill>
              </a:rPr>
              <a:t> and </a:t>
            </a:r>
            <a:r>
              <a:rPr lang="en-IN" dirty="0" err="1">
                <a:solidFill>
                  <a:srgbClr val="A33BC3"/>
                </a:solidFill>
              </a:rPr>
              <a:t>Geman</a:t>
            </a:r>
            <a:r>
              <a:rPr lang="en-IN" dirty="0">
                <a:solidFill>
                  <a:srgbClr val="A33BC3"/>
                </a:solidFill>
              </a:rPr>
              <a:t>, 1982)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A general algo to generate samples from </a:t>
                </a:r>
                <a:r>
                  <a:rPr lang="en-GB" dirty="0" err="1">
                    <a:latin typeface="Abadi Extra Light" panose="020B0204020104020204" pitchFamily="34" charset="0"/>
                  </a:rPr>
                  <a:t>multivar</a:t>
                </a:r>
                <a:r>
                  <a:rPr lang="en-GB" dirty="0">
                    <a:latin typeface="Abadi Extra Light" panose="020B0204020104020204" pitchFamily="34" charset="0"/>
                  </a:rPr>
                  <a:t>. distr. </a:t>
                </a:r>
                <a:r>
                  <a:rPr lang="en-GB" u="sng" dirty="0">
                    <a:latin typeface="Abadi Extra Light" panose="020B0204020104020204" pitchFamily="34" charset="0"/>
                  </a:rPr>
                  <a:t>one variable at a time</a:t>
                </a:r>
              </a:p>
              <a:p>
                <a:pPr lvl="1">
                  <a:buFont typeface="Wingdings" panose="05000000000000000000" pitchFamily="2" charset="2"/>
                  <a:buChar char="§"/>
                </a:pPr>
                <a:r>
                  <a:rPr lang="en-GB" dirty="0">
                    <a:latin typeface="Abadi Extra Light" panose="020B0204020104020204" pitchFamily="34" charset="0"/>
                  </a:rPr>
                  <a:t>Not limited to sampling from intractable posteriors only</a:t>
                </a:r>
              </a:p>
              <a:p>
                <a:pPr lvl="1">
                  <a:buFont typeface="Wingdings" panose="05000000000000000000" pitchFamily="2" charset="2"/>
                  <a:buChar char="§"/>
                </a:pPr>
                <a:r>
                  <a:rPr lang="en-GB" dirty="0">
                    <a:latin typeface="Abadi Extra Light" panose="020B0204020104020204" pitchFamily="34" charset="0"/>
                  </a:rPr>
                  <a:t>Sometimes can be used even if we can draw from the </a:t>
                </a:r>
                <a:r>
                  <a:rPr lang="en-GB" dirty="0" err="1">
                    <a:latin typeface="Abadi Extra Light" panose="020B0204020104020204" pitchFamily="34" charset="0"/>
                  </a:rPr>
                  <a:t>multivar</a:t>
                </a:r>
                <a:r>
                  <a:rPr lang="en-GB" dirty="0">
                    <a:latin typeface="Abadi Extra Light" panose="020B0204020104020204" pitchFamily="34" charset="0"/>
                  </a:rPr>
                  <a:t> distr. directly</a:t>
                </a:r>
              </a:p>
              <a:p>
                <a:pPr lvl="1">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Assume we want to sample from a joint distribution </a:t>
                </a:r>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𝐾</m:t>
                            </m:r>
                          </m:sub>
                        </m:sSub>
                      </m:e>
                    </m:d>
                  </m:oMath>
                </a14:m>
                <a:endParaRPr lang="en-GB" dirty="0">
                  <a:latin typeface="Abadi Extra Light" panose="020B0204020104020204" pitchFamily="34" charset="0"/>
                </a:endParaRP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It generates one component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𝑘</m:t>
                        </m:r>
                      </m:sub>
                    </m:sSub>
                  </m:oMath>
                </a14:m>
                <a:r>
                  <a:rPr lang="en-GB" dirty="0">
                    <a:latin typeface="Abadi Extra Light" panose="020B0204020104020204" pitchFamily="34" charset="0"/>
                  </a:rPr>
                  <a:t> at a time using its conditional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𝑘</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Θ</m:t>
                        </m:r>
                      </m:e>
                      <m:sub>
                        <m:r>
                          <a:rPr lang="en-IN" b="0" i="1" smtClean="0">
                            <a:latin typeface="Cambria Math" panose="02040503050406030204" pitchFamily="18" charset="0"/>
                          </a:rPr>
                          <m:t>−</m:t>
                        </m:r>
                        <m:r>
                          <a:rPr lang="en-IN" b="0" i="1" smtClean="0">
                            <a:latin typeface="Cambria Math" panose="02040503050406030204" pitchFamily="18" charset="0"/>
                          </a:rPr>
                          <m:t>𝑘</m:t>
                        </m:r>
                      </m:sub>
                    </m:sSub>
                    <m:r>
                      <a:rPr lang="en-IN" b="0" i="1" smtClean="0">
                        <a:latin typeface="Cambria Math" panose="02040503050406030204" pitchFamily="18" charset="0"/>
                      </a:rPr>
                      <m:t>)</m:t>
                    </m:r>
                  </m:oMath>
                </a14:m>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Each conditional is assumed to be available in closed form. An example below:</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3</a:t>
            </a:fld>
            <a:endParaRPr lang="en-IN" sz="2800" dirty="0">
              <a:solidFill>
                <a:schemeClr val="bg1">
                  <a:lumMod val="65000"/>
                </a:schemeClr>
              </a:solidFill>
            </a:endParaRPr>
          </a:p>
        </p:txBody>
      </p:sp>
      <p:sp>
        <p:nvSpPr>
          <p:cNvPr id="5" name="Speech Bubble: Rectangle 4">
            <a:extLst>
              <a:ext uri="{FF2B5EF4-FFF2-40B4-BE49-F238E27FC236}">
                <a16:creationId xmlns:a16="http://schemas.microsoft.com/office/drawing/2014/main" id="{4335901C-60CC-4129-AD24-C745A065562F}"/>
              </a:ext>
            </a:extLst>
          </p:cNvPr>
          <p:cNvSpPr/>
          <p:nvPr/>
        </p:nvSpPr>
        <p:spPr>
          <a:xfrm>
            <a:off x="8055735" y="2343954"/>
            <a:ext cx="3871020" cy="444321"/>
          </a:xfrm>
          <a:prstGeom prst="wedgeRectCallout">
            <a:avLst>
              <a:gd name="adj1" fmla="val -38377"/>
              <a:gd name="adj2" fmla="val 7058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If posterior, it will be conditioned on other stuff too (e.g., data, other param, etc)</a:t>
            </a:r>
          </a:p>
        </p:txBody>
      </p:sp>
      <p:pic>
        <p:nvPicPr>
          <p:cNvPr id="3" name="Picture 2">
            <a:extLst>
              <a:ext uri="{FF2B5EF4-FFF2-40B4-BE49-F238E27FC236}">
                <a16:creationId xmlns:a16="http://schemas.microsoft.com/office/drawing/2014/main" id="{C33D2948-DC7E-480C-A7A1-F8F41B175F55}"/>
              </a:ext>
            </a:extLst>
          </p:cNvPr>
          <p:cNvPicPr>
            <a:picLocks noChangeAspect="1"/>
          </p:cNvPicPr>
          <p:nvPr/>
        </p:nvPicPr>
        <p:blipFill>
          <a:blip r:embed="rId4"/>
          <a:stretch>
            <a:fillRect/>
          </a:stretch>
        </p:blipFill>
        <p:spPr>
          <a:xfrm>
            <a:off x="464488" y="4515766"/>
            <a:ext cx="4988484" cy="1998023"/>
          </a:xfrm>
          <a:prstGeom prst="rect">
            <a:avLst/>
          </a:prstGeom>
        </p:spPr>
      </p:pic>
      <p:pic>
        <p:nvPicPr>
          <p:cNvPr id="6" name="Picture 5">
            <a:extLst>
              <a:ext uri="{FF2B5EF4-FFF2-40B4-BE49-F238E27FC236}">
                <a16:creationId xmlns:a16="http://schemas.microsoft.com/office/drawing/2014/main" id="{7141C1F6-FA5A-475E-B34A-EBC3D9539766}"/>
              </a:ext>
            </a:extLst>
          </p:cNvPr>
          <p:cNvPicPr>
            <a:picLocks noChangeAspect="1"/>
          </p:cNvPicPr>
          <p:nvPr/>
        </p:nvPicPr>
        <p:blipFill>
          <a:blip r:embed="rId5"/>
          <a:stretch>
            <a:fillRect/>
          </a:stretch>
        </p:blipFill>
        <p:spPr>
          <a:xfrm>
            <a:off x="6733571" y="4769477"/>
            <a:ext cx="1933911" cy="1744312"/>
          </a:xfrm>
          <a:prstGeom prst="rect">
            <a:avLst/>
          </a:prstGeom>
        </p:spPr>
      </p:pic>
      <p:sp>
        <p:nvSpPr>
          <p:cNvPr id="8" name="Speech Bubble: Rectangle 7">
            <a:extLst>
              <a:ext uri="{FF2B5EF4-FFF2-40B4-BE49-F238E27FC236}">
                <a16:creationId xmlns:a16="http://schemas.microsoft.com/office/drawing/2014/main" id="{F74340F2-C913-4F50-BE00-8BBD482EE755}"/>
              </a:ext>
            </a:extLst>
          </p:cNvPr>
          <p:cNvSpPr/>
          <p:nvPr/>
        </p:nvSpPr>
        <p:spPr>
          <a:xfrm>
            <a:off x="2842393" y="4651421"/>
            <a:ext cx="1426953" cy="236112"/>
          </a:xfrm>
          <a:prstGeom prst="wedgeRectCallout">
            <a:avLst>
              <a:gd name="adj1" fmla="val -38377"/>
              <a:gd name="adj2" fmla="val 7058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2-dim Gaussian</a:t>
            </a:r>
          </a:p>
        </p:txBody>
      </p:sp>
      <p:sp>
        <p:nvSpPr>
          <p:cNvPr id="9" name="Speech Bubble: Rectangle 8">
            <a:extLst>
              <a:ext uri="{FF2B5EF4-FFF2-40B4-BE49-F238E27FC236}">
                <a16:creationId xmlns:a16="http://schemas.microsoft.com/office/drawing/2014/main" id="{CF905422-872F-49F1-B23B-C1CE329EAD57}"/>
              </a:ext>
            </a:extLst>
          </p:cNvPr>
          <p:cNvSpPr/>
          <p:nvPr/>
        </p:nvSpPr>
        <p:spPr>
          <a:xfrm>
            <a:off x="5375699" y="5733654"/>
            <a:ext cx="1426953" cy="236112"/>
          </a:xfrm>
          <a:prstGeom prst="wedgeRectCallout">
            <a:avLst>
              <a:gd name="adj1" fmla="val -55525"/>
              <a:gd name="adj2" fmla="val 51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1-dim Gaussian</a:t>
            </a:r>
          </a:p>
        </p:txBody>
      </p:sp>
      <p:sp>
        <p:nvSpPr>
          <p:cNvPr id="10" name="Speech Bubble: Rectangle 9">
            <a:extLst>
              <a:ext uri="{FF2B5EF4-FFF2-40B4-BE49-F238E27FC236}">
                <a16:creationId xmlns:a16="http://schemas.microsoft.com/office/drawing/2014/main" id="{CAF5D243-206E-4CF7-95C7-E03A0C8DC9CC}"/>
              </a:ext>
            </a:extLst>
          </p:cNvPr>
          <p:cNvSpPr/>
          <p:nvPr/>
        </p:nvSpPr>
        <p:spPr>
          <a:xfrm>
            <a:off x="5306618" y="6096150"/>
            <a:ext cx="1426953" cy="236112"/>
          </a:xfrm>
          <a:prstGeom prst="wedgeRectCallout">
            <a:avLst>
              <a:gd name="adj1" fmla="val -55525"/>
              <a:gd name="adj2" fmla="val 51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1-dim Gaussian</a:t>
            </a:r>
          </a:p>
        </p:txBody>
      </p:sp>
      <p:pic>
        <p:nvPicPr>
          <p:cNvPr id="11" name="Picture 10">
            <a:extLst>
              <a:ext uri="{FF2B5EF4-FFF2-40B4-BE49-F238E27FC236}">
                <a16:creationId xmlns:a16="http://schemas.microsoft.com/office/drawing/2014/main" id="{93FD9BBD-73E9-4037-B919-71C1DDDAEA02}"/>
              </a:ext>
            </a:extLst>
          </p:cNvPr>
          <p:cNvPicPr>
            <a:picLocks noChangeAspect="1"/>
          </p:cNvPicPr>
          <p:nvPr/>
        </p:nvPicPr>
        <p:blipFill>
          <a:blip r:embed="rId6"/>
          <a:stretch>
            <a:fillRect/>
          </a:stretch>
        </p:blipFill>
        <p:spPr>
          <a:xfrm>
            <a:off x="11126466" y="5461743"/>
            <a:ext cx="1004822" cy="965223"/>
          </a:xfrm>
          <a:prstGeom prst="rect">
            <a:avLst/>
          </a:prstGeom>
        </p:spPr>
      </p:pic>
      <p:sp>
        <p:nvSpPr>
          <p:cNvPr id="12" name="Speech Bubble: Rectangle 11">
            <a:extLst>
              <a:ext uri="{FF2B5EF4-FFF2-40B4-BE49-F238E27FC236}">
                <a16:creationId xmlns:a16="http://schemas.microsoft.com/office/drawing/2014/main" id="{5542F653-15AE-4CDB-901A-2965CBE375CC}"/>
              </a:ext>
            </a:extLst>
          </p:cNvPr>
          <p:cNvSpPr/>
          <p:nvPr/>
        </p:nvSpPr>
        <p:spPr>
          <a:xfrm>
            <a:off x="9006542" y="4567618"/>
            <a:ext cx="2618800" cy="632773"/>
          </a:xfrm>
          <a:prstGeom prst="wedgeRectCallout">
            <a:avLst>
              <a:gd name="adj1" fmla="val 38089"/>
              <a:gd name="adj2" fmla="val 863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0" dirty="0">
                <a:solidFill>
                  <a:schemeClr val="tx1"/>
                </a:solidFill>
                <a:latin typeface="Abadi Extra Light" panose="020B0204020104020204" pitchFamily="34" charset="0"/>
              </a:rPr>
              <a:t>This example is a toy illustration of sampling from a 2-dim Gaussian by sampling from 1-dim Gaussians</a:t>
            </a:r>
            <a:endParaRPr lang="en-IN" sz="1400" dirty="0">
              <a:solidFill>
                <a:schemeClr val="tx1"/>
              </a:solidFill>
              <a:latin typeface="Abadi Extra Light" panose="020B0204020104020204" pitchFamily="34" charset="0"/>
            </a:endParaRPr>
          </a:p>
        </p:txBody>
      </p:sp>
      <p:sp>
        <p:nvSpPr>
          <p:cNvPr id="13" name="Speech Bubble: Rectangle 12">
            <a:extLst>
              <a:ext uri="{FF2B5EF4-FFF2-40B4-BE49-F238E27FC236}">
                <a16:creationId xmlns:a16="http://schemas.microsoft.com/office/drawing/2014/main" id="{789A8FF3-FFBF-44DD-8462-B1093D9DA1A8}"/>
              </a:ext>
            </a:extLst>
          </p:cNvPr>
          <p:cNvSpPr/>
          <p:nvPr/>
        </p:nvSpPr>
        <p:spPr>
          <a:xfrm>
            <a:off x="8015940" y="5641632"/>
            <a:ext cx="2473902" cy="454517"/>
          </a:xfrm>
          <a:prstGeom prst="wedgeRectCallout">
            <a:avLst>
              <a:gd name="adj1" fmla="val -59135"/>
              <a:gd name="adj2" fmla="val -494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sample based representation of a 2-dim Gaussian distribution</a:t>
            </a:r>
          </a:p>
        </p:txBody>
      </p:sp>
    </p:spTree>
    <p:custDataLst>
      <p:tags r:id="rId1"/>
    </p:custDataLst>
    <p:extLst>
      <p:ext uri="{BB962C8B-B14F-4D97-AF65-F5344CB8AC3E}">
        <p14:creationId xmlns:p14="http://schemas.microsoft.com/office/powerpoint/2010/main" val="1205521250"/>
      </p:ext>
    </p:extLst>
  </p:cSld>
  <p:clrMapOvr>
    <a:masterClrMapping/>
  </p:clrMapOvr>
  <mc:AlternateContent xmlns:mc="http://schemas.openxmlformats.org/markup-compatibility/2006" xmlns:p14="http://schemas.microsoft.com/office/powerpoint/2010/main">
    <mc:Choice Requires="p14">
      <p:transition spd="slow" p14:dur="2000" advTm="339137"/>
    </mc:Choice>
    <mc:Fallback xmlns="">
      <p:transition spd="slow" advTm="339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8" grpId="0" animBg="1"/>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Gibbs Sampling (</a:t>
            </a:r>
            <a:r>
              <a:rPr lang="en-IN" dirty="0" err="1">
                <a:solidFill>
                  <a:srgbClr val="A33BC3"/>
                </a:solidFill>
              </a:rPr>
              <a:t>Geman</a:t>
            </a:r>
            <a:r>
              <a:rPr lang="en-IN" dirty="0">
                <a:solidFill>
                  <a:srgbClr val="A33BC3"/>
                </a:solidFill>
              </a:rPr>
              <a:t> and </a:t>
            </a:r>
            <a:r>
              <a:rPr lang="en-IN" dirty="0" err="1">
                <a:solidFill>
                  <a:srgbClr val="A33BC3"/>
                </a:solidFill>
              </a:rPr>
              <a:t>Geman</a:t>
            </a:r>
            <a:r>
              <a:rPr lang="en-IN" dirty="0">
                <a:solidFill>
                  <a:srgbClr val="A33BC3"/>
                </a:solidFill>
              </a:rPr>
              <a:t>, 1982)</a:t>
            </a:r>
            <a:r>
              <a:rPr lang="en-IN" dirty="0">
                <a:solidFill>
                  <a:schemeClr val="tx1">
                    <a:lumMod val="65000"/>
                    <a:lumOff val="35000"/>
                  </a:schemeClr>
                </a:solidFill>
              </a:rPr>
              <a:t>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Can be used to get a sampling-based approx. of a multi-param. posterior</a:t>
                </a:r>
              </a:p>
              <a:p>
                <a:pPr>
                  <a:buFont typeface="Wingdings" panose="05000000000000000000" pitchFamily="2" charset="2"/>
                  <a:buChar char="§"/>
                </a:pPr>
                <a:r>
                  <a:rPr lang="en-GB" dirty="0">
                    <a:latin typeface="Abadi Extra Light" panose="020B0204020104020204" pitchFamily="34" charset="0"/>
                  </a:rPr>
                  <a:t>Iteratively draws random samples from the CPs in a cyclic order</a:t>
                </a:r>
              </a:p>
              <a:p>
                <a:pPr>
                  <a:buFont typeface="Wingdings" panose="05000000000000000000" pitchFamily="2" charset="2"/>
                  <a:buChar char="§"/>
                </a:pPr>
                <a:r>
                  <a:rPr lang="en-GB" dirty="0">
                    <a:latin typeface="Abadi Extra Light" panose="020B0204020104020204" pitchFamily="34" charset="0"/>
                  </a:rPr>
                  <a:t>When run long enough, the sampler produces samples from the joint posterior</a:t>
                </a:r>
              </a:p>
              <a:p>
                <a:pPr>
                  <a:buFont typeface="Wingdings" panose="05000000000000000000" pitchFamily="2" charset="2"/>
                  <a:buChar char="§"/>
                </a:pPr>
                <a:r>
                  <a:rPr lang="en-GB" dirty="0">
                    <a:latin typeface="Abadi Extra Light" panose="020B0204020104020204" pitchFamily="34" charset="0"/>
                  </a:rPr>
                  <a:t>For the simple two-param case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 (</m:t>
                    </m:r>
                    <m:sSub>
                      <m:sSubPr>
                        <m:ctrlPr>
                          <a:rPr lang="en-IN" b="0" i="1" dirty="0" smtClean="0">
                            <a:latin typeface="Cambria Math" panose="02040503050406030204" pitchFamily="18" charset="0"/>
                          </a:rPr>
                        </m:ctrlPr>
                      </m:sSubPr>
                      <m:e>
                        <m:r>
                          <a:rPr lang="en-GB" i="1" dirty="0" smtClean="0">
                            <a:latin typeface="Cambria Math" panose="02040503050406030204" pitchFamily="18" charset="0"/>
                          </a:rPr>
                          <m:t>𝜃</m:t>
                        </m:r>
                      </m:e>
                      <m:sub>
                        <m:r>
                          <a:rPr lang="en-GB" i="1" dirty="0" smtClean="0">
                            <a:latin typeface="Cambria Math" panose="02040503050406030204" pitchFamily="18" charset="0"/>
                          </a:rPr>
                          <m:t>1</m:t>
                        </m:r>
                      </m:sub>
                    </m:sSub>
                    <m:r>
                      <a:rPr lang="en-GB" i="1" dirty="0" smtClean="0">
                        <a:latin typeface="Cambria Math" panose="02040503050406030204" pitchFamily="18" charset="0"/>
                      </a:rPr>
                      <m:t>, </m:t>
                    </m:r>
                    <m:sSub>
                      <m:sSubPr>
                        <m:ctrlPr>
                          <a:rPr lang="en-IN" b="0" i="1" dirty="0" smtClean="0">
                            <a:latin typeface="Cambria Math" panose="02040503050406030204" pitchFamily="18" charset="0"/>
                          </a:rPr>
                        </m:ctrlPr>
                      </m:sSubPr>
                      <m:e>
                        <m:r>
                          <a:rPr lang="en-GB" i="1" dirty="0" smtClean="0">
                            <a:latin typeface="Cambria Math" panose="02040503050406030204" pitchFamily="18" charset="0"/>
                          </a:rPr>
                          <m:t>𝜃</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oMath>
                </a14:m>
                <a:r>
                  <a:rPr lang="en-GB" dirty="0">
                    <a:latin typeface="Abadi Extra Light" panose="020B0204020104020204" pitchFamily="34" charset="0"/>
                  </a:rPr>
                  <a:t>, the Gibb sampler looks like this</a:t>
                </a:r>
              </a:p>
              <a:p>
                <a:pPr lvl="1">
                  <a:buFont typeface="Wingdings" panose="05000000000000000000" pitchFamily="2" charset="2"/>
                  <a:buChar char="§"/>
                </a:pPr>
                <a:r>
                  <a:rPr lang="en-GB" dirty="0">
                    <a:latin typeface="Abadi Extra Light" panose="020B0204020104020204" pitchFamily="34" charset="0"/>
                  </a:rPr>
                  <a:t>Initialize </a:t>
                </a:r>
                <a14:m>
                  <m:oMath xmlns:m="http://schemas.openxmlformats.org/officeDocument/2006/math">
                    <m:sSubSup>
                      <m:sSubSupPr>
                        <m:ctrlPr>
                          <a:rPr lang="en-GB" i="1" smtClean="0">
                            <a:latin typeface="Cambria Math" panose="02040503050406030204" pitchFamily="18" charset="0"/>
                          </a:rPr>
                        </m:ctrlPr>
                      </m:sSubSupPr>
                      <m:e>
                        <m:r>
                          <a:rPr lang="en-IN" b="0" i="1" smtClean="0">
                            <a:latin typeface="Cambria Math" panose="02040503050406030204" pitchFamily="18" charset="0"/>
                          </a:rPr>
                          <m:t>𝜃</m:t>
                        </m:r>
                      </m:e>
                      <m:sub>
                        <m:r>
                          <a:rPr lang="en-IN" b="0" i="1" smtClean="0">
                            <a:latin typeface="Cambria Math" panose="02040503050406030204" pitchFamily="18" charset="0"/>
                          </a:rPr>
                          <m:t>2</m:t>
                        </m:r>
                      </m:sub>
                      <m:sup>
                        <m:r>
                          <a:rPr lang="en-IN" b="0" i="1" smtClean="0">
                            <a:latin typeface="Cambria Math" panose="02040503050406030204" pitchFamily="18" charset="0"/>
                          </a:rPr>
                          <m:t>(0)</m:t>
                        </m:r>
                      </m:sup>
                    </m:sSubSup>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For </a:t>
                </a:r>
                <a14:m>
                  <m:oMath xmlns:m="http://schemas.openxmlformats.org/officeDocument/2006/math">
                    <m:r>
                      <a:rPr lang="en-IN" b="0" i="1" smtClean="0">
                        <a:latin typeface="Cambria Math" panose="02040503050406030204" pitchFamily="18" charset="0"/>
                      </a:rPr>
                      <m:t>𝑠</m:t>
                    </m:r>
                    <m:r>
                      <a:rPr lang="en-IN" b="0" i="1" smtClean="0">
                        <a:latin typeface="Cambria Math" panose="02040503050406030204" pitchFamily="18" charset="0"/>
                      </a:rPr>
                      <m:t>=1,2,…,</m:t>
                    </m:r>
                    <m:r>
                      <a:rPr lang="en-IN" b="0" i="1" smtClean="0">
                        <a:latin typeface="Cambria Math" panose="02040503050406030204" pitchFamily="18" charset="0"/>
                      </a:rPr>
                      <m:t>𝑆</m:t>
                    </m:r>
                  </m:oMath>
                </a14:m>
                <a:endParaRPr lang="en-IN" b="0" dirty="0">
                  <a:latin typeface="Abadi Extra Light" panose="020B0204020104020204" pitchFamily="34" charset="0"/>
                </a:endParaRPr>
              </a:p>
              <a:p>
                <a:pPr lvl="2">
                  <a:buFont typeface="Wingdings" panose="05000000000000000000" pitchFamily="2" charset="2"/>
                  <a:buChar char="§"/>
                </a:pPr>
                <a:r>
                  <a:rPr lang="en-GB" dirty="0">
                    <a:latin typeface="Abadi Extra Light" panose="020B0204020104020204" pitchFamily="34" charset="0"/>
                  </a:rPr>
                  <a:t>Draw a random sample for </a:t>
                </a:r>
                <a14:m>
                  <m:oMath xmlns:m="http://schemas.openxmlformats.org/officeDocument/2006/math">
                    <m:sSub>
                      <m:sSubPr>
                        <m:ctrlPr>
                          <a:rPr lang="en-IN" b="0" i="1" dirty="0" smtClean="0">
                            <a:latin typeface="Cambria Math" panose="02040503050406030204" pitchFamily="18" charset="0"/>
                          </a:rPr>
                        </m:ctrlPr>
                      </m:sSubPr>
                      <m:e>
                        <m:r>
                          <a:rPr lang="en-GB" i="1" dirty="0" smtClean="0">
                            <a:latin typeface="Cambria Math" panose="02040503050406030204" pitchFamily="18" charset="0"/>
                          </a:rPr>
                          <m:t>𝜃</m:t>
                        </m:r>
                      </m:e>
                      <m:sub>
                        <m:r>
                          <a:rPr lang="en-GB" i="1" dirty="0" smtClean="0">
                            <a:latin typeface="Cambria Math" panose="02040503050406030204" pitchFamily="18" charset="0"/>
                          </a:rPr>
                          <m:t>1</m:t>
                        </m:r>
                      </m:sub>
                    </m:sSub>
                  </m:oMath>
                </a14:m>
                <a:r>
                  <a:rPr lang="en-GB" dirty="0">
                    <a:latin typeface="Abadi Extra Light" panose="020B0204020104020204" pitchFamily="34" charset="0"/>
                  </a:rPr>
                  <a:t> as </a:t>
                </a:r>
                <a14:m>
                  <m:oMath xmlns:m="http://schemas.openxmlformats.org/officeDocument/2006/math">
                    <m:sSubSup>
                      <m:sSubSupPr>
                        <m:ctrlPr>
                          <a:rPr lang="en-GB" i="1">
                            <a:latin typeface="Cambria Math" panose="02040503050406030204" pitchFamily="18" charset="0"/>
                          </a:rPr>
                        </m:ctrlPr>
                      </m:sSubSupPr>
                      <m:e>
                        <m:r>
                          <a:rPr lang="en-IN" i="1">
                            <a:latin typeface="Cambria Math" panose="02040503050406030204" pitchFamily="18" charset="0"/>
                          </a:rPr>
                          <m:t>𝜃</m:t>
                        </m:r>
                      </m:e>
                      <m:sub>
                        <m:r>
                          <a:rPr lang="en-IN" b="0" i="1" smtClean="0">
                            <a:latin typeface="Cambria Math" panose="02040503050406030204" pitchFamily="18" charset="0"/>
                          </a:rPr>
                          <m:t>1</m:t>
                        </m:r>
                      </m:sub>
                      <m:sup>
                        <m:r>
                          <a:rPr lang="en-IN" i="1">
                            <a:latin typeface="Cambria Math" panose="02040503050406030204" pitchFamily="18" charset="0"/>
                          </a:rPr>
                          <m:t>(</m:t>
                        </m:r>
                        <m:r>
                          <a:rPr lang="en-IN" b="0" i="1" smtClean="0">
                            <a:latin typeface="Cambria Math" panose="02040503050406030204" pitchFamily="18" charset="0"/>
                          </a:rPr>
                          <m:t>𝑠</m:t>
                        </m:r>
                        <m:r>
                          <a:rPr lang="en-IN" i="1">
                            <a:latin typeface="Cambria Math" panose="02040503050406030204" pitchFamily="18" charset="0"/>
                          </a:rPr>
                          <m:t>)</m:t>
                        </m:r>
                      </m:sup>
                    </m:sSubSup>
                    <m:r>
                      <a:rPr lang="en-IN" b="0" i="1" smtClean="0">
                        <a:latin typeface="Cambria Math" panose="02040503050406030204" pitchFamily="18" charset="0"/>
                      </a:rPr>
                      <m:t>∼</m:t>
                    </m:r>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oMath>
                </a14:m>
                <a:r>
                  <a:rPr lang="en-GB" dirty="0"/>
                  <a:t> </a:t>
                </a:r>
                <a14:m>
                  <m:oMath xmlns:m="http://schemas.openxmlformats.org/officeDocument/2006/math">
                    <m:sSubSup>
                      <m:sSubSupPr>
                        <m:ctrlPr>
                          <a:rPr lang="en-GB" i="1">
                            <a:latin typeface="Cambria Math" panose="02040503050406030204" pitchFamily="18" charset="0"/>
                          </a:rPr>
                        </m:ctrlPr>
                      </m:sSubSupPr>
                      <m:e>
                        <m:r>
                          <a:rPr lang="en-IN" i="1">
                            <a:latin typeface="Cambria Math" panose="02040503050406030204" pitchFamily="18" charset="0"/>
                          </a:rPr>
                          <m:t>𝜃</m:t>
                        </m:r>
                      </m:e>
                      <m:sub>
                        <m:r>
                          <a:rPr lang="en-IN" b="0" i="1" smtClean="0">
                            <a:latin typeface="Cambria Math" panose="02040503050406030204" pitchFamily="18" charset="0"/>
                          </a:rPr>
                          <m:t>2</m:t>
                        </m:r>
                      </m:sub>
                      <m:sup>
                        <m:r>
                          <a:rPr lang="en-IN" i="1">
                            <a:latin typeface="Cambria Math" panose="02040503050406030204" pitchFamily="18" charset="0"/>
                          </a:rPr>
                          <m:t>(</m:t>
                        </m:r>
                        <m:r>
                          <a:rPr lang="en-IN" i="1">
                            <a:latin typeface="Cambria Math" panose="02040503050406030204" pitchFamily="18" charset="0"/>
                          </a:rPr>
                          <m:t>𝑠</m:t>
                        </m:r>
                        <m:r>
                          <a:rPr lang="en-IN" b="0" i="1" smtClean="0">
                            <a:latin typeface="Cambria Math" panose="02040503050406030204" pitchFamily="18" charset="0"/>
                          </a:rPr>
                          <m:t>−1</m:t>
                        </m:r>
                        <m:r>
                          <a:rPr lang="en-IN" i="1">
                            <a:latin typeface="Cambria Math" panose="02040503050406030204" pitchFamily="18" charset="0"/>
                          </a:rPr>
                          <m:t>)</m:t>
                        </m:r>
                      </m:sup>
                    </m:sSubSup>
                  </m:oMath>
                </a14:m>
                <a:r>
                  <a:rPr lang="en-GB" dirty="0">
                    <a:latin typeface="Abadi Extra Light" panose="020B0204020104020204" pitchFamily="34" charset="0"/>
                  </a:rPr>
                  <a:t>)</a:t>
                </a:r>
              </a:p>
              <a:p>
                <a:pPr lvl="2">
                  <a:buFont typeface="Wingdings" panose="05000000000000000000" pitchFamily="2" charset="2"/>
                  <a:buChar char="§"/>
                </a:pPr>
                <a:r>
                  <a:rPr lang="en-GB" dirty="0">
                    <a:latin typeface="Abadi Extra Light" panose="020B0204020104020204" pitchFamily="34" charset="0"/>
                  </a:rPr>
                  <a:t>Draw a random sample for </a:t>
                </a:r>
                <a14:m>
                  <m:oMath xmlns:m="http://schemas.openxmlformats.org/officeDocument/2006/math">
                    <m:sSub>
                      <m:sSubPr>
                        <m:ctrlPr>
                          <a:rPr lang="en-IN" b="0" i="1" dirty="0" smtClean="0">
                            <a:latin typeface="Cambria Math" panose="02040503050406030204" pitchFamily="18" charset="0"/>
                          </a:rPr>
                        </m:ctrlPr>
                      </m:sSubPr>
                      <m:e>
                        <m:r>
                          <a:rPr lang="en-GB" i="1" dirty="0" smtClean="0">
                            <a:latin typeface="Cambria Math" panose="02040503050406030204" pitchFamily="18" charset="0"/>
                          </a:rPr>
                          <m:t>𝜃</m:t>
                        </m:r>
                      </m:e>
                      <m:sub>
                        <m:r>
                          <a:rPr lang="en-IN" b="0" i="1" dirty="0" smtClean="0">
                            <a:latin typeface="Cambria Math" panose="02040503050406030204" pitchFamily="18" charset="0"/>
                          </a:rPr>
                          <m:t>2</m:t>
                        </m:r>
                      </m:sub>
                    </m:sSub>
                  </m:oMath>
                </a14:m>
                <a:r>
                  <a:rPr lang="en-GB" dirty="0">
                    <a:latin typeface="Abadi Extra Light" panose="020B0204020104020204" pitchFamily="34" charset="0"/>
                  </a:rPr>
                  <a:t> as </a:t>
                </a:r>
                <a14:m>
                  <m:oMath xmlns:m="http://schemas.openxmlformats.org/officeDocument/2006/math">
                    <m:sSubSup>
                      <m:sSubSupPr>
                        <m:ctrlPr>
                          <a:rPr lang="en-GB" i="1">
                            <a:latin typeface="Cambria Math" panose="02040503050406030204" pitchFamily="18" charset="0"/>
                          </a:rPr>
                        </m:ctrlPr>
                      </m:sSubSupPr>
                      <m:e>
                        <m:r>
                          <a:rPr lang="en-IN" i="1">
                            <a:latin typeface="Cambria Math" panose="02040503050406030204" pitchFamily="18" charset="0"/>
                          </a:rPr>
                          <m:t>𝜃</m:t>
                        </m:r>
                      </m:e>
                      <m:sub>
                        <m:r>
                          <a:rPr lang="en-IN" b="0" i="1" smtClean="0">
                            <a:latin typeface="Cambria Math" panose="02040503050406030204" pitchFamily="18" charset="0"/>
                          </a:rPr>
                          <m:t>2</m:t>
                        </m:r>
                      </m:sub>
                      <m:sup>
                        <m:r>
                          <a:rPr lang="en-IN" i="1">
                            <a:latin typeface="Cambria Math" panose="02040503050406030204" pitchFamily="18" charset="0"/>
                          </a:rPr>
                          <m:t>(</m:t>
                        </m:r>
                        <m:r>
                          <a:rPr lang="en-IN" b="0" i="1" smtClean="0">
                            <a:latin typeface="Cambria Math" panose="02040503050406030204" pitchFamily="18" charset="0"/>
                          </a:rPr>
                          <m:t>𝑠</m:t>
                        </m:r>
                        <m:r>
                          <a:rPr lang="en-IN" i="1">
                            <a:latin typeface="Cambria Math" panose="02040503050406030204" pitchFamily="18" charset="0"/>
                          </a:rPr>
                          <m:t>)</m:t>
                        </m:r>
                      </m:sup>
                    </m:sSubSup>
                    <m:r>
                      <a:rPr lang="en-IN" b="0" i="1" smtClean="0">
                        <a:latin typeface="Cambria Math" panose="02040503050406030204" pitchFamily="18" charset="0"/>
                      </a:rPr>
                      <m:t>∼</m:t>
                    </m:r>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oMath>
                </a14:m>
                <a:r>
                  <a:rPr lang="en-GB" dirty="0"/>
                  <a:t> </a:t>
                </a:r>
                <a14:m>
                  <m:oMath xmlns:m="http://schemas.openxmlformats.org/officeDocument/2006/math">
                    <m:sSubSup>
                      <m:sSubSupPr>
                        <m:ctrlPr>
                          <a:rPr lang="en-GB" i="1">
                            <a:latin typeface="Cambria Math" panose="02040503050406030204" pitchFamily="18" charset="0"/>
                          </a:rPr>
                        </m:ctrlPr>
                      </m:sSubSupPr>
                      <m:e>
                        <m:r>
                          <a:rPr lang="en-IN" i="1">
                            <a:latin typeface="Cambria Math" panose="02040503050406030204" pitchFamily="18" charset="0"/>
                          </a:rPr>
                          <m:t>𝜃</m:t>
                        </m:r>
                      </m:e>
                      <m:sub>
                        <m:r>
                          <a:rPr lang="en-IN" b="0" i="1" smtClean="0">
                            <a:latin typeface="Cambria Math" panose="02040503050406030204" pitchFamily="18" charset="0"/>
                          </a:rPr>
                          <m:t>1</m:t>
                        </m:r>
                      </m:sub>
                      <m:sup>
                        <m:r>
                          <a:rPr lang="en-IN" i="1">
                            <a:latin typeface="Cambria Math" panose="02040503050406030204" pitchFamily="18" charset="0"/>
                          </a:rPr>
                          <m:t>(</m:t>
                        </m:r>
                        <m:r>
                          <a:rPr lang="en-IN" i="1">
                            <a:latin typeface="Cambria Math" panose="02040503050406030204" pitchFamily="18" charset="0"/>
                          </a:rPr>
                          <m:t>𝑠</m:t>
                        </m:r>
                        <m:r>
                          <a:rPr lang="en-IN" i="1">
                            <a:latin typeface="Cambria Math" panose="02040503050406030204" pitchFamily="18" charset="0"/>
                          </a:rPr>
                          <m:t>)</m:t>
                        </m:r>
                      </m:sup>
                    </m:sSubSup>
                  </m:oMath>
                </a14:m>
                <a:r>
                  <a:rPr lang="en-GB" dirty="0">
                    <a:latin typeface="Abadi Extra Light" panose="020B0204020104020204" pitchFamily="34" charset="0"/>
                  </a:rPr>
                  <a:t>)</a:t>
                </a:r>
              </a:p>
              <a:p>
                <a:pPr>
                  <a:buFont typeface="Wingdings" panose="05000000000000000000" pitchFamily="2" charset="2"/>
                  <a:buChar char="§"/>
                </a:pPr>
                <a:r>
                  <a:rPr lang="en-GB" dirty="0">
                    <a:latin typeface="Abadi Extra Light" panose="020B0204020104020204" pitchFamily="34" charset="0"/>
                  </a:rPr>
                  <a:t>These </a:t>
                </a:r>
                <a14:m>
                  <m:oMath xmlns:m="http://schemas.openxmlformats.org/officeDocument/2006/math">
                    <m:r>
                      <a:rPr lang="en-GB" i="1" dirty="0" smtClean="0">
                        <a:latin typeface="Cambria Math" panose="02040503050406030204" pitchFamily="18" charset="0"/>
                      </a:rPr>
                      <m:t>𝑆</m:t>
                    </m:r>
                  </m:oMath>
                </a14:m>
                <a:r>
                  <a:rPr lang="en-GB" dirty="0">
                    <a:latin typeface="Abadi Extra Light" panose="020B0204020104020204" pitchFamily="34" charset="0"/>
                  </a:rPr>
                  <a:t> random samples </a:t>
                </a:r>
                <a14:m>
                  <m:oMath xmlns:m="http://schemas.openxmlformats.org/officeDocument/2006/math">
                    <m:sSubSup>
                      <m:sSubSupPr>
                        <m:ctrlPr>
                          <a:rPr lang="en-GB" i="1" smtClean="0">
                            <a:latin typeface="Cambria Math" panose="02040503050406030204" pitchFamily="18" charset="0"/>
                          </a:rPr>
                        </m:ctrlPr>
                      </m:sSubSupPr>
                      <m:e>
                        <m:d>
                          <m:dPr>
                            <m:ctrlPr>
                              <a:rPr lang="en-IN"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IN" i="1">
                                    <a:latin typeface="Cambria Math" panose="02040503050406030204" pitchFamily="18" charset="0"/>
                                  </a:rPr>
                                  <m:t>𝜃</m:t>
                                </m:r>
                              </m:e>
                              <m:sub>
                                <m:r>
                                  <a:rPr lang="en-IN" i="1">
                                    <a:latin typeface="Cambria Math" panose="02040503050406030204" pitchFamily="18" charset="0"/>
                                  </a:rPr>
                                  <m:t>1</m:t>
                                </m:r>
                              </m:sub>
                              <m:sup>
                                <m:d>
                                  <m:dPr>
                                    <m:ctrlPr>
                                      <a:rPr lang="en-IN" i="1">
                                        <a:latin typeface="Cambria Math" panose="02040503050406030204" pitchFamily="18" charset="0"/>
                                      </a:rPr>
                                    </m:ctrlPr>
                                  </m:dPr>
                                  <m:e>
                                    <m:r>
                                      <a:rPr lang="en-IN" i="1">
                                        <a:latin typeface="Cambria Math" panose="02040503050406030204" pitchFamily="18" charset="0"/>
                                      </a:rPr>
                                      <m:t>𝑠</m:t>
                                    </m:r>
                                  </m:e>
                                </m:d>
                              </m:sup>
                            </m:sSubSup>
                            <m:r>
                              <a:rPr lang="en-IN" b="0" i="1" smtClean="0">
                                <a:latin typeface="Cambria Math" panose="02040503050406030204" pitchFamily="18" charset="0"/>
                              </a:rPr>
                              <m:t>,</m:t>
                            </m:r>
                            <m:sSubSup>
                              <m:sSubSupPr>
                                <m:ctrlPr>
                                  <a:rPr lang="en-GB" i="1">
                                    <a:latin typeface="Cambria Math" panose="02040503050406030204" pitchFamily="18" charset="0"/>
                                  </a:rPr>
                                </m:ctrlPr>
                              </m:sSubSupPr>
                              <m:e>
                                <m:r>
                                  <a:rPr lang="en-IN" i="1">
                                    <a:latin typeface="Cambria Math" panose="02040503050406030204" pitchFamily="18" charset="0"/>
                                  </a:rPr>
                                  <m:t>𝜃</m:t>
                                </m:r>
                              </m:e>
                              <m:sub>
                                <m:r>
                                  <a:rPr lang="en-IN" i="1">
                                    <a:latin typeface="Cambria Math" panose="02040503050406030204" pitchFamily="18" charset="0"/>
                                  </a:rPr>
                                  <m:t>1</m:t>
                                </m:r>
                              </m:sub>
                              <m:sup>
                                <m:d>
                                  <m:dPr>
                                    <m:ctrlPr>
                                      <a:rPr lang="en-IN" i="1">
                                        <a:latin typeface="Cambria Math" panose="02040503050406030204" pitchFamily="18" charset="0"/>
                                      </a:rPr>
                                    </m:ctrlPr>
                                  </m:dPr>
                                  <m:e>
                                    <m:r>
                                      <a:rPr lang="en-IN" i="1">
                                        <a:latin typeface="Cambria Math" panose="02040503050406030204" pitchFamily="18" charset="0"/>
                                      </a:rPr>
                                      <m:t>𝑠</m:t>
                                    </m:r>
                                  </m:e>
                                </m:d>
                              </m:sup>
                            </m:sSubSup>
                          </m:e>
                        </m:d>
                      </m:e>
                      <m:sub>
                        <m:r>
                          <a:rPr lang="en-IN" b="0" i="1" smtClean="0">
                            <a:latin typeface="Cambria Math" panose="02040503050406030204" pitchFamily="18" charset="0"/>
                          </a:rPr>
                          <m:t>𝑠</m:t>
                        </m:r>
                        <m:r>
                          <a:rPr lang="en-IN" b="0" i="1" smtClean="0">
                            <a:latin typeface="Cambria Math" panose="02040503050406030204" pitchFamily="18" charset="0"/>
                          </a:rPr>
                          <m:t>=1</m:t>
                        </m:r>
                      </m:sub>
                      <m:sup>
                        <m:r>
                          <a:rPr lang="en-IN" b="0" i="1" smtClean="0">
                            <a:latin typeface="Cambria Math" panose="02040503050406030204" pitchFamily="18" charset="0"/>
                          </a:rPr>
                          <m:t>𝑆</m:t>
                        </m:r>
                      </m:sup>
                    </m:sSubSup>
                  </m:oMath>
                </a14:m>
                <a:r>
                  <a:rPr lang="en-GB" dirty="0">
                    <a:latin typeface="Abadi Extra Light" panose="020B0204020104020204" pitchFamily="34" charset="0"/>
                  </a:rPr>
                  <a:t> represent joint posterior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oMath>
                </a14:m>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This is just a high-level idea. More on this when we discuss MCMC</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F1572331-8B71-45A3-BDC5-06A4991FABEA}"/>
                  </a:ext>
                </a:extLst>
              </p:cNvPr>
              <p:cNvSpPr/>
              <p:nvPr/>
            </p:nvSpPr>
            <p:spPr>
              <a:xfrm>
                <a:off x="6963633" y="3429000"/>
                <a:ext cx="2225443" cy="516487"/>
              </a:xfrm>
              <a:prstGeom prst="wedgeRectCallout">
                <a:avLst>
                  <a:gd name="adj1" fmla="val -38377"/>
                  <a:gd name="adj2" fmla="val 7058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CP uses the most recent value of </a:t>
                </a:r>
                <a14:m>
                  <m:oMath xmlns:m="http://schemas.openxmlformats.org/officeDocument/2006/math">
                    <m:sSub>
                      <m:sSubPr>
                        <m:ctrlPr>
                          <a:rPr lang="en-IN" sz="2000" b="0" i="1" dirty="0" smtClean="0">
                            <a:solidFill>
                              <a:schemeClr val="tx1"/>
                            </a:solidFill>
                            <a:latin typeface="Cambria Math" panose="02040503050406030204" pitchFamily="18" charset="0"/>
                          </a:rPr>
                        </m:ctrlPr>
                      </m:sSubPr>
                      <m:e>
                        <m:r>
                          <a:rPr lang="en-GB" sz="2000" i="1" dirty="0" smtClean="0">
                            <a:solidFill>
                              <a:schemeClr val="tx1"/>
                            </a:solidFill>
                            <a:latin typeface="Cambria Math" panose="02040503050406030204" pitchFamily="18" charset="0"/>
                          </a:rPr>
                          <m:t>𝜃</m:t>
                        </m:r>
                      </m:e>
                      <m:sub>
                        <m:r>
                          <a:rPr lang="en-IN" sz="2000" b="0" i="1" dirty="0" smtClean="0">
                            <a:solidFill>
                              <a:schemeClr val="tx1"/>
                            </a:solidFill>
                            <a:latin typeface="Cambria Math" panose="02040503050406030204" pitchFamily="18" charset="0"/>
                          </a:rPr>
                          <m:t>2</m:t>
                        </m:r>
                      </m:sub>
                    </m:sSub>
                  </m:oMath>
                </a14:m>
                <a:endParaRPr lang="en-IN" sz="1400" dirty="0">
                  <a:solidFill>
                    <a:schemeClr val="tx1"/>
                  </a:solidFill>
                  <a:latin typeface="Abadi Extra Light" panose="020B0204020104020204" pitchFamily="34" charset="0"/>
                </a:endParaRPr>
              </a:p>
            </p:txBody>
          </p:sp>
        </mc:Choice>
        <mc:Fallback xmlns="">
          <p:sp>
            <p:nvSpPr>
              <p:cNvPr id="13" name="Speech Bubble: Rectangle 12">
                <a:extLst>
                  <a:ext uri="{FF2B5EF4-FFF2-40B4-BE49-F238E27FC236}">
                    <a16:creationId xmlns:a16="http://schemas.microsoft.com/office/drawing/2014/main" id="{F1572331-8B71-45A3-BDC5-06A4991FABEA}"/>
                  </a:ext>
                </a:extLst>
              </p:cNvPr>
              <p:cNvSpPr>
                <a:spLocks noRot="1" noChangeAspect="1" noMove="1" noResize="1" noEditPoints="1" noAdjustHandles="1" noChangeArrowheads="1" noChangeShapeType="1" noTextEdit="1"/>
              </p:cNvSpPr>
              <p:nvPr/>
            </p:nvSpPr>
            <p:spPr>
              <a:xfrm>
                <a:off x="6963633" y="3429000"/>
                <a:ext cx="2225443" cy="516487"/>
              </a:xfrm>
              <a:prstGeom prst="wedgeRectCallout">
                <a:avLst>
                  <a:gd name="adj1" fmla="val -38377"/>
                  <a:gd name="adj2" fmla="val 70581"/>
                </a:avLst>
              </a:prstGeom>
              <a:blipFill>
                <a:blip r:embed="rId4"/>
                <a:stretch>
                  <a:fillRect l="-543" t="-8491" r="-2174"/>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D2D68F91-BE97-4D95-8EB9-F78EC9F1BC1B}"/>
                  </a:ext>
                </a:extLst>
              </p:cNvPr>
              <p:cNvSpPr/>
              <p:nvPr/>
            </p:nvSpPr>
            <p:spPr>
              <a:xfrm>
                <a:off x="7167548" y="4231783"/>
                <a:ext cx="2225443" cy="516487"/>
              </a:xfrm>
              <a:prstGeom prst="wedgeRectCallout">
                <a:avLst>
                  <a:gd name="adj1" fmla="val -58053"/>
                  <a:gd name="adj2" fmla="val 1447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CP uses the most recent value of </a:t>
                </a:r>
                <a14:m>
                  <m:oMath xmlns:m="http://schemas.openxmlformats.org/officeDocument/2006/math">
                    <m:sSub>
                      <m:sSubPr>
                        <m:ctrlPr>
                          <a:rPr lang="en-IN" sz="2000" b="0" i="1" dirty="0" smtClean="0">
                            <a:solidFill>
                              <a:schemeClr val="tx1"/>
                            </a:solidFill>
                            <a:latin typeface="Cambria Math" panose="02040503050406030204" pitchFamily="18" charset="0"/>
                          </a:rPr>
                        </m:ctrlPr>
                      </m:sSubPr>
                      <m:e>
                        <m:r>
                          <a:rPr lang="en-GB" sz="2000" i="1" dirty="0" smtClean="0">
                            <a:solidFill>
                              <a:schemeClr val="tx1"/>
                            </a:solidFill>
                            <a:latin typeface="Cambria Math" panose="02040503050406030204" pitchFamily="18" charset="0"/>
                          </a:rPr>
                          <m:t>𝜃</m:t>
                        </m:r>
                      </m:e>
                      <m:sub>
                        <m:r>
                          <a:rPr lang="en-IN" sz="2000" b="0" i="1" dirty="0" smtClean="0">
                            <a:solidFill>
                              <a:schemeClr val="tx1"/>
                            </a:solidFill>
                            <a:latin typeface="Cambria Math" panose="02040503050406030204" pitchFamily="18" charset="0"/>
                          </a:rPr>
                          <m:t>1</m:t>
                        </m:r>
                      </m:sub>
                    </m:sSub>
                  </m:oMath>
                </a14:m>
                <a:endParaRPr lang="en-IN" sz="1400" dirty="0">
                  <a:solidFill>
                    <a:schemeClr val="tx1"/>
                  </a:solidFill>
                  <a:latin typeface="Abadi Extra Light" panose="020B0204020104020204" pitchFamily="34" charset="0"/>
                </a:endParaRPr>
              </a:p>
            </p:txBody>
          </p:sp>
        </mc:Choice>
        <mc:Fallback xmlns="">
          <p:sp>
            <p:nvSpPr>
              <p:cNvPr id="14" name="Speech Bubble: Rectangle 13">
                <a:extLst>
                  <a:ext uri="{FF2B5EF4-FFF2-40B4-BE49-F238E27FC236}">
                    <a16:creationId xmlns:a16="http://schemas.microsoft.com/office/drawing/2014/main" id="{D2D68F91-BE97-4D95-8EB9-F78EC9F1BC1B}"/>
                  </a:ext>
                </a:extLst>
              </p:cNvPr>
              <p:cNvSpPr>
                <a:spLocks noRot="1" noChangeAspect="1" noMove="1" noResize="1" noEditPoints="1" noAdjustHandles="1" noChangeArrowheads="1" noChangeShapeType="1" noTextEdit="1"/>
              </p:cNvSpPr>
              <p:nvPr/>
            </p:nvSpPr>
            <p:spPr>
              <a:xfrm>
                <a:off x="7167548" y="4231783"/>
                <a:ext cx="2225443" cy="516487"/>
              </a:xfrm>
              <a:prstGeom prst="wedgeRectCallout">
                <a:avLst>
                  <a:gd name="adj1" fmla="val -58053"/>
                  <a:gd name="adj2" fmla="val 14476"/>
                </a:avLst>
              </a:prstGeom>
              <a:blipFill>
                <a:blip r:embed="rId5"/>
                <a:stretch>
                  <a:fillRect t="-9091" r="-1995" b="-14773"/>
                </a:stretch>
              </a:blipFill>
              <a:ln w="19050">
                <a:solidFill>
                  <a:schemeClr val="accent2"/>
                </a:solidFill>
              </a:ln>
            </p:spPr>
            <p:txBody>
              <a:bodyPr/>
              <a:lstStyle/>
              <a:p>
                <a:r>
                  <a:rPr lang="en-IN">
                    <a:noFill/>
                  </a:rPr>
                  <a:t> </a:t>
                </a:r>
              </a:p>
            </p:txBody>
          </p:sp>
        </mc:Fallback>
      </mc:AlternateContent>
      <p:pic>
        <p:nvPicPr>
          <p:cNvPr id="15" name="Picture 14">
            <a:extLst>
              <a:ext uri="{FF2B5EF4-FFF2-40B4-BE49-F238E27FC236}">
                <a16:creationId xmlns:a16="http://schemas.microsoft.com/office/drawing/2014/main" id="{0EBB3B5C-91F8-48CC-B6B9-977153E83433}"/>
              </a:ext>
            </a:extLst>
          </p:cNvPr>
          <p:cNvPicPr>
            <a:picLocks noChangeAspect="1"/>
          </p:cNvPicPr>
          <p:nvPr/>
        </p:nvPicPr>
        <p:blipFill>
          <a:blip r:embed="rId6"/>
          <a:stretch>
            <a:fillRect/>
          </a:stretch>
        </p:blipFill>
        <p:spPr>
          <a:xfrm>
            <a:off x="9790871" y="3365511"/>
            <a:ext cx="1533059" cy="1382759"/>
          </a:xfrm>
          <a:prstGeom prst="rect">
            <a:avLst/>
          </a:prstGeom>
        </p:spPr>
      </p:pic>
    </p:spTree>
    <p:custDataLst>
      <p:tags r:id="rId1"/>
    </p:custDataLst>
    <p:extLst>
      <p:ext uri="{BB962C8B-B14F-4D97-AF65-F5344CB8AC3E}">
        <p14:creationId xmlns:p14="http://schemas.microsoft.com/office/powerpoint/2010/main" val="3347954720"/>
      </p:ext>
    </p:extLst>
  </p:cSld>
  <p:clrMapOvr>
    <a:masterClrMapping/>
  </p:clrMapOvr>
  <mc:AlternateContent xmlns:mc="http://schemas.openxmlformats.org/markup-compatibility/2006" xmlns:p14="http://schemas.microsoft.com/office/powerpoint/2010/main">
    <mc:Choice Requires="p14">
      <p:transition spd="slow" p14:dur="2000" advTm="197890"/>
    </mc:Choice>
    <mc:Fallback xmlns="">
      <p:transition spd="slow" advTm="197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down)">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016772" y="2912882"/>
            <a:ext cx="8608299" cy="821500"/>
          </a:xfrm>
        </p:spPr>
        <p:txBody>
          <a:bodyPr>
            <a:normAutofit/>
          </a:bodyPr>
          <a:lstStyle/>
          <a:p>
            <a:r>
              <a:rPr lang="en-IN" dirty="0">
                <a:solidFill>
                  <a:srgbClr val="A33BC3"/>
                </a:solidFill>
              </a:rPr>
              <a:t>Back to Bayesian Matrix Factorization</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5</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3694205601"/>
      </p:ext>
    </p:extLst>
  </p:cSld>
  <p:clrMapOvr>
    <a:masterClrMapping/>
  </p:clrMapOvr>
  <mc:AlternateContent xmlns:mc="http://schemas.openxmlformats.org/markup-compatibility/2006" xmlns:p14="http://schemas.microsoft.com/office/powerpoint/2010/main">
    <mc:Choice Requires="p14">
      <p:transition spd="slow" p14:dur="2000" advTm="12548"/>
    </mc:Choice>
    <mc:Fallback xmlns="">
      <p:transition spd="slow" advTm="125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Bayesian Matrix Factorization: The CPs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BMF with Gaussian likelihood and Gaussian prior on each user/item params is not fully conjugate but has local conjugacy</a:t>
                </a:r>
              </a:p>
              <a:p>
                <a:pPr>
                  <a:buFont typeface="Wingdings" panose="05000000000000000000" pitchFamily="2" charset="2"/>
                  <a:buChar char="§"/>
                </a:pPr>
                <a:r>
                  <a:rPr lang="en-GB" sz="2600" dirty="0">
                    <a:latin typeface="Abadi Extra Light" panose="020B0204020104020204" pitchFamily="34" charset="0"/>
                  </a:rPr>
                  <a:t>To see this, note that the conditional posterior (CP) for user parameter </a:t>
                </a:r>
                <a14:m>
                  <m:oMath xmlns:m="http://schemas.openxmlformats.org/officeDocument/2006/math">
                    <m:sSub>
                      <m:sSubPr>
                        <m:ctrlPr>
                          <a:rPr lang="en-IN" sz="2600" b="0" i="1" smtClean="0">
                            <a:latin typeface="Cambria Math" panose="02040503050406030204" pitchFamily="18" charset="0"/>
                          </a:rPr>
                        </m:ctrlPr>
                      </m:sSubPr>
                      <m:e>
                        <m:r>
                          <a:rPr lang="en-IN" sz="2600" b="1" i="1" smtClean="0">
                            <a:latin typeface="Cambria Math" panose="02040503050406030204" pitchFamily="18" charset="0"/>
                          </a:rPr>
                          <m:t>𝒖</m:t>
                        </m:r>
                      </m:e>
                      <m:sub>
                        <m:r>
                          <a:rPr lang="en-IN" sz="2600" b="0" i="1" smtClean="0">
                            <a:latin typeface="Cambria Math" panose="02040503050406030204" pitchFamily="18" charset="0"/>
                          </a:rPr>
                          <m:t>𝑖</m:t>
                        </m:r>
                      </m:sub>
                    </m:sSub>
                  </m:oMath>
                </a14:m>
                <a:endParaRPr lang="en-GB" sz="2600"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2800"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above is just like </a:t>
                </a:r>
                <a:r>
                  <a:rPr lang="en-GB" sz="2600" dirty="0">
                    <a:solidFill>
                      <a:srgbClr val="FF0000"/>
                    </a:solidFill>
                    <a:latin typeface="Abadi Extra Light" panose="020B0204020104020204" pitchFamily="34" charset="0"/>
                  </a:rPr>
                  <a:t>Bayesian linear regression</a:t>
                </a:r>
                <a:r>
                  <a:rPr lang="en-GB" sz="2600" dirty="0">
                    <a:latin typeface="Abadi Extra Light" panose="020B0204020104020204" pitchFamily="34" charset="0"/>
                  </a:rPr>
                  <a:t>, given </a:t>
                </a:r>
                <a14:m>
                  <m:oMath xmlns:m="http://schemas.openxmlformats.org/officeDocument/2006/math">
                    <m:r>
                      <a:rPr lang="en-GB" sz="2600" b="1" i="1" dirty="0" smtClean="0">
                        <a:latin typeface="Cambria Math" panose="02040503050406030204" pitchFamily="18" charset="0"/>
                      </a:rPr>
                      <m:t>𝑹</m:t>
                    </m:r>
                  </m:oMath>
                </a14:m>
                <a:r>
                  <a:rPr lang="en-GB" sz="2600" dirty="0">
                    <a:latin typeface="Abadi Extra Light" panose="020B0204020104020204" pitchFamily="34" charset="0"/>
                  </a:rPr>
                  <a:t> and fixed </a:t>
                </a:r>
                <a14:m>
                  <m:oMath xmlns:m="http://schemas.openxmlformats.org/officeDocument/2006/math">
                    <m:r>
                      <a:rPr lang="en-GB" sz="2600" b="1" i="0" dirty="0" smtClean="0">
                        <a:latin typeface="Cambria Math" panose="02040503050406030204" pitchFamily="18" charset="0"/>
                      </a:rPr>
                      <m:t>𝐕</m:t>
                    </m:r>
                  </m:oMath>
                </a14:m>
                <a:endParaRPr lang="en-GB" sz="2600" b="1"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Weight vector is </a:t>
                </a:r>
                <a14:m>
                  <m:oMath xmlns:m="http://schemas.openxmlformats.org/officeDocument/2006/math">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𝒖</m:t>
                        </m:r>
                      </m:e>
                      <m:sub>
                        <m:r>
                          <a:rPr lang="en-IN" sz="2400" b="0" i="1" smtClean="0">
                            <a:latin typeface="Cambria Math" panose="02040503050406030204" pitchFamily="18" charset="0"/>
                          </a:rPr>
                          <m:t>𝑖</m:t>
                        </m:r>
                      </m:sub>
                    </m:sSub>
                  </m:oMath>
                </a14:m>
                <a:r>
                  <a:rPr lang="en-GB" sz="2200" dirty="0">
                    <a:latin typeface="Abadi Extra Light" panose="020B0204020104020204" pitchFamily="34" charset="0"/>
                  </a:rPr>
                  <a:t>, training data is </a:t>
                </a:r>
                <a14:m>
                  <m:oMath xmlns:m="http://schemas.openxmlformats.org/officeDocument/2006/math">
                    <m:sSub>
                      <m:sSubPr>
                        <m:ctrlPr>
                          <a:rPr lang="en-GB" sz="2200" i="1" smtClean="0">
                            <a:latin typeface="Cambria Math" panose="02040503050406030204" pitchFamily="18" charset="0"/>
                          </a:rPr>
                        </m:ctrlPr>
                      </m:sSubPr>
                      <m:e>
                        <m:r>
                          <a:rPr lang="en-IN" sz="2200" i="1">
                            <a:latin typeface="Cambria Math" panose="02040503050406030204" pitchFamily="18" charset="0"/>
                          </a:rPr>
                          <m:t>{(</m:t>
                        </m:r>
                        <m:sSub>
                          <m:sSubPr>
                            <m:ctrlPr>
                              <a:rPr lang="en-IN" sz="2200" i="1">
                                <a:latin typeface="Cambria Math" panose="02040503050406030204" pitchFamily="18" charset="0"/>
                              </a:rPr>
                            </m:ctrlPr>
                          </m:sSubPr>
                          <m:e>
                            <m:r>
                              <a:rPr lang="en-IN" sz="2200" b="1" i="1">
                                <a:latin typeface="Cambria Math" panose="02040503050406030204" pitchFamily="18" charset="0"/>
                              </a:rPr>
                              <m:t>𝒗</m:t>
                            </m:r>
                          </m:e>
                          <m:sub>
                            <m:r>
                              <a:rPr lang="en-IN" sz="2200" i="1">
                                <a:latin typeface="Cambria Math" panose="02040503050406030204" pitchFamily="18" charset="0"/>
                              </a:rPr>
                              <m:t>𝑗</m:t>
                            </m:r>
                          </m:sub>
                        </m:sSub>
                        <m:r>
                          <a:rPr lang="en-IN" sz="2200" i="1">
                            <a:latin typeface="Cambria Math" panose="02040503050406030204" pitchFamily="18" charset="0"/>
                          </a:rPr>
                          <m:t>, </m:t>
                        </m:r>
                        <m:sSub>
                          <m:sSubPr>
                            <m:ctrlPr>
                              <a:rPr lang="en-IN" sz="2200" i="1">
                                <a:latin typeface="Cambria Math" panose="02040503050406030204" pitchFamily="18" charset="0"/>
                              </a:rPr>
                            </m:ctrlPr>
                          </m:sSubPr>
                          <m:e>
                            <m:r>
                              <a:rPr lang="en-IN" sz="2200" i="1">
                                <a:latin typeface="Cambria Math" panose="02040503050406030204" pitchFamily="18" charset="0"/>
                              </a:rPr>
                              <m:t>𝑟</m:t>
                            </m:r>
                          </m:e>
                          <m:sub>
                            <m:r>
                              <a:rPr lang="en-IN" sz="2200" i="1">
                                <a:latin typeface="Cambria Math" panose="02040503050406030204" pitchFamily="18" charset="0"/>
                              </a:rPr>
                              <m:t>𝑖𝑗</m:t>
                            </m:r>
                          </m:sub>
                        </m:sSub>
                        <m:r>
                          <a:rPr lang="en-IN" sz="2200" i="1">
                            <a:latin typeface="Cambria Math" panose="02040503050406030204" pitchFamily="18" charset="0"/>
                          </a:rPr>
                          <m:t>)}</m:t>
                        </m:r>
                      </m:e>
                      <m:sub>
                        <m:r>
                          <a:rPr lang="en-IN" sz="2200" b="0" i="1" smtClean="0">
                            <a:latin typeface="Cambria Math" panose="02040503050406030204" pitchFamily="18" charset="0"/>
                          </a:rPr>
                          <m:t>𝑗</m:t>
                        </m:r>
                        <m:r>
                          <a:rPr lang="en-IN" sz="2200" b="0" i="1" smtClean="0">
                            <a:latin typeface="Cambria Math" panose="02040503050406030204" pitchFamily="18" charset="0"/>
                          </a:rPr>
                          <m:t>:</m:t>
                        </m:r>
                        <m:d>
                          <m:dPr>
                            <m:ctrlPr>
                              <a:rPr lang="en-IN" sz="2200" b="0" i="1" smtClean="0">
                                <a:latin typeface="Cambria Math" panose="02040503050406030204" pitchFamily="18" charset="0"/>
                              </a:rPr>
                            </m:ctrlPr>
                          </m:dPr>
                          <m:e>
                            <m:r>
                              <a:rPr lang="en-IN" sz="2200" b="0" i="1" smtClean="0">
                                <a:latin typeface="Cambria Math" panose="02040503050406030204" pitchFamily="18" charset="0"/>
                              </a:rPr>
                              <m:t>𝑖</m:t>
                            </m:r>
                            <m:r>
                              <a:rPr lang="en-IN" sz="2200" b="0" i="1" smtClean="0">
                                <a:latin typeface="Cambria Math" panose="02040503050406030204" pitchFamily="18" charset="0"/>
                              </a:rPr>
                              <m:t>,</m:t>
                            </m:r>
                            <m:r>
                              <a:rPr lang="en-IN" sz="2200" b="0" i="1" smtClean="0">
                                <a:latin typeface="Cambria Math" panose="02040503050406030204" pitchFamily="18" charset="0"/>
                              </a:rPr>
                              <m:t>𝑗</m:t>
                            </m:r>
                          </m:e>
                        </m:d>
                        <m:r>
                          <a:rPr lang="en-IN" sz="2200" b="0" i="1" smtClean="0">
                            <a:latin typeface="Cambria Math" panose="02040503050406030204" pitchFamily="18" charset="0"/>
                          </a:rPr>
                          <m:t>∈</m:t>
                        </m:r>
                        <m:r>
                          <m:rPr>
                            <m:sty m:val="p"/>
                          </m:rPr>
                          <a:rPr lang="en-IN" sz="2200" b="0" i="0" smtClean="0">
                            <a:latin typeface="Cambria Math" panose="02040503050406030204" pitchFamily="18" charset="0"/>
                          </a:rPr>
                          <m:t>Ω</m:t>
                        </m:r>
                      </m:sub>
                    </m:sSub>
                  </m:oMath>
                </a14:m>
                <a:r>
                  <a:rPr lang="en-GB" sz="2200" dirty="0">
                    <a:latin typeface="Abadi Extra Light" panose="020B0204020104020204" pitchFamily="34" charset="0"/>
                  </a:rPr>
                  <a:t>, given</a:t>
                </a:r>
              </a:p>
              <a:p>
                <a:pPr lvl="1">
                  <a:buFont typeface="Wingdings" panose="05000000000000000000" pitchFamily="2" charset="2"/>
                  <a:buChar char="§"/>
                </a:pPr>
                <a:r>
                  <a:rPr lang="en-GB" sz="2200" dirty="0">
                    <a:latin typeface="Abadi Extra Light" panose="020B0204020104020204" pitchFamily="34" charset="0"/>
                  </a:rPr>
                  <a:t>Also have local conjugacy since </a:t>
                </a:r>
                <a:r>
                  <a:rPr lang="en-GB" sz="2200" dirty="0">
                    <a:solidFill>
                      <a:srgbClr val="009900"/>
                    </a:solidFill>
                    <a:latin typeface="Abadi Extra Light" panose="020B0204020104020204" pitchFamily="34" charset="0"/>
                  </a:rPr>
                  <a:t>likelihood</a:t>
                </a:r>
                <a:r>
                  <a:rPr lang="en-GB" sz="2200" dirty="0">
                    <a:latin typeface="Abadi Extra Light" panose="020B0204020104020204" pitchFamily="34" charset="0"/>
                  </a:rPr>
                  <a:t> and </a:t>
                </a:r>
                <a:r>
                  <a:rPr lang="en-GB" sz="2200" dirty="0">
                    <a:solidFill>
                      <a:srgbClr val="0000FF"/>
                    </a:solidFill>
                    <a:latin typeface="Abadi Extra Light" panose="020B0204020104020204" pitchFamily="34" charset="0"/>
                  </a:rPr>
                  <a:t>prior</a:t>
                </a:r>
                <a:r>
                  <a:rPr lang="en-GB" sz="2200" dirty="0">
                    <a:latin typeface="Abadi Extra Light" panose="020B0204020104020204" pitchFamily="34" charset="0"/>
                  </a:rPr>
                  <a:t> are conjugate (assuming </a:t>
                </a:r>
                <a:r>
                  <a:rPr lang="en-GB" sz="2200" dirty="0" err="1">
                    <a:latin typeface="Abadi Extra Light" panose="020B0204020104020204" pitchFamily="34" charset="0"/>
                  </a:rPr>
                  <a:t>hyperparams</a:t>
                </a:r>
                <a:r>
                  <a:rPr lang="en-GB" sz="2200" dirty="0">
                    <a:latin typeface="Abadi Extra Light" panose="020B0204020104020204" pitchFamily="34" charset="0"/>
                  </a:rPr>
                  <a:t> fixed) </a:t>
                </a:r>
              </a:p>
              <a:p>
                <a:pPr lvl="1">
                  <a:buFont typeface="Wingdings" panose="05000000000000000000" pitchFamily="2" charset="2"/>
                  <a:buChar char="§"/>
                </a:pPr>
                <a:endParaRPr lang="en-GB" sz="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Likewise, the CP for the item parameter </a:t>
                </a:r>
                <a14:m>
                  <m:oMath xmlns:m="http://schemas.openxmlformats.org/officeDocument/2006/math">
                    <m:sSub>
                      <m:sSubPr>
                        <m:ctrlPr>
                          <a:rPr lang="en-IN" sz="2800" i="1" smtClean="0">
                            <a:latin typeface="Cambria Math" panose="02040503050406030204" pitchFamily="18" charset="0"/>
                          </a:rPr>
                        </m:ctrlPr>
                      </m:sSubPr>
                      <m:e>
                        <m:r>
                          <a:rPr lang="en-IN" sz="2800" b="1" i="1">
                            <a:latin typeface="Cambria Math" panose="02040503050406030204" pitchFamily="18" charset="0"/>
                          </a:rPr>
                          <m:t>𝒗</m:t>
                        </m:r>
                      </m:e>
                      <m:sub>
                        <m:r>
                          <a:rPr lang="en-IN" sz="2800" i="1">
                            <a:latin typeface="Cambria Math" panose="02040503050406030204" pitchFamily="18" charset="0"/>
                          </a:rPr>
                          <m:t>𝑗</m:t>
                        </m:r>
                      </m:sub>
                    </m:sSub>
                    <m:r>
                      <a:rPr lang="en-IN" sz="2800" i="1">
                        <a:latin typeface="Cambria Math" panose="02040503050406030204" pitchFamily="18" charset="0"/>
                      </a:rPr>
                      <m:t> </m:t>
                    </m:r>
                  </m:oMath>
                </a14:m>
                <a:r>
                  <a:rPr lang="en-GB" sz="2600" dirty="0">
                    <a:latin typeface="Abadi Extra Light" panose="020B0204020104020204" pitchFamily="34" charset="0"/>
                  </a:rPr>
                  <a:t>can be computed as </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r="-260"/>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6</a:t>
            </a:fld>
            <a:endParaRPr lang="en-IN" sz="2800" dirty="0">
              <a:solidFill>
                <a:schemeClr val="bg1">
                  <a:lumMod val="65000"/>
                </a:schemeClr>
              </a:solidFill>
            </a:endParaRPr>
          </a:p>
        </p:txBody>
      </p:sp>
      <p:pic>
        <p:nvPicPr>
          <p:cNvPr id="5122" name="Picture 2">
            <a:extLst>
              <a:ext uri="{FF2B5EF4-FFF2-40B4-BE49-F238E27FC236}">
                <a16:creationId xmlns:a16="http://schemas.microsoft.com/office/drawing/2014/main" id="{0EC8648A-8497-4888-9428-A155BE19C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854" y="2446475"/>
            <a:ext cx="5613847" cy="8215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1F0DF61-07D6-4FD7-8C81-BE56EDDD6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264" y="3407618"/>
            <a:ext cx="5086767" cy="743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A8BCD3-BC2E-45C9-8421-903583052759}"/>
              </a:ext>
            </a:extLst>
          </p:cNvPr>
          <p:cNvSpPr txBox="1"/>
          <p:nvPr/>
        </p:nvSpPr>
        <p:spPr>
          <a:xfrm>
            <a:off x="3898689" y="3407618"/>
            <a:ext cx="423514" cy="523220"/>
          </a:xfrm>
          <a:prstGeom prst="rect">
            <a:avLst/>
          </a:prstGeom>
          <a:noFill/>
        </p:spPr>
        <p:txBody>
          <a:bodyPr wrap="none" rtlCol="0">
            <a:spAutoFit/>
          </a:bodyPr>
          <a:lstStyle/>
          <a:p>
            <a:r>
              <a:rPr lang="en-IN" sz="2800" dirty="0">
                <a:latin typeface="Abadi Extra Light" panose="020B0204020104020204" pitchFamily="34" charset="0"/>
              </a:rPr>
              <a:t>=</a:t>
            </a:r>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670FAD68-7985-4758-ADC3-5D7328C1A703}"/>
                  </a:ext>
                </a:extLst>
              </p:cNvPr>
              <p:cNvSpPr/>
              <p:nvPr/>
            </p:nvSpPr>
            <p:spPr>
              <a:xfrm>
                <a:off x="7818233" y="2457177"/>
                <a:ext cx="1922790" cy="672389"/>
              </a:xfrm>
              <a:prstGeom prst="wedgeRectCallout">
                <a:avLst>
                  <a:gd name="adj1" fmla="val -62436"/>
                  <a:gd name="adj2" fmla="val -1039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Only depends on the ratings of user </a:t>
                </a:r>
                <a14:m>
                  <m:oMath xmlns:m="http://schemas.openxmlformats.org/officeDocument/2006/math">
                    <m:r>
                      <a:rPr lang="en-IN" sz="1400" i="1" dirty="0" smtClean="0">
                        <a:solidFill>
                          <a:schemeClr val="tx1"/>
                        </a:solidFill>
                        <a:latin typeface="Cambria Math" panose="02040503050406030204" pitchFamily="18" charset="0"/>
                      </a:rPr>
                      <m:t>𝑖</m:t>
                    </m:r>
                  </m:oMath>
                </a14:m>
                <a:r>
                  <a:rPr lang="en-IN" sz="1400" dirty="0">
                    <a:solidFill>
                      <a:schemeClr val="tx1"/>
                    </a:solidFill>
                    <a:latin typeface="Abadi Extra Light" panose="020B0204020104020204" pitchFamily="34" charset="0"/>
                  </a:rPr>
                  <a:t>. Also doesn’t depend on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1" i="0" smtClean="0">
                            <a:solidFill>
                              <a:schemeClr val="tx1"/>
                            </a:solidFill>
                            <a:latin typeface="Cambria Math" panose="02040503050406030204" pitchFamily="18" charset="0"/>
                          </a:rPr>
                          <m:t>𝐔</m:t>
                        </m:r>
                      </m:e>
                      <m:sub>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𝑖</m:t>
                        </m:r>
                      </m:sub>
                    </m:sSub>
                  </m:oMath>
                </a14:m>
                <a:endParaRPr lang="en-IN" sz="1400" dirty="0">
                  <a:solidFill>
                    <a:schemeClr val="tx1"/>
                  </a:solidFill>
                  <a:latin typeface="Abadi Extra Light" panose="020B0204020104020204" pitchFamily="34" charset="0"/>
                </a:endParaRPr>
              </a:p>
            </p:txBody>
          </p:sp>
        </mc:Choice>
        <mc:Fallback xmlns="">
          <p:sp>
            <p:nvSpPr>
              <p:cNvPr id="10" name="Speech Bubble: Rectangle 9">
                <a:extLst>
                  <a:ext uri="{FF2B5EF4-FFF2-40B4-BE49-F238E27FC236}">
                    <a16:creationId xmlns:a16="http://schemas.microsoft.com/office/drawing/2014/main" id="{670FAD68-7985-4758-ADC3-5D7328C1A703}"/>
                  </a:ext>
                </a:extLst>
              </p:cNvPr>
              <p:cNvSpPr>
                <a:spLocks noRot="1" noChangeAspect="1" noMove="1" noResize="1" noEditPoints="1" noAdjustHandles="1" noChangeArrowheads="1" noChangeShapeType="1" noTextEdit="1"/>
              </p:cNvSpPr>
              <p:nvPr/>
            </p:nvSpPr>
            <p:spPr>
              <a:xfrm>
                <a:off x="7818233" y="2457177"/>
                <a:ext cx="1922790" cy="672389"/>
              </a:xfrm>
              <a:prstGeom prst="wedgeRectCallout">
                <a:avLst>
                  <a:gd name="adj1" fmla="val -62436"/>
                  <a:gd name="adj2" fmla="val -10393"/>
                </a:avLst>
              </a:prstGeom>
              <a:blipFill>
                <a:blip r:embed="rId6"/>
                <a:stretch>
                  <a:fillRect t="-5310" b="-12389"/>
                </a:stretch>
              </a:blipFill>
              <a:ln w="19050">
                <a:solidFill>
                  <a:schemeClr val="accent2"/>
                </a:solidFill>
              </a:ln>
            </p:spPr>
            <p:txBody>
              <a:bodyPr/>
              <a:lstStyle/>
              <a:p>
                <a:r>
                  <a:rPr lang="en-IN">
                    <a:noFill/>
                  </a:rPr>
                  <a:t> </a:t>
                </a:r>
              </a:p>
            </p:txBody>
          </p:sp>
        </mc:Fallback>
      </mc:AlternateContent>
      <p:pic>
        <p:nvPicPr>
          <p:cNvPr id="5128" name="Picture 8">
            <a:extLst>
              <a:ext uri="{FF2B5EF4-FFF2-40B4-BE49-F238E27FC236}">
                <a16:creationId xmlns:a16="http://schemas.microsoft.com/office/drawing/2014/main" id="{585D4710-3C4D-422A-AF20-B5FA7BF29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6292" y="6095615"/>
            <a:ext cx="6217948" cy="7027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0809EB1C-79EA-4FC2-8460-C721538F1C00}"/>
                  </a:ext>
                </a:extLst>
              </p:cNvPr>
              <p:cNvSpPr/>
              <p:nvPr/>
            </p:nvSpPr>
            <p:spPr>
              <a:xfrm>
                <a:off x="9087593" y="5734755"/>
                <a:ext cx="1922790" cy="672389"/>
              </a:xfrm>
              <a:prstGeom prst="wedgeRectCallout">
                <a:avLst>
                  <a:gd name="adj1" fmla="val -66120"/>
                  <a:gd name="adj2" fmla="val 3174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Another Bayesian linear regression problem with weight vector </a:t>
                </a:r>
                <a14:m>
                  <m:oMath xmlns:m="http://schemas.openxmlformats.org/officeDocument/2006/math">
                    <m:sSub>
                      <m:sSubPr>
                        <m:ctrlPr>
                          <a:rPr lang="en-IN" sz="1400" i="1" smtClean="0">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𝒗</m:t>
                        </m:r>
                      </m:e>
                      <m:sub>
                        <m:r>
                          <a:rPr lang="en-IN" sz="1400" i="1">
                            <a:solidFill>
                              <a:schemeClr val="tx1"/>
                            </a:solidFill>
                            <a:latin typeface="Cambria Math" panose="02040503050406030204" pitchFamily="18" charset="0"/>
                          </a:rPr>
                          <m:t>𝑗</m:t>
                        </m:r>
                      </m:sub>
                    </m:sSub>
                  </m:oMath>
                </a14:m>
                <a:endParaRPr lang="en-IN" sz="1400" dirty="0">
                  <a:solidFill>
                    <a:schemeClr val="tx1"/>
                  </a:solidFill>
                  <a:latin typeface="Abadi Extra Light" panose="020B0204020104020204" pitchFamily="34" charset="0"/>
                </a:endParaRPr>
              </a:p>
            </p:txBody>
          </p:sp>
        </mc:Choice>
        <mc:Fallback xmlns="">
          <p:sp>
            <p:nvSpPr>
              <p:cNvPr id="12" name="Speech Bubble: Rectangle 11">
                <a:extLst>
                  <a:ext uri="{FF2B5EF4-FFF2-40B4-BE49-F238E27FC236}">
                    <a16:creationId xmlns:a16="http://schemas.microsoft.com/office/drawing/2014/main" id="{0809EB1C-79EA-4FC2-8460-C721538F1C00}"/>
                  </a:ext>
                </a:extLst>
              </p:cNvPr>
              <p:cNvSpPr>
                <a:spLocks noRot="1" noChangeAspect="1" noMove="1" noResize="1" noEditPoints="1" noAdjustHandles="1" noChangeArrowheads="1" noChangeShapeType="1" noTextEdit="1"/>
              </p:cNvSpPr>
              <p:nvPr/>
            </p:nvSpPr>
            <p:spPr>
              <a:xfrm>
                <a:off x="9087593" y="5734755"/>
                <a:ext cx="1922790" cy="672389"/>
              </a:xfrm>
              <a:prstGeom prst="wedgeRectCallout">
                <a:avLst>
                  <a:gd name="adj1" fmla="val -66120"/>
                  <a:gd name="adj2" fmla="val 31745"/>
                </a:avLst>
              </a:prstGeom>
              <a:blipFill>
                <a:blip r:embed="rId8"/>
                <a:stretch>
                  <a:fillRect t="-6195" b="-1061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64B29D18-A50B-468D-8CF9-C5BE2E4F23FC}"/>
                  </a:ext>
                </a:extLst>
              </p:cNvPr>
              <p:cNvSpPr/>
              <p:nvPr/>
            </p:nvSpPr>
            <p:spPr>
              <a:xfrm>
                <a:off x="9912047" y="2521049"/>
                <a:ext cx="1922790" cy="975565"/>
              </a:xfrm>
              <a:prstGeom prst="wedgeRectCallout">
                <a:avLst>
                  <a:gd name="adj1" fmla="val -62436"/>
                  <a:gd name="adj2" fmla="val -1039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due to the structure of the problem and the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1" i="1" smtClean="0">
                            <a:solidFill>
                              <a:schemeClr val="tx1"/>
                            </a:solidFill>
                            <a:latin typeface="Cambria Math" panose="02040503050406030204" pitchFamily="18" charset="0"/>
                          </a:rPr>
                          <m:t>𝒖</m:t>
                        </m:r>
                      </m:e>
                      <m:sub>
                        <m:r>
                          <a:rPr lang="en-IN" sz="1400" b="0" i="1" smtClean="0">
                            <a:solidFill>
                              <a:schemeClr val="tx1"/>
                            </a:solidFill>
                            <a:latin typeface="Cambria Math" panose="02040503050406030204" pitchFamily="18" charset="0"/>
                          </a:rPr>
                          <m:t>𝑖</m:t>
                        </m:r>
                      </m:sub>
                    </m:sSub>
                  </m:oMath>
                </a14:m>
                <a:r>
                  <a:rPr lang="en-IN" sz="1400" dirty="0">
                    <a:solidFill>
                      <a:schemeClr val="tx1"/>
                    </a:solidFill>
                    <a:latin typeface="Abadi Extra Light" panose="020B0204020104020204" pitchFamily="34" charset="0"/>
                  </a:rPr>
                  <a:t>’s being independent a priori</a:t>
                </a:r>
              </a:p>
            </p:txBody>
          </p:sp>
        </mc:Choice>
        <mc:Fallback xmlns="">
          <p:sp>
            <p:nvSpPr>
              <p:cNvPr id="13" name="Speech Bubble: Rectangle 12">
                <a:extLst>
                  <a:ext uri="{FF2B5EF4-FFF2-40B4-BE49-F238E27FC236}">
                    <a16:creationId xmlns:a16="http://schemas.microsoft.com/office/drawing/2014/main" id="{64B29D18-A50B-468D-8CF9-C5BE2E4F23FC}"/>
                  </a:ext>
                </a:extLst>
              </p:cNvPr>
              <p:cNvSpPr>
                <a:spLocks noRot="1" noChangeAspect="1" noMove="1" noResize="1" noEditPoints="1" noAdjustHandles="1" noChangeArrowheads="1" noChangeShapeType="1" noTextEdit="1"/>
              </p:cNvSpPr>
              <p:nvPr/>
            </p:nvSpPr>
            <p:spPr>
              <a:xfrm>
                <a:off x="9912047" y="2521049"/>
                <a:ext cx="1922790" cy="975565"/>
              </a:xfrm>
              <a:prstGeom prst="wedgeRectCallout">
                <a:avLst>
                  <a:gd name="adj1" fmla="val -62436"/>
                  <a:gd name="adj2" fmla="val -10393"/>
                </a:avLst>
              </a:prstGeom>
              <a:blipFill>
                <a:blip r:embed="rId9"/>
                <a:stretch>
                  <a:fillRect r="-278" b="-3681"/>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239549918"/>
      </p:ext>
    </p:extLst>
  </p:cSld>
  <p:clrMapOvr>
    <a:masterClrMapping/>
  </p:clrMapOvr>
  <mc:AlternateContent xmlns:mc="http://schemas.openxmlformats.org/markup-compatibility/2006" xmlns:p14="http://schemas.microsoft.com/office/powerpoint/2010/main">
    <mc:Choice Requires="p14">
      <p:transition spd="slow" p14:dur="2000" advTm="327039"/>
    </mc:Choice>
    <mc:Fallback xmlns="">
      <p:transition spd="slow" advTm="327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wipe(down)">
                                      <p:cBhvr>
                                        <p:cTn id="32" dur="500"/>
                                        <p:tgtEl>
                                          <p:spTgt spid="51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down)">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wipe(down)">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wipe(down)">
                                      <p:cBhvr>
                                        <p:cTn id="50" dur="500"/>
                                        <p:tgtEl>
                                          <p:spTgt spid="4">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wipe(down)">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5128"/>
                                        </p:tgtEl>
                                        <p:attrNameLst>
                                          <p:attrName>style.visibility</p:attrName>
                                        </p:attrNameLst>
                                      </p:cBhvr>
                                      <p:to>
                                        <p:strVal val="visible"/>
                                      </p:to>
                                    </p:set>
                                    <p:animEffect transition="in" filter="wipe(down)">
                                      <p:cBhvr>
                                        <p:cTn id="60" dur="500"/>
                                        <p:tgtEl>
                                          <p:spTgt spid="51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Bayesian Matrix Factorization: The CPs</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The CPs will have forms similar to solution of Bayesian linear regression</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These CPs can be updated in an alternating fashion until convergence</a:t>
            </a:r>
          </a:p>
          <a:p>
            <a:pPr lvl="1">
              <a:buFont typeface="Wingdings" panose="05000000000000000000" pitchFamily="2" charset="2"/>
              <a:buChar char="§"/>
            </a:pPr>
            <a:r>
              <a:rPr lang="en-GB" sz="2200" dirty="0">
                <a:latin typeface="Abadi Extra Light" panose="020B0204020104020204" pitchFamily="34" charset="0"/>
              </a:rPr>
              <a:t>Many ways. One popular way is to use Gibbs sampling</a:t>
            </a:r>
          </a:p>
          <a:p>
            <a:pPr lvl="1">
              <a:buFont typeface="Wingdings" panose="05000000000000000000" pitchFamily="2" charset="2"/>
              <a:buChar char="§"/>
            </a:pPr>
            <a:r>
              <a:rPr lang="en-GB" sz="2200" dirty="0">
                <a:latin typeface="Abadi Extra Light" panose="020B0204020104020204" pitchFamily="34" charset="0"/>
              </a:rPr>
              <a:t>Note: Hyperparameters can also be inferred by computing their CPs</a:t>
            </a:r>
            <a:r>
              <a:rPr lang="en-GB" sz="2200" baseline="30000" dirty="0">
                <a:latin typeface="Abadi Extra Light" panose="020B0204020104020204" pitchFamily="34" charset="0"/>
              </a:rPr>
              <a:t>1</a:t>
            </a:r>
          </a:p>
          <a:p>
            <a:pPr lvl="1">
              <a:buFont typeface="Wingdings" panose="05000000000000000000" pitchFamily="2" charset="2"/>
              <a:buChar char="§"/>
            </a:pPr>
            <a:endParaRPr lang="en-GB" sz="2200" baseline="30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Can extend Gaussian BMF easily to other exp. family distr. while maintaining local conj.</a:t>
            </a:r>
          </a:p>
          <a:p>
            <a:pPr lvl="1">
              <a:buFont typeface="Wingdings" panose="05000000000000000000" pitchFamily="2" charset="2"/>
              <a:buChar char="§"/>
            </a:pPr>
            <a:r>
              <a:rPr lang="en-GB" sz="2200" dirty="0">
                <a:latin typeface="Abadi Extra Light" panose="020B0204020104020204" pitchFamily="34" charset="0"/>
              </a:rPr>
              <a:t>Example: Poisson likelihood and gamma priors on user/item parameters</a:t>
            </a:r>
            <a:r>
              <a:rPr lang="en-GB" sz="2200" baseline="30000" dirty="0">
                <a:latin typeface="Abadi Extra Light" panose="020B0204020104020204" pitchFamily="34" charset="0"/>
              </a:rPr>
              <a:t>2</a:t>
            </a:r>
          </a:p>
          <a:p>
            <a:pPr lvl="1">
              <a:buFont typeface="Wingdings" panose="05000000000000000000" pitchFamily="2" charset="2"/>
              <a:buChar char="§"/>
            </a:pPr>
            <a:endParaRPr lang="en-GB" sz="2200" baseline="30000" dirty="0">
              <a:latin typeface="Abadi Extra Light" panose="020B0204020104020204" pitchFamily="34" charset="0"/>
            </a:endParaRPr>
          </a:p>
          <a:p>
            <a:pPr marL="0" indent="0">
              <a:buNone/>
            </a:pPr>
            <a:endParaRPr lang="en-GB" sz="2600" baseline="300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7</a:t>
            </a:fld>
            <a:endParaRPr lang="en-IN" sz="2800" dirty="0">
              <a:solidFill>
                <a:schemeClr val="bg1">
                  <a:lumMod val="65000"/>
                </a:schemeClr>
              </a:solidFill>
            </a:endParaRPr>
          </a:p>
        </p:txBody>
      </p:sp>
      <p:pic>
        <p:nvPicPr>
          <p:cNvPr id="10242" name="Picture 2">
            <a:extLst>
              <a:ext uri="{FF2B5EF4-FFF2-40B4-BE49-F238E27FC236}">
                <a16:creationId xmlns:a16="http://schemas.microsoft.com/office/drawing/2014/main" id="{CDF44EBF-553B-4EAB-90E4-397780B04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66" y="1724625"/>
            <a:ext cx="2944331" cy="4039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81A25581-1113-4929-B76A-D06A53B43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282" y="2290095"/>
            <a:ext cx="3520226" cy="42694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E83FEF92-2845-461E-863C-8581BDB80F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281" y="2953266"/>
            <a:ext cx="2869947" cy="37914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B85A6A2D-6F28-49CF-B073-670B002C3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479" y="1738037"/>
            <a:ext cx="2988836" cy="41858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A54F7D52-88C9-4039-85C0-E6A7905C93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194" y="2330793"/>
            <a:ext cx="3651492" cy="413978"/>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a:extLst>
              <a:ext uri="{FF2B5EF4-FFF2-40B4-BE49-F238E27FC236}">
                <a16:creationId xmlns:a16="http://schemas.microsoft.com/office/drawing/2014/main" id="{760E3BA6-EDC2-481F-AFB1-3F55B514B9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514" y="2923502"/>
            <a:ext cx="2988836" cy="408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ED7D-319A-4261-90BF-25D037F9001A}"/>
              </a:ext>
            </a:extLst>
          </p:cNvPr>
          <p:cNvSpPr txBox="1"/>
          <p:nvPr/>
        </p:nvSpPr>
        <p:spPr>
          <a:xfrm>
            <a:off x="0" y="6270470"/>
            <a:ext cx="6619741" cy="253916"/>
          </a:xfrm>
          <a:prstGeom prst="rect">
            <a:avLst/>
          </a:prstGeom>
          <a:noFill/>
        </p:spPr>
        <p:txBody>
          <a:bodyPr wrap="square" rtlCol="0">
            <a:spAutoFit/>
          </a:bodyPr>
          <a:lstStyle/>
          <a:p>
            <a:pPr lvl="1"/>
            <a:r>
              <a:rPr lang="en-GB" sz="1050" baseline="30000" dirty="0">
                <a:latin typeface="Abadi Extra Light" panose="020B0204020104020204" pitchFamily="34" charset="0"/>
              </a:rPr>
              <a:t>1</a:t>
            </a:r>
            <a:r>
              <a:rPr lang="en-GB" sz="1050" dirty="0">
                <a:latin typeface="Abadi Extra Light" panose="020B0204020104020204" pitchFamily="34" charset="0"/>
              </a:rPr>
              <a:t>“Bayesian Probabilistic Matrix Factorization using Markov Chain Monte Carlo” by </a:t>
            </a:r>
            <a:r>
              <a:rPr lang="en-GB" sz="1050" dirty="0" err="1">
                <a:latin typeface="Abadi Extra Light" panose="020B0204020104020204" pitchFamily="34" charset="0"/>
              </a:rPr>
              <a:t>Salakhutdinov</a:t>
            </a:r>
            <a:r>
              <a:rPr lang="en-GB" sz="1050" dirty="0">
                <a:latin typeface="Abadi Extra Light" panose="020B0204020104020204" pitchFamily="34" charset="0"/>
              </a:rPr>
              <a:t> and </a:t>
            </a:r>
            <a:r>
              <a:rPr lang="en-GB" sz="1050" dirty="0" err="1">
                <a:latin typeface="Abadi Extra Light" panose="020B0204020104020204" pitchFamily="34" charset="0"/>
              </a:rPr>
              <a:t>Mnih</a:t>
            </a:r>
            <a:r>
              <a:rPr lang="en-GB" sz="1050" dirty="0">
                <a:latin typeface="Abadi Extra Light" panose="020B0204020104020204" pitchFamily="34" charset="0"/>
              </a:rPr>
              <a:t> (2008)</a:t>
            </a:r>
            <a:endParaRPr lang="en-IN" sz="1050" dirty="0"/>
          </a:p>
        </p:txBody>
      </p:sp>
      <p:sp>
        <p:nvSpPr>
          <p:cNvPr id="18" name="TextBox 17">
            <a:extLst>
              <a:ext uri="{FF2B5EF4-FFF2-40B4-BE49-F238E27FC236}">
                <a16:creationId xmlns:a16="http://schemas.microsoft.com/office/drawing/2014/main" id="{EE435233-B64A-44C6-BE2B-8E698469BC29}"/>
              </a:ext>
            </a:extLst>
          </p:cNvPr>
          <p:cNvSpPr txBox="1"/>
          <p:nvPr/>
        </p:nvSpPr>
        <p:spPr>
          <a:xfrm>
            <a:off x="-1" y="6524386"/>
            <a:ext cx="6619741" cy="253916"/>
          </a:xfrm>
          <a:prstGeom prst="rect">
            <a:avLst/>
          </a:prstGeom>
          <a:noFill/>
        </p:spPr>
        <p:txBody>
          <a:bodyPr wrap="square" rtlCol="0">
            <a:spAutoFit/>
          </a:bodyPr>
          <a:lstStyle/>
          <a:p>
            <a:pPr lvl="1"/>
            <a:r>
              <a:rPr lang="en-GB" sz="1050" baseline="30000" dirty="0">
                <a:latin typeface="Abadi Extra Light" panose="020B0204020104020204" pitchFamily="34" charset="0"/>
              </a:rPr>
              <a:t>2</a:t>
            </a:r>
            <a:r>
              <a:rPr lang="en-GB" sz="1050" dirty="0">
                <a:latin typeface="Abadi Extra Light" panose="020B0204020104020204" pitchFamily="34" charset="0"/>
              </a:rPr>
              <a:t>“Scalable recommendation with Poisson factorization” by Gopalan et al(2013)</a:t>
            </a:r>
            <a:endParaRPr lang="en-IN" sz="1050" dirty="0"/>
          </a:p>
        </p:txBody>
      </p:sp>
    </p:spTree>
    <p:custDataLst>
      <p:tags r:id="rId1"/>
    </p:custDataLst>
    <p:extLst>
      <p:ext uri="{BB962C8B-B14F-4D97-AF65-F5344CB8AC3E}">
        <p14:creationId xmlns:p14="http://schemas.microsoft.com/office/powerpoint/2010/main" val="1775857156"/>
      </p:ext>
    </p:extLst>
  </p:cSld>
  <p:clrMapOvr>
    <a:masterClrMapping/>
  </p:clrMapOvr>
  <mc:AlternateContent xmlns:mc="http://schemas.openxmlformats.org/markup-compatibility/2006" xmlns:p14="http://schemas.microsoft.com/office/powerpoint/2010/main">
    <mc:Choice Requires="p14">
      <p:transition spd="slow" p14:dur="2000" advTm="262163"/>
    </mc:Choice>
    <mc:Fallback xmlns="">
      <p:transition spd="slow" advTm="262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par>
                                <p:cTn id="13" presetID="22" presetClass="entr" presetSubtype="4"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ipe(down)">
                                      <p:cBhvr>
                                        <p:cTn id="15" dur="500"/>
                                        <p:tgtEl>
                                          <p:spTgt spid="10244"/>
                                        </p:tgtEl>
                                      </p:cBhvr>
                                    </p:animEffect>
                                  </p:childTnLst>
                                </p:cTn>
                              </p:par>
                              <p:par>
                                <p:cTn id="16" presetID="22" presetClass="entr" presetSubtype="4"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ipe(down)">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animEffect transition="in" filter="wipe(down)">
                                      <p:cBhvr>
                                        <p:cTn id="23" dur="500"/>
                                        <p:tgtEl>
                                          <p:spTgt spid="10248"/>
                                        </p:tgtEl>
                                      </p:cBhvr>
                                    </p:animEffect>
                                  </p:childTnLst>
                                </p:cTn>
                              </p:par>
                              <p:par>
                                <p:cTn id="24" presetID="22" presetClass="entr" presetSubtype="4" fill="hold" nodeType="withEffect">
                                  <p:stCondLst>
                                    <p:cond delay="0"/>
                                  </p:stCondLst>
                                  <p:childTnLst>
                                    <p:set>
                                      <p:cBhvr>
                                        <p:cTn id="25" dur="1" fill="hold">
                                          <p:stCondLst>
                                            <p:cond delay="0"/>
                                          </p:stCondLst>
                                        </p:cTn>
                                        <p:tgtEl>
                                          <p:spTgt spid="10250"/>
                                        </p:tgtEl>
                                        <p:attrNameLst>
                                          <p:attrName>style.visibility</p:attrName>
                                        </p:attrNameLst>
                                      </p:cBhvr>
                                      <p:to>
                                        <p:strVal val="visible"/>
                                      </p:to>
                                    </p:set>
                                    <p:animEffect transition="in" filter="wipe(down)">
                                      <p:cBhvr>
                                        <p:cTn id="26" dur="500"/>
                                        <p:tgtEl>
                                          <p:spTgt spid="10250"/>
                                        </p:tgtEl>
                                      </p:cBhvr>
                                    </p:animEffect>
                                  </p:childTnLst>
                                </p:cTn>
                              </p:par>
                              <p:par>
                                <p:cTn id="27" presetID="22" presetClass="entr" presetSubtype="4" fill="hold" nodeType="withEffect">
                                  <p:stCondLst>
                                    <p:cond delay="0"/>
                                  </p:stCondLst>
                                  <p:childTnLst>
                                    <p:set>
                                      <p:cBhvr>
                                        <p:cTn id="28" dur="1" fill="hold">
                                          <p:stCondLst>
                                            <p:cond delay="0"/>
                                          </p:stCondLst>
                                        </p:cTn>
                                        <p:tgtEl>
                                          <p:spTgt spid="10252"/>
                                        </p:tgtEl>
                                        <p:attrNameLst>
                                          <p:attrName>style.visibility</p:attrName>
                                        </p:attrNameLst>
                                      </p:cBhvr>
                                      <p:to>
                                        <p:strVal val="visible"/>
                                      </p:to>
                                    </p:set>
                                    <p:animEffect transition="in" filter="wipe(down)">
                                      <p:cBhvr>
                                        <p:cTn id="29" dur="500"/>
                                        <p:tgtEl>
                                          <p:spTgt spid="102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down)">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wipe(down)">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wipe(down)">
                                      <p:cBhvr>
                                        <p:cTn id="44" dur="5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wipe(down)">
                                      <p:cBhvr>
                                        <p:cTn id="54" dur="500"/>
                                        <p:tgtEl>
                                          <p:spTgt spid="4">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wipe(down)">
                                      <p:cBhvr>
                                        <p:cTn id="59" dur="500"/>
                                        <p:tgtEl>
                                          <p:spTgt spid="4">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BMF: Making Predictions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PPD for each missing entry of the matrix (assuming </a:t>
                </a:r>
                <a:r>
                  <a:rPr lang="en-GB" sz="2600" dirty="0" err="1">
                    <a:latin typeface="Abadi Extra Light" panose="020B0204020104020204" pitchFamily="34" charset="0"/>
                  </a:rPr>
                  <a:t>hyperparams</a:t>
                </a:r>
                <a:r>
                  <a:rPr lang="en-GB" sz="2600" dirty="0">
                    <a:latin typeface="Abadi Extra Light" panose="020B0204020104020204" pitchFamily="34" charset="0"/>
                  </a:rPr>
                  <a:t> known</a:t>
                </a:r>
                <a:r>
                  <a:rPr lang="en-GB" dirty="0">
                    <a:latin typeface="Abadi Extra Light" panose="020B0204020104020204" pitchFamily="34" charset="0"/>
                  </a:rPr>
                  <a:t>)</a:t>
                </a:r>
              </a:p>
              <a:p>
                <a:pPr>
                  <a:buFont typeface="Wingdings" panose="05000000000000000000" pitchFamily="2" charset="2"/>
                  <a:buChar char="§"/>
                </a:pPr>
                <a:endParaRPr lang="en-GB" sz="28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800" dirty="0">
                    <a:latin typeface="Abadi Extra Light" panose="020B0204020104020204" pitchFamily="34" charset="0"/>
                  </a:rPr>
                  <a:t>In general, this is </a:t>
                </a:r>
                <a:r>
                  <a:rPr lang="en-GB" dirty="0">
                    <a:latin typeface="Abadi Extra Light" panose="020B0204020104020204" pitchFamily="34" charset="0"/>
                  </a:rPr>
                  <a:t>intractable and needs approximation</a:t>
                </a:r>
              </a:p>
              <a:p>
                <a:pPr lvl="1">
                  <a:buFont typeface="Wingdings" panose="05000000000000000000" pitchFamily="2" charset="2"/>
                  <a:buChar char="§"/>
                </a:pPr>
                <a:r>
                  <a:rPr lang="en-GB" dirty="0">
                    <a:latin typeface="Abadi Extra Light" panose="020B0204020104020204" pitchFamily="34" charset="0"/>
                  </a:rPr>
                  <a:t>If using Gibbs sampling, we can use </a:t>
                </a:r>
                <a14:m>
                  <m:oMath xmlns:m="http://schemas.openxmlformats.org/officeDocument/2006/math">
                    <m:r>
                      <a:rPr lang="en-GB" i="1" dirty="0" smtClean="0">
                        <a:latin typeface="Cambria Math" panose="02040503050406030204" pitchFamily="18" charset="0"/>
                      </a:rPr>
                      <m:t>𝑆</m:t>
                    </m:r>
                  </m:oMath>
                </a14:m>
                <a:r>
                  <a:rPr lang="en-GB" dirty="0">
                    <a:latin typeface="Abadi Extra Light" panose="020B0204020104020204" pitchFamily="34" charset="0"/>
                  </a:rPr>
                  <a:t> samples </a:t>
                </a:r>
                <a14:m>
                  <m:oMath xmlns:m="http://schemas.openxmlformats.org/officeDocument/2006/math">
                    <m:sSubSup>
                      <m:sSubSupPr>
                        <m:ctrlPr>
                          <a:rPr lang="en-GB" i="1" smtClean="0">
                            <a:latin typeface="Cambria Math" panose="02040503050406030204" pitchFamily="18" charset="0"/>
                          </a:rPr>
                        </m:ctrlPr>
                      </m:sSubSupPr>
                      <m:e>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𝑢</m:t>
                            </m:r>
                          </m:e>
                          <m:sub>
                            <m:r>
                              <a:rPr lang="en-IN" b="0" i="1" smtClean="0">
                                <a:latin typeface="Cambria Math" panose="02040503050406030204" pitchFamily="18" charset="0"/>
                              </a:rPr>
                              <m:t>𝑖</m:t>
                            </m:r>
                          </m:sub>
                          <m:sup>
                            <m:d>
                              <m:dPr>
                                <m:ctrlPr>
                                  <a:rPr lang="en-IN" b="0" i="1" smtClean="0">
                                    <a:latin typeface="Cambria Math" panose="02040503050406030204" pitchFamily="18" charset="0"/>
                                  </a:rPr>
                                </m:ctrlPr>
                              </m:dPr>
                              <m:e>
                                <m:r>
                                  <a:rPr lang="en-IN" b="0" i="1" smtClean="0">
                                    <a:latin typeface="Cambria Math" panose="02040503050406030204" pitchFamily="18" charset="0"/>
                                  </a:rPr>
                                  <m:t>𝑠</m:t>
                                </m:r>
                              </m:e>
                            </m:d>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𝑣</m:t>
                            </m:r>
                          </m:e>
                          <m:sub>
                            <m:r>
                              <a:rPr lang="en-IN" b="0" i="1" smtClean="0">
                                <a:latin typeface="Cambria Math" panose="02040503050406030204" pitchFamily="18" charset="0"/>
                              </a:rPr>
                              <m:t>𝑗</m:t>
                            </m:r>
                          </m:sub>
                          <m:sup>
                            <m:r>
                              <a:rPr lang="en-IN" b="0" i="1" smtClean="0">
                                <a:latin typeface="Cambria Math" panose="02040503050406030204" pitchFamily="18" charset="0"/>
                              </a:rPr>
                              <m:t>(</m:t>
                            </m:r>
                            <m:r>
                              <a:rPr lang="en-IN" b="0" i="1" smtClean="0">
                                <a:latin typeface="Cambria Math" panose="02040503050406030204" pitchFamily="18" charset="0"/>
                              </a:rPr>
                              <m:t>𝑠</m:t>
                            </m:r>
                            <m:r>
                              <a:rPr lang="en-IN" b="0" i="1" smtClean="0">
                                <a:latin typeface="Cambria Math" panose="02040503050406030204" pitchFamily="18" charset="0"/>
                              </a:rPr>
                              <m:t>)</m:t>
                            </m:r>
                          </m:sup>
                        </m:sSubSup>
                        <m:r>
                          <a:rPr lang="en-IN" b="0" i="1" smtClean="0">
                            <a:latin typeface="Cambria Math" panose="02040503050406030204" pitchFamily="18" charset="0"/>
                          </a:rPr>
                          <m:t>)</m:t>
                        </m:r>
                      </m:e>
                      <m:sub>
                        <m:r>
                          <a:rPr lang="en-IN" b="0" i="1" smtClean="0">
                            <a:latin typeface="Cambria Math" panose="02040503050406030204" pitchFamily="18" charset="0"/>
                          </a:rPr>
                          <m:t>𝑠</m:t>
                        </m:r>
                        <m:r>
                          <a:rPr lang="en-IN" b="0" i="1" smtClean="0">
                            <a:latin typeface="Cambria Math" panose="02040503050406030204" pitchFamily="18" charset="0"/>
                          </a:rPr>
                          <m:t>=1</m:t>
                        </m:r>
                      </m:sub>
                      <m:sup>
                        <m:r>
                          <a:rPr lang="en-IN" b="0" i="1" smtClean="0">
                            <a:latin typeface="Cambria Math" panose="02040503050406030204" pitchFamily="18" charset="0"/>
                          </a:rPr>
                          <m:t>𝑆</m:t>
                        </m:r>
                      </m:sup>
                    </m:sSubSup>
                  </m:oMath>
                </a14:m>
                <a:r>
                  <a:rPr lang="en-GB" dirty="0">
                    <a:latin typeface="Abadi Extra Light" panose="020B0204020104020204" pitchFamily="34" charset="0"/>
                  </a:rPr>
                  <a:t> to compute mean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𝑟</m:t>
                        </m:r>
                      </m:e>
                      <m:sub>
                        <m:r>
                          <a:rPr lang="en-IN" b="0" i="1" smtClean="0">
                            <a:latin typeface="Cambria Math" panose="02040503050406030204" pitchFamily="18" charset="0"/>
                          </a:rPr>
                          <m:t>𝑖𝑗</m:t>
                        </m:r>
                      </m:sub>
                    </m:sSub>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For the Gaussian likelihood case, the mean can be computed as</a:t>
                </a:r>
              </a:p>
              <a:p>
                <a:pPr lvl="1">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Comparison of Bayesian MF with others (from </a:t>
                </a:r>
                <a:r>
                  <a:rPr lang="en-GB" sz="2600" dirty="0" err="1">
                    <a:latin typeface="Abadi Extra Light" panose="020B0204020104020204" pitchFamily="34" charset="0"/>
                  </a:rPr>
                  <a:t>Salakhutdinov</a:t>
                </a:r>
                <a:r>
                  <a:rPr lang="en-GB" sz="2600" dirty="0">
                    <a:latin typeface="Abadi Extra Light" panose="020B0204020104020204" pitchFamily="34" charset="0"/>
                  </a:rPr>
                  <a:t> and </a:t>
                </a:r>
                <a:r>
                  <a:rPr lang="en-GB" sz="2600" dirty="0" err="1">
                    <a:latin typeface="Abadi Extra Light" panose="020B0204020104020204" pitchFamily="34" charset="0"/>
                  </a:rPr>
                  <a:t>Mnih</a:t>
                </a:r>
                <a:r>
                  <a:rPr lang="en-GB" sz="2600" dirty="0">
                    <a:latin typeface="Abadi Extra Light" panose="020B0204020104020204" pitchFamily="34" charset="0"/>
                  </a:rPr>
                  <a:t> (2008))</a:t>
                </a: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8</a:t>
            </a:fld>
            <a:endParaRPr lang="en-IN" sz="2800" dirty="0">
              <a:solidFill>
                <a:schemeClr val="bg1">
                  <a:lumMod val="65000"/>
                </a:schemeClr>
              </a:solidFill>
            </a:endParaRPr>
          </a:p>
        </p:txBody>
      </p:sp>
      <p:pic>
        <p:nvPicPr>
          <p:cNvPr id="11266" name="Picture 2">
            <a:extLst>
              <a:ext uri="{FF2B5EF4-FFF2-40B4-BE49-F238E27FC236}">
                <a16:creationId xmlns:a16="http://schemas.microsoft.com/office/drawing/2014/main" id="{88433E7E-F9A1-4A65-A29E-03EC0F2F5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320" y="1550852"/>
            <a:ext cx="5137529" cy="75799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6B3398E0-81BD-4342-A900-B2F16F253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461" y="3909552"/>
            <a:ext cx="4896263" cy="71536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7E23683C-8FC5-4147-B816-9C934980E9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962" y="5139735"/>
            <a:ext cx="2030693" cy="1605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62773F56-5E82-4867-9B40-291D0276B336}"/>
                  </a:ext>
                </a:extLst>
              </p:cNvPr>
              <p:cNvSpPr/>
              <p:nvPr/>
            </p:nvSpPr>
            <p:spPr>
              <a:xfrm>
                <a:off x="998113" y="3909552"/>
                <a:ext cx="2438714" cy="672389"/>
              </a:xfrm>
              <a:prstGeom prst="wedgeRectCallout">
                <a:avLst>
                  <a:gd name="adj1" fmla="val 60692"/>
                  <a:gd name="adj2" fmla="val 780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Can also compute the variance in the predicted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𝑟</m:t>
                        </m:r>
                      </m:e>
                      <m:sub>
                        <m:r>
                          <a:rPr lang="en-IN" sz="1400" b="0" i="1" smtClean="0">
                            <a:solidFill>
                              <a:schemeClr val="tx1"/>
                            </a:solidFill>
                            <a:latin typeface="Cambria Math" panose="02040503050406030204" pitchFamily="18" charset="0"/>
                          </a:rPr>
                          <m:t>𝑖𝑗</m:t>
                        </m:r>
                      </m:sub>
                    </m:sSub>
                  </m:oMath>
                </a14:m>
                <a:r>
                  <a:rPr lang="en-IN" sz="1400" dirty="0">
                    <a:solidFill>
                      <a:schemeClr val="tx1"/>
                    </a:solidFill>
                    <a:latin typeface="Abadi Extra Light" panose="020B0204020104020204" pitchFamily="34" charset="0"/>
                  </a:rPr>
                  <a:t> using these </a:t>
                </a:r>
                <a14:m>
                  <m:oMath xmlns:m="http://schemas.openxmlformats.org/officeDocument/2006/math">
                    <m:r>
                      <a:rPr lang="en-IN" sz="1400" i="1" dirty="0" smtClean="0">
                        <a:solidFill>
                          <a:schemeClr val="tx1"/>
                        </a:solidFill>
                        <a:latin typeface="Cambria Math" panose="02040503050406030204" pitchFamily="18" charset="0"/>
                      </a:rPr>
                      <m:t>𝑆</m:t>
                    </m:r>
                  </m:oMath>
                </a14:m>
                <a:r>
                  <a:rPr lang="en-IN" sz="1400" dirty="0">
                    <a:solidFill>
                      <a:schemeClr val="tx1"/>
                    </a:solidFill>
                    <a:latin typeface="Abadi Extra Light" panose="020B0204020104020204" pitchFamily="34" charset="0"/>
                  </a:rPr>
                  <a:t> samples (think how)</a:t>
                </a:r>
              </a:p>
            </p:txBody>
          </p:sp>
        </mc:Choice>
        <mc:Fallback xmlns="">
          <p:sp>
            <p:nvSpPr>
              <p:cNvPr id="8" name="Speech Bubble: Rectangle 7">
                <a:extLst>
                  <a:ext uri="{FF2B5EF4-FFF2-40B4-BE49-F238E27FC236}">
                    <a16:creationId xmlns:a16="http://schemas.microsoft.com/office/drawing/2014/main" id="{62773F56-5E82-4867-9B40-291D0276B336}"/>
                  </a:ext>
                </a:extLst>
              </p:cNvPr>
              <p:cNvSpPr>
                <a:spLocks noRot="1" noChangeAspect="1" noMove="1" noResize="1" noEditPoints="1" noAdjustHandles="1" noChangeArrowheads="1" noChangeShapeType="1" noTextEdit="1"/>
              </p:cNvSpPr>
              <p:nvPr/>
            </p:nvSpPr>
            <p:spPr>
              <a:xfrm>
                <a:off x="998113" y="3909552"/>
                <a:ext cx="2438714" cy="672389"/>
              </a:xfrm>
              <a:prstGeom prst="wedgeRectCallout">
                <a:avLst>
                  <a:gd name="adj1" fmla="val 60692"/>
                  <a:gd name="adj2" fmla="val 7804"/>
                </a:avLst>
              </a:prstGeom>
              <a:blipFill>
                <a:blip r:embed="rId7"/>
                <a:stretch>
                  <a:fillRect l="-444" t="-6140" b="-13158"/>
                </a:stretch>
              </a:blipFill>
              <a:ln w="19050">
                <a:solidFill>
                  <a:schemeClr val="accent2"/>
                </a:solidFill>
              </a:ln>
            </p:spPr>
            <p:txBody>
              <a:bodyPr/>
              <a:lstStyle/>
              <a:p>
                <a:r>
                  <a:rPr lang="en-IN">
                    <a:noFill/>
                  </a:rPr>
                  <a:t> </a:t>
                </a:r>
              </a:p>
            </p:txBody>
          </p:sp>
        </mc:Fallback>
      </mc:AlternateContent>
      <p:sp>
        <p:nvSpPr>
          <p:cNvPr id="9" name="Speech Bubble: Rectangle 8">
            <a:extLst>
              <a:ext uri="{FF2B5EF4-FFF2-40B4-BE49-F238E27FC236}">
                <a16:creationId xmlns:a16="http://schemas.microsoft.com/office/drawing/2014/main" id="{CE298DC5-C7BC-4BD5-9F34-BE3B172BC98C}"/>
              </a:ext>
            </a:extLst>
          </p:cNvPr>
          <p:cNvSpPr/>
          <p:nvPr/>
        </p:nvSpPr>
        <p:spPr>
          <a:xfrm>
            <a:off x="6842975" y="5391019"/>
            <a:ext cx="3228304" cy="984023"/>
          </a:xfrm>
          <a:prstGeom prst="wedgeRectCallout">
            <a:avLst>
              <a:gd name="adj1" fmla="val -58537"/>
              <a:gd name="adj2" fmla="val 2619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All other baselines are optimization based or point estimation based probabilistic models (PMF = probabilistic matrix factorization with point estimation)</a:t>
            </a:r>
          </a:p>
        </p:txBody>
      </p:sp>
    </p:spTree>
    <p:custDataLst>
      <p:tags r:id="rId1"/>
    </p:custDataLst>
    <p:extLst>
      <p:ext uri="{BB962C8B-B14F-4D97-AF65-F5344CB8AC3E}">
        <p14:creationId xmlns:p14="http://schemas.microsoft.com/office/powerpoint/2010/main" val="1192135751"/>
      </p:ext>
    </p:extLst>
  </p:cSld>
  <p:clrMapOvr>
    <a:masterClrMapping/>
  </p:clrMapOvr>
  <mc:AlternateContent xmlns:mc="http://schemas.openxmlformats.org/markup-compatibility/2006" xmlns:p14="http://schemas.microsoft.com/office/powerpoint/2010/main">
    <mc:Choice Requires="p14">
      <p:transition spd="slow" p14:dur="2000" advTm="371389"/>
    </mc:Choice>
    <mc:Fallback xmlns="">
      <p:transition spd="slow" advTm="3713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wipe(down)">
                                      <p:cBhvr>
                                        <p:cTn id="32" dur="500"/>
                                        <p:tgtEl>
                                          <p:spTgt spid="1126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270"/>
                                        </p:tgtEl>
                                        <p:attrNameLst>
                                          <p:attrName>style.visibility</p:attrName>
                                        </p:attrNameLst>
                                      </p:cBhvr>
                                      <p:to>
                                        <p:strVal val="visible"/>
                                      </p:to>
                                    </p:set>
                                    <p:animEffect transition="in" filter="wipe(down)">
                                      <p:cBhvr>
                                        <p:cTn id="47" dur="500"/>
                                        <p:tgtEl>
                                          <p:spTgt spid="1127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Summary</a:t>
            </a: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Local conjugacy is helpful even for complex prob. models with many params</a:t>
            </a:r>
          </a:p>
          <a:p>
            <a:pPr lvl="1">
              <a:buFont typeface="Wingdings" panose="05000000000000000000" pitchFamily="2" charset="2"/>
              <a:buChar char="§"/>
            </a:pPr>
            <a:r>
              <a:rPr lang="en-GB" dirty="0">
                <a:latin typeface="Abadi Extra Light" panose="020B0204020104020204" pitchFamily="34" charset="0"/>
              </a:rPr>
              <a:t>CPs will have a closed form</a:t>
            </a:r>
          </a:p>
          <a:p>
            <a:pPr lvl="1">
              <a:buFont typeface="Wingdings" panose="05000000000000000000" pitchFamily="2" charset="2"/>
              <a:buChar char="§"/>
            </a:pPr>
            <a:r>
              <a:rPr lang="en-GB" dirty="0">
                <a:latin typeface="Abadi Extra Light" panose="020B0204020104020204" pitchFamily="34" charset="0"/>
              </a:rPr>
              <a:t>Easy to implement Gibbs sampling can be used to get the (approx.) posterior</a:t>
            </a:r>
          </a:p>
          <a:p>
            <a:pPr lvl="1">
              <a:buFont typeface="Wingdings" panose="05000000000000000000" pitchFamily="2" charset="2"/>
              <a:buChar char="§"/>
            </a:pPr>
            <a:r>
              <a:rPr lang="en-GB" dirty="0">
                <a:latin typeface="Abadi Extra Light" panose="020B0204020104020204" pitchFamily="34" charset="0"/>
              </a:rPr>
              <a:t>Many other approx. inference algos (like variational inference) benefit from local conjugacy</a:t>
            </a:r>
          </a:p>
          <a:p>
            <a:pPr lvl="1">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Helps to choose likelihood and priors on each param as exp. family distr.</a:t>
            </a:r>
          </a:p>
          <a:p>
            <a:pPr lvl="1">
              <a:buFont typeface="Wingdings" panose="05000000000000000000" pitchFamily="2" charset="2"/>
              <a:buChar char="§"/>
            </a:pPr>
            <a:r>
              <a:rPr lang="en-GB" dirty="0">
                <a:latin typeface="Abadi Extra Light" panose="020B0204020104020204" pitchFamily="34" charset="0"/>
              </a:rPr>
              <a:t>So if we can’t get a globally conjugate model, we can still get a model with local conjugacy</a:t>
            </a:r>
          </a:p>
          <a:p>
            <a:pPr lvl="1">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Even if we can’t have local conjugacy, the notion of CPs is applicable</a:t>
            </a:r>
          </a:p>
          <a:p>
            <a:pPr lvl="1">
              <a:buFont typeface="Wingdings" panose="05000000000000000000" pitchFamily="2" charset="2"/>
              <a:buChar char="§"/>
            </a:pPr>
            <a:r>
              <a:rPr lang="en-GB" dirty="0">
                <a:latin typeface="Abadi Extra Light" panose="020B0204020104020204" pitchFamily="34" charset="0"/>
              </a:rPr>
              <a:t>We can break the inference problem into estimating CPs (exactly if we have local conjugacy, or approximately if we don’t have local conjugacy)</a:t>
            </a:r>
          </a:p>
          <a:p>
            <a:pPr lvl="1">
              <a:buFont typeface="Wingdings" panose="05000000000000000000" pitchFamily="2" charset="2"/>
              <a:buChar char="§"/>
            </a:pPr>
            <a:r>
              <a:rPr lang="en-GB" dirty="0">
                <a:latin typeface="Abadi Extra Light" panose="020B0204020104020204" pitchFamily="34" charset="0"/>
              </a:rPr>
              <a:t>Almost all approx. algorithms work by estimating CPs exactly or approximately</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9</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2937993323"/>
      </p:ext>
    </p:extLst>
  </p:cSld>
  <p:clrMapOvr>
    <a:masterClrMapping/>
  </p:clrMapOvr>
  <mc:AlternateContent xmlns:mc="http://schemas.openxmlformats.org/markup-compatibility/2006" xmlns:p14="http://schemas.microsoft.com/office/powerpoint/2010/main">
    <mc:Choice Requires="p14">
      <p:transition spd="slow" p14:dur="2000" advTm="157441"/>
    </mc:Choice>
    <mc:Fallback xmlns="">
      <p:transition spd="slow" advTm="157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6|13.4|16.4"/>
</p:tagLst>
</file>

<file path=ppt/tags/tag10.xml><?xml version="1.0" encoding="utf-8"?>
<p:tagLst xmlns:a="http://schemas.openxmlformats.org/drawingml/2006/main" xmlns:r="http://schemas.openxmlformats.org/officeDocument/2006/relationships" xmlns:p="http://schemas.openxmlformats.org/presentationml/2006/main">
  <p:tag name="TIMING" val="|5|18.4|12.3|29.1|28.9|37.8|41.8|20.7"/>
</p:tagLst>
</file>

<file path=ppt/tags/tag11.xml><?xml version="1.0" encoding="utf-8"?>
<p:tagLst xmlns:a="http://schemas.openxmlformats.org/drawingml/2006/main" xmlns:r="http://schemas.openxmlformats.org/officeDocument/2006/relationships" xmlns:p="http://schemas.openxmlformats.org/presentationml/2006/main">
  <p:tag name="TIMING" val="|2.3|18.7|12.3|7.3|20.2|20.5|38.5|51|15|11.3|97.5|2.6|27.7"/>
</p:tagLst>
</file>

<file path=ppt/tags/tag12.xml><?xml version="1.0" encoding="utf-8"?>
<p:tagLst xmlns:a="http://schemas.openxmlformats.org/drawingml/2006/main" xmlns:r="http://schemas.openxmlformats.org/officeDocument/2006/relationships" xmlns:p="http://schemas.openxmlformats.org/presentationml/2006/main">
  <p:tag name="TIMING" val="|3.3|18.4|15.2|21.3|53|20.2|0.1|65.2"/>
</p:tagLst>
</file>

<file path=ppt/tags/tag13.xml><?xml version="1.0" encoding="utf-8"?>
<p:tagLst xmlns:a="http://schemas.openxmlformats.org/drawingml/2006/main" xmlns:r="http://schemas.openxmlformats.org/officeDocument/2006/relationships" xmlns:p="http://schemas.openxmlformats.org/presentationml/2006/main">
  <p:tag name="TIMING" val="|16.5|1.7|14|18.6|15.1|11.4|60.6|17.9|27.1|52.6|24|25|11.7"/>
</p:tagLst>
</file>

<file path=ppt/tags/tag14.xml><?xml version="1.0" encoding="utf-8"?>
<p:tagLst xmlns:a="http://schemas.openxmlformats.org/drawingml/2006/main" xmlns:r="http://schemas.openxmlformats.org/officeDocument/2006/relationships" xmlns:p="http://schemas.openxmlformats.org/presentationml/2006/main">
  <p:tag name="TIMING" val="|4.2|6.3|30.5|32.3|24.4|58.7|51"/>
</p:tagLst>
</file>

<file path=ppt/tags/tag15.xml><?xml version="1.0" encoding="utf-8"?>
<p:tagLst xmlns:a="http://schemas.openxmlformats.org/drawingml/2006/main" xmlns:r="http://schemas.openxmlformats.org/officeDocument/2006/relationships" xmlns:p="http://schemas.openxmlformats.org/presentationml/2006/main">
  <p:tag name="TIMING" val="|6.1|10.2|20.5|10.2|10.2|37.4|15.9|38.1"/>
</p:tagLst>
</file>

<file path=ppt/tags/tag16.xml><?xml version="1.0" encoding="utf-8"?>
<p:tagLst xmlns:a="http://schemas.openxmlformats.org/drawingml/2006/main" xmlns:r="http://schemas.openxmlformats.org/officeDocument/2006/relationships" xmlns:p="http://schemas.openxmlformats.org/presentationml/2006/main">
  <p:tag name="TIMING" val="|8.7|16.8|39.5|11.4|12.1|14.9|12.3|22.8|15.5|69.3|22.3"/>
</p:tagLst>
</file>

<file path=ppt/tags/tag17.xml><?xml version="1.0" encoding="utf-8"?>
<p:tagLst xmlns:a="http://schemas.openxmlformats.org/drawingml/2006/main" xmlns:r="http://schemas.openxmlformats.org/officeDocument/2006/relationships" xmlns:p="http://schemas.openxmlformats.org/presentationml/2006/main">
  <p:tag name="TIMING" val="|7.7|28.8|39.8|12|12.8|23.8|1.2|11.2|17|18.4|26.2|41.6"/>
</p:tagLst>
</file>

<file path=ppt/tags/tag18.xml><?xml version="1.0" encoding="utf-8"?>
<p:tagLst xmlns:a="http://schemas.openxmlformats.org/drawingml/2006/main" xmlns:r="http://schemas.openxmlformats.org/officeDocument/2006/relationships" xmlns:p="http://schemas.openxmlformats.org/presentationml/2006/main">
  <p:tag name="TIMING" val="|19|16.5|34.5|111.5|2.9|2.1|10.5|54.7|50.1|6.8|32.5|31.4|25|6.7|46.4"/>
</p:tagLst>
</file>

<file path=ppt/tags/tag19.xml><?xml version="1.0" encoding="utf-8"?>
<p:tagLst xmlns:a="http://schemas.openxmlformats.org/drawingml/2006/main" xmlns:r="http://schemas.openxmlformats.org/officeDocument/2006/relationships" xmlns:p="http://schemas.openxmlformats.org/presentationml/2006/main">
  <p:tag name="TIMING" val="|3.9|20.6|192.4|6.3|33|17|28.7|56"/>
</p:tagLst>
</file>

<file path=ppt/tags/tag2.xml><?xml version="1.0" encoding="utf-8"?>
<p:tagLst xmlns:a="http://schemas.openxmlformats.org/drawingml/2006/main" xmlns:r="http://schemas.openxmlformats.org/officeDocument/2006/relationships" xmlns:p="http://schemas.openxmlformats.org/presentationml/2006/main">
  <p:tag name="TIMING" val="|4|5.7|13.3|15.2|34.4|20.8|17.9|2.6|148.3|1.6|0.6|10.2|1|60.9"/>
</p:tagLst>
</file>

<file path=ppt/tags/tag20.xml><?xml version="1.0" encoding="utf-8"?>
<p:tagLst xmlns:a="http://schemas.openxmlformats.org/drawingml/2006/main" xmlns:r="http://schemas.openxmlformats.org/officeDocument/2006/relationships" xmlns:p="http://schemas.openxmlformats.org/presentationml/2006/main">
  <p:tag name="TIMING" val="|6.7|10.8|19.4|62.1|1.4|1.4|50.2|51.2"/>
</p:tagLst>
</file>

<file path=ppt/tags/tag21.xml><?xml version="1.0" encoding="utf-8"?>
<p:tagLst xmlns:a="http://schemas.openxmlformats.org/drawingml/2006/main" xmlns:r="http://schemas.openxmlformats.org/officeDocument/2006/relationships" xmlns:p="http://schemas.openxmlformats.org/presentationml/2006/main">
  <p:tag name="TIMING" val="|3.5|16|9.2|23.9|19|17.9|32.7|7.7|17.5|17.2|6.4|1.2|11|2.1|0.9|0.8|0.7|0.8|9.8|31.7|22.3|8.6|45.6|2.1"/>
</p:tagLst>
</file>

<file path=ppt/tags/tag22.xml><?xml version="1.0" encoding="utf-8"?>
<p:tagLst xmlns:a="http://schemas.openxmlformats.org/drawingml/2006/main" xmlns:r="http://schemas.openxmlformats.org/officeDocument/2006/relationships" xmlns:p="http://schemas.openxmlformats.org/presentationml/2006/main">
  <p:tag name="TIMING" val="|13.8|9.8|2.1|20.2|6.4|6.7|14.8|24.3|11.9|13.5|1.7|12.2"/>
</p:tagLst>
</file>

<file path=ppt/tags/tag23.xml><?xml version="1.0" encoding="utf-8"?>
<p:tagLst xmlns:a="http://schemas.openxmlformats.org/drawingml/2006/main" xmlns:r="http://schemas.openxmlformats.org/officeDocument/2006/relationships" xmlns:p="http://schemas.openxmlformats.org/presentationml/2006/main">
  <p:tag name="TIMING" val="|2|12.8|14.4|30.8|26|17.5|25.4|18.5|7|14.2|1|37.5|16.6|9.6|58"/>
</p:tagLst>
</file>

<file path=ppt/tags/tag24.xml><?xml version="1.0" encoding="utf-8"?>
<p:tagLst xmlns:a="http://schemas.openxmlformats.org/drawingml/2006/main" xmlns:r="http://schemas.openxmlformats.org/officeDocument/2006/relationships" xmlns:p="http://schemas.openxmlformats.org/presentationml/2006/main">
  <p:tag name="TIMING" val="|5.4|9.4|17.5|15.6|11.9|11|51.3|10.8|38.8|52.4|74.4|11.5"/>
</p:tagLst>
</file>

<file path=ppt/tags/tag3.xml><?xml version="1.0" encoding="utf-8"?>
<p:tagLst xmlns:a="http://schemas.openxmlformats.org/drawingml/2006/main" xmlns:r="http://schemas.openxmlformats.org/officeDocument/2006/relationships" xmlns:p="http://schemas.openxmlformats.org/presentationml/2006/main">
  <p:tag name="TIMING" val="|9.3|9.7|23.2|7.1|11.1|28.4|1.5|26|9.8|14.6|4.1|20.2|30.9"/>
</p:tagLst>
</file>

<file path=ppt/tags/tag4.xml><?xml version="1.0" encoding="utf-8"?>
<p:tagLst xmlns:a="http://schemas.openxmlformats.org/drawingml/2006/main" xmlns:r="http://schemas.openxmlformats.org/officeDocument/2006/relationships" xmlns:p="http://schemas.openxmlformats.org/presentationml/2006/main">
  <p:tag name="TIMING" val="|2.9|9.8"/>
</p:tagLst>
</file>

<file path=ppt/tags/tag5.xml><?xml version="1.0" encoding="utf-8"?>
<p:tagLst xmlns:a="http://schemas.openxmlformats.org/drawingml/2006/main" xmlns:r="http://schemas.openxmlformats.org/officeDocument/2006/relationships" xmlns:p="http://schemas.openxmlformats.org/presentationml/2006/main">
  <p:tag name="TIMING" val="|9.8|33.3|7.9|26.1|12|10.6|14.9|15.4|89.1|55.6|1.9|47.8"/>
</p:tagLst>
</file>

<file path=ppt/tags/tag6.xml><?xml version="1.0" encoding="utf-8"?>
<p:tagLst xmlns:a="http://schemas.openxmlformats.org/drawingml/2006/main" xmlns:r="http://schemas.openxmlformats.org/officeDocument/2006/relationships" xmlns:p="http://schemas.openxmlformats.org/presentationml/2006/main">
  <p:tag name="TIMING" val="|1.4|1.7|13|28.1|19.4|36.2|26.1|62.8|23.6|34.6"/>
</p:tagLst>
</file>

<file path=ppt/tags/tag7.xml><?xml version="1.0" encoding="utf-8"?>
<p:tagLst xmlns:a="http://schemas.openxmlformats.org/drawingml/2006/main" xmlns:r="http://schemas.openxmlformats.org/officeDocument/2006/relationships" xmlns:p="http://schemas.openxmlformats.org/presentationml/2006/main">
  <p:tag name="TIMING" val="|24|33.7|24.3|35.1|18.6|1.2|79.8|27.5|19.7|105.4"/>
</p:tagLst>
</file>

<file path=ppt/tags/tag8.xml><?xml version="1.0" encoding="utf-8"?>
<p:tagLst xmlns:a="http://schemas.openxmlformats.org/drawingml/2006/main" xmlns:r="http://schemas.openxmlformats.org/officeDocument/2006/relationships" xmlns:p="http://schemas.openxmlformats.org/presentationml/2006/main">
  <p:tag name="TIMING" val="|1.3|11.6|7.1|9.4|26.7|38.1|1.8|31|1.5"/>
</p:tagLst>
</file>

<file path=ppt/tags/tag9.xml><?xml version="1.0" encoding="utf-8"?>
<p:tagLst xmlns:a="http://schemas.openxmlformats.org/drawingml/2006/main" xmlns:r="http://schemas.openxmlformats.org/officeDocument/2006/relationships" xmlns:p="http://schemas.openxmlformats.org/presentationml/2006/main">
  <p:tag name="TIMING" val="|2.9|9.8"/>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65412</TotalTime>
  <Words>3178</Words>
  <Application>Microsoft Office PowerPoint</Application>
  <PresentationFormat>Widescreen</PresentationFormat>
  <Paragraphs>548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Abadi Extra Light</vt:lpstr>
      <vt:lpstr>Arial</vt:lpstr>
      <vt:lpstr>Calibri</vt:lpstr>
      <vt:lpstr>Calibri Light</vt:lpstr>
      <vt:lpstr>Cambria Math</vt:lpstr>
      <vt:lpstr>Garamond</vt:lpstr>
      <vt:lpstr>Wingdings</vt:lpstr>
      <vt:lpstr>Office Theme</vt:lpstr>
      <vt:lpstr>Latent Variable Models and the Expectation Maximization Algorithm</vt:lpstr>
      <vt:lpstr>Plan</vt:lpstr>
      <vt:lpstr>Gibbs Sampling (Geman and Geman, 1982) </vt:lpstr>
      <vt:lpstr>Gibbs Sampling (Geman and Geman, 1982) </vt:lpstr>
      <vt:lpstr>Back to Bayesian Matrix Factorization</vt:lpstr>
      <vt:lpstr>Bayesian Matrix Factorization: The CPs</vt:lpstr>
      <vt:lpstr>Bayesian Matrix Factorization: The CPs</vt:lpstr>
      <vt:lpstr>BMF: Making Predictions</vt:lpstr>
      <vt:lpstr>Summary</vt:lpstr>
      <vt:lpstr>Coming Up</vt:lpstr>
      <vt:lpstr>Latent Variable Models</vt:lpstr>
      <vt:lpstr>Latent Variable Models</vt:lpstr>
      <vt:lpstr>Nomenclature/Notation Alert</vt:lpstr>
      <vt:lpstr>Hybrid Inference (posterior infer. + point est.)</vt:lpstr>
      <vt:lpstr>  Inference/Parameter Estimation in Latent Variable Models using Expectation-Maximization (EM)</vt:lpstr>
      <vt:lpstr>Parameter Estimation in Latent Variable Models</vt:lpstr>
      <vt:lpstr>Why MLE/MAP of Params is Hard for LVMs?</vt:lpstr>
      <vt:lpstr>An Important Identity</vt:lpstr>
      <vt:lpstr>Maximizing L(q,Θ) </vt:lpstr>
      <vt:lpstr>The Expectation-Maximization (EM) Algorithm</vt:lpstr>
      <vt:lpstr>The Expected CLL</vt:lpstr>
      <vt:lpstr>PowerPoint Presentation</vt:lpstr>
      <vt:lpstr>EM vs Gradient-based Methods</vt:lpstr>
      <vt:lpstr>Some Applications of EM</vt:lpstr>
      <vt:lpstr>EM: Some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Piyush Rai</dc:creator>
  <cp:lastModifiedBy>Piyush Rai</cp:lastModifiedBy>
  <cp:revision>2614</cp:revision>
  <dcterms:created xsi:type="dcterms:W3CDTF">2020-07-07T20:42:16Z</dcterms:created>
  <dcterms:modified xsi:type="dcterms:W3CDTF">2022-09-08T12:19:20Z</dcterms:modified>
</cp:coreProperties>
</file>