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551" r:id="rId2"/>
    <p:sldId id="637" r:id="rId3"/>
    <p:sldId id="638" r:id="rId4"/>
    <p:sldId id="639" r:id="rId5"/>
    <p:sldId id="640" r:id="rId6"/>
    <p:sldId id="641" r:id="rId7"/>
    <p:sldId id="636" r:id="rId8"/>
    <p:sldId id="656" r:id="rId9"/>
    <p:sldId id="655" r:id="rId10"/>
    <p:sldId id="657" r:id="rId11"/>
    <p:sldId id="658" r:id="rId12"/>
    <p:sldId id="659" r:id="rId13"/>
    <p:sldId id="660" r:id="rId14"/>
    <p:sldId id="661" r:id="rId15"/>
    <p:sldId id="662" r:id="rId16"/>
    <p:sldId id="665" r:id="rId17"/>
    <p:sldId id="664" r:id="rId18"/>
    <p:sldId id="666" r:id="rId19"/>
    <p:sldId id="668" r:id="rId20"/>
    <p:sldId id="667" r:id="rId21"/>
    <p:sldId id="670" r:id="rId22"/>
    <p:sldId id="6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05-09-2022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05-09-2022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05-09-2022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05-09-2022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05-09-2022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05-09-2022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05-09-2022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05-09-2022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05-09-2022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05-09-2022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348" y="2332139"/>
            <a:ext cx="10813129" cy="1558137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Inference in Multi-parameter Models,</a:t>
            </a: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Conditional Posterior, Local Conjugacy</a:t>
            </a:r>
            <a:endParaRPr lang="en-IN" sz="32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Multiparameter Models: Some Examples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Multiparameter models arise in many situations, e.g.,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Probabilistic models with unknown </a:t>
            </a:r>
            <a:r>
              <a:rPr lang="en-GB" dirty="0" err="1">
                <a:latin typeface="Abadi Extra Light" panose="020B0204020104020204" pitchFamily="34" charset="0"/>
              </a:rPr>
              <a:t>hyperparams</a:t>
            </a:r>
            <a:r>
              <a:rPr lang="en-GB" dirty="0">
                <a:latin typeface="Abadi Extra Light" panose="020B0204020104020204" pitchFamily="34" charset="0"/>
              </a:rPr>
              <a:t> (e.g., Bayesian linear regression)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Joint analysis of data from multiple (and possibly related) groups: </a:t>
            </a:r>
            <a:r>
              <a:rPr lang="en-GB" dirty="0">
                <a:solidFill>
                  <a:srgbClr val="0000FF"/>
                </a:solidFill>
                <a:latin typeface="Abadi Extra Light" panose="020B0204020104020204" pitchFamily="34" charset="0"/>
              </a:rPr>
              <a:t>Hierarchical models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solidFill>
                <a:srgbClr val="0000FF"/>
              </a:solidFill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solidFill>
                <a:srgbClr val="0000FF"/>
              </a:solidFill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solidFill>
                <a:srgbClr val="0000FF"/>
              </a:solidFill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solidFill>
                <a:srgbClr val="0000FF"/>
              </a:solidFill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solidFill>
                <a:srgbClr val="0000FF"/>
              </a:solidFill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solidFill>
                <a:srgbClr val="0000FF"/>
              </a:solidFill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solidFill>
                <a:srgbClr val="0000FF"/>
              </a:solidFill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solidFill>
                <a:srgbClr val="0000FF"/>
              </a:solidFill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dirty="0">
              <a:solidFill>
                <a:srgbClr val="0000FF"/>
              </a:solidFill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.. and in fact, pretty much in any non-toy example of probabilistic model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3B83488-58FA-46CD-A6C3-B04863102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128" y="2531102"/>
            <a:ext cx="5425762" cy="337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79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534"/>
    </mc:Choice>
    <mc:Fallback xmlns="">
      <p:transition spd="slow" advTm="307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Another Example: </a:t>
            </a:r>
            <a:r>
              <a:rPr lang="en-GB" dirty="0">
                <a:solidFill>
                  <a:srgbClr val="A33BC3"/>
                </a:solidFill>
              </a:rPr>
              <a:t>Matrix Factorization/Completion</a:t>
            </a:r>
            <a:r>
              <a:rPr lang="en-IN" dirty="0">
                <a:solidFill>
                  <a:srgbClr val="A33BC3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Given: Data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{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 dirty="0" err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of “interactions” (e.g., ratings)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Here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=1,2,…,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denotes users,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=1,2,…,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denotes items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82817-DAB1-472C-B5E0-9C73ACFC3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601" y="2411819"/>
            <a:ext cx="4066748" cy="4061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144241DE-FD77-4961-86BA-1B3FB4FB5EA4}"/>
                  </a:ext>
                </a:extLst>
              </p:cNvPr>
              <p:cNvSpPr/>
              <p:nvPr/>
            </p:nvSpPr>
            <p:spPr>
              <a:xfrm>
                <a:off x="169477" y="3158390"/>
                <a:ext cx="2567398" cy="771964"/>
              </a:xfrm>
              <a:prstGeom prst="wedgeRectCallout">
                <a:avLst>
                  <a:gd name="adj1" fmla="val 79086"/>
                  <a:gd name="adj2" fmla="val 8580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Only a small fraction of user-item ratings are observed (say user-item index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144241DE-FD77-4961-86BA-1B3FB4FB5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77" y="3158390"/>
                <a:ext cx="2567398" cy="771964"/>
              </a:xfrm>
              <a:prstGeom prst="wedgeRectCallout">
                <a:avLst>
                  <a:gd name="adj1" fmla="val 79086"/>
                  <a:gd name="adj2" fmla="val 85809"/>
                </a:avLst>
              </a:prstGeom>
              <a:blipFill>
                <a:blip r:embed="rId5"/>
                <a:stretch>
                  <a:fillRect l="-35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7B68C5D-7A2D-439C-BC00-1F32841681B2}"/>
              </a:ext>
            </a:extLst>
          </p:cNvPr>
          <p:cNvSpPr/>
          <p:nvPr/>
        </p:nvSpPr>
        <p:spPr>
          <a:xfrm>
            <a:off x="757617" y="4103441"/>
            <a:ext cx="1625986" cy="459091"/>
          </a:xfrm>
          <a:prstGeom prst="wedgeRectCallout">
            <a:avLst>
              <a:gd name="adj1" fmla="val -1927"/>
              <a:gd name="adj2" fmla="val -948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Need to predict the rest using these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6F9232-269A-423A-8F77-69D54B0CAB8C}"/>
                  </a:ext>
                </a:extLst>
              </p:cNvPr>
              <p:cNvSpPr txBox="1"/>
              <p:nvPr/>
            </p:nvSpPr>
            <p:spPr>
              <a:xfrm>
                <a:off x="7941011" y="2955368"/>
                <a:ext cx="2682024" cy="487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6F9232-269A-423A-8F77-69D54B0CA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011" y="2955368"/>
                <a:ext cx="2682024" cy="4876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F1932FF2-8327-47A0-9EEC-2135E51BED6F}"/>
              </a:ext>
            </a:extLst>
          </p:cNvPr>
          <p:cNvSpPr/>
          <p:nvPr/>
        </p:nvSpPr>
        <p:spPr>
          <a:xfrm>
            <a:off x="898315" y="4735619"/>
            <a:ext cx="1625986" cy="336211"/>
          </a:xfrm>
          <a:prstGeom prst="wedgeRectCallout">
            <a:avLst>
              <a:gd name="adj1" fmla="val 449"/>
              <a:gd name="adj2" fmla="val -10249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Many methods exist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A0960A8E-1FCE-45A6-9D59-77292595376F}"/>
                  </a:ext>
                </a:extLst>
              </p:cNvPr>
              <p:cNvSpPr/>
              <p:nvPr/>
            </p:nvSpPr>
            <p:spPr>
              <a:xfrm>
                <a:off x="153280" y="5718410"/>
                <a:ext cx="2525301" cy="880084"/>
              </a:xfrm>
              <a:prstGeom prst="wedgeRectCallout">
                <a:avLst>
                  <a:gd name="adj1" fmla="val 57607"/>
                  <a:gd name="adj2" fmla="val -4699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Assume each user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=1,2,…, 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modeled by an unknown parameter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p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some small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A0960A8E-1FCE-45A6-9D59-7729259537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80" y="5718410"/>
                <a:ext cx="2525301" cy="880084"/>
              </a:xfrm>
              <a:prstGeom prst="wedgeRectCallout">
                <a:avLst>
                  <a:gd name="adj1" fmla="val 57607"/>
                  <a:gd name="adj2" fmla="val -46998"/>
                </a:avLst>
              </a:prstGeom>
              <a:blipFill>
                <a:blip r:embed="rId7"/>
                <a:stretch>
                  <a:fillRect l="-442" t="-4082" b="-95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39EEE4F-6803-43D5-9BAA-23A8DAC9271A}"/>
                  </a:ext>
                </a:extLst>
              </p:cNvPr>
              <p:cNvSpPr/>
              <p:nvPr/>
            </p:nvSpPr>
            <p:spPr>
              <a:xfrm>
                <a:off x="437293" y="2219123"/>
                <a:ext cx="2698813" cy="785338"/>
              </a:xfrm>
              <a:prstGeom prst="wedgeRectCallout">
                <a:avLst>
                  <a:gd name="adj1" fmla="val 59754"/>
                  <a:gd name="adj2" fmla="val 4401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Assume each item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sz="1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=1,2,…, 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modeled by an unknown parameter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p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39EEE4F-6803-43D5-9BAA-23A8DAC927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93" y="2219123"/>
                <a:ext cx="2698813" cy="785338"/>
              </a:xfrm>
              <a:prstGeom prst="wedgeRectCallout">
                <a:avLst>
                  <a:gd name="adj1" fmla="val 59754"/>
                  <a:gd name="adj2" fmla="val 44017"/>
                </a:avLst>
              </a:prstGeom>
              <a:blipFill>
                <a:blip r:embed="rId8"/>
                <a:stretch>
                  <a:fillRect l="-407" b="-151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7673B784-2DDA-4F0C-A8CB-07366EDA3413}"/>
              </a:ext>
            </a:extLst>
          </p:cNvPr>
          <p:cNvSpPr/>
          <p:nvPr/>
        </p:nvSpPr>
        <p:spPr>
          <a:xfrm>
            <a:off x="7369649" y="2163353"/>
            <a:ext cx="1957219" cy="669506"/>
          </a:xfrm>
          <a:prstGeom prst="wedgeRectCallout">
            <a:avLst>
              <a:gd name="adj1" fmla="val 34574"/>
              <a:gd name="adj2" fmla="val 7485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Similar to assuming a low-rank structure on the ratings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6BB5441-12BE-47E2-A708-D43BBA317F60}"/>
                  </a:ext>
                </a:extLst>
              </p:cNvPr>
              <p:cNvSpPr/>
              <p:nvPr/>
            </p:nvSpPr>
            <p:spPr>
              <a:xfrm>
                <a:off x="9945999" y="2209385"/>
                <a:ext cx="2134817" cy="674284"/>
              </a:xfrm>
              <a:prstGeom prst="wedgeRectCallout">
                <a:avLst>
                  <a:gd name="adj1" fmla="val -37479"/>
                  <a:gd name="adj2" fmla="val 729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assume zero mean Gaussian noise </a:t>
                </a:r>
                <a14:m>
                  <m:oMath xmlns:m="http://schemas.openxmlformats.org/officeDocument/2006/math"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p>
                      <m:sSup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for real-valued ratings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6BB5441-12BE-47E2-A708-D43BBA317F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9" y="2209385"/>
                <a:ext cx="2134817" cy="674284"/>
              </a:xfrm>
              <a:prstGeom prst="wedgeRectCallout">
                <a:avLst>
                  <a:gd name="adj1" fmla="val -37479"/>
                  <a:gd name="adj2" fmla="val 72933"/>
                </a:avLst>
              </a:prstGeom>
              <a:blipFill>
                <a:blip r:embed="rId9"/>
                <a:stretch>
                  <a:fillRect l="-567" t="-354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DAFDA0-43F5-4668-A26B-32CAB0332B6B}"/>
                  </a:ext>
                </a:extLst>
              </p:cNvPr>
              <p:cNvSpPr txBox="1"/>
              <p:nvPr/>
            </p:nvSpPr>
            <p:spPr>
              <a:xfrm>
                <a:off x="7061716" y="3560179"/>
                <a:ext cx="5077159" cy="496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IN" sz="2800" b="0" i="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DAFDA0-43F5-4668-A26B-32CAB0332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716" y="3560179"/>
                <a:ext cx="5077159" cy="4964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B4D1D3-C544-4497-81DE-BF5ADBAE1752}"/>
                  </a:ext>
                </a:extLst>
              </p:cNvPr>
              <p:cNvSpPr txBox="1"/>
              <p:nvPr/>
            </p:nvSpPr>
            <p:spPr>
              <a:xfrm>
                <a:off x="8040346" y="4103441"/>
                <a:ext cx="34704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)=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B4D1D3-C544-4497-81DE-BF5ADBAE1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346" y="4103441"/>
                <a:ext cx="347043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EEF797-B2A2-4804-987B-0702247C1878}"/>
                  </a:ext>
                </a:extLst>
              </p:cNvPr>
              <p:cNvSpPr txBox="1"/>
              <p:nvPr/>
            </p:nvSpPr>
            <p:spPr>
              <a:xfrm>
                <a:off x="8040346" y="4626908"/>
                <a:ext cx="3451458" cy="473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)=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IN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IN" sz="2800" b="0" i="0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EEF797-B2A2-4804-987B-0702247C1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346" y="4626908"/>
                <a:ext cx="3451458" cy="4733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0818750F-1C8A-4B31-8FF9-DFB5863F2B66}"/>
              </a:ext>
            </a:extLst>
          </p:cNvPr>
          <p:cNvSpPr/>
          <p:nvPr/>
        </p:nvSpPr>
        <p:spPr>
          <a:xfrm>
            <a:off x="10576657" y="3081147"/>
            <a:ext cx="1307344" cy="292983"/>
          </a:xfrm>
          <a:prstGeom prst="wedgeRectCallout">
            <a:avLst>
              <a:gd name="adj1" fmla="val -48422"/>
              <a:gd name="adj2" fmla="val 1078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Likelihood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71C7A27F-B2F8-4A33-BDAA-CD9ADBB72DB3}"/>
              </a:ext>
            </a:extLst>
          </p:cNvPr>
          <p:cNvSpPr/>
          <p:nvPr/>
        </p:nvSpPr>
        <p:spPr>
          <a:xfrm>
            <a:off x="6978578" y="4172561"/>
            <a:ext cx="928755" cy="1255095"/>
          </a:xfrm>
          <a:prstGeom prst="wedgeRectCallout">
            <a:avLst>
              <a:gd name="adj1" fmla="val 65615"/>
              <a:gd name="adj2" fmla="val -2254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Individual priors for each user and item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03A0776-59F9-4B14-BE1E-0F964C00DE69}"/>
                  </a:ext>
                </a:extLst>
              </p:cNvPr>
              <p:cNvSpPr txBox="1"/>
              <p:nvPr/>
            </p:nvSpPr>
            <p:spPr>
              <a:xfrm>
                <a:off x="7849161" y="5253280"/>
                <a:ext cx="3287888" cy="503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({</m:t>
                          </m:r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03A0776-59F9-4B14-BE1E-0F964C00D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161" y="5253280"/>
                <a:ext cx="3287888" cy="5032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84D53694-BEAE-4133-9E69-D6196E92F354}"/>
              </a:ext>
            </a:extLst>
          </p:cNvPr>
          <p:cNvSpPr/>
          <p:nvPr/>
        </p:nvSpPr>
        <p:spPr>
          <a:xfrm>
            <a:off x="7369649" y="5872459"/>
            <a:ext cx="1157629" cy="292983"/>
          </a:xfrm>
          <a:prstGeom prst="wedgeRectCallout">
            <a:avLst>
              <a:gd name="adj1" fmla="val 7097"/>
              <a:gd name="adj2" fmla="val -943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Posterior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76FA6365-A1FD-4164-93D4-0FAB3371641F}"/>
                  </a:ext>
                </a:extLst>
              </p:cNvPr>
              <p:cNvSpPr/>
              <p:nvPr/>
            </p:nvSpPr>
            <p:spPr>
              <a:xfrm>
                <a:off x="8660291" y="5830906"/>
                <a:ext cx="2929609" cy="669071"/>
              </a:xfrm>
              <a:prstGeom prst="wedgeRectCallout">
                <a:avLst>
                  <a:gd name="adj1" fmla="val -56708"/>
                  <a:gd name="adj2" fmla="val -3284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simplicity,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hyperparams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fixed or unknown but we may only want to do point estimation for them</a:t>
                </a:r>
              </a:p>
            </p:txBody>
          </p:sp>
        </mc:Choice>
        <mc:Fallback xmlns="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76FA6365-A1FD-4164-93D4-0FAB33716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291" y="5830906"/>
                <a:ext cx="2929609" cy="669071"/>
              </a:xfrm>
              <a:prstGeom prst="wedgeRectCallout">
                <a:avLst>
                  <a:gd name="adj1" fmla="val -56708"/>
                  <a:gd name="adj2" fmla="val -32840"/>
                </a:avLst>
              </a:prstGeom>
              <a:blipFill>
                <a:blip r:embed="rId14"/>
                <a:stretch>
                  <a:fillRect t="-5357" b="-125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5191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897"/>
    </mc:Choice>
    <mc:Fallback xmlns="">
      <p:transition spd="slow" advTm="554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8" grpId="0"/>
      <p:bldP spid="16" grpId="0"/>
      <p:bldP spid="17" grpId="0" animBg="1"/>
      <p:bldP spid="18" grpId="0" animBg="1"/>
      <p:bldP spid="19" grpId="0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Bayesian Matrix Factorization (BMF): The Posterior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Our target posterior distribution for this model is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8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latin typeface="Abadi Extra Light" panose="020B0204020104020204" pitchFamily="34" charset="0"/>
              </a:rPr>
              <a:t>Posterior still intractable since integrals here are intractable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Need to approx. the posterior. One way is via </a:t>
            </a:r>
            <a:r>
              <a:rPr lang="en-GB" b="1" dirty="0">
                <a:solidFill>
                  <a:srgbClr val="B806AB"/>
                </a:solidFill>
                <a:latin typeface="Abadi Extra Light" panose="020B0204020104020204" pitchFamily="34" charset="0"/>
              </a:rPr>
              <a:t>conditional posteriors (CP)</a:t>
            </a:r>
            <a:r>
              <a:rPr lang="en-GB" dirty="0">
                <a:latin typeface="Abadi Extra Light" panose="020B0204020104020204" pitchFamily="34" charset="0"/>
              </a:rPr>
              <a:t>, e.g.,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CP of each unknown is conditioned on fixed values of all other unknowns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The different CPs can be computed in an alternating fashion (like ALT-OPT/EM)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Note: CP individually won’t give us joint posterior. Need to combine them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83673-6C38-4CB5-93A6-00A30D051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85" y="1677095"/>
            <a:ext cx="4989692" cy="827436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71571DB6-0AA0-42F9-83C7-13EC8010C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74" y="2504531"/>
            <a:ext cx="9429413" cy="98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722D0BAE-FC80-40FA-A31A-0E5A96DF7459}"/>
              </a:ext>
            </a:extLst>
          </p:cNvPr>
          <p:cNvSpPr/>
          <p:nvPr/>
        </p:nvSpPr>
        <p:spPr>
          <a:xfrm>
            <a:off x="6203325" y="1695421"/>
            <a:ext cx="2077790" cy="669506"/>
          </a:xfrm>
          <a:prstGeom prst="wedgeRectCallout">
            <a:avLst>
              <a:gd name="adj1" fmla="val -51626"/>
              <a:gd name="adj2" fmla="val 7966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Due to conditional independence of the observations given params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4FA21D1-DD4F-4444-9D41-6140F1432D12}"/>
              </a:ext>
            </a:extLst>
          </p:cNvPr>
          <p:cNvSpPr/>
          <p:nvPr/>
        </p:nvSpPr>
        <p:spPr>
          <a:xfrm>
            <a:off x="8424928" y="1836944"/>
            <a:ext cx="2341809" cy="527983"/>
          </a:xfrm>
          <a:prstGeom prst="wedgeRectCallout">
            <a:avLst>
              <a:gd name="adj1" fmla="val -46676"/>
              <a:gd name="adj2" fmla="val 7844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Assume that the joint prior factorizes into individual priors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46F74E-5162-40F8-8E0A-834C85C6DC90}"/>
                  </a:ext>
                </a:extLst>
              </p:cNvPr>
              <p:cNvSpPr txBox="1"/>
              <p:nvPr/>
            </p:nvSpPr>
            <p:spPr>
              <a:xfrm>
                <a:off x="2341616" y="4784347"/>
                <a:ext cx="23628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46F74E-5162-40F8-8E0A-834C85C6D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616" y="4784347"/>
                <a:ext cx="236289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3E18D1-975D-4A7E-8D19-3DDAA35BEB76}"/>
                  </a:ext>
                </a:extLst>
              </p:cNvPr>
              <p:cNvSpPr txBox="1"/>
              <p:nvPr/>
            </p:nvSpPr>
            <p:spPr>
              <a:xfrm>
                <a:off x="6479147" y="4767001"/>
                <a:ext cx="2377446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3E18D1-975D-4A7E-8D19-3DDAA35BE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147" y="4767001"/>
                <a:ext cx="2377446" cy="4655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81C34A9-9F3B-4EC7-B0A9-DAD6FDC958D4}"/>
                  </a:ext>
                </a:extLst>
              </p:cNvPr>
              <p:cNvSpPr/>
              <p:nvPr/>
            </p:nvSpPr>
            <p:spPr>
              <a:xfrm>
                <a:off x="4289736" y="4680144"/>
                <a:ext cx="1622739" cy="232859"/>
              </a:xfrm>
              <a:prstGeom prst="wedgeRectCallout">
                <a:avLst>
                  <a:gd name="adj1" fmla="val -46676"/>
                  <a:gd name="adj2" fmla="val 7844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All of </a:t>
                </a:r>
                <a14:m>
                  <m:oMath xmlns:m="http://schemas.openxmlformats.org/officeDocument/2006/math"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IN" sz="14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except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81C34A9-9F3B-4EC7-B0A9-DAD6FDC95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736" y="4680144"/>
                <a:ext cx="1622739" cy="232859"/>
              </a:xfrm>
              <a:prstGeom prst="wedgeRectCallout">
                <a:avLst>
                  <a:gd name="adj1" fmla="val -46676"/>
                  <a:gd name="adj2" fmla="val 78446"/>
                </a:avLst>
              </a:prstGeom>
              <a:blipFill>
                <a:blip r:embed="rId7"/>
                <a:stretch>
                  <a:fillRect t="-12963" b="-185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C9BD3868-6B7D-48B5-9AF6-40C467327698}"/>
                  </a:ext>
                </a:extLst>
              </p:cNvPr>
              <p:cNvSpPr/>
              <p:nvPr/>
            </p:nvSpPr>
            <p:spPr>
              <a:xfrm>
                <a:off x="8281115" y="4692216"/>
                <a:ext cx="1622739" cy="232859"/>
              </a:xfrm>
              <a:prstGeom prst="wedgeRectCallout">
                <a:avLst>
                  <a:gd name="adj1" fmla="val -46676"/>
                  <a:gd name="adj2" fmla="val 7844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All of </a:t>
                </a:r>
                <a14:m>
                  <m:oMath xmlns:m="http://schemas.openxmlformats.org/officeDocument/2006/math"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IN" sz="14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except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C9BD3868-6B7D-48B5-9AF6-40C4673276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115" y="4692216"/>
                <a:ext cx="1622739" cy="232859"/>
              </a:xfrm>
              <a:prstGeom prst="wedgeRectCallout">
                <a:avLst>
                  <a:gd name="adj1" fmla="val -46676"/>
                  <a:gd name="adj2" fmla="val 78446"/>
                </a:avLst>
              </a:prstGeom>
              <a:blipFill>
                <a:blip r:embed="rId8"/>
                <a:stretch>
                  <a:fillRect t="-1481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7C664D63-05D5-41B4-9503-1DC274176DD3}"/>
              </a:ext>
            </a:extLst>
          </p:cNvPr>
          <p:cNvSpPr/>
          <p:nvPr/>
        </p:nvSpPr>
        <p:spPr>
          <a:xfrm>
            <a:off x="10520700" y="5727214"/>
            <a:ext cx="1606459" cy="634264"/>
          </a:xfrm>
          <a:prstGeom prst="wedgeRectCallout">
            <a:avLst>
              <a:gd name="adj1" fmla="val -44672"/>
              <a:gd name="adj2" fmla="val 6626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E.g., using MCMC, variational inference, EM, etc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4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659"/>
    </mc:Choice>
    <mc:Fallback xmlns="">
      <p:transition spd="slow" advTm="437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/>
      <p:bldP spid="10" grpId="0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Conditional Posterior and Local Conjugacy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Conditional Posteriors are easy to compute for model that are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locally conjugate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Note: CP is sometimes also referred to as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Complete Conditional</a:t>
                </a:r>
                <a:r>
                  <a:rPr lang="en-GB" dirty="0">
                    <a:latin typeface="Abadi Extra Light" panose="020B0204020104020204" pitchFamily="34" charset="0"/>
                  </a:rPr>
                  <a:t> or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Local Posterior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Consider a model with data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unknown params/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h.p.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6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the joint posterior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IN" sz="2600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</m:d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IN" sz="26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intractable (like in BMF)</a:t>
                </a: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Local Conjugacy: If we can compute each CP tractably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Important: In the above context, when considering the likelihood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8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actually refers to only that part of data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that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refers to only those unknowns that “interact”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in generating that part of data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D8C8A7-2950-46AB-8409-029152F01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745" y="4166123"/>
            <a:ext cx="5912947" cy="965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663762-6CBB-4302-A578-16B4EE5C5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218" y="4340728"/>
            <a:ext cx="2997626" cy="5366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32AF612D-FE89-4AE4-B854-5ED38B4332EB}"/>
                  </a:ext>
                </a:extLst>
              </p:cNvPr>
              <p:cNvSpPr/>
              <p:nvPr/>
            </p:nvSpPr>
            <p:spPr>
              <a:xfrm>
                <a:off x="5514170" y="3659227"/>
                <a:ext cx="2162180" cy="453167"/>
              </a:xfrm>
              <a:prstGeom prst="wedgeRectCallout">
                <a:avLst>
                  <a:gd name="adj1" fmla="val -41902"/>
                  <a:gd name="adj2" fmla="val 8066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assumed known while computing this CP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32AF612D-FE89-4AE4-B854-5ED38B433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170" y="3659227"/>
                <a:ext cx="2162180" cy="453167"/>
              </a:xfrm>
              <a:prstGeom prst="wedgeRectCallout">
                <a:avLst>
                  <a:gd name="adj1" fmla="val -41902"/>
                  <a:gd name="adj2" fmla="val 80669"/>
                </a:avLst>
              </a:prstGeom>
              <a:blipFill>
                <a:blip r:embed="rId6"/>
                <a:stretch>
                  <a:fillRect l="-560" t="-582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8B11742-F272-4AEE-A0B6-592A7AA523BA}"/>
              </a:ext>
            </a:extLst>
          </p:cNvPr>
          <p:cNvSpPr/>
          <p:nvPr/>
        </p:nvSpPr>
        <p:spPr>
          <a:xfrm>
            <a:off x="9627836" y="5745190"/>
            <a:ext cx="2298920" cy="279091"/>
          </a:xfrm>
          <a:prstGeom prst="wedgeRectCallout">
            <a:avLst>
              <a:gd name="adj1" fmla="val -38705"/>
              <a:gd name="adj2" fmla="val 9234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In the likelihood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781E9338-01AB-4637-A1D1-2E11EA147CA4}"/>
                  </a:ext>
                </a:extLst>
              </p:cNvPr>
              <p:cNvSpPr/>
              <p:nvPr/>
            </p:nvSpPr>
            <p:spPr>
              <a:xfrm>
                <a:off x="7820126" y="3358192"/>
                <a:ext cx="2341809" cy="754202"/>
              </a:xfrm>
              <a:prstGeom prst="wedgeRectCallout">
                <a:avLst>
                  <a:gd name="adj1" fmla="val -58225"/>
                  <a:gd name="adj2" fmla="val -3266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Possible if the likelihood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prior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are conjugate to each other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781E9338-01AB-4637-A1D1-2E11EA147C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126" y="3358192"/>
                <a:ext cx="2341809" cy="754202"/>
              </a:xfrm>
              <a:prstGeom prst="wedgeRectCallout">
                <a:avLst>
                  <a:gd name="adj1" fmla="val -58225"/>
                  <a:gd name="adj2" fmla="val -32665"/>
                </a:avLst>
              </a:prstGeom>
              <a:blipFill>
                <a:blip r:embed="rId7"/>
                <a:stretch>
                  <a:fillRect b="-47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975DAF3-5143-40CF-A079-D3FFFC4A3DA5}"/>
              </a:ext>
            </a:extLst>
          </p:cNvPr>
          <p:cNvSpPr/>
          <p:nvPr/>
        </p:nvSpPr>
        <p:spPr>
          <a:xfrm>
            <a:off x="10077657" y="3109749"/>
            <a:ext cx="2000093" cy="754202"/>
          </a:xfrm>
          <a:prstGeom prst="wedgeRectCallout">
            <a:avLst>
              <a:gd name="adj1" fmla="val -48051"/>
              <a:gd name="adj2" fmla="val 6637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is the notion of </a:t>
            </a:r>
            <a:r>
              <a:rPr lang="en-IN" sz="1400" dirty="0">
                <a:solidFill>
                  <a:srgbClr val="009900"/>
                </a:solidFill>
                <a:latin typeface="Abadi Extra Light" panose="020B0204020104020204" pitchFamily="34" charset="0"/>
              </a:rPr>
              <a:t>local conjugacy 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as opposed to </a:t>
            </a:r>
            <a:r>
              <a:rPr lang="en-IN" sz="1400" dirty="0">
                <a:solidFill>
                  <a:srgbClr val="FF0000"/>
                </a:solidFill>
                <a:latin typeface="Abadi Extra Light" panose="020B0204020104020204" pitchFamily="34" charset="0"/>
              </a:rPr>
              <a:t>full/joint conjugacy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151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486"/>
    </mc:Choice>
    <mc:Fallback xmlns="">
      <p:transition spd="slow" advTm="263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Approximating </a:t>
            </a:r>
            <a:r>
              <a:rPr lang="en-IN" u="sng" dirty="0">
                <a:solidFill>
                  <a:srgbClr val="A33BC3"/>
                </a:solidFill>
              </a:rPr>
              <a:t>Joint</a:t>
            </a:r>
            <a:r>
              <a:rPr lang="en-IN" dirty="0">
                <a:solidFill>
                  <a:srgbClr val="A33BC3"/>
                </a:solidFill>
              </a:rPr>
              <a:t> Posterior via CPs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With the conditional posterior based approximation, the target </a:t>
                </a:r>
                <a:r>
                  <a:rPr lang="en-GB" u="sng" dirty="0">
                    <a:latin typeface="Abadi Extra Light" panose="020B0204020104020204" pitchFamily="34" charset="0"/>
                  </a:rPr>
                  <a:t>joint</a:t>
                </a:r>
                <a:r>
                  <a:rPr lang="en-GB" dirty="0">
                    <a:latin typeface="Abadi Extra Light" panose="020B0204020104020204" pitchFamily="34" charset="0"/>
                  </a:rPr>
                  <a:t> posterior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8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8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2800" dirty="0">
                    <a:latin typeface="Abadi Extra Light" panose="020B0204020104020204" pitchFamily="34" charset="0"/>
                  </a:rPr>
                  <a:t>  … is represented by </a:t>
                </a:r>
                <a:r>
                  <a:rPr lang="en-GB" sz="2800" u="sng" dirty="0">
                    <a:latin typeface="Abadi Extra Light" panose="020B0204020104020204" pitchFamily="34" charset="0"/>
                  </a:rPr>
                  <a:t>several</a:t>
                </a:r>
                <a:r>
                  <a:rPr lang="en-GB" sz="2800" dirty="0">
                    <a:latin typeface="Abadi Extra Light" panose="020B0204020104020204" pitchFamily="34" charset="0"/>
                  </a:rPr>
                  <a:t> conditional posteriors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e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a:rPr lang="en-I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8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800" dirty="0">
                    <a:latin typeface="Abadi Extra Light" panose="020B0204020104020204" pitchFamily="34" charset="0"/>
                  </a:rPr>
                  <a:t>Each CP is a distribution over one unknown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800" dirty="0">
                    <a:latin typeface="Abadi Extra Light" panose="020B0204020104020204" pitchFamily="34" charset="0"/>
                  </a:rPr>
                  <a:t> , given all other unknowns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800" dirty="0">
                    <a:latin typeface="Abadi Extra Light" panose="020B0204020104020204" pitchFamily="34" charset="0"/>
                  </a:rPr>
                  <a:t>Need a way to “combine” these CPs to get the overall posterior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MCMC (e.g., Gibbs sampling): Based on generating samples from the CPs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Variational Inference (VI): Based on cyclic estimation of each CP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Note: Expectation Maximization also computes CP of latent variables in its E step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More on this when we discuss MCMC, VI, EM, etc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But let’s look at Gibbs sampling (an MCMC algo) right away as it is fairly simple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36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C6990D-D176-4BDF-A8BB-E74587DAB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122" y="1628976"/>
            <a:ext cx="3505334" cy="953777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6E38819B-1E5C-4616-8626-ADBF80CA68C4}"/>
              </a:ext>
            </a:extLst>
          </p:cNvPr>
          <p:cNvSpPr/>
          <p:nvPr/>
        </p:nvSpPr>
        <p:spPr>
          <a:xfrm>
            <a:off x="8637297" y="5727214"/>
            <a:ext cx="2438534" cy="453167"/>
          </a:xfrm>
          <a:prstGeom prst="wedgeRectCallout">
            <a:avLst>
              <a:gd name="adj1" fmla="val -41902"/>
              <a:gd name="adj2" fmla="val 8066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revisit Gibbs sampling again when discussing MCMC algos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49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063"/>
    </mc:Choice>
    <mc:Fallback xmlns="">
      <p:transition spd="slow" advTm="146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Gibbs Sampling (</a:t>
            </a:r>
            <a:r>
              <a:rPr lang="en-IN" dirty="0" err="1">
                <a:solidFill>
                  <a:srgbClr val="A33BC3"/>
                </a:solidFill>
              </a:rPr>
              <a:t>Geman</a:t>
            </a:r>
            <a:r>
              <a:rPr lang="en-IN" dirty="0">
                <a:solidFill>
                  <a:srgbClr val="A33BC3"/>
                </a:solidFill>
              </a:rPr>
              <a:t> and </a:t>
            </a:r>
            <a:r>
              <a:rPr lang="en-IN" dirty="0" err="1">
                <a:solidFill>
                  <a:srgbClr val="A33BC3"/>
                </a:solidFill>
              </a:rPr>
              <a:t>Geman</a:t>
            </a:r>
            <a:r>
              <a:rPr lang="en-IN" dirty="0">
                <a:solidFill>
                  <a:srgbClr val="A33BC3"/>
                </a:solidFill>
              </a:rPr>
              <a:t>, 1982)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general algo to generate samples from </a:t>
                </a:r>
                <a:r>
                  <a:rPr lang="en-GB" dirty="0" err="1">
                    <a:latin typeface="Abadi Extra Light" panose="020B0204020104020204" pitchFamily="34" charset="0"/>
                  </a:rPr>
                  <a:t>multivar</a:t>
                </a:r>
                <a:r>
                  <a:rPr lang="en-GB" dirty="0">
                    <a:latin typeface="Abadi Extra Light" panose="020B0204020104020204" pitchFamily="34" charset="0"/>
                  </a:rPr>
                  <a:t>. distr. </a:t>
                </a:r>
                <a:r>
                  <a:rPr lang="en-GB" u="sng" dirty="0">
                    <a:latin typeface="Abadi Extra Light" panose="020B0204020104020204" pitchFamily="34" charset="0"/>
                  </a:rPr>
                  <a:t>one component at a time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 limited to sampling from intractable posteriors only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Sometimes can be used even if we can draw from the </a:t>
                </a:r>
                <a:r>
                  <a:rPr lang="en-GB" dirty="0" err="1">
                    <a:latin typeface="Abadi Extra Light" panose="020B0204020104020204" pitchFamily="34" charset="0"/>
                  </a:rPr>
                  <a:t>multivar</a:t>
                </a:r>
                <a:r>
                  <a:rPr lang="en-GB" dirty="0">
                    <a:latin typeface="Abadi Extra Light" panose="020B0204020104020204" pitchFamily="34" charset="0"/>
                  </a:rPr>
                  <a:t> distr. directly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Assume we want to sample from a joint distribution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It generates one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at a time using its conditional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Each conditional is assumed to be available in closed form. An example below: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1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4335901C-60CC-4129-AD24-C745A065562F}"/>
              </a:ext>
            </a:extLst>
          </p:cNvPr>
          <p:cNvSpPr/>
          <p:nvPr/>
        </p:nvSpPr>
        <p:spPr>
          <a:xfrm>
            <a:off x="8055735" y="2343954"/>
            <a:ext cx="3871020" cy="444321"/>
          </a:xfrm>
          <a:prstGeom prst="wedgeRectCallout">
            <a:avLst>
              <a:gd name="adj1" fmla="val -38377"/>
              <a:gd name="adj2" fmla="val 705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Note: If posterior, it will be conditioned on other stuff too (e.g., data, other param, etc)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3D2948-DC7E-480C-A7A1-F8F41B175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88" y="4515766"/>
            <a:ext cx="4988484" cy="1998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41C1F6-FA5A-475E-B34A-EBC3D9539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571" y="4769477"/>
            <a:ext cx="1933911" cy="1744312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F74340F2-C913-4F50-BE00-8BBD482EE755}"/>
              </a:ext>
            </a:extLst>
          </p:cNvPr>
          <p:cNvSpPr/>
          <p:nvPr/>
        </p:nvSpPr>
        <p:spPr>
          <a:xfrm>
            <a:off x="2842393" y="4651421"/>
            <a:ext cx="1426953" cy="236112"/>
          </a:xfrm>
          <a:prstGeom prst="wedgeRectCallout">
            <a:avLst>
              <a:gd name="adj1" fmla="val -38377"/>
              <a:gd name="adj2" fmla="val 705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 2-dim Gaussian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F905422-872F-49F1-B23B-C1CE329EAD57}"/>
              </a:ext>
            </a:extLst>
          </p:cNvPr>
          <p:cNvSpPr/>
          <p:nvPr/>
        </p:nvSpPr>
        <p:spPr>
          <a:xfrm>
            <a:off x="5375699" y="5733654"/>
            <a:ext cx="1426953" cy="236112"/>
          </a:xfrm>
          <a:prstGeom prst="wedgeRectCallout">
            <a:avLst>
              <a:gd name="adj1" fmla="val -55525"/>
              <a:gd name="adj2" fmla="val 51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 1-dim Gaussian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CAF5D243-206E-4CF7-95C7-E03A0C8DC9CC}"/>
              </a:ext>
            </a:extLst>
          </p:cNvPr>
          <p:cNvSpPr/>
          <p:nvPr/>
        </p:nvSpPr>
        <p:spPr>
          <a:xfrm>
            <a:off x="5306618" y="6096150"/>
            <a:ext cx="1426953" cy="236112"/>
          </a:xfrm>
          <a:prstGeom prst="wedgeRectCallout">
            <a:avLst>
              <a:gd name="adj1" fmla="val -55525"/>
              <a:gd name="adj2" fmla="val 512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 1-dim Gaussian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FD9BBD-73E9-4037-B919-71C1DDDAEA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6466" y="5461743"/>
            <a:ext cx="1004822" cy="965223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5542F653-15AE-4CDB-901A-2965CBE375CC}"/>
              </a:ext>
            </a:extLst>
          </p:cNvPr>
          <p:cNvSpPr/>
          <p:nvPr/>
        </p:nvSpPr>
        <p:spPr>
          <a:xfrm>
            <a:off x="9006542" y="4567618"/>
            <a:ext cx="2618800" cy="632773"/>
          </a:xfrm>
          <a:prstGeom prst="wedgeRectCallout">
            <a:avLst>
              <a:gd name="adj1" fmla="val 38089"/>
              <a:gd name="adj2" fmla="val 8639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example is a toy illustration of sampling from a 2-dim Gaussian by sampling from 1-dim Gaussians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789A8FF3-FFBF-44DD-8462-B1093D9DA1A8}"/>
              </a:ext>
            </a:extLst>
          </p:cNvPr>
          <p:cNvSpPr/>
          <p:nvPr/>
        </p:nvSpPr>
        <p:spPr>
          <a:xfrm>
            <a:off x="8015940" y="5641632"/>
            <a:ext cx="2473902" cy="454517"/>
          </a:xfrm>
          <a:prstGeom prst="wedgeRectCallout">
            <a:avLst>
              <a:gd name="adj1" fmla="val -59135"/>
              <a:gd name="adj2" fmla="val -494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 sample based representation of a 2-dim Gaussian distribution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262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137"/>
    </mc:Choice>
    <mc:Fallback xmlns="">
      <p:transition spd="slow" advTm="339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Gibbs Sampling (</a:t>
            </a:r>
            <a:r>
              <a:rPr lang="en-IN" dirty="0" err="1">
                <a:solidFill>
                  <a:srgbClr val="A33BC3"/>
                </a:solidFill>
              </a:rPr>
              <a:t>Geman</a:t>
            </a:r>
            <a:r>
              <a:rPr lang="en-IN" dirty="0">
                <a:solidFill>
                  <a:srgbClr val="A33BC3"/>
                </a:solidFill>
              </a:rPr>
              <a:t> and </a:t>
            </a:r>
            <a:r>
              <a:rPr lang="en-IN" dirty="0" err="1">
                <a:solidFill>
                  <a:srgbClr val="A33BC3"/>
                </a:solidFill>
              </a:rPr>
              <a:t>Geman</a:t>
            </a:r>
            <a:r>
              <a:rPr lang="en-IN" dirty="0">
                <a:solidFill>
                  <a:srgbClr val="A33BC3"/>
                </a:solidFill>
              </a:rPr>
              <a:t>, 1982)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be used to get a sampling-based approx. of a </a:t>
                </a:r>
                <a:r>
                  <a:rPr lang="en-GB" dirty="0" err="1">
                    <a:latin typeface="Abadi Extra Light" panose="020B0204020104020204" pitchFamily="34" charset="0"/>
                  </a:rPr>
                  <a:t>multiparam</a:t>
                </a:r>
                <a:r>
                  <a:rPr lang="en-GB" dirty="0">
                    <a:latin typeface="Abadi Extra Light" panose="020B0204020104020204" pitchFamily="34" charset="0"/>
                  </a:rPr>
                  <a:t>. posterior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Gibbs sampler iteratively draws random samples from CPs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When run long enough, the sampler produces samples from the joint posterior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the simple two-param case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= (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the Gibb sampler looks like this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Initialize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bSup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IN" b="0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Draw a random sample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Draw a random sample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random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represent joint posterior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This is just a high-level idea. More on this when we discuss MCMC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F1572331-8B71-45A3-BDC5-06A4991FABEA}"/>
                  </a:ext>
                </a:extLst>
              </p:cNvPr>
              <p:cNvSpPr/>
              <p:nvPr/>
            </p:nvSpPr>
            <p:spPr>
              <a:xfrm>
                <a:off x="6963633" y="3429000"/>
                <a:ext cx="2225443" cy="516487"/>
              </a:xfrm>
              <a:prstGeom prst="wedgeRectCallout">
                <a:avLst>
                  <a:gd name="adj1" fmla="val -38377"/>
                  <a:gd name="adj2" fmla="val 7058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CP uses the most recent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F1572331-8B71-45A3-BDC5-06A4991FA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633" y="3429000"/>
                <a:ext cx="2225443" cy="516487"/>
              </a:xfrm>
              <a:prstGeom prst="wedgeRectCallout">
                <a:avLst>
                  <a:gd name="adj1" fmla="val -38377"/>
                  <a:gd name="adj2" fmla="val 70581"/>
                </a:avLst>
              </a:prstGeom>
              <a:blipFill>
                <a:blip r:embed="rId4"/>
                <a:stretch>
                  <a:fillRect l="-543" t="-8491" r="-217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D2D68F91-BE97-4D95-8EB9-F78EC9F1BC1B}"/>
                  </a:ext>
                </a:extLst>
              </p:cNvPr>
              <p:cNvSpPr/>
              <p:nvPr/>
            </p:nvSpPr>
            <p:spPr>
              <a:xfrm>
                <a:off x="7167548" y="4231783"/>
                <a:ext cx="2225443" cy="516487"/>
              </a:xfrm>
              <a:prstGeom prst="wedgeRectCallout">
                <a:avLst>
                  <a:gd name="adj1" fmla="val -58053"/>
                  <a:gd name="adj2" fmla="val 1447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CP uses the most recent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D2D68F91-BE97-4D95-8EB9-F78EC9F1B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548" y="4231783"/>
                <a:ext cx="2225443" cy="516487"/>
              </a:xfrm>
              <a:prstGeom prst="wedgeRectCallout">
                <a:avLst>
                  <a:gd name="adj1" fmla="val -58053"/>
                  <a:gd name="adj2" fmla="val 14476"/>
                </a:avLst>
              </a:prstGeom>
              <a:blipFill>
                <a:blip r:embed="rId5"/>
                <a:stretch>
                  <a:fillRect t="-9091" r="-1995" b="-1477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0EBB3B5C-91F8-48CC-B6B9-977153E834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871" y="3365511"/>
            <a:ext cx="1533059" cy="13827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795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890"/>
    </mc:Choice>
    <mc:Fallback xmlns="">
      <p:transition spd="slow" advTm="197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772" y="2912882"/>
            <a:ext cx="8608299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Back to Bayesian Matrix Factorization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20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48"/>
    </mc:Choice>
    <mc:Fallback xmlns="">
      <p:transition spd="slow" advTm="1254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Bayesian Matrix Factorization: The CPs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BMF with Gaussian likelihood and Gaussian prior on each user/item params is not fully conjugate but has local conjugacy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To see this, note that the conditional posterior (CP) for user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above is just like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Bayesian linear regression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, given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fixed </a:t>
                </a:r>
                <a14:m>
                  <m:oMath xmlns:m="http://schemas.openxmlformats.org/officeDocument/2006/math">
                    <m:r>
                      <a:rPr lang="en-GB" sz="2600" b="1" i="0" dirty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Weight vector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, training data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{(</m:t>
                        </m:r>
                        <m:sSub>
                          <m:sSubPr>
                            <m:ctrlPr>
                              <a:rPr lang="en-I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IN" sz="22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IN" sz="2200" i="1">
                            <a:latin typeface="Cambria Math" panose="02040503050406030204" pitchFamily="18" charset="0"/>
                          </a:rPr>
                          <m:t>)}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ctrlP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IN" sz="22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, given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Also have local conjugacy since </a:t>
                </a:r>
                <a:r>
                  <a:rPr lang="en-GB" sz="2200" dirty="0">
                    <a:solidFill>
                      <a:srgbClr val="009900"/>
                    </a:solidFill>
                    <a:latin typeface="Abadi Extra Light" panose="020B0204020104020204" pitchFamily="34" charset="0"/>
                  </a:rPr>
                  <a:t>likelihood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and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prior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are conjugate (assuming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fixed)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Likewise, the CP for the item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can be computed as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r="-2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EC8648A-8497-4888-9428-A155BE19C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54" y="2446475"/>
            <a:ext cx="5613847" cy="82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31F0DF61-07D6-4FD7-8C81-BE56EDDD6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64" y="3407618"/>
            <a:ext cx="5086767" cy="7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A8BCD3-BC2E-45C9-8421-903583052759}"/>
              </a:ext>
            </a:extLst>
          </p:cNvPr>
          <p:cNvSpPr txBox="1"/>
          <p:nvPr/>
        </p:nvSpPr>
        <p:spPr>
          <a:xfrm>
            <a:off x="3898689" y="340761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latin typeface="Abadi Extra Light" panose="020B0204020104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670FAD68-7985-4758-ADC3-5D7328C1A703}"/>
                  </a:ext>
                </a:extLst>
              </p:cNvPr>
              <p:cNvSpPr/>
              <p:nvPr/>
            </p:nvSpPr>
            <p:spPr>
              <a:xfrm>
                <a:off x="7818233" y="2457177"/>
                <a:ext cx="1922790" cy="672389"/>
              </a:xfrm>
              <a:prstGeom prst="wedgeRectCallout">
                <a:avLst>
                  <a:gd name="adj1" fmla="val -62436"/>
                  <a:gd name="adj2" fmla="val -1039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Only depends on the ratings of user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Also doesn’t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670FAD68-7985-4758-ADC3-5D7328C1A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233" y="2457177"/>
                <a:ext cx="1922790" cy="672389"/>
              </a:xfrm>
              <a:prstGeom prst="wedgeRectCallout">
                <a:avLst>
                  <a:gd name="adj1" fmla="val -62436"/>
                  <a:gd name="adj2" fmla="val -10393"/>
                </a:avLst>
              </a:prstGeom>
              <a:blipFill>
                <a:blip r:embed="rId6"/>
                <a:stretch>
                  <a:fillRect t="-5310" b="-1238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8" name="Picture 8">
            <a:extLst>
              <a:ext uri="{FF2B5EF4-FFF2-40B4-BE49-F238E27FC236}">
                <a16:creationId xmlns:a16="http://schemas.microsoft.com/office/drawing/2014/main" id="{585D4710-3C4D-422A-AF20-B5FA7BF29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92" y="6095615"/>
            <a:ext cx="6217948" cy="7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0809EB1C-79EA-4FC2-8460-C721538F1C00}"/>
                  </a:ext>
                </a:extLst>
              </p:cNvPr>
              <p:cNvSpPr/>
              <p:nvPr/>
            </p:nvSpPr>
            <p:spPr>
              <a:xfrm>
                <a:off x="9087593" y="5734755"/>
                <a:ext cx="1922790" cy="672389"/>
              </a:xfrm>
              <a:prstGeom prst="wedgeRectCallout">
                <a:avLst>
                  <a:gd name="adj1" fmla="val -66120"/>
                  <a:gd name="adj2" fmla="val 3174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Another Bayesian linear regression problem with weight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0809EB1C-79EA-4FC2-8460-C721538F1C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593" y="5734755"/>
                <a:ext cx="1922790" cy="672389"/>
              </a:xfrm>
              <a:prstGeom prst="wedgeRectCallout">
                <a:avLst>
                  <a:gd name="adj1" fmla="val -66120"/>
                  <a:gd name="adj2" fmla="val 31745"/>
                </a:avLst>
              </a:prstGeom>
              <a:blipFill>
                <a:blip r:embed="rId8"/>
                <a:stretch>
                  <a:fillRect t="-6195" b="-1061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64B29D18-A50B-468D-8CF9-C5BE2E4F23FC}"/>
                  </a:ext>
                </a:extLst>
              </p:cNvPr>
              <p:cNvSpPr/>
              <p:nvPr/>
            </p:nvSpPr>
            <p:spPr>
              <a:xfrm>
                <a:off x="9912047" y="2521049"/>
                <a:ext cx="1922790" cy="975565"/>
              </a:xfrm>
              <a:prstGeom prst="wedgeRectCallout">
                <a:avLst>
                  <a:gd name="adj1" fmla="val -62436"/>
                  <a:gd name="adj2" fmla="val -1039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is due to the structure of the problem and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’s being independent a priori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64B29D18-A50B-468D-8CF9-C5BE2E4F23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047" y="2521049"/>
                <a:ext cx="1922790" cy="975565"/>
              </a:xfrm>
              <a:prstGeom prst="wedgeRectCallout">
                <a:avLst>
                  <a:gd name="adj1" fmla="val -62436"/>
                  <a:gd name="adj2" fmla="val -10393"/>
                </a:avLst>
              </a:prstGeom>
              <a:blipFill>
                <a:blip r:embed="rId9"/>
                <a:stretch>
                  <a:fillRect r="-278" b="-368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3954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039"/>
    </mc:Choice>
    <mc:Fallback xmlns="">
      <p:transition spd="slow" advTm="327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10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Bayesian Matrix Factorization: The CPs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 CPs will have forms similar to solution of Bayesian linear regression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These CPs can be updated in an alternating fashion until convergence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Many ways. One popular way is to use Gibbs sampling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Note: Hyperparameters can also be inferred by computing their CPs</a:t>
            </a:r>
            <a:r>
              <a:rPr lang="en-GB" sz="2200" baseline="30000" dirty="0">
                <a:latin typeface="Abadi Extra Light" panose="020B0204020104020204" pitchFamily="34" charset="0"/>
              </a:rPr>
              <a:t>1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200" baseline="30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Can extend Gaussian BMF easily to other exp. family distr. while maintaining local conj.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Example: Poisson likelihood and gamma priors on user/item parameters</a:t>
            </a:r>
            <a:r>
              <a:rPr lang="en-GB" sz="2200" baseline="30000" dirty="0">
                <a:latin typeface="Abadi Extra Light" panose="020B0204020104020204" pitchFamily="34" charset="0"/>
              </a:rPr>
              <a:t>2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200" baseline="300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baseline="300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DF44EBF-553B-4EAB-90E4-397780B04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66" y="1724625"/>
            <a:ext cx="2944331" cy="4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81A25581-1113-4929-B76A-D06A53B43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82" y="2290095"/>
            <a:ext cx="3520226" cy="4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E83FEF92-2845-461E-863C-8581BDB80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81" y="2953266"/>
            <a:ext cx="2869947" cy="37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B85A6A2D-6F28-49CF-B073-670B002C3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79" y="1738037"/>
            <a:ext cx="2988836" cy="41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A54F7D52-88C9-4039-85C0-E6A7905C9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2330793"/>
            <a:ext cx="3651492" cy="41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760E3BA6-EDC2-481F-AFB1-3F55B514B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514" y="2923502"/>
            <a:ext cx="2988836" cy="40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C0ED7D-319A-4261-90BF-25D037F9001A}"/>
              </a:ext>
            </a:extLst>
          </p:cNvPr>
          <p:cNvSpPr txBox="1"/>
          <p:nvPr/>
        </p:nvSpPr>
        <p:spPr>
          <a:xfrm>
            <a:off x="0" y="6270470"/>
            <a:ext cx="66197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1050" baseline="30000" dirty="0">
                <a:latin typeface="Abadi Extra Light" panose="020B0204020104020204" pitchFamily="34" charset="0"/>
              </a:rPr>
              <a:t>1</a:t>
            </a:r>
            <a:r>
              <a:rPr lang="en-GB" sz="1050" dirty="0">
                <a:latin typeface="Abadi Extra Light" panose="020B0204020104020204" pitchFamily="34" charset="0"/>
              </a:rPr>
              <a:t>“Bayesian Probabilistic Matrix Factorization using Markov Chain Monte Carlo” by </a:t>
            </a:r>
            <a:r>
              <a:rPr lang="en-GB" sz="1050" dirty="0" err="1">
                <a:latin typeface="Abadi Extra Light" panose="020B0204020104020204" pitchFamily="34" charset="0"/>
              </a:rPr>
              <a:t>Salakhutdinov</a:t>
            </a:r>
            <a:r>
              <a:rPr lang="en-GB" sz="1050" dirty="0">
                <a:latin typeface="Abadi Extra Light" panose="020B0204020104020204" pitchFamily="34" charset="0"/>
              </a:rPr>
              <a:t> and </a:t>
            </a:r>
            <a:r>
              <a:rPr lang="en-GB" sz="1050" dirty="0" err="1">
                <a:latin typeface="Abadi Extra Light" panose="020B0204020104020204" pitchFamily="34" charset="0"/>
              </a:rPr>
              <a:t>Mnih</a:t>
            </a:r>
            <a:r>
              <a:rPr lang="en-GB" sz="1050" dirty="0">
                <a:latin typeface="Abadi Extra Light" panose="020B0204020104020204" pitchFamily="34" charset="0"/>
              </a:rPr>
              <a:t> (2008)</a:t>
            </a:r>
            <a:endParaRPr lang="en-IN" sz="10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435233-B64A-44C6-BE2B-8E698469BC29}"/>
              </a:ext>
            </a:extLst>
          </p:cNvPr>
          <p:cNvSpPr txBox="1"/>
          <p:nvPr/>
        </p:nvSpPr>
        <p:spPr>
          <a:xfrm>
            <a:off x="-1" y="6524386"/>
            <a:ext cx="66197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1050" baseline="30000" dirty="0">
                <a:latin typeface="Abadi Extra Light" panose="020B0204020104020204" pitchFamily="34" charset="0"/>
              </a:rPr>
              <a:t>2</a:t>
            </a:r>
            <a:r>
              <a:rPr lang="en-GB" sz="1050" dirty="0">
                <a:latin typeface="Abadi Extra Light" panose="020B0204020104020204" pitchFamily="34" charset="0"/>
              </a:rPr>
              <a:t>“Scalable recommendation with Poisson factorization” by Gopalan et al(2013)</a:t>
            </a:r>
            <a:endParaRPr lang="en-IN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58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163"/>
    </mc:Choice>
    <mc:Fallback xmlns="">
      <p:transition spd="slow" advTm="262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Plan for today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Wrapping up GPs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Inference in multi-parameter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Conditional posterior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Local conjugacy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An example: Bayesian matrix factorization (BMF)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72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48"/>
    </mc:Choice>
    <mc:Fallback xmlns="">
      <p:transition spd="slow" advTm="3344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BMF: Making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PPD for each missing entry of the matrix (assuming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known</a:t>
                </a:r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800" dirty="0">
                    <a:latin typeface="Abadi Extra Light" panose="020B0204020104020204" pitchFamily="34" charset="0"/>
                  </a:rPr>
                  <a:t>In general, this is </a:t>
                </a:r>
                <a:r>
                  <a:rPr lang="en-GB" dirty="0">
                    <a:latin typeface="Abadi Extra Light" panose="020B0204020104020204" pitchFamily="34" charset="0"/>
                  </a:rPr>
                  <a:t>intractable and needs approximation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If using Gibbs sampling, we can use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d>
                              <m:d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sup>
                        </m:sSub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to compute mean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the Gaussian likelihood case, the mean can be computed as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Comparison of Bayesian MF with others (from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Salakhutdinov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Mnih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(2008))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88433E7E-F9A1-4A65-A29E-03EC0F2F5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320" y="1550852"/>
            <a:ext cx="5137529" cy="75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6B3398E0-81BD-4342-A900-B2F16F253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61" y="3909552"/>
            <a:ext cx="4896263" cy="71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7E23683C-8FC5-4147-B816-9C934980E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962" y="5139735"/>
            <a:ext cx="2030693" cy="16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62773F56-5E82-4867-9B40-291D0276B336}"/>
                  </a:ext>
                </a:extLst>
              </p:cNvPr>
              <p:cNvSpPr/>
              <p:nvPr/>
            </p:nvSpPr>
            <p:spPr>
              <a:xfrm>
                <a:off x="998113" y="3909552"/>
                <a:ext cx="2438714" cy="672389"/>
              </a:xfrm>
              <a:prstGeom prst="wedgeRectCallout">
                <a:avLst>
                  <a:gd name="adj1" fmla="val 60692"/>
                  <a:gd name="adj2" fmla="val 780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also compute the variance in the predicted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using these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samples (think how)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62773F56-5E82-4867-9B40-291D0276B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13" y="3909552"/>
                <a:ext cx="2438714" cy="672389"/>
              </a:xfrm>
              <a:prstGeom prst="wedgeRectCallout">
                <a:avLst>
                  <a:gd name="adj1" fmla="val 60692"/>
                  <a:gd name="adj2" fmla="val 7804"/>
                </a:avLst>
              </a:prstGeom>
              <a:blipFill>
                <a:blip r:embed="rId7"/>
                <a:stretch>
                  <a:fillRect l="-444" t="-6140" b="-1315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E298DC5-C7BC-4BD5-9F34-BE3B172BC98C}"/>
              </a:ext>
            </a:extLst>
          </p:cNvPr>
          <p:cNvSpPr/>
          <p:nvPr/>
        </p:nvSpPr>
        <p:spPr>
          <a:xfrm>
            <a:off x="6842975" y="5391019"/>
            <a:ext cx="3228304" cy="984023"/>
          </a:xfrm>
          <a:prstGeom prst="wedgeRectCallout">
            <a:avLst>
              <a:gd name="adj1" fmla="val -58537"/>
              <a:gd name="adj2" fmla="val 261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All other baselines are optimization based or point estimation based probabilistic models (PMF = probabilistic matrix factorization with point estimation)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213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389"/>
    </mc:Choice>
    <mc:Fallback xmlns="">
      <p:transition spd="slow" advTm="371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Summary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Local conjugacy is helpful even for complex prob. models with many params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CPs will have a closed form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Easy to implement Gibbs sampling can be used to get the (approx.) posterior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Many other approx. inference algos (like variational inference) benefit from local conjugacy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Helps to choose likelihood and priors on each param as exp. family distr.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So if we can’t get a globally conjugate model, we can still get a model with local conjugacy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Even if we can’t have local conjugacy, the notion of CPs is applicable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We can break the inference problem into estimating CPs (exactly if we have local conjugacy, or approximately if we don’t have local conjugacy)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Almost all approx. algorithms work by estimating CPs exactly or approximately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799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441"/>
    </mc:Choice>
    <mc:Fallback xmlns="">
      <p:transition spd="slow" advTm="157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Coming Up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Latent Variable Models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latin typeface="Abadi Extra Light" panose="020B0204020104020204" pitchFamily="34" charset="0"/>
              </a:rPr>
              <a:t>Expectation Maximization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6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21"/>
    </mc:Choice>
    <mc:Fallback xmlns="">
      <p:transition spd="slow" advTm="4252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Scalability of GPs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Computational costs in some steps of GP models scale in the size of training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For example, prediction cost is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GP models often require matrix inversions (e.g., in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marg-lik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computation when estimating hyperparameters) – takes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 Storage also requires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since need to store the covariance matrix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 A lot of work on speeding up GPs</a:t>
                </a:r>
                <a:r>
                  <a:rPr lang="en-GB" sz="2800" baseline="30000" dirty="0"/>
                  <a:t>1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Some prominent approaches include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Inducing Point Methods </a:t>
                </a:r>
                <a:r>
                  <a:rPr lang="en-GB" dirty="0">
                    <a:latin typeface="Abadi Extra Light" panose="020B0204020104020204" pitchFamily="34" charset="0"/>
                  </a:rPr>
                  <a:t>(condition predictions only on a small set of “learnable” points)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Divide-and-Conquer (learn GP on small subsets of data and aggregate predictions)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Kernel approximations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Note that nearest </a:t>
                </a:r>
                <a:r>
                  <a:rPr lang="en-GB" dirty="0" err="1">
                    <a:latin typeface="Abadi Extra Light" panose="020B0204020104020204" pitchFamily="34" charset="0"/>
                  </a:rPr>
                  <a:t>neighbor</a:t>
                </a:r>
                <a:r>
                  <a:rPr lang="en-GB" dirty="0">
                    <a:latin typeface="Abadi Extra Light" panose="020B0204020104020204" pitchFamily="34" charset="0"/>
                  </a:rPr>
                  <a:t> methods and kernel methods also face similar issues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Many tricks to speed up kernel methods can be used for speeding up GPs too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645" r="-364" b="-14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7F67AA-9849-4E86-8C59-17E557133984}"/>
                  </a:ext>
                </a:extLst>
              </p:cNvPr>
              <p:cNvSpPr txBox="1"/>
              <p:nvPr/>
            </p:nvSpPr>
            <p:spPr>
              <a:xfrm>
                <a:off x="1058488" y="2178259"/>
                <a:ext cx="27585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7F67AA-9849-4E86-8C59-17E557133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488" y="2178259"/>
                <a:ext cx="2758576" cy="369332"/>
              </a:xfrm>
              <a:prstGeom prst="rect">
                <a:avLst/>
              </a:prstGeom>
              <a:blipFill>
                <a:blip r:embed="rId6"/>
                <a:stretch>
                  <a:fillRect l="-2212" r="-3540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BDD5B8-FD97-4EBD-96BF-2F6BB77B22AB}"/>
                  </a:ext>
                </a:extLst>
              </p:cNvPr>
              <p:cNvSpPr txBox="1"/>
              <p:nvPr/>
            </p:nvSpPr>
            <p:spPr>
              <a:xfrm>
                <a:off x="4610307" y="2145252"/>
                <a:ext cx="1811585" cy="373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Sup>
                        <m:sSub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IN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BDD5B8-FD97-4EBD-96BF-2F6BB77B2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307" y="2145252"/>
                <a:ext cx="1811585" cy="373757"/>
              </a:xfrm>
              <a:prstGeom prst="rect">
                <a:avLst/>
              </a:prstGeom>
              <a:blipFill>
                <a:blip r:embed="rId7"/>
                <a:stretch>
                  <a:fillRect l="-3367" r="-4040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49C833-5F70-4991-A246-2EEF2539216D}"/>
                  </a:ext>
                </a:extLst>
              </p:cNvPr>
              <p:cNvSpPr txBox="1"/>
              <p:nvPr/>
            </p:nvSpPr>
            <p:spPr>
              <a:xfrm>
                <a:off x="6938962" y="2142385"/>
                <a:ext cx="4340932" cy="373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IN" sz="240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Sup>
                        <m:sSub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I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49C833-5F70-4991-A246-2EEF25392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962" y="2142385"/>
                <a:ext cx="4340932" cy="373757"/>
              </a:xfrm>
              <a:prstGeom prst="rect">
                <a:avLst/>
              </a:prstGeom>
              <a:blipFill>
                <a:blip r:embed="rId8"/>
                <a:stretch>
                  <a:fillRect l="-421" r="-281" b="-338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2AFE1DB3-D9F8-4928-8FDD-1F2C5B776408}"/>
                  </a:ext>
                </a:extLst>
              </p:cNvPr>
              <p:cNvSpPr/>
              <p:nvPr/>
            </p:nvSpPr>
            <p:spPr>
              <a:xfrm>
                <a:off x="6309064" y="1606858"/>
                <a:ext cx="1929414" cy="465725"/>
              </a:xfrm>
              <a:prstGeom prst="wedgeRectCallout">
                <a:avLst>
                  <a:gd name="adj1" fmla="val -49594"/>
                  <a:gd name="adj2" fmla="val 7089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cost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already inverted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2AFE1DB3-D9F8-4928-8FDD-1F2C5B776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064" y="1606858"/>
                <a:ext cx="1929414" cy="465725"/>
              </a:xfrm>
              <a:prstGeom prst="wedgeRectCallout">
                <a:avLst>
                  <a:gd name="adj1" fmla="val -49594"/>
                  <a:gd name="adj2" fmla="val 70890"/>
                </a:avLst>
              </a:prstGeom>
              <a:blipFill>
                <a:blip r:embed="rId9"/>
                <a:stretch>
                  <a:fillRect t="-515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D8DDF8C-2151-4237-B0CA-15DFA8FCC842}"/>
              </a:ext>
            </a:extLst>
          </p:cNvPr>
          <p:cNvSpPr txBox="1"/>
          <p:nvPr/>
        </p:nvSpPr>
        <p:spPr>
          <a:xfrm>
            <a:off x="88777" y="6622742"/>
            <a:ext cx="44807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aseline="30000" dirty="0"/>
              <a:t>1</a:t>
            </a:r>
            <a:r>
              <a:rPr lang="en-GB" sz="1000" dirty="0"/>
              <a:t>When Gaussian Process Meets Big Data: A Review of Scalable GPs - Liu et al, 2018</a:t>
            </a:r>
            <a:endParaRPr lang="en-IN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AB21B85B-8BCE-44C7-8189-34C6B143FD76}"/>
                  </a:ext>
                </a:extLst>
              </p:cNvPr>
              <p:cNvSpPr/>
              <p:nvPr/>
            </p:nvSpPr>
            <p:spPr>
              <a:xfrm>
                <a:off x="10172330" y="3909552"/>
                <a:ext cx="1929414" cy="465725"/>
              </a:xfrm>
              <a:prstGeom prst="wedgeRectCallout">
                <a:avLst>
                  <a:gd name="adj1" fmla="val -47293"/>
                  <a:gd name="adj2" fmla="val 9185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pseudo-inputs and pseudo-outputs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AB21B85B-8BCE-44C7-8189-34C6B143F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330" y="3909552"/>
                <a:ext cx="1929414" cy="465725"/>
              </a:xfrm>
              <a:prstGeom prst="wedgeRectCallout">
                <a:avLst>
                  <a:gd name="adj1" fmla="val -47293"/>
                  <a:gd name="adj2" fmla="val 91858"/>
                </a:avLst>
              </a:prstGeom>
              <a:blipFill>
                <a:blip r:embed="rId10"/>
                <a:stretch>
                  <a:fillRect l="-627" t="-434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796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102"/>
    </mc:Choice>
    <mc:Fallback xmlns="">
      <p:transition spd="slow" advTm="421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3" grpId="0"/>
      <p:bldP spid="14" grpId="0"/>
      <p:bldP spid="15" grpId="0"/>
      <p:bldP spid="16" grpId="0" animBg="1"/>
      <p:bldP spid="3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GP: Some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GP is sometimes referred to as a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nonparametric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model because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Complexity (representation size) of the function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grows in the size of training data</a:t>
                </a: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To see this, note the form of the GP predictions, e.g., predictive mean in GP regression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It implies that                                 which means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is written in terms of all training examples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Thus the representation size of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depends on the number of training examples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contrast, a parametric model has a size that doesn’t grow with training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E.g., a linear model learns a weight vector </a:t>
                </a:r>
                <a14:m>
                  <m:oMath xmlns:m="http://schemas.openxmlformats.org/officeDocument/2006/math">
                    <m:r>
                      <a:rPr lang="en-IN" sz="22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IN" sz="2200" b="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parameters, size independent of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Nonparametric models more flexible since their complexity is not limited beforehand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Note: Methods like nearest neighbors and kernel SVMs are also nonparametric (but not Bayesian)</a:t>
                </a:r>
                <a:endParaRPr lang="en-IN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16C94A-BA0F-41FF-923D-BA513B96F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989" y="2439373"/>
            <a:ext cx="5934622" cy="78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EE0F566-04AB-40A6-B49A-CD4F5E284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25" y="3402624"/>
            <a:ext cx="2433592" cy="37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269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080"/>
    </mc:Choice>
    <mc:Fallback xmlns="">
      <p:transition spd="slow" advTm="256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Neural Networks and Gaussian Process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An infinitely-wide single hidden layer NN with </a:t>
            </a:r>
            <a:r>
              <a:rPr lang="en-GB" sz="2600" dirty="0" err="1">
                <a:latin typeface="Abadi Extra Light" panose="020B0204020104020204" pitchFamily="34" charset="0"/>
              </a:rPr>
              <a:t>i.i.d.</a:t>
            </a:r>
            <a:r>
              <a:rPr lang="en-GB" sz="2600" dirty="0">
                <a:latin typeface="Abadi Extra Light" panose="020B0204020104020204" pitchFamily="34" charset="0"/>
              </a:rPr>
              <a:t> weights is </a:t>
            </a:r>
            <a:r>
              <a:rPr lang="en-GB" sz="2600" u="sng" dirty="0">
                <a:latin typeface="Abadi Extra Light" panose="020B0204020104020204" pitchFamily="34" charset="0"/>
              </a:rPr>
              <a:t>equivalent</a:t>
            </a:r>
            <a:r>
              <a:rPr lang="en-GB" sz="2600" dirty="0">
                <a:latin typeface="Abadi Extra Light" panose="020B0204020104020204" pitchFamily="34" charset="0"/>
              </a:rPr>
              <a:t> to a GP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Shown formally by (Neal</a:t>
            </a:r>
            <a:r>
              <a:rPr lang="en-GB" sz="2800" baseline="30000" dirty="0"/>
              <a:t>2</a:t>
            </a:r>
            <a:r>
              <a:rPr lang="en-GB" sz="2600" dirty="0">
                <a:latin typeface="Abadi Extra Light" panose="020B0204020104020204" pitchFamily="34" charset="0"/>
              </a:rPr>
              <a:t>, 1994). Based on applying the central limit theorem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This equivalence is useful for several reasons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Can use a GP instead of an </a:t>
            </a:r>
            <a:r>
              <a:rPr lang="en-GB" sz="2200" dirty="0">
                <a:solidFill>
                  <a:srgbClr val="FF0000"/>
                </a:solidFill>
                <a:latin typeface="Abadi Extra Light" panose="020B0204020104020204" pitchFamily="34" charset="0"/>
              </a:rPr>
              <a:t>infinitely wide </a:t>
            </a:r>
            <a:r>
              <a:rPr lang="en-GB" sz="2200" dirty="0">
                <a:latin typeface="Abadi Extra Light" panose="020B0204020104020204" pitchFamily="34" charset="0"/>
              </a:rPr>
              <a:t>Bayesian NN (which is impractical anyway)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With GPs, inference is easy (at least for regression and with known </a:t>
            </a:r>
            <a:r>
              <a:rPr lang="en-GB" sz="2200" dirty="0" err="1">
                <a:latin typeface="Abadi Extra Light" panose="020B0204020104020204" pitchFamily="34" charset="0"/>
              </a:rPr>
              <a:t>hyperparams</a:t>
            </a:r>
            <a:r>
              <a:rPr lang="en-GB" sz="2200" dirty="0">
                <a:latin typeface="Abadi Extra Light" panose="020B0204020104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A proof that GPs can also learn any function (just like infinitely wide neural nets - </a:t>
            </a:r>
            <a:r>
              <a:rPr lang="en-GB" sz="2200" dirty="0" err="1">
                <a:latin typeface="Abadi Extra Light" panose="020B0204020104020204" pitchFamily="34" charset="0"/>
              </a:rPr>
              <a:t>Hornik’s</a:t>
            </a:r>
            <a:r>
              <a:rPr lang="en-GB" sz="2200" dirty="0">
                <a:latin typeface="Abadi Extra Light" panose="020B0204020104020204" pitchFamily="34" charset="0"/>
              </a:rPr>
              <a:t> theorem)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Connection generalized to infinitely wide multiple hidden layer NN (Lee et al</a:t>
            </a:r>
            <a:r>
              <a:rPr lang="en-GB" baseline="30000" dirty="0">
                <a:latin typeface="Abadi Extra Light" panose="020B0204020104020204" pitchFamily="34" charset="0"/>
              </a:rPr>
              <a:t>3</a:t>
            </a:r>
            <a:r>
              <a:rPr lang="en-GB" sz="2600" dirty="0">
                <a:latin typeface="Abadi Extra Light" panose="020B0204020104020204" pitchFamily="34" charset="0"/>
              </a:rPr>
              <a:t>, 2018)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41B411F-1D70-4C62-9522-87CA3443F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28" y="2156072"/>
            <a:ext cx="47053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7892B7-DCB5-42E5-A5B2-0326C71871E0}"/>
              </a:ext>
            </a:extLst>
          </p:cNvPr>
          <p:cNvSpPr txBox="1"/>
          <p:nvPr/>
        </p:nvSpPr>
        <p:spPr>
          <a:xfrm>
            <a:off x="62144" y="6488263"/>
            <a:ext cx="3227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aseline="30000" dirty="0"/>
              <a:t>2</a:t>
            </a:r>
            <a:r>
              <a:rPr lang="en-GB" sz="1000" dirty="0"/>
              <a:t>Priors for infinite networks, Tech Report, 1994 </a:t>
            </a:r>
          </a:p>
          <a:p>
            <a:r>
              <a:rPr lang="en-GB" sz="1000" baseline="30000" dirty="0"/>
              <a:t>3</a:t>
            </a:r>
            <a:r>
              <a:rPr lang="en-GB" sz="1000" dirty="0"/>
              <a:t>Deep Neural Networks as Gaussian Processes (ICLR 2018)</a:t>
            </a:r>
            <a:endParaRPr lang="en-IN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10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729"/>
    </mc:Choice>
    <mc:Fallback xmlns="">
      <p:transition spd="slow" advTm="421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GP: A Few Other Comments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GPs can be thought of as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Bayesian analogues of kernel methods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get estimate in the uncertainty in the function and its predictions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Can </a:t>
                </a:r>
                <a:r>
                  <a:rPr lang="en-GB" sz="2200" b="1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learn the kernel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(by learning the hyperparameters of the kernels)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 limited to supervised learning problems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could even define a mapping of low-dim latent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to an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Many mature implementations of GP exist. You may check out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 err="1">
                    <a:latin typeface="Abadi Extra Light" panose="020B0204020104020204" pitchFamily="34" charset="0"/>
                  </a:rPr>
                  <a:t>GPyTorch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(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PyTorch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),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GPFlow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(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Tensorflow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GPML (MATLAB),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GPsuff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(MATLAB/Octave)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 b="-47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4151905-52CE-485B-BC88-F5D07D9EE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344" y="2089623"/>
            <a:ext cx="37719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4F3184-0CF5-4A37-8AFB-D1055E239BE3}"/>
                  </a:ext>
                </a:extLst>
              </p:cNvPr>
              <p:cNvSpPr txBox="1"/>
              <p:nvPr/>
            </p:nvSpPr>
            <p:spPr>
              <a:xfrm>
                <a:off x="4270160" y="5023422"/>
                <a:ext cx="2875339" cy="369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+"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noise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br>
                  <a:rPr lang="en-IN" sz="2400" b="0" dirty="0"/>
                </a:br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4F3184-0CF5-4A37-8AFB-D1055E239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160" y="5023422"/>
                <a:ext cx="2875339" cy="369397"/>
              </a:xfrm>
              <a:prstGeom prst="rect">
                <a:avLst/>
              </a:prstGeom>
              <a:blipFill>
                <a:blip r:embed="rId7"/>
                <a:stretch>
                  <a:fillRect l="-1059" r="-2119" b="-34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5B265C6-BAC7-4273-86CB-348D1FABB79A}"/>
              </a:ext>
            </a:extLst>
          </p:cNvPr>
          <p:cNvSpPr/>
          <p:nvPr/>
        </p:nvSpPr>
        <p:spPr>
          <a:xfrm>
            <a:off x="7252059" y="5159956"/>
            <a:ext cx="3962400" cy="465725"/>
          </a:xfrm>
          <a:prstGeom prst="wedgeRectCallout">
            <a:avLst>
              <a:gd name="adj1" fmla="val -54969"/>
              <a:gd name="adj2" fmla="val 22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GP latent variable model for dimensionality reduction (like a kernel version of probabilistic PCA)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2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360"/>
    </mc:Choice>
    <mc:Fallback xmlns="">
      <p:transition spd="slow" advTm="360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Coming up next</a:t>
            </a:r>
            <a:endParaRPr lang="en-IN" dirty="0">
              <a:solidFill>
                <a:srgbClr val="A33BC3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Foray into models with several parameters</a:t>
            </a:r>
          </a:p>
          <a:p>
            <a:pPr marL="0" indent="0">
              <a:buNone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Goal: Infer the posterior over all of them (not posterior for some, MLE-II for others)</a:t>
            </a:r>
          </a:p>
          <a:p>
            <a:pPr marL="0" indent="0">
              <a:buNone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Idea of 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conditional/local posteriors</a:t>
            </a:r>
            <a:r>
              <a:rPr lang="en-GB" sz="2600" dirty="0">
                <a:latin typeface="Abadi Extra Light" panose="020B0204020104020204" pitchFamily="34" charset="0"/>
              </a:rPr>
              <a:t> in such problems</a:t>
            </a:r>
          </a:p>
          <a:p>
            <a:pPr marL="0" indent="0">
              <a:buNone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Local conjugacy </a:t>
            </a:r>
            <a:r>
              <a:rPr lang="en-GB" sz="2600" dirty="0">
                <a:latin typeface="Abadi Extra Light" panose="020B0204020104020204" pitchFamily="34" charset="0"/>
              </a:rPr>
              <a:t>(which helps in computing conditional posteriors)</a:t>
            </a:r>
          </a:p>
          <a:p>
            <a:pPr marL="0" indent="0">
              <a:buNone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Gibbs sampling </a:t>
            </a:r>
            <a:r>
              <a:rPr lang="en-GB" sz="2600" dirty="0">
                <a:latin typeface="Abadi Extra Light" panose="020B0204020104020204" pitchFamily="34" charset="0"/>
              </a:rPr>
              <a:t>(an algorithm that infer the joint posterior via conditional posteriors)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An example: </a:t>
            </a:r>
            <a:r>
              <a:rPr lang="en-GB" sz="2600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Bayesian matrix factorization </a:t>
            </a:r>
            <a:r>
              <a:rPr lang="en-GB" sz="2600" dirty="0">
                <a:latin typeface="Abadi Extra Light" panose="020B0204020104020204" pitchFamily="34" charset="0"/>
              </a:rPr>
              <a:t>(a model with many parameters)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Conditional/local posterior, local conjugacy, etc are important ideas (will appear in many inference algorithms that we will see later)</a:t>
            </a:r>
            <a:endParaRPr lang="en-GB" sz="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401"/>
    </mc:Choice>
    <mc:Fallback xmlns="">
      <p:transition spd="slow" advTm="228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Moving Beyond Simple Models..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 far, our models usually had a “main” parameter and maybe a few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For a Gaussian, infer the mean assuming variance known (or vice-versa)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Bayesian linear regression with weight vector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and noise/prior precision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GP regression with one function to be learned, and fixed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hyperparams</a:t>
                </a: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Easy posterior inference if the likelihood and prior are conjugate to each other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were estimated via MLE-II (since full posterior is much harder)</a:t>
                </a: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non-conjugate models or models with many parameters, need posterior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approx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Can use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Laplace </a:t>
                </a:r>
                <a:r>
                  <a:rPr lang="en-GB" sz="2200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approx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but it has limitations (</a:t>
                </a:r>
                <a:r>
                  <a:rPr lang="en-GB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unimodal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posterior, model should be </a:t>
                </a:r>
                <a:r>
                  <a:rPr lang="en-GB" sz="2200" u="sng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differentiable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will now look at more general inference schemes for such “difficult” cases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Difficult = Models with many params/</a:t>
                </a:r>
                <a:r>
                  <a:rPr lang="en-GB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GB" dirty="0">
                    <a:latin typeface="Abadi Extra Light" panose="020B0204020104020204" pitchFamily="34" charset="0"/>
                  </a:rPr>
                  <a:t>, non-conjugacy, non-differ., etc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Will be intractable in general. We will study approx. inference methods to handle such cases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r="-7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4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000"/>
    </mc:Choice>
    <mc:Fallback xmlns="">
      <p:transition spd="slow" advTm="29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Multiparameter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Multiparameter models consist of two or more unknowns,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2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800" dirty="0">
                    <a:latin typeface="Abadi Extra Light" panose="020B0204020104020204" pitchFamily="34" charset="0"/>
                  </a:rPr>
                  <a:t>Given some data </a:t>
                </a:r>
                <a14:m>
                  <m:oMath xmlns:m="http://schemas.openxmlformats.org/officeDocument/2006/math">
                    <m:r>
                      <a:rPr lang="en-GB" sz="28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2800" dirty="0">
                    <a:latin typeface="Abadi Extra Light" panose="020B0204020104020204" pitchFamily="34" charset="0"/>
                  </a:rPr>
                  <a:t>, some examples for the simple two parameter case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800" dirty="0">
                    <a:latin typeface="Abadi Extra Light" panose="020B0204020104020204" pitchFamily="34" charset="0"/>
                  </a:rPr>
                  <a:t>Assume the likelihood model to be of the form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800" dirty="0">
                    <a:latin typeface="Abadi Extra Light" panose="020B0204020104020204" pitchFamily="34" charset="0"/>
                  </a:rPr>
                  <a:t>Assume a joint prior distribution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 sz="2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800" dirty="0">
                    <a:latin typeface="Abadi Extra Light" panose="020B0204020104020204" pitchFamily="34" charset="0"/>
                  </a:rPr>
                  <a:t>The joint posterior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Easy if the joint prior is conjugate to the likelihood (e.g., NIW prior for Gaussian likelihood)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Otherwise needs more work, e.g., MLE-II, MCMC, VI, etc. (already saw MLE-II)</a:t>
                </a:r>
              </a:p>
              <a:p>
                <a:pPr marL="0" indent="0">
                  <a:buNone/>
                </a:pPr>
                <a:endParaRPr lang="en-GB" sz="2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09EFF3-DE31-4998-BC6A-0B22B2AF4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203" y="2185586"/>
            <a:ext cx="4478156" cy="197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05B290E-BE7C-4635-BB0B-6CAA49644AF6}"/>
              </a:ext>
            </a:extLst>
          </p:cNvPr>
          <p:cNvSpPr/>
          <p:nvPr/>
        </p:nvSpPr>
        <p:spPr>
          <a:xfrm>
            <a:off x="6623823" y="4652143"/>
            <a:ext cx="2666173" cy="459091"/>
          </a:xfrm>
          <a:prstGeom prst="wedgeRectCallout">
            <a:avLst>
              <a:gd name="adj1" fmla="val -58611"/>
              <a:gd name="adj2" fmla="val 475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prior may still be conditioned on some fixed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hyperparams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1C8CEA05-EAFA-4500-A03B-907DCC1DB0AE}"/>
                  </a:ext>
                </a:extLst>
              </p:cNvPr>
              <p:cNvSpPr/>
              <p:nvPr/>
            </p:nvSpPr>
            <p:spPr>
              <a:xfrm>
                <a:off x="8450478" y="2943581"/>
                <a:ext cx="2567398" cy="459091"/>
              </a:xfrm>
              <a:prstGeom prst="wedgeRectCallout">
                <a:avLst>
                  <a:gd name="adj1" fmla="val -58611"/>
                  <a:gd name="adj2" fmla="val 475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Unknown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hyperparams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the likelihood depends on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1C8CEA05-EAFA-4500-A03B-907DCC1DB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478" y="2943581"/>
                <a:ext cx="2567398" cy="459091"/>
              </a:xfrm>
              <a:prstGeom prst="wedgeRectCallout">
                <a:avLst>
                  <a:gd name="adj1" fmla="val -58611"/>
                  <a:gd name="adj2" fmla="val 4758"/>
                </a:avLst>
              </a:prstGeom>
              <a:blipFill>
                <a:blip r:embed="rId5"/>
                <a:stretch>
                  <a:fillRect t="-7692" b="-1794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D8A4D83E-9020-4DFB-A2C0-20FA8A0C6232}"/>
                  </a:ext>
                </a:extLst>
              </p:cNvPr>
              <p:cNvSpPr/>
              <p:nvPr/>
            </p:nvSpPr>
            <p:spPr>
              <a:xfrm>
                <a:off x="6267509" y="2107786"/>
                <a:ext cx="1884819" cy="459091"/>
              </a:xfrm>
              <a:prstGeom prst="wedgeRectCallout">
                <a:avLst>
                  <a:gd name="adj1" fmla="val -57928"/>
                  <a:gd name="adj2" fmla="val 2720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Unknown </a:t>
                </a:r>
                <a:r>
                  <a:rPr lang="en-IN" sz="14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hyperparams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depends on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D8A4D83E-9020-4DFB-A2C0-20FA8A0C6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509" y="2107786"/>
                <a:ext cx="1884819" cy="459091"/>
              </a:xfrm>
              <a:prstGeom prst="wedgeRectCallout">
                <a:avLst>
                  <a:gd name="adj1" fmla="val -57928"/>
                  <a:gd name="adj2" fmla="val 27200"/>
                </a:avLst>
              </a:prstGeom>
              <a:blipFill>
                <a:blip r:embed="rId6"/>
                <a:stretch>
                  <a:fillRect t="-7692" b="-16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5573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042"/>
    </mc:Choice>
    <mc:Fallback xmlns="">
      <p:transition spd="slow" advTm="493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21|15.7|30.1|30.8|8.1|19.7|40.5|29|25.6|19.7|103.1|32.9|20.3|39.3|18.4|8.8|11|1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4.1|50.3|44.9|1.4|41.6|53.3|34|39|18.6|13.8|32.4|9.9|39.6|2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3.2|24.7|11.5|20.8|11.7|26.7|3.8|6.3|30|25.6|11.3|25.1|37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.8|7.1|24.7|13.6|21.3|10.1|12.7|14.8|6.3|1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9.7|23.2|7.1|11.1|28.4|1.5|26|9.8|14.6|4.1|20.2|3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33.3|7.9|26.1|12|10.6|14.9|15.4|89.1|55.6|1.9|47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7|13|28.1|19.4|36.2|26.1|62.8|23.6|34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33.7|24.3|35.1|18.6|1.2|79.8|27.5|19.7|10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.1|18.6|22.5|45.4|66.4|19.4|17.6|31.3|73.3|48.3|11.9|18.5|9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1.6|7.1|9.4|26.7|38.1|1.8|31|1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3|26.1|9.9|25.2|55.9|8.4|37.2|32.4|4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34.5|9.8|184|12.7|48.4|28.8|38.6|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0.8|17.2|54.6|30.5|20.2|29.1|21.9|80.2|12.7|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6.3|30.5|32.3|24.4|58.7|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9.9|26.9|15.7|17.7|8.6|39.8|20.2|70.1|14.5|4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9.5|17.2|19.9|36.9|85|41.4|79.7|36.8|11.8|69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.4|34.7|19.9|224.7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64928</TotalTime>
  <Words>2607</Words>
  <Application>Microsoft Office PowerPoint</Application>
  <PresentationFormat>Widescreen</PresentationFormat>
  <Paragraphs>376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Inference in Multi-parameter Models, Conditional Posterior, Local Conjugacy</vt:lpstr>
      <vt:lpstr>Plan for today</vt:lpstr>
      <vt:lpstr>Scalability of GPs</vt:lpstr>
      <vt:lpstr>GP: Some Comments</vt:lpstr>
      <vt:lpstr>Neural Networks and Gaussian Process</vt:lpstr>
      <vt:lpstr>GP: A Few Other Comments</vt:lpstr>
      <vt:lpstr>Coming up next</vt:lpstr>
      <vt:lpstr>Moving Beyond Simple Models..</vt:lpstr>
      <vt:lpstr>Multiparameter Models</vt:lpstr>
      <vt:lpstr>Multiparameter Models: Some Examples</vt:lpstr>
      <vt:lpstr>Another Example: Matrix Factorization/Completion </vt:lpstr>
      <vt:lpstr>Bayesian Matrix Factorization (BMF): The Posterior</vt:lpstr>
      <vt:lpstr>Conditional Posterior and Local Conjugacy</vt:lpstr>
      <vt:lpstr>Approximating Joint Posterior via CPs</vt:lpstr>
      <vt:lpstr>Gibbs Sampling (Geman and Geman, 1982) </vt:lpstr>
      <vt:lpstr>Gibbs Sampling (Geman and Geman, 1982) </vt:lpstr>
      <vt:lpstr>Back to Bayesian Matrix Factorization</vt:lpstr>
      <vt:lpstr>Bayesian Matrix Factorization: The CPs</vt:lpstr>
      <vt:lpstr>Bayesian Matrix Factorization: The CPs</vt:lpstr>
      <vt:lpstr>BMF: Making Predictions</vt:lpstr>
      <vt:lpstr>Summary</vt:lpstr>
      <vt:lpstr>Coming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2617</cp:revision>
  <dcterms:created xsi:type="dcterms:W3CDTF">2020-07-07T20:42:16Z</dcterms:created>
  <dcterms:modified xsi:type="dcterms:W3CDTF">2022-09-05T14:21:06Z</dcterms:modified>
</cp:coreProperties>
</file>