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551" r:id="rId2"/>
    <p:sldId id="535" r:id="rId3"/>
    <p:sldId id="578" r:id="rId4"/>
    <p:sldId id="555" r:id="rId5"/>
    <p:sldId id="556" r:id="rId6"/>
    <p:sldId id="552" r:id="rId7"/>
    <p:sldId id="826" r:id="rId8"/>
    <p:sldId id="822" r:id="rId9"/>
    <p:sldId id="814" r:id="rId10"/>
    <p:sldId id="581" r:id="rId11"/>
    <p:sldId id="825" r:id="rId12"/>
    <p:sldId id="582" r:id="rId13"/>
    <p:sldId id="585" r:id="rId14"/>
    <p:sldId id="816" r:id="rId15"/>
    <p:sldId id="817" r:id="rId16"/>
    <p:sldId id="824" r:id="rId17"/>
    <p:sldId id="564" r:id="rId18"/>
    <p:sldId id="565" r:id="rId19"/>
    <p:sldId id="567" r:id="rId20"/>
    <p:sldId id="569" r:id="rId21"/>
    <p:sldId id="568" r:id="rId22"/>
    <p:sldId id="823" r:id="rId23"/>
    <p:sldId id="572" r:id="rId24"/>
    <p:sldId id="566" r:id="rId25"/>
    <p:sldId id="580" r:id="rId26"/>
    <p:sldId id="562" r:id="rId27"/>
    <p:sldId id="563" r:id="rId28"/>
    <p:sldId id="583" r:id="rId29"/>
    <p:sldId id="561" r:id="rId30"/>
    <p:sldId id="571" r:id="rId31"/>
    <p:sldId id="573" r:id="rId32"/>
    <p:sldId id="828" r:id="rId33"/>
    <p:sldId id="82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yush Rai" initials="PR" lastIdx="1" clrIdx="0">
    <p:extLst>
      <p:ext uri="{19B8F6BF-5375-455C-9EA6-DF929625EA0E}">
        <p15:presenceInfo xmlns:p15="http://schemas.microsoft.com/office/powerpoint/2012/main" userId="S-1-5-21-1815594393-203851566-323931515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3BC3"/>
    <a:srgbClr val="0000FF"/>
    <a:srgbClr val="B466E0"/>
    <a:srgbClr val="935DFF"/>
    <a:srgbClr val="8477E5"/>
    <a:srgbClr val="B18AD1"/>
    <a:srgbClr val="C366E0"/>
    <a:srgbClr val="E165D8"/>
    <a:srgbClr val="C275D1"/>
    <a:srgbClr val="CEB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2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079FB-1158-44A5-81BA-70742E8B8B87}" type="datetimeFigureOut">
              <a:rPr lang="en-IN" smtClean="0"/>
              <a:t>30-07-2022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C2274-7721-4180-95CA-BE03DFC6FB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832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2E8B-E765-4F58-A257-0E1E2EC1E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B0D9F0-86A6-48DF-B30E-B8448776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E9CD7-9DDA-4CF9-AA93-4DE94EF0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9955A-2DC5-4511-A53D-598F496EDEEE}" type="datetime1">
              <a:rPr lang="en-IN" smtClean="0"/>
              <a:t>30-07-2022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422E9-1D05-4AD0-BFC0-2527F7121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FB85C-0DA1-4C64-8F01-7A91FEF1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D9D3-AF84-488D-8A6A-726D5349CD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1459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F842-6D8B-4C86-8F39-4F97C9A08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9E737-F70E-42FA-A4AC-876FA6F16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1A242-E710-4C98-92C7-184F6C18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AA5C-2D5F-4D58-9A50-D19B643441D4}" type="datetime1">
              <a:rPr lang="en-IN" smtClean="0"/>
              <a:t>30-07-2022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3ABB8-F14F-4280-A105-4070853E6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30805-AFD9-468A-8350-47B0059B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D9D3-AF84-488D-8A6A-726D5349CD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89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CE3C8-84F1-4290-9648-5C9E9A2324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FA146-680D-4C44-80AE-61ACEA18E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229F1-7D33-4055-BCFB-C0B4E177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1576-788D-4E35-9930-DF0255718A2B}" type="datetime1">
              <a:rPr lang="en-IN" smtClean="0"/>
              <a:t>30-07-2022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8B88A-8C21-46C7-8EDF-2F9AEE5A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1208B-689D-4C89-B6D0-6D893F5C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D9D3-AF84-488D-8A6A-726D5349CD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470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BDEA5-031B-494A-B467-EFFEB276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D22B5-97C1-4FAC-9285-AA741BFE1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785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27FE-0F44-497F-BF33-83303D14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ABBA3-F0E8-4C36-916A-E54529F14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16D18-BB11-4BFD-9E7A-8DFB408A7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7B4F-85E2-411C-AFB6-1A374A5D39B8}" type="datetime1">
              <a:rPr lang="en-IN" smtClean="0"/>
              <a:t>30-07-2022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F1CC-7685-4FAD-B5F7-982834C41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5F9D9-79E8-4C23-9200-19A6857E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D9D3-AF84-488D-8A6A-726D5349CDA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319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A6550-E91F-4D00-83FE-943751994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E5A4F-9318-4630-A9C7-16E2FD6AF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5E241-2474-417E-B544-69CF28611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449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F0B88-78D9-4019-8BFF-8F7C0DCD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0B707-0551-48AD-BAF3-CE20FCE94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066B9-A417-4624-91D6-6D6295C21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A6971-440D-4631-80F7-B3123104A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684CD4-B32C-429C-8FDB-C3993DE51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11BC8-FB4C-4B9C-8A71-BB4D1F6A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71E0-72C8-4CC8-AE53-DCEAAFB58B8B}" type="datetime1">
              <a:rPr lang="en-IN" smtClean="0"/>
              <a:t>30-07-2022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83E117-C4A9-4FF3-9C91-FFD40695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29C272-E75C-4778-96BF-8B2BC996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D9D3-AF84-488D-8A6A-726D5349CD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160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BDEF5-DE48-45E6-AB10-8EDCE19D9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21AE6-4821-4359-BA0A-71E21BF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99225-93B0-4D75-98A5-1AA74F5D545B}" type="datetime1">
              <a:rPr lang="en-IN" smtClean="0"/>
              <a:t>30-07-2022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7195-022D-4F59-91AC-F6EF60F0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CDE4F-8C95-4584-8FBF-AF73E2F5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D9D3-AF84-488D-8A6A-726D5349CD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832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37068-89ED-42F9-9A72-92111C5A5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8A65-8968-44A1-8A19-3117F08B5A38}" type="datetime1">
              <a:rPr lang="en-IN" smtClean="0"/>
              <a:t>30-07-2022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D62B2C-1FE1-496D-9296-45C99FB4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FDE75-9B7A-49B3-9B56-47588999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D9D3-AF84-488D-8A6A-726D5349CD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204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39A8-6449-4746-8F81-EF24B312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8EEFD-9C86-41A8-9E20-FB51AE365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D5B7E-7597-4AD6-A029-CB20B9FBF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E2B30-B4F2-4EC2-B501-40677FFA1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029C-FE30-49AA-946C-8160924AD21C}" type="datetime1">
              <a:rPr lang="en-IN" smtClean="0"/>
              <a:t>30-07-2022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346B0-D5A7-4730-8667-0678E784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53FD6-F916-41FC-BA8C-069D6DA0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D9D3-AF84-488D-8A6A-726D5349CD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853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521F-28F4-406E-9485-88EB85F4D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819DE-9E94-437E-8A68-6E165BAA9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72149-A870-4DC0-8F9C-DDB1FD582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4BED7-7934-4480-A6EE-DA895423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CF262-89E0-4714-A1CF-8A83C222FB9B}" type="datetime1">
              <a:rPr lang="en-IN" smtClean="0"/>
              <a:t>30-07-2022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CB16A-A6D8-4778-B7F0-21B6BFD28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54C42-23E8-4F2C-AC3E-A5BBDF4E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D9D3-AF84-488D-8A6A-726D5349CD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317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B49AE5-850C-4D68-B1A0-D1411569DC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13" y="5372525"/>
            <a:ext cx="1224973" cy="1166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7CEE4-2B80-48B3-9B66-3F5A2C62C75F}"/>
              </a:ext>
            </a:extLst>
          </p:cNvPr>
          <p:cNvSpPr txBox="1"/>
          <p:nvPr userDrawn="1"/>
        </p:nvSpPr>
        <p:spPr>
          <a:xfrm>
            <a:off x="10741313" y="6461552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rgbClr val="A33BC3"/>
                </a:solidFill>
              </a:rPr>
              <a:t>CS772A: PML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3DB4A9-B55E-4623-A2D9-A87B7B558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CFFDC-2115-4CD1-967C-545001D0D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EF888-538C-4F90-BE4E-FDD77BCB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76463-DA8A-478C-9FC8-00C83590963D}" type="datetime1">
              <a:rPr lang="en-IN" smtClean="0"/>
              <a:t>30-07-2022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DA8E-891B-4E76-B24D-670B7EB40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6AB6D-2CD0-4185-A303-317BFF965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ED9D3-AF84-488D-8A6A-726D5349CDA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9512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link.springer.com/content/pdf/10.1007/s10994-021-05946-3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review.net/pdf?id=rJl8BhRqF7" TargetMode="External"/><Relationship Id="rId3" Type="http://schemas.openxmlformats.org/officeDocument/2006/relationships/image" Target="../media/image26.jpeg"/><Relationship Id="rId7" Type="http://schemas.openxmlformats.org/officeDocument/2006/relationships/hyperlink" Target="https://link.springer.com/content/pdf/10.1007/s10994-021-05946-3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612.01474.pdf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5" Type="http://schemas.openxmlformats.org/officeDocument/2006/relationships/image" Target="../media/image2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1.png"/><Relationship Id="rId5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2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cse.iitk.ac.in/users/piyush/courses/pml_autumn22/pml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hyperlink" Target="https://piazza.com/iitk.ac.in/firstsemester2022/cs772a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77.gif"/><Relationship Id="rId5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hyperlink" Target="https://papers.nips.cc/paper/2020/file/543e83748234f7cbab21aa0ade66565f-Paper.pdf" TargetMode="Externa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202.11678.pdf" TargetMode="External"/><Relationship Id="rId3" Type="http://schemas.openxmlformats.org/officeDocument/2006/relationships/image" Target="../media/image83.png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tgk/PRML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github.com/probml/pyprobml/tree/master/notebooks/book2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hyperlink" Target="https://github.com/probml/pyprobml/tree/master/notebooks/book1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hyperlink" Target="https://link.springer.com/content/pdf/10.1007/s10994-021-05946-3.pdf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hyperlink" Target="https://link.springer.com/content/pdf/10.1007/s10994-021-05946-3.pdf" TargetMode="External"/><Relationship Id="rId4" Type="http://schemas.openxmlformats.org/officeDocument/2006/relationships/image" Target="../media/image15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8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7AC89-BE04-43C0-8DE4-613238CF2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80" y="2554942"/>
            <a:ext cx="11701636" cy="1331906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Garamond" panose="02020404030301010803" pitchFamily="18" charset="0"/>
                <a:cs typeface="Aldhabi" panose="020B0604020202020204" pitchFamily="2" charset="-78"/>
              </a:rPr>
              <a:t>Course Logistics and Introduction to Probabilistic Machine Learning</a:t>
            </a:r>
            <a:endParaRPr lang="en-IN" sz="4000" b="1" dirty="0">
              <a:solidFill>
                <a:schemeClr val="bg1"/>
              </a:solidFill>
              <a:latin typeface="Garamond" panose="02020404030301010803" pitchFamily="18" charset="0"/>
              <a:cs typeface="Aldhabi" panose="020B0604020202020204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059B3-A292-45C9-BE13-9562DE36C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8982" y="4766362"/>
            <a:ext cx="7774033" cy="821886"/>
          </a:xfrm>
        </p:spPr>
        <p:txBody>
          <a:bodyPr>
            <a:noAutofit/>
          </a:bodyPr>
          <a:lstStyle/>
          <a:p>
            <a:r>
              <a:rPr lang="en-IN" sz="2700" dirty="0">
                <a:solidFill>
                  <a:schemeClr val="bg1"/>
                </a:solidFill>
                <a:latin typeface="Garamond" panose="02020404030301010803" pitchFamily="18" charset="0"/>
              </a:rPr>
              <a:t>CS772A: Probabilistic Machine Learning</a:t>
            </a:r>
          </a:p>
          <a:p>
            <a:r>
              <a:rPr lang="en-IN" sz="2700" dirty="0">
                <a:solidFill>
                  <a:schemeClr val="bg1"/>
                </a:solidFill>
                <a:latin typeface="Garamond" panose="02020404030301010803" pitchFamily="18" charset="0"/>
              </a:rPr>
              <a:t>Piyush Rai</a:t>
            </a:r>
          </a:p>
        </p:txBody>
      </p:sp>
    </p:spTree>
    <p:extLst>
      <p:ext uri="{BB962C8B-B14F-4D97-AF65-F5344CB8AC3E}">
        <p14:creationId xmlns:p14="http://schemas.microsoft.com/office/powerpoint/2010/main" val="2359304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Types of Uncertainty: Model Uncertainty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Model uncertainty is due to not having enough training data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Also called </a:t>
            </a:r>
            <a:r>
              <a:rPr lang="en-IN" b="1" dirty="0">
                <a:solidFill>
                  <a:srgbClr val="0000FF"/>
                </a:solidFill>
                <a:latin typeface="Abadi Extra Light" panose="020B0204020104020204" pitchFamily="34" charset="0"/>
              </a:rPr>
              <a:t>epistemic uncertainty</a:t>
            </a:r>
            <a:r>
              <a:rPr lang="en-IN" dirty="0">
                <a:latin typeface="Abadi Extra Light" panose="020B0204020104020204" pitchFamily="34" charset="0"/>
              </a:rPr>
              <a:t>. Usually </a:t>
            </a:r>
            <a:r>
              <a:rPr lang="en-IN" u="sng" dirty="0">
                <a:latin typeface="Abadi Extra Light" panose="020B0204020104020204" pitchFamily="34" charset="0"/>
              </a:rPr>
              <a:t>reducible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Vanishes with “sufficient” training data</a:t>
            </a: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0AB8A5-9EF1-8340-EF3C-B4FA40A15FD9}"/>
              </a:ext>
            </a:extLst>
          </p:cNvPr>
          <p:cNvSpPr txBox="1"/>
          <p:nvPr/>
        </p:nvSpPr>
        <p:spPr>
          <a:xfrm>
            <a:off x="767750" y="1623411"/>
            <a:ext cx="3363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+mj-lt"/>
              </a:rPr>
              <a:t>Same model class (linear models) </a:t>
            </a:r>
          </a:p>
          <a:p>
            <a:r>
              <a:rPr lang="en-IN" dirty="0">
                <a:latin typeface="+mj-lt"/>
              </a:rPr>
              <a:t>but uncertainty about the weights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7D7ADB-5095-E532-DCEB-B367123784CA}"/>
              </a:ext>
            </a:extLst>
          </p:cNvPr>
          <p:cNvSpPr txBox="1"/>
          <p:nvPr/>
        </p:nvSpPr>
        <p:spPr>
          <a:xfrm>
            <a:off x="4225413" y="1634770"/>
            <a:ext cx="3363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+mj-lt"/>
              </a:rPr>
              <a:t>Uncertainty not just about the weights but also the model class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AD5549-FB19-1623-5D28-3571307B9325}"/>
                  </a:ext>
                </a:extLst>
              </p:cNvPr>
              <p:cNvSpPr txBox="1"/>
              <p:nvPr/>
            </p:nvSpPr>
            <p:spPr>
              <a:xfrm>
                <a:off x="9685798" y="3473078"/>
                <a:ext cx="15210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IN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IN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IN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IN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 sz="36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AD5549-FB19-1623-5D28-3571307B9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5798" y="3473078"/>
                <a:ext cx="1521057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3382FF2A-6EAF-5E7B-89A7-CDB6B3544B9A}"/>
              </a:ext>
            </a:extLst>
          </p:cNvPr>
          <p:cNvSpPr/>
          <p:nvPr/>
        </p:nvSpPr>
        <p:spPr>
          <a:xfrm>
            <a:off x="7787568" y="2010235"/>
            <a:ext cx="1898230" cy="646331"/>
          </a:xfrm>
          <a:prstGeom prst="wedgeRectCallout">
            <a:avLst>
              <a:gd name="adj1" fmla="val 44488"/>
              <a:gd name="adj2" fmla="val 7736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dirty="0">
                <a:solidFill>
                  <a:prstClr val="black"/>
                </a:solidFill>
                <a:latin typeface="Abadi Extra Light" panose="020B0204020104020204" pitchFamily="34" charset="0"/>
              </a:rPr>
              <a:t>Distribution of model parameters conditioned on the training data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9E858219-D471-0CEB-2336-9AD326889878}"/>
              </a:ext>
            </a:extLst>
          </p:cNvPr>
          <p:cNvSpPr/>
          <p:nvPr/>
        </p:nvSpPr>
        <p:spPr>
          <a:xfrm>
            <a:off x="9541036" y="1378015"/>
            <a:ext cx="1898230" cy="478496"/>
          </a:xfrm>
          <a:prstGeom prst="wedgeRectCallout">
            <a:avLst>
              <a:gd name="adj1" fmla="val -61622"/>
              <a:gd name="adj2" fmla="val 8638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dirty="0">
                <a:solidFill>
                  <a:prstClr val="black"/>
                </a:solidFill>
                <a:latin typeface="Abadi Extra Light" panose="020B0204020104020204" pitchFamily="34" charset="0"/>
              </a:rPr>
              <a:t>Also known as the </a:t>
            </a:r>
            <a:r>
              <a:rPr lang="en-IN" sz="1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“posterior distribution”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9FC98547-77D6-C595-E5E8-9767B4F5B6CE}"/>
              </a:ext>
            </a:extLst>
          </p:cNvPr>
          <p:cNvSpPr/>
          <p:nvPr/>
        </p:nvSpPr>
        <p:spPr>
          <a:xfrm>
            <a:off x="10201874" y="2054839"/>
            <a:ext cx="1898230" cy="646331"/>
          </a:xfrm>
          <a:prstGeom prst="wedgeRectCallout">
            <a:avLst>
              <a:gd name="adj1" fmla="val 6436"/>
              <a:gd name="adj2" fmla="val -9152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dirty="0">
                <a:solidFill>
                  <a:prstClr val="black"/>
                </a:solidFill>
                <a:latin typeface="Abadi Extra Light" panose="020B0204020104020204" pitchFamily="34" charset="0"/>
              </a:rPr>
              <a:t>Hard to compute in general. Will study several methods to do it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F74ED692-89CC-6591-0422-680E512B80D4}"/>
              </a:ext>
            </a:extLst>
          </p:cNvPr>
          <p:cNvSpPr/>
          <p:nvPr/>
        </p:nvSpPr>
        <p:spPr>
          <a:xfrm>
            <a:off x="9111940" y="2823566"/>
            <a:ext cx="2039049" cy="478496"/>
          </a:xfrm>
          <a:prstGeom prst="wedgeRectCallout">
            <a:avLst>
              <a:gd name="adj1" fmla="val 4667"/>
              <a:gd name="adj2" fmla="val 93401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dirty="0">
                <a:solidFill>
                  <a:prstClr val="black"/>
                </a:solidFill>
                <a:latin typeface="Abadi Extra Light" panose="020B0204020104020204" pitchFamily="34" charset="0"/>
              </a:rPr>
              <a:t>A probabilistic way to express model uncertainty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22" name="TextBox 21">
            <a:hlinkClick r:id="rId4"/>
            <a:extLst>
              <a:ext uri="{FF2B5EF4-FFF2-40B4-BE49-F238E27FC236}">
                <a16:creationId xmlns:a16="http://schemas.microsoft.com/office/drawing/2014/main" id="{0162E0F3-573C-22B5-57C3-2227FF8F97C9}"/>
              </a:ext>
            </a:extLst>
          </p:cNvPr>
          <p:cNvSpPr txBox="1"/>
          <p:nvPr/>
        </p:nvSpPr>
        <p:spPr>
          <a:xfrm>
            <a:off x="186138" y="6435408"/>
            <a:ext cx="410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+mj-lt"/>
              </a:rPr>
              <a:t>Image credit: Balaji L, Dustin T, Jasper N. (</a:t>
            </a:r>
            <a:r>
              <a:rPr lang="en-GB" sz="1200" dirty="0" err="1">
                <a:latin typeface="+mj-lt"/>
              </a:rPr>
              <a:t>NeurIPS</a:t>
            </a:r>
            <a:r>
              <a:rPr lang="en-GB" sz="1200" dirty="0">
                <a:latin typeface="+mj-lt"/>
              </a:rPr>
              <a:t> 2020 tutorial)</a:t>
            </a:r>
            <a:endParaRPr lang="en-IN" sz="1200" dirty="0">
              <a:latin typeface="+mj-lt"/>
            </a:endParaRP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4C52F694-9CF8-1115-CEFF-09B4659C3A71}"/>
              </a:ext>
            </a:extLst>
          </p:cNvPr>
          <p:cNvSpPr/>
          <p:nvPr/>
        </p:nvSpPr>
        <p:spPr>
          <a:xfrm>
            <a:off x="2449460" y="787118"/>
            <a:ext cx="1591236" cy="408128"/>
          </a:xfrm>
          <a:prstGeom prst="wedgeRectCallout">
            <a:avLst>
              <a:gd name="adj1" fmla="val -83504"/>
              <a:gd name="adj2" fmla="val 57901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dirty="0">
                <a:solidFill>
                  <a:prstClr val="black"/>
                </a:solidFill>
                <a:latin typeface="Abadi Extra Light" panose="020B0204020104020204" pitchFamily="34" charset="0"/>
              </a:rPr>
              <a:t>Means uncertainty in model weights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A0B4652E-A037-AC96-A1EC-A42B4C0B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290" y="4166680"/>
            <a:ext cx="2612214" cy="193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Speech Bubble: Rectangle 19">
                <a:extLst>
                  <a:ext uri="{FF2B5EF4-FFF2-40B4-BE49-F238E27FC236}">
                    <a16:creationId xmlns:a16="http://schemas.microsoft.com/office/drawing/2014/main" id="{58FED0BA-22D8-1F37-9F68-782694A311BC}"/>
                  </a:ext>
                </a:extLst>
              </p:cNvPr>
              <p:cNvSpPr/>
              <p:nvPr/>
            </p:nvSpPr>
            <p:spPr>
              <a:xfrm>
                <a:off x="9933576" y="6031772"/>
                <a:ext cx="2151393" cy="478496"/>
              </a:xfrm>
              <a:prstGeom prst="wedgeRectCallout">
                <a:avLst>
                  <a:gd name="adj1" fmla="val -39634"/>
                  <a:gd name="adj2" fmla="val -96600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IN" sz="1400" dirty="0">
                    <a:solidFill>
                      <a:prstClr val="black"/>
                    </a:solidFill>
                    <a:latin typeface="Abadi Extra Light" panose="020B0204020104020204" pitchFamily="34" charset="0"/>
                  </a:rPr>
                  <a:t>An example posterior of a two-dim parameter vector </a:t>
                </a:r>
                <a14:m>
                  <m:oMath xmlns:m="http://schemas.openxmlformats.org/officeDocument/2006/math">
                    <m:r>
                      <a:rPr lang="en-IN" sz="1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20" name="Speech Bubble: Rectangle 19">
                <a:extLst>
                  <a:ext uri="{FF2B5EF4-FFF2-40B4-BE49-F238E27FC236}">
                    <a16:creationId xmlns:a16="http://schemas.microsoft.com/office/drawing/2014/main" id="{58FED0BA-22D8-1F37-9F68-782694A311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576" y="6031772"/>
                <a:ext cx="2151393" cy="478496"/>
              </a:xfrm>
              <a:prstGeom prst="wedgeRectCallout">
                <a:avLst>
                  <a:gd name="adj1" fmla="val -39634"/>
                  <a:gd name="adj2" fmla="val -96600"/>
                </a:avLst>
              </a:prstGeom>
              <a:blipFill>
                <a:blip r:embed="rId6"/>
                <a:stretch>
                  <a:fillRect l="-563" b="-9917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806EEAC-23A2-B9DB-3DA1-BC6E17962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120" y="2321739"/>
            <a:ext cx="2718289" cy="2035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B2E38-4D7D-D70B-EEEF-B1C0D0E3C1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767" y="2300144"/>
            <a:ext cx="2718289" cy="2044839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28C36F5D-6260-A264-C019-8D853ACB6FC2}"/>
              </a:ext>
            </a:extLst>
          </p:cNvPr>
          <p:cNvSpPr/>
          <p:nvPr/>
        </p:nvSpPr>
        <p:spPr>
          <a:xfrm>
            <a:off x="4683610" y="4416853"/>
            <a:ext cx="2447025" cy="646331"/>
          </a:xfrm>
          <a:prstGeom prst="wedgeRectCallout">
            <a:avLst>
              <a:gd name="adj1" fmla="val 45769"/>
              <a:gd name="adj2" fmla="val -10100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Each model</a:t>
            </a:r>
            <a:r>
              <a:rPr kumimoji="0" lang="en-IN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class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itself will have</a:t>
            </a:r>
            <a:r>
              <a:rPr kumimoji="0" lang="en-IN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uncertainty(like left fig) since there isn’t enough training data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14AAE340-AF34-3E32-36E7-DC84F310F429}"/>
              </a:ext>
            </a:extLst>
          </p:cNvPr>
          <p:cNvSpPr/>
          <p:nvPr/>
        </p:nvSpPr>
        <p:spPr>
          <a:xfrm>
            <a:off x="6935883" y="3209322"/>
            <a:ext cx="2081815" cy="889329"/>
          </a:xfrm>
          <a:prstGeom prst="wedgeRectCallout">
            <a:avLst>
              <a:gd name="adj1" fmla="val -69752"/>
              <a:gd name="adj2" fmla="val -2965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3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Extra Light" panose="020B0204020104020204" pitchFamily="34" charset="0"/>
              </a:rPr>
              <a:t>different model</a:t>
            </a:r>
            <a:r>
              <a:rPr kumimoji="0" lang="en-IN" sz="1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classes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considered here (with linear, polynomial, circular decision boundaries)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19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/>
      <p:bldP spid="16" grpId="0" animBg="1"/>
      <p:bldP spid="17" grpId="0" animBg="1"/>
      <p:bldP spid="18" grpId="0" animBg="1"/>
      <p:bldP spid="21" grpId="0" animBg="1"/>
      <p:bldP spid="22" grpId="0"/>
      <p:bldP spid="23" grpId="0" animBg="1"/>
      <p:bldP spid="20" grpId="0" animBg="1"/>
      <p:bldP spid="14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A33BC3"/>
                </a:solidFill>
              </a:rPr>
              <a:t>Model Uncertainty via Posterior: An Illustration</a:t>
            </a:r>
            <a:endParaRPr lang="en-IN" dirty="0">
              <a:solidFill>
                <a:srgbClr val="A33BC3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5" y="1130786"/>
                <a:ext cx="8638235" cy="5557532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Consider a linear classification model for 2-dim inputs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Classifier weight will be a 2-dim vector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Its posterior will be some 2-dim distribution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Sampling from this distribution will generate 2-dim vectors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Each vector will correspond to a linear separator (right fig) </a:t>
                </a:r>
              </a:p>
              <a:p>
                <a:pPr marL="0" indent="0">
                  <a:buNone/>
                </a:pPr>
                <a:endParaRPr lang="en-GB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Thus posterior in this case is equivalent to a “collection” or “ensemble” of weights, each representing a different linear separator (will discuss later how to use such a “collection” when making predictions for a test input)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1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5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800" dirty="0"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5" y="1130786"/>
                <a:ext cx="8638235" cy="5557532"/>
              </a:xfrm>
              <a:blipFill>
                <a:blip r:embed="rId3"/>
                <a:stretch>
                  <a:fillRect l="-1270" t="-1864" r="-1694" b="-208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6AAAD-4D49-C8D1-6E63-3823F1CF5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480" y="3075833"/>
            <a:ext cx="3239589" cy="2403566"/>
          </a:xfrm>
          <a:prstGeom prst="rect">
            <a:avLst/>
          </a:prstGeom>
        </p:spPr>
      </p:pic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9D0825E3-04AC-061A-6555-576ABF0DCE31}"/>
              </a:ext>
            </a:extLst>
          </p:cNvPr>
          <p:cNvSpPr/>
          <p:nvPr/>
        </p:nvSpPr>
        <p:spPr>
          <a:xfrm>
            <a:off x="9785026" y="2492719"/>
            <a:ext cx="1966631" cy="492443"/>
          </a:xfrm>
          <a:prstGeom prst="wedgeRectCallout">
            <a:avLst>
              <a:gd name="adj1" fmla="val -42904"/>
              <a:gd name="adj2" fmla="val 7983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dirty="0">
                <a:solidFill>
                  <a:prstClr val="black"/>
                </a:solidFill>
                <a:latin typeface="Abadi Extra Light" panose="020B0204020104020204" pitchFamily="34" charset="0"/>
              </a:rPr>
              <a:t>Not every separator is equally important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Speech Bubble: Rectangle 21">
                <a:extLst>
                  <a:ext uri="{FF2B5EF4-FFF2-40B4-BE49-F238E27FC236}">
                    <a16:creationId xmlns:a16="http://schemas.microsoft.com/office/drawing/2014/main" id="{0844D26D-C8B5-4EF0-93C9-358996421355}"/>
                  </a:ext>
                </a:extLst>
              </p:cNvPr>
              <p:cNvSpPr/>
              <p:nvPr/>
            </p:nvSpPr>
            <p:spPr>
              <a:xfrm>
                <a:off x="9947798" y="1866914"/>
                <a:ext cx="1966631" cy="492443"/>
              </a:xfrm>
              <a:prstGeom prst="wedgeRectCallout">
                <a:avLst>
                  <a:gd name="adj1" fmla="val -42904"/>
                  <a:gd name="adj2" fmla="val 7983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IN" sz="1400" dirty="0">
                    <a:solidFill>
                      <a:prstClr val="black"/>
                    </a:solidFill>
                    <a:latin typeface="Abadi Extra Light" panose="020B0204020104020204" pitchFamily="34" charset="0"/>
                  </a:rPr>
                  <a:t>Importance of separator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IN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IN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IN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I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I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I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I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|</m:t>
                    </m:r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22" name="Speech Bubble: Rectangle 21">
                <a:extLst>
                  <a:ext uri="{FF2B5EF4-FFF2-40B4-BE49-F238E27FC236}">
                    <a16:creationId xmlns:a16="http://schemas.microsoft.com/office/drawing/2014/main" id="{0844D26D-C8B5-4EF0-93C9-358996421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798" y="1866914"/>
                <a:ext cx="1966631" cy="492443"/>
              </a:xfrm>
              <a:prstGeom prst="wedgeRectCallout">
                <a:avLst>
                  <a:gd name="adj1" fmla="val -42904"/>
                  <a:gd name="adj2" fmla="val 79833"/>
                </a:avLst>
              </a:prstGeom>
              <a:blipFill>
                <a:blip r:embed="rId5"/>
                <a:stretch>
                  <a:fillRect l="-615" t="-2727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4282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Types of Uncertainty: Data Uncertainty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Data uncertainty can be due to various reasons, e.g.,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Intrinsic hardness of </a:t>
            </a:r>
            <a:r>
              <a:rPr lang="en-IN" dirty="0" err="1">
                <a:latin typeface="Abadi Extra Light" panose="020B0204020104020204" pitchFamily="34" charset="0"/>
              </a:rPr>
              <a:t>labeling</a:t>
            </a:r>
            <a:r>
              <a:rPr lang="en-IN" dirty="0">
                <a:latin typeface="Abadi Extra Light" panose="020B0204020104020204" pitchFamily="34" charset="0"/>
              </a:rPr>
              <a:t>, class overlap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 err="1">
                <a:latin typeface="Abadi Extra Light" panose="020B0204020104020204" pitchFamily="34" charset="0"/>
              </a:rPr>
              <a:t>Labeling</a:t>
            </a:r>
            <a:r>
              <a:rPr lang="en-IN" dirty="0">
                <a:latin typeface="Abadi Extra Light" panose="020B0204020104020204" pitchFamily="34" charset="0"/>
              </a:rPr>
              <a:t> errors/disagreements (for difficult training inputs)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Noisy or missing features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Also called </a:t>
            </a:r>
            <a:r>
              <a:rPr lang="en-IN" b="1" dirty="0">
                <a:solidFill>
                  <a:srgbClr val="0000FF"/>
                </a:solidFill>
                <a:latin typeface="Abadi Extra Light" panose="020B0204020104020204" pitchFamily="34" charset="0"/>
              </a:rPr>
              <a:t>aleatoric uncertainty</a:t>
            </a:r>
            <a:r>
              <a:rPr lang="en-IN" dirty="0">
                <a:latin typeface="Abadi Extra Light" panose="020B0204020104020204" pitchFamily="34" charset="0"/>
              </a:rPr>
              <a:t>. Usually </a:t>
            </a:r>
            <a:r>
              <a:rPr lang="en-IN" u="sng" dirty="0">
                <a:latin typeface="Abadi Extra Light" panose="020B0204020104020204" pitchFamily="34" charset="0"/>
              </a:rPr>
              <a:t>irreducible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Won’t vanish even with infinite training data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Note: Can sometimes vanish by adding </a:t>
            </a:r>
            <a:r>
              <a:rPr lang="en-IN" dirty="0">
                <a:solidFill>
                  <a:srgbClr val="FF0000"/>
                </a:solidFill>
                <a:latin typeface="Abadi Extra Light" panose="020B0204020104020204" pitchFamily="34" charset="0"/>
              </a:rPr>
              <a:t>more features</a:t>
            </a:r>
          </a:p>
          <a:p>
            <a:pPr marL="457200" lvl="1" indent="0">
              <a:buNone/>
            </a:pPr>
            <a:r>
              <a:rPr lang="en-IN" dirty="0">
                <a:latin typeface="Abadi Extra Light" panose="020B0204020104020204" pitchFamily="34" charset="0"/>
              </a:rPr>
              <a:t>   (figure on the right) or switching to a </a:t>
            </a:r>
            <a:r>
              <a:rPr lang="en-IN" dirty="0">
                <a:solidFill>
                  <a:srgbClr val="FF0000"/>
                </a:solidFill>
                <a:latin typeface="Abadi Extra Light" panose="020B0204020104020204" pitchFamily="34" charset="0"/>
              </a:rPr>
              <a:t>more complex model</a:t>
            </a: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12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06EB7AB-C9BF-12E0-7026-795FE28F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70" y="5260269"/>
            <a:ext cx="3594901" cy="11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BF70BDB-EA65-860E-94A4-F26B2475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030" y="2651416"/>
            <a:ext cx="3814028" cy="21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38418A55-62D7-B224-C7D3-5C145946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052" y="2853859"/>
            <a:ext cx="2406592" cy="198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B4DB63-AC2D-8A61-E49C-158596E77B37}"/>
                  </a:ext>
                </a:extLst>
              </p:cNvPr>
              <p:cNvSpPr txBox="1"/>
              <p:nvPr/>
            </p:nvSpPr>
            <p:spPr>
              <a:xfrm>
                <a:off x="9006169" y="1328946"/>
                <a:ext cx="168905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IN" sz="3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3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3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IN" sz="3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IN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sz="32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IN" sz="3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 sz="3200" dirty="0">
                  <a:solidFill>
                    <a:srgbClr val="0000FF"/>
                  </a:solidFill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B4DB63-AC2D-8A61-E49C-158596E77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6169" y="1328946"/>
                <a:ext cx="1689052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9F5DE14D-4E68-F3E9-DFE0-FA5E8687563D}"/>
              </a:ext>
            </a:extLst>
          </p:cNvPr>
          <p:cNvSpPr/>
          <p:nvPr/>
        </p:nvSpPr>
        <p:spPr>
          <a:xfrm>
            <a:off x="9006169" y="1953938"/>
            <a:ext cx="2920586" cy="719740"/>
          </a:xfrm>
          <a:prstGeom prst="wedgeRectCallout">
            <a:avLst>
              <a:gd name="adj1" fmla="val -41437"/>
              <a:gd name="adj2" fmla="val -65355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dirty="0">
                <a:solidFill>
                  <a:prstClr val="black"/>
                </a:solidFill>
                <a:latin typeface="Abadi Extra Light" panose="020B0204020104020204" pitchFamily="34" charset="0"/>
              </a:rPr>
              <a:t>Usually specified by the distribution of data being modeled conditioned on model parameters and other inputs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F778CD76-D7FC-1705-3043-C49F437FDC3D}"/>
              </a:ext>
            </a:extLst>
          </p:cNvPr>
          <p:cNvSpPr/>
          <p:nvPr/>
        </p:nvSpPr>
        <p:spPr>
          <a:xfrm>
            <a:off x="9357299" y="766701"/>
            <a:ext cx="1966631" cy="492443"/>
          </a:xfrm>
          <a:prstGeom prst="wedgeRectCallout">
            <a:avLst>
              <a:gd name="adj1" fmla="val -58073"/>
              <a:gd name="adj2" fmla="val 8115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dirty="0">
                <a:solidFill>
                  <a:prstClr val="black"/>
                </a:solidFill>
                <a:latin typeface="Abadi Extra Light" panose="020B0204020104020204" pitchFamily="34" charset="0"/>
              </a:rPr>
              <a:t>A probabilistic way to express data uncertainty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7" name="TextBox 6">
            <a:hlinkClick r:id="rId7"/>
            <a:extLst>
              <a:ext uri="{FF2B5EF4-FFF2-40B4-BE49-F238E27FC236}">
                <a16:creationId xmlns:a16="http://schemas.microsoft.com/office/drawing/2014/main" id="{E81E2D3D-D306-7513-E545-BC343E0679D8}"/>
              </a:ext>
            </a:extLst>
          </p:cNvPr>
          <p:cNvSpPr txBox="1"/>
          <p:nvPr/>
        </p:nvSpPr>
        <p:spPr>
          <a:xfrm>
            <a:off x="2966865" y="6627455"/>
            <a:ext cx="8040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+mj-lt"/>
              </a:rPr>
              <a:t>Image source: </a:t>
            </a:r>
            <a:r>
              <a:rPr lang="en-GB" sz="1200" dirty="0">
                <a:latin typeface="+mj-lt"/>
                <a:hlinkClick r:id="rId7"/>
              </a:rPr>
              <a:t>“Aleatoric and epistemic uncertainty in machine learning: an introduction to concepts and methods” </a:t>
            </a:r>
            <a:r>
              <a:rPr lang="en-GB" sz="1200" dirty="0">
                <a:latin typeface="+mj-lt"/>
              </a:rPr>
              <a:t>(H&amp;W 2021)</a:t>
            </a:r>
            <a:endParaRPr lang="en-IN" sz="1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7569A0-5335-8243-23C9-7F09B3364A42}"/>
              </a:ext>
            </a:extLst>
          </p:cNvPr>
          <p:cNvSpPr txBox="1"/>
          <p:nvPr/>
        </p:nvSpPr>
        <p:spPr>
          <a:xfrm>
            <a:off x="4969159" y="4786726"/>
            <a:ext cx="7090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0" u="none" strike="noStrike" dirty="0">
                <a:solidFill>
                  <a:srgbClr val="2C3A4A"/>
                </a:solidFill>
                <a:effectLst/>
                <a:latin typeface="+mj-lt"/>
              </a:rPr>
              <a:t>Image source: </a:t>
            </a:r>
            <a:r>
              <a:rPr lang="en-GB" sz="1200" i="0" u="none" strike="noStrike" dirty="0">
                <a:solidFill>
                  <a:srgbClr val="2C3A4A"/>
                </a:solidFill>
                <a:effectLst/>
                <a:latin typeface="+mj-lt"/>
                <a:hlinkClick r:id="rId8"/>
              </a:rPr>
              <a:t>“Improving machine classification using human uncertainty measurements” </a:t>
            </a:r>
            <a:r>
              <a:rPr lang="en-GB" sz="1200" i="0" u="none" strike="noStrike" dirty="0">
                <a:solidFill>
                  <a:srgbClr val="2C3A4A"/>
                </a:solidFill>
                <a:effectLst/>
                <a:latin typeface="+mj-lt"/>
              </a:rPr>
              <a:t>(</a:t>
            </a:r>
            <a:r>
              <a:rPr lang="en-GB" sz="1200" i="0" u="none" strike="noStrike" dirty="0" err="1">
                <a:solidFill>
                  <a:srgbClr val="2C3A4A"/>
                </a:solidFill>
                <a:effectLst/>
                <a:latin typeface="+mj-lt"/>
              </a:rPr>
              <a:t>Battleday</a:t>
            </a:r>
            <a:r>
              <a:rPr lang="en-GB" sz="1200" i="0" u="none" strike="noStrike" dirty="0">
                <a:solidFill>
                  <a:srgbClr val="2C3A4A"/>
                </a:solidFill>
                <a:effectLst/>
                <a:latin typeface="+mj-lt"/>
              </a:rPr>
              <a:t> et al, 2021)</a:t>
            </a:r>
            <a:endParaRPr lang="en-GB" sz="1200" i="0" dirty="0">
              <a:solidFill>
                <a:srgbClr val="2C3A4A"/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DA1C90-C201-0ACC-BF12-67EF6E86B88D}"/>
              </a:ext>
            </a:extLst>
          </p:cNvPr>
          <p:cNvSpPr txBox="1"/>
          <p:nvPr/>
        </p:nvSpPr>
        <p:spPr>
          <a:xfrm>
            <a:off x="2436635" y="4786726"/>
            <a:ext cx="183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>
                <a:latin typeface="+mj-lt"/>
              </a:rPr>
              <a:t>Image credit: Eric </a:t>
            </a:r>
            <a:r>
              <a:rPr lang="en-IN" sz="1200" dirty="0" err="1">
                <a:latin typeface="+mj-lt"/>
              </a:rPr>
              <a:t>Nalisnick</a:t>
            </a:r>
            <a:endParaRPr lang="en-IN" sz="12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87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A Key Principle of PML: </a:t>
            </a:r>
            <a:r>
              <a:rPr lang="en-IN" b="1" dirty="0">
                <a:solidFill>
                  <a:srgbClr val="A33BC3"/>
                </a:solidFill>
              </a:rPr>
              <a:t>Marginalization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dirty="0">
                    <a:latin typeface="Abadi Extra Light" panose="020B0204020104020204" pitchFamily="34" charset="0"/>
                  </a:rPr>
                  <a:t>Consider training data </a:t>
                </a:r>
                <a14:m>
                  <m:oMath xmlns:m="http://schemas.openxmlformats.org/officeDocument/2006/math">
                    <m:r>
                      <a:rPr lang="en-I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IN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</m:t>
                    </m:r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IN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𝐲</m:t>
                    </m:r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dirty="0">
                    <a:latin typeface="Abadi Extra Light" panose="020B0204020104020204" pitchFamily="34" charset="0"/>
                  </a:rPr>
                  <a:t> </a:t>
                </a:r>
              </a:p>
              <a:p>
                <a:pPr marL="0" indent="0">
                  <a:buNone/>
                </a:pPr>
                <a:endParaRPr lang="en-IN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dirty="0">
                    <a:latin typeface="Abadi Extra Light" panose="020B0204020104020204" pitchFamily="34" charset="0"/>
                  </a:rPr>
                  <a:t>Consider a model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IN" dirty="0">
                    <a:latin typeface="Abadi Extra Light" panose="020B0204020104020204" pitchFamily="34" charset="0"/>
                  </a:rPr>
                  <a:t>(e.g., a deep neural net) of the form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IN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dirty="0">
                    <a:latin typeface="Abadi Extra Light" panose="020B0204020104020204" pitchFamily="34" charset="0"/>
                  </a:rPr>
                  <a:t>Let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I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IN" dirty="0">
                    <a:latin typeface="Abadi Extra Light" panose="020B0204020104020204" pitchFamily="34" charset="0"/>
                  </a:rPr>
                  <a:t> denote the optimal weights of model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IN" dirty="0">
                    <a:latin typeface="Abadi Extra Light" panose="020B0204020104020204" pitchFamily="34" charset="0"/>
                  </a:rPr>
                  <a:t> by minimizing a loss fn. on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IN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dirty="0">
                    <a:latin typeface="Abadi Extra Light" panose="020B0204020104020204" pitchFamily="34" charset="0"/>
                  </a:rPr>
                  <a:t>Standard prediction for a new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1" i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IN" b="1" i="0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IN" b="1" dirty="0">
                    <a:latin typeface="Abadi Extra Light" panose="020B0204020104020204" pitchFamily="34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I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IN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en-IN" b="1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IN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IN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1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dirty="0">
                    <a:latin typeface="Abadi Extra Light" panose="020B0204020104020204" pitchFamily="34" charset="0"/>
                  </a:rPr>
                  <a:t>A more robust prediction can be obtained via </a:t>
                </a:r>
                <a:r>
                  <a:rPr lang="en-IN" u="sng" dirty="0">
                    <a:latin typeface="Abadi Extra Light" panose="020B0204020104020204" pitchFamily="34" charset="0"/>
                  </a:rPr>
                  <a:t>marginalization</a:t>
                </a:r>
                <a:r>
                  <a:rPr lang="en-IN" dirty="0">
                    <a:latin typeface="Abadi Extra Light" panose="020B0204020104020204" pitchFamily="34" charset="0"/>
                  </a:rPr>
                  <a:t> 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b="1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5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800" dirty="0"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  <a:blipFill>
                <a:blip r:embed="rId3"/>
                <a:stretch>
                  <a:fillRect l="-935" t="-186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13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C7980E-9D31-D4DA-7BA9-07B22B4A2E85}"/>
                  </a:ext>
                </a:extLst>
              </p:cNvPr>
              <p:cNvSpPr txBox="1"/>
              <p:nvPr/>
            </p:nvSpPr>
            <p:spPr>
              <a:xfrm>
                <a:off x="2798293" y="5133904"/>
                <a:ext cx="6918689" cy="447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sz="2800" b="0" i="1" smtClean="0">
                        <a:solidFill>
                          <a:srgbClr val="A33BC3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N" sz="2800" b="0" i="1" smtClean="0">
                        <a:solidFill>
                          <a:srgbClr val="A33BC3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IN" sz="2800" b="0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800" b="0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IN" sz="2800" b="0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IN" sz="2800" b="0" i="1" smtClean="0">
                        <a:solidFill>
                          <a:srgbClr val="A33BC3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IN" sz="2800" b="0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800" b="1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IN" sz="2800" b="0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IN" sz="2800" b="0" i="1" smtClean="0">
                        <a:solidFill>
                          <a:srgbClr val="A33BC3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IN" sz="2800" dirty="0">
                    <a:solidFill>
                      <a:srgbClr val="A33BC3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N" sz="2800" i="1">
                        <a:solidFill>
                          <a:srgbClr val="A33BC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IN" sz="2800" b="0" i="1" smtClean="0">
                        <a:solidFill>
                          <a:srgbClr val="A33BC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IN" sz="2800" b="0" i="1" smtClean="0">
                        <a:solidFill>
                          <a:srgbClr val="A33BC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IN" sz="2800" b="0" i="1" smtClean="0">
                        <a:solidFill>
                          <a:srgbClr val="A33BC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)=∫</m:t>
                    </m:r>
                    <m:r>
                      <a:rPr lang="en-IN" sz="2800" i="1">
                        <a:solidFill>
                          <a:srgbClr val="A33BC3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IN" sz="2800" i="1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sz="2800" i="1">
                                <a:solidFill>
                                  <a:srgbClr val="A33BC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800" i="1">
                                <a:solidFill>
                                  <a:srgbClr val="A33BC3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IN" sz="2800" i="1">
                                <a:solidFill>
                                  <a:srgbClr val="A33BC3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IN" sz="2800" b="1" i="1">
                                <a:solidFill>
                                  <a:srgbClr val="A33BC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800" b="1" i="1">
                                <a:solidFill>
                                  <a:srgbClr val="A33BC3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IN" sz="2800" b="1" i="1">
                                <a:solidFill>
                                  <a:srgbClr val="A33BC3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en-IN" sz="2800" b="1" i="1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IN" sz="2800" i="1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IN" sz="2800" b="0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IN" sz="2800" b="0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IN" sz="2800" b="0" i="1" smtClean="0">
                        <a:solidFill>
                          <a:srgbClr val="A33BC3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IN" sz="2800" b="0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2800" b="0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IN" sz="2800" i="1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a:rPr lang="en-IN" sz="2800" b="0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IN" sz="2800" b="0" i="1" smtClean="0">
                            <a:solidFill>
                              <a:srgbClr val="A33BC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IN" sz="2800" b="0" i="1" smtClean="0">
                        <a:solidFill>
                          <a:srgbClr val="A33BC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IN" sz="2800" b="0" i="1" smtClean="0">
                        <a:solidFill>
                          <a:srgbClr val="A33BC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IN" sz="2800" dirty="0">
                  <a:solidFill>
                    <a:srgbClr val="A33BC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C7980E-9D31-D4DA-7BA9-07B22B4A2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293" y="5133904"/>
                <a:ext cx="6918689" cy="4472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1B42D01-BE8B-A1AD-1F2B-98FB55A3EC89}"/>
              </a:ext>
            </a:extLst>
          </p:cNvPr>
          <p:cNvSpPr/>
          <p:nvPr/>
        </p:nvSpPr>
        <p:spPr>
          <a:xfrm>
            <a:off x="9516798" y="3287617"/>
            <a:ext cx="2409957" cy="646331"/>
          </a:xfrm>
          <a:prstGeom prst="wedgeRectCallout">
            <a:avLst>
              <a:gd name="adj1" fmla="val -69415"/>
              <a:gd name="adj2" fmla="val 1969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For multi-class classification, this quantity will be a vector</a:t>
            </a:r>
            <a:r>
              <a:rPr kumimoji="0" lang="en-IN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of predicted class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probabilities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peech Bubble: Rectangle 9">
                <a:extLst>
                  <a:ext uri="{FF2B5EF4-FFF2-40B4-BE49-F238E27FC236}">
                    <a16:creationId xmlns:a16="http://schemas.microsoft.com/office/drawing/2014/main" id="{C473EC50-52C0-AD2D-B1DF-D85093BA3F9A}"/>
                  </a:ext>
                </a:extLst>
              </p:cNvPr>
              <p:cNvSpPr/>
              <p:nvPr/>
            </p:nvSpPr>
            <p:spPr>
              <a:xfrm>
                <a:off x="86892" y="5015204"/>
                <a:ext cx="2423965" cy="1131875"/>
              </a:xfrm>
              <a:prstGeom prst="wedgeRectCallout">
                <a:avLst>
                  <a:gd name="adj1" fmla="val 59441"/>
                  <a:gd name="adj2" fmla="val 1594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For multi-class classification, this too will</a:t>
                </a:r>
                <a:r>
                  <a:rPr lang="en-IN" sz="1400" dirty="0">
                    <a:solidFill>
                      <a:prstClr val="black"/>
                    </a:solidFill>
                    <a:latin typeface="Abadi Extra Light" panose="020B0204020104020204" pitchFamily="34" charset="0"/>
                  </a:rPr>
                  <a:t> </a:t>
                </a: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be </a:t>
                </a:r>
                <a:r>
                  <a:rPr lang="en-IN" sz="1400" dirty="0">
                    <a:solidFill>
                      <a:prstClr val="black"/>
                    </a:solidFill>
                    <a:latin typeface="Abadi Extra Light" panose="020B0204020104020204" pitchFamily="34" charset="0"/>
                  </a:rPr>
                  <a:t>a vector of predicted class probabilities </a:t>
                </a: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but its computation incorporates the uncertainty in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10" name="Speech Bubble: Rectangle 9">
                <a:extLst>
                  <a:ext uri="{FF2B5EF4-FFF2-40B4-BE49-F238E27FC236}">
                    <a16:creationId xmlns:a16="http://schemas.microsoft.com/office/drawing/2014/main" id="{C473EC50-52C0-AD2D-B1DF-D85093BA3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92" y="5015204"/>
                <a:ext cx="2423965" cy="1131875"/>
              </a:xfrm>
              <a:prstGeom prst="wedgeRectCallout">
                <a:avLst>
                  <a:gd name="adj1" fmla="val 59441"/>
                  <a:gd name="adj2" fmla="val 1594"/>
                </a:avLst>
              </a:prstGeom>
              <a:blipFill>
                <a:blip r:embed="rId5"/>
                <a:stretch>
                  <a:fillRect l="-454" t="-1596" b="-5851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8586D438-88A0-E556-9873-EE87451E030C}"/>
              </a:ext>
            </a:extLst>
          </p:cNvPr>
          <p:cNvSpPr/>
          <p:nvPr/>
        </p:nvSpPr>
        <p:spPr>
          <a:xfrm>
            <a:off x="5932881" y="4613915"/>
            <a:ext cx="1723305" cy="380030"/>
          </a:xfrm>
          <a:prstGeom prst="wedgeRectCallout">
            <a:avLst>
              <a:gd name="adj1" fmla="val -42492"/>
              <a:gd name="adj2" fmla="val 106906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Denotes data / aleatoric uncertainty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BDEAA347-4366-AE16-91A4-2D9BAD715B55}"/>
              </a:ext>
            </a:extLst>
          </p:cNvPr>
          <p:cNvSpPr/>
          <p:nvPr/>
        </p:nvSpPr>
        <p:spPr>
          <a:xfrm>
            <a:off x="7997252" y="4644439"/>
            <a:ext cx="2157433" cy="447237"/>
          </a:xfrm>
          <a:prstGeom prst="wedgeRectCallout">
            <a:avLst>
              <a:gd name="adj1" fmla="val -44983"/>
              <a:gd name="adj2" fmla="val 76894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Denotes model weight / epistemic uncertainty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Speech Bubble: Rectangle 12">
                <a:extLst>
                  <a:ext uri="{FF2B5EF4-FFF2-40B4-BE49-F238E27FC236}">
                    <a16:creationId xmlns:a16="http://schemas.microsoft.com/office/drawing/2014/main" id="{F74821AF-4D69-A5A1-4F3F-13CEE70BF680}"/>
                  </a:ext>
                </a:extLst>
              </p:cNvPr>
              <p:cNvSpPr/>
              <p:nvPr/>
            </p:nvSpPr>
            <p:spPr>
              <a:xfrm>
                <a:off x="3094280" y="5727214"/>
                <a:ext cx="2423966" cy="771390"/>
              </a:xfrm>
              <a:prstGeom prst="wedgeRectCallout">
                <a:avLst>
                  <a:gd name="adj1" fmla="val 45027"/>
                  <a:gd name="adj2" fmla="val -70554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Prediction via </a:t>
                </a:r>
                <a:r>
                  <a:rPr kumimoji="0" lang="en-I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marginalizing</a:t>
                </a:r>
                <a:r>
                  <a:rPr kumimoji="0" lang="en-IN" sz="1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</a:t>
                </a:r>
                <a:r>
                  <a:rPr kumimoji="0" lang="en-IN" sz="14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the</a:t>
                </a: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predictions by each value of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over its posterior</a:t>
                </a:r>
                <a:r>
                  <a:rPr kumimoji="0" lang="en-IN" sz="1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distribution</a:t>
                </a:r>
                <a:endPara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13" name="Speech Bubble: Rectangle 12">
                <a:extLst>
                  <a:ext uri="{FF2B5EF4-FFF2-40B4-BE49-F238E27FC236}">
                    <a16:creationId xmlns:a16="http://schemas.microsoft.com/office/drawing/2014/main" id="{F74821AF-4D69-A5A1-4F3F-13CEE70BF6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280" y="5727214"/>
                <a:ext cx="2423966" cy="771390"/>
              </a:xfrm>
              <a:prstGeom prst="wedgeRectCallout">
                <a:avLst>
                  <a:gd name="adj1" fmla="val 45027"/>
                  <a:gd name="adj2" fmla="val -70554"/>
                </a:avLst>
              </a:prstGeom>
              <a:blipFill>
                <a:blip r:embed="rId6"/>
                <a:stretch>
                  <a:fillRect l="-500" b="-3185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ED3E7424-A210-69F1-F83D-6C54839568C3}"/>
                  </a:ext>
                </a:extLst>
              </p:cNvPr>
              <p:cNvSpPr/>
              <p:nvPr/>
            </p:nvSpPr>
            <p:spPr>
              <a:xfrm>
                <a:off x="5694496" y="5769261"/>
                <a:ext cx="2355155" cy="965223"/>
              </a:xfrm>
              <a:prstGeom prst="wedgeRectCallout">
                <a:avLst>
                  <a:gd name="adj1" fmla="val -59347"/>
                  <a:gd name="adj2" fmla="val -19277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Predictions by different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’s not weighted equally but based on how likely each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is given data </a:t>
                </a:r>
                <a14:m>
                  <m:oMath xmlns:m="http://schemas.openxmlformats.org/officeDocument/2006/math">
                    <m:r>
                      <a:rPr lang="en-I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,</a:t>
                </a:r>
                <a:r>
                  <a:rPr lang="en-IN" sz="1400" dirty="0"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, i.e., </a:t>
                </a:r>
                <a14:m>
                  <m:oMath xmlns:m="http://schemas.openxmlformats.org/officeDocument/2006/math">
                    <m:r>
                      <a:rPr lang="en-I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I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I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a:rPr lang="en-IN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IN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ED3E7424-A210-69F1-F83D-6C54839568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496" y="5769261"/>
                <a:ext cx="2355155" cy="965223"/>
              </a:xfrm>
              <a:prstGeom prst="wedgeRectCallout">
                <a:avLst>
                  <a:gd name="adj1" fmla="val -59347"/>
                  <a:gd name="adj2" fmla="val -19277"/>
                </a:avLst>
              </a:prstGeom>
              <a:blipFill>
                <a:blip r:embed="rId7"/>
                <a:stretch>
                  <a:fillRect r="-468" b="-4321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235B7453-E926-524C-6FC1-E05E00B68AD7}"/>
              </a:ext>
            </a:extLst>
          </p:cNvPr>
          <p:cNvSpPr/>
          <p:nvPr/>
        </p:nvSpPr>
        <p:spPr>
          <a:xfrm>
            <a:off x="9075969" y="1352168"/>
            <a:ext cx="1712272" cy="447237"/>
          </a:xfrm>
          <a:prstGeom prst="wedgeRectCallout">
            <a:avLst>
              <a:gd name="adj1" fmla="val -40367"/>
              <a:gd name="adj2" fmla="val 7824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e.g., a deep net with </a:t>
            </a:r>
            <a:r>
              <a:rPr kumimoji="0" lang="en-I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softmax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outputs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301D65-2AAF-925E-667C-C5AFD13FE7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9962" y="5587289"/>
            <a:ext cx="1010687" cy="965223"/>
          </a:xfrm>
          <a:prstGeom prst="rect">
            <a:avLst/>
          </a:prstGeom>
        </p:spPr>
      </p:pic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9615ACE9-3B71-289D-05D3-A8EA0F0919E9}"/>
              </a:ext>
            </a:extLst>
          </p:cNvPr>
          <p:cNvSpPr/>
          <p:nvPr/>
        </p:nvSpPr>
        <p:spPr>
          <a:xfrm>
            <a:off x="8814070" y="5673475"/>
            <a:ext cx="2169558" cy="825129"/>
          </a:xfrm>
          <a:prstGeom prst="wedgeRectCallout">
            <a:avLst>
              <a:gd name="adj1" fmla="val 63898"/>
              <a:gd name="adj2" fmla="val -656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dirty="0">
                <a:solidFill>
                  <a:schemeClr val="tx1"/>
                </a:solidFill>
                <a:latin typeface="Abadi Extra Light" panose="020B0204020104020204" pitchFamily="34" charset="0"/>
              </a:rPr>
              <a:t>Will derive the expression shortly – just a simple application of product and chain rules of probability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73C9D607-ED3E-7EC3-59F1-B894B475BEEE}"/>
                  </a:ext>
                </a:extLst>
              </p:cNvPr>
              <p:cNvSpPr/>
              <p:nvPr/>
            </p:nvSpPr>
            <p:spPr>
              <a:xfrm>
                <a:off x="10452637" y="1894182"/>
                <a:ext cx="1634162" cy="601304"/>
              </a:xfrm>
              <a:prstGeom prst="wedgeRectCallout">
                <a:avLst>
                  <a:gd name="adj1" fmla="val -59850"/>
                  <a:gd name="adj2" fmla="val -3322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Note:</a:t>
                </a:r>
                <a:r>
                  <a:rPr kumimoji="0" lang="en-IN" sz="1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is just a</a:t>
                </a:r>
                <a:r>
                  <a:rPr kumimoji="0" lang="en-IN" sz="1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model</a:t>
                </a: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identifier; can ignore when writing</a:t>
                </a:r>
              </a:p>
            </p:txBody>
          </p:sp>
        </mc:Choice>
        <mc:Fallback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73C9D607-ED3E-7EC3-59F1-B894B475B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2637" y="1894182"/>
                <a:ext cx="1634162" cy="601304"/>
              </a:xfrm>
              <a:prstGeom prst="wedgeRectCallout">
                <a:avLst>
                  <a:gd name="adj1" fmla="val -59850"/>
                  <a:gd name="adj2" fmla="val -3322"/>
                </a:avLst>
              </a:prstGeom>
              <a:blipFill>
                <a:blip r:embed="rId9"/>
                <a:stretch>
                  <a:fillRect t="-12871" r="-333" b="-19802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19FFDCDF-4974-A50B-C008-5553B7BB03EE}"/>
              </a:ext>
            </a:extLst>
          </p:cNvPr>
          <p:cNvSpPr/>
          <p:nvPr/>
        </p:nvSpPr>
        <p:spPr>
          <a:xfrm>
            <a:off x="10254790" y="4323089"/>
            <a:ext cx="1612798" cy="447237"/>
          </a:xfrm>
          <a:prstGeom prst="wedgeRectCallout">
            <a:avLst>
              <a:gd name="adj1" fmla="val -58245"/>
              <a:gd name="adj2" fmla="val 4128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 Extra Light" panose="020B0204020104020204" pitchFamily="34" charset="0"/>
              </a:rPr>
              <a:t>Posterior distribution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of the weights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Speech Bubble: Rectangle 20">
                <a:extLst>
                  <a:ext uri="{FF2B5EF4-FFF2-40B4-BE49-F238E27FC236}">
                    <a16:creationId xmlns:a16="http://schemas.microsoft.com/office/drawing/2014/main" id="{BD0902BE-76E5-74AF-2CCB-88E1FC9FF44F}"/>
                  </a:ext>
                </a:extLst>
              </p:cNvPr>
              <p:cNvSpPr/>
              <p:nvPr/>
            </p:nvSpPr>
            <p:spPr>
              <a:xfrm>
                <a:off x="7096865" y="3149445"/>
                <a:ext cx="2157433" cy="276344"/>
              </a:xfrm>
              <a:prstGeom prst="wedgeRectCallout">
                <a:avLst>
                  <a:gd name="adj1" fmla="val -37562"/>
                  <a:gd name="adj2" fmla="val 89035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Uncertainty about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ignored</a:t>
                </a:r>
              </a:p>
            </p:txBody>
          </p:sp>
        </mc:Choice>
        <mc:Fallback>
          <p:sp>
            <p:nvSpPr>
              <p:cNvPr id="21" name="Speech Bubble: Rectangle 20">
                <a:extLst>
                  <a:ext uri="{FF2B5EF4-FFF2-40B4-BE49-F238E27FC236}">
                    <a16:creationId xmlns:a16="http://schemas.microsoft.com/office/drawing/2014/main" id="{BD0902BE-76E5-74AF-2CCB-88E1FC9FF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865" y="3149445"/>
                <a:ext cx="2157433" cy="276344"/>
              </a:xfrm>
              <a:prstGeom prst="wedgeRectCallout">
                <a:avLst>
                  <a:gd name="adj1" fmla="val -37562"/>
                  <a:gd name="adj2" fmla="val 89035"/>
                </a:avLst>
              </a:prstGeom>
              <a:blipFill>
                <a:blip r:embed="rId10"/>
                <a:stretch>
                  <a:fillRect l="-560" t="-4478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615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More on Marginalization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Marginalization (integral) is usually intractable and needs to be approximated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Marginalization can be done even over several choices of models</a:t>
            </a:r>
          </a:p>
          <a:p>
            <a:pPr marL="0" indent="0">
              <a:buNone/>
            </a:pPr>
            <a:endParaRPr lang="en-IN" sz="10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b="1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14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C7980E-9D31-D4DA-7BA9-07B22B4A2E85}"/>
                  </a:ext>
                </a:extLst>
              </p:cNvPr>
              <p:cNvSpPr txBox="1"/>
              <p:nvPr/>
            </p:nvSpPr>
            <p:spPr>
              <a:xfrm>
                <a:off x="2412834" y="4502494"/>
                <a:ext cx="6918689" cy="447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IN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IN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I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IN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I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I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I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)=∫</m:t>
                      </m:r>
                      <m:r>
                        <a:rPr lang="en-IN" sz="28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I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sz="28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IN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IN" sz="28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n-IN" sz="28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IN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I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I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  <m: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I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I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IN" sz="2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C7980E-9D31-D4DA-7BA9-07B22B4A2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834" y="4502494"/>
                <a:ext cx="6918689" cy="4472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378C30-CA5B-45AB-1B26-34B9873F5BDC}"/>
                  </a:ext>
                </a:extLst>
              </p:cNvPr>
              <p:cNvSpPr txBox="1"/>
              <p:nvPr/>
            </p:nvSpPr>
            <p:spPr>
              <a:xfrm>
                <a:off x="2776587" y="5418292"/>
                <a:ext cx="6554936" cy="4383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N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I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IN" sz="28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I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IN" sz="2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IN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I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r>
                      <a:rPr lang="en-I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limLoc m:val="subSup"/>
                        <m:ctrlPr>
                          <a:rPr lang="en-I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I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I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I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I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IN" sz="28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IN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8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IN" sz="28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  <m:r>
                              <a:rPr lang="en-IN" sz="2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I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  <m:r>
                              <a:rPr lang="en-I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I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en-I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I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I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I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I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a:rPr lang="en-I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2800" dirty="0"/>
                  <a:t> 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378C30-CA5B-45AB-1B26-34B9873F5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587" y="5418292"/>
                <a:ext cx="6554936" cy="438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674DC8-96A7-AD73-0AAA-1A606AC8AA4D}"/>
                  </a:ext>
                </a:extLst>
              </p:cNvPr>
              <p:cNvSpPr txBox="1"/>
              <p:nvPr/>
            </p:nvSpPr>
            <p:spPr>
              <a:xfrm>
                <a:off x="1390775" y="1803795"/>
                <a:ext cx="6918689" cy="447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IN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IN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I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IN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I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I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I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)=∫</m:t>
                      </m:r>
                      <m:r>
                        <a:rPr lang="en-IN" sz="28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I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sz="28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IN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IN" sz="28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n-IN" sz="28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IN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I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I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  <m: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I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I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IN" sz="28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674DC8-96A7-AD73-0AAA-1A606AC8A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775" y="1803795"/>
                <a:ext cx="6918689" cy="4472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46AD54B-8C93-F479-355B-F691F1AD7998}"/>
                  </a:ext>
                </a:extLst>
              </p:cNvPr>
              <p:cNvSpPr txBox="1"/>
              <p:nvPr/>
            </p:nvSpPr>
            <p:spPr>
              <a:xfrm>
                <a:off x="3546745" y="2542622"/>
                <a:ext cx="4050917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  <m:e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IN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IN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IN" sz="2800" b="1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IN" sz="28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IN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IN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IN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IN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IN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IN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IN" sz="28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46AD54B-8C93-F479-355B-F691F1AD7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745" y="2542622"/>
                <a:ext cx="4050917" cy="8842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Speech Bubble: Rectangle 20">
                <a:extLst>
                  <a:ext uri="{FF2B5EF4-FFF2-40B4-BE49-F238E27FC236}">
                    <a16:creationId xmlns:a16="http://schemas.microsoft.com/office/drawing/2014/main" id="{08AC15B6-36C4-08B1-7FE8-C4FDF25257E4}"/>
                  </a:ext>
                </a:extLst>
              </p:cNvPr>
              <p:cNvSpPr/>
              <p:nvPr/>
            </p:nvSpPr>
            <p:spPr>
              <a:xfrm>
                <a:off x="69012" y="4502494"/>
                <a:ext cx="2228844" cy="447237"/>
              </a:xfrm>
              <a:prstGeom prst="wedgeRectCallout">
                <a:avLst>
                  <a:gd name="adj1" fmla="val 55727"/>
                  <a:gd name="adj2" fmla="val 5616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Marginalization over all weights of a single model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21" name="Speech Bubble: Rectangle 20">
                <a:extLst>
                  <a:ext uri="{FF2B5EF4-FFF2-40B4-BE49-F238E27FC236}">
                    <a16:creationId xmlns:a16="http://schemas.microsoft.com/office/drawing/2014/main" id="{08AC15B6-36C4-08B1-7FE8-C4FDF2525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2" y="4502494"/>
                <a:ext cx="2228844" cy="447237"/>
              </a:xfrm>
              <a:prstGeom prst="wedgeRectCallout">
                <a:avLst>
                  <a:gd name="adj1" fmla="val 55727"/>
                  <a:gd name="adj2" fmla="val 5616"/>
                </a:avLst>
              </a:prstGeom>
              <a:blipFill>
                <a:blip r:embed="rId7"/>
                <a:stretch>
                  <a:fillRect l="-509" t="-9211" b="-18421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Speech Bubble: Rectangle 21">
                <a:extLst>
                  <a:ext uri="{FF2B5EF4-FFF2-40B4-BE49-F238E27FC236}">
                    <a16:creationId xmlns:a16="http://schemas.microsoft.com/office/drawing/2014/main" id="{B09D5503-665D-9D30-3EA7-0881131538F9}"/>
                  </a:ext>
                </a:extLst>
              </p:cNvPr>
              <p:cNvSpPr/>
              <p:nvPr/>
            </p:nvSpPr>
            <p:spPr>
              <a:xfrm>
                <a:off x="422920" y="5089336"/>
                <a:ext cx="2228844" cy="673010"/>
              </a:xfrm>
              <a:prstGeom prst="wedgeRectCallout">
                <a:avLst>
                  <a:gd name="adj1" fmla="val 55231"/>
                  <a:gd name="adj2" fmla="val 36096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IN" sz="1400" dirty="0">
                    <a:solidFill>
                      <a:prstClr val="black"/>
                    </a:solidFill>
                    <a:latin typeface="Abadi Extra Light" panose="020B0204020104020204" pitchFamily="34" charset="0"/>
                  </a:rPr>
                  <a:t>Marginalization</a:t>
                </a: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over all finite choices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𝑚</m:t>
                    </m:r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=1,2,…, </m:t>
                    </m:r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of the model</a:t>
                </a:r>
              </a:p>
            </p:txBody>
          </p:sp>
        </mc:Choice>
        <mc:Fallback>
          <p:sp>
            <p:nvSpPr>
              <p:cNvPr id="22" name="Speech Bubble: Rectangle 21">
                <a:extLst>
                  <a:ext uri="{FF2B5EF4-FFF2-40B4-BE49-F238E27FC236}">
                    <a16:creationId xmlns:a16="http://schemas.microsoft.com/office/drawing/2014/main" id="{B09D5503-665D-9D30-3EA7-088113153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20" y="5089336"/>
                <a:ext cx="2228844" cy="673010"/>
              </a:xfrm>
              <a:prstGeom prst="wedgeRectCallout">
                <a:avLst>
                  <a:gd name="adj1" fmla="val 55231"/>
                  <a:gd name="adj2" fmla="val 36096"/>
                </a:avLst>
              </a:prstGeom>
              <a:blipFill>
                <a:blip r:embed="rId8"/>
                <a:stretch>
                  <a:fillRect l="-513" t="-5310" b="-12389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B62FD0D3-348F-D4C5-1685-4A00D7725EE6}"/>
              </a:ext>
            </a:extLst>
          </p:cNvPr>
          <p:cNvSpPr/>
          <p:nvPr/>
        </p:nvSpPr>
        <p:spPr>
          <a:xfrm>
            <a:off x="2729369" y="5941207"/>
            <a:ext cx="2157433" cy="866795"/>
          </a:xfrm>
          <a:prstGeom prst="wedgeRectCallout">
            <a:avLst>
              <a:gd name="adj1" fmla="val -62481"/>
              <a:gd name="adj2" fmla="val -12751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Like a double averaging (over all model choices, and over all weights of each model choice)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Speech Bubble: Rectangle 23">
                <a:extLst>
                  <a:ext uri="{FF2B5EF4-FFF2-40B4-BE49-F238E27FC236}">
                    <a16:creationId xmlns:a16="http://schemas.microsoft.com/office/drawing/2014/main" id="{42170C7B-92F7-1401-1898-8FA18BC70C47}"/>
                  </a:ext>
                </a:extLst>
              </p:cNvPr>
              <p:cNvSpPr/>
              <p:nvPr/>
            </p:nvSpPr>
            <p:spPr>
              <a:xfrm>
                <a:off x="7766342" y="2349652"/>
                <a:ext cx="1792971" cy="691438"/>
              </a:xfrm>
              <a:prstGeom prst="wedgeRectCallout">
                <a:avLst>
                  <a:gd name="adj1" fmla="val -59455"/>
                  <a:gd name="adj2" fmla="val 38166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I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I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kumimoji="0" lang="en-I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I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0" lang="en-I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is drawn </a:t>
                </a:r>
                <a:r>
                  <a:rPr kumimoji="0" lang="en-I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i.i.d.</a:t>
                </a: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from the distribution </a:t>
                </a:r>
                <a14:m>
                  <m:oMath xmlns:m="http://schemas.openxmlformats.org/officeDocument/2006/math">
                    <m:r>
                      <a:rPr lang="en-I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I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I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a:rPr lang="en-I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I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4" name="Speech Bubble: Rectangle 23">
                <a:extLst>
                  <a:ext uri="{FF2B5EF4-FFF2-40B4-BE49-F238E27FC236}">
                    <a16:creationId xmlns:a16="http://schemas.microsoft.com/office/drawing/2014/main" id="{42170C7B-92F7-1401-1898-8FA18BC70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342" y="2349652"/>
                <a:ext cx="1792971" cy="691438"/>
              </a:xfrm>
              <a:prstGeom prst="wedgeRectCallout">
                <a:avLst>
                  <a:gd name="adj1" fmla="val -59455"/>
                  <a:gd name="adj2" fmla="val 38166"/>
                </a:avLst>
              </a:prstGeom>
              <a:blipFill>
                <a:blip r:embed="rId9"/>
                <a:stretch>
                  <a:fillRect t="-2564" b="-10256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73A1A1C7-5309-B26E-18C0-CC5213157169}"/>
              </a:ext>
            </a:extLst>
          </p:cNvPr>
          <p:cNvSpPr/>
          <p:nvPr/>
        </p:nvSpPr>
        <p:spPr>
          <a:xfrm>
            <a:off x="9232143" y="3180694"/>
            <a:ext cx="2157433" cy="447237"/>
          </a:xfrm>
          <a:prstGeom prst="wedgeRectCallout">
            <a:avLst>
              <a:gd name="adj1" fmla="val -44291"/>
              <a:gd name="adj2" fmla="val -80006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</a:rPr>
              <a:t>Above integral replaced by a “Monte-Carlo Averaging”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87B7E1-BB58-4BA0-E45F-4735122E46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9998" y="1933446"/>
            <a:ext cx="1010687" cy="965223"/>
          </a:xfrm>
          <a:prstGeom prst="rect">
            <a:avLst/>
          </a:prstGeom>
        </p:spPr>
      </p:pic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1D52F25A-6BD1-2AA5-D91F-FEDD90E5D1A3}"/>
              </a:ext>
            </a:extLst>
          </p:cNvPr>
          <p:cNvSpPr/>
          <p:nvPr/>
        </p:nvSpPr>
        <p:spPr>
          <a:xfrm>
            <a:off x="9131920" y="1741547"/>
            <a:ext cx="1889962" cy="523625"/>
          </a:xfrm>
          <a:prstGeom prst="wedgeRectCallout">
            <a:avLst>
              <a:gd name="adj1" fmla="val 68992"/>
              <a:gd name="adj2" fmla="val 5500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dirty="0">
                <a:solidFill>
                  <a:schemeClr val="tx1"/>
                </a:solidFill>
                <a:latin typeface="Abadi Extra Light" panose="020B0204020104020204" pitchFamily="34" charset="0"/>
              </a:rPr>
              <a:t>Will look at these ideas in more depth later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03A857EB-13E8-3050-3640-03916D0D2B40}"/>
              </a:ext>
            </a:extLst>
          </p:cNvPr>
          <p:cNvSpPr/>
          <p:nvPr/>
        </p:nvSpPr>
        <p:spPr>
          <a:xfrm>
            <a:off x="140422" y="6001713"/>
            <a:ext cx="2331996" cy="447237"/>
          </a:xfrm>
          <a:prstGeom prst="wedgeRectCallout">
            <a:avLst>
              <a:gd name="adj1" fmla="val 41919"/>
              <a:gd name="adj2" fmla="val -10505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For example, deep nets with different architectures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F6411B4D-5E69-1411-DB0E-D307F8ED3F41}"/>
              </a:ext>
            </a:extLst>
          </p:cNvPr>
          <p:cNvSpPr/>
          <p:nvPr/>
        </p:nvSpPr>
        <p:spPr>
          <a:xfrm>
            <a:off x="8561375" y="5965926"/>
            <a:ext cx="1919719" cy="732797"/>
          </a:xfrm>
          <a:prstGeom prst="wedgeRectCallout">
            <a:avLst>
              <a:gd name="adj1" fmla="val -68285"/>
              <a:gd name="adj2" fmla="val -6454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Haven’t yet told you how to compute this quantity but will see shortly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6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Marginalization is like </a:t>
            </a:r>
            <a:r>
              <a:rPr lang="en-IN" u="sng" dirty="0">
                <a:solidFill>
                  <a:srgbClr val="A33BC3"/>
                </a:solidFill>
              </a:rPr>
              <a:t>Ensemble-based Averaging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dirty="0">
                    <a:latin typeface="Abadi Extra Light" panose="020B0204020104020204" pitchFamily="34" charset="0"/>
                  </a:rPr>
                  <a:t>Recall the approximation of the marginalization</a:t>
                </a:r>
              </a:p>
              <a:p>
                <a:pPr marL="0" indent="0">
                  <a:buNone/>
                </a:pPr>
                <a:endParaRPr lang="en-IN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dirty="0">
                    <a:latin typeface="Abadi Extra Light" panose="020B0204020104020204" pitchFamily="34" charset="0"/>
                  </a:rPr>
                  <a:t>Akin to computing averaged prediction using ensemble of weights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bSup>
                  </m:oMath>
                </a14:m>
                <a:endParaRPr lang="en-IN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dirty="0" err="1">
                    <a:latin typeface="Abadi Extra Light" panose="020B0204020104020204" pitchFamily="34" charset="0"/>
                  </a:rPr>
                  <a:t>Ensembling</a:t>
                </a:r>
                <a:r>
                  <a:rPr lang="en-IN" dirty="0">
                    <a:latin typeface="Abadi Extra Light" panose="020B0204020104020204" pitchFamily="34" charset="0"/>
                  </a:rPr>
                  <a:t> is a well-known classical technique for strong predictive performance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10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10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b="1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5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800" dirty="0"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  <a:blipFill>
                <a:blip r:embed="rId3"/>
                <a:stretch>
                  <a:fillRect l="-935" t="-186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15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674DC8-96A7-AD73-0AAA-1A606AC8AA4D}"/>
                  </a:ext>
                </a:extLst>
              </p:cNvPr>
              <p:cNvSpPr txBox="1"/>
              <p:nvPr/>
            </p:nvSpPr>
            <p:spPr>
              <a:xfrm>
                <a:off x="2498122" y="1837351"/>
                <a:ext cx="6272230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I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I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IN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n-IN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  <m: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I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I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I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I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I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I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  <m:e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IN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IN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IN" sz="2800" b="1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IN" sz="28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IN" sz="28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IN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IN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IN" sz="28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674DC8-96A7-AD73-0AAA-1A606AC8A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122" y="1837351"/>
                <a:ext cx="6272230" cy="884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EDDBDD60-5F7F-8245-EABE-71EE92238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041" y="3804073"/>
            <a:ext cx="1010687" cy="965223"/>
          </a:xfrm>
          <a:prstGeom prst="rect">
            <a:avLst/>
          </a:prstGeom>
        </p:spPr>
      </p:pic>
      <p:sp>
        <p:nvSpPr>
          <p:cNvPr id="31" name="Speech Bubble: Rectangle 30">
            <a:extLst>
              <a:ext uri="{FF2B5EF4-FFF2-40B4-BE49-F238E27FC236}">
                <a16:creationId xmlns:a16="http://schemas.microsoft.com/office/drawing/2014/main" id="{27CF9E07-0D24-06A9-5DB0-16B5ECAD18D7}"/>
              </a:ext>
            </a:extLst>
          </p:cNvPr>
          <p:cNvSpPr/>
          <p:nvPr/>
        </p:nvSpPr>
        <p:spPr>
          <a:xfrm>
            <a:off x="7932563" y="3885015"/>
            <a:ext cx="2228679" cy="884281"/>
          </a:xfrm>
          <a:prstGeom prst="wedgeRectCallout">
            <a:avLst>
              <a:gd name="adj1" fmla="val 65859"/>
              <a:gd name="adj2" fmla="val -10322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dirty="0">
                <a:solidFill>
                  <a:schemeClr val="tx1"/>
                </a:solidFill>
                <a:latin typeface="Abadi Extra Light" panose="020B0204020104020204" pitchFamily="34" charset="0"/>
              </a:rPr>
              <a:t>Tip: If you can’t design/use a full-fledged, rigorous probabilistic model, consider using an ensemble* instead</a:t>
            </a:r>
          </a:p>
        </p:txBody>
      </p:sp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836957AB-E7F3-8B7F-3581-6E578A53F041}"/>
              </a:ext>
            </a:extLst>
          </p:cNvPr>
          <p:cNvSpPr/>
          <p:nvPr/>
        </p:nvSpPr>
        <p:spPr>
          <a:xfrm>
            <a:off x="9854902" y="5199448"/>
            <a:ext cx="2228679" cy="541673"/>
          </a:xfrm>
          <a:prstGeom prst="wedgeRectCallout">
            <a:avLst>
              <a:gd name="adj1" fmla="val -61011"/>
              <a:gd name="adj2" fmla="val 19482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dirty="0">
                <a:solidFill>
                  <a:schemeClr val="tx1"/>
                </a:solidFill>
                <a:latin typeface="Abadi Extra Light" panose="020B0204020104020204" pitchFamily="34" charset="0"/>
              </a:rPr>
              <a:t>We will also study ensembles later during this course</a:t>
            </a: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C100C2D9-15B7-1112-5030-17941D4F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982" y="3909552"/>
            <a:ext cx="3999577" cy="138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Speech Bubble: Rectangle 32">
                <a:extLst>
                  <a:ext uri="{FF2B5EF4-FFF2-40B4-BE49-F238E27FC236}">
                    <a16:creationId xmlns:a16="http://schemas.microsoft.com/office/drawing/2014/main" id="{3D2D31BB-65C1-A472-8E03-E9D1EF4DA653}"/>
                  </a:ext>
                </a:extLst>
              </p:cNvPr>
              <p:cNvSpPr/>
              <p:nvPr/>
            </p:nvSpPr>
            <p:spPr>
              <a:xfrm>
                <a:off x="1073791" y="4051096"/>
                <a:ext cx="2157187" cy="884281"/>
              </a:xfrm>
              <a:prstGeom prst="wedgeRectCallout">
                <a:avLst>
                  <a:gd name="adj1" fmla="val 66939"/>
                  <a:gd name="adj2" fmla="val 18734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One way to get such an ensemble is to train the same model with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</a:rPr>
                  <a:t> different initializations</a:t>
                </a:r>
              </a:p>
            </p:txBody>
          </p:sp>
        </mc:Choice>
        <mc:Fallback>
          <p:sp>
            <p:nvSpPr>
              <p:cNvPr id="33" name="Speech Bubble: Rectangle 32">
                <a:extLst>
                  <a:ext uri="{FF2B5EF4-FFF2-40B4-BE49-F238E27FC236}">
                    <a16:creationId xmlns:a16="http://schemas.microsoft.com/office/drawing/2014/main" id="{3D2D31BB-65C1-A472-8E03-E9D1EF4DA6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791" y="4051096"/>
                <a:ext cx="2157187" cy="884281"/>
              </a:xfrm>
              <a:prstGeom prst="wedgeRectCallout">
                <a:avLst>
                  <a:gd name="adj1" fmla="val 66939"/>
                  <a:gd name="adj2" fmla="val 18734"/>
                </a:avLst>
              </a:prstGeom>
              <a:blipFill>
                <a:blip r:embed="rId7"/>
                <a:stretch>
                  <a:fillRect l="-475" t="-4054" b="-8784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B1C0AF2-2E0F-6782-2D87-093E1EF065ED}"/>
              </a:ext>
            </a:extLst>
          </p:cNvPr>
          <p:cNvSpPr txBox="1"/>
          <p:nvPr/>
        </p:nvSpPr>
        <p:spPr>
          <a:xfrm>
            <a:off x="93772" y="6458590"/>
            <a:ext cx="6370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+mj-lt"/>
                <a:hlinkClick r:id="rId8"/>
              </a:rPr>
              <a:t>*Simple and Scalable Predictive Uncertainty Estimation using Deep Ensembles (</a:t>
            </a:r>
            <a:r>
              <a:rPr lang="en-IN" sz="1100" dirty="0" err="1">
                <a:hlinkClick r:id="rId8"/>
              </a:rPr>
              <a:t>Lakshminarayanan</a:t>
            </a:r>
            <a:r>
              <a:rPr lang="en-IN" sz="1100" dirty="0">
                <a:hlinkClick r:id="rId8"/>
              </a:rPr>
              <a:t> et al, 2017)</a:t>
            </a:r>
            <a:endParaRPr lang="en-IN" sz="1100" dirty="0">
              <a:latin typeface="+mj-lt"/>
            </a:endParaRPr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B3DCBB9D-3EAC-F472-4AAA-F821EADC5788}"/>
              </a:ext>
            </a:extLst>
          </p:cNvPr>
          <p:cNvSpPr/>
          <p:nvPr/>
        </p:nvSpPr>
        <p:spPr>
          <a:xfrm>
            <a:off x="7393133" y="4858284"/>
            <a:ext cx="2228679" cy="1098932"/>
          </a:xfrm>
          <a:prstGeom prst="wedgeRectCallout">
            <a:avLst>
              <a:gd name="adj1" fmla="val 68516"/>
              <a:gd name="adj2" fmla="val -61205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dirty="0">
                <a:solidFill>
                  <a:schemeClr val="tx1"/>
                </a:solidFill>
                <a:latin typeface="Abadi Extra Light" panose="020B0204020104020204" pitchFamily="34" charset="0"/>
              </a:rPr>
              <a:t>May not be as good as doing proper marginalization over the posterior but usually better than using a single estimate of the weights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D8042F-2CD6-7910-1D57-852029D0A932}"/>
                  </a:ext>
                </a:extLst>
              </p:cNvPr>
              <p:cNvSpPr txBox="1"/>
              <p:nvPr/>
            </p:nvSpPr>
            <p:spPr>
              <a:xfrm>
                <a:off x="3597159" y="4204759"/>
                <a:ext cx="442365" cy="288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D8042F-2CD6-7910-1D57-852029D0A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159" y="4204759"/>
                <a:ext cx="442365" cy="288477"/>
              </a:xfrm>
              <a:prstGeom prst="rect">
                <a:avLst/>
              </a:prstGeom>
              <a:blipFill>
                <a:blip r:embed="rId9"/>
                <a:stretch>
                  <a:fillRect l="-10959" t="-8511" r="-10959" b="-638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E0DF16-CFDC-B904-A218-4CCAD22BEA0F}"/>
                  </a:ext>
                </a:extLst>
              </p:cNvPr>
              <p:cNvSpPr txBox="1"/>
              <p:nvPr/>
            </p:nvSpPr>
            <p:spPr>
              <a:xfrm>
                <a:off x="4895399" y="4182916"/>
                <a:ext cx="442365" cy="288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E0DF16-CFDC-B904-A218-4CCAD22BE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99" y="4182916"/>
                <a:ext cx="442365" cy="288477"/>
              </a:xfrm>
              <a:prstGeom prst="rect">
                <a:avLst/>
              </a:prstGeom>
              <a:blipFill>
                <a:blip r:embed="rId10"/>
                <a:stretch>
                  <a:fillRect l="-10959" t="-8511" r="-10959" b="-85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6546B26-6F54-B038-FD9E-002100EA64BD}"/>
                  </a:ext>
                </a:extLst>
              </p:cNvPr>
              <p:cNvSpPr txBox="1"/>
              <p:nvPr/>
            </p:nvSpPr>
            <p:spPr>
              <a:xfrm>
                <a:off x="6243244" y="4177001"/>
                <a:ext cx="442365" cy="288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IN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6546B26-6F54-B038-FD9E-002100EA6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244" y="4177001"/>
                <a:ext cx="442365" cy="288477"/>
              </a:xfrm>
              <a:prstGeom prst="rect">
                <a:avLst/>
              </a:prstGeom>
              <a:blipFill>
                <a:blip r:embed="rId11"/>
                <a:stretch>
                  <a:fillRect l="-10959" t="-8333" r="-10959" b="-625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3F08CA-D2F7-F4B0-D8F2-4F6F923C5BFA}"/>
              </a:ext>
            </a:extLst>
          </p:cNvPr>
          <p:cNvCxnSpPr>
            <a:cxnSpLocks/>
          </p:cNvCxnSpPr>
          <p:nvPr/>
        </p:nvCxnSpPr>
        <p:spPr>
          <a:xfrm>
            <a:off x="6096000" y="4603228"/>
            <a:ext cx="31795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7719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 animBg="1"/>
      <p:bldP spid="32" grpId="0" animBg="1"/>
      <p:bldP spid="33" grpId="0" animBg="1"/>
      <p:bldP spid="5" grpId="0"/>
      <p:bldP spid="35" grpId="0" animBg="1"/>
      <p:bldP spid="6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633" y="2367065"/>
            <a:ext cx="6929983" cy="1970827"/>
          </a:xfrm>
        </p:spPr>
        <p:txBody>
          <a:bodyPr>
            <a:noAutofit/>
          </a:bodyPr>
          <a:lstStyle/>
          <a:p>
            <a:r>
              <a:rPr lang="en-IN" sz="7200" dirty="0">
                <a:solidFill>
                  <a:srgbClr val="A33BC3"/>
                </a:solidFill>
              </a:rPr>
              <a:t>Probabilistic ML: </a:t>
            </a:r>
            <a:br>
              <a:rPr lang="en-IN" sz="7200" dirty="0">
                <a:solidFill>
                  <a:srgbClr val="A33BC3"/>
                </a:solidFill>
              </a:rPr>
            </a:br>
            <a:r>
              <a:rPr lang="en-IN" sz="7200" dirty="0">
                <a:solidFill>
                  <a:srgbClr val="A33BC3"/>
                </a:solidFill>
              </a:rPr>
              <a:t>The Basic Set-up</a:t>
            </a: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16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9245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Modeling Data Probabilistically: A Simplistic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dirty="0">
                    <a:latin typeface="Abadi Extra Light" panose="020B0204020104020204" pitchFamily="34" charset="0"/>
                  </a:rPr>
                  <a:t>Assume data </a:t>
                </a:r>
                <a14:m>
                  <m:oMath xmlns:m="http://schemas.openxmlformats.org/officeDocument/2006/math">
                    <m:r>
                      <a:rPr lang="en-IN" b="1" i="0" smtClean="0">
                        <a:latin typeface="Cambria Math" panose="02040503050406030204" pitchFamily="18" charset="0"/>
                      </a:rPr>
                      <m:t>𝐗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generated from a prob. model with params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Note: Shaded nodes = observed; unshaded nodes = unknown/unobserved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Goal: To estimate the unknowns (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in this case), given the observed data </a:t>
                </a:r>
                <a14:m>
                  <m:oMath xmlns:m="http://schemas.openxmlformats.org/officeDocument/2006/math">
                    <m:r>
                      <a:rPr lang="en-IN" b="1">
                        <a:latin typeface="Cambria Math" panose="02040503050406030204" pitchFamily="18" charset="0"/>
                      </a:rPr>
                      <m:t>𝐗</m:t>
                    </m:r>
                  </m:oMath>
                </a14:m>
                <a:endParaRPr lang="en-GB" dirty="0">
                  <a:latin typeface="Abadi Extra Light" panose="020B0204020104020204" pitchFamily="34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Many ways to do this (point estimate or the posterior distribution of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)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Can use the parameter estimates to make predictions, e.g.,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Probability density of a new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IN" b="1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IN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under this model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1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5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800" dirty="0">
                  <a:latin typeface="Abadi Extra Light" panose="020B0204020104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  <a:blipFill>
                <a:blip r:embed="rId5"/>
                <a:stretch>
                  <a:fillRect l="-935" t="-186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48AFE0-66E5-4361-9B9D-CE25A3122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72" y="1838768"/>
            <a:ext cx="1552575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77DA9B-90D4-4D06-9B8A-AACFD9B8790F}"/>
                  </a:ext>
                </a:extLst>
              </p:cNvPr>
              <p:cNvSpPr txBox="1"/>
              <p:nvPr/>
            </p:nvSpPr>
            <p:spPr>
              <a:xfrm>
                <a:off x="1777797" y="2798777"/>
                <a:ext cx="346466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I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N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  <m:sub>
                          <m:r>
                            <a:rPr kumimoji="0" lang="en-I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I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b>
                        <m:sSubPr>
                          <m:ctrlPr>
                            <a:rPr kumimoji="0" lang="en-I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N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  <m:sub>
                          <m:r>
                            <a:rPr kumimoji="0" lang="en-I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I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,…, </m:t>
                      </m:r>
                      <m:sSub>
                        <m:sSubPr>
                          <m:ctrlPr>
                            <a:rPr kumimoji="0" lang="en-I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N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  <m:sub>
                          <m:r>
                            <a:rPr kumimoji="0" lang="en-I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b>
                      </m:sSub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I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I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77DA9B-90D4-4D06-9B8A-AACFD9B87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797" y="2798777"/>
                <a:ext cx="3464666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B561672A-E46C-404A-8528-A6229E93FDE3}"/>
              </a:ext>
            </a:extLst>
          </p:cNvPr>
          <p:cNvSpPr/>
          <p:nvPr/>
        </p:nvSpPr>
        <p:spPr>
          <a:xfrm>
            <a:off x="7508381" y="2631783"/>
            <a:ext cx="2302538" cy="764874"/>
          </a:xfrm>
          <a:prstGeom prst="wedgeRectCallout">
            <a:avLst>
              <a:gd name="adj1" fmla="val -67406"/>
              <a:gd name="adj2" fmla="val 13228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A plate diagram of this simplistic model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B1A438F2-4083-5E45-88C4-BC41D82DCD38}"/>
              </a:ext>
            </a:extLst>
          </p:cNvPr>
          <p:cNvSpPr/>
          <p:nvPr/>
        </p:nvSpPr>
        <p:spPr>
          <a:xfrm>
            <a:off x="186138" y="1732236"/>
            <a:ext cx="3593134" cy="996739"/>
          </a:xfrm>
          <a:prstGeom prst="wedgeRectCallout">
            <a:avLst>
              <a:gd name="adj1" fmla="val 37922"/>
              <a:gd name="adj2" fmla="val 6745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No outputs/labels in this problem;</a:t>
            </a:r>
            <a:r>
              <a:rPr kumimoji="0" lang="en-I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just modeling the inputs (an unsupervised learning task)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188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Basic Ingredients in Probabilistic ML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Specification of prob. models requires two key ingredients: Likelihood and prior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 </a:t>
                </a:r>
                <a:r>
                  <a:rPr lang="en-GB" dirty="0">
                    <a:solidFill>
                      <a:srgbClr val="0000FF"/>
                    </a:solidFill>
                    <a:latin typeface="Abadi Extra Light" panose="020B0204020104020204" pitchFamily="34" charset="0"/>
                  </a:rPr>
                  <a:t>Likelihood</a:t>
                </a:r>
                <a:r>
                  <a:rPr lang="en-GB" dirty="0">
                    <a:latin typeface="Abadi Extra Light" panose="020B02040201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or the “observation model” specifies how data is generated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Measures data fit (or “loss”) </a:t>
                </a:r>
                <a:r>
                  <a:rPr lang="en-GB" dirty="0" err="1">
                    <a:latin typeface="Abadi Extra Light" panose="020B0204020104020204" pitchFamily="34" charset="0"/>
                  </a:rPr>
                  <a:t>w.r.t.</a:t>
                </a:r>
                <a:r>
                  <a:rPr lang="en-GB" dirty="0">
                    <a:latin typeface="Abadi Extra Light" panose="020B0204020104020204" pitchFamily="34" charset="0"/>
                  </a:rPr>
                  <a:t> the given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(will see the reason formally later)</a:t>
                </a:r>
              </a:p>
              <a:p>
                <a:pPr marL="457200" lvl="1" indent="0">
                  <a:buNone/>
                </a:pPr>
                <a:endParaRPr lang="en-GB" sz="1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 </a:t>
                </a:r>
                <a:r>
                  <a:rPr lang="en-GB" dirty="0">
                    <a:solidFill>
                      <a:srgbClr val="0000FF"/>
                    </a:solidFill>
                    <a:latin typeface="Abadi Extra Light" panose="020B0204020104020204" pitchFamily="34" charset="0"/>
                  </a:rPr>
                  <a:t>Prior distribution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specifies how likely different parameter values are </a:t>
                </a:r>
                <a:r>
                  <a:rPr lang="en-GB" i="1" dirty="0">
                    <a:latin typeface="Abadi Extra Light" panose="020B0204020104020204" pitchFamily="34" charset="0"/>
                  </a:rPr>
                  <a:t>a priori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Also corresponds to imposing a “</a:t>
                </a:r>
                <a:r>
                  <a:rPr lang="en-GB" dirty="0" err="1">
                    <a:latin typeface="Abadi Extra Light" panose="020B0204020104020204" pitchFamily="34" charset="0"/>
                  </a:rPr>
                  <a:t>regularizer</a:t>
                </a:r>
                <a:r>
                  <a:rPr lang="en-GB" dirty="0">
                    <a:latin typeface="Abadi Extra Light" panose="020B0204020104020204" pitchFamily="34" charset="0"/>
                  </a:rPr>
                  <a:t>” over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(will see the reason formally later)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 </a:t>
                </a:r>
                <a:r>
                  <a:rPr lang="en-GB" dirty="0">
                    <a:solidFill>
                      <a:srgbClr val="00B050"/>
                    </a:solidFill>
                    <a:latin typeface="Abadi Extra Light" panose="020B0204020104020204" pitchFamily="34" charset="0"/>
                  </a:rPr>
                  <a:t>Domain knowledge </a:t>
                </a:r>
                <a:r>
                  <a:rPr lang="en-GB" dirty="0">
                    <a:latin typeface="Abadi Extra Light" panose="020B0204020104020204" pitchFamily="34" charset="0"/>
                  </a:rPr>
                  <a:t>can help in the specification of the likelihood and the prior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A key benefit of probabilistic modeling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1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5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800" dirty="0"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  <a:blipFill>
                <a:blip r:embed="rId3"/>
                <a:stretch>
                  <a:fillRect l="-935" t="-186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35D46E-C80F-4948-9279-BA2DE258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46" y="1705957"/>
            <a:ext cx="1168848" cy="17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89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A33BC3"/>
                </a:solidFill>
              </a:rPr>
              <a:t>Parameter Estimation in Probabilistic Models</a:t>
            </a:r>
            <a:endParaRPr lang="en-IN" dirty="0">
              <a:solidFill>
                <a:srgbClr val="A33BC3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dirty="0">
                    <a:latin typeface="Abadi Extra Light" panose="020B0204020104020204" pitchFamily="34" charset="0"/>
                  </a:rPr>
                  <a:t>A simple way: Find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for which the observed data is most likely or most probable</a:t>
                </a:r>
              </a:p>
              <a:p>
                <a:pPr marL="0" indent="0">
                  <a:buNone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1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5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2600" dirty="0">
                    <a:latin typeface="Abadi Extra Light" panose="020B0204020104020204" pitchFamily="34" charset="0"/>
                  </a:rPr>
                  <a:t> </a:t>
                </a:r>
                <a:r>
                  <a:rPr lang="en-GB" sz="2600" b="1" dirty="0">
                    <a:solidFill>
                      <a:srgbClr val="00B050"/>
                    </a:solidFill>
                    <a:latin typeface="Abadi Extra Light" panose="020B0204020104020204" pitchFamily="34" charset="0"/>
                  </a:rPr>
                  <a:t>More desirable: </a:t>
                </a:r>
                <a:r>
                  <a:rPr lang="en-GB" sz="2600" dirty="0">
                    <a:latin typeface="Abadi Extra Light" panose="020B0204020104020204" pitchFamily="34" charset="0"/>
                  </a:rPr>
                  <a:t>Estimate the </a:t>
                </a:r>
                <a:r>
                  <a:rPr lang="en-GB" sz="2600" dirty="0">
                    <a:solidFill>
                      <a:srgbClr val="0000FF"/>
                    </a:solidFill>
                    <a:latin typeface="Abadi Extra Light" panose="020B0204020104020204" pitchFamily="34" charset="0"/>
                  </a:rPr>
                  <a:t>full posterior distribution </a:t>
                </a:r>
                <a:r>
                  <a:rPr lang="en-GB" sz="2600" dirty="0">
                    <a:latin typeface="Abadi Extra Light" panose="020B0204020104020204" pitchFamily="34" charset="0"/>
                  </a:rPr>
                  <a:t>over </a:t>
                </a:r>
                <a14:m>
                  <m:oMath xmlns:m="http://schemas.openxmlformats.org/officeDocument/2006/math">
                    <m:r>
                      <a:rPr lang="en-IN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600" dirty="0">
                    <a:latin typeface="Abadi Extra Light" panose="020B0204020104020204" pitchFamily="34" charset="0"/>
                  </a:rPr>
                  <a:t> to get the uncertainty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IN" sz="2600" dirty="0">
                    <a:latin typeface="Abadi Extra Light" panose="020B0204020104020204" pitchFamily="34" charset="0"/>
                  </a:rPr>
                  <a:t>To make predictions, can use full posterior rather than a point estimate(MLE/MAP)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IN" sz="2600" dirty="0">
                  <a:latin typeface="Abadi Extra Light" panose="020B0204020104020204" pitchFamily="34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IN" sz="2200" dirty="0">
                    <a:latin typeface="Abadi Extra Light" panose="020B0204020104020204" pitchFamily="34" charset="0"/>
                  </a:rPr>
                  <a:t>This is typically referred to as </a:t>
                </a:r>
                <a:r>
                  <a:rPr lang="en-IN" sz="2200" dirty="0">
                    <a:solidFill>
                      <a:srgbClr val="0000FF"/>
                    </a:solidFill>
                    <a:latin typeface="Abadi Extra Light" panose="020B0204020104020204" pitchFamily="34" charset="0"/>
                  </a:rPr>
                  <a:t>posterior averaging</a:t>
                </a: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800" dirty="0"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  <a:blipFill>
                <a:blip r:embed="rId3"/>
                <a:stretch>
                  <a:fillRect l="-935" t="-1864" r="-36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20B684C-99AD-4D15-9BA8-B8C6FEDEC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59" y="1732087"/>
            <a:ext cx="1527142" cy="196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D5C26C1-72E6-4549-A342-FFEEB3B21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981" y="1919549"/>
            <a:ext cx="38671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79BC43D4-1924-43E0-A7A2-E61349EE8B63}"/>
                  </a:ext>
                </a:extLst>
              </p:cNvPr>
              <p:cNvSpPr/>
              <p:nvPr/>
            </p:nvSpPr>
            <p:spPr>
              <a:xfrm>
                <a:off x="5322498" y="2661821"/>
                <a:ext cx="3742453" cy="1087871"/>
              </a:xfrm>
              <a:prstGeom prst="wedgeRectCallout">
                <a:avLst>
                  <a:gd name="adj1" fmla="val -36407"/>
                  <a:gd name="adj2" fmla="val -73558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This “point estimate”,</a:t>
                </a:r>
                <a:r>
                  <a:rPr kumimoji="0" lang="en-IN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called </a:t>
                </a: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maximum likelihood estimate (MLE)</a:t>
                </a: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, however, does not provide us any information about uncertainty in </a:t>
                </a:r>
                <a14:m>
                  <m:oMath xmlns:m="http://schemas.openxmlformats.org/officeDocument/2006/math">
                    <m:r>
                      <a:rPr kumimoji="0" lang="en-I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79BC43D4-1924-43E0-A7A2-E61349EE8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498" y="2661821"/>
                <a:ext cx="3742453" cy="1087871"/>
              </a:xfrm>
              <a:prstGeom prst="wedgeRectCallout">
                <a:avLst>
                  <a:gd name="adj1" fmla="val -36407"/>
                  <a:gd name="adj2" fmla="val -73558"/>
                </a:avLst>
              </a:prstGeom>
              <a:blipFill>
                <a:blip r:embed="rId6"/>
                <a:stretch>
                  <a:fillRect l="-1135" b="-9821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>
            <a:extLst>
              <a:ext uri="{FF2B5EF4-FFF2-40B4-BE49-F238E27FC236}">
                <a16:creationId xmlns:a16="http://schemas.microsoft.com/office/drawing/2014/main" id="{3C934DB2-590E-43DE-8A69-F63F00A9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59" y="4489431"/>
            <a:ext cx="5424737" cy="83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peech Bubble: Rectangle 9">
                <a:extLst>
                  <a:ext uri="{FF2B5EF4-FFF2-40B4-BE49-F238E27FC236}">
                    <a16:creationId xmlns:a16="http://schemas.microsoft.com/office/drawing/2014/main" id="{41EF0218-4A4B-4A1D-8381-18BA385D1875}"/>
                  </a:ext>
                </a:extLst>
              </p:cNvPr>
              <p:cNvSpPr/>
              <p:nvPr/>
            </p:nvSpPr>
            <p:spPr>
              <a:xfrm>
                <a:off x="186138" y="4439848"/>
                <a:ext cx="3264011" cy="1221524"/>
              </a:xfrm>
              <a:prstGeom prst="wedgeRectCallout">
                <a:avLst>
                  <a:gd name="adj1" fmla="val 55354"/>
                  <a:gd name="adj2" fmla="val -10134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Fully Bayesian inference</a:t>
                </a:r>
                <a:r>
                  <a:rPr kumimoji="0" lang="en-I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. In general, an intractable problem (mainly because computing the marginal </a:t>
                </a:r>
                <a14:m>
                  <m:oMath xmlns:m="http://schemas.openxmlformats.org/officeDocument/2006/math">
                    <m:r>
                      <a:rPr kumimoji="0" lang="en-I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I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IN" sz="1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𝐗</m:t>
                    </m:r>
                    <m:r>
                      <a:rPr kumimoji="0" lang="en-I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I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is hard), except for some simple cases (will study how to solve such problems)</a:t>
                </a:r>
              </a:p>
            </p:txBody>
          </p:sp>
        </mc:Choice>
        <mc:Fallback>
          <p:sp>
            <p:nvSpPr>
              <p:cNvPr id="10" name="Speech Bubble: Rectangle 9">
                <a:extLst>
                  <a:ext uri="{FF2B5EF4-FFF2-40B4-BE49-F238E27FC236}">
                    <a16:creationId xmlns:a16="http://schemas.microsoft.com/office/drawing/2014/main" id="{41EF0218-4A4B-4A1D-8381-18BA385D18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38" y="4439848"/>
                <a:ext cx="3264011" cy="1221524"/>
              </a:xfrm>
              <a:prstGeom prst="wedgeRectCallout">
                <a:avLst>
                  <a:gd name="adj1" fmla="val 55354"/>
                  <a:gd name="adj2" fmla="val -10134"/>
                </a:avLst>
              </a:prstGeom>
              <a:blipFill>
                <a:blip r:embed="rId8"/>
                <a:stretch>
                  <a:fillRect l="-880" t="-4412" b="-8824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4EB06F65-C697-5E82-E41D-5A8C4A9825A4}"/>
              </a:ext>
            </a:extLst>
          </p:cNvPr>
          <p:cNvSpPr/>
          <p:nvPr/>
        </p:nvSpPr>
        <p:spPr>
          <a:xfrm>
            <a:off x="9263914" y="2993150"/>
            <a:ext cx="2361428" cy="587218"/>
          </a:xfrm>
          <a:prstGeom prst="wedgeRectCallout">
            <a:avLst>
              <a:gd name="adj1" fmla="val -62256"/>
              <a:gd name="adj2" fmla="val -59272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Just like loss function minimization approach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D0EED0EB-7848-7446-A6D7-FC1539D3024A}"/>
              </a:ext>
            </a:extLst>
          </p:cNvPr>
          <p:cNvSpPr/>
          <p:nvPr/>
        </p:nvSpPr>
        <p:spPr>
          <a:xfrm>
            <a:off x="9632131" y="1711788"/>
            <a:ext cx="1452970" cy="399756"/>
          </a:xfrm>
          <a:prstGeom prst="wedgeRectCallout">
            <a:avLst>
              <a:gd name="adj1" fmla="val -64631"/>
              <a:gd name="adj2" fmla="val 27045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Log likelihood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Speech Bubble: Rectangle 12">
                <a:extLst>
                  <a:ext uri="{FF2B5EF4-FFF2-40B4-BE49-F238E27FC236}">
                    <a16:creationId xmlns:a16="http://schemas.microsoft.com/office/drawing/2014/main" id="{63CEEC46-9481-D4F4-2336-972F718EECE2}"/>
                  </a:ext>
                </a:extLst>
              </p:cNvPr>
              <p:cNvSpPr/>
              <p:nvPr/>
            </p:nvSpPr>
            <p:spPr>
              <a:xfrm>
                <a:off x="9064952" y="4335333"/>
                <a:ext cx="3020018" cy="1221524"/>
              </a:xfrm>
              <a:prstGeom prst="wedgeRectCallout">
                <a:avLst>
                  <a:gd name="adj1" fmla="val -55627"/>
                  <a:gd name="adj2" fmla="val 9241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Can also find a</a:t>
                </a:r>
                <a:r>
                  <a:rPr kumimoji="0" lang="en-IN" sz="1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single best estimate of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by finding the mode of the posterior, i.e.,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I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I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</m:acc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arg</m:t>
                    </m:r>
                    <m:limLow>
                      <m:limLowPr>
                        <m:ctrlPr>
                          <a:rPr kumimoji="0" lang="en-I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IN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e>
                      <m:lim>
                        <m:r>
                          <a:rPr kumimoji="0" lang="en-I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lim>
                    </m:limLow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log</m:t>
                    </m:r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IN" sz="1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𝐗</m:t>
                    </m:r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, called the </a:t>
                </a: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maximum-a-posteriori (MAP)</a:t>
                </a:r>
                <a:r>
                  <a:rPr kumimoji="0" lang="en-IN" sz="1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estimate, but we won’t get uncertainty estimate</a:t>
                </a: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>
          <p:sp>
            <p:nvSpPr>
              <p:cNvPr id="13" name="Speech Bubble: Rectangle 12">
                <a:extLst>
                  <a:ext uri="{FF2B5EF4-FFF2-40B4-BE49-F238E27FC236}">
                    <a16:creationId xmlns:a16="http://schemas.microsoft.com/office/drawing/2014/main" id="{63CEEC46-9481-D4F4-2336-972F718EEC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952" y="4335333"/>
                <a:ext cx="3020018" cy="1221524"/>
              </a:xfrm>
              <a:prstGeom prst="wedgeRectCallout">
                <a:avLst>
                  <a:gd name="adj1" fmla="val -55627"/>
                  <a:gd name="adj2" fmla="val 9241"/>
                </a:avLst>
              </a:prstGeom>
              <a:blipFill>
                <a:blip r:embed="rId9"/>
                <a:stretch>
                  <a:fillRect t="-980" r="-1139" b="-4412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100A2C6-3DBB-E826-7AB8-D38167859B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504" y="1696598"/>
            <a:ext cx="1010687" cy="965223"/>
          </a:xfrm>
          <a:prstGeom prst="rect">
            <a:avLst/>
          </a:prstGeom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DC51CEA8-BE77-9F3A-5867-696837EBA112}"/>
              </a:ext>
            </a:extLst>
          </p:cNvPr>
          <p:cNvSpPr/>
          <p:nvPr/>
        </p:nvSpPr>
        <p:spPr>
          <a:xfrm>
            <a:off x="1359788" y="1548650"/>
            <a:ext cx="2204647" cy="1552268"/>
          </a:xfrm>
          <a:prstGeom prst="wedgeRectCallout">
            <a:avLst>
              <a:gd name="adj1" fmla="val -63334"/>
              <a:gd name="adj2" fmla="val 12816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dirty="0">
                <a:solidFill>
                  <a:schemeClr val="tx1"/>
                </a:solidFill>
                <a:latin typeface="Abadi Extra Light" panose="020B0204020104020204" pitchFamily="34" charset="0"/>
              </a:rPr>
              <a:t>In this course, the use of the word </a:t>
            </a:r>
            <a:r>
              <a:rPr lang="en-IN" sz="1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“inference”</a:t>
            </a:r>
            <a:r>
              <a:rPr lang="en-IN" sz="1400" dirty="0">
                <a:solidFill>
                  <a:schemeClr val="tx1"/>
                </a:solidFill>
                <a:latin typeface="Abadi Extra Light" panose="020B0204020104020204" pitchFamily="34" charset="0"/>
              </a:rPr>
              <a:t> would mean Bayesian inference, i.e., computing the (usually an approximate) posterior distribution of the model parameters.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3B27C269-7ED3-4AAE-73A2-0847C2185355}"/>
              </a:ext>
            </a:extLst>
          </p:cNvPr>
          <p:cNvSpPr/>
          <p:nvPr/>
        </p:nvSpPr>
        <p:spPr>
          <a:xfrm>
            <a:off x="622150" y="3175005"/>
            <a:ext cx="2851127" cy="825746"/>
          </a:xfrm>
          <a:prstGeom prst="wedgeRectCallout">
            <a:avLst>
              <a:gd name="adj1" fmla="val 42802"/>
              <a:gd name="adj2" fmla="val -6726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dirty="0">
                <a:solidFill>
                  <a:schemeClr val="tx1"/>
                </a:solidFill>
                <a:latin typeface="Abadi Extra Light" panose="020B0204020104020204" pitchFamily="34" charset="0"/>
              </a:rPr>
              <a:t>At some other places, especially in deep learning community, the word “inference” usually refers to making prediction on the test inputs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9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Course Logistics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Course Name: Probabilistic Machine Learning – </a:t>
            </a:r>
            <a:r>
              <a:rPr lang="en-IN" b="1" dirty="0">
                <a:latin typeface="Abadi Extra Light" panose="020B0204020104020204" pitchFamily="34" charset="0"/>
              </a:rPr>
              <a:t>CS772A</a:t>
            </a:r>
          </a:p>
          <a:p>
            <a:pPr marL="0" indent="0">
              <a:buNone/>
            </a:pPr>
            <a:endParaRPr lang="en-IN" sz="1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2 classes each week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Mon/</a:t>
            </a:r>
            <a:r>
              <a:rPr lang="en-GB" dirty="0" err="1">
                <a:latin typeface="Abadi Extra Light" panose="020B0204020104020204" pitchFamily="34" charset="0"/>
              </a:rPr>
              <a:t>Thur</a:t>
            </a:r>
            <a:r>
              <a:rPr lang="en-GB" dirty="0">
                <a:latin typeface="Abadi Extra Light" panose="020B0204020104020204" pitchFamily="34" charset="0"/>
              </a:rPr>
              <a:t> 18:00-19:30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Venue: KD-101</a:t>
            </a:r>
            <a:endParaRPr lang="en-GB" sz="1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All material (readings etc) will be posted on course webpage (internal access)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URL: </a:t>
            </a:r>
            <a:r>
              <a:rPr lang="en-GB" dirty="0">
                <a:latin typeface="Abadi Extra Light" panose="020B0204020104020204" pitchFamily="34" charset="0"/>
                <a:hlinkClick r:id="rId3"/>
              </a:rPr>
              <a:t>https://web.cse.iitk.ac.in/users/piyush/courses/pml_autumn22/pml.html</a:t>
            </a:r>
            <a:r>
              <a:rPr lang="en-GB" dirty="0">
                <a:latin typeface="Abadi Extra Light" panose="020B0204020104020204" pitchFamily="34" charset="0"/>
              </a:rPr>
              <a:t>  </a:t>
            </a:r>
          </a:p>
          <a:p>
            <a:pPr marL="0" indent="0">
              <a:buNone/>
            </a:pPr>
            <a:endParaRPr lang="en-GB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Q/A and announcements on Piazza. Please sign 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URL: </a:t>
            </a:r>
            <a:r>
              <a:rPr lang="en-GB" dirty="0">
                <a:latin typeface="Abadi Extra Light" panose="020B0204020104020204" pitchFamily="34" charset="0"/>
                <a:hlinkClick r:id="rId4"/>
              </a:rPr>
              <a:t>https://piazza.com/iitk.ac.in/firstsemester2022/cs772a</a:t>
            </a:r>
            <a:r>
              <a:rPr lang="en-GB" dirty="0">
                <a:latin typeface="Abadi Extra Light" panose="020B0204020104020204" pitchFamily="34" charset="0"/>
              </a:rPr>
              <a:t>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If need to contact me by email (piyush@cse.iitk.ac.in), prefix subject line with “CS772”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Auditors are welcome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However, can’t appear for quizzes/exams. Also, won’t be able to grade your </a:t>
            </a:r>
            <a:r>
              <a:rPr lang="en-GB" dirty="0" err="1">
                <a:latin typeface="Abadi Extra Light" panose="020B0204020104020204" pitchFamily="34" charset="0"/>
              </a:rPr>
              <a:t>homeworks</a:t>
            </a: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b="1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2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35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DE43FB-D81E-402E-A169-B211D9662093}"/>
              </a:ext>
            </a:extLst>
          </p:cNvPr>
          <p:cNvSpPr/>
          <p:nvPr/>
        </p:nvSpPr>
        <p:spPr>
          <a:xfrm>
            <a:off x="3841495" y="4043804"/>
            <a:ext cx="6683745" cy="24564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Posterior Averaging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Can now use the posterior over params to compute “averaged prediction”, e.g.,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38AC00B-8601-4D57-B7A8-E8B6E455CAE5}"/>
              </a:ext>
            </a:extLst>
          </p:cNvPr>
          <p:cNvSpPr/>
          <p:nvPr/>
        </p:nvSpPr>
        <p:spPr>
          <a:xfrm>
            <a:off x="92224" y="2258295"/>
            <a:ext cx="2927998" cy="1344799"/>
          </a:xfrm>
          <a:prstGeom prst="wedgeRectCallout">
            <a:avLst>
              <a:gd name="adj1" fmla="val 66800"/>
              <a:gd name="adj2" fmla="val -5537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Posterior predictive distribution (PPD) 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obtained by doing an importance-weighted averaging over the posterior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2BCD068C-8937-4F4F-8FAA-89F14819176B}"/>
              </a:ext>
            </a:extLst>
          </p:cNvPr>
          <p:cNvSpPr/>
          <p:nvPr/>
        </p:nvSpPr>
        <p:spPr>
          <a:xfrm>
            <a:off x="3404910" y="2450446"/>
            <a:ext cx="2838781" cy="365397"/>
          </a:xfrm>
          <a:prstGeom prst="wedgeRectCallout">
            <a:avLst>
              <a:gd name="adj1" fmla="val 37532"/>
              <a:gd name="adj2" fmla="val -7618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Plug-in predictive distribution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115434C6-F558-4565-85F3-EBD4CEB0D9A3}"/>
                  </a:ext>
                </a:extLst>
              </p:cNvPr>
              <p:cNvSpPr/>
              <p:nvPr/>
            </p:nvSpPr>
            <p:spPr>
              <a:xfrm>
                <a:off x="7383504" y="2506638"/>
                <a:ext cx="2293788" cy="521975"/>
              </a:xfrm>
              <a:prstGeom prst="wedgeRectCallout">
                <a:avLst>
                  <a:gd name="adj1" fmla="val -44283"/>
                  <a:gd name="adj2" fmla="val -78860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Tells us how important this value of </a:t>
                </a:r>
                <a14:m>
                  <m:oMath xmlns:m="http://schemas.openxmlformats.org/officeDocument/2006/math">
                    <m:r>
                      <a:rPr kumimoji="0" lang="en-I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is </a:t>
                </a:r>
              </a:p>
            </p:txBody>
          </p:sp>
        </mc:Choice>
        <mc:Fallback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115434C6-F558-4565-85F3-EBD4CEB0D9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504" y="2506638"/>
                <a:ext cx="2293788" cy="521975"/>
              </a:xfrm>
              <a:prstGeom prst="wedgeRectCallout">
                <a:avLst>
                  <a:gd name="adj1" fmla="val -44283"/>
                  <a:gd name="adj2" fmla="val -78860"/>
                </a:avLst>
              </a:prstGeom>
              <a:blipFill>
                <a:blip r:embed="rId3"/>
                <a:stretch>
                  <a:fillRect l="-1847" r="-264" b="-20690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4A029D-C93E-4C21-876A-EC2790D125F9}"/>
                  </a:ext>
                </a:extLst>
              </p:cNvPr>
              <p:cNvSpPr txBox="1"/>
              <p:nvPr/>
            </p:nvSpPr>
            <p:spPr>
              <a:xfrm>
                <a:off x="3468348" y="1839653"/>
                <a:ext cx="5334409" cy="511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kumimoji="0" lang="en-I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I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IN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I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</m:e>
                        <m:e>
                          <m:r>
                            <a:rPr kumimoji="0" lang="en-IN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𝐗</m:t>
                          </m:r>
                        </m:e>
                      </m:d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=∫</m:t>
                      </m:r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kumimoji="0" lang="en-I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I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IN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I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</m:e>
                        <m:e>
                          <m:r>
                            <a:rPr kumimoji="0" lang="en-I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kumimoji="0" lang="en-I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I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  <m:e>
                          <m:r>
                            <a:rPr kumimoji="0" lang="en-IN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𝐗</m:t>
                          </m:r>
                        </m:e>
                      </m:d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I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4A029D-C93E-4C21-876A-EC2790D12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348" y="1839653"/>
                <a:ext cx="5334409" cy="5112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5249BD-2D6E-4FAC-B4DC-0320F56980B9}"/>
                  </a:ext>
                </a:extLst>
              </p:cNvPr>
              <p:cNvSpPr txBox="1"/>
              <p:nvPr/>
            </p:nvSpPr>
            <p:spPr>
              <a:xfrm>
                <a:off x="4921481" y="4303327"/>
                <a:ext cx="4606004" cy="511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kumimoji="0" lang="en-I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I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IN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I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</m:e>
                        <m:e>
                          <m:r>
                            <a:rPr kumimoji="0" lang="en-IN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𝐗</m:t>
                          </m:r>
                        </m:e>
                      </m:d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=∫</m:t>
                      </m:r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I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N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  <m:sub>
                          <m:r>
                            <a:rPr kumimoji="0" lang="en-I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IN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𝐗</m:t>
                      </m:r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I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I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5249BD-2D6E-4FAC-B4DC-0320F5698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481" y="4303327"/>
                <a:ext cx="4606004" cy="5112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F0621A-5543-4525-99A1-8DAE144C87A0}"/>
                  </a:ext>
                </a:extLst>
              </p:cNvPr>
              <p:cNvSpPr txBox="1"/>
              <p:nvPr/>
            </p:nvSpPr>
            <p:spPr>
              <a:xfrm>
                <a:off x="6421262" y="4984303"/>
                <a:ext cx="3797450" cy="447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=∫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kumimoji="0" lang="en-I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I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IN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I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</m:e>
                        <m:e>
                          <m:r>
                            <a:rPr kumimoji="0" lang="en-I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  <m:r>
                            <a:rPr kumimoji="0" lang="en-IN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IN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𝐗</m:t>
                          </m:r>
                        </m:e>
                      </m:d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IN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𝐗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I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F0621A-5543-4525-99A1-8DAE144C8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262" y="4984303"/>
                <a:ext cx="3797450" cy="4472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02847C-D60D-47FC-85B4-2A0133066E80}"/>
                  </a:ext>
                </a:extLst>
              </p:cNvPr>
              <p:cNvSpPr txBox="1"/>
              <p:nvPr/>
            </p:nvSpPr>
            <p:spPr>
              <a:xfrm>
                <a:off x="6419770" y="5722129"/>
                <a:ext cx="3441070" cy="447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=∫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kumimoji="0" lang="en-I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I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IN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I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</m:e>
                        <m:e>
                          <m:r>
                            <a:rPr kumimoji="0" lang="en-I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IN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𝐗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I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I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02847C-D60D-47FC-85B4-2A0133066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770" y="5722129"/>
                <a:ext cx="3441070" cy="4472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Speech Bubble: Rectangle 18">
                <a:extLst>
                  <a:ext uri="{FF2B5EF4-FFF2-40B4-BE49-F238E27FC236}">
                    <a16:creationId xmlns:a16="http://schemas.microsoft.com/office/drawing/2014/main" id="{2986FD51-64D8-4C87-8A67-2187D44B0959}"/>
                  </a:ext>
                </a:extLst>
              </p:cNvPr>
              <p:cNvSpPr/>
              <p:nvPr/>
            </p:nvSpPr>
            <p:spPr>
              <a:xfrm>
                <a:off x="4294073" y="5701251"/>
                <a:ext cx="1818914" cy="451915"/>
              </a:xfrm>
              <a:prstGeom prst="wedgeRectCallout">
                <a:avLst>
                  <a:gd name="adj1" fmla="val 64483"/>
                  <a:gd name="adj2" fmla="val 17108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Assuming observations are </a:t>
                </a:r>
                <a:r>
                  <a:rPr kumimoji="0" lang="en-I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i.i.d</a:t>
                </a: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. given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9" name="Speech Bubble: Rectangle 18">
                <a:extLst>
                  <a:ext uri="{FF2B5EF4-FFF2-40B4-BE49-F238E27FC236}">
                    <a16:creationId xmlns:a16="http://schemas.microsoft.com/office/drawing/2014/main" id="{2986FD51-64D8-4C87-8A67-2187D44B09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073" y="5701251"/>
                <a:ext cx="1818914" cy="451915"/>
              </a:xfrm>
              <a:prstGeom prst="wedgeRectCallout">
                <a:avLst>
                  <a:gd name="adj1" fmla="val 64483"/>
                  <a:gd name="adj2" fmla="val 17108"/>
                </a:avLst>
              </a:prstGeom>
              <a:blipFill>
                <a:blip r:embed="rId8"/>
                <a:stretch>
                  <a:fillRect l="-570" t="-7792" b="-18182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B7A84120-01A3-1D14-58D6-D35F9F7FB15E}"/>
              </a:ext>
            </a:extLst>
          </p:cNvPr>
          <p:cNvSpPr/>
          <p:nvPr/>
        </p:nvSpPr>
        <p:spPr>
          <a:xfrm>
            <a:off x="8802757" y="3359542"/>
            <a:ext cx="1749070" cy="580008"/>
          </a:xfrm>
          <a:prstGeom prst="wedgeRectCallout">
            <a:avLst>
              <a:gd name="adj1" fmla="val -62668"/>
              <a:gd name="adj2" fmla="val -3409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An approximation of the PPD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190F2C-DAD1-0DBD-E87A-E8096CF98740}"/>
                  </a:ext>
                </a:extLst>
              </p:cNvPr>
              <p:cNvSpPr txBox="1"/>
              <p:nvPr/>
            </p:nvSpPr>
            <p:spPr>
              <a:xfrm>
                <a:off x="4910811" y="2782958"/>
                <a:ext cx="3680495" cy="10106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en-I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I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I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I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I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  <m:e>
                          <m:r>
                            <a:rPr lang="en-I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I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IN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32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IN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n-I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IN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IN" sz="3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3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p>
                          <m:r>
                            <a:rPr lang="en-I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IN" sz="32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190F2C-DAD1-0DBD-E87A-E8096CF98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811" y="2782958"/>
                <a:ext cx="3680495" cy="10106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Speech Bubble: Rectangle 19">
                <a:extLst>
                  <a:ext uri="{FF2B5EF4-FFF2-40B4-BE49-F238E27FC236}">
                    <a16:creationId xmlns:a16="http://schemas.microsoft.com/office/drawing/2014/main" id="{F8F79DE6-ABF3-3E09-4234-199AE3890404}"/>
                  </a:ext>
                </a:extLst>
              </p:cNvPr>
              <p:cNvSpPr/>
              <p:nvPr/>
            </p:nvSpPr>
            <p:spPr>
              <a:xfrm>
                <a:off x="3158775" y="2906907"/>
                <a:ext cx="1689270" cy="849296"/>
              </a:xfrm>
              <a:prstGeom prst="wedgeRectCallout">
                <a:avLst>
                  <a:gd name="adj1" fmla="val 35215"/>
                  <a:gd name="adj2" fmla="val -67187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“Plug-in” because</a:t>
                </a:r>
                <a:r>
                  <a:rPr kumimoji="0" lang="en-IN" sz="1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we plugged-in a single value of </a:t>
                </a:r>
                <a14:m>
                  <m:oMath xmlns:m="http://schemas.openxmlformats.org/officeDocument/2006/math">
                    <m:r>
                      <a:rPr kumimoji="0" lang="en-IN" sz="1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r>
                  <a:rPr kumimoji="0" lang="en-I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to</a:t>
                </a:r>
                <a:r>
                  <a:rPr kumimoji="0" lang="en-IN" sz="1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compute this</a:t>
                </a:r>
                <a:endPara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0" name="Speech Bubble: Rectangle 19">
                <a:extLst>
                  <a:ext uri="{FF2B5EF4-FFF2-40B4-BE49-F238E27FC236}">
                    <a16:creationId xmlns:a16="http://schemas.microsoft.com/office/drawing/2014/main" id="{F8F79DE6-ABF3-3E09-4234-199AE3890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775" y="2906907"/>
                <a:ext cx="1689270" cy="849296"/>
              </a:xfrm>
              <a:prstGeom prst="wedgeRectCallout">
                <a:avLst>
                  <a:gd name="adj1" fmla="val 35215"/>
                  <a:gd name="adj2" fmla="val -67187"/>
                </a:avLst>
              </a:prstGeom>
              <a:blipFill>
                <a:blip r:embed="rId10"/>
                <a:stretch>
                  <a:fillRect l="-714" r="-357" b="-10180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Speech Bubble: Rectangle 20">
                <a:extLst>
                  <a:ext uri="{FF2B5EF4-FFF2-40B4-BE49-F238E27FC236}">
                    <a16:creationId xmlns:a16="http://schemas.microsoft.com/office/drawing/2014/main" id="{2E7A41EB-A138-71FE-0488-DB002EC5E8F9}"/>
                  </a:ext>
                </a:extLst>
              </p:cNvPr>
              <p:cNvSpPr/>
              <p:nvPr/>
            </p:nvSpPr>
            <p:spPr>
              <a:xfrm>
                <a:off x="76192" y="3793619"/>
                <a:ext cx="2927998" cy="2270269"/>
              </a:xfrm>
              <a:prstGeom prst="wedgeRectCallout">
                <a:avLst>
                  <a:gd name="adj1" fmla="val 39691"/>
                  <a:gd name="adj2" fmla="val -58647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IN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Note:</a:t>
                </a:r>
                <a:r>
                  <a:rPr kumimoji="0" lang="en-IN" sz="18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The </a:t>
                </a:r>
                <a:r>
                  <a:rPr kumimoji="0" lang="en-IN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PPD will take different forms depending on the problem/model, e.g., for a discriminative supervised learning </a:t>
                </a:r>
                <a:r>
                  <a:rPr kumimoji="0" lang="en-IN" sz="18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model, PPD will be of the form </a:t>
                </a:r>
                <a14:m>
                  <m:oMath xmlns:m="http://schemas.openxmlformats.org/officeDocument/2006/math">
                    <m:r>
                      <a:rPr kumimoji="0" lang="en-IN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IN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IN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en-IN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IN" sz="1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IN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IN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kumimoji="0" lang="en-IN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IN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where </a:t>
                </a:r>
                <a14:m>
                  <m:oMath xmlns:m="http://schemas.openxmlformats.org/officeDocument/2006/math">
                    <m:r>
                      <a:rPr lang="en-I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kumimoji="0" lang="en-IN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is the </a:t>
                </a:r>
                <a:r>
                  <a:rPr kumimoji="0" lang="en-IN" sz="1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labeled</a:t>
                </a:r>
                <a:r>
                  <a:rPr kumimoji="0" lang="en-IN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training</a:t>
                </a:r>
                <a:r>
                  <a:rPr kumimoji="0" lang="en-IN" sz="18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data</a:t>
                </a:r>
                <a:r>
                  <a:rPr kumimoji="0" lang="en-IN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21" name="Speech Bubble: Rectangle 20">
                <a:extLst>
                  <a:ext uri="{FF2B5EF4-FFF2-40B4-BE49-F238E27FC236}">
                    <a16:creationId xmlns:a16="http://schemas.microsoft.com/office/drawing/2014/main" id="{2E7A41EB-A138-71FE-0488-DB002EC5E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2" y="3793619"/>
                <a:ext cx="2927998" cy="2270269"/>
              </a:xfrm>
              <a:prstGeom prst="wedgeRectCallout">
                <a:avLst>
                  <a:gd name="adj1" fmla="val 39691"/>
                  <a:gd name="adj2" fmla="val -58647"/>
                </a:avLst>
              </a:prstGeom>
              <a:blipFill>
                <a:blip r:embed="rId11"/>
                <a:stretch>
                  <a:fillRect l="-1446" r="-1860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FE39AD8-0273-7FBB-0950-B0C965C274DB}"/>
              </a:ext>
            </a:extLst>
          </p:cNvPr>
          <p:cNvSpPr txBox="1"/>
          <p:nvPr/>
        </p:nvSpPr>
        <p:spPr>
          <a:xfrm>
            <a:off x="3806641" y="4012739"/>
            <a:ext cx="279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Proof of the PPD expression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87D1E2EC-EE97-9D18-5719-0D6291C61A1A}"/>
              </a:ext>
            </a:extLst>
          </p:cNvPr>
          <p:cNvSpPr/>
          <p:nvPr/>
        </p:nvSpPr>
        <p:spPr>
          <a:xfrm>
            <a:off x="5138538" y="1550313"/>
            <a:ext cx="1947460" cy="312355"/>
          </a:xfrm>
          <a:prstGeom prst="wedgeRectCallout">
            <a:avLst>
              <a:gd name="adj1" fmla="val -68799"/>
              <a:gd name="adj2" fmla="val 90168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Past (training) data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CC176217-0321-3AC2-6E53-E9CD28F9294C}"/>
              </a:ext>
            </a:extLst>
          </p:cNvPr>
          <p:cNvSpPr/>
          <p:nvPr/>
        </p:nvSpPr>
        <p:spPr>
          <a:xfrm>
            <a:off x="3158775" y="1521696"/>
            <a:ext cx="1789827" cy="312355"/>
          </a:xfrm>
          <a:prstGeom prst="wedgeRectCallout">
            <a:avLst>
              <a:gd name="adj1" fmla="val 3788"/>
              <a:gd name="adj2" fmla="val 9016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Future (test)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57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8" grpId="0" animBg="1"/>
      <p:bldP spid="5" grpId="0"/>
      <p:bldP spid="15" grpId="0"/>
      <p:bldP spid="16" grpId="0"/>
      <p:bldP spid="18" grpId="0"/>
      <p:bldP spid="19" grpId="0" animBg="1"/>
      <p:bldP spid="17" grpId="0" animBg="1"/>
      <p:bldP spid="3" grpId="0"/>
      <p:bldP spid="20" grpId="0" animBg="1"/>
      <p:bldP spid="21" grpId="0" animBg="1"/>
      <p:bldP spid="10" grpId="0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A33BC3"/>
                </a:solidFill>
              </a:rPr>
              <a:t>Bayesian Inference</a:t>
            </a:r>
            <a:endParaRPr lang="en-IN" dirty="0">
              <a:solidFill>
                <a:srgbClr val="A33BC3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Bayesian inference can be seen in a sequential fashion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Our belief about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keeps getting updated as we see more and more data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Posterior keeps getting updates as more and more data is observed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Note: Updates may not be straightforward and approximations may be needed</a:t>
                </a:r>
              </a:p>
              <a:p>
                <a:pPr marL="0" indent="0">
                  <a:buNone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1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5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800" dirty="0"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  <a:blipFill>
                <a:blip r:embed="rId3"/>
                <a:stretch>
                  <a:fillRect l="-935" t="-186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13CA7-2243-4C18-9796-09AB328CF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878" y="1902356"/>
            <a:ext cx="7184207" cy="3053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144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34" y="2237362"/>
            <a:ext cx="10998180" cy="1915469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</a:t>
            </a:r>
            <a:r>
              <a:rPr lang="en-IN" sz="7200" dirty="0">
                <a:solidFill>
                  <a:srgbClr val="A33BC3"/>
                </a:solidFill>
              </a:rPr>
              <a:t>Other Examples of Probabilistic Models of Data</a:t>
            </a: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22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73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Modeling Data Probabilistically: With Latent Vars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Can endow generative models of data with </a:t>
            </a:r>
            <a:r>
              <a:rPr lang="en-GB" dirty="0">
                <a:solidFill>
                  <a:srgbClr val="0000FF"/>
                </a:solidFill>
                <a:latin typeface="Abadi Extra Light" panose="020B0204020104020204" pitchFamily="34" charset="0"/>
              </a:rPr>
              <a:t>latent variables</a:t>
            </a:r>
            <a:r>
              <a:rPr lang="en-GB" dirty="0">
                <a:latin typeface="Abadi Extra Light" panose="020B0204020104020204" pitchFamily="34" charset="0"/>
              </a:rPr>
              <a:t>. For example:</a:t>
            </a: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Abadi Extra Light" panose="020B0204020104020204" pitchFamily="34" charset="0"/>
              </a:rPr>
              <a:t>Such models are used in many problems, especially unsupervised learning: Gaussian mixture model, probabilistic PCA, topic models, deep generative models, etc.</a:t>
            </a: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Abadi Extra Light" panose="020B0204020104020204" pitchFamily="34" charset="0"/>
              </a:rPr>
              <a:t>We will look at several of these in this course and way to learn such models</a:t>
            </a: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BEAA5-0344-4646-BAAD-BD9FFEF49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748574"/>
            <a:ext cx="2895600" cy="2305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0F85619B-871C-4DC6-AB67-D305B1A6BA17}"/>
                  </a:ext>
                </a:extLst>
              </p:cNvPr>
              <p:cNvSpPr/>
              <p:nvPr/>
            </p:nvSpPr>
            <p:spPr>
              <a:xfrm>
                <a:off x="2209638" y="2554664"/>
                <a:ext cx="2115580" cy="975889"/>
              </a:xfrm>
              <a:prstGeom prst="wedgeRectCallout">
                <a:avLst>
                  <a:gd name="adj1" fmla="val 66437"/>
                  <a:gd name="adj2" fmla="val 14294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Each data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I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is associated with a latent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  <m:sub>
                        <m:r>
                          <a:rPr kumimoji="0" lang="en-I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0F85619B-871C-4DC6-AB67-D305B1A6B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638" y="2554664"/>
                <a:ext cx="2115580" cy="975889"/>
              </a:xfrm>
              <a:prstGeom prst="wedgeRectCallout">
                <a:avLst>
                  <a:gd name="adj1" fmla="val 66437"/>
                  <a:gd name="adj2" fmla="val 14294"/>
                </a:avLst>
              </a:prstGeom>
              <a:blipFill>
                <a:blip r:embed="rId6"/>
                <a:stretch>
                  <a:fillRect l="-1699" b="-5521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14">
                <a:extLst>
                  <a:ext uri="{FF2B5EF4-FFF2-40B4-BE49-F238E27FC236}">
                    <a16:creationId xmlns:a16="http://schemas.microsoft.com/office/drawing/2014/main" id="{7D527C0C-FCAE-4F7C-8B9D-5634B9D6809D}"/>
                  </a:ext>
                </a:extLst>
              </p:cNvPr>
              <p:cNvSpPr/>
              <p:nvPr/>
            </p:nvSpPr>
            <p:spPr>
              <a:xfrm>
                <a:off x="7339390" y="2665106"/>
                <a:ext cx="3859653" cy="1244446"/>
              </a:xfrm>
              <a:prstGeom prst="wedgeRectCallout">
                <a:avLst>
                  <a:gd name="adj1" fmla="val -60290"/>
                  <a:gd name="adj2" fmla="val 24884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The latent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  <m:sub>
                        <m:r>
                          <a:rPr kumimoji="0" lang="en-I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can be used to encode some property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I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(e.g., its cluster membership, or its low-dim representation, or missing parts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I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5" name="Speech Bubble: Rectangle 14">
                <a:extLst>
                  <a:ext uri="{FF2B5EF4-FFF2-40B4-BE49-F238E27FC236}">
                    <a16:creationId xmlns:a16="http://schemas.microsoft.com/office/drawing/2014/main" id="{7D527C0C-FCAE-4F7C-8B9D-5634B9D680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390" y="2665106"/>
                <a:ext cx="3859653" cy="1244446"/>
              </a:xfrm>
              <a:prstGeom prst="wedgeRectCallout">
                <a:avLst>
                  <a:gd name="adj1" fmla="val -60290"/>
                  <a:gd name="adj2" fmla="val 24884"/>
                </a:avLst>
              </a:prstGeom>
              <a:blipFill>
                <a:blip r:embed="rId7"/>
                <a:stretch>
                  <a:fillRect b="-4831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9149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Modeling Data Probabilistically: Other Examples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Can construct various other types of models of data for different problems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Abadi Extra Light" panose="020B0204020104020204" pitchFamily="34" charset="0"/>
              </a:rPr>
              <a:t>Any node (even if observed) we are uncertain about is modeled by a prob. distribution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200" dirty="0">
                <a:latin typeface="Abadi Extra Light" panose="020B0204020104020204" pitchFamily="34" charset="0"/>
              </a:rPr>
              <a:t>These nodes become the random variables of the model</a:t>
            </a:r>
          </a:p>
          <a:p>
            <a:pPr marL="457200" lvl="1" indent="0">
              <a:buNone/>
            </a:pPr>
            <a:endParaRPr lang="en-GB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Abadi Extra Light" panose="020B0204020104020204" pitchFamily="34" charset="0"/>
              </a:rPr>
              <a:t>The full model is specified via a </a:t>
            </a:r>
            <a:r>
              <a:rPr lang="en-GB" sz="2600" dirty="0">
                <a:solidFill>
                  <a:srgbClr val="0000FF"/>
                </a:solidFill>
                <a:latin typeface="Abadi Extra Light" panose="020B0204020104020204" pitchFamily="34" charset="0"/>
              </a:rPr>
              <a:t>joint prob. distribution </a:t>
            </a:r>
            <a:r>
              <a:rPr lang="en-GB" sz="2600" dirty="0">
                <a:latin typeface="Abadi Extra Light" panose="020B0204020104020204" pitchFamily="34" charset="0"/>
              </a:rPr>
              <a:t>over all random variables</a:t>
            </a:r>
          </a:p>
          <a:p>
            <a:pPr marL="0" indent="0">
              <a:buNone/>
            </a:pPr>
            <a:endParaRPr lang="en-GB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Abadi Extra Light" panose="020B0204020104020204" pitchFamily="34" charset="0"/>
              </a:rPr>
              <a:t>The goal is to infer the distribution of unknowns of the model, given the observed data</a:t>
            </a: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971C46B-727E-4B73-A470-2DC253548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298" y="2117681"/>
            <a:ext cx="1428751" cy="131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13F0294-9A5B-42F2-B497-A53DE5A20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90" y="1732124"/>
            <a:ext cx="999381" cy="19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639581D-19E5-43EF-85C2-90214327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87" y="1712850"/>
            <a:ext cx="1338601" cy="19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F560C79-870C-4C52-B79C-4384BD48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13" y="1675660"/>
            <a:ext cx="1840289" cy="190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7A3041-5ABF-4125-896A-A37C010929D4}"/>
              </a:ext>
            </a:extLst>
          </p:cNvPr>
          <p:cNvSpPr txBox="1"/>
          <p:nvPr/>
        </p:nvSpPr>
        <p:spPr>
          <a:xfrm>
            <a:off x="1127780" y="3429000"/>
            <a:ext cx="208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supervised learning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5F6D06-7FEC-4EFC-9BA8-0F018715A77A}"/>
              </a:ext>
            </a:extLst>
          </p:cNvPr>
          <p:cNvSpPr txBox="1"/>
          <p:nvPr/>
        </p:nvSpPr>
        <p:spPr>
          <a:xfrm>
            <a:off x="3188882" y="3586386"/>
            <a:ext cx="263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latent variable model for unsupervised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23DFB9-07D8-4B64-8FC6-298577DC8B0C}"/>
              </a:ext>
            </a:extLst>
          </p:cNvPr>
          <p:cNvSpPr txBox="1"/>
          <p:nvPr/>
        </p:nvSpPr>
        <p:spPr>
          <a:xfrm>
            <a:off x="5781769" y="3600700"/>
            <a:ext cx="263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latent variable model for supervised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F66D6D-C545-4EB9-B814-A5B78F8BD32B}"/>
              </a:ext>
            </a:extLst>
          </p:cNvPr>
          <p:cNvSpPr txBox="1"/>
          <p:nvPr/>
        </p:nvSpPr>
        <p:spPr>
          <a:xfrm>
            <a:off x="8415521" y="3615014"/>
            <a:ext cx="263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latent variable model for sequential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750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554" y="2394170"/>
            <a:ext cx="8137502" cy="1914937"/>
          </a:xfrm>
        </p:spPr>
        <p:txBody>
          <a:bodyPr>
            <a:noAutofit/>
          </a:bodyPr>
          <a:lstStyle/>
          <a:p>
            <a:r>
              <a:rPr lang="en-IN" sz="7200" dirty="0">
                <a:solidFill>
                  <a:srgbClr val="A33BC3"/>
                </a:solidFill>
              </a:rPr>
              <a:t>Use probabilistic ML </a:t>
            </a:r>
            <a:br>
              <a:rPr lang="en-IN" sz="7200" dirty="0">
                <a:solidFill>
                  <a:srgbClr val="A33BC3"/>
                </a:solidFill>
              </a:rPr>
            </a:br>
            <a:r>
              <a:rPr lang="en-IN" sz="7200" dirty="0">
                <a:solidFill>
                  <a:srgbClr val="A33BC3"/>
                </a:solidFill>
              </a:rPr>
              <a:t>     also because..</a:t>
            </a: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25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016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Helps in Sequential Decision-Making Problems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Sequential decision-making: Information about uncertainty can “guide” us, e.g.,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Applications in active learning, reinforcement learning, Bayesian optimization, etc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B6C6C9-2722-4D6D-AE2F-1DDAE6278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92" y="1962804"/>
            <a:ext cx="4639657" cy="376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7B937B83-0F6F-411E-BF1F-43E727756143}"/>
              </a:ext>
            </a:extLst>
          </p:cNvPr>
          <p:cNvSpPr/>
          <p:nvPr/>
        </p:nvSpPr>
        <p:spPr>
          <a:xfrm>
            <a:off x="7965649" y="1922748"/>
            <a:ext cx="3052472" cy="1098862"/>
          </a:xfrm>
          <a:prstGeom prst="wedgeRectCallout">
            <a:avLst>
              <a:gd name="adj1" fmla="val -58661"/>
              <a:gd name="adj2" fmla="val 3124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Given our current estimate of the regression function, which training input(s) should we add next to improve its estimate the most?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E4F091AC-E95D-432A-B1CE-9D528A790994}"/>
              </a:ext>
            </a:extLst>
          </p:cNvPr>
          <p:cNvSpPr/>
          <p:nvPr/>
        </p:nvSpPr>
        <p:spPr>
          <a:xfrm>
            <a:off x="8157569" y="3231037"/>
            <a:ext cx="3769185" cy="945412"/>
          </a:xfrm>
          <a:prstGeom prst="wedgeRectCallout">
            <a:avLst>
              <a:gd name="adj1" fmla="val -629"/>
              <a:gd name="adj2" fmla="val -7684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Uncertainty can help here: Acquire training inputs from regions where the function is most uncertain about its current predictions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AFFA9959-69EC-4CC2-B588-772BA9F1C557}"/>
              </a:ext>
            </a:extLst>
          </p:cNvPr>
          <p:cNvSpPr/>
          <p:nvPr/>
        </p:nvSpPr>
        <p:spPr>
          <a:xfrm>
            <a:off x="186138" y="3231037"/>
            <a:ext cx="2666216" cy="1098862"/>
          </a:xfrm>
          <a:prstGeom prst="wedgeRectCallout">
            <a:avLst>
              <a:gd name="adj1" fmla="val 83213"/>
              <a:gd name="adj2" fmla="val 4068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Blue curve is the mean of the function, shaded region denotes the predictive uncertainty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8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Can Learn Data Distribution and </a:t>
            </a:r>
            <a:r>
              <a:rPr lang="en-IN" u="sng" dirty="0">
                <a:solidFill>
                  <a:srgbClr val="A33BC3"/>
                </a:solidFill>
              </a:rPr>
              <a:t>Generate</a:t>
            </a:r>
            <a:r>
              <a:rPr lang="en-IN" dirty="0">
                <a:solidFill>
                  <a:srgbClr val="A33BC3"/>
                </a:solidFill>
              </a:rPr>
              <a:t>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Often wish to learn the underlying probability distribution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of the data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Useful for many tasks, e.g.,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Outlier/novelty detection: Outliers will have low probability under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Can sample from this distribution to generate new “artificial” but realistic-looking data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1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5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800" dirty="0">
                  <a:latin typeface="Abadi Extra Light" panose="020B0204020104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  <a:blipFill>
                <a:blip r:embed="rId5"/>
                <a:stretch>
                  <a:fillRect l="-935" t="-186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9E41B-BE74-434E-AC87-BB81BC650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1" y="3243251"/>
            <a:ext cx="2483963" cy="2483963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E8944055-1C21-4662-9883-B2BBED417C11}"/>
              </a:ext>
            </a:extLst>
          </p:cNvPr>
          <p:cNvSpPr/>
          <p:nvPr/>
        </p:nvSpPr>
        <p:spPr>
          <a:xfrm>
            <a:off x="8010472" y="3866158"/>
            <a:ext cx="2974180" cy="1238147"/>
          </a:xfrm>
          <a:prstGeom prst="wedgeRectCallout">
            <a:avLst>
              <a:gd name="adj1" fmla="val -67406"/>
              <a:gd name="adj2" fmla="val 13228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Several models, such as generative adversarial networks (GAN), variational auto-encoders (VAE), denoising</a:t>
            </a:r>
            <a:r>
              <a:rPr kumimoji="0" lang="en-IN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diffusion</a:t>
            </a:r>
            <a:r>
              <a:rPr kumimoji="0" lang="en-IN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models,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etc can do this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E0C3E-5AC5-439B-A17E-473144CF8F31}"/>
              </a:ext>
            </a:extLst>
          </p:cNvPr>
          <p:cNvSpPr txBox="1"/>
          <p:nvPr/>
        </p:nvSpPr>
        <p:spPr>
          <a:xfrm>
            <a:off x="0" y="6561334"/>
            <a:ext cx="5889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 credit: https://medium.com/analytics-vidhya/an-introduction-to-generative-deep-learning-792e93d1c6d4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8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Can Better Handle OOD Data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Many modern deep neural networks (DNN) tend to be </a:t>
            </a:r>
            <a:r>
              <a:rPr lang="en-IN" dirty="0">
                <a:solidFill>
                  <a:srgbClr val="FF0000"/>
                </a:solidFill>
                <a:latin typeface="Abadi Extra Light" panose="020B0204020104020204" pitchFamily="34" charset="0"/>
              </a:rPr>
              <a:t>overconfident</a:t>
            </a:r>
          </a:p>
          <a:p>
            <a:pPr marL="0" indent="0">
              <a:buNone/>
            </a:pPr>
            <a:endParaRPr lang="en-IN" sz="10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Especially true if test data is </a:t>
            </a:r>
            <a:r>
              <a:rPr lang="en-IN" dirty="0">
                <a:solidFill>
                  <a:srgbClr val="FF0000"/>
                </a:solidFill>
                <a:latin typeface="Abadi Extra Light" panose="020B0204020104020204" pitchFamily="34" charset="0"/>
              </a:rPr>
              <a:t>“out-of-distribution (OOD)”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PML models are robust and give better uncertainty estimates to flag OOD data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dirty="0">
              <a:latin typeface="Abadi Extra Light" panose="020B0204020104020204" pitchFamily="34" charset="0"/>
            </a:endParaRPr>
          </a:p>
          <a:p>
            <a:pPr marL="457200" lvl="1" indent="0">
              <a:buNone/>
            </a:pP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10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28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7CF9CB5-5B5F-5BF6-3CBE-D3BADADE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24" y="2841529"/>
            <a:ext cx="28575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E6DE84B-39E7-942C-0D6E-698F5BB68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47" y="2942546"/>
            <a:ext cx="419868" cy="261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F0B5AA-E25B-4978-DC8B-82B0BA9A0507}"/>
              </a:ext>
            </a:extLst>
          </p:cNvPr>
          <p:cNvSpPr txBox="1"/>
          <p:nvPr/>
        </p:nvSpPr>
        <p:spPr>
          <a:xfrm>
            <a:off x="1510492" y="2942546"/>
            <a:ext cx="104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+mj-lt"/>
              </a:rPr>
              <a:t>Low confidence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AD3894-9B78-F14E-A1A1-870DF1C26C6A}"/>
              </a:ext>
            </a:extLst>
          </p:cNvPr>
          <p:cNvSpPr txBox="1"/>
          <p:nvPr/>
        </p:nvSpPr>
        <p:spPr>
          <a:xfrm>
            <a:off x="1464132" y="5036691"/>
            <a:ext cx="104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+mj-lt"/>
              </a:rPr>
              <a:t>High confidence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B83DFA-57D5-F0D3-4C87-B3841D4F7A23}"/>
              </a:ext>
            </a:extLst>
          </p:cNvPr>
          <p:cNvCxnSpPr/>
          <p:nvPr/>
        </p:nvCxnSpPr>
        <p:spPr>
          <a:xfrm>
            <a:off x="3918397" y="3313760"/>
            <a:ext cx="268448" cy="1520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029BF8-440D-A089-E1E1-F091F657001C}"/>
              </a:ext>
            </a:extLst>
          </p:cNvPr>
          <p:cNvSpPr txBox="1"/>
          <p:nvPr/>
        </p:nvSpPr>
        <p:spPr>
          <a:xfrm>
            <a:off x="3462795" y="3081986"/>
            <a:ext cx="1045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+mj-lt"/>
              </a:rPr>
              <a:t>Class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135BA6-2022-5D60-07F2-A53E07EB33BE}"/>
              </a:ext>
            </a:extLst>
          </p:cNvPr>
          <p:cNvSpPr txBox="1"/>
          <p:nvPr/>
        </p:nvSpPr>
        <p:spPr>
          <a:xfrm>
            <a:off x="3918397" y="4501124"/>
            <a:ext cx="1045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+mj-lt"/>
              </a:rPr>
              <a:t>Class 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485FA4-F54A-049F-FC8B-BE69FD5CC8CF}"/>
              </a:ext>
            </a:extLst>
          </p:cNvPr>
          <p:cNvCxnSpPr>
            <a:cxnSpLocks/>
          </p:cNvCxnSpPr>
          <p:nvPr/>
        </p:nvCxnSpPr>
        <p:spPr>
          <a:xfrm flipV="1">
            <a:off x="4295540" y="4451502"/>
            <a:ext cx="213244" cy="1213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ECEEEAE-517D-18EB-2E3A-8C354A538EB5}"/>
              </a:ext>
            </a:extLst>
          </p:cNvPr>
          <p:cNvSpPr txBox="1"/>
          <p:nvPr/>
        </p:nvSpPr>
        <p:spPr>
          <a:xfrm>
            <a:off x="3398118" y="4808901"/>
            <a:ext cx="104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+mj-lt"/>
              </a:rPr>
              <a:t>Some OOD </a:t>
            </a:r>
          </a:p>
          <a:p>
            <a:r>
              <a:rPr lang="en-IN" sz="1400" dirty="0">
                <a:latin typeface="+mj-lt"/>
              </a:rPr>
              <a:t>test data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D3FFFFD-4985-202E-CF7B-855503062A7E}"/>
              </a:ext>
            </a:extLst>
          </p:cNvPr>
          <p:cNvCxnSpPr>
            <a:cxnSpLocks/>
          </p:cNvCxnSpPr>
          <p:nvPr/>
        </p:nvCxnSpPr>
        <p:spPr>
          <a:xfrm>
            <a:off x="4186845" y="5070511"/>
            <a:ext cx="215317" cy="1121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>
            <a:extLst>
              <a:ext uri="{FF2B5EF4-FFF2-40B4-BE49-F238E27FC236}">
                <a16:creationId xmlns:a16="http://schemas.microsoft.com/office/drawing/2014/main" id="{94D276D4-3F50-2845-1F36-3E010BD2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02" y="2879629"/>
            <a:ext cx="280987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2F5002-ACFF-06AC-5F0B-AF02201D02C1}"/>
              </a:ext>
            </a:extLst>
          </p:cNvPr>
          <p:cNvSpPr txBox="1"/>
          <p:nvPr/>
        </p:nvSpPr>
        <p:spPr>
          <a:xfrm>
            <a:off x="3392536" y="2573414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+mj-lt"/>
              </a:rPr>
              <a:t>Desirable confidence map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9B734C-3E23-B2E2-931B-9C29FA7238E1}"/>
              </a:ext>
            </a:extLst>
          </p:cNvPr>
          <p:cNvSpPr txBox="1"/>
          <p:nvPr/>
        </p:nvSpPr>
        <p:spPr>
          <a:xfrm>
            <a:off x="6561856" y="2510297"/>
            <a:ext cx="258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+mj-lt"/>
              </a:rPr>
              <a:t>Confidence map of a DNN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580DDC83-1F88-EE98-A824-4EBBEB83ACEB}"/>
              </a:ext>
            </a:extLst>
          </p:cNvPr>
          <p:cNvSpPr/>
          <p:nvPr/>
        </p:nvSpPr>
        <p:spPr>
          <a:xfrm>
            <a:off x="9151476" y="3871061"/>
            <a:ext cx="2442109" cy="676640"/>
          </a:xfrm>
          <a:prstGeom prst="wedgeRectCallout">
            <a:avLst>
              <a:gd name="adj1" fmla="val -60502"/>
              <a:gd name="adj2" fmla="val 10497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Model </a:t>
            </a:r>
            <a:r>
              <a:rPr lang="en-IN" sz="1400" noProof="0" dirty="0">
                <a:solidFill>
                  <a:prstClr val="black"/>
                </a:solidFill>
                <a:latin typeface="Abadi Extra Light" panose="020B0204020104020204" pitchFamily="34" charset="0"/>
              </a:rPr>
              <a:t>has high confidence for predictions on even i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nputs that are far </a:t>
            </a:r>
            <a:r>
              <a:rPr kumimoji="0" lang="en-IN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away from training data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8D6864C7-2699-7690-E702-06E857A6EB12}"/>
              </a:ext>
            </a:extLst>
          </p:cNvPr>
          <p:cNvSpPr/>
          <p:nvPr/>
        </p:nvSpPr>
        <p:spPr>
          <a:xfrm>
            <a:off x="9965283" y="3191858"/>
            <a:ext cx="1628302" cy="474283"/>
          </a:xfrm>
          <a:prstGeom prst="wedgeRectCallout">
            <a:avLst>
              <a:gd name="adj1" fmla="val -60502"/>
              <a:gd name="adj2" fmla="val 10497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Example of an overconfident</a:t>
            </a:r>
            <a:r>
              <a:rPr kumimoji="0" lang="en-IN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model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EF77D-C821-FF34-1DB0-E142C855A700}"/>
              </a:ext>
            </a:extLst>
          </p:cNvPr>
          <p:cNvSpPr txBox="1"/>
          <p:nvPr/>
        </p:nvSpPr>
        <p:spPr>
          <a:xfrm>
            <a:off x="90108" y="6571652"/>
            <a:ext cx="8541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+mj-lt"/>
              </a:rPr>
              <a:t>Image source: </a:t>
            </a:r>
            <a:r>
              <a:rPr lang="en-GB" sz="1200" dirty="0">
                <a:latin typeface="+mj-lt"/>
                <a:hlinkClick r:id="rId6"/>
              </a:rPr>
              <a:t>“Simple and Principled Uncertainty Estimation with Deterministic Deep Learning via Distance Awareness” </a:t>
            </a:r>
            <a:r>
              <a:rPr lang="en-GB" sz="1200" dirty="0">
                <a:latin typeface="+mj-lt"/>
              </a:rPr>
              <a:t>(Liu et al, 2020)</a:t>
            </a:r>
            <a:endParaRPr lang="en-IN" sz="12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359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A33BC3"/>
                </a:solidFill>
              </a:rPr>
              <a:t>Can Construct Complex Models in Modular Ways</a:t>
            </a:r>
            <a:endParaRPr lang="en-IN" dirty="0">
              <a:solidFill>
                <a:srgbClr val="A33BC3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Can combine multiple simple probabilistic models to learn complex patterns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Abadi Extra Light" panose="020B0204020104020204" pitchFamily="34" charset="0"/>
              </a:rPr>
              <a:t>Can design models that can jointly learn from multiple datasets and share information across multiple datasets using shared parameters with a prior distribution</a:t>
            </a: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CA9DF-D786-4723-ABCD-2A9667E5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162" y="1690235"/>
            <a:ext cx="1976102" cy="1822840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935A7DC-26E4-48FE-9A1F-7690A1A8EA40}"/>
              </a:ext>
            </a:extLst>
          </p:cNvPr>
          <p:cNvSpPr/>
          <p:nvPr/>
        </p:nvSpPr>
        <p:spPr>
          <a:xfrm>
            <a:off x="666230" y="1854673"/>
            <a:ext cx="3917947" cy="1185421"/>
          </a:xfrm>
          <a:prstGeom prst="wedgeRectCallout">
            <a:avLst>
              <a:gd name="adj1" fmla="val 59753"/>
              <a:gd name="adj2" fmla="val 3061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A combination of a mixture model for clustering and a probabilistic linear regression model: Result is a probabilistic nonlinear regression model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C7D58B27-CC51-4E9E-8513-EFEE419E6174}"/>
              </a:ext>
            </a:extLst>
          </p:cNvPr>
          <p:cNvSpPr/>
          <p:nvPr/>
        </p:nvSpPr>
        <p:spPr>
          <a:xfrm>
            <a:off x="7416042" y="1991363"/>
            <a:ext cx="1810258" cy="912043"/>
          </a:xfrm>
          <a:prstGeom prst="wedgeRectCallout">
            <a:avLst>
              <a:gd name="adj1" fmla="val -64953"/>
              <a:gd name="adj2" fmla="val 7195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Can design a latent variable model to do this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4EA2E5E2-6FDE-4F4E-9319-294FEA5B1ED3}"/>
              </a:ext>
            </a:extLst>
          </p:cNvPr>
          <p:cNvSpPr/>
          <p:nvPr/>
        </p:nvSpPr>
        <p:spPr>
          <a:xfrm>
            <a:off x="9435504" y="2327939"/>
            <a:ext cx="2115580" cy="712155"/>
          </a:xfrm>
          <a:prstGeom prst="wedgeRectCallout">
            <a:avLst>
              <a:gd name="adj1" fmla="val -63675"/>
              <a:gd name="adj2" fmla="val -16794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Essentially a “mixture of experts” model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EBFF385-8C74-4A92-863F-E39447F1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56" y="4275639"/>
            <a:ext cx="3056314" cy="225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8FE7536F-05A3-4341-8047-E97DCCC64750}"/>
              </a:ext>
            </a:extLst>
          </p:cNvPr>
          <p:cNvSpPr/>
          <p:nvPr/>
        </p:nvSpPr>
        <p:spPr>
          <a:xfrm>
            <a:off x="7880503" y="4838131"/>
            <a:ext cx="3110001" cy="890173"/>
          </a:xfrm>
          <a:prstGeom prst="wedgeRectCallout">
            <a:avLst>
              <a:gd name="adj1" fmla="val -64403"/>
              <a:gd name="adj2" fmla="val 3085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An example of transfer learning or multitask learning using a probabilistic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peech Bubble: Rectangle 10">
                <a:extLst>
                  <a:ext uri="{FF2B5EF4-FFF2-40B4-BE49-F238E27FC236}">
                    <a16:creationId xmlns:a16="http://schemas.microsoft.com/office/drawing/2014/main" id="{FE54E85F-5736-4376-A2E5-D2A1DB2B4066}"/>
                  </a:ext>
                </a:extLst>
              </p:cNvPr>
              <p:cNvSpPr/>
              <p:nvPr/>
            </p:nvSpPr>
            <p:spPr>
              <a:xfrm>
                <a:off x="551012" y="4543765"/>
                <a:ext cx="3110001" cy="1478904"/>
              </a:xfrm>
              <a:prstGeom prst="wedgeRectCallout">
                <a:avLst>
                  <a:gd name="adj1" fmla="val 75938"/>
                  <a:gd name="adj2" fmla="val 41635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Example: Estimating the means of </a:t>
                </a:r>
                <a14:m>
                  <m:oMath xmlns:m="http://schemas.openxmlformats.org/officeDocument/2006/math">
                    <m:r>
                      <a:rPr kumimoji="0" lang="en-IN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 datasets, assuming the means are somewhat related. Can do this jointly rather than estimating independently</a:t>
                </a:r>
              </a:p>
            </p:txBody>
          </p:sp>
        </mc:Choice>
        <mc:Fallback xmlns="">
          <p:sp>
            <p:nvSpPr>
              <p:cNvPr id="11" name="Speech Bubble: Rectangle 10">
                <a:extLst>
                  <a:ext uri="{FF2B5EF4-FFF2-40B4-BE49-F238E27FC236}">
                    <a16:creationId xmlns:a16="http://schemas.microsoft.com/office/drawing/2014/main" id="{FE54E85F-5736-4376-A2E5-D2A1DB2B4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12" y="4543765"/>
                <a:ext cx="3110001" cy="1478904"/>
              </a:xfrm>
              <a:prstGeom prst="wedgeRectCallout">
                <a:avLst>
                  <a:gd name="adj1" fmla="val 75938"/>
                  <a:gd name="adj2" fmla="val 41635"/>
                </a:avLst>
              </a:prstGeom>
              <a:blipFill>
                <a:blip r:embed="rId7"/>
                <a:stretch>
                  <a:fillRect l="-1072" t="-1220" b="-5285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55285173-BF86-4B0B-A005-C18A301078FF}"/>
              </a:ext>
            </a:extLst>
          </p:cNvPr>
          <p:cNvSpPr/>
          <p:nvPr/>
        </p:nvSpPr>
        <p:spPr>
          <a:xfrm>
            <a:off x="666230" y="6112384"/>
            <a:ext cx="3110001" cy="681378"/>
          </a:xfrm>
          <a:prstGeom prst="wedgeRectCallout">
            <a:avLst>
              <a:gd name="adj1" fmla="val 41080"/>
              <a:gd name="adj2" fmla="val -73195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Easy to do it using a probabilistic approach with shared parameters (will see details later)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83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Workload and Grading Policy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4 </a:t>
            </a:r>
            <a:r>
              <a:rPr lang="en-IN" dirty="0" err="1">
                <a:latin typeface="Abadi Extra Light" panose="020B0204020104020204" pitchFamily="34" charset="0"/>
              </a:rPr>
              <a:t>homeworks</a:t>
            </a:r>
            <a:r>
              <a:rPr lang="en-IN" dirty="0">
                <a:latin typeface="Abadi Extra Light" panose="020B0204020104020204" pitchFamily="34" charset="0"/>
              </a:rPr>
              <a:t> (theory + programming): 40%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Must be typeset in LaTeX. To be uploaded on </a:t>
            </a:r>
            <a:r>
              <a:rPr lang="en-IN" dirty="0" err="1">
                <a:latin typeface="Abadi Extra Light" panose="020B0204020104020204" pitchFamily="34" charset="0"/>
              </a:rPr>
              <a:t>Gradescope</a:t>
            </a:r>
            <a:r>
              <a:rPr lang="en-IN" dirty="0">
                <a:latin typeface="Abadi Extra Light" panose="020B0204020104020204" pitchFamily="34" charset="0"/>
              </a:rPr>
              <a:t> (login details will be shared)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2 quizzes: 10% (tentative dates: Aug 27, Oct 22)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sz="10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Mid-</a:t>
            </a:r>
            <a:r>
              <a:rPr lang="en-IN" dirty="0" err="1">
                <a:latin typeface="Abadi Extra Light" panose="020B0204020104020204" pitchFamily="34" charset="0"/>
              </a:rPr>
              <a:t>sem</a:t>
            </a:r>
            <a:r>
              <a:rPr lang="en-IN" dirty="0">
                <a:latin typeface="Abadi Extra Light" panose="020B0204020104020204" pitchFamily="34" charset="0"/>
              </a:rPr>
              <a:t> exam: 20% (date as per DOAA schedule)</a:t>
            </a:r>
            <a:endParaRPr lang="en-IN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10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End-</a:t>
            </a:r>
            <a:r>
              <a:rPr lang="en-IN" dirty="0" err="1">
                <a:latin typeface="Abadi Extra Light" panose="020B0204020104020204" pitchFamily="34" charset="0"/>
              </a:rPr>
              <a:t>sem</a:t>
            </a:r>
            <a:r>
              <a:rPr lang="en-IN" dirty="0">
                <a:latin typeface="Abadi Extra Light" panose="020B0204020104020204" pitchFamily="34" charset="0"/>
              </a:rPr>
              <a:t> exam: 30% (date as per DOAA schedule)</a:t>
            </a:r>
          </a:p>
          <a:p>
            <a:pPr marL="0" indent="0">
              <a:buNone/>
            </a:pPr>
            <a:endParaRPr lang="en-IN" sz="10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(Optional) Research project (to be done in groups of 2): 20%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If opted, will be exempted from appearing in the mid-</a:t>
            </a:r>
            <a:r>
              <a:rPr lang="en-IN" dirty="0" err="1">
                <a:latin typeface="Abadi Extra Light" panose="020B0204020104020204" pitchFamily="34" charset="0"/>
              </a:rPr>
              <a:t>sem</a:t>
            </a:r>
            <a:r>
              <a:rPr lang="en-IN" dirty="0">
                <a:latin typeface="Abadi Extra Light" panose="020B0204020104020204" pitchFamily="34" charset="0"/>
              </a:rPr>
              <a:t> exam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We may suggest some topics but the project has to be driven by you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We will not be able to provide compute resources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Advisable only if you have strong prior experience of working on ML research projects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sz="1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b="1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3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C9E7A-C9A3-CC8C-2760-E33082AA3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175" y="3061982"/>
            <a:ext cx="1010687" cy="965223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A86FE3F-F763-590D-532F-3FED464FFFFC}"/>
              </a:ext>
            </a:extLst>
          </p:cNvPr>
          <p:cNvSpPr/>
          <p:nvPr/>
        </p:nvSpPr>
        <p:spPr>
          <a:xfrm>
            <a:off x="8665829" y="2362931"/>
            <a:ext cx="2511280" cy="817738"/>
          </a:xfrm>
          <a:prstGeom prst="wedgeRectCallout">
            <a:avLst>
              <a:gd name="adj1" fmla="val 46412"/>
              <a:gd name="adj2" fmla="val 75418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Abadi Extra Light" panose="020B0204020104020204" pitchFamily="34" charset="0"/>
              </a:rPr>
              <a:t>Tentative dates for release of </a:t>
            </a:r>
            <a:r>
              <a:rPr lang="en-IN" sz="1600" dirty="0" err="1">
                <a:solidFill>
                  <a:schemeClr val="tx1"/>
                </a:solidFill>
                <a:latin typeface="Abadi Extra Light" panose="020B0204020104020204" pitchFamily="34" charset="0"/>
              </a:rPr>
              <a:t>homeworks</a:t>
            </a:r>
            <a:r>
              <a:rPr lang="en-IN" sz="1600" dirty="0">
                <a:solidFill>
                  <a:schemeClr val="tx1"/>
                </a:solidFill>
                <a:latin typeface="Abadi Extra Light" panose="020B0204020104020204" pitchFamily="34" charset="0"/>
              </a:rPr>
              <a:t>: Aug 11, Aug 29, Sept 26, Oct 20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0A5A431-2751-B8BA-A5B9-94EDC02E851C}"/>
              </a:ext>
            </a:extLst>
          </p:cNvPr>
          <p:cNvSpPr/>
          <p:nvPr/>
        </p:nvSpPr>
        <p:spPr>
          <a:xfrm>
            <a:off x="8029662" y="3410455"/>
            <a:ext cx="2775357" cy="817738"/>
          </a:xfrm>
          <a:prstGeom prst="wedgeRectCallout">
            <a:avLst>
              <a:gd name="adj1" fmla="val -817"/>
              <a:gd name="adj2" fmla="val -81541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Abadi Extra Light" panose="020B0204020104020204" pitchFamily="34" charset="0"/>
              </a:rPr>
              <a:t>Each homework due roughly in 2 weeks (excluding holidays, exam weeks)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23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Hyperparameter Estimation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ML models invariably have </a:t>
            </a:r>
            <a:r>
              <a:rPr lang="en-IN" dirty="0" err="1">
                <a:latin typeface="Abadi Extra Light" panose="020B0204020104020204" pitchFamily="34" charset="0"/>
              </a:rPr>
              <a:t>hyperparams</a:t>
            </a:r>
            <a:r>
              <a:rPr lang="en-IN" dirty="0">
                <a:latin typeface="Abadi Extra Light" panose="020B0204020104020204" pitchFamily="34" charset="0"/>
              </a:rPr>
              <a:t>, e.g., regularization/kernel </a:t>
            </a:r>
            <a:r>
              <a:rPr lang="en-IN" dirty="0" err="1">
                <a:latin typeface="Abadi Extra Light" panose="020B0204020104020204" pitchFamily="34" charset="0"/>
              </a:rPr>
              <a:t>h.p.</a:t>
            </a:r>
            <a:r>
              <a:rPr lang="en-IN" dirty="0">
                <a:latin typeface="Abadi Extra Light" panose="020B0204020104020204" pitchFamily="34" charset="0"/>
              </a:rPr>
              <a:t> in a linear/kernel regression, hyperparameters of a deep neural network, etc.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600" dirty="0">
                <a:latin typeface="Abadi Extra Light" panose="020B0204020104020204" pitchFamily="34" charset="0"/>
              </a:rPr>
              <a:t>Can specify the </a:t>
            </a:r>
            <a:r>
              <a:rPr lang="en-IN" sz="2600" dirty="0" err="1">
                <a:latin typeface="Abadi Extra Light" panose="020B0204020104020204" pitchFamily="34" charset="0"/>
              </a:rPr>
              <a:t>hyperparams</a:t>
            </a:r>
            <a:r>
              <a:rPr lang="en-IN" sz="2600" dirty="0">
                <a:latin typeface="Abadi Extra Light" panose="020B0204020104020204" pitchFamily="34" charset="0"/>
              </a:rPr>
              <a:t> as additional unknown of the probabilistic model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sz="2600" dirty="0">
                <a:latin typeface="Abadi Extra Light" panose="020B0204020104020204" pitchFamily="34" charset="0"/>
              </a:rPr>
              <a:t>Can now estimate them, e.g., using a point estimate or a posterior distribution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dirty="0">
                <a:latin typeface="Abadi Extra Light" panose="020B0204020104020204" pitchFamily="34" charset="0"/>
              </a:rPr>
              <a:t>To find point estimate of hyperparameters, we can write the probability of data as a function of hyperparameters and maximize this quantity </a:t>
            </a:r>
            <a:r>
              <a:rPr lang="en-IN" sz="2200" dirty="0" err="1">
                <a:latin typeface="Abadi Extra Light" panose="020B0204020104020204" pitchFamily="34" charset="0"/>
              </a:rPr>
              <a:t>w.r.t.</a:t>
            </a:r>
            <a:r>
              <a:rPr lang="en-IN" sz="2200" dirty="0">
                <a:latin typeface="Abadi Extra Light" panose="020B0204020104020204" pitchFamily="34" charset="0"/>
              </a:rPr>
              <a:t> the hyperparameters (details later)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dirty="0">
                <a:latin typeface="Abadi Extra Light" panose="020B0204020104020204" pitchFamily="34" charset="0"/>
              </a:rPr>
              <a:t>Posterior can also be estimated if we specify a prior on the hyperparameters as well (details later)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A382BD9-AC95-4056-A7E7-44F1F2D4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878" y="2724886"/>
            <a:ext cx="1942952" cy="199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D78AEAF-D7CA-4640-B52F-2681CB993CCA}"/>
              </a:ext>
            </a:extLst>
          </p:cNvPr>
          <p:cNvSpPr/>
          <p:nvPr/>
        </p:nvSpPr>
        <p:spPr>
          <a:xfrm>
            <a:off x="8237650" y="2713018"/>
            <a:ext cx="3303096" cy="756825"/>
          </a:xfrm>
          <a:prstGeom prst="wedgeRectCallout">
            <a:avLst>
              <a:gd name="adj1" fmla="val -36565"/>
              <a:gd name="adj2" fmla="val 8405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A way to find the point estimate of the hyperparameters by maximizing the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marginal likelihood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of data (more on this later)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286023-9425-4B2F-96CA-54E130C04A7B}"/>
                  </a:ext>
                </a:extLst>
              </p:cNvPr>
              <p:cNvSpPr txBox="1"/>
              <p:nvPr/>
            </p:nvSpPr>
            <p:spPr>
              <a:xfrm>
                <a:off x="6984410" y="3720153"/>
                <a:ext cx="3096360" cy="483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</m:acc>
                      <m: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arg</m:t>
                      </m:r>
                      <m:limLow>
                        <m:limLowPr>
                          <m:ctrlP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IN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max</m:t>
                          </m:r>
                        </m:e>
                        <m:lim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</m:lim>
                      </m:limLow>
                      <m: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log</m:t>
                      </m:r>
                      <m: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IN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𝐗</m:t>
                      </m:r>
                      <m: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I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286023-9425-4B2F-96CA-54E130C04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410" y="3720153"/>
                <a:ext cx="3096360" cy="483209"/>
              </a:xfrm>
              <a:prstGeom prst="rect">
                <a:avLst/>
              </a:prstGeom>
              <a:blipFill>
                <a:blip r:embed="rId6"/>
                <a:stretch>
                  <a:fillRect l="-984" t="-11250" r="-2953" b="-1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7DC1AA-04F3-473B-BD0C-BF35BA9EA206}"/>
                  </a:ext>
                </a:extLst>
              </p:cNvPr>
              <p:cNvSpPr txBox="1"/>
              <p:nvPr/>
            </p:nvSpPr>
            <p:spPr>
              <a:xfrm>
                <a:off x="6914197" y="4291233"/>
                <a:ext cx="4409733" cy="505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I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I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arg</m:t>
                    </m:r>
                    <m:limLow>
                      <m:limLowPr>
                        <m:ctrlPr>
                          <a:rPr kumimoji="0" lang="en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IN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e>
                      <m:lim>
                        <m:r>
                          <a:rPr kumimoji="0" lang="en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lim>
                    </m:limLow>
                    <m:r>
                      <a:rPr kumimoji="0" lang="en-I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I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log</m:t>
                    </m:r>
                    <m:r>
                      <a:rPr kumimoji="0" lang="en-I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∫</m:t>
                    </m:r>
                    <m:r>
                      <a:rPr kumimoji="0" lang="en-I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d>
                      <m:dPr>
                        <m:ctrlPr>
                          <a:rPr kumimoji="0" lang="en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IN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𝐗</m:t>
                        </m:r>
                      </m:e>
                      <m:e>
                        <m:r>
                          <a:rPr kumimoji="0" lang="en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</m:d>
                    <m:r>
                      <a:rPr kumimoji="0" lang="en-I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d>
                      <m:dPr>
                        <m:ctrlPr>
                          <a:rPr kumimoji="0" lang="en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  <m:e>
                        <m:r>
                          <a:rPr kumimoji="0" lang="en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</m:d>
                    <m:r>
                      <a:rPr kumimoji="0" lang="en-I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I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7DC1AA-04F3-473B-BD0C-BF35BA9EA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197" y="4291233"/>
                <a:ext cx="4409733" cy="5057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290D1BC8-5B7D-953C-81FA-E08F4AA414B8}"/>
              </a:ext>
            </a:extLst>
          </p:cNvPr>
          <p:cNvSpPr/>
          <p:nvPr/>
        </p:nvSpPr>
        <p:spPr>
          <a:xfrm>
            <a:off x="5103194" y="2545026"/>
            <a:ext cx="2790554" cy="1162304"/>
          </a:xfrm>
          <a:prstGeom prst="wedgeRectCallout">
            <a:avLst>
              <a:gd name="adj1" fmla="val 64510"/>
              <a:gd name="adj2" fmla="val -5752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The approach</a:t>
            </a:r>
            <a:r>
              <a:rPr kumimoji="0" lang="en-IN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</a:rPr>
              <a:t> of using marginal likelihood for doing such thing </a:t>
            </a:r>
            <a:r>
              <a:rPr lang="en-IN" sz="1400" dirty="0">
                <a:solidFill>
                  <a:prstClr val="black"/>
                </a:solidFill>
                <a:latin typeface="Abadi Extra Light" panose="020B0204020104020204" pitchFamily="34" charset="0"/>
              </a:rPr>
              <a:t>has some issues; other quantities can be used such as </a:t>
            </a:r>
            <a:r>
              <a:rPr lang="en-IN" sz="1400" dirty="0">
                <a:solidFill>
                  <a:srgbClr val="FF0000"/>
                </a:solidFill>
                <a:latin typeface="Abadi Extra Light" panose="020B0204020104020204" pitchFamily="34" charset="0"/>
              </a:rPr>
              <a:t>“conditional” marginal likelihood*</a:t>
            </a:r>
            <a:r>
              <a:rPr lang="en-IN" sz="1400" dirty="0">
                <a:solidFill>
                  <a:prstClr val="black"/>
                </a:solidFill>
                <a:latin typeface="Abadi Extra Light" panose="020B0204020104020204" pitchFamily="34" charset="0"/>
              </a:rPr>
              <a:t> (more on this later)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4E5F0-2E01-DA56-11DA-06F779FFE68D}"/>
              </a:ext>
            </a:extLst>
          </p:cNvPr>
          <p:cNvSpPr txBox="1"/>
          <p:nvPr/>
        </p:nvSpPr>
        <p:spPr>
          <a:xfrm>
            <a:off x="0" y="6542451"/>
            <a:ext cx="5625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+mj-lt"/>
                <a:hlinkClick r:id="rId8"/>
              </a:rPr>
              <a:t>*Bayesian Model Selection, the Marginal Likelihood, and Generalization </a:t>
            </a:r>
            <a:r>
              <a:rPr lang="en-GB" sz="1200" dirty="0">
                <a:latin typeface="+mj-lt"/>
              </a:rPr>
              <a:t>(</a:t>
            </a:r>
            <a:r>
              <a:rPr lang="en-GB" sz="1200" dirty="0" err="1">
                <a:latin typeface="+mj-lt"/>
              </a:rPr>
              <a:t>Lotfi</a:t>
            </a:r>
            <a:r>
              <a:rPr lang="en-GB" sz="1200" dirty="0">
                <a:latin typeface="+mj-lt"/>
              </a:rPr>
              <a:t> et al, 2022)</a:t>
            </a:r>
            <a:endParaRPr lang="en-IN" sz="12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4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9" grpId="0"/>
      <p:bldP spid="10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Model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Abadi Extra Light" panose="020B0204020104020204" pitchFamily="34" charset="0"/>
                  </a:rPr>
                  <a:t>Suppose we have a number of models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=1,2,…, 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>
                    <a:latin typeface="Abadi Extra Light" panose="020B0204020104020204" pitchFamily="34" charset="0"/>
                  </a:rPr>
                  <a:t> to choose from</a:t>
                </a:r>
              </a:p>
              <a:p>
                <a:pPr marL="0" indent="0">
                  <a:buNone/>
                </a:pPr>
                <a:endParaRPr lang="en-GB" sz="1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2600" dirty="0">
                    <a:latin typeface="Abadi Extra Light" panose="020B0204020104020204" pitchFamily="34" charset="0"/>
                  </a:rPr>
                  <a:t>The standard way to choose the best model is cross-validation </a:t>
                </a: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1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2600" dirty="0">
                    <a:latin typeface="Abadi Extra Light" panose="020B0204020104020204" pitchFamily="34" charset="0"/>
                  </a:rPr>
                  <a:t>Can also compute the posterior probability of each candidate model, using Bayes rule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2600" dirty="0">
                    <a:latin typeface="Abadi Extra Light" panose="020B0204020104020204" pitchFamily="34" charset="0"/>
                  </a:rPr>
                  <a:t>If all models are equally likely a priori (</a:t>
                </a:r>
                <a14:m>
                  <m:oMath xmlns:m="http://schemas.openxmlformats.org/officeDocument/2006/math">
                    <m:r>
                      <a:rPr lang="en-IN" sz="2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N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sz="2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IN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600" dirty="0">
                    <a:latin typeface="Abadi Extra Light" panose="020B0204020104020204" pitchFamily="34" charset="0"/>
                  </a:rPr>
                  <a:t> is uniform) then the best model can be selected as the one with largest marginal likelihood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IN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2600" dirty="0">
                  <a:latin typeface="Abadi Extra Light" panose="020B0204020104020204" pitchFamily="34" charset="0"/>
                </a:endParaRPr>
              </a:p>
              <a:p>
                <a:pPr marL="0" indent="0">
                  <a:buNone/>
                </a:pPr>
                <a:endParaRPr lang="en-GB" sz="800" dirty="0">
                  <a:latin typeface="Abadi Extra Light" panose="020B0204020104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4819C9-D576-44D5-A1AF-875A21D5E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245" y="1130786"/>
                <a:ext cx="11740617" cy="5557532"/>
              </a:xfrm>
              <a:blipFill>
                <a:blip r:embed="rId5"/>
                <a:stretch>
                  <a:fillRect l="-935" t="-186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B647360-918D-41FB-82B1-0B8CD6939A61}"/>
                  </a:ext>
                </a:extLst>
              </p:cNvPr>
              <p:cNvSpPr txBox="1"/>
              <p:nvPr/>
            </p:nvSpPr>
            <p:spPr>
              <a:xfrm>
                <a:off x="4427542" y="2930102"/>
                <a:ext cx="3196452" cy="782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e>
                          <m:r>
                            <a:rPr kumimoji="0" lang="en-IN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𝐗</m:t>
                          </m:r>
                        </m:e>
                      </m:d>
                      <m:r>
                        <a:rPr kumimoji="0" lang="en-I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ctrlPr>
                                <a:rPr kumimoji="0" lang="en-I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I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</m:d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IN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𝐗</m:t>
                          </m:r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IN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𝐗</m:t>
                          </m:r>
                          <m:r>
                            <a:rPr kumimoji="0" lang="en-I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I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B647360-918D-41FB-82B1-0B8CD6939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42" y="2930102"/>
                <a:ext cx="3196452" cy="7822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5">
                <a:extLst>
                  <a:ext uri="{FF2B5EF4-FFF2-40B4-BE49-F238E27FC236}">
                    <a16:creationId xmlns:a16="http://schemas.microsoft.com/office/drawing/2014/main" id="{AAD018A9-8EBB-41AF-914B-54636CA53BD4}"/>
                  </a:ext>
                </a:extLst>
              </p:cNvPr>
              <p:cNvSpPr/>
              <p:nvPr/>
            </p:nvSpPr>
            <p:spPr>
              <a:xfrm>
                <a:off x="8017933" y="2892873"/>
                <a:ext cx="3196451" cy="408587"/>
              </a:xfrm>
              <a:prstGeom prst="wedgeRectCallout">
                <a:avLst>
                  <a:gd name="adj1" fmla="val -60649"/>
                  <a:gd name="adj2" fmla="val 8770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 Extra Light" panose="020B0204020104020204" pitchFamily="34" charset="0"/>
                    <a:ea typeface="+mn-ea"/>
                    <a:cs typeface="+mn-cs"/>
                  </a:rPr>
                  <a:t>Marginal likelihood of model </a:t>
                </a:r>
                <a14:m>
                  <m:oMath xmlns:m="http://schemas.openxmlformats.org/officeDocument/2006/math">
                    <m:r>
                      <a:rPr kumimoji="0" lang="en-IN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Speech Bubble: Rectangle 5">
                <a:extLst>
                  <a:ext uri="{FF2B5EF4-FFF2-40B4-BE49-F238E27FC236}">
                    <a16:creationId xmlns:a16="http://schemas.microsoft.com/office/drawing/2014/main" id="{AAD018A9-8EBB-41AF-914B-54636CA53B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933" y="2892873"/>
                <a:ext cx="3196451" cy="408587"/>
              </a:xfrm>
              <a:prstGeom prst="wedgeRectCallout">
                <a:avLst>
                  <a:gd name="adj1" fmla="val -60649"/>
                  <a:gd name="adj2" fmla="val 8770"/>
                </a:avLst>
              </a:prstGeom>
              <a:blipFill>
                <a:blip r:embed="rId7"/>
                <a:stretch>
                  <a:fillRect t="-1429" b="-14286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>
            <a:extLst>
              <a:ext uri="{FF2B5EF4-FFF2-40B4-BE49-F238E27FC236}">
                <a16:creationId xmlns:a16="http://schemas.microsoft.com/office/drawing/2014/main" id="{867273C2-E68A-4BC9-8970-B7655396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24" y="4675929"/>
            <a:ext cx="2338339" cy="201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B343F26D-C3BE-405C-87E5-4E6C5E8A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58" y="4804085"/>
            <a:ext cx="2132184" cy="184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A8BC8B-8749-4BA7-B0E9-B3D1A5E99838}"/>
                  </a:ext>
                </a:extLst>
              </p:cNvPr>
              <p:cNvSpPr txBox="1"/>
              <p:nvPr/>
            </p:nvSpPr>
            <p:spPr>
              <a:xfrm rot="16200000">
                <a:off x="5954599" y="5414442"/>
                <a:ext cx="9873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IN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IN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IN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𝐗</m:t>
                      </m:r>
                      <m:r>
                        <a:rPr kumimoji="0" lang="en-IN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IN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  <m:r>
                        <a:rPr kumimoji="0" lang="en-IN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A8BC8B-8749-4BA7-B0E9-B3D1A5E99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54599" y="5414442"/>
                <a:ext cx="987386" cy="369332"/>
              </a:xfrm>
              <a:prstGeom prst="rect">
                <a:avLst/>
              </a:prstGeom>
              <a:blipFill>
                <a:blip r:embed="rId10"/>
                <a:stretch>
                  <a:fillRect r="-1311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5BF5E72-3EEE-4697-8167-A5C51A876062}"/>
              </a:ext>
            </a:extLst>
          </p:cNvPr>
          <p:cNvSpPr/>
          <p:nvPr/>
        </p:nvSpPr>
        <p:spPr>
          <a:xfrm>
            <a:off x="9134474" y="4448342"/>
            <a:ext cx="2424260" cy="868375"/>
          </a:xfrm>
          <a:prstGeom prst="wedgeRectCallout">
            <a:avLst>
              <a:gd name="adj1" fmla="val -65064"/>
              <a:gd name="adj2" fmla="val 3382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This doesn’t require a separate validation set unlike cross-validation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5B399005-F557-46C5-BFB9-848E2A7F6638}"/>
              </a:ext>
            </a:extLst>
          </p:cNvPr>
          <p:cNvSpPr/>
          <p:nvPr/>
        </p:nvSpPr>
        <p:spPr>
          <a:xfrm>
            <a:off x="9201082" y="5566531"/>
            <a:ext cx="2804780" cy="868375"/>
          </a:xfrm>
          <a:prstGeom prst="wedgeRectCallout">
            <a:avLst>
              <a:gd name="adj1" fmla="val -38325"/>
              <a:gd name="adj2" fmla="val -8124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Therefore also useful for doing model selection/comparison for unsupervised learning problems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84C75F40-EBB4-46EC-98DD-95A0E347E8E8}"/>
              </a:ext>
            </a:extLst>
          </p:cNvPr>
          <p:cNvSpPr/>
          <p:nvPr/>
        </p:nvSpPr>
        <p:spPr>
          <a:xfrm>
            <a:off x="1222778" y="2930102"/>
            <a:ext cx="2670001" cy="782265"/>
          </a:xfrm>
          <a:prstGeom prst="wedgeRectCallout">
            <a:avLst>
              <a:gd name="adj1" fmla="val 62625"/>
              <a:gd name="adj2" fmla="val 646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May not be easy to do exactly but can compute it approximately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24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5" grpId="0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Non-probabilistic ML Methods?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Some non-probabilistic ML methods can give probabilistic answers via heuristics</a:t>
            </a:r>
          </a:p>
          <a:p>
            <a:pPr marL="0" indent="0">
              <a:buNone/>
            </a:pPr>
            <a:endParaRPr lang="en-GB" sz="1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sz="2600" dirty="0">
                <a:latin typeface="Abadi Extra Light" panose="020B0204020104020204" pitchFamily="34" charset="0"/>
              </a:rPr>
              <a:t>Doesn’t mean these methods are not useful/used but they don’t follow the PML paradigm, so we won’t study them in this course</a:t>
            </a:r>
          </a:p>
          <a:p>
            <a:pPr marL="0" indent="0">
              <a:buNone/>
            </a:pPr>
            <a:endParaRPr lang="en-IN" sz="10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sz="2600" dirty="0">
                <a:latin typeface="Abadi Extra Light" panose="020B0204020104020204" pitchFamily="34" charset="0"/>
              </a:rPr>
              <a:t>Some examples which you may have seen</a:t>
            </a:r>
          </a:p>
          <a:p>
            <a:pPr marL="0" indent="0">
              <a:buNone/>
            </a:pPr>
            <a:endParaRPr lang="en-IN" sz="5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dirty="0">
                <a:latin typeface="Abadi Extra Light" panose="020B0204020104020204" pitchFamily="34" charset="0"/>
              </a:rPr>
              <a:t>Converting distances from hyperplane (in hyperplane classifiers) to compute class probabilities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IN" sz="22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dirty="0">
                <a:latin typeface="Abadi Extra Light" panose="020B0204020104020204" pitchFamily="34" charset="0"/>
              </a:rPr>
              <a:t>Using class-frequencies in nearest neighbors to compute class probabilities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IN" sz="22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dirty="0">
                <a:latin typeface="Abadi Extra Light" panose="020B0204020104020204" pitchFamily="34" charset="0"/>
              </a:rPr>
              <a:t>Using class-frequencies at leaves of a Decision Tree to compute class probabilities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IN" sz="22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dirty="0">
                <a:latin typeface="Abadi Extra Light" panose="020B0204020104020204" pitchFamily="34" charset="0"/>
              </a:rPr>
              <a:t>Soft k-means clustering to compute probabilistic cluster memberships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IN" sz="22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ACBF8DE5-FC8B-ACDC-D24A-755A80A82DBA}"/>
              </a:ext>
            </a:extLst>
          </p:cNvPr>
          <p:cNvSpPr/>
          <p:nvPr/>
        </p:nvSpPr>
        <p:spPr>
          <a:xfrm>
            <a:off x="8932276" y="2506693"/>
            <a:ext cx="2440147" cy="999247"/>
          </a:xfrm>
          <a:prstGeom prst="wedgeRectCallout">
            <a:avLst>
              <a:gd name="adj1" fmla="val -45872"/>
              <a:gd name="adj2" fmla="val 6858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Or methods like Platt Scaling used to get class</a:t>
            </a:r>
            <a:r>
              <a:rPr kumimoji="0" lang="en-IN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probabilities for SVMs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C1A47-FA1C-B26F-8645-CC4FCDE3C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917" y="4597044"/>
            <a:ext cx="1836047" cy="428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25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Tentative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badi Extra Light" panose="020B0204020104020204" pitchFamily="34" charset="0"/>
              </a:rPr>
              <a:t>Basics of probabilistic modeling and inference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Common probability distributions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Basic point estimation (MLE and MAP)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badi Extra Light" panose="020B0204020104020204" pitchFamily="34" charset="0"/>
              </a:rPr>
              <a:t>Bayesian inference (simple and not-so-simple cases)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badi Extra Light" panose="020B0204020104020204" pitchFamily="34" charset="0"/>
              </a:rPr>
              <a:t>Probabilistic models for regression, classification, clustering, dimensionality reduction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badi Extra Light" panose="020B0204020104020204" pitchFamily="34" charset="0"/>
              </a:rPr>
              <a:t>Gaussian Processes (probabilistic modeling meets kernels)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badi Extra Light" panose="020B0204020104020204" pitchFamily="34" charset="0"/>
              </a:rPr>
              <a:t>Latent Variable Models (for </a:t>
            </a:r>
            <a:r>
              <a:rPr lang="en-IN" sz="2400" dirty="0" err="1">
                <a:latin typeface="Abadi Extra Light" panose="020B0204020104020204" pitchFamily="34" charset="0"/>
              </a:rPr>
              <a:t>i.i.d</a:t>
            </a:r>
            <a:r>
              <a:rPr lang="en-IN" sz="2400" dirty="0">
                <a:latin typeface="Abadi Extra Light" panose="020B0204020104020204" pitchFamily="34" charset="0"/>
              </a:rPr>
              <a:t>., sequential, and relational data)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badi Extra Light" panose="020B0204020104020204" pitchFamily="34" charset="0"/>
              </a:rPr>
              <a:t>Approximate Bayesian inference (EM, variational inference, sampling, etc)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badi Extra Light" panose="020B0204020104020204" pitchFamily="34" charset="0"/>
              </a:rPr>
              <a:t>Bayesian Deep Learning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 err="1">
                <a:latin typeface="Abadi Extra Light" panose="020B0204020104020204" pitchFamily="34" charset="0"/>
              </a:rPr>
              <a:t>Misc</a:t>
            </a:r>
            <a:r>
              <a:rPr lang="en-IN" sz="2400" dirty="0">
                <a:latin typeface="Abadi Extra Light" panose="020B0204020104020204" pitchFamily="34" charset="0"/>
              </a:rPr>
              <a:t> topics, e.g., deep generative models, black-box inference, sequential decision-making, etc</a:t>
            </a: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ED9D3-AF84-488D-8A6A-726D5349CDAB}" type="slidenum"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903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Textbooks and Readings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Textbook: No official textbook required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Some books that you may use as reference (freely available PDF)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dirty="0">
                <a:latin typeface="Abadi Extra Light" panose="020B0204020104020204" pitchFamily="34" charset="0"/>
              </a:rPr>
              <a:t>Kevin P. Murphy, </a:t>
            </a:r>
            <a:r>
              <a:rPr lang="en-IN" sz="2200" dirty="0">
                <a:solidFill>
                  <a:srgbClr val="0000FF"/>
                </a:solidFill>
                <a:latin typeface="Abadi Extra Light" panose="020B0204020104020204" pitchFamily="34" charset="0"/>
              </a:rPr>
              <a:t>Probabilistic Machine Learning: An Introduction </a:t>
            </a:r>
            <a:r>
              <a:rPr lang="en-IN" sz="2200" dirty="0">
                <a:latin typeface="Abadi Extra Light" panose="020B0204020104020204" pitchFamily="34" charset="0"/>
              </a:rPr>
              <a:t>(PML-1), The MIT Press, 2022.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dirty="0">
                <a:latin typeface="Abadi Extra Light" panose="020B0204020104020204" pitchFamily="34" charset="0"/>
              </a:rPr>
              <a:t>Kevin P. Murphy, </a:t>
            </a:r>
            <a:r>
              <a:rPr lang="en-IN" sz="2200" dirty="0">
                <a:solidFill>
                  <a:srgbClr val="0000FF"/>
                </a:solidFill>
                <a:latin typeface="Abadi Extra Light" panose="020B0204020104020204" pitchFamily="34" charset="0"/>
              </a:rPr>
              <a:t>Probabilistic Machine Learning: Advanced Topics</a:t>
            </a:r>
            <a:r>
              <a:rPr lang="en-IN" sz="2200" dirty="0">
                <a:latin typeface="Abadi Extra Light" panose="020B0204020104020204" pitchFamily="34" charset="0"/>
              </a:rPr>
              <a:t>(PML-2), The MIT Press, 2022.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200" dirty="0">
                <a:latin typeface="Abadi Extra Light" panose="020B0204020104020204" pitchFamily="34" charset="0"/>
              </a:rPr>
              <a:t>Christopher M. Bishop, </a:t>
            </a:r>
            <a:r>
              <a:rPr lang="en-IN" sz="2200" dirty="0">
                <a:solidFill>
                  <a:srgbClr val="0000FF"/>
                </a:solidFill>
                <a:latin typeface="Abadi Extra Light" panose="020B0204020104020204" pitchFamily="34" charset="0"/>
              </a:rPr>
              <a:t>Pattern Recognition and Machine Learning </a:t>
            </a:r>
            <a:r>
              <a:rPr lang="en-IN" sz="2200" dirty="0">
                <a:latin typeface="Abadi Extra Light" panose="020B0204020104020204" pitchFamily="34" charset="0"/>
              </a:rPr>
              <a:t>(PRML), Springer, 2007.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IN" sz="22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sz="22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sz="22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sz="22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sz="22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sz="2200" dirty="0">
              <a:latin typeface="Abadi Extra Light" panose="020B0204020104020204" pitchFamily="34" charset="0"/>
            </a:endParaRPr>
          </a:p>
          <a:p>
            <a:pPr marL="457200" lvl="1" indent="0">
              <a:buNone/>
            </a:pPr>
            <a:endParaRPr lang="en-IN" sz="10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Follow the suggested readings for each lecture (may also include some portions from these books), rather than trying to read these books in a linear fashion</a:t>
            </a: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4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Book cover">
            <a:extLst>
              <a:ext uri="{FF2B5EF4-FFF2-40B4-BE49-F238E27FC236}">
                <a16:creationId xmlns:a16="http://schemas.microsoft.com/office/drawing/2014/main" id="{02FCA8AF-99EC-31D7-9571-42F671253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60" y="3433060"/>
            <a:ext cx="1532354" cy="172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cover">
            <a:extLst>
              <a:ext uri="{FF2B5EF4-FFF2-40B4-BE49-F238E27FC236}">
                <a16:creationId xmlns:a16="http://schemas.microsoft.com/office/drawing/2014/main" id="{1756A40E-C379-B9B5-D2A7-9500FA8A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52" y="3429000"/>
            <a:ext cx="1532354" cy="173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ristopher Bishop at Microsoft Research">
            <a:extLst>
              <a:ext uri="{FF2B5EF4-FFF2-40B4-BE49-F238E27FC236}">
                <a16:creationId xmlns:a16="http://schemas.microsoft.com/office/drawing/2014/main" id="{13725F4C-11E8-53F7-936D-B555AB10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970" y="3429000"/>
            <a:ext cx="1267838" cy="172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2B8D77F-804E-4C27-1693-E03C8F7FE265}"/>
              </a:ext>
            </a:extLst>
          </p:cNvPr>
          <p:cNvSpPr/>
          <p:nvPr/>
        </p:nvSpPr>
        <p:spPr>
          <a:xfrm>
            <a:off x="9850797" y="3588777"/>
            <a:ext cx="1096181" cy="270652"/>
          </a:xfrm>
          <a:prstGeom prst="wedgeRectCallout">
            <a:avLst>
              <a:gd name="adj1" fmla="val -62445"/>
              <a:gd name="adj2" fmla="val 13816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Abadi Extra Light" panose="020B0204020104020204" pitchFamily="34" charset="0"/>
              </a:rPr>
              <a:t>758 pages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4AC8E32A-488D-8628-DBB4-3063E59C91A1}"/>
              </a:ext>
            </a:extLst>
          </p:cNvPr>
          <p:cNvSpPr/>
          <p:nvPr/>
        </p:nvSpPr>
        <p:spPr>
          <a:xfrm>
            <a:off x="3442653" y="3593885"/>
            <a:ext cx="1168817" cy="270652"/>
          </a:xfrm>
          <a:prstGeom prst="wedgeRectCallout">
            <a:avLst>
              <a:gd name="adj1" fmla="val -62445"/>
              <a:gd name="adj2" fmla="val 13816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Abadi Extra Light" panose="020B0204020104020204" pitchFamily="34" charset="0"/>
              </a:rPr>
              <a:t>855 pages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F016A34B-D9A6-CFB8-1AE4-ED51684FDCF1}"/>
              </a:ext>
            </a:extLst>
          </p:cNvPr>
          <p:cNvSpPr/>
          <p:nvPr/>
        </p:nvSpPr>
        <p:spPr>
          <a:xfrm>
            <a:off x="6635530" y="3588777"/>
            <a:ext cx="1252403" cy="270652"/>
          </a:xfrm>
          <a:prstGeom prst="wedgeRectCallout">
            <a:avLst>
              <a:gd name="adj1" fmla="val -62445"/>
              <a:gd name="adj2" fmla="val 138169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1347 pages</a:t>
            </a:r>
            <a:r>
              <a:rPr lang="en-IN" sz="1600" b="1" dirty="0">
                <a:solidFill>
                  <a:srgbClr val="FF0000"/>
                </a:solidFill>
                <a:latin typeface="Abadi Extra Light" panose="020B0204020104020204" pitchFamily="34" charset="0"/>
                <a:sym typeface="Wingdings" panose="05000000000000000000" pitchFamily="2" charset="2"/>
              </a:rPr>
              <a:t> </a:t>
            </a:r>
            <a:endParaRPr lang="en-IN" sz="16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E1E2DA66-1A2F-92DA-2F00-C17C9E7B3CCA}"/>
              </a:ext>
            </a:extLst>
          </p:cNvPr>
          <p:cNvSpPr txBox="1"/>
          <p:nvPr/>
        </p:nvSpPr>
        <p:spPr>
          <a:xfrm>
            <a:off x="1842160" y="5155146"/>
            <a:ext cx="136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+mj-lt"/>
                <a:hlinkClick r:id="rId6"/>
              </a:rPr>
              <a:t>Python code</a:t>
            </a:r>
            <a:endParaRPr lang="en-IN" dirty="0">
              <a:latin typeface="+mj-lt"/>
            </a:endParaRPr>
          </a:p>
        </p:txBody>
      </p:sp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3F634765-9F15-A184-FBF7-9233B886FA3B}"/>
              </a:ext>
            </a:extLst>
          </p:cNvPr>
          <p:cNvSpPr txBox="1"/>
          <p:nvPr/>
        </p:nvSpPr>
        <p:spPr>
          <a:xfrm>
            <a:off x="5081807" y="5155146"/>
            <a:ext cx="136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+mj-lt"/>
                <a:hlinkClick r:id="rId7"/>
              </a:rPr>
              <a:t>Python </a:t>
            </a:r>
            <a:r>
              <a:rPr lang="en-IN" dirty="0">
                <a:latin typeface="+mj-lt"/>
                <a:hlinkClick r:id="rId7"/>
              </a:rPr>
              <a:t>code</a:t>
            </a:r>
            <a:endParaRPr lang="en-IN" dirty="0">
              <a:latin typeface="+mj-lt"/>
            </a:endParaRPr>
          </a:p>
        </p:txBody>
      </p:sp>
      <p:sp>
        <p:nvSpPr>
          <p:cNvPr id="14" name="TextBox 13">
            <a:hlinkClick r:id="rId6"/>
            <a:extLst>
              <a:ext uri="{FF2B5EF4-FFF2-40B4-BE49-F238E27FC236}">
                <a16:creationId xmlns:a16="http://schemas.microsoft.com/office/drawing/2014/main" id="{6FAD7BAB-56B0-FB51-A2E1-EA7FDA119A70}"/>
              </a:ext>
            </a:extLst>
          </p:cNvPr>
          <p:cNvSpPr txBox="1"/>
          <p:nvPr/>
        </p:nvSpPr>
        <p:spPr>
          <a:xfrm>
            <a:off x="8444767" y="5155146"/>
            <a:ext cx="136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+mj-lt"/>
                <a:hlinkClick r:id="rId8"/>
              </a:rPr>
              <a:t>Python</a:t>
            </a:r>
            <a:r>
              <a:rPr lang="en-IN" dirty="0">
                <a:latin typeface="+mj-lt"/>
                <a:hlinkClick r:id="rId8"/>
              </a:rPr>
              <a:t> code</a:t>
            </a:r>
            <a:endParaRPr lang="en-IN" dirty="0">
              <a:latin typeface="+mj-lt"/>
            </a:endParaRP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AB1A7848-3BFB-EAC8-4CEE-3CF600C9868A}"/>
              </a:ext>
            </a:extLst>
          </p:cNvPr>
          <p:cNvSpPr/>
          <p:nvPr/>
        </p:nvSpPr>
        <p:spPr>
          <a:xfrm>
            <a:off x="10131554" y="4070023"/>
            <a:ext cx="1897410" cy="1528210"/>
          </a:xfrm>
          <a:prstGeom prst="wedgeRectCallout">
            <a:avLst>
              <a:gd name="adj1" fmla="val -49964"/>
              <a:gd name="adj2" fmla="val 2521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Abadi Extra Light" panose="020B0204020104020204" pitchFamily="34" charset="0"/>
              </a:rPr>
              <a:t>All these books have accompanying Python code. You are encouraged to explore (we will also go through some)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4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/>
      <p:bldP spid="13" grpId="0"/>
      <p:bldP spid="1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Course Policies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Policy on </a:t>
            </a:r>
            <a:r>
              <a:rPr lang="en-IN" dirty="0" err="1">
                <a:latin typeface="Abadi Extra Light" panose="020B0204020104020204" pitchFamily="34" charset="0"/>
              </a:rPr>
              <a:t>homeworks</a:t>
            </a:r>
            <a:endParaRPr lang="en-IN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Homework solutions must be in your own words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Must cite sources you have referred to or used in preparing your HW solutions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No requests for deadline extension will entertained. Plan ahead of time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Late submissions allowed up to 72 hours with 10% penalty per 24 hour delay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Every student entitled for ONE late homework submission without penalty (use it wisely)</a:t>
            </a:r>
          </a:p>
          <a:p>
            <a:pPr marL="0" indent="0">
              <a:buNone/>
            </a:pPr>
            <a:endParaRPr lang="en-IN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Policy on collaboration/cheating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Punishable as per institute's/department’s rules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Plagiarism from other sources will also lead to strict punishment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Both copying as well as helping someone copy will be equally punishable</a:t>
            </a:r>
            <a:endParaRPr lang="en-IN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5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2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Course Team</a:t>
            </a: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6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206E73-3BC3-4D14-A028-84A4837697EB}"/>
              </a:ext>
            </a:extLst>
          </p:cNvPr>
          <p:cNvSpPr/>
          <p:nvPr/>
        </p:nvSpPr>
        <p:spPr>
          <a:xfrm>
            <a:off x="2831060" y="4029879"/>
            <a:ext cx="2501285" cy="244815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20CFB0-C261-41E8-8F44-78763DD75CA7}"/>
              </a:ext>
            </a:extLst>
          </p:cNvPr>
          <p:cNvSpPr txBox="1"/>
          <p:nvPr/>
        </p:nvSpPr>
        <p:spPr>
          <a:xfrm>
            <a:off x="2948103" y="5831701"/>
            <a:ext cx="2384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/>
              <a:t>Soumya Banerjee</a:t>
            </a:r>
          </a:p>
          <a:p>
            <a:pPr algn="ctr"/>
            <a:r>
              <a:rPr lang="en-IN" dirty="0"/>
              <a:t>soumyab@cse.iitk.ac.in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5A6154-F1D8-4208-B235-AA7624B07CB4}"/>
              </a:ext>
            </a:extLst>
          </p:cNvPr>
          <p:cNvSpPr/>
          <p:nvPr/>
        </p:nvSpPr>
        <p:spPr>
          <a:xfrm>
            <a:off x="8399447" y="1056888"/>
            <a:ext cx="2501285" cy="244815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21697C-716E-4D6E-88A3-9DFDCE0F62FA}"/>
              </a:ext>
            </a:extLst>
          </p:cNvPr>
          <p:cNvSpPr txBox="1"/>
          <p:nvPr/>
        </p:nvSpPr>
        <p:spPr>
          <a:xfrm>
            <a:off x="8570639" y="2858710"/>
            <a:ext cx="2275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 err="1"/>
              <a:t>Avideep</a:t>
            </a:r>
            <a:r>
              <a:rPr lang="en-IN" dirty="0"/>
              <a:t> Mukherjee</a:t>
            </a:r>
          </a:p>
          <a:p>
            <a:pPr algn="ctr"/>
            <a:r>
              <a:rPr lang="en-IN" dirty="0"/>
              <a:t>avideep@cse.iitk.ac.in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8F8C2A-DE98-47DC-B559-B61CFAE58160}"/>
              </a:ext>
            </a:extLst>
          </p:cNvPr>
          <p:cNvSpPr/>
          <p:nvPr/>
        </p:nvSpPr>
        <p:spPr>
          <a:xfrm>
            <a:off x="4917110" y="1083485"/>
            <a:ext cx="2501285" cy="244815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19FF20-7ED6-4314-8575-D28CA246C22A}"/>
              </a:ext>
            </a:extLst>
          </p:cNvPr>
          <p:cNvSpPr txBox="1"/>
          <p:nvPr/>
        </p:nvSpPr>
        <p:spPr>
          <a:xfrm>
            <a:off x="5100007" y="2885307"/>
            <a:ext cx="2252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/>
              <a:t>Abhishek Jaiswal</a:t>
            </a:r>
          </a:p>
          <a:p>
            <a:pPr algn="ctr"/>
            <a:r>
              <a:rPr lang="en-IN" dirty="0"/>
              <a:t>abhijais@cse.iitk.ac.in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0F53AC-2722-4040-BB37-B4EA323ADEE2}"/>
              </a:ext>
            </a:extLst>
          </p:cNvPr>
          <p:cNvSpPr/>
          <p:nvPr/>
        </p:nvSpPr>
        <p:spPr>
          <a:xfrm>
            <a:off x="1356045" y="1083485"/>
            <a:ext cx="2501285" cy="244815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1255E7-A6B4-49C9-A379-B4495B5530E0}"/>
              </a:ext>
            </a:extLst>
          </p:cNvPr>
          <p:cNvSpPr txBox="1"/>
          <p:nvPr/>
        </p:nvSpPr>
        <p:spPr>
          <a:xfrm>
            <a:off x="1620693" y="2885307"/>
            <a:ext cx="2089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/>
              <a:t>Abhinav Joshi</a:t>
            </a:r>
          </a:p>
          <a:p>
            <a:pPr algn="ctr"/>
            <a:r>
              <a:rPr lang="en-IN" dirty="0"/>
              <a:t>ajoshi@cse.iitk.ac.in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07FC02-78EA-4F8B-BEAB-1DF01CAA0DCB}"/>
              </a:ext>
            </a:extLst>
          </p:cNvPr>
          <p:cNvSpPr/>
          <p:nvPr/>
        </p:nvSpPr>
        <p:spPr>
          <a:xfrm>
            <a:off x="6443727" y="4037097"/>
            <a:ext cx="2501285" cy="244815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258333-9D03-4546-A7DC-D32C1A714092}"/>
              </a:ext>
            </a:extLst>
          </p:cNvPr>
          <p:cNvSpPr txBox="1"/>
          <p:nvPr/>
        </p:nvSpPr>
        <p:spPr>
          <a:xfrm>
            <a:off x="6677918" y="5838919"/>
            <a:ext cx="214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/>
              <a:t>Piyush Rai</a:t>
            </a:r>
          </a:p>
          <a:p>
            <a:pPr algn="ctr"/>
            <a:r>
              <a:rPr lang="en-IN" dirty="0"/>
              <a:t>piyush@cse.iitk.ac.in</a:t>
            </a:r>
          </a:p>
        </p:txBody>
      </p:sp>
      <p:pic>
        <p:nvPicPr>
          <p:cNvPr id="30" name="Picture 2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0302146-7A7E-4CEA-B792-6D74ECB42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57" y="4134787"/>
            <a:ext cx="1510136" cy="1693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0411E-121F-4406-8D39-92A00F1AA8BA}"/>
              </a:ext>
            </a:extLst>
          </p:cNvPr>
          <p:cNvSpPr txBox="1"/>
          <p:nvPr/>
        </p:nvSpPr>
        <p:spPr>
          <a:xfrm>
            <a:off x="3857211" y="3719698"/>
            <a:ext cx="41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3FC5D-7C95-439C-BCB3-C7908EC8EB47}"/>
              </a:ext>
            </a:extLst>
          </p:cNvPr>
          <p:cNvSpPr txBox="1"/>
          <p:nvPr/>
        </p:nvSpPr>
        <p:spPr>
          <a:xfrm>
            <a:off x="9495524" y="742110"/>
            <a:ext cx="41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C8F439-DA6A-44D4-BC08-7FD617F9F0EB}"/>
              </a:ext>
            </a:extLst>
          </p:cNvPr>
          <p:cNvSpPr txBox="1"/>
          <p:nvPr/>
        </p:nvSpPr>
        <p:spPr>
          <a:xfrm>
            <a:off x="5999982" y="754154"/>
            <a:ext cx="41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TA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0973BA-EEBB-4004-AE7B-69F3CA3E0116}"/>
              </a:ext>
            </a:extLst>
          </p:cNvPr>
          <p:cNvSpPr txBox="1"/>
          <p:nvPr/>
        </p:nvSpPr>
        <p:spPr>
          <a:xfrm>
            <a:off x="2477792" y="766086"/>
            <a:ext cx="41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A8E66B-548D-4AA3-AAF3-DE4B75E93555}"/>
              </a:ext>
            </a:extLst>
          </p:cNvPr>
          <p:cNvSpPr txBox="1"/>
          <p:nvPr/>
        </p:nvSpPr>
        <p:spPr>
          <a:xfrm>
            <a:off x="7197402" y="3719698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Instructor</a:t>
            </a:r>
          </a:p>
        </p:txBody>
      </p:sp>
      <p:pic>
        <p:nvPicPr>
          <p:cNvPr id="16" name="Picture 15" descr="A picture containing sky, person, person, outdoor&#10;&#10;Description automatically generated">
            <a:extLst>
              <a:ext uri="{FF2B5EF4-FFF2-40B4-BE49-F238E27FC236}">
                <a16:creationId xmlns:a16="http://schemas.microsoft.com/office/drawing/2014/main" id="{8C650399-12DC-CE37-70DF-13878D962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8" y="1151203"/>
            <a:ext cx="1542263" cy="1790319"/>
          </a:xfrm>
          <a:prstGeom prst="rect">
            <a:avLst/>
          </a:prstGeom>
        </p:spPr>
      </p:pic>
      <p:pic>
        <p:nvPicPr>
          <p:cNvPr id="20" name="Picture 19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FB3458EC-3E97-9AB6-05BA-06099E3BA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65" y="4150582"/>
            <a:ext cx="1302517" cy="1740270"/>
          </a:xfrm>
          <a:prstGeom prst="rect">
            <a:avLst/>
          </a:prstGeom>
        </p:spPr>
      </p:pic>
      <p:pic>
        <p:nvPicPr>
          <p:cNvPr id="33" name="Picture 3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0C51CFF-B837-70CE-32E1-CB985DA1C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64" y="1207812"/>
            <a:ext cx="1253506" cy="1671970"/>
          </a:xfrm>
          <a:prstGeom prst="rect">
            <a:avLst/>
          </a:prstGeom>
        </p:spPr>
      </p:pic>
      <p:pic>
        <p:nvPicPr>
          <p:cNvPr id="36" name="Picture 35" descr="A person wearing a red jacket and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E6E27AA0-4DEC-7631-F9C1-136E3BA554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42" y="1151203"/>
            <a:ext cx="1517693" cy="1778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28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A33BC3"/>
                </a:solidFill>
              </a:rPr>
              <a:t>Course Goals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4819C9-D576-44D5-A1AF-875A21D5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5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Abadi Extra Light" panose="020B0204020104020204" pitchFamily="34" charset="0"/>
              </a:rPr>
              <a:t>Introduce you to the foundations of probabilistic machine learning (PML)</a:t>
            </a:r>
            <a:endParaRPr lang="en-IN" b="1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1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Focus will be on learning core, general principles of PML</a:t>
            </a:r>
          </a:p>
          <a:p>
            <a:pPr marL="0" indent="0">
              <a:buNone/>
            </a:pPr>
            <a:endParaRPr lang="en-GB" sz="1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1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How to set up a probabilistic model for a given ML problem</a:t>
            </a:r>
          </a:p>
          <a:p>
            <a:pPr marL="457200" lvl="1" indent="0">
              <a:buNone/>
            </a:pPr>
            <a:endParaRPr lang="en-GB" sz="10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How to </a:t>
            </a:r>
            <a:r>
              <a:rPr lang="en-GB" dirty="0">
                <a:solidFill>
                  <a:srgbClr val="0000FF"/>
                </a:solidFill>
                <a:latin typeface="Abadi Extra Light" panose="020B0204020104020204" pitchFamily="34" charset="0"/>
              </a:rPr>
              <a:t>quantify uncertainty</a:t>
            </a:r>
            <a:r>
              <a:rPr lang="en-GB" dirty="0">
                <a:latin typeface="Abadi Extra Light" panose="020B0204020104020204" pitchFamily="34" charset="0"/>
              </a:rPr>
              <a:t> in parameter estimates and predictions</a:t>
            </a:r>
          </a:p>
          <a:p>
            <a:pPr marL="457200" lvl="1" indent="0">
              <a:buNone/>
            </a:pPr>
            <a:endParaRPr lang="en-GB" sz="10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Estimation/inference algorithms to learn various unknowns in a model</a:t>
            </a:r>
          </a:p>
          <a:p>
            <a:pPr marL="457200" lvl="1" indent="0">
              <a:buNone/>
            </a:pPr>
            <a:endParaRPr lang="en-GB" sz="10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How to think about trade-offs (computational efficiency vs accuracy)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0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Will also look at the above using specific examples of ML models</a:t>
            </a:r>
          </a:p>
          <a:p>
            <a:pPr marL="0" indent="0">
              <a:buNone/>
            </a:pPr>
            <a:endParaRPr lang="en-GB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Throughout the course, focus will also be on contemporary/latest advances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Abadi Extra Light" panose="020B0204020104020204" pitchFamily="34" charset="0"/>
              </a:rPr>
              <a:t>PML is a fast-moving field, especially in the era of modern machine/deep learning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 marL="457200" lvl="1" indent="0">
              <a:buNone/>
            </a:pPr>
            <a:endParaRPr lang="en-GB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GB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b="1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800" dirty="0">
              <a:latin typeface="Abadi Extra Light" panose="020B0204020104020204" pitchFamily="34" charset="0"/>
            </a:endParaRP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7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10EC9F4-E35B-C6F9-A47A-C9B3E6A7B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696" y="1565646"/>
            <a:ext cx="2296595" cy="186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043D9-DEAB-00A7-EB1E-6B7AD551C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348" y="3568604"/>
            <a:ext cx="1804054" cy="1702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552D6B-9E84-3124-A022-9FF67DF43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7262" y="3568604"/>
            <a:ext cx="399493" cy="1560517"/>
          </a:xfrm>
          <a:prstGeom prst="rect">
            <a:avLst/>
          </a:prstGeom>
        </p:spPr>
      </p:pic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id="{4878334D-A4B8-4EA5-8BBA-83BF15EAD3E0}"/>
              </a:ext>
            </a:extLst>
          </p:cNvPr>
          <p:cNvSpPr txBox="1"/>
          <p:nvPr/>
        </p:nvSpPr>
        <p:spPr>
          <a:xfrm>
            <a:off x="5589564" y="6619621"/>
            <a:ext cx="5127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+mj-lt"/>
              </a:rPr>
              <a:t>Image source: Probabilistic Machine Learning – Advanced Topics (Murphy, 2022)</a:t>
            </a:r>
            <a:endParaRPr lang="en-IN" sz="12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03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7946-FC7F-477C-9867-0ED704A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914" y="2971735"/>
            <a:ext cx="8462473" cy="821500"/>
          </a:xfrm>
        </p:spPr>
        <p:txBody>
          <a:bodyPr>
            <a:noAutofit/>
          </a:bodyPr>
          <a:lstStyle/>
          <a:p>
            <a:r>
              <a:rPr lang="en-IN" sz="7200" dirty="0">
                <a:solidFill>
                  <a:srgbClr val="A33BC3"/>
                </a:solidFill>
              </a:rPr>
              <a:t>Why Probabilistic ML?</a:t>
            </a:r>
          </a:p>
        </p:txBody>
      </p:sp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8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7496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11">
            <a:extLst>
              <a:ext uri="{FF2B5EF4-FFF2-40B4-BE49-F238E27FC236}">
                <a16:creationId xmlns:a16="http://schemas.microsoft.com/office/drawing/2014/main" id="{35F7AD1F-F9D6-4D57-8CAA-F895FEBE23C8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9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2BBC8F-CD39-41A3-9C2B-820BA467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5" y="169682"/>
            <a:ext cx="11740617" cy="8215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A33BC3"/>
                </a:solidFill>
              </a:rPr>
              <a:t>Probabilistic ML because… Uncertainty Matters!</a:t>
            </a:r>
            <a:endParaRPr lang="en-IN" dirty="0">
              <a:solidFill>
                <a:srgbClr val="A33BC3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946E26-C18C-4069-B458-E68639AFB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07" y="1130786"/>
            <a:ext cx="11740617" cy="5557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badi Extra Light" panose="020B0204020104020204" pitchFamily="34" charset="0"/>
              </a:rPr>
              <a:t>ML models ingest data, give us predictions, trends in the data, etc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badi Extra Light" panose="020B0204020104020204" pitchFamily="34" charset="0"/>
              </a:rPr>
              <a:t>The standard approach: Minimize a loss </a:t>
            </a:r>
            <a:r>
              <a:rPr lang="en-IN" sz="2400" dirty="0" err="1">
                <a:latin typeface="Abadi Extra Light" panose="020B0204020104020204" pitchFamily="34" charset="0"/>
              </a:rPr>
              <a:t>func</a:t>
            </a:r>
            <a:r>
              <a:rPr lang="en-IN" sz="2400" dirty="0">
                <a:latin typeface="Abadi Extra Light" panose="020B0204020104020204" pitchFamily="34" charset="0"/>
              </a:rPr>
              <a:t>. to find optimal parameters. Use them to predict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sz="24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4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4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1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latin typeface="Abadi Extra Light" panose="020B0204020104020204" pitchFamily="34" charset="0"/>
              </a:rPr>
              <a:t>In many applications, we also care about the </a:t>
            </a:r>
            <a:r>
              <a:rPr lang="en-IN" sz="2400" dirty="0">
                <a:solidFill>
                  <a:srgbClr val="0000FF"/>
                </a:solidFill>
                <a:latin typeface="Abadi Extra Light" panose="020B0204020104020204" pitchFamily="34" charset="0"/>
              </a:rPr>
              <a:t>parameter/predictive uncertainty</a:t>
            </a:r>
            <a:endParaRPr lang="en-IN" sz="2000" dirty="0">
              <a:solidFill>
                <a:srgbClr val="0000FF"/>
              </a:solidFill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4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4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4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24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IN" sz="5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4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4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4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4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10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sz="20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sz="2000" dirty="0">
              <a:latin typeface="Abadi Extra Light" panose="020B02040201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IN" sz="20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Abadi Extra Light" panose="020B02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GB" sz="2600" dirty="0">
              <a:latin typeface="Abadi Extra Light" panose="020B0204020104020204" pitchFamily="34" charset="0"/>
            </a:endParaRPr>
          </a:p>
        </p:txBody>
      </p:sp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FE7CC9D6-57D4-4179-B4E8-0A6E56A055CB}"/>
              </a:ext>
            </a:extLst>
          </p:cNvPr>
          <p:cNvSpPr txBox="1">
            <a:spLocks/>
          </p:cNvSpPr>
          <p:nvPr/>
        </p:nvSpPr>
        <p:spPr>
          <a:xfrm>
            <a:off x="11323930" y="136939"/>
            <a:ext cx="60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ED9D3-AF84-488D-8A6A-726D5349CDAB}" type="slidenum">
              <a:rPr lang="en-IN" sz="2800" smtClean="0">
                <a:solidFill>
                  <a:schemeClr val="bg1">
                    <a:lumMod val="65000"/>
                  </a:schemeClr>
                </a:solidFill>
              </a:rPr>
              <a:pPr/>
              <a:t>9</a:t>
            </a:fld>
            <a:endParaRPr lang="en-IN" sz="2800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E0416A-FF28-B5B1-405A-ADE4AF084F85}"/>
                  </a:ext>
                </a:extLst>
              </p:cNvPr>
              <p:cNvSpPr txBox="1"/>
              <p:nvPr/>
            </p:nvSpPr>
            <p:spPr>
              <a:xfrm>
                <a:off x="3583272" y="3039018"/>
                <a:ext cx="3407343" cy="449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IN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IN" sz="2800" i="1" dirty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IN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IN" sz="2800" dirty="0">
                              <a:latin typeface="Cambria Math" panose="02040503050406030204" pitchFamily="18" charset="0"/>
                            </a:rPr>
                            <m:t>arg</m:t>
                          </m:r>
                          <m:r>
                            <a:rPr lang="en-IN" sz="2800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IN" sz="2800" dirty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sub>
                          <m:r>
                            <a:rPr lang="en-IN" sz="28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IN" sz="2800" i="1" dirty="0">
                          <a:latin typeface="Cambria Math" panose="02040503050406030204" pitchFamily="18" charset="0"/>
                        </a:rPr>
                        <m:t> ℓ(</m:t>
                      </m:r>
                      <m:r>
                        <a:rPr lang="en-IN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IN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IN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IN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 sz="2800" dirty="0"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E0416A-FF28-B5B1-405A-ADE4AF084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272" y="3039018"/>
                <a:ext cx="3407343" cy="4491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>
            <a:extLst>
              <a:ext uri="{FF2B5EF4-FFF2-40B4-BE49-F238E27FC236}">
                <a16:creationId xmlns:a16="http://schemas.microsoft.com/office/drawing/2014/main" id="{E981F6A7-7D1D-166A-1A15-CF42496A9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95" y="2227241"/>
            <a:ext cx="1899628" cy="14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Speech Bubble: Rectangle 18">
                <a:extLst>
                  <a:ext uri="{FF2B5EF4-FFF2-40B4-BE49-F238E27FC236}">
                    <a16:creationId xmlns:a16="http://schemas.microsoft.com/office/drawing/2014/main" id="{D4CCA4AF-5BED-E5B2-F66C-D61D05A92F41}"/>
                  </a:ext>
                </a:extLst>
              </p:cNvPr>
              <p:cNvSpPr/>
              <p:nvPr/>
            </p:nvSpPr>
            <p:spPr>
              <a:xfrm>
                <a:off x="914661" y="2824910"/>
                <a:ext cx="2477021" cy="541305"/>
              </a:xfrm>
              <a:prstGeom prst="wedgeRectCallout">
                <a:avLst>
                  <a:gd name="adj1" fmla="val 59548"/>
                  <a:gd name="adj2" fmla="val 35139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IN" sz="1600" dirty="0"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Single answer! No estimate of uncertainty about true </a:t>
                </a:r>
                <a14:m>
                  <m:oMath xmlns:m="http://schemas.openxmlformats.org/officeDocument/2006/math">
                    <m:r>
                      <a:rPr lang="en-I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IN" sz="1600" dirty="0"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</mc:Choice>
        <mc:Fallback>
          <p:sp>
            <p:nvSpPr>
              <p:cNvPr id="19" name="Speech Bubble: Rectangle 18">
                <a:extLst>
                  <a:ext uri="{FF2B5EF4-FFF2-40B4-BE49-F238E27FC236}">
                    <a16:creationId xmlns:a16="http://schemas.microsoft.com/office/drawing/2014/main" id="{D4CCA4AF-5BED-E5B2-F66C-D61D05A92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61" y="2824910"/>
                <a:ext cx="2477021" cy="541305"/>
              </a:xfrm>
              <a:prstGeom prst="wedgeRectCallout">
                <a:avLst>
                  <a:gd name="adj1" fmla="val 59548"/>
                  <a:gd name="adj2" fmla="val 35139"/>
                </a:avLst>
              </a:prstGeom>
              <a:blipFill>
                <a:blip r:embed="rId5"/>
                <a:stretch>
                  <a:fillRect l="-885" t="-5435" b="-15217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9906DCC7-D147-ED38-341A-E6F0330D62E0}"/>
              </a:ext>
            </a:extLst>
          </p:cNvPr>
          <p:cNvSpPr/>
          <p:nvPr/>
        </p:nvSpPr>
        <p:spPr>
          <a:xfrm>
            <a:off x="3706608" y="2383838"/>
            <a:ext cx="2158659" cy="711724"/>
          </a:xfrm>
          <a:prstGeom prst="wedgeRectCallout">
            <a:avLst>
              <a:gd name="adj1" fmla="val -68041"/>
              <a:gd name="adj2" fmla="val 37434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Abadi Extra Light" panose="020B0204020104020204" pitchFamily="34" charset="0"/>
              </a:rPr>
              <a:t>May be unreliable and can </a:t>
            </a:r>
            <a:r>
              <a:rPr lang="en-IN" sz="1600" dirty="0">
                <a:solidFill>
                  <a:srgbClr val="FF0000"/>
                </a:solidFill>
                <a:latin typeface="Abadi Extra Light" panose="020B0204020104020204" pitchFamily="34" charset="0"/>
              </a:rPr>
              <a:t>overfit </a:t>
            </a:r>
            <a:r>
              <a:rPr lang="en-IN" sz="1600" dirty="0">
                <a:solidFill>
                  <a:schemeClr val="tx1"/>
                </a:solidFill>
                <a:latin typeface="Abadi Extra Light" panose="020B0204020104020204" pitchFamily="34" charset="0"/>
              </a:rPr>
              <a:t>especially with limited training data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32F18C17-4193-25A4-CEA9-4DD91DD4D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762" y="4556480"/>
            <a:ext cx="1925997" cy="152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840DAE1D-1C42-6F36-1D4F-1BE5BEEE46F9}"/>
              </a:ext>
            </a:extLst>
          </p:cNvPr>
          <p:cNvSpPr/>
          <p:nvPr/>
        </p:nvSpPr>
        <p:spPr>
          <a:xfrm>
            <a:off x="379563" y="4834954"/>
            <a:ext cx="2662300" cy="1250994"/>
          </a:xfrm>
          <a:prstGeom prst="wedgeRectCallout">
            <a:avLst>
              <a:gd name="adj1" fmla="val 62196"/>
              <a:gd name="adj2" fmla="val -5338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Abadi Extra Light" panose="020B0204020104020204" pitchFamily="34" charset="0"/>
              </a:rPr>
              <a:t>Desirable: An approach that reports large predictive uncertainty (variance) in regions where there is little/no training data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AA37B62-07B3-FA55-F76A-358CFBDE0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4597" y="4550914"/>
            <a:ext cx="1804054" cy="17025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95971B4-D749-02C8-2781-DA22FB0AD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4844" y="4550914"/>
            <a:ext cx="399493" cy="15605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6AD7C6E-2253-07D9-85B5-D55DD98E0F6B}"/>
              </a:ext>
            </a:extLst>
          </p:cNvPr>
          <p:cNvSpPr txBox="1"/>
          <p:nvPr/>
        </p:nvSpPr>
        <p:spPr>
          <a:xfrm>
            <a:off x="3723808" y="4240523"/>
            <a:ext cx="119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+mj-lt"/>
              </a:rPr>
              <a:t>Regression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129B9A-71C8-6E6E-20CF-2965275082F0}"/>
              </a:ext>
            </a:extLst>
          </p:cNvPr>
          <p:cNvSpPr txBox="1"/>
          <p:nvPr/>
        </p:nvSpPr>
        <p:spPr>
          <a:xfrm>
            <a:off x="8614597" y="4226644"/>
            <a:ext cx="200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+mj-lt"/>
              </a:rPr>
              <a:t>Binary classification</a:t>
            </a:r>
          </a:p>
        </p:txBody>
      </p: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39184C3A-2EF4-E888-6C86-BBFB0AB6CC39}"/>
              </a:ext>
            </a:extLst>
          </p:cNvPr>
          <p:cNvSpPr/>
          <p:nvPr/>
        </p:nvSpPr>
        <p:spPr>
          <a:xfrm>
            <a:off x="6149753" y="4408894"/>
            <a:ext cx="2139619" cy="1702537"/>
          </a:xfrm>
          <a:prstGeom prst="wedgeRectCallout">
            <a:avLst>
              <a:gd name="adj1" fmla="val 71214"/>
              <a:gd name="adj2" fmla="val 451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Abadi Extra Light" panose="020B0204020104020204" pitchFamily="34" charset="0"/>
              </a:rPr>
              <a:t>Desirable: An approach that reports close to uniform class probability (0.5 in this case) for inputs faraway from training data or for out-of-distribution inputs </a:t>
            </a: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2CE29D7E-C23B-670A-0611-8E92692945EE}"/>
              </a:ext>
            </a:extLst>
          </p:cNvPr>
          <p:cNvSpPr/>
          <p:nvPr/>
        </p:nvSpPr>
        <p:spPr>
          <a:xfrm>
            <a:off x="6118353" y="2635228"/>
            <a:ext cx="1295887" cy="270652"/>
          </a:xfrm>
          <a:prstGeom prst="wedgeRectCallout">
            <a:avLst>
              <a:gd name="adj1" fmla="val -35540"/>
              <a:gd name="adj2" fmla="val 128446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Abadi Extra Light" panose="020B0204020104020204" pitchFamily="34" charset="0"/>
              </a:rPr>
              <a:t>Training data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BBE478E-8D1F-FCCE-3E79-A2A4C1D4A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7566" y="3263599"/>
            <a:ext cx="1010687" cy="965223"/>
          </a:xfrm>
          <a:prstGeom prst="rect">
            <a:avLst/>
          </a:prstGeom>
        </p:spPr>
      </p:pic>
      <p:sp>
        <p:nvSpPr>
          <p:cNvPr id="40" name="Speech Bubble: Rectangle 39">
            <a:extLst>
              <a:ext uri="{FF2B5EF4-FFF2-40B4-BE49-F238E27FC236}">
                <a16:creationId xmlns:a16="http://schemas.microsoft.com/office/drawing/2014/main" id="{7EE53291-C85C-529E-8FB8-8B050968BB95}"/>
              </a:ext>
            </a:extLst>
          </p:cNvPr>
          <p:cNvSpPr/>
          <p:nvPr/>
        </p:nvSpPr>
        <p:spPr>
          <a:xfrm>
            <a:off x="9049316" y="3263599"/>
            <a:ext cx="2169558" cy="485280"/>
          </a:xfrm>
          <a:prstGeom prst="wedgeRectCallout">
            <a:avLst>
              <a:gd name="adj1" fmla="val 59645"/>
              <a:gd name="adj2" fmla="val 2648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dirty="0">
                <a:solidFill>
                  <a:schemeClr val="tx1"/>
                </a:solidFill>
                <a:latin typeface="Abadi Extra Light" panose="020B0204020104020204" pitchFamily="34" charset="0"/>
              </a:rPr>
              <a:t>Healthcare applications, autonomous driving, etc.</a:t>
            </a:r>
          </a:p>
        </p:txBody>
      </p:sp>
      <p:sp>
        <p:nvSpPr>
          <p:cNvPr id="41" name="TextBox 40">
            <a:hlinkClick r:id="rId10"/>
            <a:extLst>
              <a:ext uri="{FF2B5EF4-FFF2-40B4-BE49-F238E27FC236}">
                <a16:creationId xmlns:a16="http://schemas.microsoft.com/office/drawing/2014/main" id="{12E2A311-1119-35ED-248A-6A27C448F579}"/>
              </a:ext>
            </a:extLst>
          </p:cNvPr>
          <p:cNvSpPr txBox="1"/>
          <p:nvPr/>
        </p:nvSpPr>
        <p:spPr>
          <a:xfrm>
            <a:off x="6403435" y="6256733"/>
            <a:ext cx="5127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+mj-lt"/>
              </a:rPr>
              <a:t>Image source: Probabilistic Machine Learning – Advanced Topics (Murphy, 2022)</a:t>
            </a:r>
            <a:endParaRPr lang="en-IN" sz="12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0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2" grpId="0" animBg="1"/>
      <p:bldP spid="30" grpId="0" animBg="1"/>
      <p:bldP spid="32" grpId="0"/>
      <p:bldP spid="35" grpId="0"/>
      <p:bldP spid="36" grpId="0" animBg="1"/>
      <p:bldP spid="37" grpId="0" animBg="1"/>
      <p:bldP spid="40" grpId="0" animBg="1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|15.6|13.7|11.1|12.6|4.7|8.8|1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3.4|3.3|40.3|15.3|12.3|53|63.8|1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7.7|13.6|13.9|42.5|38.2|44.6|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7.7|13.6|13.9|42.5|38.2|44.6|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7.7|13.6|13.9|42.5|38.2|44.6|9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7.7|13.6|13.9|42.5|38.2|44.6|9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7.7|13.6|13.9|42.5|38.2|44.6|9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8.8|22.7|6|16.1|21.5|13.7|20.4|8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.5|7.7|24.8|40.1|42|1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3.4|3.3|40.3|15.3|12.3|53|63.8|1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|26.2|73.2|13.4|23|34.8|62|58.6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|15.6|13.7|11.1|12.6|4.7|8.8|1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7|131.9|9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7.7|13.6|13.9|42.5|38.2|44.6|9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24.5|24.5|3.2|43.9|21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8.4|55.9|41.4|22.9|27.2|87.2|11.1|44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7.7|13.6|13.9|42.5|38.2|44.6|9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1.9|25.9|17|56.6|39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6.3|10.9|22.5|26.6|1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7.7|13.6|13.9|42.5|38.2|44.6|9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3.2|25.6|68.6|8.6|21.4|28.4|9.5|53.5|18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30|13.1|41.9|12.7|45.3|20.6|10.2|2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|2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34.4|21.8|6.3|27.7|30.2|30.2|28.5|47.4|51.1|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34.4|21.8|6.3|27.7|30.2|30.2|28.5|47.4|51.1|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7.7|13.6|13.9|42.5|38.2|44.6|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|15.6|13.7|11.1|12.6|4.7|8.8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7.7|13.6|13.9|42.5|38.2|44.6|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21.6|35.5|11.7|46|10.8|32|19.3|51.3|6.2|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7.7|13.6|13.9|42.5|38.2|44.6|9.5"/>
</p:tagLst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45757</TotalTime>
  <Words>3818</Words>
  <Application>Microsoft Office PowerPoint</Application>
  <PresentationFormat>Widescreen</PresentationFormat>
  <Paragraphs>725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Abadi Extra Light</vt:lpstr>
      <vt:lpstr>Arial</vt:lpstr>
      <vt:lpstr>Calibri</vt:lpstr>
      <vt:lpstr>Calibri Light</vt:lpstr>
      <vt:lpstr>Cambria Math</vt:lpstr>
      <vt:lpstr>Garamond</vt:lpstr>
      <vt:lpstr>Wingdings</vt:lpstr>
      <vt:lpstr>Office Theme</vt:lpstr>
      <vt:lpstr>Course Logistics and Introduction to Probabilistic Machine Learning</vt:lpstr>
      <vt:lpstr>Course Logistics</vt:lpstr>
      <vt:lpstr>Workload and Grading Policy</vt:lpstr>
      <vt:lpstr>Textbooks and Readings</vt:lpstr>
      <vt:lpstr>Course Policies</vt:lpstr>
      <vt:lpstr>Course Team</vt:lpstr>
      <vt:lpstr>Course Goals</vt:lpstr>
      <vt:lpstr>Why Probabilistic ML?</vt:lpstr>
      <vt:lpstr>Probabilistic ML because… Uncertainty Matters!</vt:lpstr>
      <vt:lpstr>Types of Uncertainty: Model Uncertainty</vt:lpstr>
      <vt:lpstr>Model Uncertainty via Posterior: An Illustration</vt:lpstr>
      <vt:lpstr>Types of Uncertainty: Data Uncertainty</vt:lpstr>
      <vt:lpstr>A Key Principle of PML: Marginalization</vt:lpstr>
      <vt:lpstr>More on Marginalization</vt:lpstr>
      <vt:lpstr>Marginalization is like Ensemble-based Averaging</vt:lpstr>
      <vt:lpstr>Probabilistic ML:  The Basic Set-up</vt:lpstr>
      <vt:lpstr>Modeling Data Probabilistically: A Simplistic View</vt:lpstr>
      <vt:lpstr>Basic Ingredients in Probabilistic ML</vt:lpstr>
      <vt:lpstr>Parameter Estimation in Probabilistic Models</vt:lpstr>
      <vt:lpstr>Posterior Averaging</vt:lpstr>
      <vt:lpstr>Bayesian Inference</vt:lpstr>
      <vt:lpstr>            Other Examples of Probabilistic Models of Data</vt:lpstr>
      <vt:lpstr>Modeling Data Probabilistically: With Latent Vars</vt:lpstr>
      <vt:lpstr>Modeling Data Probabilistically: Other Examples</vt:lpstr>
      <vt:lpstr>Use probabilistic ML       also because..</vt:lpstr>
      <vt:lpstr>Helps in Sequential Decision-Making Problems</vt:lpstr>
      <vt:lpstr>Can Learn Data Distribution and Generate Data</vt:lpstr>
      <vt:lpstr>Can Better Handle OOD Data</vt:lpstr>
      <vt:lpstr>Can Construct Complex Models in Modular Ways</vt:lpstr>
      <vt:lpstr>Hyperparameter Estimation</vt:lpstr>
      <vt:lpstr>Model Comparison</vt:lpstr>
      <vt:lpstr>Non-probabilistic ML Methods?</vt:lpstr>
      <vt:lpstr>Tentative 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Piyush Rai</dc:creator>
  <cp:lastModifiedBy>Piyush Rai</cp:lastModifiedBy>
  <cp:revision>2456</cp:revision>
  <dcterms:created xsi:type="dcterms:W3CDTF">2020-07-07T20:42:16Z</dcterms:created>
  <dcterms:modified xsi:type="dcterms:W3CDTF">2022-08-01T14:51:23Z</dcterms:modified>
</cp:coreProperties>
</file>