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604" r:id="rId3"/>
    <p:sldId id="607" r:id="rId4"/>
    <p:sldId id="606" r:id="rId5"/>
    <p:sldId id="608" r:id="rId6"/>
    <p:sldId id="627" r:id="rId7"/>
    <p:sldId id="628" r:id="rId8"/>
    <p:sldId id="629" r:id="rId9"/>
    <p:sldId id="638" r:id="rId10"/>
    <p:sldId id="618" r:id="rId11"/>
    <p:sldId id="619" r:id="rId12"/>
    <p:sldId id="617" r:id="rId13"/>
    <p:sldId id="622" r:id="rId14"/>
    <p:sldId id="623" r:id="rId15"/>
    <p:sldId id="611" r:id="rId16"/>
    <p:sldId id="612" r:id="rId17"/>
    <p:sldId id="613" r:id="rId18"/>
    <p:sldId id="635" r:id="rId19"/>
    <p:sldId id="630" r:id="rId20"/>
    <p:sldId id="632" r:id="rId21"/>
    <p:sldId id="636" r:id="rId22"/>
    <p:sldId id="634" r:id="rId23"/>
    <p:sldId id="63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60AB2"/>
    <a:srgbClr val="1D6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0" autoAdjust="0"/>
    <p:restoredTop sz="94660"/>
  </p:normalViewPr>
  <p:slideViewPr>
    <p:cSldViewPr snapToGrid="0">
      <p:cViewPr varScale="1">
        <p:scale>
          <a:sx n="99" d="100"/>
          <a:sy n="99" d="100"/>
        </p:scale>
        <p:origin x="3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27-11-2023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27-11-2023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27-11-2023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27-11-2023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27-11-2023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27-11-2023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84DE6-F5FA-4EAA-848D-A77AAE5BE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68C00C-37B0-705B-60EA-9AF3B6CAC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6463-DA8A-478C-9FC8-00C83590963D}" type="datetime1">
              <a:rPr lang="en-IN" smtClean="0"/>
              <a:t>27-11-2023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CC7435-2B6B-F9C3-9A4E-A7EBB5BD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83EE0-0FFE-7317-6147-89715EE0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8218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27-11-2023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27-11-2023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27-11-2023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27-11-2023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456460" y="6492875"/>
            <a:ext cx="173554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chemeClr val="tx1"/>
                </a:solidFill>
              </a:rPr>
              <a:t>CS771: Intro to 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27-11-2023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46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7.jpeg"/><Relationship Id="rId11" Type="http://schemas.openxmlformats.org/officeDocument/2006/relationships/image" Target="../media/image20.jpeg"/><Relationship Id="rId5" Type="http://schemas.openxmlformats.org/officeDocument/2006/relationships/image" Target="../media/image16.jpeg"/><Relationship Id="rId10" Type="http://schemas.openxmlformats.org/officeDocument/2006/relationships/image" Target="../media/image43.png"/><Relationship Id="rId4" Type="http://schemas.openxmlformats.org/officeDocument/2006/relationships/image" Target="../media/image15.jpeg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93" y="2969125"/>
            <a:ext cx="11294737" cy="919750"/>
          </a:xfrm>
        </p:spPr>
        <p:txBody>
          <a:bodyPr>
            <a:normAutofit/>
          </a:bodyPr>
          <a:lstStyle/>
          <a:p>
            <a:r>
              <a:rPr lang="en-IN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The Last Few Bits..</a:t>
            </a:r>
            <a:endParaRPr lang="en-IN" sz="4000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6763" y="4830266"/>
            <a:ext cx="6282137" cy="1153276"/>
          </a:xfrm>
        </p:spPr>
        <p:txBody>
          <a:bodyPr>
            <a:normAutofit fontScale="85000" lnSpcReduction="10000"/>
          </a:bodyPr>
          <a:lstStyle/>
          <a:p>
            <a:r>
              <a:rPr lang="en-IN" sz="3200" dirty="0">
                <a:solidFill>
                  <a:schemeClr val="bg1"/>
                </a:solidFill>
                <a:latin typeface="Garamond" panose="02020404030301010803" pitchFamily="18" charset="0"/>
              </a:rPr>
              <a:t>CS771: Introduction to Machine Learning</a:t>
            </a:r>
          </a:p>
          <a:p>
            <a:r>
              <a:rPr lang="en-IN" sz="32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43322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19"/>
    </mc:Choice>
    <mc:Fallback xmlns="">
      <p:transition spd="slow" advTm="3231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Some Simple Ensembles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596788" cy="55575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600" dirty="0">
                <a:solidFill>
                  <a:srgbClr val="0000FF"/>
                </a:solidFill>
                <a:latin typeface="Abadi Extra Light" panose="020B0204020104020204" pitchFamily="34" charset="0"/>
              </a:rPr>
              <a:t>Voting</a:t>
            </a:r>
            <a:r>
              <a:rPr lang="en-GB" sz="2600" dirty="0">
                <a:latin typeface="Abadi Extra Light" panose="020B0204020104020204" pitchFamily="34" charset="0"/>
              </a:rPr>
              <a:t> or </a:t>
            </a:r>
            <a:r>
              <a:rPr lang="en-GB" sz="2600" dirty="0">
                <a:solidFill>
                  <a:srgbClr val="0000FF"/>
                </a:solidFill>
                <a:latin typeface="Abadi Extra Light" panose="020B0204020104020204" pitchFamily="34" charset="0"/>
              </a:rPr>
              <a:t>Averaging</a:t>
            </a:r>
            <a:r>
              <a:rPr lang="en-GB" sz="2600" dirty="0">
                <a:latin typeface="Abadi Extra Light" panose="020B0204020104020204" pitchFamily="34" charset="0"/>
              </a:rPr>
              <a:t> of predictions of multiple models trained on the same data</a:t>
            </a: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solidFill>
                  <a:srgbClr val="0000FF"/>
                </a:solidFill>
                <a:latin typeface="Abadi Extra Light" panose="020B0204020104020204" pitchFamily="34" charset="0"/>
              </a:rPr>
              <a:t>“Stacking”</a:t>
            </a:r>
            <a:r>
              <a:rPr lang="en-GB" sz="2600" dirty="0">
                <a:latin typeface="Abadi Extra Light" panose="020B0204020104020204" pitchFamily="34" charset="0"/>
              </a:rPr>
              <a:t>: Use predictions of multiple already trained models as “features” to train a new model and use the new model to make predictions on test data</a:t>
            </a: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D698E33-81C3-CC28-1210-ABB6655B1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603" y="1757625"/>
            <a:ext cx="425767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81E8B45-63D4-F2E9-1165-840137D93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646" y="4582880"/>
            <a:ext cx="7102153" cy="169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D5E7EFC6-41A3-2DB0-F7DE-44B210E87FCE}"/>
              </a:ext>
            </a:extLst>
          </p:cNvPr>
          <p:cNvSpPr/>
          <p:nvPr/>
        </p:nvSpPr>
        <p:spPr>
          <a:xfrm>
            <a:off x="1333850" y="4140192"/>
            <a:ext cx="2431977" cy="758581"/>
          </a:xfrm>
          <a:prstGeom prst="wedgeRectCallout">
            <a:avLst>
              <a:gd name="adj1" fmla="val 58421"/>
              <a:gd name="adj2" fmla="val 2521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Stacking sort of has a 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flavor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of deep learning where hidden layers extract good features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643F0556-B041-2F6B-9EF0-620E5F9FDD4E}"/>
              </a:ext>
            </a:extLst>
          </p:cNvPr>
          <p:cNvSpPr/>
          <p:nvPr/>
        </p:nvSpPr>
        <p:spPr>
          <a:xfrm>
            <a:off x="755009" y="5009803"/>
            <a:ext cx="1812591" cy="758581"/>
          </a:xfrm>
          <a:prstGeom prst="wedgeRectCallout">
            <a:avLst>
              <a:gd name="adj1" fmla="val 52149"/>
              <a:gd name="adj2" fmla="val -6768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Here, that role is being played by these other already trained models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07613746-6D68-DD9D-850E-D9FA188CAC6E}"/>
              </a:ext>
            </a:extLst>
          </p:cNvPr>
          <p:cNvSpPr/>
          <p:nvPr/>
        </p:nvSpPr>
        <p:spPr>
          <a:xfrm>
            <a:off x="236567" y="5929737"/>
            <a:ext cx="2508556" cy="758581"/>
          </a:xfrm>
          <a:prstGeom prst="wedgeRectCallout">
            <a:avLst>
              <a:gd name="adj1" fmla="val 40779"/>
              <a:gd name="adj2" fmla="val -7652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In stacking, level 1 and level 2 models are trained independently (first level 1 and then level 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019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92"/>
    </mc:Choice>
    <mc:Fallback xmlns="">
      <p:transition spd="slow" advTm="114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Mixture of Experts (</a:t>
            </a:r>
            <a:r>
              <a:rPr lang="en-IN" dirty="0" err="1">
                <a:solidFill>
                  <a:schemeClr val="accent2">
                    <a:lumMod val="75000"/>
                  </a:schemeClr>
                </a:solidFill>
              </a:rPr>
              <a:t>MoE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) based Ensemble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596788" cy="5557532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Mixture of Experts (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MoE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) is a very general idea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We assume </a:t>
                </a:r>
                <a14:m>
                  <m:oMath xmlns:m="http://schemas.openxmlformats.org/officeDocument/2006/math"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“simple” models, usually of the same type, e.g., </a:t>
                </a:r>
                <a14:m>
                  <m:oMath xmlns:m="http://schemas.openxmlformats.org/officeDocument/2006/math"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linear SVMs or </a:t>
                </a:r>
                <a14:m>
                  <m:oMath xmlns:m="http://schemas.openxmlformats.org/officeDocument/2006/math"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logistic regression models, or </a:t>
                </a:r>
                <a14:m>
                  <m:oMath xmlns:m="http://schemas.openxmlformats.org/officeDocument/2006/math"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deep neural nets (usually all with same architecture)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IN" sz="2600" dirty="0" err="1">
                    <a:latin typeface="Abadi Extra Light" panose="020B0204020104020204" pitchFamily="34" charset="0"/>
                  </a:rPr>
                  <a:t>MoE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is very popular in classical ML as well as “modern” deep learning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596788" cy="5557532"/>
              </a:xfrm>
              <a:blipFill>
                <a:blip r:embed="rId3"/>
                <a:stretch>
                  <a:fillRect l="-841" t="-987" b="-35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0E1FAE-980F-8945-634B-A4BCC6A61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223" y="2547178"/>
            <a:ext cx="5803266" cy="35540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24A12D91-D69D-F08A-45C4-3F37632F0063}"/>
                  </a:ext>
                </a:extLst>
              </p:cNvPr>
              <p:cNvSpPr/>
              <p:nvPr/>
            </p:nvSpPr>
            <p:spPr>
              <a:xfrm>
                <a:off x="8436126" y="2932700"/>
                <a:ext cx="3140681" cy="1119589"/>
              </a:xfrm>
              <a:prstGeom prst="wedgeRectCallout">
                <a:avLst>
                  <a:gd name="adj1" fmla="val -62511"/>
                  <a:gd name="adj2" fmla="val 763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Gating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(also called </a:t>
                </a:r>
                <a:r>
                  <a:rPr lang="en-IN" sz="1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“routing”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 function which outputs an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dimensional vector </a:t>
                </a:r>
                <a14:m>
                  <m:oMath xmlns:m="http://schemas.openxmlformats.org/officeDocument/2006/math">
                    <m:r>
                      <a:rPr lang="en-IN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which indicates us how much importance should be given to each expert for this input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24A12D91-D69D-F08A-45C4-3F37632F0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6126" y="2932700"/>
                <a:ext cx="3140681" cy="1119589"/>
              </a:xfrm>
              <a:prstGeom prst="wedgeRectCallout">
                <a:avLst>
                  <a:gd name="adj1" fmla="val -62511"/>
                  <a:gd name="adj2" fmla="val 7635"/>
                </a:avLst>
              </a:prstGeom>
              <a:blipFill>
                <a:blip r:embed="rId5"/>
                <a:stretch>
                  <a:fillRect t="-2139" b="-588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A4E7072D-192E-B108-D227-46FDD72E1B63}"/>
              </a:ext>
            </a:extLst>
          </p:cNvPr>
          <p:cNvSpPr/>
          <p:nvPr/>
        </p:nvSpPr>
        <p:spPr>
          <a:xfrm>
            <a:off x="444616" y="3143775"/>
            <a:ext cx="2004566" cy="908514"/>
          </a:xfrm>
          <a:prstGeom prst="wedgeRectCallout">
            <a:avLst>
              <a:gd name="adj1" fmla="val 64078"/>
              <a:gd name="adj2" fmla="val 2794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Experts models and the gating/routing function are learned jointly using all the training data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7B69955C-FCB2-1CEE-5387-E2F618A4AC41}"/>
              </a:ext>
            </a:extLst>
          </p:cNvPr>
          <p:cNvSpPr/>
          <p:nvPr/>
        </p:nvSpPr>
        <p:spPr>
          <a:xfrm>
            <a:off x="9137094" y="4249561"/>
            <a:ext cx="1889322" cy="728154"/>
          </a:xfrm>
          <a:prstGeom prst="wedgeRectCallout">
            <a:avLst>
              <a:gd name="adj1" fmla="val -56886"/>
              <a:gd name="adj2" fmla="val -8212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Some variants of 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MoE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pick only one expert or a small subset of expert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EF5A27F8-E455-AC18-FBE3-E4065AAC7D6F}"/>
                  </a:ext>
                </a:extLst>
              </p:cNvPr>
              <p:cNvSpPr/>
              <p:nvPr/>
            </p:nvSpPr>
            <p:spPr>
              <a:xfrm>
                <a:off x="9061805" y="5148408"/>
                <a:ext cx="1889322" cy="728154"/>
              </a:xfrm>
              <a:prstGeom prst="wedgeRectCallout">
                <a:avLst>
                  <a:gd name="adj1" fmla="val -40457"/>
                  <a:gd name="adj2" fmla="val -7521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In that case </a:t>
                </a:r>
                <a14:m>
                  <m:oMath xmlns:m="http://schemas.openxmlformats.org/officeDocument/2006/math">
                    <m:r>
                      <a:rPr lang="en-IN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will be a one-hot or sparse binary vector </a:t>
                </a: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EF5A27F8-E455-AC18-FBE3-E4065AAC7D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1805" y="5148408"/>
                <a:ext cx="1889322" cy="728154"/>
              </a:xfrm>
              <a:prstGeom prst="wedgeRectCallout">
                <a:avLst>
                  <a:gd name="adj1" fmla="val -40457"/>
                  <a:gd name="adj2" fmla="val -75213"/>
                </a:avLst>
              </a:prstGeom>
              <a:blipFill>
                <a:blip r:embed="rId6"/>
                <a:stretch>
                  <a:fillRect l="-641" b="-584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A71A003B-60AC-10AC-00CA-A8EAECCF3601}"/>
              </a:ext>
            </a:extLst>
          </p:cNvPr>
          <p:cNvSpPr/>
          <p:nvPr/>
        </p:nvSpPr>
        <p:spPr>
          <a:xfrm>
            <a:off x="2449182" y="5512485"/>
            <a:ext cx="2004566" cy="696935"/>
          </a:xfrm>
          <a:prstGeom prst="wedgeRectCallout">
            <a:avLst>
              <a:gd name="adj1" fmla="val 77321"/>
              <a:gd name="adj2" fmla="val -1101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The combination is much more powerful than the individual expert models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10D91F1E-75C8-9E75-E8B7-FDF454C9956D}"/>
              </a:ext>
            </a:extLst>
          </p:cNvPr>
          <p:cNvSpPr/>
          <p:nvPr/>
        </p:nvSpPr>
        <p:spPr>
          <a:xfrm>
            <a:off x="195104" y="4191893"/>
            <a:ext cx="2091538" cy="998694"/>
          </a:xfrm>
          <a:prstGeom prst="wedgeRectCallout">
            <a:avLst>
              <a:gd name="adj1" fmla="val 53020"/>
              <a:gd name="adj2" fmla="val -7168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MoE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can also be formulated like a latent variable model and learned using ALT-OPT or 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549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92"/>
    </mc:Choice>
    <mc:Fallback xmlns="">
      <p:transition spd="slow" advTm="114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Ensembles using </a:t>
            </a:r>
            <a:r>
              <a:rPr lang="en-IN" dirty="0">
                <a:solidFill>
                  <a:srgbClr val="FF0000"/>
                </a:solidFill>
              </a:rPr>
              <a:t>Bagging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en-IN" dirty="0">
                <a:solidFill>
                  <a:srgbClr val="FF0000"/>
                </a:solidFill>
              </a:rPr>
              <a:t>Boosting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596788" cy="5557532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Both use a single training set </a:t>
                </a:r>
                <a14:m>
                  <m:oMath xmlns:m="http://schemas.openxmlformats.org/officeDocument/2006/math">
                    <m:r>
                      <a:rPr lang="en-GB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to learn an ensemble consisting of several models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Both construct 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datasets from the original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training set </a:t>
                </a:r>
                <a14:m>
                  <m:oMath xmlns:m="http://schemas.openxmlformats.org/officeDocument/2006/math">
                    <m:r>
                      <a:rPr lang="en-GB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and learn </a:t>
                </a:r>
                <a14:m>
                  <m:oMath xmlns:m="http://schemas.openxmlformats.org/officeDocument/2006/math"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models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Bagging can do this in </a:t>
                </a:r>
                <a:r>
                  <a:rPr lang="en-IN" sz="2600" u="sng" dirty="0">
                    <a:latin typeface="Abadi Extra Light" panose="020B0204020104020204" pitchFamily="34" charset="0"/>
                  </a:rPr>
                  <a:t>parallel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for all the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models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Boosting requires a </a:t>
                </a:r>
                <a:r>
                  <a:rPr lang="en-IN" sz="2600" u="sng" dirty="0">
                    <a:latin typeface="Abadi Extra Light" panose="020B0204020104020204" pitchFamily="34" charset="0"/>
                  </a:rPr>
                  <a:t>sequential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approach for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rounds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596788" cy="5557532"/>
              </a:xfrm>
              <a:blipFill>
                <a:blip r:embed="rId3"/>
                <a:stretch>
                  <a:fillRect l="-841" t="-98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2AC37D-FA49-C0AE-54E0-22B55C411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74" y="2496902"/>
            <a:ext cx="4888756" cy="299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CBDB03B-D884-8528-D3CC-507C89E7A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858" y="2496902"/>
            <a:ext cx="4508129" cy="294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D2B8DC-2EE3-9BBE-69D6-90C51A436D75}"/>
              </a:ext>
            </a:extLst>
          </p:cNvPr>
          <p:cNvSpPr txBox="1"/>
          <p:nvPr/>
        </p:nvSpPr>
        <p:spPr>
          <a:xfrm>
            <a:off x="0" y="6554716"/>
            <a:ext cx="52437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dirty="0"/>
              <a:t>Figure credit: https://www.blog.dailydoseofds.com/p/an-animated-guide-to-bagging-and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F87DD0-BCFB-B894-FEBB-2E386992C647}"/>
              </a:ext>
            </a:extLst>
          </p:cNvPr>
          <p:cNvSpPr txBox="1"/>
          <p:nvPr/>
        </p:nvSpPr>
        <p:spPr>
          <a:xfrm>
            <a:off x="2809470" y="2127570"/>
            <a:ext cx="924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0000FF"/>
                </a:solidFill>
                <a:latin typeface="Abadi Extra Light" panose="020B0204020104020204" pitchFamily="34" charset="0"/>
              </a:rPr>
              <a:t>Bagging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FC9089-651F-FB8D-2A8B-9A4A3926BE21}"/>
              </a:ext>
            </a:extLst>
          </p:cNvPr>
          <p:cNvSpPr txBox="1"/>
          <p:nvPr/>
        </p:nvSpPr>
        <p:spPr>
          <a:xfrm>
            <a:off x="8163134" y="2127570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0000FF"/>
                </a:solidFill>
                <a:latin typeface="Abadi Extra Light" panose="020B0204020104020204" pitchFamily="34" charset="0"/>
              </a:rPr>
              <a:t>Boosting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614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92"/>
    </mc:Choice>
    <mc:Fallback xmlns="">
      <p:transition spd="slow" advTm="114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Bagging (Bootstrap Aggregation)</a:t>
            </a: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3A5DAF2-F270-DE88-AB76-AF5AC7974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637" y="2188042"/>
            <a:ext cx="687705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340A16-8C6A-09A1-0B3D-70D088B56B35}"/>
              </a:ext>
            </a:extLst>
          </p:cNvPr>
          <p:cNvSpPr txBox="1"/>
          <p:nvPr/>
        </p:nvSpPr>
        <p:spPr>
          <a:xfrm>
            <a:off x="0" y="6554716"/>
            <a:ext cx="5734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dirty="0"/>
              <a:t>Figure adapted from: https://www.blog.dailydoseofds.com/p/an-animated-guide-to-bagging-and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7E1B6100-7F34-58E9-079D-BA0AA933AF22}"/>
              </a:ext>
            </a:extLst>
          </p:cNvPr>
          <p:cNvSpPr/>
          <p:nvPr/>
        </p:nvSpPr>
        <p:spPr>
          <a:xfrm>
            <a:off x="989493" y="1609983"/>
            <a:ext cx="1877638" cy="842869"/>
          </a:xfrm>
          <a:prstGeom prst="wedgeRectCallout">
            <a:avLst>
              <a:gd name="adj1" fmla="val 59610"/>
              <a:gd name="adj2" fmla="val 7048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Generated bootstrapped datasets using </a:t>
            </a:r>
            <a:r>
              <a:rPr lang="en-IN" sz="1400" dirty="0">
                <a:solidFill>
                  <a:srgbClr val="FF0000"/>
                </a:solidFill>
                <a:latin typeface="Abadi Extra Light" panose="020B0204020104020204" pitchFamily="34" charset="0"/>
              </a:rPr>
              <a:t>sampling with replacement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from original training data 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973EC7D2-1EE7-F6F8-1333-91933E4871E9}"/>
              </a:ext>
            </a:extLst>
          </p:cNvPr>
          <p:cNvSpPr/>
          <p:nvPr/>
        </p:nvSpPr>
        <p:spPr>
          <a:xfrm>
            <a:off x="5929617" y="1275303"/>
            <a:ext cx="2266425" cy="908514"/>
          </a:xfrm>
          <a:prstGeom prst="wedgeRectCallout">
            <a:avLst>
              <a:gd name="adj1" fmla="val -46965"/>
              <a:gd name="adj2" fmla="val 7227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Sampling with replacement will give about 63% unique training examples (if both datasets are of equal size)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4B02DE3F-74D1-73F3-09C3-F1DAF64B2D6A}"/>
              </a:ext>
            </a:extLst>
          </p:cNvPr>
          <p:cNvSpPr/>
          <p:nvPr/>
        </p:nvSpPr>
        <p:spPr>
          <a:xfrm>
            <a:off x="9334316" y="3583390"/>
            <a:ext cx="2266425" cy="908514"/>
          </a:xfrm>
          <a:prstGeom prst="wedgeRectCallout">
            <a:avLst>
              <a:gd name="adj1" fmla="val -63992"/>
              <a:gd name="adj2" fmla="val 763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To predict the output for a new test input, we apply all these models and average their predictions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3153AE73-7195-B2DA-AE25-1C1AB7FB1CB4}"/>
              </a:ext>
            </a:extLst>
          </p:cNvPr>
          <p:cNvSpPr/>
          <p:nvPr/>
        </p:nvSpPr>
        <p:spPr>
          <a:xfrm>
            <a:off x="3572752" y="1308125"/>
            <a:ext cx="1651244" cy="842869"/>
          </a:xfrm>
          <a:prstGeom prst="wedgeRectCallout">
            <a:avLst>
              <a:gd name="adj1" fmla="val 53416"/>
              <a:gd name="adj2" fmla="val 7944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Each bootstrapped dataset consists of a subset of all the training examples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C8D5A270-B5D5-65D2-7C70-990AE82BA7F6}"/>
              </a:ext>
            </a:extLst>
          </p:cNvPr>
          <p:cNvSpPr/>
          <p:nvPr/>
        </p:nvSpPr>
        <p:spPr>
          <a:xfrm>
            <a:off x="8381041" y="951985"/>
            <a:ext cx="2415589" cy="908514"/>
          </a:xfrm>
          <a:prstGeom prst="wedgeRectCallout">
            <a:avLst>
              <a:gd name="adj1" fmla="val -63941"/>
              <a:gd name="adj2" fmla="val 3266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Bootstrapping can also be done at </a:t>
            </a:r>
            <a:r>
              <a:rPr lang="en-IN" sz="1400" dirty="0">
                <a:solidFill>
                  <a:srgbClr val="0000FF"/>
                </a:solidFill>
                <a:latin typeface="Abadi Extra Light" panose="020B0204020104020204" pitchFamily="34" charset="0"/>
              </a:rPr>
              <a:t>feature level 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(each model using a randomly chosen subset of all the features)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D62AF560-C755-181B-F181-4EB5C5D44208}"/>
              </a:ext>
            </a:extLst>
          </p:cNvPr>
          <p:cNvSpPr/>
          <p:nvPr/>
        </p:nvSpPr>
        <p:spPr>
          <a:xfrm>
            <a:off x="9379807" y="2031417"/>
            <a:ext cx="2175445" cy="788937"/>
          </a:xfrm>
          <a:prstGeom prst="wedgeRectCallout">
            <a:avLst>
              <a:gd name="adj1" fmla="val -1738"/>
              <a:gd name="adj2" fmla="val -7606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rgbClr val="FF0000"/>
                </a:solidFill>
                <a:latin typeface="Abadi Extra Light" panose="020B0204020104020204" pitchFamily="34" charset="0"/>
              </a:rPr>
              <a:t>Random forests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use both bootstrapping at examples level and at features level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FE4EAD31-C840-A745-0927-95C3698157AF}"/>
              </a:ext>
            </a:extLst>
          </p:cNvPr>
          <p:cNvSpPr/>
          <p:nvPr/>
        </p:nvSpPr>
        <p:spPr>
          <a:xfrm>
            <a:off x="620786" y="5227748"/>
            <a:ext cx="3027968" cy="1145177"/>
          </a:xfrm>
          <a:prstGeom prst="wedgeRectCallout">
            <a:avLst>
              <a:gd name="adj1" fmla="val 61477"/>
              <a:gd name="adj2" fmla="val -3783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Bagging </a:t>
            </a:r>
            <a:r>
              <a:rPr lang="en-IN" sz="1400" dirty="0">
                <a:solidFill>
                  <a:srgbClr val="0000FF"/>
                </a:solidFill>
                <a:latin typeface="Abadi Extra Light" panose="020B0204020104020204" pitchFamily="34" charset="0"/>
              </a:rPr>
              <a:t>primarily reduces the variance 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(reduces chances of overfitting by not relying completely on some example(s) since each model only uses a subset) but can also reduce bias to some extent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846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92"/>
    </mc:Choice>
    <mc:Fallback xmlns="">
      <p:transition spd="slow" advTm="114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Boosting</a:t>
            </a: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18636DB-9000-5844-8452-AF6C967CB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149" y="1784639"/>
            <a:ext cx="687705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03221A-FC5B-F2F8-D486-D22753A9D545}"/>
              </a:ext>
            </a:extLst>
          </p:cNvPr>
          <p:cNvSpPr txBox="1"/>
          <p:nvPr/>
        </p:nvSpPr>
        <p:spPr>
          <a:xfrm>
            <a:off x="0" y="6554716"/>
            <a:ext cx="5734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dirty="0"/>
              <a:t>Figure adapted from: https://www.blog.dailydoseofds.com/p/an-animated-guide-to-bagging-and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3550BB0F-A017-6568-77C5-D0416B9AA21F}"/>
              </a:ext>
            </a:extLst>
          </p:cNvPr>
          <p:cNvSpPr/>
          <p:nvPr/>
        </p:nvSpPr>
        <p:spPr>
          <a:xfrm>
            <a:off x="9530395" y="3896098"/>
            <a:ext cx="2444396" cy="718596"/>
          </a:xfrm>
          <a:prstGeom prst="wedgeRectCallout">
            <a:avLst>
              <a:gd name="adj1" fmla="val -56656"/>
              <a:gd name="adj2" fmla="val -363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The final model will be an </a:t>
            </a:r>
            <a:r>
              <a:rPr lang="en-IN" sz="1400" dirty="0">
                <a:solidFill>
                  <a:srgbClr val="0000FF"/>
                </a:solidFill>
                <a:latin typeface="Abadi Extra Light" panose="020B0204020104020204" pitchFamily="34" charset="0"/>
              </a:rPr>
              <a:t>important-weighted combination 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of all these models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DBDA654D-984C-39BF-1AC3-EF3A61AB298E}"/>
              </a:ext>
            </a:extLst>
          </p:cNvPr>
          <p:cNvSpPr/>
          <p:nvPr/>
        </p:nvSpPr>
        <p:spPr>
          <a:xfrm>
            <a:off x="9617199" y="2179304"/>
            <a:ext cx="1639611" cy="440710"/>
          </a:xfrm>
          <a:prstGeom prst="wedgeRectCallout">
            <a:avLst>
              <a:gd name="adj1" fmla="val -60260"/>
              <a:gd name="adj2" fmla="val 1100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Importance of each model is its accuracy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AD245F-1FA7-0CCC-0398-DFC46889B945}"/>
                  </a:ext>
                </a:extLst>
              </p:cNvPr>
              <p:cNvSpPr txBox="1"/>
              <p:nvPr/>
            </p:nvSpPr>
            <p:spPr>
              <a:xfrm>
                <a:off x="4818490" y="1578820"/>
                <a:ext cx="43556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AD245F-1FA7-0CCC-0398-DFC46889B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490" y="1578820"/>
                <a:ext cx="435568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45E1EC-A388-1263-CB61-CB6B6F510B94}"/>
                  </a:ext>
                </a:extLst>
              </p:cNvPr>
              <p:cNvSpPr txBox="1"/>
              <p:nvPr/>
            </p:nvSpPr>
            <p:spPr>
              <a:xfrm>
                <a:off x="4771947" y="3189682"/>
                <a:ext cx="44505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45E1EC-A388-1263-CB61-CB6B6F510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947" y="3189682"/>
                <a:ext cx="44505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6AD3FD-A5C4-0B28-9D4E-FE8D887583DC}"/>
                  </a:ext>
                </a:extLst>
              </p:cNvPr>
              <p:cNvSpPr txBox="1"/>
              <p:nvPr/>
            </p:nvSpPr>
            <p:spPr>
              <a:xfrm>
                <a:off x="4742003" y="4614694"/>
                <a:ext cx="50494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6AD3FD-A5C4-0B28-9D4E-FE8D88758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003" y="4614694"/>
                <a:ext cx="504946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60ACCDD8-1FEB-45E7-5A01-FC64A675F455}"/>
              </a:ext>
            </a:extLst>
          </p:cNvPr>
          <p:cNvSpPr/>
          <p:nvPr/>
        </p:nvSpPr>
        <p:spPr>
          <a:xfrm>
            <a:off x="186138" y="2979174"/>
            <a:ext cx="2444395" cy="1412663"/>
          </a:xfrm>
          <a:prstGeom prst="wedgeRectCallout">
            <a:avLst>
              <a:gd name="adj1" fmla="val 73666"/>
              <a:gd name="adj2" fmla="val 1417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“Weighted data” means that we are increasing the importance of examples that were mis-predicted in the previous round and decrease it for examples that were correctly predicted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D3D8888C-F912-0580-035E-79FAEA3422AB}"/>
              </a:ext>
            </a:extLst>
          </p:cNvPr>
          <p:cNvSpPr/>
          <p:nvPr/>
        </p:nvSpPr>
        <p:spPr>
          <a:xfrm>
            <a:off x="374074" y="1773665"/>
            <a:ext cx="2068521" cy="1035905"/>
          </a:xfrm>
          <a:prstGeom prst="wedgeRectCallout">
            <a:avLst>
              <a:gd name="adj1" fmla="val 41857"/>
              <a:gd name="adj2" fmla="val 6629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Note that here we have two types of 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importances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: importance of each training example and importance of each model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54AC47CD-D7A4-F415-9D9F-DD8ADEBD259C}"/>
              </a:ext>
            </a:extLst>
          </p:cNvPr>
          <p:cNvSpPr/>
          <p:nvPr/>
        </p:nvSpPr>
        <p:spPr>
          <a:xfrm>
            <a:off x="2803448" y="731473"/>
            <a:ext cx="2068521" cy="871515"/>
          </a:xfrm>
          <a:prstGeom prst="wedgeRectCallout">
            <a:avLst>
              <a:gd name="adj1" fmla="val 45101"/>
              <a:gd name="adj2" fmla="val 7495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Boosting assumes that the individual models are simple/weak models that can be easily learned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7FE2DA82-8366-96B6-DC81-31066824810B}"/>
              </a:ext>
            </a:extLst>
          </p:cNvPr>
          <p:cNvSpPr/>
          <p:nvPr/>
        </p:nvSpPr>
        <p:spPr>
          <a:xfrm>
            <a:off x="5183966" y="580432"/>
            <a:ext cx="2068521" cy="871515"/>
          </a:xfrm>
          <a:prstGeom prst="wedgeRectCallout">
            <a:avLst>
              <a:gd name="adj1" fmla="val -67238"/>
              <a:gd name="adj2" fmla="val 372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Boosting trains them sequentially and combines them to get a “boosted” powerful model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11ECAC8F-6D06-29EA-B0D8-7114AED479AC}"/>
              </a:ext>
            </a:extLst>
          </p:cNvPr>
          <p:cNvSpPr/>
          <p:nvPr/>
        </p:nvSpPr>
        <p:spPr>
          <a:xfrm>
            <a:off x="553672" y="5135262"/>
            <a:ext cx="2368645" cy="1145177"/>
          </a:xfrm>
          <a:prstGeom prst="wedgeRectCallout">
            <a:avLst>
              <a:gd name="adj1" fmla="val 61477"/>
              <a:gd name="adj2" fmla="val -3783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Boosting </a:t>
            </a:r>
            <a:r>
              <a:rPr lang="en-IN" sz="1400" dirty="0">
                <a:solidFill>
                  <a:srgbClr val="0000FF"/>
                </a:solidFill>
                <a:latin typeface="Abadi Extra Light" panose="020B0204020104020204" pitchFamily="34" charset="0"/>
              </a:rPr>
              <a:t>primarily reduces the bias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by making the weak (underfitted) models stronger but can also reduce variance to some extent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967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92"/>
    </mc:Choice>
    <mc:Fallback xmlns="">
      <p:transition spd="slow" advTm="114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A Boosting Algo: AdaBoost (Adaptive Boosting)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596788" cy="5557532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In many ML problems, we can assign importance weight to each example, e.g., by weighing each term in the loss functions, i.e.,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IN" sz="26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IN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ℓ(</m:t>
                        </m:r>
                        <m:sSub>
                          <m:sSubPr>
                            <m:ctrlPr>
                              <a:rPr lang="en-IN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IN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IN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AdaBoost is based on optimizing such a loss function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Initialize the ensemble as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={}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p>
                        <m:r>
                          <a:rPr lang="en-IN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IN" i="1" dirty="0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IN" i="1" dirty="0" smtClean="0">
                        <a:latin typeface="Cambria Math" panose="02040503050406030204" pitchFamily="18" charset="0"/>
                      </a:rPr>
                      <m:t>,…,</m:t>
                    </m:r>
                    <m:f>
                      <m:f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IN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For round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=1,2,…, 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400" b="0" i="0" smtClean="0">
                            <a:latin typeface="Cambria Math" panose="02040503050406030204" pitchFamily="18" charset="0"/>
                          </a:rPr>
                          <m:t>argmin</m:t>
                        </m:r>
                      </m:e>
                      <m:sub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Sup>
                          <m:sSubSupPr>
                            <m:ctrlP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−1)</m:t>
                            </m:r>
                          </m:sup>
                        </m:sSubSup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ℓ(</m:t>
                        </m:r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I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and add it to ensemble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d>
                          <m:d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IN" sz="2400" dirty="0">
                  <a:latin typeface="Abadi Extra Light" panose="020B020402010402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Define the </a:t>
                </a:r>
                <a:r>
                  <a:rPr lang="en-IN" sz="24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total loss</a:t>
                </a:r>
                <a:r>
                  <a:rPr lang="en-IN" sz="2400" dirty="0">
                    <a:latin typeface="Abadi Extra Light" panose="020B0204020104020204" pitchFamily="34" charset="0"/>
                  </a:rPr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as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I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I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Sup>
                          <m:sSubSupPr>
                            <m:ctrlP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d>
                              <m:d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sup>
                        </m:sSubSup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IN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IN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IN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IN" sz="2400" dirty="0">
                  <a:latin typeface="Abadi Extra Light" panose="020B020402010402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Compute the </a:t>
                </a:r>
                <a:r>
                  <a:rPr lang="en-IN" sz="2400" dirty="0">
                    <a:solidFill>
                      <a:srgbClr val="00B050"/>
                    </a:solidFill>
                    <a:latin typeface="Abadi Extra Light" panose="020B0204020104020204" pitchFamily="34" charset="0"/>
                  </a:rPr>
                  <a:t>“importance”</a:t>
                </a:r>
                <a:r>
                  <a:rPr lang="en-IN" sz="2400" dirty="0">
                    <a:latin typeface="Abadi Extra Light" panose="020B0204020104020204" pitchFamily="34" charset="0"/>
                  </a:rPr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for the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I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Increase/decrease importance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IN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of each training instance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for next round as 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endParaRPr lang="en-IN" sz="2400" i="1" dirty="0">
                  <a:latin typeface="Abadi Extra Light" panose="020B0204020104020204" pitchFamily="34" charset="0"/>
                  <a:ea typeface="Cambria Math" panose="02040503050406030204" pitchFamily="18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endParaRPr lang="en-IN" sz="2400" i="1" dirty="0">
                  <a:latin typeface="Abadi Extra Light" panose="020B0204020104020204" pitchFamily="34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Final model 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2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IN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IN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IN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p>
                          <m:sSupPr>
                            <m:ctrlP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IN" sz="2200" dirty="0">
                    <a:latin typeface="Abadi Extra Light" panose="020B0204020104020204" pitchFamily="34" charset="0"/>
                  </a:rPr>
                  <a:t> importance-weighted average of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d>
                          <m:d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IN" sz="2000" dirty="0">
                    <a:latin typeface="Abadi Extra Light" panose="020B0204020104020204" pitchFamily="34" charset="0"/>
                  </a:rPr>
                  <a:t>’s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2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596788" cy="5557532"/>
              </a:xfrm>
              <a:blipFill>
                <a:blip r:embed="rId3"/>
                <a:stretch>
                  <a:fillRect l="-841" t="-987" b="-1469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60982AC9-D877-9C86-217E-0A34E24A7BBF}"/>
                  </a:ext>
                </a:extLst>
              </p:cNvPr>
              <p:cNvSpPr/>
              <p:nvPr/>
            </p:nvSpPr>
            <p:spPr>
              <a:xfrm>
                <a:off x="9352963" y="4395536"/>
                <a:ext cx="2652899" cy="380811"/>
              </a:xfrm>
              <a:prstGeom prst="wedgeRectCallout">
                <a:avLst>
                  <a:gd name="adj1" fmla="val -58008"/>
                  <a:gd name="adj2" fmla="val 1163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some function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1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IN" sz="1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is high if total loss </a:t>
                </a:r>
                <a14:m>
                  <m:oMath xmlns:m="http://schemas.openxmlformats.org/officeDocument/2006/math">
                    <m:r>
                      <a:rPr lang="en-IN" sz="1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IN" sz="1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sz="1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1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IN" sz="1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is low</a:t>
                </a:r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and vice-versa</a:t>
                </a:r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60982AC9-D877-9C86-217E-0A34E24A7B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2963" y="4395536"/>
                <a:ext cx="2652899" cy="380811"/>
              </a:xfrm>
              <a:prstGeom prst="wedgeRectCallout">
                <a:avLst>
                  <a:gd name="adj1" fmla="val -58008"/>
                  <a:gd name="adj2" fmla="val 11633"/>
                </a:avLst>
              </a:prstGeom>
              <a:blipFill>
                <a:blip r:embed="rId4"/>
                <a:stretch>
                  <a:fillRect t="-9091" r="-626" b="-1818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9BE89E-37E2-D595-B797-7922C224E081}"/>
                  </a:ext>
                </a:extLst>
              </p:cNvPr>
              <p:cNvSpPr txBox="1"/>
              <p:nvPr/>
            </p:nvSpPr>
            <p:spPr>
              <a:xfrm>
                <a:off x="1583374" y="5134366"/>
                <a:ext cx="5409173" cy="1179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∝ </m:t>
                      </m:r>
                      <m:d>
                        <m:dPr>
                          <m:begChr m:val="{"/>
                          <m:endChr m:val="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m:rPr>
                                  <m:sty m:val="p"/>
                                </m:r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exp</m:t>
                              </m:r>
                              <m:d>
                                <m:d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  <m:d>
                                    <m:dPr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N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IN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IN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IN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 </m:t>
                                      </m:r>
                                      <m:sSup>
                                        <m:sSupPr>
                                          <m:ctrlPr>
                                            <a:rPr lang="en-IN" sz="2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IN" sz="2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𝒘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IN" sz="24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IN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sup>
                              </m:sSub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m:rPr>
                                  <m:sty m:val="p"/>
                                </m:r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(−</m:t>
                              </m:r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ℓ(</m:t>
                              </m:r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I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))</m:t>
                              </m:r>
                            </m:e>
                          </m:eqAr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9BE89E-37E2-D595-B797-7922C224E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374" y="5134366"/>
                <a:ext cx="5409173" cy="11791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D86456-B8FE-109D-CBF9-922EDAA99DA7}"/>
                  </a:ext>
                </a:extLst>
              </p:cNvPr>
              <p:cNvSpPr txBox="1"/>
              <p:nvPr/>
            </p:nvSpPr>
            <p:spPr>
              <a:xfrm>
                <a:off x="7180188" y="5812709"/>
                <a:ext cx="4695388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>
                    <a:latin typeface="Abadi Extra Light" panose="020B0204020104020204" pitchFamily="34" charset="0"/>
                  </a:rPr>
                  <a:t>(Decrease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correctly predicted on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D86456-B8FE-109D-CBF9-922EDAA99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188" y="5812709"/>
                <a:ext cx="4695388" cy="380810"/>
              </a:xfrm>
              <a:prstGeom prst="rect">
                <a:avLst/>
              </a:prstGeom>
              <a:blipFill>
                <a:blip r:embed="rId6"/>
                <a:stretch>
                  <a:fillRect l="-1169" t="-6452" r="-130" b="-2580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AD3831-949F-5CFA-FBA9-D7EF1E9AF4C7}"/>
                  </a:ext>
                </a:extLst>
              </p:cNvPr>
              <p:cNvSpPr txBox="1"/>
              <p:nvPr/>
            </p:nvSpPr>
            <p:spPr>
              <a:xfrm>
                <a:off x="7180188" y="5282439"/>
                <a:ext cx="3798284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>
                    <a:latin typeface="Abadi Extra Light" panose="020B0204020104020204" pitchFamily="34" charset="0"/>
                  </a:rPr>
                  <a:t>(Increase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mispredicted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AD3831-949F-5CFA-FBA9-D7EF1E9AF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188" y="5282439"/>
                <a:ext cx="3798284" cy="380810"/>
              </a:xfrm>
              <a:prstGeom prst="rect">
                <a:avLst/>
              </a:prstGeom>
              <a:blipFill>
                <a:blip r:embed="rId7"/>
                <a:stretch>
                  <a:fillRect l="-1445" t="-6452" r="-321" b="-2580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A2A39CF9-1140-3FC4-57F8-7DB22DA2C641}"/>
                  </a:ext>
                </a:extLst>
              </p:cNvPr>
              <p:cNvSpPr/>
              <p:nvPr/>
            </p:nvSpPr>
            <p:spPr>
              <a:xfrm>
                <a:off x="6900474" y="818789"/>
                <a:ext cx="1947243" cy="380811"/>
              </a:xfrm>
              <a:prstGeom prst="wedgeRectCallout">
                <a:avLst>
                  <a:gd name="adj1" fmla="val 40414"/>
                  <a:gd name="adj2" fmla="val 7312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Importance of the training example </a:t>
                </a:r>
                <a14:m>
                  <m:oMath xmlns:m="http://schemas.openxmlformats.org/officeDocument/2006/math">
                    <m:r>
                      <a:rPr lang="en-IN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A2A39CF9-1140-3FC4-57F8-7DB22DA2C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474" y="818789"/>
                <a:ext cx="1947243" cy="380811"/>
              </a:xfrm>
              <a:prstGeom prst="wedgeRectCallout">
                <a:avLst>
                  <a:gd name="adj1" fmla="val 40414"/>
                  <a:gd name="adj2" fmla="val 73126"/>
                </a:avLst>
              </a:prstGeom>
              <a:blipFill>
                <a:blip r:embed="rId8"/>
                <a:stretch>
                  <a:fillRect l="-621" t="-14634" b="-487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ABF587B7-4734-B065-BDF1-6EB126D6E39D}"/>
              </a:ext>
            </a:extLst>
          </p:cNvPr>
          <p:cNvSpPr/>
          <p:nvPr/>
        </p:nvSpPr>
        <p:spPr>
          <a:xfrm>
            <a:off x="8847717" y="1904437"/>
            <a:ext cx="1687185" cy="638578"/>
          </a:xfrm>
          <a:prstGeom prst="wedgeRectCallout">
            <a:avLst>
              <a:gd name="adj1" fmla="val -57350"/>
              <a:gd name="adj2" fmla="val 4002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Initially assume equal importance for all training examples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FB1C61E0-2E7C-EDB0-A463-272FD19120C3}"/>
              </a:ext>
            </a:extLst>
          </p:cNvPr>
          <p:cNvSpPr/>
          <p:nvPr/>
        </p:nvSpPr>
        <p:spPr>
          <a:xfrm>
            <a:off x="9066701" y="781984"/>
            <a:ext cx="2558641" cy="422271"/>
          </a:xfrm>
          <a:prstGeom prst="wedgeRectCallout">
            <a:avLst>
              <a:gd name="adj1" fmla="val -59031"/>
              <a:gd name="adj2" fmla="val 3647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We might know this beforehand or estimate it during training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336A412B-7BBD-136C-DB02-B8DC29317F1A}"/>
              </a:ext>
            </a:extLst>
          </p:cNvPr>
          <p:cNvSpPr/>
          <p:nvPr/>
        </p:nvSpPr>
        <p:spPr>
          <a:xfrm>
            <a:off x="10054813" y="3902451"/>
            <a:ext cx="1570529" cy="353481"/>
          </a:xfrm>
          <a:prstGeom prst="wedgeRectCallout">
            <a:avLst>
              <a:gd name="adj1" fmla="val -68188"/>
              <a:gd name="adj2" fmla="val 3584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Or the importance weighted total error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166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92"/>
    </mc:Choice>
    <mc:Fallback xmlns="">
      <p:transition spd="slow" advTm="114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 animBg="1"/>
      <p:bldP spid="10" grpId="0" animBg="1"/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AdaBoost: An Illustration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596788" cy="55575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IN" sz="2400" dirty="0">
                <a:latin typeface="Abadi Extra Light" panose="020B0204020104020204" pitchFamily="34" charset="0"/>
              </a:rPr>
              <a:t>Suppose we have a binary classification problems with each input having 2 features.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IN" sz="2400" dirty="0">
                <a:latin typeface="Abadi Extra Light" panose="020B0204020104020204" pitchFamily="34" charset="0"/>
              </a:rPr>
              <a:t>Suppose we have a weak model like a simple DT (decision stump)</a:t>
            </a: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Abadi Extra Light" panose="020B0204020104020204" pitchFamily="34" charset="0"/>
              </a:rPr>
              <a:t>Illustration of AdaBoost using a decision stump if run for 3 rounds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4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4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4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4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4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Abadi Extra Light" panose="020B0204020104020204" pitchFamily="34" charset="0"/>
              </a:rPr>
              <a:t>The ensemble represents the overall model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Abadi Extra Light" panose="020B0204020104020204" pitchFamily="34" charset="0"/>
              </a:rPr>
              <a:t>We got a nonlinear model from 3 simple linear models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Abadi Extra Light" panose="020B0204020104020204" pitchFamily="34" charset="0"/>
              </a:rPr>
              <a:t>Note that the ensemble was constructed sequentially</a:t>
            </a:r>
            <a:endParaRPr lang="en-IN" sz="10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5F86BC6-5345-5C3C-13A6-5F5F371BD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14" y="2880055"/>
            <a:ext cx="1488054" cy="151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DD5251A4-1A5F-7F41-39F1-1DD4587CB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982" y="2886744"/>
            <a:ext cx="1357307" cy="142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357F19C-8C74-CD7D-D6A9-58081BCD1D1E}"/>
              </a:ext>
            </a:extLst>
          </p:cNvPr>
          <p:cNvSpPr/>
          <p:nvPr/>
        </p:nvSpPr>
        <p:spPr>
          <a:xfrm>
            <a:off x="14970948" y="-1177603"/>
            <a:ext cx="740709" cy="189679"/>
          </a:xfrm>
          <a:prstGeom prst="wedgeRectCallout">
            <a:avLst>
              <a:gd name="adj1" fmla="val 33798"/>
              <a:gd name="adj2" fmla="val 15328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Mistakes</a:t>
            </a:r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B4312145-BA88-7E48-07EE-6CC6C3597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664" y="2880055"/>
            <a:ext cx="1508704" cy="151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4ED3C88-DC18-645D-E8EA-052BA25C5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93" y="2933437"/>
            <a:ext cx="1405157" cy="143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1266B7DA-B555-BFD4-47FC-372DBDC96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439" y="2864263"/>
            <a:ext cx="1458032" cy="153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C5C2E73F-F541-AAAA-8855-D5D184DC1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976" y="2880055"/>
            <a:ext cx="1405157" cy="148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EA92FCD-20C4-68AC-63D1-D19960083913}"/>
              </a:ext>
            </a:extLst>
          </p:cNvPr>
          <p:cNvSpPr txBox="1"/>
          <p:nvPr/>
        </p:nvSpPr>
        <p:spPr>
          <a:xfrm>
            <a:off x="1657885" y="2440921"/>
            <a:ext cx="962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Round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CDF55F-5121-5807-F74C-E36E05D967C4}"/>
              </a:ext>
            </a:extLst>
          </p:cNvPr>
          <p:cNvSpPr txBox="1"/>
          <p:nvPr/>
        </p:nvSpPr>
        <p:spPr>
          <a:xfrm>
            <a:off x="5660699" y="2439962"/>
            <a:ext cx="962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Round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4C093E-11C4-3CFD-3B8B-94100560ED87}"/>
              </a:ext>
            </a:extLst>
          </p:cNvPr>
          <p:cNvSpPr txBox="1"/>
          <p:nvPr/>
        </p:nvSpPr>
        <p:spPr>
          <a:xfrm>
            <a:off x="9383138" y="2456057"/>
            <a:ext cx="962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Round 3</a:t>
            </a: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F6878A37-751E-17F5-D038-66AC1DECF0E1}"/>
              </a:ext>
            </a:extLst>
          </p:cNvPr>
          <p:cNvSpPr/>
          <p:nvPr/>
        </p:nvSpPr>
        <p:spPr>
          <a:xfrm>
            <a:off x="2931023" y="4219435"/>
            <a:ext cx="710296" cy="192105"/>
          </a:xfrm>
          <a:prstGeom prst="wedgeRectCallout">
            <a:avLst>
              <a:gd name="adj1" fmla="val -71488"/>
              <a:gd name="adj2" fmla="val -4437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Correct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B5AC2B7D-7E47-45F3-C84D-BC3003CE1C49}"/>
              </a:ext>
            </a:extLst>
          </p:cNvPr>
          <p:cNvSpPr/>
          <p:nvPr/>
        </p:nvSpPr>
        <p:spPr>
          <a:xfrm>
            <a:off x="3219285" y="2769423"/>
            <a:ext cx="740709" cy="189679"/>
          </a:xfrm>
          <a:prstGeom prst="wedgeRectCallout">
            <a:avLst>
              <a:gd name="adj1" fmla="val -48413"/>
              <a:gd name="adj2" fmla="val 9078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Mistakes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37557A00-7039-9D6A-289E-2C191BB7C9F7}"/>
                  </a:ext>
                </a:extLst>
              </p:cNvPr>
              <p:cNvSpPr/>
              <p:nvPr/>
            </p:nvSpPr>
            <p:spPr>
              <a:xfrm>
                <a:off x="3942867" y="3064542"/>
                <a:ext cx="967494" cy="215331"/>
              </a:xfrm>
              <a:prstGeom prst="wedgeRectCallout">
                <a:avLst>
                  <a:gd name="adj1" fmla="val 56215"/>
                  <a:gd name="adj2" fmla="val 5242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Increased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IN" sz="12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37557A00-7039-9D6A-289E-2C191BB7C9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867" y="3064542"/>
                <a:ext cx="967494" cy="215331"/>
              </a:xfrm>
              <a:prstGeom prst="wedgeRectCallout">
                <a:avLst>
                  <a:gd name="adj1" fmla="val 56215"/>
                  <a:gd name="adj2" fmla="val 52427"/>
                </a:avLst>
              </a:prstGeom>
              <a:blipFill>
                <a:blip r:embed="rId9"/>
                <a:stretch>
                  <a:fillRect t="-11628" b="-1395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D3AAD420-3BCF-06B3-0EC4-769A8164D8BA}"/>
                  </a:ext>
                </a:extLst>
              </p:cNvPr>
              <p:cNvSpPr/>
              <p:nvPr/>
            </p:nvSpPr>
            <p:spPr>
              <a:xfrm>
                <a:off x="5109201" y="4196209"/>
                <a:ext cx="1004016" cy="215331"/>
              </a:xfrm>
              <a:prstGeom prst="wedgeRectCallout">
                <a:avLst>
                  <a:gd name="adj1" fmla="val -59248"/>
                  <a:gd name="adj2" fmla="val -4282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Decreased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IN" sz="12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D3AAD420-3BCF-06B3-0EC4-769A8164D8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201" y="4196209"/>
                <a:ext cx="1004016" cy="215331"/>
              </a:xfrm>
              <a:prstGeom prst="wedgeRectCallout">
                <a:avLst>
                  <a:gd name="adj1" fmla="val -59248"/>
                  <a:gd name="adj2" fmla="val -42821"/>
                </a:avLst>
              </a:prstGeom>
              <a:blipFill>
                <a:blip r:embed="rId10"/>
                <a:stretch>
                  <a:fillRect t="-10256" b="-2820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A4673579-7D9C-D5A4-4C0B-9C802910159A}"/>
              </a:ext>
            </a:extLst>
          </p:cNvPr>
          <p:cNvSpPr/>
          <p:nvPr/>
        </p:nvSpPr>
        <p:spPr>
          <a:xfrm>
            <a:off x="6357744" y="3740872"/>
            <a:ext cx="740709" cy="189679"/>
          </a:xfrm>
          <a:prstGeom prst="wedgeRectCallout">
            <a:avLst>
              <a:gd name="adj1" fmla="val 40424"/>
              <a:gd name="adj2" fmla="val -9393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Mistakes</a:t>
            </a:r>
          </a:p>
        </p:txBody>
      </p:sp>
      <p:sp>
        <p:nvSpPr>
          <p:cNvPr id="28" name="Speech Bubble: Rectangle 27">
            <a:extLst>
              <a:ext uri="{FF2B5EF4-FFF2-40B4-BE49-F238E27FC236}">
                <a16:creationId xmlns:a16="http://schemas.microsoft.com/office/drawing/2014/main" id="{A87F20A5-61C1-035C-E02E-237614C74CE2}"/>
              </a:ext>
            </a:extLst>
          </p:cNvPr>
          <p:cNvSpPr/>
          <p:nvPr/>
        </p:nvSpPr>
        <p:spPr>
          <a:xfrm>
            <a:off x="6060910" y="2853985"/>
            <a:ext cx="710296" cy="192105"/>
          </a:xfrm>
          <a:prstGeom prst="wedgeRectCallout">
            <a:avLst>
              <a:gd name="adj1" fmla="val 39201"/>
              <a:gd name="adj2" fmla="val 8907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Correct</a:t>
            </a:r>
          </a:p>
        </p:txBody>
      </p:sp>
      <p:pic>
        <p:nvPicPr>
          <p:cNvPr id="1048" name="Picture 24">
            <a:extLst>
              <a:ext uri="{FF2B5EF4-FFF2-40B4-BE49-F238E27FC236}">
                <a16:creationId xmlns:a16="http://schemas.microsoft.com/office/drawing/2014/main" id="{16FACB0E-13C5-AD7A-3048-57D3231C8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177" y="4666616"/>
            <a:ext cx="4852587" cy="216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>
            <a:extLst>
              <a:ext uri="{FF2B5EF4-FFF2-40B4-BE49-F238E27FC236}">
                <a16:creationId xmlns:a16="http://schemas.microsoft.com/office/drawing/2014/main" id="{8E170CFC-8A69-B26D-B664-3D3F0BD08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357" y="184861"/>
            <a:ext cx="1326694" cy="135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Speech Bubble: Rectangle 30">
            <a:extLst>
              <a:ext uri="{FF2B5EF4-FFF2-40B4-BE49-F238E27FC236}">
                <a16:creationId xmlns:a16="http://schemas.microsoft.com/office/drawing/2014/main" id="{CD1309B6-F5A8-8EFE-D5E7-3943B7903761}"/>
              </a:ext>
            </a:extLst>
          </p:cNvPr>
          <p:cNvSpPr/>
          <p:nvPr/>
        </p:nvSpPr>
        <p:spPr>
          <a:xfrm>
            <a:off x="9864231" y="392466"/>
            <a:ext cx="740709" cy="516187"/>
          </a:xfrm>
          <a:prstGeom prst="wedgeRectCallout">
            <a:avLst>
              <a:gd name="adj1" fmla="val 72410"/>
              <a:gd name="adj2" fmla="val -341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Original dataset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Speech Bubble: Rectangle 31">
                <a:extLst>
                  <a:ext uri="{FF2B5EF4-FFF2-40B4-BE49-F238E27FC236}">
                    <a16:creationId xmlns:a16="http://schemas.microsoft.com/office/drawing/2014/main" id="{6BDBEE7B-A79D-9CFB-12DB-69FFDFA00FA4}"/>
                  </a:ext>
                </a:extLst>
              </p:cNvPr>
              <p:cNvSpPr/>
              <p:nvPr/>
            </p:nvSpPr>
            <p:spPr>
              <a:xfrm>
                <a:off x="8593686" y="3673977"/>
                <a:ext cx="967494" cy="215331"/>
              </a:xfrm>
              <a:prstGeom prst="wedgeRectCallout">
                <a:avLst>
                  <a:gd name="adj1" fmla="val 3370"/>
                  <a:gd name="adj2" fmla="val -7542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Increased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IN" sz="12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2" name="Speech Bubble: Rectangle 31">
                <a:extLst>
                  <a:ext uri="{FF2B5EF4-FFF2-40B4-BE49-F238E27FC236}">
                    <a16:creationId xmlns:a16="http://schemas.microsoft.com/office/drawing/2014/main" id="{6BDBEE7B-A79D-9CFB-12DB-69FFDFA00F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3686" y="3673977"/>
                <a:ext cx="967494" cy="215331"/>
              </a:xfrm>
              <a:prstGeom prst="wedgeRectCallout">
                <a:avLst>
                  <a:gd name="adj1" fmla="val 3370"/>
                  <a:gd name="adj2" fmla="val -75424"/>
                </a:avLst>
              </a:prstGeom>
              <a:blipFill>
                <a:blip r:embed="rId12"/>
                <a:stretch>
                  <a:fillRect b="-2291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peech Bubble: Rectangle 32">
                <a:extLst>
                  <a:ext uri="{FF2B5EF4-FFF2-40B4-BE49-F238E27FC236}">
                    <a16:creationId xmlns:a16="http://schemas.microsoft.com/office/drawing/2014/main" id="{9957D10D-0A09-AAAE-89DF-7C98614699FB}"/>
                  </a:ext>
                </a:extLst>
              </p:cNvPr>
              <p:cNvSpPr/>
              <p:nvPr/>
            </p:nvSpPr>
            <p:spPr>
              <a:xfrm>
                <a:off x="7810595" y="2842371"/>
                <a:ext cx="1004016" cy="215331"/>
              </a:xfrm>
              <a:prstGeom prst="wedgeRectCallout">
                <a:avLst>
                  <a:gd name="adj1" fmla="val 44557"/>
                  <a:gd name="adj2" fmla="val 9416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Decreased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IN" sz="12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3" name="Speech Bubble: Rectangle 32">
                <a:extLst>
                  <a:ext uri="{FF2B5EF4-FFF2-40B4-BE49-F238E27FC236}">
                    <a16:creationId xmlns:a16="http://schemas.microsoft.com/office/drawing/2014/main" id="{9957D10D-0A09-AAAE-89DF-7C98614699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95" y="2842371"/>
                <a:ext cx="1004016" cy="215331"/>
              </a:xfrm>
              <a:prstGeom prst="wedgeRectCallout">
                <a:avLst>
                  <a:gd name="adj1" fmla="val 44557"/>
                  <a:gd name="adj2" fmla="val 94163"/>
                </a:avLst>
              </a:prstGeom>
              <a:blipFill>
                <a:blip r:embed="rId13"/>
                <a:stretch>
                  <a:fillRect t="-701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2365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92"/>
    </mc:Choice>
    <mc:Fallback xmlns="">
      <p:transition spd="slow" advTm="114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 animBg="1"/>
      <p:bldP spid="16" grpId="0" animBg="1"/>
      <p:bldP spid="14" grpId="0" animBg="1"/>
      <p:bldP spid="25" grpId="0" animBg="1"/>
      <p:bldP spid="26" grpId="0" animBg="1"/>
      <p:bldP spid="28" grpId="0" animBg="1"/>
      <p:bldP spid="32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Gradient Boosting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991182"/>
                <a:ext cx="11596788" cy="5557532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Consider learning a function </a:t>
                </a:r>
                <a14:m>
                  <m:oMath xmlns:m="http://schemas.openxmlformats.org/officeDocument/2006/math"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by minimizing a squared loss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Gradient boosting is a sequential way to construct such </a:t>
                </a:r>
                <a14:m>
                  <m:oMath xmlns:m="http://schemas.openxmlformats.org/officeDocument/2006/math">
                    <m:r>
                      <a:rPr lang="en-IN" sz="28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800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For simplicity, assume we start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)= </m:t>
                    </m:r>
                    <m:f>
                      <m:f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Given previously learned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let’s assume the following “improvement” to it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Thus the goal for the next round is to learn the “residual”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Residual is negative gradient of the loss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 - thus called “gradient boosting”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final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once the residual is sufficiently small, is what we will use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idea of gradient boosting is applicable to classification too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 err="1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XGBoost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(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eXtreme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Gradient Boosting) is a very popular grad boosting algo</a:t>
                </a: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991182"/>
                <a:ext cx="11596788" cy="5557532"/>
              </a:xfrm>
              <a:blipFill>
                <a:blip r:embed="rId3"/>
                <a:stretch>
                  <a:fillRect l="-841" b="-570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357F19C-8C74-CD7D-D6A9-58081BCD1D1E}"/>
              </a:ext>
            </a:extLst>
          </p:cNvPr>
          <p:cNvSpPr/>
          <p:nvPr/>
        </p:nvSpPr>
        <p:spPr>
          <a:xfrm>
            <a:off x="14970948" y="-1177603"/>
            <a:ext cx="740709" cy="189679"/>
          </a:xfrm>
          <a:prstGeom prst="wedgeRectCallout">
            <a:avLst>
              <a:gd name="adj1" fmla="val 33798"/>
              <a:gd name="adj2" fmla="val 15328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Mistakes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F72537-F406-940F-DFCF-1744CEB51E16}"/>
                  </a:ext>
                </a:extLst>
              </p:cNvPr>
              <p:cNvSpPr txBox="1"/>
              <p:nvPr/>
            </p:nvSpPr>
            <p:spPr>
              <a:xfrm>
                <a:off x="2995301" y="3632553"/>
                <a:ext cx="501586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IN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IN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sz="3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IN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sz="36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IN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F72537-F406-940F-DFCF-1744CEB51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301" y="3632553"/>
                <a:ext cx="5015860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C78436D9-DF35-66D3-BB53-86821465F190}"/>
                  </a:ext>
                </a:extLst>
              </p:cNvPr>
              <p:cNvSpPr/>
              <p:nvPr/>
            </p:nvSpPr>
            <p:spPr>
              <a:xfrm>
                <a:off x="8079527" y="3530776"/>
                <a:ext cx="1784129" cy="757551"/>
              </a:xfrm>
              <a:prstGeom prst="wedgeRectCallout">
                <a:avLst>
                  <a:gd name="adj1" fmla="val -58743"/>
                  <a:gd name="adj2" fmla="val 750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“Residual” which, if added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IN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will make the new prediction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closer to </a:t>
                </a:r>
                <a14:m>
                  <m:oMath xmlns:m="http://schemas.openxmlformats.org/officeDocument/2006/math">
                    <m:r>
                      <a:rPr lang="en-IN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C78436D9-DF35-66D3-BB53-86821465F1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527" y="3530776"/>
                <a:ext cx="1784129" cy="757551"/>
              </a:xfrm>
              <a:prstGeom prst="wedgeRectCallout">
                <a:avLst>
                  <a:gd name="adj1" fmla="val -58743"/>
                  <a:gd name="adj2" fmla="val 7501"/>
                </a:avLst>
              </a:prstGeom>
              <a:blipFill>
                <a:blip r:embed="rId5"/>
                <a:stretch>
                  <a:fillRect t="-3937" b="-944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35A6CD4A-1A22-2455-064A-8D672CEC34BF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05FA2FBC-802C-4F55-643E-3F93C460FCCB}"/>
              </a:ext>
            </a:extLst>
          </p:cNvPr>
          <p:cNvSpPr/>
          <p:nvPr/>
        </p:nvSpPr>
        <p:spPr>
          <a:xfrm>
            <a:off x="10019298" y="5876650"/>
            <a:ext cx="2143431" cy="438998"/>
          </a:xfrm>
          <a:prstGeom prst="wedgeRectCallout">
            <a:avLst>
              <a:gd name="adj1" fmla="val -47525"/>
              <a:gd name="adj2" fmla="val 6797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Based on sequentially constructing a DT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560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92"/>
    </mc:Choice>
    <mc:Fallback xmlns="">
      <p:transition spd="slow" advTm="114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09" y="2268024"/>
            <a:ext cx="10953632" cy="1838907"/>
          </a:xfrm>
        </p:spPr>
        <p:txBody>
          <a:bodyPr>
            <a:noAutofit/>
          </a:bodyPr>
          <a:lstStyle/>
          <a:p>
            <a:r>
              <a:rPr lang="en-IN" sz="6000" dirty="0">
                <a:solidFill>
                  <a:schemeClr val="accent2">
                    <a:lumMod val="75000"/>
                  </a:schemeClr>
                </a:solidFill>
              </a:rPr>
              <a:t>                 Active Learning</a:t>
            </a:r>
            <a:br>
              <a:rPr lang="en-IN" sz="6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IN" sz="4000" dirty="0">
                <a:solidFill>
                  <a:schemeClr val="accent2">
                    <a:lumMod val="75000"/>
                  </a:schemeClr>
                </a:solidFill>
              </a:rPr>
              <a:t>(an example of learning with human-in-the-loop)</a:t>
            </a: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18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267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92"/>
    </mc:Choice>
    <mc:Fallback xmlns="">
      <p:transition spd="slow" advTm="114392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Active Learning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596788" cy="55575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Standard supervised learning is “passive” (learner has no control; we just give it data)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We take a random sample of inputs, get them labelled by an expert, and train a model</a:t>
            </a: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357F19C-8C74-CD7D-D6A9-58081BCD1D1E}"/>
              </a:ext>
            </a:extLst>
          </p:cNvPr>
          <p:cNvSpPr/>
          <p:nvPr/>
        </p:nvSpPr>
        <p:spPr>
          <a:xfrm>
            <a:off x="14970948" y="-1177603"/>
            <a:ext cx="740709" cy="189679"/>
          </a:xfrm>
          <a:prstGeom prst="wedgeRectCallout">
            <a:avLst>
              <a:gd name="adj1" fmla="val 33798"/>
              <a:gd name="adj2" fmla="val 15328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Mistakes</a:t>
            </a:r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35A6CD4A-1A22-2455-064A-8D672CEC34BF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19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622E03F1-EAD9-4BDD-1487-A4DF7AEA4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392" y="2401277"/>
            <a:ext cx="7048035" cy="435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563224C5-59D2-0E65-C63C-04A29657EE06}"/>
              </a:ext>
            </a:extLst>
          </p:cNvPr>
          <p:cNvSpPr/>
          <p:nvPr/>
        </p:nvSpPr>
        <p:spPr>
          <a:xfrm>
            <a:off x="1136592" y="2401277"/>
            <a:ext cx="2138258" cy="1512697"/>
          </a:xfrm>
          <a:prstGeom prst="wedgeRectCallout">
            <a:avLst>
              <a:gd name="adj1" fmla="val 48789"/>
              <a:gd name="adj2" fmla="val 7063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I had no say in what data I want to learn from 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  <a:sym typeface="Wingdings" panose="05000000000000000000" pitchFamily="2" charset="2"/>
              </a:rPr>
              <a:t> I was just provided some randomly chosen </a:t>
            </a:r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  <a:sym typeface="Wingdings" panose="05000000000000000000" pitchFamily="2" charset="2"/>
              </a:rPr>
              <a:t>labeled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  <a:sym typeface="Wingdings" panose="05000000000000000000" pitchFamily="2" charset="2"/>
              </a:rPr>
              <a:t> data and was asked to learn</a:t>
            </a:r>
            <a:endParaRPr lang="en-IN" sz="16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502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92"/>
    </mc:Choice>
    <mc:Fallback xmlns="">
      <p:transition spd="slow" advTm="114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562" y="2647950"/>
            <a:ext cx="8682038" cy="1838907"/>
          </a:xfrm>
        </p:spPr>
        <p:txBody>
          <a:bodyPr>
            <a:noAutofit/>
          </a:bodyPr>
          <a:lstStyle/>
          <a:p>
            <a:r>
              <a:rPr lang="en-IN" sz="6000" dirty="0">
                <a:solidFill>
                  <a:schemeClr val="accent2">
                    <a:lumMod val="75000"/>
                  </a:schemeClr>
                </a:solidFill>
              </a:rPr>
              <a:t>Debugging ML Algorithms</a:t>
            </a: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67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92"/>
    </mc:Choice>
    <mc:Fallback xmlns="">
      <p:transition spd="slow" advTm="114392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Active Learning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596788" cy="55575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In active learning, learner can request what training examples it wants to learn from</a:t>
            </a: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357F19C-8C74-CD7D-D6A9-58081BCD1D1E}"/>
              </a:ext>
            </a:extLst>
          </p:cNvPr>
          <p:cNvSpPr/>
          <p:nvPr/>
        </p:nvSpPr>
        <p:spPr>
          <a:xfrm>
            <a:off x="14970948" y="-1177603"/>
            <a:ext cx="740709" cy="189679"/>
          </a:xfrm>
          <a:prstGeom prst="wedgeRectCallout">
            <a:avLst>
              <a:gd name="adj1" fmla="val 33798"/>
              <a:gd name="adj2" fmla="val 15328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Mistakes</a:t>
            </a:r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35A6CD4A-1A22-2455-064A-8D672CEC34BF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20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DE77DFE0-3ED1-5089-6289-D76EB0761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075" y="2076338"/>
            <a:ext cx="6136009" cy="386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3EA7AFB5-595D-3915-FD94-DEBA09B5780B}"/>
                  </a:ext>
                </a:extLst>
              </p:cNvPr>
              <p:cNvSpPr/>
              <p:nvPr/>
            </p:nvSpPr>
            <p:spPr>
              <a:xfrm>
                <a:off x="47329" y="2595715"/>
                <a:ext cx="2557230" cy="2325545"/>
              </a:xfrm>
              <a:prstGeom prst="wedgeRectCallout">
                <a:avLst>
                  <a:gd name="adj1" fmla="val 74071"/>
                  <a:gd name="adj2" fmla="val 724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My current model in round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.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I have identified some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unlabeled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inputs that are “hard” for me to predict correctly (with high confidence). Please provide me their true labels. I will add them to my current training set and retrain to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3EA7AFB5-595D-3915-FD94-DEBA09B57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9" y="2595715"/>
                <a:ext cx="2557230" cy="2325545"/>
              </a:xfrm>
              <a:prstGeom prst="wedgeRectCallout">
                <a:avLst>
                  <a:gd name="adj1" fmla="val 74071"/>
                  <a:gd name="adj2" fmla="val 7249"/>
                </a:avLst>
              </a:prstGeom>
              <a:blipFill>
                <a:blip r:embed="rId4"/>
                <a:stretch>
                  <a:fillRect l="-951" b="-208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582515E9-AB9B-E0B2-B940-2743EE29BCA0}"/>
              </a:ext>
            </a:extLst>
          </p:cNvPr>
          <p:cNvSpPr/>
          <p:nvPr/>
        </p:nvSpPr>
        <p:spPr>
          <a:xfrm>
            <a:off x="7032747" y="1684132"/>
            <a:ext cx="2123458" cy="1250454"/>
          </a:xfrm>
          <a:prstGeom prst="wedgeRectCallout">
            <a:avLst>
              <a:gd name="adj1" fmla="val -58513"/>
              <a:gd name="adj2" fmla="val 1777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Many ways to identify what “hard” inputs are. One way is to look at the confidence of the current model’s predictions on each 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unlabeled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input</a:t>
            </a: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9B39D080-8991-38E8-12F1-3BFBF442F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805" y="2095882"/>
            <a:ext cx="2964866" cy="83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3FCEB8E3-B982-4192-38CE-FC03DF70E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109" y="3563308"/>
            <a:ext cx="1739057" cy="143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68A459-D85E-6B59-420B-EE5B061BCE43}"/>
              </a:ext>
            </a:extLst>
          </p:cNvPr>
          <p:cNvSpPr txBox="1"/>
          <p:nvPr/>
        </p:nvSpPr>
        <p:spPr>
          <a:xfrm>
            <a:off x="9762175" y="1614673"/>
            <a:ext cx="2273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Abadi Extra Light" panose="020B0204020104020204" pitchFamily="34" charset="0"/>
              </a:rPr>
              <a:t>Can use entropy as confidence in classification problems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4E2047-586C-4CB3-3637-D6AEA78E084F}"/>
              </a:ext>
            </a:extLst>
          </p:cNvPr>
          <p:cNvSpPr txBox="1"/>
          <p:nvPr/>
        </p:nvSpPr>
        <p:spPr>
          <a:xfrm>
            <a:off x="9769109" y="3119735"/>
            <a:ext cx="2106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Abadi Extra Light" panose="020B0204020104020204" pitchFamily="34" charset="0"/>
              </a:rPr>
              <a:t>Can use variance as confidence in regression problems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695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92"/>
    </mc:Choice>
    <mc:Fallback xmlns="">
      <p:transition spd="slow" advTm="114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09" y="2818701"/>
            <a:ext cx="10953632" cy="1288230"/>
          </a:xfrm>
        </p:spPr>
        <p:txBody>
          <a:bodyPr>
            <a:noAutofit/>
          </a:bodyPr>
          <a:lstStyle/>
          <a:p>
            <a:r>
              <a:rPr lang="en-IN" sz="6000" dirty="0">
                <a:solidFill>
                  <a:schemeClr val="accent2">
                    <a:lumMod val="75000"/>
                  </a:schemeClr>
                </a:solidFill>
              </a:rPr>
              <a:t>            Learning in the wild</a:t>
            </a:r>
            <a:endParaRPr lang="en-IN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21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073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92"/>
    </mc:Choice>
    <mc:Fallback xmlns="">
      <p:transition spd="slow" advTm="114392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Domain Adaptation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7007226" cy="55575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We may have a “source” model trained on data from some domain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IN" sz="500" dirty="0">
              <a:latin typeface="Abadi Extra Light" panose="020B0204020104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We might want to deploy it in a new domain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IN" sz="500" dirty="0">
              <a:latin typeface="Abadi Extra Light" panose="020B0204020104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Performance of the source model will suffer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IN" sz="500" dirty="0">
              <a:latin typeface="Abadi Extra Light" panose="020B0204020104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To prevent this, we usually perform “domain adaptation” or “transfer learning”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IN" sz="500" dirty="0">
              <a:latin typeface="Abadi Extra Light" panose="020B0204020104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These are broad terms covering a variety of techniques that “finetune” the source model using labelled/</a:t>
            </a:r>
            <a:r>
              <a:rPr lang="en-IN" sz="2600" dirty="0" err="1">
                <a:latin typeface="Abadi Extra Light" panose="020B0204020104020204" pitchFamily="34" charset="0"/>
              </a:rPr>
              <a:t>unlabeled</a:t>
            </a:r>
            <a:r>
              <a:rPr lang="en-IN" sz="2600" dirty="0">
                <a:latin typeface="Abadi Extra Light" panose="020B0204020104020204" pitchFamily="34" charset="0"/>
              </a:rPr>
              <a:t> data from the new domain</a:t>
            </a:r>
            <a:endParaRPr lang="en-IN" sz="2200" dirty="0">
              <a:latin typeface="Abadi Extra Light" panose="020B0204020104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357F19C-8C74-CD7D-D6A9-58081BCD1D1E}"/>
              </a:ext>
            </a:extLst>
          </p:cNvPr>
          <p:cNvSpPr/>
          <p:nvPr/>
        </p:nvSpPr>
        <p:spPr>
          <a:xfrm>
            <a:off x="14970948" y="-1177603"/>
            <a:ext cx="740709" cy="189679"/>
          </a:xfrm>
          <a:prstGeom prst="wedgeRectCallout">
            <a:avLst>
              <a:gd name="adj1" fmla="val 33798"/>
              <a:gd name="adj2" fmla="val 15328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Mistakes</a:t>
            </a:r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35A6CD4A-1A22-2455-064A-8D672CEC34BF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22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4B39EAFD-71DE-5A36-70DC-2668537F4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96" y="2022461"/>
            <a:ext cx="4522687" cy="263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A0CDED08-6B0A-B88B-A844-84116F731AFB}"/>
              </a:ext>
            </a:extLst>
          </p:cNvPr>
          <p:cNvSpPr/>
          <p:nvPr/>
        </p:nvSpPr>
        <p:spPr>
          <a:xfrm>
            <a:off x="9331565" y="632403"/>
            <a:ext cx="2359082" cy="1250454"/>
          </a:xfrm>
          <a:prstGeom prst="wedgeRectCallout">
            <a:avLst>
              <a:gd name="adj1" fmla="val -61492"/>
              <a:gd name="adj2" fmla="val 5057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We do expect some “commonality” (e.g., some common set of features) between the two domains otherwise we can’t hope to have any adaptation/transfer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746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92"/>
    </mc:Choice>
    <mc:Fallback xmlns="">
      <p:transition spd="slow" advTm="114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The ending note..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596788" cy="55575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Good features are important for learning well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The “classical” ML methods we studied in this course still continue to have high relevance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Success of deep learning is largely attributed to (automatically learned) good features</a:t>
            </a:r>
            <a:endParaRPr lang="en-GB" sz="2000" dirty="0">
              <a:latin typeface="Abadi Extra Light" panose="020B0204020104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Deep learning is not a panacea – often simple classical models can do comparably/better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First understand your data (plot/visualize/look at some statistics of the data, etc)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Always start with a simple model that you understand well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Abadi Extra Light" panose="020B0204020104020204" pitchFamily="34" charset="0"/>
              </a:rPr>
              <a:t>Try to first understand if your data really needs a complex model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Think carefully about your features, how you compute similarities, etc.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Helps to learn to first diagnose a learning algorithm rather than trying new ones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Abadi Extra Light" panose="020B0204020104020204" pitchFamily="34" charset="0"/>
              </a:rPr>
              <a:t>Understanding of optimization algos, loss function, bias-variance trade-offs, etc is important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No free lunch. No learning algorithm is “universally” good</a:t>
            </a: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357F19C-8C74-CD7D-D6A9-58081BCD1D1E}"/>
              </a:ext>
            </a:extLst>
          </p:cNvPr>
          <p:cNvSpPr/>
          <p:nvPr/>
        </p:nvSpPr>
        <p:spPr>
          <a:xfrm>
            <a:off x="14970948" y="-1177603"/>
            <a:ext cx="740709" cy="189679"/>
          </a:xfrm>
          <a:prstGeom prst="wedgeRectCallout">
            <a:avLst>
              <a:gd name="adj1" fmla="val 33798"/>
              <a:gd name="adj2" fmla="val 15328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Mistakes</a:t>
            </a:r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35A6CD4A-1A22-2455-064A-8D672CEC34BF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23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94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92"/>
    </mc:Choice>
    <mc:Fallback xmlns="">
      <p:transition spd="slow" advTm="114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What is going wrong?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596788" cy="555753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What to do when our model (say logistic regression) isn’t doing well on test data</a:t>
            </a:r>
            <a:endParaRPr lang="en-IN" sz="2600" dirty="0">
              <a:latin typeface="Abadi Extra Light" panose="020B0204020104020204" pitchFamily="34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Use more training examples?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Use a smaller number of features?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Introduce new features (can be combinations of existing features)?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Try tuning the regularization parameter?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Run (the iterative) optimizer longer, i.e., for more iterations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Change the optimization algorithm (e.g., GD to SGD or Newton..) or the learning rate?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Give up and switch to a different model (e.g., SVM or deep neural net)?</a:t>
            </a:r>
            <a:endParaRPr lang="en-IN" sz="22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9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92"/>
    </mc:Choice>
    <mc:Fallback xmlns="">
      <p:transition spd="slow" advTm="114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High-Bias or High-Variance?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596788" cy="55575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The bad performance (low accuracy on test data) of a model could be due either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FF0000"/>
                </a:solidFill>
                <a:latin typeface="Abadi Extra Light" panose="020B0204020104020204" pitchFamily="34" charset="0"/>
              </a:rPr>
              <a:t>High Bias: </a:t>
            </a:r>
            <a:r>
              <a:rPr lang="en-GB" sz="2200" dirty="0">
                <a:latin typeface="Abadi Extra Light" panose="020B0204020104020204" pitchFamily="34" charset="0"/>
              </a:rPr>
              <a:t>Too simple model; doesn’t even do well on training data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FF0000"/>
                </a:solidFill>
                <a:latin typeface="Abadi Extra Light" panose="020B0204020104020204" pitchFamily="34" charset="0"/>
              </a:rPr>
              <a:t>High Variance</a:t>
            </a:r>
            <a:r>
              <a:rPr lang="en-GB" sz="2200" dirty="0">
                <a:latin typeface="Abadi Extra Light" panose="020B0204020104020204" pitchFamily="34" charset="0"/>
              </a:rPr>
              <a:t>: Even small changes in training data lead to high fluctuation in model’s performance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High bias means </a:t>
            </a:r>
            <a:r>
              <a:rPr lang="en-GB" sz="2600" dirty="0">
                <a:solidFill>
                  <a:srgbClr val="FF0000"/>
                </a:solidFill>
                <a:latin typeface="Abadi Extra Light" panose="020B0204020104020204" pitchFamily="34" charset="0"/>
              </a:rPr>
              <a:t>underfitting</a:t>
            </a:r>
            <a:r>
              <a:rPr lang="en-GB" sz="2600" dirty="0">
                <a:latin typeface="Abadi Extra Light" panose="020B0204020104020204" pitchFamily="34" charset="0"/>
              </a:rPr>
              <a:t>, high variance means </a:t>
            </a:r>
            <a:r>
              <a:rPr lang="en-GB" sz="2600" dirty="0">
                <a:solidFill>
                  <a:srgbClr val="FF0000"/>
                </a:solidFill>
                <a:latin typeface="Abadi Extra Light" panose="020B0204020104020204" pitchFamily="34" charset="0"/>
              </a:rPr>
              <a:t>overfitting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Looking at the training and test error can tell which of the two is the case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81E1DDC-5C18-2C21-B91A-ADC7FB36E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419" y="3959377"/>
            <a:ext cx="3443287" cy="225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A18392F6-2563-6385-F9FD-1CBC63CD2DAB}"/>
              </a:ext>
            </a:extLst>
          </p:cNvPr>
          <p:cNvSpPr/>
          <p:nvPr/>
        </p:nvSpPr>
        <p:spPr>
          <a:xfrm>
            <a:off x="8021755" y="4415124"/>
            <a:ext cx="2967037" cy="866775"/>
          </a:xfrm>
          <a:prstGeom prst="wedgeRectCallout">
            <a:avLst>
              <a:gd name="adj1" fmla="val -39566"/>
              <a:gd name="adj2" fmla="val -6394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Adding more training examples can possibly help here because we possibly have a complex model but not enough training data to learn it well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4403489A-BD56-6E0C-8469-72292B6E31AE}"/>
              </a:ext>
            </a:extLst>
          </p:cNvPr>
          <p:cNvSpPr/>
          <p:nvPr/>
        </p:nvSpPr>
        <p:spPr>
          <a:xfrm>
            <a:off x="8021755" y="5376425"/>
            <a:ext cx="2967037" cy="701578"/>
          </a:xfrm>
          <a:prstGeom prst="wedgeRectCallout">
            <a:avLst>
              <a:gd name="adj1" fmla="val 44028"/>
              <a:gd name="adj2" fmla="val -6892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Or regularize the model better to prevent overfitting or use fewer features, or switch to a simpler model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5BACDD83-678E-7E33-7A4E-9FC3B6E1FE82}"/>
              </a:ext>
            </a:extLst>
          </p:cNvPr>
          <p:cNvSpPr/>
          <p:nvPr/>
        </p:nvSpPr>
        <p:spPr>
          <a:xfrm>
            <a:off x="2185551" y="3921399"/>
            <a:ext cx="1769258" cy="494500"/>
          </a:xfrm>
          <a:prstGeom prst="wedgeRectCallout">
            <a:avLst>
              <a:gd name="adj1" fmla="val 64001"/>
              <a:gd name="adj2" fmla="val 955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Both training and test errors are large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5393AF73-05AB-9FA4-8453-96DC32F47F8E}"/>
              </a:ext>
            </a:extLst>
          </p:cNvPr>
          <p:cNvSpPr/>
          <p:nvPr/>
        </p:nvSpPr>
        <p:spPr>
          <a:xfrm>
            <a:off x="1119824" y="4489688"/>
            <a:ext cx="2834985" cy="494500"/>
          </a:xfrm>
          <a:prstGeom prst="wedgeRectCallout">
            <a:avLst>
              <a:gd name="adj1" fmla="val 38697"/>
              <a:gd name="adj2" fmla="val -7017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Adding more training examples won’t help as the model itself is too simple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5C399FD9-41A3-FE2C-5089-E59DF12DACAD}"/>
              </a:ext>
            </a:extLst>
          </p:cNvPr>
          <p:cNvSpPr/>
          <p:nvPr/>
        </p:nvSpPr>
        <p:spPr>
          <a:xfrm>
            <a:off x="1652687" y="5123792"/>
            <a:ext cx="1769258" cy="661296"/>
          </a:xfrm>
          <a:prstGeom prst="wedgeRectCallout">
            <a:avLst>
              <a:gd name="adj1" fmla="val 56529"/>
              <a:gd name="adj2" fmla="val -7538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Use a more complex model or increase the number of features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6D67A810-0E4A-5F63-3E52-0898A6CD5D4A}"/>
              </a:ext>
            </a:extLst>
          </p:cNvPr>
          <p:cNvSpPr/>
          <p:nvPr/>
        </p:nvSpPr>
        <p:spPr>
          <a:xfrm>
            <a:off x="7670139" y="3826098"/>
            <a:ext cx="1742702" cy="494500"/>
          </a:xfrm>
          <a:prstGeom prst="wedgeRectCallout">
            <a:avLst>
              <a:gd name="adj1" fmla="val -61428"/>
              <a:gd name="adj2" fmla="val -680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Small training error and large test error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975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92"/>
    </mc:Choice>
    <mc:Fallback xmlns="">
      <p:transition spd="slow" advTm="114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 animBg="1"/>
      <p:bldP spid="5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5765" y="2268024"/>
            <a:ext cx="6254371" cy="1838907"/>
          </a:xfrm>
        </p:spPr>
        <p:txBody>
          <a:bodyPr>
            <a:noAutofit/>
          </a:bodyPr>
          <a:lstStyle/>
          <a:p>
            <a:pPr algn="ctr"/>
            <a:r>
              <a:rPr lang="en-IN" sz="6000" dirty="0">
                <a:solidFill>
                  <a:schemeClr val="accent2">
                    <a:lumMod val="75000"/>
                  </a:schemeClr>
                </a:solidFill>
              </a:rPr>
              <a:t>Learning from Imbalanced Data</a:t>
            </a: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749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92"/>
    </mc:Choice>
    <mc:Fallback xmlns="">
      <p:transition spd="slow" advTm="11439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Learning when classes are imbalanced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596788" cy="55575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When classes are imbalanced, even a “stupid” classifier can give high accuracy but looking at accuracy alone may be misleading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143CDBF9-A577-5BEA-C272-C923D9300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626" y="2125258"/>
            <a:ext cx="2347583" cy="408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443E66FF-A7F9-DB48-02FE-F7FC112FCFF9}"/>
              </a:ext>
            </a:extLst>
          </p:cNvPr>
          <p:cNvSpPr/>
          <p:nvPr/>
        </p:nvSpPr>
        <p:spPr>
          <a:xfrm>
            <a:off x="2773445" y="3381587"/>
            <a:ext cx="2471961" cy="740612"/>
          </a:xfrm>
          <a:prstGeom prst="wedgeRectCallout">
            <a:avLst>
              <a:gd name="adj1" fmla="val 57969"/>
              <a:gd name="adj2" fmla="val 306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A stupid classifier: Simply predict everything as non-phishing. Gives close to 100% accuracy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8D30D7D4-0A2B-57CC-1F91-8AC77D42F187}"/>
              </a:ext>
            </a:extLst>
          </p:cNvPr>
          <p:cNvSpPr/>
          <p:nvPr/>
        </p:nvSpPr>
        <p:spPr>
          <a:xfrm>
            <a:off x="65018" y="3687602"/>
            <a:ext cx="2558790" cy="740612"/>
          </a:xfrm>
          <a:prstGeom prst="wedgeRectCallout">
            <a:avLst>
              <a:gd name="adj1" fmla="val 57258"/>
              <a:gd name="adj2" fmla="val -3168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But likely to do badly on test data, particularly phishing mails (all will be predicted as non-phishing)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B8181635-30F5-083A-759F-27215B5DA076}"/>
              </a:ext>
            </a:extLst>
          </p:cNvPr>
          <p:cNvSpPr/>
          <p:nvPr/>
        </p:nvSpPr>
        <p:spPr>
          <a:xfrm>
            <a:off x="975958" y="4567818"/>
            <a:ext cx="3172064" cy="938363"/>
          </a:xfrm>
          <a:prstGeom prst="wedgeRectCallout">
            <a:avLst>
              <a:gd name="adj1" fmla="val -962"/>
              <a:gd name="adj2" fmla="val -6763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If we use classification loss/accuracy as our loss function, the learned model may indeed prefer simply predicting each input to be from the majority class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0EA5E63E-F71C-8707-EE77-EFD09178F32C}"/>
              </a:ext>
            </a:extLst>
          </p:cNvPr>
          <p:cNvSpPr/>
          <p:nvPr/>
        </p:nvSpPr>
        <p:spPr>
          <a:xfrm>
            <a:off x="7501436" y="3119545"/>
            <a:ext cx="2909302" cy="938363"/>
          </a:xfrm>
          <a:prstGeom prst="wedgeRectCallout">
            <a:avLst>
              <a:gd name="adj1" fmla="val -61260"/>
              <a:gd name="adj2" fmla="val 746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For such data with imbalanced classes, we need ways so that the majority class is not given undue importance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153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92"/>
    </mc:Choice>
    <mc:Fallback xmlns="">
      <p:transition spd="slow" advTm="114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Solution 1: Balancing the training data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596788" cy="55575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Can balanced the training data by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Under-sampling the majority class examples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Over-sampling the minority class examples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id="{F1E499CC-F86F-9496-2707-900AD5612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472" y="4521664"/>
            <a:ext cx="3245960" cy="202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D0F67F7A-18EF-9696-6005-DDBFCBF5A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605" y="2063998"/>
            <a:ext cx="3293640" cy="179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04F50809-E884-5E4F-B9F3-530651B0B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846" y="2660549"/>
            <a:ext cx="4084909" cy="186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64C0ABF6-B0C1-42AF-48F0-8105F1546ADA}"/>
                  </a:ext>
                </a:extLst>
              </p:cNvPr>
              <p:cNvSpPr/>
              <p:nvPr/>
            </p:nvSpPr>
            <p:spPr>
              <a:xfrm>
                <a:off x="9297099" y="1969370"/>
                <a:ext cx="2472655" cy="551575"/>
              </a:xfrm>
              <a:prstGeom prst="wedgeRectCallout">
                <a:avLst>
                  <a:gd name="adj1" fmla="val -42161"/>
                  <a:gd name="adj2" fmla="val 6673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IN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ℓ(</m:t>
                        </m:r>
                        <m:sSub>
                          <m:sSubPr>
                            <m:ctrlP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IN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64C0ABF6-B0C1-42AF-48F0-8105F1546A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7099" y="1969370"/>
                <a:ext cx="2472655" cy="551575"/>
              </a:xfrm>
              <a:prstGeom prst="wedgeRectCallout">
                <a:avLst>
                  <a:gd name="adj1" fmla="val -42161"/>
                  <a:gd name="adj2" fmla="val 66734"/>
                </a:avLst>
              </a:prstGeom>
              <a:blipFill>
                <a:blip r:embed="rId6"/>
                <a:stretch>
                  <a:fillRect l="-489" t="-43243" b="-2162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Right 10">
            <a:extLst>
              <a:ext uri="{FF2B5EF4-FFF2-40B4-BE49-F238E27FC236}">
                <a16:creationId xmlns:a16="http://schemas.microsoft.com/office/drawing/2014/main" id="{2455C4B1-1E7F-7196-09A9-73499DAA7F53}"/>
              </a:ext>
            </a:extLst>
          </p:cNvPr>
          <p:cNvSpPr/>
          <p:nvPr/>
        </p:nvSpPr>
        <p:spPr>
          <a:xfrm rot="19554363">
            <a:off x="6919844" y="4937785"/>
            <a:ext cx="1378784" cy="30716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600707-13D6-AF44-CCD5-B807825616B6}"/>
              </a:ext>
            </a:extLst>
          </p:cNvPr>
          <p:cNvSpPr txBox="1"/>
          <p:nvPr/>
        </p:nvSpPr>
        <p:spPr>
          <a:xfrm>
            <a:off x="7432646" y="5167300"/>
            <a:ext cx="141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Equivalent to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0E5810E3-D5B4-ED28-1233-8DCDA53232A7}"/>
              </a:ext>
            </a:extLst>
          </p:cNvPr>
          <p:cNvSpPr/>
          <p:nvPr/>
        </p:nvSpPr>
        <p:spPr>
          <a:xfrm>
            <a:off x="9297099" y="1023924"/>
            <a:ext cx="2708763" cy="868299"/>
          </a:xfrm>
          <a:prstGeom prst="wedgeRectCallout">
            <a:avLst>
              <a:gd name="adj1" fmla="val -42161"/>
              <a:gd name="adj2" fmla="val 6673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Weighted loss function with much larger importance given to loss function terms of positive examples than negative examples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967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92"/>
    </mc:Choice>
    <mc:Fallback xmlns="">
      <p:transition spd="slow" advTm="114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Solution 2: Changing the loss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596788" cy="5557532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Don’t use loss functions that define loss or accuracy on per-example basis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Instead, use loss function that use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example pairs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(one positive and one negative)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Assuming our model to be defined by some function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(e.g.,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), define a loss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596788" cy="5557532"/>
              </a:xfrm>
              <a:blipFill>
                <a:blip r:embed="rId3"/>
                <a:stretch>
                  <a:fillRect l="-841" t="-98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D13E8B-3E74-42B6-33C3-4303CAE9A12E}"/>
                  </a:ext>
                </a:extLst>
              </p:cNvPr>
              <p:cNvSpPr txBox="1"/>
              <p:nvPr/>
            </p:nvSpPr>
            <p:spPr>
              <a:xfrm>
                <a:off x="3842158" y="1740715"/>
                <a:ext cx="3968779" cy="881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ℓ(</m:t>
                          </m:r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D13E8B-3E74-42B6-33C3-4303CAE9A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158" y="1740715"/>
                <a:ext cx="3968779" cy="881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8C1055C0-953E-B874-8177-C1E3C00F9E2D}"/>
              </a:ext>
            </a:extLst>
          </p:cNvPr>
          <p:cNvSpPr/>
          <p:nvPr/>
        </p:nvSpPr>
        <p:spPr>
          <a:xfrm>
            <a:off x="702293" y="1662463"/>
            <a:ext cx="2850579" cy="719090"/>
          </a:xfrm>
          <a:prstGeom prst="wedgeRectCallout">
            <a:avLst>
              <a:gd name="adj1" fmla="val 58476"/>
              <a:gd name="adj2" fmla="val 2729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This loss function is a simple sum of losses on individual training examples. Not ideal for imbalanced classes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07D48C1B-F628-3FF4-A1CA-AAAB4A850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439" y="3770620"/>
            <a:ext cx="58197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FBB365D8-8D88-8FA5-E361-F23D1CF95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023" y="4977965"/>
            <a:ext cx="5505231" cy="123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D3E422B6-16B3-9694-7672-57D59E18F024}"/>
              </a:ext>
            </a:extLst>
          </p:cNvPr>
          <p:cNvSpPr/>
          <p:nvPr/>
        </p:nvSpPr>
        <p:spPr>
          <a:xfrm>
            <a:off x="126620" y="4623450"/>
            <a:ext cx="2850579" cy="1156716"/>
          </a:xfrm>
          <a:prstGeom prst="wedgeRectCallout">
            <a:avLst>
              <a:gd name="adj1" fmla="val 62007"/>
              <a:gd name="adj2" fmla="val 1931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Now we don’t care about per-example accuracy but care about whether the positive examples get a higher score than the negative examples (i.e., we are only preserving their relative rank)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3027AF0F-2844-3904-FDCA-750A19D50A1F}"/>
              </a:ext>
            </a:extLst>
          </p:cNvPr>
          <p:cNvSpPr/>
          <p:nvPr/>
        </p:nvSpPr>
        <p:spPr>
          <a:xfrm>
            <a:off x="425556" y="5864385"/>
            <a:ext cx="2393145" cy="588425"/>
          </a:xfrm>
          <a:prstGeom prst="wedgeRectCallout">
            <a:avLst>
              <a:gd name="adj1" fmla="val 52893"/>
              <a:gd name="adj2" fmla="val -7335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Such loss functions can known as </a:t>
            </a:r>
            <a:r>
              <a:rPr lang="en-IN" sz="1400" dirty="0">
                <a:solidFill>
                  <a:srgbClr val="0000FF"/>
                </a:solidFill>
                <a:latin typeface="Abadi Extra Light" panose="020B0204020104020204" pitchFamily="34" charset="0"/>
              </a:rPr>
              <a:t>“pairwise loss functions”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99F14F62-B2DD-BD9C-D2C9-BE870D9E81D8}"/>
                  </a:ext>
                </a:extLst>
              </p:cNvPr>
              <p:cNvSpPr/>
              <p:nvPr/>
            </p:nvSpPr>
            <p:spPr>
              <a:xfrm>
                <a:off x="8223019" y="4977965"/>
                <a:ext cx="1854118" cy="336381"/>
              </a:xfrm>
              <a:prstGeom prst="wedgeRectCallout">
                <a:avLst>
                  <a:gd name="adj1" fmla="val -42104"/>
                  <a:gd name="adj2" fmla="val 7634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Usual </a:t>
                </a:r>
                <a:r>
                  <a:rPr lang="en-IN" sz="14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regularaizer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99F14F62-B2DD-BD9C-D2C9-BE870D9E81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019" y="4977965"/>
                <a:ext cx="1854118" cy="336381"/>
              </a:xfrm>
              <a:prstGeom prst="wedgeRectCallout">
                <a:avLst>
                  <a:gd name="adj1" fmla="val -42104"/>
                  <a:gd name="adj2" fmla="val 76344"/>
                </a:avLst>
              </a:prstGeom>
              <a:blipFill>
                <a:blip r:embed="rId7"/>
                <a:stretch>
                  <a:fillRect l="-65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C0CDD5F7-CCFE-8D03-4B05-F1FBA4A98940}"/>
              </a:ext>
            </a:extLst>
          </p:cNvPr>
          <p:cNvSpPr/>
          <p:nvPr/>
        </p:nvSpPr>
        <p:spPr>
          <a:xfrm>
            <a:off x="2745759" y="3631016"/>
            <a:ext cx="1096399" cy="418403"/>
          </a:xfrm>
          <a:prstGeom prst="wedgeRectCallout">
            <a:avLst>
              <a:gd name="adj1" fmla="val 47029"/>
              <a:gd name="adj2" fmla="val 7385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An input with positive label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5082D8B8-D4D5-0505-0E88-5B914E4D2088}"/>
              </a:ext>
            </a:extLst>
          </p:cNvPr>
          <p:cNvSpPr/>
          <p:nvPr/>
        </p:nvSpPr>
        <p:spPr>
          <a:xfrm>
            <a:off x="4180838" y="3631016"/>
            <a:ext cx="1179727" cy="418403"/>
          </a:xfrm>
          <a:prstGeom prst="wedgeRectCallout">
            <a:avLst>
              <a:gd name="adj1" fmla="val 4946"/>
              <a:gd name="adj2" fmla="val 8187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An input with negative label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488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92"/>
    </mc:Choice>
    <mc:Fallback xmlns="">
      <p:transition spd="slow" advTm="114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5765" y="2268024"/>
            <a:ext cx="6254371" cy="1838907"/>
          </a:xfrm>
        </p:spPr>
        <p:txBody>
          <a:bodyPr>
            <a:noAutofit/>
          </a:bodyPr>
          <a:lstStyle/>
          <a:p>
            <a:r>
              <a:rPr lang="en-IN" sz="6000" dirty="0">
                <a:solidFill>
                  <a:schemeClr val="accent2">
                    <a:lumMod val="75000"/>
                  </a:schemeClr>
                </a:solidFill>
              </a:rPr>
              <a:t>Ensemble Methods</a:t>
            </a: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884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92"/>
    </mc:Choice>
    <mc:Fallback xmlns="">
      <p:transition spd="slow" advTm="114392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9|11.9|4.6|18|6.1|31.2|1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9|11.9|4.6|18|6.1|31.2|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9|11.9|4.6|18|6.1|31.2|1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9|11.9|4.6|18|6.1|31.2|1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9|11.9|4.6|18|6.1|31.2|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9|11.9|4.6|18|6.1|31.2|1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9|11.9|4.6|18|6.1|31.2|1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9|11.9|4.6|18|6.1|31.2|1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9|11.9|4.6|18|6.1|31.2|1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9|11.9|4.6|18|6.1|31.2|1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9|11.9|4.6|18|6.1|31.2|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9|11.9|4.6|18|6.1|31.2|1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9|11.9|4.6|18|6.1|31.2|1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9|11.9|4.6|18|6.1|31.2|1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9|11.9|4.6|18|6.1|31.2|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9|11.9|4.6|18|6.1|31.2|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9|11.9|4.6|18|6.1|31.2|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9|11.9|4.6|18|6.1|31.2|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9|11.9|4.6|18|6.1|31.2|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9|11.9|4.6|18|6.1|31.2|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9|11.9|4.6|18|6.1|31.2|1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9|11.9|4.6|18|6.1|31.2|14"/>
</p:tagLst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45859</TotalTime>
  <Words>2223</Words>
  <Application>Microsoft Office PowerPoint</Application>
  <PresentationFormat>Widescreen</PresentationFormat>
  <Paragraphs>327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Abadi Extra 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The Last Few Bits..</vt:lpstr>
      <vt:lpstr>Debugging ML Algorithms</vt:lpstr>
      <vt:lpstr>What is going wrong?</vt:lpstr>
      <vt:lpstr>High-Bias or High-Variance?</vt:lpstr>
      <vt:lpstr>Learning from Imbalanced Data</vt:lpstr>
      <vt:lpstr>Learning when classes are imbalanced</vt:lpstr>
      <vt:lpstr>Solution 1: Balancing the training data</vt:lpstr>
      <vt:lpstr>Solution 2: Changing the loss function</vt:lpstr>
      <vt:lpstr>Ensemble Methods</vt:lpstr>
      <vt:lpstr>Some Simple Ensembles</vt:lpstr>
      <vt:lpstr>Mixture of Experts (MoE) based Ensemble</vt:lpstr>
      <vt:lpstr>Ensembles using Bagging and Boosting</vt:lpstr>
      <vt:lpstr>Bagging (Bootstrap Aggregation)</vt:lpstr>
      <vt:lpstr>Boosting</vt:lpstr>
      <vt:lpstr>A Boosting Algo: AdaBoost (Adaptive Boosting)</vt:lpstr>
      <vt:lpstr>AdaBoost: An Illustration</vt:lpstr>
      <vt:lpstr>Gradient Boosting</vt:lpstr>
      <vt:lpstr>                 Active Learning (an example of learning with human-in-the-loop)</vt:lpstr>
      <vt:lpstr>Active Learning</vt:lpstr>
      <vt:lpstr>Active Learning</vt:lpstr>
      <vt:lpstr>            Learning in the wild</vt:lpstr>
      <vt:lpstr>Domain Adaptation</vt:lpstr>
      <vt:lpstr>The ending note..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Last Few Bits..</dc:title>
  <dc:creator>Piyush Rai</dc:creator>
  <cp:lastModifiedBy>Piyush Rai</cp:lastModifiedBy>
  <cp:revision>941</cp:revision>
  <dcterms:created xsi:type="dcterms:W3CDTF">2020-07-07T20:42:16Z</dcterms:created>
  <dcterms:modified xsi:type="dcterms:W3CDTF">2023-11-27T02:35:43Z</dcterms:modified>
</cp:coreProperties>
</file>