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578" r:id="rId3"/>
    <p:sldId id="565" r:id="rId4"/>
    <p:sldId id="573" r:id="rId5"/>
    <p:sldId id="574" r:id="rId6"/>
    <p:sldId id="581" r:id="rId7"/>
    <p:sldId id="575" r:id="rId8"/>
    <p:sldId id="576" r:id="rId9"/>
    <p:sldId id="577" r:id="rId10"/>
    <p:sldId id="582" r:id="rId11"/>
    <p:sldId id="579" r:id="rId12"/>
    <p:sldId id="544" r:id="rId13"/>
    <p:sldId id="546" r:id="rId14"/>
    <p:sldId id="5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8" autoAdjust="0"/>
    <p:restoredTop sz="94660"/>
  </p:normalViewPr>
  <p:slideViewPr>
    <p:cSldViewPr snapToGrid="0">
      <p:cViewPr varScale="1">
        <p:scale>
          <a:sx n="99" d="100"/>
          <a:sy n="99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27-11-2023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27-11-2023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27-11-2023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50.png"/><Relationship Id="rId11" Type="http://schemas.openxmlformats.org/officeDocument/2006/relationships/image" Target="../media/image120.png"/><Relationship Id="rId5" Type="http://schemas.openxmlformats.org/officeDocument/2006/relationships/image" Target="../media/image1140.png"/><Relationship Id="rId10" Type="http://schemas.openxmlformats.org/officeDocument/2006/relationships/image" Target="../media/image119.png"/><Relationship Id="rId4" Type="http://schemas.openxmlformats.org/officeDocument/2006/relationships/image" Target="../media/image1130.png"/><Relationship Id="rId9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13" Type="http://schemas.openxmlformats.org/officeDocument/2006/relationships/image" Target="../media/image25.emf"/><Relationship Id="rId3" Type="http://schemas.openxmlformats.org/officeDocument/2006/relationships/image" Target="../media/image55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2.png"/><Relationship Id="rId1" Type="http://schemas.openxmlformats.org/officeDocument/2006/relationships/tags" Target="../tags/tag1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29.png"/><Relationship Id="rId10" Type="http://schemas.openxmlformats.org/officeDocument/2006/relationships/image" Target="../media/image127.png"/><Relationship Id="rId4" Type="http://schemas.openxmlformats.org/officeDocument/2006/relationships/image" Target="../media/image123.png"/><Relationship Id="rId9" Type="http://schemas.openxmlformats.org/officeDocument/2006/relationships/image" Target="../media/image122.png"/><Relationship Id="rId14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670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tags" Target="../tags/tag13.xml"/><Relationship Id="rId6" Type="http://schemas.openxmlformats.org/officeDocument/2006/relationships/image" Target="../media/image1320.png"/><Relationship Id="rId11" Type="http://schemas.openxmlformats.org/officeDocument/2006/relationships/image" Target="../media/image141.png"/><Relationship Id="rId5" Type="http://schemas.openxmlformats.org/officeDocument/2006/relationships/image" Target="../media/image1110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100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0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0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0.png"/><Relationship Id="rId64" Type="http://schemas.openxmlformats.org/officeDocument/2006/relationships/image" Target="../media/image630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0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0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5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7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71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42" Type="http://schemas.openxmlformats.org/officeDocument/2006/relationships/image" Target="../media/image1071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41" Type="http://schemas.openxmlformats.org/officeDocument/2006/relationships/image" Target="../media/image114.png"/><Relationship Id="rId1" Type="http://schemas.openxmlformats.org/officeDocument/2006/relationships/tags" Target="../tags/tag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43" Type="http://schemas.openxmlformats.org/officeDocument/2006/relationships/image" Target="../media/image115.png"/><Relationship Id="rId8" Type="http://schemas.openxmlformats.org/officeDocument/2006/relationships/image" Target="../media/image81.png"/><Relationship Id="rId3" Type="http://schemas.openxmlformats.org/officeDocument/2006/relationships/image" Target="../media/image65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0.png"/><Relationship Id="rId18" Type="http://schemas.openxmlformats.org/officeDocument/2006/relationships/image" Target="../media/image870.png"/><Relationship Id="rId26" Type="http://schemas.openxmlformats.org/officeDocument/2006/relationships/image" Target="../media/image950.png"/><Relationship Id="rId39" Type="http://schemas.openxmlformats.org/officeDocument/2006/relationships/image" Target="../media/image1080.png"/><Relationship Id="rId21" Type="http://schemas.openxmlformats.org/officeDocument/2006/relationships/image" Target="../media/image900.png"/><Relationship Id="rId34" Type="http://schemas.openxmlformats.org/officeDocument/2006/relationships/image" Target="../media/image1030.png"/><Relationship Id="rId7" Type="http://schemas.openxmlformats.org/officeDocument/2006/relationships/image" Target="../media/image760.png"/><Relationship Id="rId12" Type="http://schemas.openxmlformats.org/officeDocument/2006/relationships/image" Target="../media/image810.png"/><Relationship Id="rId17" Type="http://schemas.openxmlformats.org/officeDocument/2006/relationships/image" Target="../media/image860.png"/><Relationship Id="rId25" Type="http://schemas.openxmlformats.org/officeDocument/2006/relationships/image" Target="../media/image940.png"/><Relationship Id="rId33" Type="http://schemas.openxmlformats.org/officeDocument/2006/relationships/image" Target="../media/image1020.png"/><Relationship Id="rId38" Type="http://schemas.openxmlformats.org/officeDocument/2006/relationships/image" Target="../media/image10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0.png"/><Relationship Id="rId20" Type="http://schemas.openxmlformats.org/officeDocument/2006/relationships/image" Target="../media/image890.png"/><Relationship Id="rId29" Type="http://schemas.openxmlformats.org/officeDocument/2006/relationships/image" Target="../media/image980.png"/><Relationship Id="rId1" Type="http://schemas.openxmlformats.org/officeDocument/2006/relationships/tags" Target="../tags/tag7.xml"/><Relationship Id="rId6" Type="http://schemas.openxmlformats.org/officeDocument/2006/relationships/image" Target="../media/image750.png"/><Relationship Id="rId11" Type="http://schemas.openxmlformats.org/officeDocument/2006/relationships/image" Target="../media/image800.png"/><Relationship Id="rId24" Type="http://schemas.openxmlformats.org/officeDocument/2006/relationships/image" Target="../media/image930.png"/><Relationship Id="rId32" Type="http://schemas.openxmlformats.org/officeDocument/2006/relationships/image" Target="../media/image1010.png"/><Relationship Id="rId37" Type="http://schemas.openxmlformats.org/officeDocument/2006/relationships/image" Target="../media/image1060.png"/><Relationship Id="rId40" Type="http://schemas.openxmlformats.org/officeDocument/2006/relationships/image" Target="../media/image1090.png"/><Relationship Id="rId5" Type="http://schemas.openxmlformats.org/officeDocument/2006/relationships/image" Target="../media/image740.png"/><Relationship Id="rId15" Type="http://schemas.openxmlformats.org/officeDocument/2006/relationships/image" Target="../media/image840.png"/><Relationship Id="rId23" Type="http://schemas.openxmlformats.org/officeDocument/2006/relationships/image" Target="../media/image920.png"/><Relationship Id="rId28" Type="http://schemas.openxmlformats.org/officeDocument/2006/relationships/image" Target="../media/image970.png"/><Relationship Id="rId36" Type="http://schemas.openxmlformats.org/officeDocument/2006/relationships/image" Target="../media/image1050.png"/><Relationship Id="rId10" Type="http://schemas.openxmlformats.org/officeDocument/2006/relationships/image" Target="../media/image790.png"/><Relationship Id="rId19" Type="http://schemas.openxmlformats.org/officeDocument/2006/relationships/image" Target="../media/image880.png"/><Relationship Id="rId31" Type="http://schemas.openxmlformats.org/officeDocument/2006/relationships/image" Target="../media/image1000.png"/><Relationship Id="rId4" Type="http://schemas.openxmlformats.org/officeDocument/2006/relationships/image" Target="../media/image730.png"/><Relationship Id="rId9" Type="http://schemas.openxmlformats.org/officeDocument/2006/relationships/image" Target="../media/image780.png"/><Relationship Id="rId14" Type="http://schemas.openxmlformats.org/officeDocument/2006/relationships/image" Target="../media/image830.png"/><Relationship Id="rId22" Type="http://schemas.openxmlformats.org/officeDocument/2006/relationships/image" Target="../media/image910.png"/><Relationship Id="rId27" Type="http://schemas.openxmlformats.org/officeDocument/2006/relationships/image" Target="../media/image960.png"/><Relationship Id="rId30" Type="http://schemas.openxmlformats.org/officeDocument/2006/relationships/image" Target="../media/image990.png"/><Relationship Id="rId35" Type="http://schemas.openxmlformats.org/officeDocument/2006/relationships/image" Target="../media/image1040.png"/><Relationship Id="rId8" Type="http://schemas.openxmlformats.org/officeDocument/2006/relationships/image" Target="../media/image770.png"/><Relationship Id="rId3" Type="http://schemas.openxmlformats.org/officeDocument/2006/relationships/image" Target="../media/image10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72" y="2403509"/>
            <a:ext cx="11294737" cy="1839713"/>
          </a:xfrm>
        </p:spPr>
        <p:txBody>
          <a:bodyPr>
            <a:normAutofit/>
          </a:bodyPr>
          <a:lstStyle/>
          <a:p>
            <a:r>
              <a:rPr lang="en-IN" b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Deep </a:t>
            </a:r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Neural Networks for  Sequential Data</a:t>
            </a:r>
            <a:endParaRPr lang="en-IN" sz="48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Bidirectional RNN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RNNs and GRU and LSTM only remember the information from the previous tokens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Bidirectional RNNs</a:t>
            </a:r>
            <a:r>
              <a:rPr lang="en-IN" sz="2600" dirty="0">
                <a:latin typeface="Abadi Extra Light" panose="020B0204020104020204" pitchFamily="34" charset="0"/>
              </a:rPr>
              <a:t> can remember information from the past and future tokens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4B48EFE-61A9-F2AD-6433-0EB142DD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5" y="2227574"/>
            <a:ext cx="2873829" cy="428141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E83DA03-CAC3-5C93-BC43-BA1BD5FD3876}"/>
              </a:ext>
            </a:extLst>
          </p:cNvPr>
          <p:cNvSpPr/>
          <p:nvPr/>
        </p:nvSpPr>
        <p:spPr>
          <a:xfrm>
            <a:off x="7532914" y="5054958"/>
            <a:ext cx="2562808" cy="474551"/>
          </a:xfrm>
          <a:prstGeom prst="wedgeRectCallout">
            <a:avLst>
              <a:gd name="adj1" fmla="val -65107"/>
              <a:gd name="adj2" fmla="val 424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Forward direction embeddings of input tokens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F6A748F-75CF-18AE-EC1B-52D9F9BC9DD4}"/>
              </a:ext>
            </a:extLst>
          </p:cNvPr>
          <p:cNvSpPr/>
          <p:nvPr/>
        </p:nvSpPr>
        <p:spPr>
          <a:xfrm>
            <a:off x="7657322" y="3800781"/>
            <a:ext cx="2562808" cy="474551"/>
          </a:xfrm>
          <a:prstGeom prst="wedgeRectCallout">
            <a:avLst>
              <a:gd name="adj1" fmla="val -65107"/>
              <a:gd name="adj2" fmla="val 424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Reverse direction embeddings of input tokens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E3DCB8F-43E4-36E3-EF4E-6E318CA6226D}"/>
              </a:ext>
            </a:extLst>
          </p:cNvPr>
          <p:cNvSpPr/>
          <p:nvPr/>
        </p:nvSpPr>
        <p:spPr>
          <a:xfrm>
            <a:off x="7940350" y="2641973"/>
            <a:ext cx="3536303" cy="724722"/>
          </a:xfrm>
          <a:prstGeom prst="wedgeRectCallout">
            <a:avLst>
              <a:gd name="adj1" fmla="val -65107"/>
              <a:gd name="adj2" fmla="val 4241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Embeddings that take information from both directions (depend on forward and reverse direction embeddings)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CNN for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CNNs can exploit sequential structure as well using convolutions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Figure below is CNN for text data where the goal is to predict sentiment of a review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E5723A8-F99A-77A3-9CB9-AFEB7CC36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67" y="2070757"/>
            <a:ext cx="6222380" cy="461021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19C8EDA-A3BE-9265-AB5C-9ADE93862388}"/>
              </a:ext>
            </a:extLst>
          </p:cNvPr>
          <p:cNvSpPr/>
          <p:nvPr/>
        </p:nvSpPr>
        <p:spPr>
          <a:xfrm>
            <a:off x="1735494" y="5047615"/>
            <a:ext cx="3254382" cy="726847"/>
          </a:xfrm>
          <a:prstGeom prst="wedgeRectCallout">
            <a:avLst>
              <a:gd name="adj1" fmla="val 59426"/>
              <a:gd name="adj2" fmla="val 66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word has been embedded using a word embedding layer to give a vector representation for the word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2EC078E-5ABC-4104-2068-91E2EF2DC3A9}"/>
              </a:ext>
            </a:extLst>
          </p:cNvPr>
          <p:cNvSpPr/>
          <p:nvPr/>
        </p:nvSpPr>
        <p:spPr>
          <a:xfrm>
            <a:off x="1940312" y="5961471"/>
            <a:ext cx="2765503" cy="726847"/>
          </a:xfrm>
          <a:prstGeom prst="wedgeRectCallout">
            <a:avLst>
              <a:gd name="adj1" fmla="val 57760"/>
              <a:gd name="adj2" fmla="val -915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think of each dimension of the word embedding as a different “channel” of the inputs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CDE6DEB-182D-D538-F2B4-D92AF209E328}"/>
              </a:ext>
            </a:extLst>
          </p:cNvPr>
          <p:cNvSpPr/>
          <p:nvPr/>
        </p:nvSpPr>
        <p:spPr>
          <a:xfrm>
            <a:off x="710628" y="2983444"/>
            <a:ext cx="1914294" cy="1151484"/>
          </a:xfrm>
          <a:prstGeom prst="wedgeRectCallout">
            <a:avLst>
              <a:gd name="adj1" fmla="val 65978"/>
              <a:gd name="adj2" fmla="val 124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Convolutions applied using several filters of different lengths (e.g., 2, 4, etc)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31187A9-01F6-1CE5-841C-1602EF36E558}"/>
              </a:ext>
            </a:extLst>
          </p:cNvPr>
          <p:cNvSpPr/>
          <p:nvPr/>
        </p:nvSpPr>
        <p:spPr>
          <a:xfrm>
            <a:off x="3175047" y="4590415"/>
            <a:ext cx="1530768" cy="326631"/>
          </a:xfrm>
          <a:prstGeom prst="wedgeRectCallout">
            <a:avLst>
              <a:gd name="adj1" fmla="val 65978"/>
              <a:gd name="adj2" fmla="val 124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Filter of length 2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F8B38A5-3A3B-6BFB-01F8-78B79F9F42F3}"/>
              </a:ext>
            </a:extLst>
          </p:cNvPr>
          <p:cNvSpPr/>
          <p:nvPr/>
        </p:nvSpPr>
        <p:spPr>
          <a:xfrm>
            <a:off x="7851791" y="4490054"/>
            <a:ext cx="1530768" cy="326631"/>
          </a:xfrm>
          <a:prstGeom prst="wedgeRectCallout">
            <a:avLst>
              <a:gd name="adj1" fmla="val -75346"/>
              <a:gd name="adj2" fmla="val 420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Filter of length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0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Need for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Each layer in standard deep neural nets computes a linear transform + nonlinearity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inputs, collectively denoting inputs as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outputs as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Here the weights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do not depend on the inputs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0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I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only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pays no attention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When different inputs outputs have inter-dependencies (e.g., they denote representations of words in a sentence, or patches in an image), paying attention to other inputs is helpful/needed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56" b="-2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032C6-F875-0336-340F-B083AA0C40AC}"/>
                  </a:ext>
                </a:extLst>
              </p:cNvPr>
              <p:cNvSpPr txBox="1"/>
              <p:nvPr/>
            </p:nvSpPr>
            <p:spPr>
              <a:xfrm>
                <a:off x="3467075" y="2435867"/>
                <a:ext cx="25165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600" b="1" i="1" smtClean="0">
                          <a:latin typeface="Cambria Math" panose="02040503050406030204" pitchFamily="18" charset="0"/>
                        </a:rPr>
                        <m:t>𝑿𝑾</m:t>
                      </m:r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4032C6-F875-0336-340F-B083AA0C4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075" y="2435867"/>
                <a:ext cx="251658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543276F-8041-CDAE-C16D-A8CACCA44E1C}"/>
              </a:ext>
            </a:extLst>
          </p:cNvPr>
          <p:cNvSpPr/>
          <p:nvPr/>
        </p:nvSpPr>
        <p:spPr>
          <a:xfrm>
            <a:off x="5351134" y="5295252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70D6BC-4902-E900-0455-FE6BDFE6BBC0}"/>
              </a:ext>
            </a:extLst>
          </p:cNvPr>
          <p:cNvSpPr/>
          <p:nvPr/>
        </p:nvSpPr>
        <p:spPr>
          <a:xfrm>
            <a:off x="4092746" y="5291058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7BDC6A-2F3A-9857-0220-C40532541DAA}"/>
              </a:ext>
            </a:extLst>
          </p:cNvPr>
          <p:cNvSpPr/>
          <p:nvPr/>
        </p:nvSpPr>
        <p:spPr>
          <a:xfrm>
            <a:off x="6621857" y="5279908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2D255F-A726-08A2-2167-9112E6E31815}"/>
              </a:ext>
            </a:extLst>
          </p:cNvPr>
          <p:cNvSpPr/>
          <p:nvPr/>
        </p:nvSpPr>
        <p:spPr>
          <a:xfrm>
            <a:off x="5351134" y="4453542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E2FCF0-0C59-4AAC-432D-2FC356DB27DF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flipV="1">
            <a:off x="5808334" y="4612933"/>
            <a:ext cx="0" cy="682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214A77-0B90-0CEF-DBBD-BDCA98E37CDF}"/>
                  </a:ext>
                </a:extLst>
              </p:cNvPr>
              <p:cNvSpPr txBox="1"/>
              <p:nvPr/>
            </p:nvSpPr>
            <p:spPr>
              <a:xfrm>
                <a:off x="5007146" y="4315042"/>
                <a:ext cx="320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214A77-0B90-0CEF-DBBD-BDCA98E37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146" y="4315042"/>
                <a:ext cx="320216" cy="276999"/>
              </a:xfrm>
              <a:prstGeom prst="rect">
                <a:avLst/>
              </a:prstGeom>
              <a:blipFill>
                <a:blip r:embed="rId5"/>
                <a:stretch>
                  <a:fillRect l="-18868" t="-2222" r="-1887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FFFAB0-8B7D-EBC9-8C35-F5336A955C51}"/>
                  </a:ext>
                </a:extLst>
              </p:cNvPr>
              <p:cNvSpPr txBox="1"/>
              <p:nvPr/>
            </p:nvSpPr>
            <p:spPr>
              <a:xfrm>
                <a:off x="5173666" y="5439299"/>
                <a:ext cx="307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FFFAB0-8B7D-EBC9-8C35-F5336A955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66" y="5439299"/>
                <a:ext cx="307392" cy="276999"/>
              </a:xfrm>
              <a:prstGeom prst="rect">
                <a:avLst/>
              </a:prstGeom>
              <a:blipFill>
                <a:blip r:embed="rId6"/>
                <a:stretch>
                  <a:fillRect l="-12000" r="-2000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4062B2-AF2B-E361-8A57-A68142A524CF}"/>
                  </a:ext>
                </a:extLst>
              </p:cNvPr>
              <p:cNvSpPr txBox="1"/>
              <p:nvPr/>
            </p:nvSpPr>
            <p:spPr>
              <a:xfrm>
                <a:off x="3939050" y="5438780"/>
                <a:ext cx="527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4062B2-AF2B-E361-8A57-A68142A5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50" y="5438780"/>
                <a:ext cx="527004" cy="276999"/>
              </a:xfrm>
              <a:prstGeom prst="rect">
                <a:avLst/>
              </a:prstGeom>
              <a:blipFill>
                <a:blip r:embed="rId7"/>
                <a:stretch>
                  <a:fillRect l="-5747" r="-4598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E6571F-9CE2-B29C-F6AA-2DA79C23E179}"/>
                  </a:ext>
                </a:extLst>
              </p:cNvPr>
              <p:cNvSpPr txBox="1"/>
              <p:nvPr/>
            </p:nvSpPr>
            <p:spPr>
              <a:xfrm>
                <a:off x="6540688" y="5438780"/>
                <a:ext cx="527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E6571F-9CE2-B29C-F6AA-2DA79C23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88" y="5438780"/>
                <a:ext cx="527004" cy="276999"/>
              </a:xfrm>
              <a:prstGeom prst="rect">
                <a:avLst/>
              </a:prstGeom>
              <a:blipFill>
                <a:blip r:embed="rId8"/>
                <a:stretch>
                  <a:fillRect l="-5814" r="-4651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EF0252A-ACAB-C25C-6439-3255B918C93E}"/>
              </a:ext>
            </a:extLst>
          </p:cNvPr>
          <p:cNvSpPr/>
          <p:nvPr/>
        </p:nvSpPr>
        <p:spPr>
          <a:xfrm>
            <a:off x="1601806" y="5302493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753916-81DF-057E-D5EE-BA10E66402AF}"/>
                  </a:ext>
                </a:extLst>
              </p:cNvPr>
              <p:cNvSpPr txBox="1"/>
              <p:nvPr/>
            </p:nvSpPr>
            <p:spPr>
              <a:xfrm>
                <a:off x="1448110" y="5450215"/>
                <a:ext cx="2879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753916-81DF-057E-D5EE-BA10E664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10" y="5450215"/>
                <a:ext cx="287963" cy="276999"/>
              </a:xfrm>
              <a:prstGeom prst="rect">
                <a:avLst/>
              </a:prstGeom>
              <a:blipFill>
                <a:blip r:embed="rId9"/>
                <a:stretch>
                  <a:fillRect l="-12766" r="-638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97F88B20-91A1-9B61-3C2D-B691823EAB30}"/>
              </a:ext>
            </a:extLst>
          </p:cNvPr>
          <p:cNvSpPr/>
          <p:nvPr/>
        </p:nvSpPr>
        <p:spPr>
          <a:xfrm>
            <a:off x="9113283" y="5279389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69C073-AE37-4B3A-6DD7-96DC116491E8}"/>
                  </a:ext>
                </a:extLst>
              </p:cNvPr>
              <p:cNvSpPr txBox="1"/>
              <p:nvPr/>
            </p:nvSpPr>
            <p:spPr>
              <a:xfrm>
                <a:off x="8959587" y="5427111"/>
                <a:ext cx="326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69C073-AE37-4B3A-6DD7-96DC11649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587" y="5427111"/>
                <a:ext cx="326051" cy="276999"/>
              </a:xfrm>
              <a:prstGeom prst="rect">
                <a:avLst/>
              </a:prstGeom>
              <a:blipFill>
                <a:blip r:embed="rId10"/>
                <a:stretch>
                  <a:fillRect l="-9434" r="-754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3FA193-DDE5-EB35-88E7-A3426C00F3F4}"/>
              </a:ext>
            </a:extLst>
          </p:cNvPr>
          <p:cNvCxnSpPr>
            <a:cxnSpLocks/>
          </p:cNvCxnSpPr>
          <p:nvPr/>
        </p:nvCxnSpPr>
        <p:spPr>
          <a:xfrm flipV="1">
            <a:off x="7875697" y="5350023"/>
            <a:ext cx="914400" cy="181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CCC987-E6FA-8E1F-CC35-B98BE7B28E0E}"/>
              </a:ext>
            </a:extLst>
          </p:cNvPr>
          <p:cNvCxnSpPr>
            <a:cxnSpLocks/>
          </p:cNvCxnSpPr>
          <p:nvPr/>
        </p:nvCxnSpPr>
        <p:spPr>
          <a:xfrm flipV="1">
            <a:off x="2784260" y="5350677"/>
            <a:ext cx="914400" cy="1812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F22B41-ED99-AE3F-5936-1A4A2FF7C775}"/>
                  </a:ext>
                </a:extLst>
              </p:cNvPr>
              <p:cNvSpPr txBox="1"/>
              <p:nvPr/>
            </p:nvSpPr>
            <p:spPr>
              <a:xfrm>
                <a:off x="5481058" y="4815593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F22B41-ED99-AE3F-5936-1A4A2FF7C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058" y="4815593"/>
                <a:ext cx="281552" cy="276999"/>
              </a:xfrm>
              <a:prstGeom prst="rect">
                <a:avLst/>
              </a:prstGeom>
              <a:blipFill>
                <a:blip r:embed="rId11"/>
                <a:stretch>
                  <a:fillRect l="-17391" r="-2173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89C50A08-FA09-F0CC-D6E7-91A7FB361B66}"/>
                  </a:ext>
                </a:extLst>
              </p:cNvPr>
              <p:cNvSpPr/>
              <p:nvPr/>
            </p:nvSpPr>
            <p:spPr>
              <a:xfrm>
                <a:off x="6119972" y="2435867"/>
                <a:ext cx="4050716" cy="522378"/>
              </a:xfrm>
              <a:prstGeom prst="wedgeRectCallout">
                <a:avLst>
                  <a:gd name="adj1" fmla="val -54630"/>
                  <a:gd name="adj2" fmla="val 314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Notation alert: Input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data (if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first hidden layer) or the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previous hidden layer</a:t>
                </a: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89C50A08-FA09-F0CC-D6E7-91A7FB361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72" y="2435867"/>
                <a:ext cx="4050716" cy="522378"/>
              </a:xfrm>
              <a:prstGeom prst="wedgeRectCallout">
                <a:avLst>
                  <a:gd name="adj1" fmla="val -54630"/>
                  <a:gd name="adj2" fmla="val 31472"/>
                </a:avLst>
              </a:prstGeom>
              <a:blipFill>
                <a:blip r:embed="rId12"/>
                <a:stretch>
                  <a:fillRect t="-1136" b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066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Attention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Don’t define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but as a weighted combination of all inputs</a:t>
                </a:r>
                <a:endParaRPr lang="en-GB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Attention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“value”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defined in various ways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popular way to define the attention scores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Attention mechanism (especially self-attention) is used in transformers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3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96C1D5F-8D6A-68B5-0E83-8EA26F093B24}"/>
                  </a:ext>
                </a:extLst>
              </p:cNvPr>
              <p:cNvSpPr txBox="1"/>
              <p:nvPr/>
            </p:nvSpPr>
            <p:spPr>
              <a:xfrm>
                <a:off x="1110318" y="4977583"/>
                <a:ext cx="4060471" cy="1026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𝑛𝑖</m:t>
                          </m:r>
                        </m:sub>
                      </m:sSub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96C1D5F-8D6A-68B5-0E83-8EA26F09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18" y="4977583"/>
                <a:ext cx="4060471" cy="1026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A84995-404D-8752-FD40-709F0620E7C0}"/>
                  </a:ext>
                </a:extLst>
              </p:cNvPr>
              <p:cNvSpPr txBox="1"/>
              <p:nvPr/>
            </p:nvSpPr>
            <p:spPr>
              <a:xfrm>
                <a:off x="1961077" y="3557657"/>
                <a:ext cx="1617687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A84995-404D-8752-FD40-709F0620E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77" y="3557657"/>
                <a:ext cx="1617687" cy="461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559F12F-72AE-E7EE-C942-73B9BA74529A}"/>
                  </a:ext>
                </a:extLst>
              </p:cNvPr>
              <p:cNvSpPr txBox="1"/>
              <p:nvPr/>
            </p:nvSpPr>
            <p:spPr>
              <a:xfrm>
                <a:off x="5395708" y="3521799"/>
                <a:ext cx="1681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559F12F-72AE-E7EE-C942-73B9BA745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08" y="3521799"/>
                <a:ext cx="168116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727C0F2-1C08-AFB6-371E-0B6DD69B5D34}"/>
                  </a:ext>
                </a:extLst>
              </p:cNvPr>
              <p:cNvSpPr txBox="1"/>
              <p:nvPr/>
            </p:nvSpPr>
            <p:spPr>
              <a:xfrm>
                <a:off x="9094224" y="3557657"/>
                <a:ext cx="16378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727C0F2-1C08-AFB6-371E-0B6DD69B5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224" y="3557657"/>
                <a:ext cx="16378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87F7CA60-B5CA-3D98-DA14-88A56CCFA314}"/>
                  </a:ext>
                </a:extLst>
              </p:cNvPr>
              <p:cNvSpPr/>
              <p:nvPr/>
            </p:nvSpPr>
            <p:spPr>
              <a:xfrm>
                <a:off x="666503" y="3346793"/>
                <a:ext cx="1141537" cy="440898"/>
              </a:xfrm>
              <a:prstGeom prst="wedgeRectCallout">
                <a:avLst>
                  <a:gd name="adj1" fmla="val 69499"/>
                  <a:gd name="adj2" fmla="val 244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of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“queries”</a:t>
                </a:r>
              </a:p>
            </p:txBody>
          </p:sp>
        </mc:Choice>
        <mc:Fallback xmlns=""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87F7CA60-B5CA-3D98-DA14-88A56CCFA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03" y="3346793"/>
                <a:ext cx="1141537" cy="440898"/>
              </a:xfrm>
              <a:prstGeom prst="wedgeRectCallout">
                <a:avLst>
                  <a:gd name="adj1" fmla="val 69499"/>
                  <a:gd name="adj2" fmla="val 24417"/>
                </a:avLst>
              </a:prstGeom>
              <a:blipFill>
                <a:blip r:embed="rId8"/>
                <a:stretch>
                  <a:fillRect l="-858" t="-9333" b="-2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peech Bubble: Rectangle 80">
                <a:extLst>
                  <a:ext uri="{FF2B5EF4-FFF2-40B4-BE49-F238E27FC236}">
                    <a16:creationId xmlns:a16="http://schemas.microsoft.com/office/drawing/2014/main" id="{79DB3B56-9639-7802-ED32-80266D58E1C4}"/>
                  </a:ext>
                </a:extLst>
              </p:cNvPr>
              <p:cNvSpPr/>
              <p:nvPr/>
            </p:nvSpPr>
            <p:spPr>
              <a:xfrm>
                <a:off x="4217677" y="3287768"/>
                <a:ext cx="1141537" cy="440898"/>
              </a:xfrm>
              <a:prstGeom prst="wedgeRectCallout">
                <a:avLst>
                  <a:gd name="adj1" fmla="val 59889"/>
                  <a:gd name="adj2" fmla="val 386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“keys”</a:t>
                </a:r>
              </a:p>
            </p:txBody>
          </p:sp>
        </mc:Choice>
        <mc:Fallback xmlns="">
          <p:sp>
            <p:nvSpPr>
              <p:cNvPr id="81" name="Speech Bubble: Rectangle 80">
                <a:extLst>
                  <a:ext uri="{FF2B5EF4-FFF2-40B4-BE49-F238E27FC236}">
                    <a16:creationId xmlns:a16="http://schemas.microsoft.com/office/drawing/2014/main" id="{79DB3B56-9639-7802-ED32-80266D58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677" y="3287768"/>
                <a:ext cx="1141537" cy="440898"/>
              </a:xfrm>
              <a:prstGeom prst="wedgeRectCallout">
                <a:avLst>
                  <a:gd name="adj1" fmla="val 59889"/>
                  <a:gd name="adj2" fmla="val 38633"/>
                </a:avLst>
              </a:prstGeom>
              <a:blipFill>
                <a:blip r:embed="rId9"/>
                <a:stretch>
                  <a:fillRect l="-948" t="-9211" b="-184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peech Bubble: Rectangle 81">
                <a:extLst>
                  <a:ext uri="{FF2B5EF4-FFF2-40B4-BE49-F238E27FC236}">
                    <a16:creationId xmlns:a16="http://schemas.microsoft.com/office/drawing/2014/main" id="{72FF6972-9DEF-252D-D681-F9E1C82838EF}"/>
                  </a:ext>
                </a:extLst>
              </p:cNvPr>
              <p:cNvSpPr/>
              <p:nvPr/>
            </p:nvSpPr>
            <p:spPr>
              <a:xfrm>
                <a:off x="7531197" y="3390370"/>
                <a:ext cx="1379192" cy="598174"/>
              </a:xfrm>
              <a:prstGeom prst="wedgeRectCallout">
                <a:avLst>
                  <a:gd name="adj1" fmla="val 66503"/>
                  <a:gd name="adj2" fmla="val 284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matrix of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“value”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vectors of the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keys</a:t>
                </a:r>
              </a:p>
            </p:txBody>
          </p:sp>
        </mc:Choice>
        <mc:Fallback xmlns="">
          <p:sp>
            <p:nvSpPr>
              <p:cNvPr id="82" name="Speech Bubble: Rectangle 81">
                <a:extLst>
                  <a:ext uri="{FF2B5EF4-FFF2-40B4-BE49-F238E27FC236}">
                    <a16:creationId xmlns:a16="http://schemas.microsoft.com/office/drawing/2014/main" id="{72FF6972-9DEF-252D-D681-F9E1C8283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97" y="3390370"/>
                <a:ext cx="1379192" cy="598174"/>
              </a:xfrm>
              <a:prstGeom prst="wedgeRectCallout">
                <a:avLst>
                  <a:gd name="adj1" fmla="val 66503"/>
                  <a:gd name="adj2" fmla="val 28414"/>
                </a:avLst>
              </a:prstGeom>
              <a:blipFill>
                <a:blip r:embed="rId10"/>
                <a:stretch>
                  <a:fillRect l="-738" t="-11881" b="-198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peech Bubble: Rectangle 82">
                <a:extLst>
                  <a:ext uri="{FF2B5EF4-FFF2-40B4-BE49-F238E27FC236}">
                    <a16:creationId xmlns:a16="http://schemas.microsoft.com/office/drawing/2014/main" id="{BF06AABA-5970-70B0-9173-85CFA3FB58B7}"/>
                  </a:ext>
                </a:extLst>
              </p:cNvPr>
              <p:cNvSpPr/>
              <p:nvPr/>
            </p:nvSpPr>
            <p:spPr>
              <a:xfrm>
                <a:off x="262384" y="3909552"/>
                <a:ext cx="1059780" cy="307243"/>
              </a:xfrm>
              <a:prstGeom prst="wedgeRectCallout">
                <a:avLst>
                  <a:gd name="adj1" fmla="val 47499"/>
                  <a:gd name="adj2" fmla="val -877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Row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3" name="Speech Bubble: Rectangle 82">
                <a:extLst>
                  <a:ext uri="{FF2B5EF4-FFF2-40B4-BE49-F238E27FC236}">
                    <a16:creationId xmlns:a16="http://schemas.microsoft.com/office/drawing/2014/main" id="{BF06AABA-5970-70B0-9173-85CFA3FB5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84" y="3909552"/>
                <a:ext cx="1059780" cy="307243"/>
              </a:xfrm>
              <a:prstGeom prst="wedgeRectCallout">
                <a:avLst>
                  <a:gd name="adj1" fmla="val 47499"/>
                  <a:gd name="adj2" fmla="val -87781"/>
                </a:avLst>
              </a:prstGeom>
              <a:blipFill>
                <a:blip r:embed="rId11"/>
                <a:stretch>
                  <a:fillRect l="-1117" b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peech Bubble: Rectangle 83">
                <a:extLst>
                  <a:ext uri="{FF2B5EF4-FFF2-40B4-BE49-F238E27FC236}">
                    <a16:creationId xmlns:a16="http://schemas.microsoft.com/office/drawing/2014/main" id="{E47AD075-3469-DBB7-ADDD-35FFB26FEE6E}"/>
                  </a:ext>
                </a:extLst>
              </p:cNvPr>
              <p:cNvSpPr/>
              <p:nvPr/>
            </p:nvSpPr>
            <p:spPr>
              <a:xfrm>
                <a:off x="3762600" y="3843527"/>
                <a:ext cx="1617687" cy="636279"/>
              </a:xfrm>
              <a:prstGeom prst="wedgeRectCallout">
                <a:avLst>
                  <a:gd name="adj1" fmla="val 41926"/>
                  <a:gd name="adj2" fmla="val -817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compared with each of the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keys</a:t>
                </a:r>
              </a:p>
            </p:txBody>
          </p:sp>
        </mc:Choice>
        <mc:Fallback xmlns="">
          <p:sp>
            <p:nvSpPr>
              <p:cNvPr id="84" name="Speech Bubble: Rectangle 83">
                <a:extLst>
                  <a:ext uri="{FF2B5EF4-FFF2-40B4-BE49-F238E27FC236}">
                    <a16:creationId xmlns:a16="http://schemas.microsoft.com/office/drawing/2014/main" id="{E47AD075-3469-DBB7-ADDD-35FFB26FE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00" y="3843527"/>
                <a:ext cx="1617687" cy="636279"/>
              </a:xfrm>
              <a:prstGeom prst="wedgeRectCallout">
                <a:avLst>
                  <a:gd name="adj1" fmla="val 41926"/>
                  <a:gd name="adj2" fmla="val -81709"/>
                </a:avLst>
              </a:prstGeom>
              <a:blipFill>
                <a:blip r:embed="rId12"/>
                <a:stretch>
                  <a:fillRect l="-743" r="-1115" b="-111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85">
            <a:extLst>
              <a:ext uri="{FF2B5EF4-FFF2-40B4-BE49-F238E27FC236}">
                <a16:creationId xmlns:a16="http://schemas.microsoft.com/office/drawing/2014/main" id="{BDEE6675-762F-60FA-5761-83DC5BAC3F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1715" y="4260673"/>
            <a:ext cx="3605529" cy="1992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44445-FDD9-0AEE-6C6B-161CFAE9F5A7}"/>
                  </a:ext>
                </a:extLst>
              </p:cNvPr>
              <p:cNvSpPr txBox="1"/>
              <p:nvPr/>
            </p:nvSpPr>
            <p:spPr>
              <a:xfrm>
                <a:off x="1152902" y="1704670"/>
                <a:ext cx="5781518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D44445-FDD9-0AEE-6C6B-161CFAE9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02" y="1704670"/>
                <a:ext cx="5781518" cy="7559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977309-4A9A-0EC6-5332-7DB1B8094246}"/>
                  </a:ext>
                </a:extLst>
              </p:cNvPr>
              <p:cNvSpPr/>
              <p:nvPr/>
            </p:nvSpPr>
            <p:spPr>
              <a:xfrm>
                <a:off x="7038886" y="1558212"/>
                <a:ext cx="2130282" cy="840843"/>
              </a:xfrm>
              <a:prstGeom prst="wedgeRectCallout">
                <a:avLst>
                  <a:gd name="adj1" fmla="val -58507"/>
                  <a:gd name="adj2" fmla="val 185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attention score(to be learned) which tells us how much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attend to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977309-4A9A-0EC6-5332-7DB1B8094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86" y="1558212"/>
                <a:ext cx="2130282" cy="840843"/>
              </a:xfrm>
              <a:prstGeom prst="wedgeRectCallout">
                <a:avLst>
                  <a:gd name="adj1" fmla="val -58507"/>
                  <a:gd name="adj2" fmla="val 18512"/>
                </a:avLst>
              </a:prstGeom>
              <a:blipFill>
                <a:blip r:embed="rId15"/>
                <a:stretch>
                  <a:fillRect t="-7092" r="-521" b="-120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6A10EB9-B27F-05DF-5A36-3594C7A59175}"/>
                  </a:ext>
                </a:extLst>
              </p:cNvPr>
              <p:cNvSpPr/>
              <p:nvPr/>
            </p:nvSpPr>
            <p:spPr>
              <a:xfrm>
                <a:off x="9358317" y="1614737"/>
                <a:ext cx="2647545" cy="726331"/>
              </a:xfrm>
              <a:prstGeom prst="wedgeRectCallout">
                <a:avLst>
                  <a:gd name="adj1" fmla="val -60858"/>
                  <a:gd name="adj2" fmla="val 195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</a:t>
                </a:r>
                <a:r>
                  <a:rPr lang="en-IN" sz="14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“value”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 of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(how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used to compute 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6A10EB9-B27F-05DF-5A36-3594C7A59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317" y="1614737"/>
                <a:ext cx="2647545" cy="726331"/>
              </a:xfrm>
              <a:prstGeom prst="wedgeRectCallout">
                <a:avLst>
                  <a:gd name="adj1" fmla="val -60858"/>
                  <a:gd name="adj2" fmla="val 19551"/>
                </a:avLst>
              </a:prstGeom>
              <a:blipFill>
                <a:blip r:embed="rId16"/>
                <a:stretch>
                  <a:fillRect t="-820" b="-7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F4E8B7D-897C-BE4F-F3AD-5A411E2158F8}"/>
                  </a:ext>
                </a:extLst>
              </p:cNvPr>
              <p:cNvSpPr/>
              <p:nvPr/>
            </p:nvSpPr>
            <p:spPr>
              <a:xfrm>
                <a:off x="1374036" y="4112865"/>
                <a:ext cx="2094731" cy="440898"/>
              </a:xfrm>
              <a:prstGeom prst="wedgeRectCallout">
                <a:avLst>
                  <a:gd name="adj1" fmla="val -54704"/>
                  <a:gd name="adj2" fmla="val -786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be used to compute the attention scores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3F4E8B7D-897C-BE4F-F3AD-5A411E215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36" y="4112865"/>
                <a:ext cx="2094731" cy="440898"/>
              </a:xfrm>
              <a:prstGeom prst="wedgeRectCallout">
                <a:avLst>
                  <a:gd name="adj1" fmla="val -54704"/>
                  <a:gd name="adj2" fmla="val -78670"/>
                </a:avLst>
              </a:prstGeom>
              <a:blipFill>
                <a:blip r:embed="rId17"/>
                <a:stretch>
                  <a:fillRect b="-153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949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3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Attention Mechanism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43276F-8041-CDAE-C16D-A8CACCA44E1C}"/>
              </a:ext>
            </a:extLst>
          </p:cNvPr>
          <p:cNvSpPr/>
          <p:nvPr/>
        </p:nvSpPr>
        <p:spPr>
          <a:xfrm>
            <a:off x="2554040" y="3835037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70D6BC-4902-E900-0455-FE6BDFE6BBC0}"/>
              </a:ext>
            </a:extLst>
          </p:cNvPr>
          <p:cNvSpPr/>
          <p:nvPr/>
        </p:nvSpPr>
        <p:spPr>
          <a:xfrm>
            <a:off x="1477366" y="3828174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4062B2-AF2B-E361-8A57-A68142A524CF}"/>
                  </a:ext>
                </a:extLst>
              </p:cNvPr>
              <p:cNvSpPr txBox="1"/>
              <p:nvPr/>
            </p:nvSpPr>
            <p:spPr>
              <a:xfrm>
                <a:off x="1671064" y="4639606"/>
                <a:ext cx="527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4062B2-AF2B-E361-8A57-A68142A52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64" y="4639606"/>
                <a:ext cx="527004" cy="276999"/>
              </a:xfrm>
              <a:prstGeom prst="rect">
                <a:avLst/>
              </a:prstGeom>
              <a:blipFill>
                <a:blip r:embed="rId3"/>
                <a:stretch>
                  <a:fillRect l="-5747" r="-4598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EF0252A-ACAB-C25C-6439-3255B918C93E}"/>
              </a:ext>
            </a:extLst>
          </p:cNvPr>
          <p:cNvSpPr/>
          <p:nvPr/>
        </p:nvSpPr>
        <p:spPr>
          <a:xfrm>
            <a:off x="1491423" y="4458661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B4668-83DB-E6F5-ECB9-99514D596BBB}"/>
              </a:ext>
            </a:extLst>
          </p:cNvPr>
          <p:cNvSpPr/>
          <p:nvPr/>
        </p:nvSpPr>
        <p:spPr>
          <a:xfrm>
            <a:off x="363772" y="3820811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B6717D-9490-39D7-764F-9FFE6392737E}"/>
                  </a:ext>
                </a:extLst>
              </p:cNvPr>
              <p:cNvSpPr txBox="1"/>
              <p:nvPr/>
            </p:nvSpPr>
            <p:spPr>
              <a:xfrm>
                <a:off x="591159" y="3987565"/>
                <a:ext cx="531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B6717D-9490-39D7-764F-9FFE63927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9" y="3987565"/>
                <a:ext cx="531812" cy="276999"/>
              </a:xfrm>
              <a:prstGeom prst="rect">
                <a:avLst/>
              </a:prstGeom>
              <a:blipFill>
                <a:blip r:embed="rId4"/>
                <a:stretch>
                  <a:fillRect l="-11494" r="-3448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32B885-7D4D-55B6-18FF-A24E533CDC16}"/>
                  </a:ext>
                </a:extLst>
              </p:cNvPr>
              <p:cNvSpPr txBox="1"/>
              <p:nvPr/>
            </p:nvSpPr>
            <p:spPr>
              <a:xfrm>
                <a:off x="1682717" y="3987565"/>
                <a:ext cx="531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32B885-7D4D-55B6-18FF-A24E533C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717" y="3987565"/>
                <a:ext cx="531812" cy="276999"/>
              </a:xfrm>
              <a:prstGeom prst="rect">
                <a:avLst/>
              </a:prstGeom>
              <a:blipFill>
                <a:blip r:embed="rId5"/>
                <a:stretch>
                  <a:fillRect l="-5747" r="-574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A7F3C5-235A-23F3-406C-6D20EEBAD107}"/>
                  </a:ext>
                </a:extLst>
              </p:cNvPr>
              <p:cNvSpPr txBox="1"/>
              <p:nvPr/>
            </p:nvSpPr>
            <p:spPr>
              <a:xfrm>
                <a:off x="2774275" y="3995591"/>
                <a:ext cx="531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A7F3C5-235A-23F3-406C-6D20EEBAD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275" y="3995591"/>
                <a:ext cx="531812" cy="276999"/>
              </a:xfrm>
              <a:prstGeom prst="rect">
                <a:avLst/>
              </a:prstGeom>
              <a:blipFill>
                <a:blip r:embed="rId6"/>
                <a:stretch>
                  <a:fillRect l="-11494" r="-4598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3FF7FB8-4023-9F27-27FB-D8543CC96BEC}"/>
              </a:ext>
            </a:extLst>
          </p:cNvPr>
          <p:cNvSpPr/>
          <p:nvPr/>
        </p:nvSpPr>
        <p:spPr>
          <a:xfrm>
            <a:off x="6578417" y="3835037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CCBDEB-4D5D-50AB-00EA-0EF000293B68}"/>
              </a:ext>
            </a:extLst>
          </p:cNvPr>
          <p:cNvSpPr/>
          <p:nvPr/>
        </p:nvSpPr>
        <p:spPr>
          <a:xfrm>
            <a:off x="5501743" y="3828174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AD54F9-2772-801C-5468-B915222A77F0}"/>
                  </a:ext>
                </a:extLst>
              </p:cNvPr>
              <p:cNvSpPr txBox="1"/>
              <p:nvPr/>
            </p:nvSpPr>
            <p:spPr>
              <a:xfrm>
                <a:off x="5695441" y="4639606"/>
                <a:ext cx="3073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AD54F9-2772-801C-5468-B915222A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41" y="4639606"/>
                <a:ext cx="307392" cy="276999"/>
              </a:xfrm>
              <a:prstGeom prst="rect">
                <a:avLst/>
              </a:prstGeom>
              <a:blipFill>
                <a:blip r:embed="rId7"/>
                <a:stretch>
                  <a:fillRect l="-11765" r="-1961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27DD122D-CDC1-8F77-793C-EF975DF499E1}"/>
              </a:ext>
            </a:extLst>
          </p:cNvPr>
          <p:cNvSpPr/>
          <p:nvPr/>
        </p:nvSpPr>
        <p:spPr>
          <a:xfrm>
            <a:off x="5515800" y="4458661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E8CF36-29E3-6055-4C8A-B5A693277F10}"/>
              </a:ext>
            </a:extLst>
          </p:cNvPr>
          <p:cNvSpPr/>
          <p:nvPr/>
        </p:nvSpPr>
        <p:spPr>
          <a:xfrm>
            <a:off x="4388149" y="3820811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2BCB0C-C0D8-A09B-730F-3BABB53B8FE1}"/>
                  </a:ext>
                </a:extLst>
              </p:cNvPr>
              <p:cNvSpPr txBox="1"/>
              <p:nvPr/>
            </p:nvSpPr>
            <p:spPr>
              <a:xfrm>
                <a:off x="4615536" y="3987565"/>
                <a:ext cx="313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2BCB0C-C0D8-A09B-730F-3BABB53B8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36" y="3987565"/>
                <a:ext cx="313804" cy="276999"/>
              </a:xfrm>
              <a:prstGeom prst="rect">
                <a:avLst/>
              </a:prstGeom>
              <a:blipFill>
                <a:blip r:embed="rId8"/>
                <a:stretch>
                  <a:fillRect l="-19231" r="-1923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95281B-6E69-55D4-E673-D1233F92E1F5}"/>
                  </a:ext>
                </a:extLst>
              </p:cNvPr>
              <p:cNvSpPr txBox="1"/>
              <p:nvPr/>
            </p:nvSpPr>
            <p:spPr>
              <a:xfrm>
                <a:off x="5707094" y="3987565"/>
                <a:ext cx="312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95281B-6E69-55D4-E673-D1233F92E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094" y="3987565"/>
                <a:ext cx="312201" cy="276999"/>
              </a:xfrm>
              <a:prstGeom prst="rect">
                <a:avLst/>
              </a:prstGeom>
              <a:blipFill>
                <a:blip r:embed="rId9"/>
                <a:stretch>
                  <a:fillRect l="-11765" r="-3922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0F35D54-64B1-1B1D-28A9-D894B0FD977D}"/>
                  </a:ext>
                </a:extLst>
              </p:cNvPr>
              <p:cNvSpPr txBox="1"/>
              <p:nvPr/>
            </p:nvSpPr>
            <p:spPr>
              <a:xfrm>
                <a:off x="6798652" y="3995591"/>
                <a:ext cx="3154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0F35D54-64B1-1B1D-28A9-D894B0FD9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52" y="3995591"/>
                <a:ext cx="315407" cy="276999"/>
              </a:xfrm>
              <a:prstGeom prst="rect">
                <a:avLst/>
              </a:prstGeom>
              <a:blipFill>
                <a:blip r:embed="rId10"/>
                <a:stretch>
                  <a:fillRect l="-19231" r="-1923" b="-10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48429899-1989-5837-79DC-EFAD4B707E6C}"/>
              </a:ext>
            </a:extLst>
          </p:cNvPr>
          <p:cNvSpPr/>
          <p:nvPr/>
        </p:nvSpPr>
        <p:spPr>
          <a:xfrm>
            <a:off x="10577614" y="3820811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408B688-AC84-6CEA-FFDA-B90238E8139B}"/>
              </a:ext>
            </a:extLst>
          </p:cNvPr>
          <p:cNvSpPr/>
          <p:nvPr/>
        </p:nvSpPr>
        <p:spPr>
          <a:xfrm>
            <a:off x="9500940" y="3813948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C4BBD3-3425-D6E9-BC04-3526811E417E}"/>
                  </a:ext>
                </a:extLst>
              </p:cNvPr>
              <p:cNvSpPr txBox="1"/>
              <p:nvPr/>
            </p:nvSpPr>
            <p:spPr>
              <a:xfrm>
                <a:off x="9694638" y="4625380"/>
                <a:ext cx="527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C4BBD3-3425-D6E9-BC04-3526811E4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638" y="4625380"/>
                <a:ext cx="527004" cy="276999"/>
              </a:xfrm>
              <a:prstGeom prst="rect">
                <a:avLst/>
              </a:prstGeom>
              <a:blipFill>
                <a:blip r:embed="rId11"/>
                <a:stretch>
                  <a:fillRect l="-5747" r="-4598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30BE1B58-6113-731E-C4A1-251E2ABDC5F7}"/>
              </a:ext>
            </a:extLst>
          </p:cNvPr>
          <p:cNvSpPr/>
          <p:nvPr/>
        </p:nvSpPr>
        <p:spPr>
          <a:xfrm>
            <a:off x="9514997" y="4444435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ABA6BB0-5CCA-0EAF-044F-79C6C53DA641}"/>
              </a:ext>
            </a:extLst>
          </p:cNvPr>
          <p:cNvSpPr/>
          <p:nvPr/>
        </p:nvSpPr>
        <p:spPr>
          <a:xfrm>
            <a:off x="8387346" y="3806585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907649-CEAD-BF21-CFCA-3058224833DB}"/>
                  </a:ext>
                </a:extLst>
              </p:cNvPr>
              <p:cNvSpPr txBox="1"/>
              <p:nvPr/>
            </p:nvSpPr>
            <p:spPr>
              <a:xfrm>
                <a:off x="8614733" y="3973339"/>
                <a:ext cx="533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907649-CEAD-BF21-CFCA-305822483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733" y="3973339"/>
                <a:ext cx="533416" cy="276999"/>
              </a:xfrm>
              <a:prstGeom prst="rect">
                <a:avLst/>
              </a:prstGeom>
              <a:blipFill>
                <a:blip r:embed="rId12"/>
                <a:stretch>
                  <a:fillRect l="-10227" r="-4545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B3524B-44D8-AD9C-F16B-7A62A923D957}"/>
                  </a:ext>
                </a:extLst>
              </p:cNvPr>
              <p:cNvSpPr txBox="1"/>
              <p:nvPr/>
            </p:nvSpPr>
            <p:spPr>
              <a:xfrm>
                <a:off x="9706291" y="3973339"/>
                <a:ext cx="531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1B3524B-44D8-AD9C-F16B-7A62A923D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291" y="3973339"/>
                <a:ext cx="531812" cy="276999"/>
              </a:xfrm>
              <a:prstGeom prst="rect">
                <a:avLst/>
              </a:prstGeom>
              <a:blipFill>
                <a:blip r:embed="rId13"/>
                <a:stretch>
                  <a:fillRect l="-5747" r="-5747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0AEFE7C-55CA-4981-DA45-A80907AE786C}"/>
                  </a:ext>
                </a:extLst>
              </p:cNvPr>
              <p:cNvSpPr txBox="1"/>
              <p:nvPr/>
            </p:nvSpPr>
            <p:spPr>
              <a:xfrm>
                <a:off x="10797849" y="3981365"/>
                <a:ext cx="5350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0AEFE7C-55CA-4981-DA45-A80907AE7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849" y="3981365"/>
                <a:ext cx="535018" cy="276999"/>
              </a:xfrm>
              <a:prstGeom prst="rect">
                <a:avLst/>
              </a:prstGeom>
              <a:blipFill>
                <a:blip r:embed="rId14"/>
                <a:stretch>
                  <a:fillRect l="-10227" r="-4545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3FA5F8A-1015-7634-0E50-A133249D8880}"/>
              </a:ext>
            </a:extLst>
          </p:cNvPr>
          <p:cNvSpPr/>
          <p:nvPr/>
        </p:nvSpPr>
        <p:spPr>
          <a:xfrm>
            <a:off x="5501743" y="1676356"/>
            <a:ext cx="914400" cy="159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2D3406-D80C-D5F5-DA0A-2ECD018342CF}"/>
                  </a:ext>
                </a:extLst>
              </p:cNvPr>
              <p:cNvSpPr txBox="1"/>
              <p:nvPr/>
            </p:nvSpPr>
            <p:spPr>
              <a:xfrm>
                <a:off x="5146448" y="1582478"/>
                <a:ext cx="320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2D3406-D80C-D5F5-DA0A-2ECD01834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48" y="1582478"/>
                <a:ext cx="320216" cy="276999"/>
              </a:xfrm>
              <a:prstGeom prst="rect">
                <a:avLst/>
              </a:prstGeom>
              <a:blipFill>
                <a:blip r:embed="rId15"/>
                <a:stretch>
                  <a:fillRect l="-18868" t="-2222" r="-1887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B39DC9A8-7260-8E7D-20E6-55A9318736AD}"/>
              </a:ext>
            </a:extLst>
          </p:cNvPr>
          <p:cNvCxnSpPr>
            <a:cxnSpLocks/>
            <a:stCxn id="52" idx="0"/>
            <a:endCxn id="15" idx="0"/>
          </p:cNvCxnSpPr>
          <p:nvPr/>
        </p:nvCxnSpPr>
        <p:spPr>
          <a:xfrm rot="16200000" flipH="1" flipV="1">
            <a:off x="3921182" y="2910869"/>
            <a:ext cx="14226" cy="1834109"/>
          </a:xfrm>
          <a:prstGeom prst="curvedConnector3">
            <a:avLst>
              <a:gd name="adj1" fmla="val -1606917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F8FCECD-EDAB-8008-4E71-7711B9276D4C}"/>
              </a:ext>
            </a:extLst>
          </p:cNvPr>
          <p:cNvCxnSpPr>
            <a:cxnSpLocks/>
            <a:stCxn id="52" idx="0"/>
            <a:endCxn id="56" idx="0"/>
          </p:cNvCxnSpPr>
          <p:nvPr/>
        </p:nvCxnSpPr>
        <p:spPr>
          <a:xfrm rot="5400000" flipH="1" flipV="1">
            <a:off x="7940081" y="726079"/>
            <a:ext cx="12700" cy="6189465"/>
          </a:xfrm>
          <a:prstGeom prst="curved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EE279C-D1C3-A3C0-8F05-4E1CF9CF4F33}"/>
              </a:ext>
            </a:extLst>
          </p:cNvPr>
          <p:cNvCxnSpPr>
            <a:stCxn id="16" idx="0"/>
          </p:cNvCxnSpPr>
          <p:nvPr/>
        </p:nvCxnSpPr>
        <p:spPr>
          <a:xfrm flipV="1">
            <a:off x="1934566" y="1859477"/>
            <a:ext cx="3772528" cy="1968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69BDCAB-5AB3-CCEF-C75D-66DA717C5FD6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6164294" y="1866840"/>
            <a:ext cx="3793846" cy="19471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E7B1188-4BE6-60F6-85A9-E31C4426FE25}"/>
              </a:ext>
            </a:extLst>
          </p:cNvPr>
          <p:cNvCxnSpPr>
            <a:cxnSpLocks/>
            <a:stCxn id="49" idx="0"/>
            <a:endCxn id="6" idx="2"/>
          </p:cNvCxnSpPr>
          <p:nvPr/>
        </p:nvCxnSpPr>
        <p:spPr>
          <a:xfrm flipV="1">
            <a:off x="5958943" y="1835747"/>
            <a:ext cx="0" cy="1992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086939-4A22-BE34-6EB9-7F3BB1D8A112}"/>
                  </a:ext>
                </a:extLst>
              </p:cNvPr>
              <p:cNvSpPr txBox="1"/>
              <p:nvPr/>
            </p:nvSpPr>
            <p:spPr>
              <a:xfrm>
                <a:off x="3191057" y="2526193"/>
                <a:ext cx="67896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3086939-4A22-BE34-6EB9-7F3BB1D8A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57" y="2526193"/>
                <a:ext cx="678968" cy="289182"/>
              </a:xfrm>
              <a:prstGeom prst="rect">
                <a:avLst/>
              </a:prstGeom>
              <a:blipFill>
                <a:blip r:embed="rId16"/>
                <a:stretch>
                  <a:fillRect l="-4464" r="-3571" b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B41799-C320-6F1F-C935-51CF0994256C}"/>
                  </a:ext>
                </a:extLst>
              </p:cNvPr>
              <p:cNvSpPr txBox="1"/>
              <p:nvPr/>
            </p:nvSpPr>
            <p:spPr>
              <a:xfrm>
                <a:off x="7702689" y="2339507"/>
                <a:ext cx="67896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2B41799-C320-6F1F-C935-51CF09942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689" y="2339507"/>
                <a:ext cx="678968" cy="289182"/>
              </a:xfrm>
              <a:prstGeom prst="rect">
                <a:avLst/>
              </a:prstGeom>
              <a:blipFill>
                <a:blip r:embed="rId17"/>
                <a:stretch>
                  <a:fillRect l="-4505" r="-3604" b="-127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00BD54C-8E13-C4FF-29DC-A0C67CB95571}"/>
                  </a:ext>
                </a:extLst>
              </p:cNvPr>
              <p:cNvSpPr txBox="1"/>
              <p:nvPr/>
            </p:nvSpPr>
            <p:spPr>
              <a:xfrm>
                <a:off x="6002833" y="2526193"/>
                <a:ext cx="459357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00BD54C-8E13-C4FF-29DC-A0C67CB95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833" y="2526193"/>
                <a:ext cx="459357" cy="289182"/>
              </a:xfrm>
              <a:prstGeom prst="rect">
                <a:avLst/>
              </a:prstGeom>
              <a:blipFill>
                <a:blip r:embed="rId18"/>
                <a:stretch>
                  <a:fillRect l="-6667" r="-2667"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D482814-D8A7-1AFB-52BC-5EE15FE34993}"/>
                  </a:ext>
                </a:extLst>
              </p:cNvPr>
              <p:cNvSpPr txBox="1"/>
              <p:nvPr/>
            </p:nvSpPr>
            <p:spPr>
              <a:xfrm>
                <a:off x="1528548" y="5387117"/>
                <a:ext cx="1617687" cy="461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D482814-D8A7-1AFB-52BC-5EE15FE34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48" y="5387117"/>
                <a:ext cx="1617687" cy="4612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96541D-810B-DA71-22A2-56B50A06829F}"/>
                  </a:ext>
                </a:extLst>
              </p:cNvPr>
              <p:cNvSpPr txBox="1"/>
              <p:nvPr/>
            </p:nvSpPr>
            <p:spPr>
              <a:xfrm>
                <a:off x="4963179" y="5351259"/>
                <a:ext cx="1681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96541D-810B-DA71-22A2-56B50A06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79" y="5351259"/>
                <a:ext cx="1681165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B61294D-6F23-1773-D8E9-9F637DBEEA46}"/>
                  </a:ext>
                </a:extLst>
              </p:cNvPr>
              <p:cNvSpPr txBox="1"/>
              <p:nvPr/>
            </p:nvSpPr>
            <p:spPr>
              <a:xfrm>
                <a:off x="8661695" y="5387117"/>
                <a:ext cx="16378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B61294D-6F23-1773-D8E9-9F637DBEE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95" y="5387117"/>
                <a:ext cx="1637884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lide Number Placeholder 11">
            <a:extLst>
              <a:ext uri="{FF2B5EF4-FFF2-40B4-BE49-F238E27FC236}">
                <a16:creationId xmlns:a16="http://schemas.microsoft.com/office/drawing/2014/main" id="{59B29D07-625E-9DCB-E2D9-53DD4093048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5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7" grpId="0"/>
      <p:bldP spid="29" grpId="0" animBg="1"/>
      <p:bldP spid="5" grpId="0" animBg="1"/>
      <p:bldP spid="45" grpId="0"/>
      <p:bldP spid="46" grpId="0"/>
      <p:bldP spid="47" grpId="0"/>
      <p:bldP spid="48" grpId="0" animBg="1"/>
      <p:bldP spid="49" grpId="0" animBg="1"/>
      <p:bldP spid="50" grpId="0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62" grpId="0"/>
      <p:bldP spid="63" grpId="0"/>
      <p:bldP spid="6" grpId="0" animBg="1"/>
      <p:bldP spid="11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Sequential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In many problems, each input, each output, or both may be in form of sequences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Different inputs or outputs need not have the same length</a:t>
            </a: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examples of prediction tasks in such problems</a:t>
            </a:r>
            <a:endParaRPr lang="en-IN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Image captioning</a:t>
            </a:r>
            <a:r>
              <a:rPr lang="en-IN" sz="2200" dirty="0">
                <a:latin typeface="Abadi Extra Light" panose="020B0204020104020204" pitchFamily="34" charset="0"/>
              </a:rPr>
              <a:t>: Input is image (not a sequence), output is the caption (word sequence)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Document classification</a:t>
            </a:r>
            <a:r>
              <a:rPr lang="en-IN" sz="2200" dirty="0">
                <a:latin typeface="Abadi Extra Light" panose="020B0204020104020204" pitchFamily="34" charset="0"/>
              </a:rPr>
              <a:t>: Input is a word sequence, output is a categorical label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Machine translation</a:t>
            </a:r>
            <a:r>
              <a:rPr lang="en-IN" sz="2200" dirty="0">
                <a:latin typeface="Abadi Extra Light" panose="020B0204020104020204" pitchFamily="34" charset="0"/>
              </a:rPr>
              <a:t>: Input is a word sequence, output is a word sequence (in different language)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Stock price prediction</a:t>
            </a:r>
            <a:r>
              <a:rPr lang="en-IN" sz="2200" dirty="0">
                <a:latin typeface="Abadi Extra Light" panose="020B0204020104020204" pitchFamily="34" charset="0"/>
              </a:rPr>
              <a:t>: Input is a sequence of stock prices, output is its predicted price tomorrow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200" dirty="0">
                <a:latin typeface="Abadi Extra Light" panose="020B0204020104020204" pitchFamily="34" charset="0"/>
              </a:rPr>
              <a:t>No input – just output (e.g., </a:t>
            </a:r>
            <a:r>
              <a:rPr lang="en-IN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generation</a:t>
            </a:r>
            <a:r>
              <a:rPr lang="en-IN" sz="2200" dirty="0">
                <a:latin typeface="Abadi Extra Light" panose="020B0204020104020204" pitchFamily="34" charset="0"/>
              </a:rPr>
              <a:t> of random but plausible-looking text)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08C22F-8C23-0E03-1B38-E1981CF6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00" y="1568060"/>
            <a:ext cx="5839079" cy="17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6851077-DA95-8167-6DBE-57FFA0F6AC33}"/>
              </a:ext>
            </a:extLst>
          </p:cNvPr>
          <p:cNvSpPr/>
          <p:nvPr/>
        </p:nvSpPr>
        <p:spPr>
          <a:xfrm>
            <a:off x="452074" y="2146042"/>
            <a:ext cx="2347326" cy="874908"/>
          </a:xfrm>
          <a:prstGeom prst="wedgeRectCallout">
            <a:avLst>
              <a:gd name="adj1" fmla="val 75878"/>
              <a:gd name="adj2" fmla="val -46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These green cells are some feature representation (e.g., hidden layer of a deep neural network) of the inputs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0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Recurrent Connections in Deep Neural Networks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Feedforward nets such as MLP and CNN assume independent observations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 </a:t>
            </a:r>
            <a:r>
              <a:rPr lang="en-IN" sz="2600" dirty="0">
                <a:solidFill>
                  <a:srgbClr val="FF0000"/>
                </a:solidFill>
                <a:latin typeface="Abadi Extra Light" panose="020B0204020104020204" pitchFamily="34" charset="0"/>
              </a:rPr>
              <a:t>recurrent structure</a:t>
            </a:r>
            <a:r>
              <a:rPr lang="en-IN" sz="2600" dirty="0">
                <a:latin typeface="Abadi Extra Light" panose="020B0204020104020204" pitchFamily="34" charset="0"/>
              </a:rPr>
              <a:t> can be helpful if each input and/or output is a sequence</a:t>
            </a: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F1B93B01-2E73-B401-0512-8E3E9519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87" y="3427786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2" name="Oval 28">
            <a:extLst>
              <a:ext uri="{FF2B5EF4-FFF2-40B4-BE49-F238E27FC236}">
                <a16:creationId xmlns:a16="http://schemas.microsoft.com/office/drawing/2014/main" id="{BA32765B-C76B-2B08-E633-D28BE119C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87" y="251612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3" name="Oval 8">
            <a:extLst>
              <a:ext uri="{FF2B5EF4-FFF2-40B4-BE49-F238E27FC236}">
                <a16:creationId xmlns:a16="http://schemas.microsoft.com/office/drawing/2014/main" id="{52486B1E-B8F5-67C0-0DD5-2356A17A7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80" y="1604462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C66D07-3295-FCCF-264F-2AF5705AE854}"/>
              </a:ext>
            </a:extLst>
          </p:cNvPr>
          <p:cNvCxnSpPr>
            <a:cxnSpLocks/>
            <a:stCxn id="91" idx="0"/>
            <a:endCxn id="92" idx="4"/>
          </p:cNvCxnSpPr>
          <p:nvPr/>
        </p:nvCxnSpPr>
        <p:spPr>
          <a:xfrm flipV="1">
            <a:off x="990167" y="293776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F4A626-4363-D69B-3D7A-650E0DB14278}"/>
              </a:ext>
            </a:extLst>
          </p:cNvPr>
          <p:cNvCxnSpPr>
            <a:cxnSpLocks/>
          </p:cNvCxnSpPr>
          <p:nvPr/>
        </p:nvCxnSpPr>
        <p:spPr>
          <a:xfrm flipV="1">
            <a:off x="990167" y="2026098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5D1079-A463-B471-56C9-BD4793D3BC59}"/>
                  </a:ext>
                </a:extLst>
              </p:cNvPr>
              <p:cNvSpPr txBox="1"/>
              <p:nvPr/>
            </p:nvSpPr>
            <p:spPr>
              <a:xfrm>
                <a:off x="790397" y="3427507"/>
                <a:ext cx="3823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5D1079-A463-B471-56C9-BD4793D3B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97" y="3427507"/>
                <a:ext cx="382349" cy="369332"/>
              </a:xfrm>
              <a:prstGeom prst="rect">
                <a:avLst/>
              </a:prstGeom>
              <a:blipFill>
                <a:blip r:embed="rId3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9EF5D-C358-3E31-4F0E-889D3D492CBC}"/>
                  </a:ext>
                </a:extLst>
              </p:cNvPr>
              <p:cNvSpPr txBox="1"/>
              <p:nvPr/>
            </p:nvSpPr>
            <p:spPr>
              <a:xfrm>
                <a:off x="790397" y="2526536"/>
                <a:ext cx="398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C9EF5D-C358-3E31-4F0E-889D3D49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97" y="2526536"/>
                <a:ext cx="398379" cy="369332"/>
              </a:xfrm>
              <a:prstGeom prst="rect">
                <a:avLst/>
              </a:prstGeom>
              <a:blipFill>
                <a:blip r:embed="rId4"/>
                <a:stretch>
                  <a:fillRect l="-20000" r="-7692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3CBB8E-E165-5E80-AB0B-253A5D2B69B0}"/>
                  </a:ext>
                </a:extLst>
              </p:cNvPr>
              <p:cNvSpPr txBox="1"/>
              <p:nvPr/>
            </p:nvSpPr>
            <p:spPr>
              <a:xfrm>
                <a:off x="806427" y="1592695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3CBB8E-E165-5E80-AB0B-253A5D2B6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27" y="1592695"/>
                <a:ext cx="388760" cy="369332"/>
              </a:xfrm>
              <a:prstGeom prst="rect">
                <a:avLst/>
              </a:prstGeom>
              <a:blipFill>
                <a:blip r:embed="rId5"/>
                <a:stretch>
                  <a:fillRect l="-18750" r="-6250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">
            <a:extLst>
              <a:ext uri="{FF2B5EF4-FFF2-40B4-BE49-F238E27FC236}">
                <a16:creationId xmlns:a16="http://schemas.microsoft.com/office/drawing/2014/main" id="{71CE7E4C-067F-A0F4-3C8E-4F4537DC4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8" y="3439553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3B0B2B3D-3660-5BA6-B0B7-61B379D1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8" y="2527891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4C9FA837-08B4-ACBD-8207-A9D25FA8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101" y="1616229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B0CFFB-CCCA-21D2-B24B-84DE81A49D97}"/>
              </a:ext>
            </a:extLst>
          </p:cNvPr>
          <p:cNvCxnSpPr>
            <a:cxnSpLocks/>
            <a:stCxn id="23" idx="0"/>
            <a:endCxn id="24" idx="4"/>
          </p:cNvCxnSpPr>
          <p:nvPr/>
        </p:nvCxnSpPr>
        <p:spPr>
          <a:xfrm flipV="1">
            <a:off x="2044088" y="2949527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808CBE-7196-6C10-7EBD-41F4E9CE5267}"/>
              </a:ext>
            </a:extLst>
          </p:cNvPr>
          <p:cNvCxnSpPr>
            <a:cxnSpLocks/>
          </p:cNvCxnSpPr>
          <p:nvPr/>
        </p:nvCxnSpPr>
        <p:spPr>
          <a:xfrm flipV="1">
            <a:off x="2044088" y="2037865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4DCDEA-A3C7-B3FB-1EA2-B0682DD48064}"/>
                  </a:ext>
                </a:extLst>
              </p:cNvPr>
              <p:cNvSpPr txBox="1"/>
              <p:nvPr/>
            </p:nvSpPr>
            <p:spPr>
              <a:xfrm>
                <a:off x="1844318" y="3439274"/>
                <a:ext cx="3894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4DCDEA-A3C7-B3FB-1EA2-B0682DD48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18" y="3439274"/>
                <a:ext cx="389466" cy="369332"/>
              </a:xfrm>
              <a:prstGeom prst="rect">
                <a:avLst/>
              </a:prstGeom>
              <a:blipFill>
                <a:blip r:embed="rId6"/>
                <a:stretch>
                  <a:fillRect l="-11111" r="-793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8E8ED5-D533-5AE3-FF7C-067757C392A7}"/>
                  </a:ext>
                </a:extLst>
              </p:cNvPr>
              <p:cNvSpPr txBox="1"/>
              <p:nvPr/>
            </p:nvSpPr>
            <p:spPr>
              <a:xfrm>
                <a:off x="1844318" y="2538303"/>
                <a:ext cx="405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28E8ED5-D533-5AE3-FF7C-067757C39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18" y="2538303"/>
                <a:ext cx="405496" cy="369332"/>
              </a:xfrm>
              <a:prstGeom prst="rect">
                <a:avLst/>
              </a:prstGeom>
              <a:blipFill>
                <a:blip r:embed="rId7"/>
                <a:stretch>
                  <a:fillRect l="-19697" r="-7576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383293-15CB-BB6E-A513-41B019E7C1D3}"/>
                  </a:ext>
                </a:extLst>
              </p:cNvPr>
              <p:cNvSpPr txBox="1"/>
              <p:nvPr/>
            </p:nvSpPr>
            <p:spPr>
              <a:xfrm>
                <a:off x="1860348" y="1604462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383293-15CB-BB6E-A513-41B019E7C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48" y="1604462"/>
                <a:ext cx="395878" cy="369332"/>
              </a:xfrm>
              <a:prstGeom prst="rect">
                <a:avLst/>
              </a:prstGeom>
              <a:blipFill>
                <a:blip r:embed="rId8"/>
                <a:stretch>
                  <a:fillRect l="-18462" r="-6154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2">
            <a:extLst>
              <a:ext uri="{FF2B5EF4-FFF2-40B4-BE49-F238E27FC236}">
                <a16:creationId xmlns:a16="http://schemas.microsoft.com/office/drawing/2014/main" id="{712F322F-D7FA-58DC-EC62-11D691FA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726" y="3444706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Oval 28">
            <a:extLst>
              <a:ext uri="{FF2B5EF4-FFF2-40B4-BE49-F238E27FC236}">
                <a16:creationId xmlns:a16="http://schemas.microsoft.com/office/drawing/2014/main" id="{BFCE1B80-C2A1-3852-C844-F723C8BE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726" y="253304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41D74FE2-4744-6A60-0431-1D3D7843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2019" y="1621382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AED7E3-2D84-94F4-540E-0E8D8793B54C}"/>
              </a:ext>
            </a:extLst>
          </p:cNvPr>
          <p:cNvCxnSpPr>
            <a:cxnSpLocks/>
            <a:stCxn id="35" idx="0"/>
            <a:endCxn id="36" idx="4"/>
          </p:cNvCxnSpPr>
          <p:nvPr/>
        </p:nvCxnSpPr>
        <p:spPr>
          <a:xfrm flipV="1">
            <a:off x="6303006" y="295468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5C5E81-7EFB-EB45-783B-C00BE9C3CBD3}"/>
              </a:ext>
            </a:extLst>
          </p:cNvPr>
          <p:cNvCxnSpPr>
            <a:cxnSpLocks/>
          </p:cNvCxnSpPr>
          <p:nvPr/>
        </p:nvCxnSpPr>
        <p:spPr>
          <a:xfrm flipV="1">
            <a:off x="6303006" y="2043018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1B4F40-C18C-A521-0BD3-A6BEF652AF82}"/>
                  </a:ext>
                </a:extLst>
              </p:cNvPr>
              <p:cNvSpPr txBox="1"/>
              <p:nvPr/>
            </p:nvSpPr>
            <p:spPr>
              <a:xfrm>
                <a:off x="6103236" y="3444427"/>
                <a:ext cx="4347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1B4F40-C18C-A521-0BD3-A6BEF652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36" y="3444427"/>
                <a:ext cx="434798" cy="369332"/>
              </a:xfrm>
              <a:prstGeom prst="rect">
                <a:avLst/>
              </a:prstGeom>
              <a:blipFill>
                <a:blip r:embed="rId9"/>
                <a:stretch>
                  <a:fillRect l="-9722" r="-416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F27665-84C4-FAB6-8FBC-B96EEDC58D73}"/>
                  </a:ext>
                </a:extLst>
              </p:cNvPr>
              <p:cNvSpPr txBox="1"/>
              <p:nvPr/>
            </p:nvSpPr>
            <p:spPr>
              <a:xfrm>
                <a:off x="6103236" y="2543456"/>
                <a:ext cx="450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F27665-84C4-FAB6-8FBC-B96EEDC58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36" y="2543456"/>
                <a:ext cx="450828" cy="369332"/>
              </a:xfrm>
              <a:prstGeom prst="rect">
                <a:avLst/>
              </a:prstGeom>
              <a:blipFill>
                <a:blip r:embed="rId10"/>
                <a:stretch>
                  <a:fillRect l="-16216" r="-5405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CC7314-CA42-B811-E32F-BD0CBB77C5FA}"/>
                  </a:ext>
                </a:extLst>
              </p:cNvPr>
              <p:cNvSpPr txBox="1"/>
              <p:nvPr/>
            </p:nvSpPr>
            <p:spPr>
              <a:xfrm>
                <a:off x="6119266" y="1609615"/>
                <a:ext cx="441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CC7314-CA42-B811-E32F-BD0CBB77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66" y="1609615"/>
                <a:ext cx="441211" cy="369332"/>
              </a:xfrm>
              <a:prstGeom prst="rect">
                <a:avLst/>
              </a:prstGeom>
              <a:blipFill>
                <a:blip r:embed="rId11"/>
                <a:stretch>
                  <a:fillRect l="-18056" r="-5556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F7438FD9-9AB4-91D5-9F8A-DA78B93A2017}"/>
                  </a:ext>
                </a:extLst>
              </p:cNvPr>
              <p:cNvSpPr/>
              <p:nvPr/>
            </p:nvSpPr>
            <p:spPr>
              <a:xfrm>
                <a:off x="4427951" y="1540390"/>
                <a:ext cx="1039386" cy="421637"/>
              </a:xfrm>
              <a:prstGeom prst="wedgeRectCallout">
                <a:avLst>
                  <a:gd name="adj1" fmla="val -63974"/>
                  <a:gd name="adj2" fmla="val 385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F7438FD9-9AB4-91D5-9F8A-DA78B93A2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51" y="1540390"/>
                <a:ext cx="1039386" cy="421637"/>
              </a:xfrm>
              <a:prstGeom prst="wedgeRectCallout">
                <a:avLst>
                  <a:gd name="adj1" fmla="val -63974"/>
                  <a:gd name="adj2" fmla="val 38509"/>
                </a:avLst>
              </a:prstGeom>
              <a:blipFill>
                <a:blip r:embed="rId12"/>
                <a:stretch>
                  <a:fillRect t="-12500" r="-3465" b="-222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2">
            <a:extLst>
              <a:ext uri="{FF2B5EF4-FFF2-40B4-BE49-F238E27FC236}">
                <a16:creationId xmlns:a16="http://schemas.microsoft.com/office/drawing/2014/main" id="{13A1A498-F7F8-CB5E-DEF2-D9A91E7E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831" y="3451320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Oval 28">
            <a:extLst>
              <a:ext uri="{FF2B5EF4-FFF2-40B4-BE49-F238E27FC236}">
                <a16:creationId xmlns:a16="http://schemas.microsoft.com/office/drawing/2014/main" id="{58BC14EF-2BAF-3301-9D71-0F0EE046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831" y="2539658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id="{619FEDF7-39A8-3C3E-7B33-3E79A220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124" y="1627996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DBF4CB7-C9B3-2ECE-C830-2CB400FDB961}"/>
              </a:ext>
            </a:extLst>
          </p:cNvPr>
          <p:cNvCxnSpPr>
            <a:cxnSpLocks/>
            <a:stCxn id="45" idx="0"/>
            <a:endCxn id="46" idx="4"/>
          </p:cNvCxnSpPr>
          <p:nvPr/>
        </p:nvCxnSpPr>
        <p:spPr>
          <a:xfrm flipV="1">
            <a:off x="4038111" y="2961294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2D11470-8901-A412-BA57-84C9F166AD63}"/>
              </a:ext>
            </a:extLst>
          </p:cNvPr>
          <p:cNvCxnSpPr>
            <a:cxnSpLocks/>
          </p:cNvCxnSpPr>
          <p:nvPr/>
        </p:nvCxnSpPr>
        <p:spPr>
          <a:xfrm flipV="1">
            <a:off x="4038111" y="2049632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C18412-E681-A178-A370-DDB94E2E5CC7}"/>
                  </a:ext>
                </a:extLst>
              </p:cNvPr>
              <p:cNvSpPr txBox="1"/>
              <p:nvPr/>
            </p:nvSpPr>
            <p:spPr>
              <a:xfrm>
                <a:off x="3838341" y="3451041"/>
                <a:ext cx="4347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C18412-E681-A178-A370-DDB94E2E5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41" y="3451041"/>
                <a:ext cx="434798" cy="369332"/>
              </a:xfrm>
              <a:prstGeom prst="rect">
                <a:avLst/>
              </a:prstGeom>
              <a:blipFill>
                <a:blip r:embed="rId13"/>
                <a:stretch>
                  <a:fillRect l="-7042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4E6752-E16D-E792-F5C7-68DCC3C9FD7F}"/>
                  </a:ext>
                </a:extLst>
              </p:cNvPr>
              <p:cNvSpPr txBox="1"/>
              <p:nvPr/>
            </p:nvSpPr>
            <p:spPr>
              <a:xfrm>
                <a:off x="3838341" y="2550070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B4E6752-E16D-E792-F5C7-68DCC3C9F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41" y="2550070"/>
                <a:ext cx="450828" cy="369332"/>
              </a:xfrm>
              <a:prstGeom prst="rect">
                <a:avLst/>
              </a:prstGeom>
              <a:blipFill>
                <a:blip r:embed="rId14"/>
                <a:stretch>
                  <a:fillRect l="-14865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3BEA4F-A00A-1E55-B3EE-614165AEE553}"/>
                  </a:ext>
                </a:extLst>
              </p:cNvPr>
              <p:cNvSpPr txBox="1"/>
              <p:nvPr/>
            </p:nvSpPr>
            <p:spPr>
              <a:xfrm>
                <a:off x="3854371" y="1616229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F3BEA4F-A00A-1E55-B3EE-614165AEE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371" y="1616229"/>
                <a:ext cx="419089" cy="369332"/>
              </a:xfrm>
              <a:prstGeom prst="rect">
                <a:avLst/>
              </a:prstGeom>
              <a:blipFill>
                <a:blip r:embed="rId15"/>
                <a:stretch>
                  <a:fillRect l="-17391" r="-1449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16D2316-FA79-D899-D9C2-AA0A219351A0}"/>
              </a:ext>
            </a:extLst>
          </p:cNvPr>
          <p:cNvCxnSpPr/>
          <p:nvPr/>
        </p:nvCxnSpPr>
        <p:spPr>
          <a:xfrm>
            <a:off x="2529233" y="2769674"/>
            <a:ext cx="103939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4CD3227-79AA-CE7B-546B-FE8CF99EFCE1}"/>
              </a:ext>
            </a:extLst>
          </p:cNvPr>
          <p:cNvCxnSpPr/>
          <p:nvPr/>
        </p:nvCxnSpPr>
        <p:spPr>
          <a:xfrm>
            <a:off x="4628845" y="2764192"/>
            <a:ext cx="103939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Speech Bubble: Rectangle 62">
                <a:extLst>
                  <a:ext uri="{FF2B5EF4-FFF2-40B4-BE49-F238E27FC236}">
                    <a16:creationId xmlns:a16="http://schemas.microsoft.com/office/drawing/2014/main" id="{C9BC1D56-F1F4-8235-58DE-150C42E70B5D}"/>
                  </a:ext>
                </a:extLst>
              </p:cNvPr>
              <p:cNvSpPr/>
              <p:nvPr/>
            </p:nvSpPr>
            <p:spPr>
              <a:xfrm>
                <a:off x="4379416" y="2128433"/>
                <a:ext cx="1039386" cy="421637"/>
              </a:xfrm>
              <a:prstGeom prst="wedgeRectCallout">
                <a:avLst>
                  <a:gd name="adj1" fmla="val -60809"/>
                  <a:gd name="adj2" fmla="val 431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3" name="Speech Bubble: Rectangle 62">
                <a:extLst>
                  <a:ext uri="{FF2B5EF4-FFF2-40B4-BE49-F238E27FC236}">
                    <a16:creationId xmlns:a16="http://schemas.microsoft.com/office/drawing/2014/main" id="{C9BC1D56-F1F4-8235-58DE-150C42E70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416" y="2128433"/>
                <a:ext cx="1039386" cy="421637"/>
              </a:xfrm>
              <a:prstGeom prst="wedgeRectCallout">
                <a:avLst>
                  <a:gd name="adj1" fmla="val -60809"/>
                  <a:gd name="adj2" fmla="val 43190"/>
                </a:avLst>
              </a:prstGeom>
              <a:blipFill>
                <a:blip r:embed="rId16"/>
                <a:stretch>
                  <a:fillRect t="-12500" r="-4082" b="-236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id="{3749B443-684F-51AD-244A-178A1CDDFB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51116" y="241255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F6BC921C-DB44-8D62-127B-7F1D1527AC32}"/>
                  </a:ext>
                </a:extLst>
              </p:cNvPr>
              <p:cNvSpPr/>
              <p:nvPr/>
            </p:nvSpPr>
            <p:spPr>
              <a:xfrm>
                <a:off x="6815648" y="2221106"/>
                <a:ext cx="4271246" cy="1270096"/>
              </a:xfrm>
              <a:prstGeom prst="wedgeRectCallout">
                <a:avLst>
                  <a:gd name="adj1" fmla="val 56245"/>
                  <a:gd name="adj2" fmla="val -89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Feedforward neural networks are not ideal when inputs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and/or outputs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represent sequential data (e.g., sentences)</a:t>
                </a:r>
              </a:p>
            </p:txBody>
          </p:sp>
        </mc:Choice>
        <mc:Fallback xmlns="">
          <p:sp>
            <p:nvSpPr>
              <p:cNvPr id="66" name="Speech Bubble: Rectangle 65">
                <a:extLst>
                  <a:ext uri="{FF2B5EF4-FFF2-40B4-BE49-F238E27FC236}">
                    <a16:creationId xmlns:a16="http://schemas.microsoft.com/office/drawing/2014/main" id="{F6BC921C-DB44-8D62-127B-7F1D1527A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648" y="2221106"/>
                <a:ext cx="4271246" cy="1270096"/>
              </a:xfrm>
              <a:prstGeom prst="wedgeRectCallout">
                <a:avLst>
                  <a:gd name="adj1" fmla="val 56245"/>
                  <a:gd name="adj2" fmla="val -899"/>
                </a:avLst>
              </a:prstGeom>
              <a:blipFill>
                <a:blip r:embed="rId18"/>
                <a:stretch>
                  <a:fillRect l="-1200" t="-3302" b="-89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2">
            <a:extLst>
              <a:ext uri="{FF2B5EF4-FFF2-40B4-BE49-F238E27FC236}">
                <a16:creationId xmlns:a16="http://schemas.microsoft.com/office/drawing/2014/main" id="{1F1036F1-FF8F-475F-888D-479BDC61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018" y="6284156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" name="Oval 28">
            <a:extLst>
              <a:ext uri="{FF2B5EF4-FFF2-40B4-BE49-F238E27FC236}">
                <a16:creationId xmlns:a16="http://schemas.microsoft.com/office/drawing/2014/main" id="{1BFC5325-29D0-D212-A782-597FB0EFA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018" y="537249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2" name="Oval 8">
            <a:extLst>
              <a:ext uri="{FF2B5EF4-FFF2-40B4-BE49-F238E27FC236}">
                <a16:creationId xmlns:a16="http://schemas.microsoft.com/office/drawing/2014/main" id="{39BEF8FE-99AE-6694-4596-56BFD193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311" y="4460832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1A46B85-4183-DA34-B2B7-1D29884EFB0D}"/>
              </a:ext>
            </a:extLst>
          </p:cNvPr>
          <p:cNvCxnSpPr>
            <a:cxnSpLocks/>
            <a:stCxn id="70" idx="0"/>
            <a:endCxn id="71" idx="4"/>
          </p:cNvCxnSpPr>
          <p:nvPr/>
        </p:nvCxnSpPr>
        <p:spPr>
          <a:xfrm flipV="1">
            <a:off x="1596298" y="579413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2DA72CB-5027-1325-8B0B-40FC71C93BBF}"/>
              </a:ext>
            </a:extLst>
          </p:cNvPr>
          <p:cNvCxnSpPr>
            <a:cxnSpLocks/>
          </p:cNvCxnSpPr>
          <p:nvPr/>
        </p:nvCxnSpPr>
        <p:spPr>
          <a:xfrm flipV="1">
            <a:off x="1596298" y="4882468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503528F-A829-ADA6-F5D4-139743BA80BA}"/>
                  </a:ext>
                </a:extLst>
              </p:cNvPr>
              <p:cNvSpPr txBox="1"/>
              <p:nvPr/>
            </p:nvSpPr>
            <p:spPr>
              <a:xfrm>
                <a:off x="1396528" y="6283877"/>
                <a:ext cx="3823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503528F-A829-ADA6-F5D4-139743BA8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28" y="6283877"/>
                <a:ext cx="382349" cy="369332"/>
              </a:xfrm>
              <a:prstGeom prst="rect">
                <a:avLst/>
              </a:prstGeom>
              <a:blipFill>
                <a:blip r:embed="rId19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736C5A7-0A4C-AC59-E8C0-6C92A3F8228A}"/>
                  </a:ext>
                </a:extLst>
              </p:cNvPr>
              <p:cNvSpPr txBox="1"/>
              <p:nvPr/>
            </p:nvSpPr>
            <p:spPr>
              <a:xfrm>
                <a:off x="1396528" y="5382906"/>
                <a:ext cx="398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736C5A7-0A4C-AC59-E8C0-6C92A3F82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28" y="5382906"/>
                <a:ext cx="398379" cy="369332"/>
              </a:xfrm>
              <a:prstGeom prst="rect">
                <a:avLst/>
              </a:prstGeom>
              <a:blipFill>
                <a:blip r:embed="rId20"/>
                <a:stretch>
                  <a:fillRect l="-18462" r="-7692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0B0B234-2C85-CD48-B574-6EF1C09CB23A}"/>
                  </a:ext>
                </a:extLst>
              </p:cNvPr>
              <p:cNvSpPr txBox="1"/>
              <p:nvPr/>
            </p:nvSpPr>
            <p:spPr>
              <a:xfrm>
                <a:off x="1412558" y="4449065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0B0B234-2C85-CD48-B574-6EF1C09CB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558" y="4449065"/>
                <a:ext cx="388760" cy="369332"/>
              </a:xfrm>
              <a:prstGeom prst="rect">
                <a:avLst/>
              </a:prstGeom>
              <a:blipFill>
                <a:blip r:embed="rId21"/>
                <a:stretch>
                  <a:fillRect l="-20635" r="-7937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2">
            <a:extLst>
              <a:ext uri="{FF2B5EF4-FFF2-40B4-BE49-F238E27FC236}">
                <a16:creationId xmlns:a16="http://schemas.microsoft.com/office/drawing/2014/main" id="{BE33E02D-160B-4C32-49B9-F79DE07B1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939" y="6295923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Oval 28">
            <a:extLst>
              <a:ext uri="{FF2B5EF4-FFF2-40B4-BE49-F238E27FC236}">
                <a16:creationId xmlns:a16="http://schemas.microsoft.com/office/drawing/2014/main" id="{1D360C70-9A71-2DD6-2648-682D653FD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939" y="5384261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FBD84873-7670-89C1-44B4-B32F0825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232" y="4472599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EE65EF4-7101-CCA2-F198-B1D64923954D}"/>
              </a:ext>
            </a:extLst>
          </p:cNvPr>
          <p:cNvCxnSpPr>
            <a:cxnSpLocks/>
            <a:stCxn id="79" idx="0"/>
            <a:endCxn id="80" idx="4"/>
          </p:cNvCxnSpPr>
          <p:nvPr/>
        </p:nvCxnSpPr>
        <p:spPr>
          <a:xfrm flipV="1">
            <a:off x="2650219" y="5805897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53C17D9-94D0-F21C-7B98-B2651BDD5B41}"/>
              </a:ext>
            </a:extLst>
          </p:cNvPr>
          <p:cNvCxnSpPr>
            <a:cxnSpLocks/>
          </p:cNvCxnSpPr>
          <p:nvPr/>
        </p:nvCxnSpPr>
        <p:spPr>
          <a:xfrm flipV="1">
            <a:off x="2650219" y="4894235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915DFD2-1BA0-22CB-3F70-E2600878C0EF}"/>
                  </a:ext>
                </a:extLst>
              </p:cNvPr>
              <p:cNvSpPr txBox="1"/>
              <p:nvPr/>
            </p:nvSpPr>
            <p:spPr>
              <a:xfrm>
                <a:off x="2450449" y="6295644"/>
                <a:ext cx="3894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915DFD2-1BA0-22CB-3F70-E2600878C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449" y="6295644"/>
                <a:ext cx="389466" cy="369332"/>
              </a:xfrm>
              <a:prstGeom prst="rect">
                <a:avLst/>
              </a:prstGeom>
              <a:blipFill>
                <a:blip r:embed="rId22"/>
                <a:stretch>
                  <a:fillRect l="-10938" r="-6250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C7FE20F-268B-CD3D-3691-A13CD8E7B191}"/>
                  </a:ext>
                </a:extLst>
              </p:cNvPr>
              <p:cNvSpPr txBox="1"/>
              <p:nvPr/>
            </p:nvSpPr>
            <p:spPr>
              <a:xfrm>
                <a:off x="2450449" y="5394673"/>
                <a:ext cx="405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C7FE20F-268B-CD3D-3691-A13CD8E7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449" y="5394673"/>
                <a:ext cx="405496" cy="369332"/>
              </a:xfrm>
              <a:prstGeom prst="rect">
                <a:avLst/>
              </a:prstGeom>
              <a:blipFill>
                <a:blip r:embed="rId23"/>
                <a:stretch>
                  <a:fillRect l="-19697" r="-7576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5C7C103-C470-0CE0-FCE9-05D792342FF3}"/>
                  </a:ext>
                </a:extLst>
              </p:cNvPr>
              <p:cNvSpPr txBox="1"/>
              <p:nvPr/>
            </p:nvSpPr>
            <p:spPr>
              <a:xfrm>
                <a:off x="2466479" y="4460832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5C7C103-C470-0CE0-FCE9-05D792342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479" y="4460832"/>
                <a:ext cx="395878" cy="369332"/>
              </a:xfrm>
              <a:prstGeom prst="rect">
                <a:avLst/>
              </a:prstGeom>
              <a:blipFill>
                <a:blip r:embed="rId24"/>
                <a:stretch>
                  <a:fillRect l="-20000" r="-615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2">
            <a:extLst>
              <a:ext uri="{FF2B5EF4-FFF2-40B4-BE49-F238E27FC236}">
                <a16:creationId xmlns:a16="http://schemas.microsoft.com/office/drawing/2014/main" id="{3C3DB70E-2019-F255-5604-D0BAEB83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17" y="6276287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8" name="Oval 28">
            <a:extLst>
              <a:ext uri="{FF2B5EF4-FFF2-40B4-BE49-F238E27FC236}">
                <a16:creationId xmlns:a16="http://schemas.microsoft.com/office/drawing/2014/main" id="{A01463A8-7FC8-2BD0-B728-E343FAEFE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17" y="5364625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99" name="Oval 8">
            <a:extLst>
              <a:ext uri="{FF2B5EF4-FFF2-40B4-BE49-F238E27FC236}">
                <a16:creationId xmlns:a16="http://schemas.microsoft.com/office/drawing/2014/main" id="{F01E9BD2-29EF-D847-72F0-497E74DD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6910" y="4452963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A044DCF-2913-4309-29EA-F45E1D7810E6}"/>
              </a:ext>
            </a:extLst>
          </p:cNvPr>
          <p:cNvCxnSpPr>
            <a:cxnSpLocks/>
            <a:stCxn id="97" idx="0"/>
            <a:endCxn id="98" idx="4"/>
          </p:cNvCxnSpPr>
          <p:nvPr/>
        </p:nvCxnSpPr>
        <p:spPr>
          <a:xfrm flipV="1">
            <a:off x="7967897" y="5786261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B5867B2-4D0B-AD6F-2CCB-C455CDE9272C}"/>
              </a:ext>
            </a:extLst>
          </p:cNvPr>
          <p:cNvCxnSpPr>
            <a:cxnSpLocks/>
          </p:cNvCxnSpPr>
          <p:nvPr/>
        </p:nvCxnSpPr>
        <p:spPr>
          <a:xfrm flipV="1">
            <a:off x="7967897" y="4874599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33090B6-A7CC-F23D-07A2-F7771C8B7918}"/>
                  </a:ext>
                </a:extLst>
              </p:cNvPr>
              <p:cNvSpPr txBox="1"/>
              <p:nvPr/>
            </p:nvSpPr>
            <p:spPr>
              <a:xfrm>
                <a:off x="7768127" y="6276008"/>
                <a:ext cx="4347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33090B6-A7CC-F23D-07A2-F7771C8B7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127" y="6276008"/>
                <a:ext cx="434798" cy="369332"/>
              </a:xfrm>
              <a:prstGeom prst="rect">
                <a:avLst/>
              </a:prstGeom>
              <a:blipFill>
                <a:blip r:embed="rId25"/>
                <a:stretch>
                  <a:fillRect l="-9722" r="-4167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BC98A4-832B-B416-E14D-260AD460B6E5}"/>
                  </a:ext>
                </a:extLst>
              </p:cNvPr>
              <p:cNvSpPr txBox="1"/>
              <p:nvPr/>
            </p:nvSpPr>
            <p:spPr>
              <a:xfrm>
                <a:off x="7768127" y="5375037"/>
                <a:ext cx="450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BC98A4-832B-B416-E14D-260AD460B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127" y="5375037"/>
                <a:ext cx="450828" cy="369332"/>
              </a:xfrm>
              <a:prstGeom prst="rect">
                <a:avLst/>
              </a:prstGeom>
              <a:blipFill>
                <a:blip r:embed="rId26"/>
                <a:stretch>
                  <a:fillRect l="-16216" r="-5405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82C5A52-3209-2F0C-764E-AFDD60C2E38B}"/>
                  </a:ext>
                </a:extLst>
              </p:cNvPr>
              <p:cNvSpPr txBox="1"/>
              <p:nvPr/>
            </p:nvSpPr>
            <p:spPr>
              <a:xfrm>
                <a:off x="7784157" y="4441196"/>
                <a:ext cx="4412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82C5A52-3209-2F0C-764E-AFDD60C2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157" y="4441196"/>
                <a:ext cx="441211" cy="369332"/>
              </a:xfrm>
              <a:prstGeom prst="rect">
                <a:avLst/>
              </a:prstGeom>
              <a:blipFill>
                <a:blip r:embed="rId27"/>
                <a:stretch>
                  <a:fillRect l="-18056" r="-555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2">
            <a:extLst>
              <a:ext uri="{FF2B5EF4-FFF2-40B4-BE49-F238E27FC236}">
                <a16:creationId xmlns:a16="http://schemas.microsoft.com/office/drawing/2014/main" id="{D7B50547-599D-6E67-6BE2-439D97A4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722" y="6282901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7" name="Oval 28">
            <a:extLst>
              <a:ext uri="{FF2B5EF4-FFF2-40B4-BE49-F238E27FC236}">
                <a16:creationId xmlns:a16="http://schemas.microsoft.com/office/drawing/2014/main" id="{F80A57BA-02B7-8F2B-EB5B-1D802865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722" y="5371239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8" name="Oval 8">
            <a:extLst>
              <a:ext uri="{FF2B5EF4-FFF2-40B4-BE49-F238E27FC236}">
                <a16:creationId xmlns:a16="http://schemas.microsoft.com/office/drawing/2014/main" id="{56C33BD3-D7CB-BA3F-62C5-15E02DAB2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15" y="4459577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E21DA81-F1D6-0530-AA97-64724273E80D}"/>
              </a:ext>
            </a:extLst>
          </p:cNvPr>
          <p:cNvCxnSpPr>
            <a:cxnSpLocks/>
            <a:stCxn id="106" idx="0"/>
            <a:endCxn id="107" idx="4"/>
          </p:cNvCxnSpPr>
          <p:nvPr/>
        </p:nvCxnSpPr>
        <p:spPr>
          <a:xfrm flipV="1">
            <a:off x="5703002" y="5792875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5060C2C-3628-C5F2-1B7D-3380836F3FF3}"/>
              </a:ext>
            </a:extLst>
          </p:cNvPr>
          <p:cNvCxnSpPr>
            <a:cxnSpLocks/>
          </p:cNvCxnSpPr>
          <p:nvPr/>
        </p:nvCxnSpPr>
        <p:spPr>
          <a:xfrm flipV="1">
            <a:off x="5703002" y="4881213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1D2143C-79DD-B033-C002-DFA54719C14A}"/>
                  </a:ext>
                </a:extLst>
              </p:cNvPr>
              <p:cNvSpPr txBox="1"/>
              <p:nvPr/>
            </p:nvSpPr>
            <p:spPr>
              <a:xfrm>
                <a:off x="5503232" y="6282622"/>
                <a:ext cx="4347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1D2143C-79DD-B033-C002-DFA54719C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232" y="6282622"/>
                <a:ext cx="434798" cy="369332"/>
              </a:xfrm>
              <a:prstGeom prst="rect">
                <a:avLst/>
              </a:prstGeom>
              <a:blipFill>
                <a:blip r:embed="rId28"/>
                <a:stretch>
                  <a:fillRect l="-7042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6EF9859-3F8E-2038-26E5-038AB75DA662}"/>
                  </a:ext>
                </a:extLst>
              </p:cNvPr>
              <p:cNvSpPr txBox="1"/>
              <p:nvPr/>
            </p:nvSpPr>
            <p:spPr>
              <a:xfrm>
                <a:off x="5503232" y="5381651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6EF9859-3F8E-2038-26E5-038AB75DA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232" y="5381651"/>
                <a:ext cx="450828" cy="369332"/>
              </a:xfrm>
              <a:prstGeom prst="rect">
                <a:avLst/>
              </a:prstGeom>
              <a:blipFill>
                <a:blip r:embed="rId29"/>
                <a:stretch>
                  <a:fillRect l="-14865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EDE3F5B-B146-DD56-5085-3E1564B782B6}"/>
                  </a:ext>
                </a:extLst>
              </p:cNvPr>
              <p:cNvSpPr txBox="1"/>
              <p:nvPr/>
            </p:nvSpPr>
            <p:spPr>
              <a:xfrm>
                <a:off x="5519262" y="4447810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EDE3F5B-B146-DD56-5085-3E1564B7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62" y="4447810"/>
                <a:ext cx="419089" cy="369332"/>
              </a:xfrm>
              <a:prstGeom prst="rect">
                <a:avLst/>
              </a:prstGeom>
              <a:blipFill>
                <a:blip r:embed="rId30"/>
                <a:stretch>
                  <a:fillRect l="-17391" r="-1449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D5AB146-2F1E-A0C5-7945-3E2DF5884A65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1827088" y="5579339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824DC29-A867-5AE4-F8D2-C90B0B333728}"/>
              </a:ext>
            </a:extLst>
          </p:cNvPr>
          <p:cNvCxnSpPr>
            <a:cxnSpLocks/>
          </p:cNvCxnSpPr>
          <p:nvPr/>
        </p:nvCxnSpPr>
        <p:spPr>
          <a:xfrm flipV="1">
            <a:off x="7385355" y="5570515"/>
            <a:ext cx="378853" cy="11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Oval 2">
            <a:extLst>
              <a:ext uri="{FF2B5EF4-FFF2-40B4-BE49-F238E27FC236}">
                <a16:creationId xmlns:a16="http://schemas.microsoft.com/office/drawing/2014/main" id="{F71617A9-3AF7-02E8-A841-AA32AA418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751" y="6296238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4" name="Oval 28">
            <a:extLst>
              <a:ext uri="{FF2B5EF4-FFF2-40B4-BE49-F238E27FC236}">
                <a16:creationId xmlns:a16="http://schemas.microsoft.com/office/drawing/2014/main" id="{A28945BC-10CA-48D0-0597-8F8690C0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751" y="5384576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25" name="Oval 8">
            <a:extLst>
              <a:ext uri="{FF2B5EF4-FFF2-40B4-BE49-F238E27FC236}">
                <a16:creationId xmlns:a16="http://schemas.microsoft.com/office/drawing/2014/main" id="{76FD7542-DA58-6207-F55C-C06E25A6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044" y="447291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5F8A3257-434C-0EFF-B00C-88271EBA13C7}"/>
              </a:ext>
            </a:extLst>
          </p:cNvPr>
          <p:cNvCxnSpPr>
            <a:cxnSpLocks/>
            <a:stCxn id="123" idx="0"/>
            <a:endCxn id="124" idx="4"/>
          </p:cNvCxnSpPr>
          <p:nvPr/>
        </p:nvCxnSpPr>
        <p:spPr>
          <a:xfrm flipV="1">
            <a:off x="3671031" y="5806212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9A275E5-3C1F-B7BD-463B-0DB74EC37971}"/>
              </a:ext>
            </a:extLst>
          </p:cNvPr>
          <p:cNvCxnSpPr>
            <a:cxnSpLocks/>
          </p:cNvCxnSpPr>
          <p:nvPr/>
        </p:nvCxnSpPr>
        <p:spPr>
          <a:xfrm flipV="1">
            <a:off x="3671031" y="489455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9011BC6-8FDF-F365-5C35-23744D173315}"/>
                  </a:ext>
                </a:extLst>
              </p:cNvPr>
              <p:cNvSpPr txBox="1"/>
              <p:nvPr/>
            </p:nvSpPr>
            <p:spPr>
              <a:xfrm>
                <a:off x="3471261" y="6295959"/>
                <a:ext cx="4347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9011BC6-8FDF-F365-5C35-23744D173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261" y="6295959"/>
                <a:ext cx="434798" cy="369332"/>
              </a:xfrm>
              <a:prstGeom prst="rect">
                <a:avLst/>
              </a:prstGeom>
              <a:blipFill>
                <a:blip r:embed="rId31"/>
                <a:stretch>
                  <a:fillRect l="-4167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3EA2EAC-3976-5C2C-BCA7-A12B288CEC64}"/>
                  </a:ext>
                </a:extLst>
              </p:cNvPr>
              <p:cNvSpPr txBox="1"/>
              <p:nvPr/>
            </p:nvSpPr>
            <p:spPr>
              <a:xfrm>
                <a:off x="3471261" y="5394988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3EA2EAC-3976-5C2C-BCA7-A12B288CE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261" y="5394988"/>
                <a:ext cx="450828" cy="369332"/>
              </a:xfrm>
              <a:prstGeom prst="rect">
                <a:avLst/>
              </a:prstGeom>
              <a:blipFill>
                <a:blip r:embed="rId32"/>
                <a:stretch>
                  <a:fillRect l="-10811" r="-135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46A7AC1-82C7-ADE4-87D3-990A5DDAF72D}"/>
                  </a:ext>
                </a:extLst>
              </p:cNvPr>
              <p:cNvSpPr txBox="1"/>
              <p:nvPr/>
            </p:nvSpPr>
            <p:spPr>
              <a:xfrm>
                <a:off x="3487291" y="4461147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46A7AC1-82C7-ADE4-87D3-990A5DDA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91" y="4461147"/>
                <a:ext cx="419089" cy="369332"/>
              </a:xfrm>
              <a:prstGeom prst="rect">
                <a:avLst/>
              </a:prstGeom>
              <a:blipFill>
                <a:blip r:embed="rId33"/>
                <a:stretch>
                  <a:fillRect l="-14493" r="-2899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FCF10A0-A933-7CB7-E3B9-8A7299510C06}"/>
              </a:ext>
            </a:extLst>
          </p:cNvPr>
          <p:cNvCxnSpPr>
            <a:cxnSpLocks/>
          </p:cNvCxnSpPr>
          <p:nvPr/>
        </p:nvCxnSpPr>
        <p:spPr>
          <a:xfrm flipV="1">
            <a:off x="2847625" y="5589195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4D6E0D7-BCD7-0D51-7168-85F2C35B0B85}"/>
              </a:ext>
            </a:extLst>
          </p:cNvPr>
          <p:cNvCxnSpPr>
            <a:cxnSpLocks/>
          </p:cNvCxnSpPr>
          <p:nvPr/>
        </p:nvCxnSpPr>
        <p:spPr>
          <a:xfrm>
            <a:off x="3881970" y="5608907"/>
            <a:ext cx="434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5A87F7A6-25B3-F6A8-DE32-11A48F12E835}"/>
              </a:ext>
            </a:extLst>
          </p:cNvPr>
          <p:cNvCxnSpPr>
            <a:cxnSpLocks/>
          </p:cNvCxnSpPr>
          <p:nvPr/>
        </p:nvCxnSpPr>
        <p:spPr>
          <a:xfrm flipV="1">
            <a:off x="5072397" y="5594123"/>
            <a:ext cx="379547" cy="4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5324FE3-D5BF-1BE1-8260-BE29D4FF5D0A}"/>
              </a:ext>
            </a:extLst>
          </p:cNvPr>
          <p:cNvCxnSpPr>
            <a:cxnSpLocks/>
          </p:cNvCxnSpPr>
          <p:nvPr/>
        </p:nvCxnSpPr>
        <p:spPr>
          <a:xfrm flipV="1">
            <a:off x="5905997" y="5603979"/>
            <a:ext cx="379547" cy="4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94848E7-CA81-F83B-3B33-1C10B3F9ED57}"/>
              </a:ext>
            </a:extLst>
          </p:cNvPr>
          <p:cNvCxnSpPr>
            <a:cxnSpLocks/>
          </p:cNvCxnSpPr>
          <p:nvPr/>
        </p:nvCxnSpPr>
        <p:spPr>
          <a:xfrm>
            <a:off x="4431606" y="5603979"/>
            <a:ext cx="40718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EB4B01C-FA5C-2F96-7919-18BE74027BCB}"/>
              </a:ext>
            </a:extLst>
          </p:cNvPr>
          <p:cNvCxnSpPr>
            <a:cxnSpLocks/>
          </p:cNvCxnSpPr>
          <p:nvPr/>
        </p:nvCxnSpPr>
        <p:spPr>
          <a:xfrm>
            <a:off x="6557531" y="5566978"/>
            <a:ext cx="40718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Oval 2">
            <a:extLst>
              <a:ext uri="{FF2B5EF4-FFF2-40B4-BE49-F238E27FC236}">
                <a16:creationId xmlns:a16="http://schemas.microsoft.com/office/drawing/2014/main" id="{E7435E38-BDE9-5D77-9FFE-334D0740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335" y="6247909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4" name="Oval 28">
            <a:extLst>
              <a:ext uri="{FF2B5EF4-FFF2-40B4-BE49-F238E27FC236}">
                <a16:creationId xmlns:a16="http://schemas.microsoft.com/office/drawing/2014/main" id="{4E09665C-A86B-3698-AF79-EF030D0E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335" y="5336247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5" name="Oval 8">
            <a:extLst>
              <a:ext uri="{FF2B5EF4-FFF2-40B4-BE49-F238E27FC236}">
                <a16:creationId xmlns:a16="http://schemas.microsoft.com/office/drawing/2014/main" id="{7D0588DF-4035-8EA7-D7AE-D00C9E3A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2628" y="4424585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EAB856C-AB3F-FBF0-829B-25B293FE7055}"/>
              </a:ext>
            </a:extLst>
          </p:cNvPr>
          <p:cNvCxnSpPr>
            <a:cxnSpLocks/>
            <a:stCxn id="143" idx="0"/>
            <a:endCxn id="144" idx="4"/>
          </p:cNvCxnSpPr>
          <p:nvPr/>
        </p:nvCxnSpPr>
        <p:spPr>
          <a:xfrm flipV="1">
            <a:off x="10733615" y="5757883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449690A-793A-5192-2F15-09B8A4FC466F}"/>
              </a:ext>
            </a:extLst>
          </p:cNvPr>
          <p:cNvCxnSpPr>
            <a:cxnSpLocks/>
          </p:cNvCxnSpPr>
          <p:nvPr/>
        </p:nvCxnSpPr>
        <p:spPr>
          <a:xfrm flipV="1">
            <a:off x="10733615" y="4846221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8D28451-0BC4-AC31-4756-7CD1F6F94319}"/>
                  </a:ext>
                </a:extLst>
              </p:cNvPr>
              <p:cNvSpPr txBox="1"/>
              <p:nvPr/>
            </p:nvSpPr>
            <p:spPr>
              <a:xfrm>
                <a:off x="10533845" y="6247630"/>
                <a:ext cx="409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8D28451-0BC4-AC31-4756-7CD1F6F94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845" y="6247630"/>
                <a:ext cx="409343" cy="369332"/>
              </a:xfrm>
              <a:prstGeom prst="rect">
                <a:avLst/>
              </a:prstGeom>
              <a:blipFill>
                <a:blip r:embed="rId34"/>
                <a:stretch>
                  <a:fillRect l="-10448" r="-1493"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CD44FA4-D7E5-B0F6-40F9-57D674742155}"/>
                  </a:ext>
                </a:extLst>
              </p:cNvPr>
              <p:cNvSpPr txBox="1"/>
              <p:nvPr/>
            </p:nvSpPr>
            <p:spPr>
              <a:xfrm>
                <a:off x="10533845" y="5346659"/>
                <a:ext cx="425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CD44FA4-D7E5-B0F6-40F9-57D67474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3845" y="5346659"/>
                <a:ext cx="425373" cy="369332"/>
              </a:xfrm>
              <a:prstGeom prst="rect">
                <a:avLst/>
              </a:prstGeom>
              <a:blipFill>
                <a:blip r:embed="rId35"/>
                <a:stretch>
                  <a:fillRect l="-18571" r="-1429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90C09F9-4107-6E23-E7F2-8D568975B96D}"/>
                  </a:ext>
                </a:extLst>
              </p:cNvPr>
              <p:cNvSpPr txBox="1"/>
              <p:nvPr/>
            </p:nvSpPr>
            <p:spPr>
              <a:xfrm>
                <a:off x="10549875" y="4412818"/>
                <a:ext cx="415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A90C09F9-4107-6E23-E7F2-8D568975B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875" y="4412818"/>
                <a:ext cx="415755" cy="369332"/>
              </a:xfrm>
              <a:prstGeom prst="rect">
                <a:avLst/>
              </a:prstGeom>
              <a:blipFill>
                <a:blip r:embed="rId36"/>
                <a:stretch>
                  <a:fillRect l="-19118" r="-1471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394332C-3FEF-2E0C-A40A-EF9A12C93561}"/>
              </a:ext>
            </a:extLst>
          </p:cNvPr>
          <p:cNvCxnSpPr>
            <a:cxnSpLocks/>
          </p:cNvCxnSpPr>
          <p:nvPr/>
        </p:nvCxnSpPr>
        <p:spPr>
          <a:xfrm>
            <a:off x="10827577" y="5336247"/>
            <a:ext cx="41343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6E6831F5-B54B-BA5C-6DDB-BA704A46AA27}"/>
              </a:ext>
            </a:extLst>
          </p:cNvPr>
          <p:cNvCxnSpPr>
            <a:cxnSpLocks/>
          </p:cNvCxnSpPr>
          <p:nvPr/>
        </p:nvCxnSpPr>
        <p:spPr>
          <a:xfrm>
            <a:off x="11241007" y="5322058"/>
            <a:ext cx="0" cy="4500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06A059A0-8C03-E4FC-9EE0-57C0890A0CA8}"/>
              </a:ext>
            </a:extLst>
          </p:cNvPr>
          <p:cNvCxnSpPr>
            <a:cxnSpLocks/>
          </p:cNvCxnSpPr>
          <p:nvPr/>
        </p:nvCxnSpPr>
        <p:spPr>
          <a:xfrm flipH="1" flipV="1">
            <a:off x="10827577" y="5757883"/>
            <a:ext cx="413430" cy="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8C6F708-CC69-0EA8-3DDB-79242281BC15}"/>
                  </a:ext>
                </a:extLst>
              </p:cNvPr>
              <p:cNvSpPr txBox="1"/>
              <p:nvPr/>
            </p:nvSpPr>
            <p:spPr>
              <a:xfrm>
                <a:off x="628404" y="3086437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48C6F708-CC69-0EA8-3DDB-79242281B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4" y="3086437"/>
                <a:ext cx="281552" cy="276999"/>
              </a:xfrm>
              <a:prstGeom prst="rect">
                <a:avLst/>
              </a:prstGeom>
              <a:blipFill>
                <a:blip r:embed="rId37"/>
                <a:stretch>
                  <a:fillRect l="-17391" r="-2173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6D2CD96-CAB3-8255-925B-9056809BC0F0}"/>
                  </a:ext>
                </a:extLst>
              </p:cNvPr>
              <p:cNvSpPr txBox="1"/>
              <p:nvPr/>
            </p:nvSpPr>
            <p:spPr>
              <a:xfrm>
                <a:off x="1682324" y="3113067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6D2CD96-CAB3-8255-925B-9056809B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24" y="3113067"/>
                <a:ext cx="281552" cy="276999"/>
              </a:xfrm>
              <a:prstGeom prst="rect">
                <a:avLst/>
              </a:prstGeom>
              <a:blipFill>
                <a:blip r:embed="rId38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EEB3990-ADA8-F247-07FE-C384F50C5AB8}"/>
                  </a:ext>
                </a:extLst>
              </p:cNvPr>
              <p:cNvSpPr txBox="1"/>
              <p:nvPr/>
            </p:nvSpPr>
            <p:spPr>
              <a:xfrm>
                <a:off x="3681363" y="3106100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EEB3990-ADA8-F247-07FE-C384F50C5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363" y="3106100"/>
                <a:ext cx="281552" cy="276999"/>
              </a:xfrm>
              <a:prstGeom prst="rect">
                <a:avLst/>
              </a:prstGeom>
              <a:blipFill>
                <a:blip r:embed="rId39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FF31B04-EFBB-86D3-225C-D2EF63C5E04A}"/>
                  </a:ext>
                </a:extLst>
              </p:cNvPr>
              <p:cNvSpPr txBox="1"/>
              <p:nvPr/>
            </p:nvSpPr>
            <p:spPr>
              <a:xfrm>
                <a:off x="5952173" y="3067807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5FF31B04-EFBB-86D3-225C-D2EF63C5E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73" y="3067807"/>
                <a:ext cx="281552" cy="276999"/>
              </a:xfrm>
              <a:prstGeom prst="rect">
                <a:avLst/>
              </a:prstGeom>
              <a:blipFill>
                <a:blip r:embed="rId40"/>
                <a:stretch>
                  <a:fillRect l="-17021" r="-1914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2D729379-FBFF-FACC-86D7-8C66623E4891}"/>
                  </a:ext>
                </a:extLst>
              </p:cNvPr>
              <p:cNvSpPr txBox="1"/>
              <p:nvPr/>
            </p:nvSpPr>
            <p:spPr>
              <a:xfrm>
                <a:off x="690825" y="208286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2D729379-FBFF-FACC-86D7-8C66623E4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25" y="2082866"/>
                <a:ext cx="253274" cy="369332"/>
              </a:xfrm>
              <a:prstGeom prst="rect">
                <a:avLst/>
              </a:prstGeom>
              <a:blipFill>
                <a:blip r:embed="rId41"/>
                <a:stretch>
                  <a:fillRect l="-16667" r="-19048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25B1B56E-B9C2-1540-56DF-551D78683C95}"/>
                  </a:ext>
                </a:extLst>
              </p:cNvPr>
              <p:cNvSpPr txBox="1"/>
              <p:nvPr/>
            </p:nvSpPr>
            <p:spPr>
              <a:xfrm>
                <a:off x="1727802" y="208080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25B1B56E-B9C2-1540-56DF-551D78683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02" y="2080809"/>
                <a:ext cx="253274" cy="369332"/>
              </a:xfrm>
              <a:prstGeom prst="rect">
                <a:avLst/>
              </a:prstGeom>
              <a:blipFill>
                <a:blip r:embed="rId42"/>
                <a:stretch>
                  <a:fillRect l="-16667" r="-19048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241107B-2D5E-68D0-4ABB-8BE9E7F9DB8F}"/>
                  </a:ext>
                </a:extLst>
              </p:cNvPr>
              <p:cNvSpPr txBox="1"/>
              <p:nvPr/>
            </p:nvSpPr>
            <p:spPr>
              <a:xfrm>
                <a:off x="3742464" y="210144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241107B-2D5E-68D0-4ABB-8BE9E7F9D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464" y="2101449"/>
                <a:ext cx="253274" cy="369332"/>
              </a:xfrm>
              <a:prstGeom prst="rect">
                <a:avLst/>
              </a:prstGeom>
              <a:blipFill>
                <a:blip r:embed="rId43"/>
                <a:stretch>
                  <a:fillRect l="-19512" r="-1951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D7C15CAF-6D6B-7E47-F0E7-8E9AC75417B2}"/>
                  </a:ext>
                </a:extLst>
              </p:cNvPr>
              <p:cNvSpPr txBox="1"/>
              <p:nvPr/>
            </p:nvSpPr>
            <p:spPr>
              <a:xfrm>
                <a:off x="5970113" y="2083222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D7C15CAF-6D6B-7E47-F0E7-8E9AC754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13" y="2083222"/>
                <a:ext cx="253274" cy="369332"/>
              </a:xfrm>
              <a:prstGeom prst="rect">
                <a:avLst/>
              </a:prstGeom>
              <a:blipFill>
                <a:blip r:embed="rId44"/>
                <a:stretch>
                  <a:fillRect l="-16667" r="-19048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B99F80B-20B3-3DF9-AC79-DF1AF1438A26}"/>
                  </a:ext>
                </a:extLst>
              </p:cNvPr>
              <p:cNvSpPr txBox="1"/>
              <p:nvPr/>
            </p:nvSpPr>
            <p:spPr>
              <a:xfrm>
                <a:off x="1243292" y="5870211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B99F80B-20B3-3DF9-AC79-DF1AF143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92" y="5870211"/>
                <a:ext cx="281552" cy="276999"/>
              </a:xfrm>
              <a:prstGeom prst="rect">
                <a:avLst/>
              </a:prstGeom>
              <a:blipFill>
                <a:blip r:embed="rId45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43F9F43-32E3-361F-CE77-6DE661853E04}"/>
                  </a:ext>
                </a:extLst>
              </p:cNvPr>
              <p:cNvSpPr txBox="1"/>
              <p:nvPr/>
            </p:nvSpPr>
            <p:spPr>
              <a:xfrm>
                <a:off x="1285921" y="493725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43F9F43-32E3-361F-CE77-6DE66185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21" y="4937256"/>
                <a:ext cx="253274" cy="369332"/>
              </a:xfrm>
              <a:prstGeom prst="rect">
                <a:avLst/>
              </a:prstGeom>
              <a:blipFill>
                <a:blip r:embed="rId46"/>
                <a:stretch>
                  <a:fillRect l="-19512" r="-195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44633298-F417-306E-9A75-BEAA796494A9}"/>
                  </a:ext>
                </a:extLst>
              </p:cNvPr>
              <p:cNvSpPr txBox="1"/>
              <p:nvPr/>
            </p:nvSpPr>
            <p:spPr>
              <a:xfrm>
                <a:off x="2320903" y="4934508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44633298-F417-306E-9A75-BEAA79649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03" y="4934508"/>
                <a:ext cx="253274" cy="369332"/>
              </a:xfrm>
              <a:prstGeom prst="rect">
                <a:avLst/>
              </a:prstGeom>
              <a:blipFill>
                <a:blip r:embed="rId47"/>
                <a:stretch>
                  <a:fillRect l="-19512" r="-19512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0552C506-0BE2-DAAC-25F9-BCBC067E2C9B}"/>
                  </a:ext>
                </a:extLst>
              </p:cNvPr>
              <p:cNvSpPr txBox="1"/>
              <p:nvPr/>
            </p:nvSpPr>
            <p:spPr>
              <a:xfrm>
                <a:off x="3347270" y="492157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0552C506-0BE2-DAAC-25F9-BCBC067E2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270" y="4921573"/>
                <a:ext cx="253274" cy="369332"/>
              </a:xfrm>
              <a:prstGeom prst="rect">
                <a:avLst/>
              </a:prstGeom>
              <a:blipFill>
                <a:blip r:embed="rId48"/>
                <a:stretch>
                  <a:fillRect l="-16667" r="-19048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0E0DFDE2-B645-4C0F-C06E-1949CAF9B214}"/>
                  </a:ext>
                </a:extLst>
              </p:cNvPr>
              <p:cNvSpPr txBox="1"/>
              <p:nvPr/>
            </p:nvSpPr>
            <p:spPr>
              <a:xfrm>
                <a:off x="5376595" y="4905002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0E0DFDE2-B645-4C0F-C06E-1949CAF9B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595" y="4905002"/>
                <a:ext cx="253274" cy="369332"/>
              </a:xfrm>
              <a:prstGeom prst="rect">
                <a:avLst/>
              </a:prstGeom>
              <a:blipFill>
                <a:blip r:embed="rId49"/>
                <a:stretch>
                  <a:fillRect l="-19048" r="-16667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CF4A7FC7-3625-EC37-BC43-99B016B2C0CB}"/>
                  </a:ext>
                </a:extLst>
              </p:cNvPr>
              <p:cNvSpPr txBox="1"/>
              <p:nvPr/>
            </p:nvSpPr>
            <p:spPr>
              <a:xfrm>
                <a:off x="7682495" y="4918778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CF4A7FC7-3625-EC37-BC43-99B016B2C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495" y="4918778"/>
                <a:ext cx="253274" cy="369332"/>
              </a:xfrm>
              <a:prstGeom prst="rect">
                <a:avLst/>
              </a:prstGeom>
              <a:blipFill>
                <a:blip r:embed="rId50"/>
                <a:stretch>
                  <a:fillRect l="-16667" r="-19048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DA8D385-237E-9EC4-421E-D8760AC626D0}"/>
                  </a:ext>
                </a:extLst>
              </p:cNvPr>
              <p:cNvSpPr txBox="1"/>
              <p:nvPr/>
            </p:nvSpPr>
            <p:spPr>
              <a:xfrm>
                <a:off x="2292087" y="5882261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DA8D385-237E-9EC4-421E-D8760AC62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87" y="5882261"/>
                <a:ext cx="281552" cy="276999"/>
              </a:xfrm>
              <a:prstGeom prst="rect">
                <a:avLst/>
              </a:prstGeom>
              <a:blipFill>
                <a:blip r:embed="rId51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D4D348CB-F670-2B08-D627-B269FE9FDFA2}"/>
                  </a:ext>
                </a:extLst>
              </p:cNvPr>
              <p:cNvSpPr txBox="1"/>
              <p:nvPr/>
            </p:nvSpPr>
            <p:spPr>
              <a:xfrm>
                <a:off x="3338647" y="5912410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D4D348CB-F670-2B08-D627-B269FE9F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647" y="5912410"/>
                <a:ext cx="281552" cy="276999"/>
              </a:xfrm>
              <a:prstGeom prst="rect">
                <a:avLst/>
              </a:prstGeom>
              <a:blipFill>
                <a:blip r:embed="rId52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7EB59B1-782A-A3BE-9644-12B6D50995A8}"/>
                  </a:ext>
                </a:extLst>
              </p:cNvPr>
              <p:cNvSpPr txBox="1"/>
              <p:nvPr/>
            </p:nvSpPr>
            <p:spPr>
              <a:xfrm>
                <a:off x="5349704" y="5889780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7EB59B1-782A-A3BE-9644-12B6D5099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04" y="5889780"/>
                <a:ext cx="281552" cy="276999"/>
              </a:xfrm>
              <a:prstGeom prst="rect">
                <a:avLst/>
              </a:prstGeom>
              <a:blipFill>
                <a:blip r:embed="rId53"/>
                <a:stretch>
                  <a:fillRect l="-19565" r="-19565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832E8E7-C40A-89A8-1D9D-234FF744DCAA}"/>
                  </a:ext>
                </a:extLst>
              </p:cNvPr>
              <p:cNvSpPr txBox="1"/>
              <p:nvPr/>
            </p:nvSpPr>
            <p:spPr>
              <a:xfrm>
                <a:off x="7640916" y="5870211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C832E8E7-C40A-89A8-1D9D-234FF744D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916" y="5870211"/>
                <a:ext cx="281552" cy="276999"/>
              </a:xfrm>
              <a:prstGeom prst="rect">
                <a:avLst/>
              </a:prstGeom>
              <a:blipFill>
                <a:blip r:embed="rId54"/>
                <a:stretch>
                  <a:fillRect l="-17021" r="-1914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B68A9A2-951C-7DB7-7895-23E8E8D97EBC}"/>
                  </a:ext>
                </a:extLst>
              </p:cNvPr>
              <p:cNvSpPr txBox="1"/>
              <p:nvPr/>
            </p:nvSpPr>
            <p:spPr>
              <a:xfrm>
                <a:off x="10393069" y="5855595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B68A9A2-951C-7DB7-7895-23E8E8D97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069" y="5855595"/>
                <a:ext cx="281552" cy="276999"/>
              </a:xfrm>
              <a:prstGeom prst="rect">
                <a:avLst/>
              </a:prstGeom>
              <a:blipFill>
                <a:blip r:embed="rId55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DF49E000-C2D5-2CD0-3E50-9EA682B1916E}"/>
                  </a:ext>
                </a:extLst>
              </p:cNvPr>
              <p:cNvSpPr txBox="1"/>
              <p:nvPr/>
            </p:nvSpPr>
            <p:spPr>
              <a:xfrm>
                <a:off x="10385991" y="488948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DF49E000-C2D5-2CD0-3E50-9EA682B19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91" y="4889483"/>
                <a:ext cx="253274" cy="369332"/>
              </a:xfrm>
              <a:prstGeom prst="rect">
                <a:avLst/>
              </a:prstGeom>
              <a:blipFill>
                <a:blip r:embed="rId56"/>
                <a:stretch>
                  <a:fillRect l="-19512" r="-19512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AD6ADB78-CB27-8137-3FC1-32777B131F8C}"/>
                  </a:ext>
                </a:extLst>
              </p:cNvPr>
              <p:cNvSpPr txBox="1"/>
              <p:nvPr/>
            </p:nvSpPr>
            <p:spPr>
              <a:xfrm>
                <a:off x="1934720" y="5305058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AD6ADB78-CB27-8137-3FC1-32777B131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720" y="5305058"/>
                <a:ext cx="221214" cy="276999"/>
              </a:xfrm>
              <a:prstGeom prst="rect">
                <a:avLst/>
              </a:prstGeom>
              <a:blipFill>
                <a:blip r:embed="rId57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4215950-5900-410D-45A7-FB9BF97FBA2B}"/>
                  </a:ext>
                </a:extLst>
              </p:cNvPr>
              <p:cNvSpPr txBox="1"/>
              <p:nvPr/>
            </p:nvSpPr>
            <p:spPr>
              <a:xfrm>
                <a:off x="3007694" y="528697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4215950-5900-410D-45A7-FB9BF97FB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694" y="5286976"/>
                <a:ext cx="221214" cy="276999"/>
              </a:xfrm>
              <a:prstGeom prst="rect">
                <a:avLst/>
              </a:prstGeom>
              <a:blipFill>
                <a:blip r:embed="rId58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BD6200A3-E29E-D95B-4050-E8556C42D442}"/>
                  </a:ext>
                </a:extLst>
              </p:cNvPr>
              <p:cNvSpPr txBox="1"/>
              <p:nvPr/>
            </p:nvSpPr>
            <p:spPr>
              <a:xfrm>
                <a:off x="3963378" y="529864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BD6200A3-E29E-D95B-4050-E8556C42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378" y="5298643"/>
                <a:ext cx="221214" cy="276999"/>
              </a:xfrm>
              <a:prstGeom prst="rect">
                <a:avLst/>
              </a:prstGeom>
              <a:blipFill>
                <a:blip r:embed="rId59"/>
                <a:stretch>
                  <a:fillRect l="-25000" r="-27778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F484A353-B3C5-21CF-D6CB-DB8712F47D4B}"/>
                  </a:ext>
                </a:extLst>
              </p:cNvPr>
              <p:cNvSpPr txBox="1"/>
              <p:nvPr/>
            </p:nvSpPr>
            <p:spPr>
              <a:xfrm>
                <a:off x="5120452" y="530633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F484A353-B3C5-21CF-D6CB-DB8712F4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452" y="5306336"/>
                <a:ext cx="221214" cy="276999"/>
              </a:xfrm>
              <a:prstGeom prst="rect">
                <a:avLst/>
              </a:prstGeom>
              <a:blipFill>
                <a:blip r:embed="rId60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7899B3A-006E-8E4D-81CC-39631F66714D}"/>
                  </a:ext>
                </a:extLst>
              </p:cNvPr>
              <p:cNvSpPr txBox="1"/>
              <p:nvPr/>
            </p:nvSpPr>
            <p:spPr>
              <a:xfrm>
                <a:off x="6000959" y="529306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7899B3A-006E-8E4D-81CC-39631F66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959" y="5293066"/>
                <a:ext cx="221214" cy="276999"/>
              </a:xfrm>
              <a:prstGeom prst="rect">
                <a:avLst/>
              </a:prstGeom>
              <a:blipFill>
                <a:blip r:embed="rId61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4AC87D63-908D-62C3-5352-1D9CCDB6B990}"/>
                  </a:ext>
                </a:extLst>
              </p:cNvPr>
              <p:cNvSpPr txBox="1"/>
              <p:nvPr/>
            </p:nvSpPr>
            <p:spPr>
              <a:xfrm>
                <a:off x="7448664" y="5292264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4AC87D63-908D-62C3-5352-1D9CCDB6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664" y="5292264"/>
                <a:ext cx="221214" cy="276999"/>
              </a:xfrm>
              <a:prstGeom prst="rect">
                <a:avLst/>
              </a:prstGeom>
              <a:blipFill>
                <a:blip r:embed="rId62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9763ADF9-1A70-6914-26A6-CC76700A30DA}"/>
                  </a:ext>
                </a:extLst>
              </p:cNvPr>
              <p:cNvSpPr txBox="1"/>
              <p:nvPr/>
            </p:nvSpPr>
            <p:spPr>
              <a:xfrm>
                <a:off x="11299428" y="539467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9763ADF9-1A70-6914-26A6-CC76700A3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428" y="5394673"/>
                <a:ext cx="221214" cy="276999"/>
              </a:xfrm>
              <a:prstGeom prst="rect">
                <a:avLst/>
              </a:prstGeom>
              <a:blipFill>
                <a:blip r:embed="rId63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Arrow: Right 243">
            <a:extLst>
              <a:ext uri="{FF2B5EF4-FFF2-40B4-BE49-F238E27FC236}">
                <a16:creationId xmlns:a16="http://schemas.microsoft.com/office/drawing/2014/main" id="{6B84AA75-656F-ABB9-7944-BB4089989E7B}"/>
              </a:ext>
            </a:extLst>
          </p:cNvPr>
          <p:cNvSpPr/>
          <p:nvPr/>
        </p:nvSpPr>
        <p:spPr>
          <a:xfrm>
            <a:off x="8550108" y="5248675"/>
            <a:ext cx="1533825" cy="596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15ACAED-3E48-A77F-F98F-5CD322152250}"/>
              </a:ext>
            </a:extLst>
          </p:cNvPr>
          <p:cNvSpPr txBox="1"/>
          <p:nvPr/>
        </p:nvSpPr>
        <p:spPr>
          <a:xfrm>
            <a:off x="8601529" y="494888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Compactly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C3C2-D1E9-7D5B-A761-2996AC6C8BB1}"/>
              </a:ext>
            </a:extLst>
          </p:cNvPr>
          <p:cNvSpPr/>
          <p:nvPr/>
        </p:nvSpPr>
        <p:spPr>
          <a:xfrm>
            <a:off x="1163662" y="4412818"/>
            <a:ext cx="7238084" cy="4909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57B7F-EA00-5F0A-00C1-63572971944C}"/>
              </a:ext>
            </a:extLst>
          </p:cNvPr>
          <p:cNvSpPr/>
          <p:nvPr/>
        </p:nvSpPr>
        <p:spPr>
          <a:xfrm>
            <a:off x="1085603" y="6252827"/>
            <a:ext cx="7238084" cy="490932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B8BFE9-E2C8-4207-4274-90CE68B5FAC8}"/>
                  </a:ext>
                </a:extLst>
              </p:cNvPr>
              <p:cNvSpPr/>
              <p:nvPr/>
            </p:nvSpPr>
            <p:spPr>
              <a:xfrm>
                <a:off x="8487002" y="6132127"/>
                <a:ext cx="1186019" cy="421637"/>
              </a:xfrm>
              <a:prstGeom prst="wedgeRectCallout">
                <a:avLst>
                  <a:gd name="adj1" fmla="val -60809"/>
                  <a:gd name="adj2" fmla="val 431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single input of length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B8BFE9-E2C8-4207-4274-90CE68B5F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02" y="6132127"/>
                <a:ext cx="1186019" cy="421637"/>
              </a:xfrm>
              <a:prstGeom prst="wedgeRectCallout">
                <a:avLst>
                  <a:gd name="adj1" fmla="val -60809"/>
                  <a:gd name="adj2" fmla="val 43190"/>
                </a:avLst>
              </a:prstGeom>
              <a:blipFill>
                <a:blip r:embed="rId64"/>
                <a:stretch>
                  <a:fillRect t="-12500" b="-236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9636D56-1119-D69E-177C-960E99AED086}"/>
              </a:ext>
            </a:extLst>
          </p:cNvPr>
          <p:cNvSpPr/>
          <p:nvPr/>
        </p:nvSpPr>
        <p:spPr>
          <a:xfrm>
            <a:off x="8550108" y="4404485"/>
            <a:ext cx="1786142" cy="596780"/>
          </a:xfrm>
          <a:prstGeom prst="wedgeRectCallout">
            <a:avLst>
              <a:gd name="adj1" fmla="val -57896"/>
              <a:gd name="adj2" fmla="val 120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Corresponding output (assuming same length as the input)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0C83871-1137-43B5-B1C4-C94E2D682E48}"/>
              </a:ext>
            </a:extLst>
          </p:cNvPr>
          <p:cNvSpPr/>
          <p:nvPr/>
        </p:nvSpPr>
        <p:spPr>
          <a:xfrm>
            <a:off x="16801" y="4776862"/>
            <a:ext cx="1129190" cy="1420523"/>
          </a:xfrm>
          <a:prstGeom prst="wedgeRectCallout">
            <a:avLst>
              <a:gd name="adj1" fmla="val 67325"/>
              <a:gd name="adj2" fmla="val 731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step of the input is given in form of an embedding (e.g., word2vec if input is a sequence of words)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4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18" grpId="0"/>
      <p:bldP spid="19" grpId="0"/>
      <p:bldP spid="21" grpId="0"/>
      <p:bldP spid="23" grpId="0" animBg="1"/>
      <p:bldP spid="24" grpId="0" animBg="1"/>
      <p:bldP spid="25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50" grpId="0"/>
      <p:bldP spid="51" grpId="0"/>
      <p:bldP spid="52" grpId="0"/>
      <p:bldP spid="63" grpId="0" animBg="1"/>
      <p:bldP spid="66" grpId="0" animBg="1"/>
      <p:bldP spid="70" grpId="0" animBg="1"/>
      <p:bldP spid="71" grpId="0" animBg="1"/>
      <p:bldP spid="72" grpId="0" animBg="1"/>
      <p:bldP spid="76" grpId="0"/>
      <p:bldP spid="77" grpId="0"/>
      <p:bldP spid="78" grpId="0"/>
      <p:bldP spid="79" grpId="0" animBg="1"/>
      <p:bldP spid="80" grpId="0" animBg="1"/>
      <p:bldP spid="81" grpId="0" animBg="1"/>
      <p:bldP spid="88" grpId="0"/>
      <p:bldP spid="94" grpId="0"/>
      <p:bldP spid="96" grpId="0"/>
      <p:bldP spid="97" grpId="0" animBg="1"/>
      <p:bldP spid="98" grpId="0" animBg="1"/>
      <p:bldP spid="99" grpId="0" animBg="1"/>
      <p:bldP spid="102" grpId="0"/>
      <p:bldP spid="103" grpId="0"/>
      <p:bldP spid="104" grpId="0"/>
      <p:bldP spid="106" grpId="0" animBg="1"/>
      <p:bldP spid="107" grpId="0" animBg="1"/>
      <p:bldP spid="108" grpId="0" animBg="1"/>
      <p:bldP spid="111" grpId="0"/>
      <p:bldP spid="112" grpId="0"/>
      <p:bldP spid="113" grpId="0"/>
      <p:bldP spid="123" grpId="0" animBg="1"/>
      <p:bldP spid="124" grpId="0" animBg="1"/>
      <p:bldP spid="125" grpId="0" animBg="1"/>
      <p:bldP spid="128" grpId="0"/>
      <p:bldP spid="129" grpId="0"/>
      <p:bldP spid="130" grpId="0"/>
      <p:bldP spid="143" grpId="0" animBg="1"/>
      <p:bldP spid="144" grpId="0" animBg="1"/>
      <p:bldP spid="145" grpId="0" animBg="1"/>
      <p:bldP spid="148" grpId="0"/>
      <p:bldP spid="149" grpId="0"/>
      <p:bldP spid="150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 animBg="1"/>
      <p:bldP spid="245" grpId="0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Recurrent Neural Networks: 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generating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given an input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Predicting the sentiment of a movie review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84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B468F6F-D0C9-F240-7BEB-6F3246D26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025" y="1642481"/>
            <a:ext cx="2890662" cy="226707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7639BCB-225F-8529-6563-051B6EA0B845}"/>
              </a:ext>
            </a:extLst>
          </p:cNvPr>
          <p:cNvSpPr/>
          <p:nvPr/>
        </p:nvSpPr>
        <p:spPr>
          <a:xfrm>
            <a:off x="3558960" y="3432224"/>
            <a:ext cx="1466952" cy="421637"/>
          </a:xfrm>
          <a:prstGeom prst="wedgeRectCallout">
            <a:avLst>
              <a:gd name="adj1" fmla="val 80399"/>
              <a:gd name="adj2" fmla="val 182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An image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018864E-6FA2-A124-7AE8-458C4A0084F3}"/>
              </a:ext>
            </a:extLst>
          </p:cNvPr>
          <p:cNvSpPr/>
          <p:nvPr/>
        </p:nvSpPr>
        <p:spPr>
          <a:xfrm>
            <a:off x="1724412" y="1642481"/>
            <a:ext cx="2664260" cy="653841"/>
          </a:xfrm>
          <a:prstGeom prst="wedgeRectCallout">
            <a:avLst>
              <a:gd name="adj1" fmla="val 66779"/>
              <a:gd name="adj2" fmla="val -105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Words in the generated caption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F3BC01-549C-B3D4-96CE-FCD0C37FD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912" y="4669017"/>
            <a:ext cx="4288276" cy="1897852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1B326A6-7D07-3636-A88A-DCFA79DCA2C8}"/>
              </a:ext>
            </a:extLst>
          </p:cNvPr>
          <p:cNvSpPr/>
          <p:nvPr/>
        </p:nvSpPr>
        <p:spPr>
          <a:xfrm>
            <a:off x="2152275" y="5870478"/>
            <a:ext cx="1466952" cy="739852"/>
          </a:xfrm>
          <a:prstGeom prst="wedgeRectCallout">
            <a:avLst>
              <a:gd name="adj1" fmla="val 64255"/>
              <a:gd name="adj2" fmla="val 88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Words in the review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323876A-BB18-2329-4D87-4CEAC19512F5}"/>
              </a:ext>
            </a:extLst>
          </p:cNvPr>
          <p:cNvSpPr/>
          <p:nvPr/>
        </p:nvSpPr>
        <p:spPr>
          <a:xfrm>
            <a:off x="8153461" y="5327566"/>
            <a:ext cx="1466952" cy="739852"/>
          </a:xfrm>
          <a:prstGeom prst="wedgeRectCallout">
            <a:avLst>
              <a:gd name="adj1" fmla="val -82801"/>
              <a:gd name="adj2" fmla="val -496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Predicted sentiment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96D9A235-E2E1-9CA0-ED7A-798AB3FE565B}"/>
              </a:ext>
            </a:extLst>
          </p:cNvPr>
          <p:cNvSpPr/>
          <p:nvPr/>
        </p:nvSpPr>
        <p:spPr>
          <a:xfrm>
            <a:off x="1284068" y="2496309"/>
            <a:ext cx="3072122" cy="680067"/>
          </a:xfrm>
          <a:prstGeom prst="wedgeRectCallout">
            <a:avLst>
              <a:gd name="adj1" fmla="val 63940"/>
              <a:gd name="adj2" fmla="val 23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Hidden states at each step of the sequence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4AA7E60E-3A6F-B392-DE12-542816C74E2A}"/>
              </a:ext>
            </a:extLst>
          </p:cNvPr>
          <p:cNvSpPr/>
          <p:nvPr/>
        </p:nvSpPr>
        <p:spPr>
          <a:xfrm>
            <a:off x="1817346" y="4779459"/>
            <a:ext cx="2005566" cy="550998"/>
          </a:xfrm>
          <a:prstGeom prst="wedgeRectCallout">
            <a:avLst>
              <a:gd name="adj1" fmla="val 65503"/>
              <a:gd name="adj2" fmla="val 204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Hidden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7C9B592-5CDC-6321-3B5E-5BDBC130A2D1}"/>
                  </a:ext>
                </a:extLst>
              </p:cNvPr>
              <p:cNvSpPr/>
              <p:nvPr/>
            </p:nvSpPr>
            <p:spPr>
              <a:xfrm>
                <a:off x="7352687" y="1953455"/>
                <a:ext cx="2141675" cy="757137"/>
              </a:xfrm>
              <a:prstGeom prst="wedgeRectCallout">
                <a:avLst>
                  <a:gd name="adj1" fmla="val -67830"/>
                  <a:gd name="adj2" fmla="val 300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also fed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sz="20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07C9B592-5CDC-6321-3B5E-5BDBC130A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87" y="1953455"/>
                <a:ext cx="2141675" cy="757137"/>
              </a:xfrm>
              <a:prstGeom prst="wedgeRectCallout">
                <a:avLst>
                  <a:gd name="adj1" fmla="val -67830"/>
                  <a:gd name="adj2" fmla="val 30009"/>
                </a:avLst>
              </a:prstGeom>
              <a:blipFill>
                <a:blip r:embed="rId6"/>
                <a:stretch>
                  <a:fillRect r="-3791" b="-85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F4167806-A676-40E0-F653-946CAD2277EC}"/>
                  </a:ext>
                </a:extLst>
              </p:cNvPr>
              <p:cNvSpPr/>
              <p:nvPr/>
            </p:nvSpPr>
            <p:spPr>
              <a:xfrm>
                <a:off x="9616659" y="1595134"/>
                <a:ext cx="2479018" cy="1101996"/>
              </a:xfrm>
              <a:prstGeom prst="wedgeRectCallout">
                <a:avLst>
                  <a:gd name="adj1" fmla="val -65492"/>
                  <a:gd name="adj2" fmla="val 398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At test time, we can only feed the 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F4167806-A676-40E0-F653-946CAD227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659" y="1595134"/>
                <a:ext cx="2479018" cy="1101996"/>
              </a:xfrm>
              <a:prstGeom prst="wedgeRectCallout">
                <a:avLst>
                  <a:gd name="adj1" fmla="val -65492"/>
                  <a:gd name="adj2" fmla="val 39840"/>
                </a:avLst>
              </a:prstGeom>
              <a:blipFill>
                <a:blip r:embed="rId7"/>
                <a:stretch>
                  <a:fillRect t="-8197" b="-1530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3FA2B80B-2D2A-FED5-B59B-3C103EC8C911}"/>
                  </a:ext>
                </a:extLst>
              </p:cNvPr>
              <p:cNvSpPr/>
              <p:nvPr/>
            </p:nvSpPr>
            <p:spPr>
              <a:xfrm>
                <a:off x="7600941" y="2949607"/>
                <a:ext cx="4197032" cy="846058"/>
              </a:xfrm>
              <a:prstGeom prst="wedgeRectCallout">
                <a:avLst>
                  <a:gd name="adj1" fmla="val -35855"/>
                  <a:gd name="adj2" fmla="val -835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During training, if the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fed, we call it </a:t>
                </a:r>
                <a:r>
                  <a:rPr lang="en-IN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“teacher forcing”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3FA2B80B-2D2A-FED5-B59B-3C103EC8C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41" y="2949607"/>
                <a:ext cx="4197032" cy="846058"/>
              </a:xfrm>
              <a:prstGeom prst="wedgeRectCallout">
                <a:avLst>
                  <a:gd name="adj1" fmla="val -35855"/>
                  <a:gd name="adj2" fmla="val -83511"/>
                </a:avLst>
              </a:prstGeom>
              <a:blipFill>
                <a:blip r:embed="rId8"/>
                <a:stretch>
                  <a:fillRect l="-2171" r="-3473" b="-94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3E0E99A-EC75-39EF-BD4A-BBDF69895AD6}"/>
              </a:ext>
            </a:extLst>
          </p:cNvPr>
          <p:cNvSpPr/>
          <p:nvPr/>
        </p:nvSpPr>
        <p:spPr>
          <a:xfrm>
            <a:off x="7108405" y="3897807"/>
            <a:ext cx="2005566" cy="976768"/>
          </a:xfrm>
          <a:prstGeom prst="wedgeRectCallout">
            <a:avLst>
              <a:gd name="adj1" fmla="val -60576"/>
              <a:gd name="adj2" fmla="val 4433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final hidden state is supposed to contain the information about the entire review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2009575-14BC-DBBA-AEE0-3E88C9664AA5}"/>
              </a:ext>
            </a:extLst>
          </p:cNvPr>
          <p:cNvSpPr/>
          <p:nvPr/>
        </p:nvSpPr>
        <p:spPr>
          <a:xfrm>
            <a:off x="9261212" y="3920983"/>
            <a:ext cx="1791773" cy="628956"/>
          </a:xfrm>
          <a:prstGeom prst="wedgeRectCallout">
            <a:avLst>
              <a:gd name="adj1" fmla="val -60153"/>
              <a:gd name="adj2" fmla="val 290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Isn’t this too much to expect??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 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CF8BE9F-62BA-7ED7-8EF6-5CFEF3551D05}"/>
              </a:ext>
            </a:extLst>
          </p:cNvPr>
          <p:cNvSpPr/>
          <p:nvPr/>
        </p:nvSpPr>
        <p:spPr>
          <a:xfrm>
            <a:off x="10359739" y="4669017"/>
            <a:ext cx="1791773" cy="628956"/>
          </a:xfrm>
          <a:prstGeom prst="wedgeRectCallout">
            <a:avLst>
              <a:gd name="adj1" fmla="val -36199"/>
              <a:gd name="adj2" fmla="val -777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Indeed; this can be an issue with RNNs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822E49D-DB18-232C-8672-A8F529F00537}"/>
              </a:ext>
            </a:extLst>
          </p:cNvPr>
          <p:cNvSpPr/>
          <p:nvPr/>
        </p:nvSpPr>
        <p:spPr>
          <a:xfrm>
            <a:off x="72067" y="5406296"/>
            <a:ext cx="1808631" cy="1382015"/>
          </a:xfrm>
          <a:prstGeom prst="wedgeRectCallout">
            <a:avLst>
              <a:gd name="adj1" fmla="val 64255"/>
              <a:gd name="adj2" fmla="val 88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node denotes an embedding of the word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7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Recurrent Neural Networks: Some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Parts of speech tagging (or “aligned” translation; input and output have same length)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“Unaligned” translation (input and output can have different lengths)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In the unaligned case, generation stops when an “end” token (e.g., &lt;END&gt;) is generated on the output side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1198251-0C82-9375-2C7B-5079E715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53" y="1629969"/>
            <a:ext cx="2304826" cy="201184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2502B3B-896A-622F-6F5E-88A230EB23B0}"/>
              </a:ext>
            </a:extLst>
          </p:cNvPr>
          <p:cNvSpPr/>
          <p:nvPr/>
        </p:nvSpPr>
        <p:spPr>
          <a:xfrm>
            <a:off x="3171894" y="2743548"/>
            <a:ext cx="1552507" cy="739852"/>
          </a:xfrm>
          <a:prstGeom prst="wedgeRectCallout">
            <a:avLst>
              <a:gd name="adj1" fmla="val 65906"/>
              <a:gd name="adj2" fmla="val 2503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Words in a sentence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B49E15C-8DAC-7D71-9EDE-433A9BCFB85F}"/>
              </a:ext>
            </a:extLst>
          </p:cNvPr>
          <p:cNvSpPr/>
          <p:nvPr/>
        </p:nvSpPr>
        <p:spPr>
          <a:xfrm>
            <a:off x="2309024" y="1566018"/>
            <a:ext cx="2415377" cy="739852"/>
          </a:xfrm>
          <a:prstGeom prst="wedgeRectCallout">
            <a:avLst>
              <a:gd name="adj1" fmla="val 59080"/>
              <a:gd name="adj2" fmla="val -9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Parts of speech tag for each word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302A3-DA82-C57A-352C-570D66266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067" y="4079487"/>
            <a:ext cx="4439588" cy="1472608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4A532B5E-5130-470B-2166-AF633783CEE3}"/>
              </a:ext>
            </a:extLst>
          </p:cNvPr>
          <p:cNvSpPr/>
          <p:nvPr/>
        </p:nvSpPr>
        <p:spPr>
          <a:xfrm>
            <a:off x="1595393" y="4037199"/>
            <a:ext cx="2912450" cy="672256"/>
          </a:xfrm>
          <a:prstGeom prst="wedgeRectCallout">
            <a:avLst>
              <a:gd name="adj1" fmla="val 65222"/>
              <a:gd name="adj2" fmla="val 243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Such problems usually require a sequence encoder- sequence decoder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38164D3-E96D-BEF0-AB9E-44A07766D9D4}"/>
                  </a:ext>
                </a:extLst>
              </p:cNvPr>
              <p:cNvSpPr/>
              <p:nvPr/>
            </p:nvSpPr>
            <p:spPr>
              <a:xfrm>
                <a:off x="81143" y="4815791"/>
                <a:ext cx="4360228" cy="672256"/>
              </a:xfrm>
              <a:prstGeom prst="wedgeRectCallout">
                <a:avLst>
                  <a:gd name="adj1" fmla="val 55633"/>
                  <a:gd name="adj2" fmla="val 292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Encode the input sequence (embeddings of tokens) into a single embedding vector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then decode this embedding one output token at a time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38164D3-E96D-BEF0-AB9E-44A07766D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3" y="4815791"/>
                <a:ext cx="4360228" cy="672256"/>
              </a:xfrm>
              <a:prstGeom prst="wedgeRectCallout">
                <a:avLst>
                  <a:gd name="adj1" fmla="val 55633"/>
                  <a:gd name="adj2" fmla="val 29235"/>
                </a:avLst>
              </a:prstGeom>
              <a:blipFill>
                <a:blip r:embed="rId5"/>
                <a:stretch>
                  <a:fillRect l="-524" t="-12389" b="-212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33E7C0D-36B9-4636-5259-4B46BEFA6E3F}"/>
              </a:ext>
            </a:extLst>
          </p:cNvPr>
          <p:cNvSpPr/>
          <p:nvPr/>
        </p:nvSpPr>
        <p:spPr>
          <a:xfrm>
            <a:off x="1717873" y="2503453"/>
            <a:ext cx="1333745" cy="939671"/>
          </a:xfrm>
          <a:prstGeom prst="wedgeRectCallout">
            <a:avLst>
              <a:gd name="adj1" fmla="val 64255"/>
              <a:gd name="adj2" fmla="val 88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node denotes an embedding of the word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8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Recurrent Neural Networks: Some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Unconditional generation (no input, only an output sequence is generated given a RNN that was trained using some training data containing several sequences)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Each generate word/token is fed to the next step’s hidden state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Generation stops when an “end” token (e.g., &lt;END&gt;) is generated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28">
            <a:extLst>
              <a:ext uri="{FF2B5EF4-FFF2-40B4-BE49-F238E27FC236}">
                <a16:creationId xmlns:a16="http://schemas.microsoft.com/office/drawing/2014/main" id="{60A76264-BB33-7AFE-4E05-DAF28E74F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99" y="3107115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4DC5FA25-1221-2F7D-739F-64AE22AA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692" y="2195453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98AA6A-8BD4-3110-0ED4-0F6230F1FB62}"/>
              </a:ext>
            </a:extLst>
          </p:cNvPr>
          <p:cNvCxnSpPr>
            <a:cxnSpLocks/>
          </p:cNvCxnSpPr>
          <p:nvPr/>
        </p:nvCxnSpPr>
        <p:spPr>
          <a:xfrm flipV="1">
            <a:off x="4517679" y="2617089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9B6C7F-9943-805A-44B8-0E2C8A0FBD58}"/>
                  </a:ext>
                </a:extLst>
              </p:cNvPr>
              <p:cNvSpPr txBox="1"/>
              <p:nvPr/>
            </p:nvSpPr>
            <p:spPr>
              <a:xfrm>
                <a:off x="4317909" y="3117527"/>
                <a:ext cx="398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9B6C7F-9943-805A-44B8-0E2C8A0FB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09" y="3117527"/>
                <a:ext cx="398379" cy="369332"/>
              </a:xfrm>
              <a:prstGeom prst="rect">
                <a:avLst/>
              </a:prstGeom>
              <a:blipFill>
                <a:blip r:embed="rId3"/>
                <a:stretch>
                  <a:fillRect l="-18182" r="-606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D33B0-B9A2-D0D4-E632-4295AC4E17A9}"/>
                  </a:ext>
                </a:extLst>
              </p:cNvPr>
              <p:cNvSpPr txBox="1"/>
              <p:nvPr/>
            </p:nvSpPr>
            <p:spPr>
              <a:xfrm>
                <a:off x="4333939" y="2183686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3D33B0-B9A2-D0D4-E632-4295AC4E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39" y="2183686"/>
                <a:ext cx="388760" cy="369332"/>
              </a:xfrm>
              <a:prstGeom prst="rect">
                <a:avLst/>
              </a:prstGeom>
              <a:blipFill>
                <a:blip r:embed="rId4"/>
                <a:stretch>
                  <a:fillRect l="-20313" r="-6250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28">
            <a:extLst>
              <a:ext uri="{FF2B5EF4-FFF2-40B4-BE49-F238E27FC236}">
                <a16:creationId xmlns:a16="http://schemas.microsoft.com/office/drawing/2014/main" id="{DF9938DD-573B-9B52-D8E4-C0BB3B54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320" y="3118882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D917C543-6D38-28BD-5D18-5D4E453B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613" y="2207220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A6ED71-4F93-F614-C64E-767015DA979D}"/>
              </a:ext>
            </a:extLst>
          </p:cNvPr>
          <p:cNvCxnSpPr>
            <a:cxnSpLocks/>
          </p:cNvCxnSpPr>
          <p:nvPr/>
        </p:nvCxnSpPr>
        <p:spPr>
          <a:xfrm flipV="1">
            <a:off x="5571600" y="2628856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0706C1-465C-33D1-F3A1-3042A4DA2F39}"/>
                  </a:ext>
                </a:extLst>
              </p:cNvPr>
              <p:cNvSpPr txBox="1"/>
              <p:nvPr/>
            </p:nvSpPr>
            <p:spPr>
              <a:xfrm>
                <a:off x="5371830" y="3129294"/>
                <a:ext cx="405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0706C1-465C-33D1-F3A1-3042A4DA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830" y="3129294"/>
                <a:ext cx="405496" cy="369332"/>
              </a:xfrm>
              <a:prstGeom prst="rect">
                <a:avLst/>
              </a:prstGeom>
              <a:blipFill>
                <a:blip r:embed="rId5"/>
                <a:stretch>
                  <a:fillRect l="-17910" r="-597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428FBC-53FE-3059-FDF6-E5FE13B311F5}"/>
                  </a:ext>
                </a:extLst>
              </p:cNvPr>
              <p:cNvSpPr txBox="1"/>
              <p:nvPr/>
            </p:nvSpPr>
            <p:spPr>
              <a:xfrm>
                <a:off x="5387860" y="2195453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428FBC-53FE-3059-FDF6-E5FE13B3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860" y="2195453"/>
                <a:ext cx="395878" cy="369332"/>
              </a:xfrm>
              <a:prstGeom prst="rect">
                <a:avLst/>
              </a:prstGeom>
              <a:blipFill>
                <a:blip r:embed="rId6"/>
                <a:stretch>
                  <a:fillRect l="-20000" r="-6154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C15379-8BF9-1F61-95E5-E8DEF6DEACC9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748469" y="3313960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8">
            <a:extLst>
              <a:ext uri="{FF2B5EF4-FFF2-40B4-BE49-F238E27FC236}">
                <a16:creationId xmlns:a16="http://schemas.microsoft.com/office/drawing/2014/main" id="{7AE757B9-F6BF-976D-412A-9E5A12DF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132" y="3119197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6F88DE3F-61C5-8745-03EA-A7F14E8A7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425" y="2207535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C8B0CB-0821-D1CE-A343-5893154A1AF0}"/>
              </a:ext>
            </a:extLst>
          </p:cNvPr>
          <p:cNvCxnSpPr>
            <a:cxnSpLocks/>
          </p:cNvCxnSpPr>
          <p:nvPr/>
        </p:nvCxnSpPr>
        <p:spPr>
          <a:xfrm flipV="1">
            <a:off x="6592412" y="2629171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17BA38-27AB-2F52-87D1-213523724F10}"/>
                  </a:ext>
                </a:extLst>
              </p:cNvPr>
              <p:cNvSpPr txBox="1"/>
              <p:nvPr/>
            </p:nvSpPr>
            <p:spPr>
              <a:xfrm>
                <a:off x="6392642" y="3129609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17BA38-27AB-2F52-87D1-213523724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42" y="3129609"/>
                <a:ext cx="450828" cy="369332"/>
              </a:xfrm>
              <a:prstGeom prst="rect">
                <a:avLst/>
              </a:prstGeom>
              <a:blipFill>
                <a:blip r:embed="rId7"/>
                <a:stretch>
                  <a:fillRect l="-12162" r="-135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DD9DA8-C791-F5C0-06AB-895829CC00C3}"/>
                  </a:ext>
                </a:extLst>
              </p:cNvPr>
              <p:cNvSpPr txBox="1"/>
              <p:nvPr/>
            </p:nvSpPr>
            <p:spPr>
              <a:xfrm>
                <a:off x="6408672" y="2195768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DD9DA8-C791-F5C0-06AB-895829CC0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672" y="2195768"/>
                <a:ext cx="419089" cy="369332"/>
              </a:xfrm>
              <a:prstGeom prst="rect">
                <a:avLst/>
              </a:prstGeom>
              <a:blipFill>
                <a:blip r:embed="rId8"/>
                <a:stretch>
                  <a:fillRect l="-14493" r="-2899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1A90DA-9C33-CBD7-22A7-A360B218E0D3}"/>
              </a:ext>
            </a:extLst>
          </p:cNvPr>
          <p:cNvCxnSpPr>
            <a:cxnSpLocks/>
          </p:cNvCxnSpPr>
          <p:nvPr/>
        </p:nvCxnSpPr>
        <p:spPr>
          <a:xfrm flipV="1">
            <a:off x="5769006" y="3323816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8">
                <a:extLst>
                  <a:ext uri="{FF2B5EF4-FFF2-40B4-BE49-F238E27FC236}">
                    <a16:creationId xmlns:a16="http://schemas.microsoft.com/office/drawing/2014/main" id="{8F1B2086-4C7C-9BDB-789F-F7914556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5728" y="4018777"/>
                <a:ext cx="430560" cy="421636"/>
              </a:xfrm>
              <a:prstGeom prst="ellipse">
                <a:avLst/>
              </a:prstGeom>
              <a:solidFill>
                <a:srgbClr val="FFFFFF"/>
              </a:solidFill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2" name="Oval 8">
                <a:extLst>
                  <a:ext uri="{FF2B5EF4-FFF2-40B4-BE49-F238E27FC236}">
                    <a16:creationId xmlns:a16="http://schemas.microsoft.com/office/drawing/2014/main" id="{8F1B2086-4C7C-9BDB-789F-F7914556D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728" y="4018777"/>
                <a:ext cx="430560" cy="42163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F69D70-D893-0268-BBCB-3EDC17C4CADB}"/>
              </a:ext>
            </a:extLst>
          </p:cNvPr>
          <p:cNvCxnSpPr>
            <a:cxnSpLocks/>
          </p:cNvCxnSpPr>
          <p:nvPr/>
        </p:nvCxnSpPr>
        <p:spPr>
          <a:xfrm flipV="1">
            <a:off x="4507419" y="3528751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340F2B-829F-26E9-EF6C-629D149DE12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4664198" y="2555342"/>
            <a:ext cx="777772" cy="568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22440B-FB38-2590-4DA0-975E21F49F6F}"/>
              </a:ext>
            </a:extLst>
          </p:cNvPr>
          <p:cNvCxnSpPr>
            <a:cxnSpLocks/>
          </p:cNvCxnSpPr>
          <p:nvPr/>
        </p:nvCxnSpPr>
        <p:spPr>
          <a:xfrm>
            <a:off x="5703016" y="2555342"/>
            <a:ext cx="777772" cy="568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28AF344-F6FE-1ED1-2C82-27E786769A51}"/>
              </a:ext>
            </a:extLst>
          </p:cNvPr>
          <p:cNvSpPr/>
          <p:nvPr/>
        </p:nvSpPr>
        <p:spPr>
          <a:xfrm>
            <a:off x="2416016" y="4018777"/>
            <a:ext cx="1552507" cy="467378"/>
          </a:xfrm>
          <a:prstGeom prst="wedgeRectCallout">
            <a:avLst>
              <a:gd name="adj1" fmla="val 64255"/>
              <a:gd name="adj2" fmla="val 88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“Seed” token,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e.g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, &lt;START&gt;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9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2" grpId="0"/>
      <p:bldP spid="13" grpId="0" animBg="1"/>
      <p:bldP spid="14" grpId="0" animBg="1"/>
      <p:bldP spid="18" grpId="0"/>
      <p:bldP spid="19" grpId="0"/>
      <p:bldP spid="21" grpId="0" animBg="1"/>
      <p:bldP spid="22" grpId="0" animBg="1"/>
      <p:bldP spid="24" grpId="0"/>
      <p:bldP spid="25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Recurrent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basic RNN’s architecture (assuming input and output sequence have same lengths)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RNN has three sets of weights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model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at step t is computed: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𝑼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models the hidden layer to output mapping,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𝒗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Important: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Same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used at all steps of the sequence (weight sharing)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84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4AC92C3-0231-BBDA-7192-C0D8FD8F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468" y="3579493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325EF0DE-66A0-61EC-2DFF-20CAF679A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468" y="2667831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8B6B773C-CB33-4091-C138-21DA14D8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761" y="1756169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DA35F1-736D-9B6D-2C37-2BECA1EBD123}"/>
              </a:ext>
            </a:extLst>
          </p:cNvPr>
          <p:cNvCxnSpPr>
            <a:cxnSpLocks/>
            <a:stCxn id="3" idx="0"/>
            <a:endCxn id="5" idx="4"/>
          </p:cNvCxnSpPr>
          <p:nvPr/>
        </p:nvCxnSpPr>
        <p:spPr>
          <a:xfrm flipV="1">
            <a:off x="1706748" y="3089467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3BBFEF-EE57-9646-5547-82F75B1DE511}"/>
              </a:ext>
            </a:extLst>
          </p:cNvPr>
          <p:cNvCxnSpPr>
            <a:cxnSpLocks/>
          </p:cNvCxnSpPr>
          <p:nvPr/>
        </p:nvCxnSpPr>
        <p:spPr>
          <a:xfrm flipV="1">
            <a:off x="1706748" y="2177805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2BB22-6250-2FCC-4D58-FBA4CF8E2F86}"/>
                  </a:ext>
                </a:extLst>
              </p:cNvPr>
              <p:cNvSpPr txBox="1"/>
              <p:nvPr/>
            </p:nvSpPr>
            <p:spPr>
              <a:xfrm>
                <a:off x="1506978" y="3579214"/>
                <a:ext cx="3823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2BB22-6250-2FCC-4D58-FBA4CF8E2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78" y="3579214"/>
                <a:ext cx="382349" cy="369332"/>
              </a:xfrm>
              <a:prstGeom prst="rect">
                <a:avLst/>
              </a:prstGeom>
              <a:blipFill>
                <a:blip r:embed="rId4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53D59-54DD-6310-6DE8-0E327AD2B21C}"/>
                  </a:ext>
                </a:extLst>
              </p:cNvPr>
              <p:cNvSpPr txBox="1"/>
              <p:nvPr/>
            </p:nvSpPr>
            <p:spPr>
              <a:xfrm>
                <a:off x="1506978" y="2678243"/>
                <a:ext cx="398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53D59-54DD-6310-6DE8-0E327AD2B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78" y="2678243"/>
                <a:ext cx="398379" cy="369332"/>
              </a:xfrm>
              <a:prstGeom prst="rect">
                <a:avLst/>
              </a:prstGeom>
              <a:blipFill>
                <a:blip r:embed="rId5"/>
                <a:stretch>
                  <a:fillRect l="-18182" r="-606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E61A34-857B-7973-A551-7ED779DF53E4}"/>
                  </a:ext>
                </a:extLst>
              </p:cNvPr>
              <p:cNvSpPr txBox="1"/>
              <p:nvPr/>
            </p:nvSpPr>
            <p:spPr>
              <a:xfrm>
                <a:off x="1523008" y="1744402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E61A34-857B-7973-A551-7ED779DF5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008" y="1744402"/>
                <a:ext cx="388760" cy="369332"/>
              </a:xfrm>
              <a:prstGeom prst="rect">
                <a:avLst/>
              </a:prstGeom>
              <a:blipFill>
                <a:blip r:embed="rId6"/>
                <a:stretch>
                  <a:fillRect l="-20313" r="-6250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2">
            <a:extLst>
              <a:ext uri="{FF2B5EF4-FFF2-40B4-BE49-F238E27FC236}">
                <a16:creationId xmlns:a16="http://schemas.microsoft.com/office/drawing/2014/main" id="{5BBCD798-FC62-BE2A-036A-A50D6AE4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389" y="3591260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EB2ADBAF-F63F-22CA-C45B-39869860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389" y="2679598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6E8A00C9-AACC-9E69-3BF3-560BC2F1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682" y="1767936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2C58A6-03E7-B68D-855E-F259F4A474E7}"/>
              </a:ext>
            </a:extLst>
          </p:cNvPr>
          <p:cNvCxnSpPr>
            <a:cxnSpLocks/>
            <a:stCxn id="17" idx="0"/>
            <a:endCxn id="18" idx="4"/>
          </p:cNvCxnSpPr>
          <p:nvPr/>
        </p:nvCxnSpPr>
        <p:spPr>
          <a:xfrm flipV="1">
            <a:off x="2760669" y="3101234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5723DE-6D40-31C3-13C8-3B8DF8580B80}"/>
              </a:ext>
            </a:extLst>
          </p:cNvPr>
          <p:cNvCxnSpPr>
            <a:cxnSpLocks/>
          </p:cNvCxnSpPr>
          <p:nvPr/>
        </p:nvCxnSpPr>
        <p:spPr>
          <a:xfrm flipV="1">
            <a:off x="2760669" y="2189572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CF7B4-4A7B-A4ED-24ED-0CF5ABC525C0}"/>
                  </a:ext>
                </a:extLst>
              </p:cNvPr>
              <p:cNvSpPr txBox="1"/>
              <p:nvPr/>
            </p:nvSpPr>
            <p:spPr>
              <a:xfrm>
                <a:off x="2560899" y="3590981"/>
                <a:ext cx="3894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CF7B4-4A7B-A4ED-24ED-0CF5ABC5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99" y="3590981"/>
                <a:ext cx="389466" cy="369332"/>
              </a:xfrm>
              <a:prstGeom prst="rect">
                <a:avLst/>
              </a:prstGeom>
              <a:blipFill>
                <a:blip r:embed="rId7"/>
                <a:stretch>
                  <a:fillRect l="-10938" r="-625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DEF8A7-9E6B-7E7A-481F-ADE27A0D6E61}"/>
                  </a:ext>
                </a:extLst>
              </p:cNvPr>
              <p:cNvSpPr txBox="1"/>
              <p:nvPr/>
            </p:nvSpPr>
            <p:spPr>
              <a:xfrm>
                <a:off x="2560899" y="2690010"/>
                <a:ext cx="405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DEF8A7-9E6B-7E7A-481F-ADE27A0D6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899" y="2690010"/>
                <a:ext cx="405496" cy="369332"/>
              </a:xfrm>
              <a:prstGeom prst="rect">
                <a:avLst/>
              </a:prstGeom>
              <a:blipFill>
                <a:blip r:embed="rId8"/>
                <a:stretch>
                  <a:fillRect l="-17910" r="-597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5733C-A7F9-E728-5CBF-D657B343F194}"/>
                  </a:ext>
                </a:extLst>
              </p:cNvPr>
              <p:cNvSpPr txBox="1"/>
              <p:nvPr/>
            </p:nvSpPr>
            <p:spPr>
              <a:xfrm>
                <a:off x="2576929" y="1756169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5733C-A7F9-E728-5CBF-D657B343F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929" y="1756169"/>
                <a:ext cx="395878" cy="369332"/>
              </a:xfrm>
              <a:prstGeom prst="rect">
                <a:avLst/>
              </a:prstGeom>
              <a:blipFill>
                <a:blip r:embed="rId9"/>
                <a:stretch>
                  <a:fillRect l="-20000" r="-6154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">
            <a:extLst>
              <a:ext uri="{FF2B5EF4-FFF2-40B4-BE49-F238E27FC236}">
                <a16:creationId xmlns:a16="http://schemas.microsoft.com/office/drawing/2014/main" id="{B25EF37A-974B-FAC3-8434-D1DFAF338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67" y="3571624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C899AA5B-AAAA-1E05-769E-D99A69717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67" y="2659962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2C8C5603-C24B-C37F-D415-C14DA0B8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360" y="1748300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FA0024-F948-08E2-84B2-2CA9D27B08B8}"/>
              </a:ext>
            </a:extLst>
          </p:cNvPr>
          <p:cNvCxnSpPr>
            <a:cxnSpLocks/>
            <a:stCxn id="25" idx="0"/>
            <a:endCxn id="26" idx="4"/>
          </p:cNvCxnSpPr>
          <p:nvPr/>
        </p:nvCxnSpPr>
        <p:spPr>
          <a:xfrm flipV="1">
            <a:off x="8078347" y="3081598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B5E628-B917-DF60-58D3-F753C9EF995D}"/>
              </a:ext>
            </a:extLst>
          </p:cNvPr>
          <p:cNvCxnSpPr>
            <a:cxnSpLocks/>
          </p:cNvCxnSpPr>
          <p:nvPr/>
        </p:nvCxnSpPr>
        <p:spPr>
          <a:xfrm flipV="1">
            <a:off x="8078347" y="2169936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5EBD5-2D0D-B679-41BC-E6F495BFD8BF}"/>
                  </a:ext>
                </a:extLst>
              </p:cNvPr>
              <p:cNvSpPr txBox="1"/>
              <p:nvPr/>
            </p:nvSpPr>
            <p:spPr>
              <a:xfrm>
                <a:off x="7878577" y="3571345"/>
                <a:ext cx="415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5EBD5-2D0D-B679-41BC-E6F495BFD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77" y="3571345"/>
                <a:ext cx="415242" cy="369332"/>
              </a:xfrm>
              <a:prstGeom prst="rect">
                <a:avLst/>
              </a:prstGeom>
              <a:blipFill>
                <a:blip r:embed="rId10"/>
                <a:stretch>
                  <a:fillRect l="-10145" r="-4348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32A75D-3868-2E56-EDDF-F2F84D60AFE1}"/>
                  </a:ext>
                </a:extLst>
              </p:cNvPr>
              <p:cNvSpPr txBox="1"/>
              <p:nvPr/>
            </p:nvSpPr>
            <p:spPr>
              <a:xfrm>
                <a:off x="7878577" y="2670374"/>
                <a:ext cx="4312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32A75D-3868-2E56-EDDF-F2F84D60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77" y="2670374"/>
                <a:ext cx="431272" cy="369332"/>
              </a:xfrm>
              <a:prstGeom prst="rect">
                <a:avLst/>
              </a:prstGeom>
              <a:blipFill>
                <a:blip r:embed="rId11"/>
                <a:stretch>
                  <a:fillRect l="-16901" r="-563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DC6EFF-0753-49B5-A700-1DF20A14C2E5}"/>
                  </a:ext>
                </a:extLst>
              </p:cNvPr>
              <p:cNvSpPr txBox="1"/>
              <p:nvPr/>
            </p:nvSpPr>
            <p:spPr>
              <a:xfrm>
                <a:off x="7894607" y="1736533"/>
                <a:ext cx="4216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DC6EFF-0753-49B5-A700-1DF20A14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07" y="1736533"/>
                <a:ext cx="421654" cy="369332"/>
              </a:xfrm>
              <a:prstGeom prst="rect">
                <a:avLst/>
              </a:prstGeom>
              <a:blipFill>
                <a:blip r:embed="rId12"/>
                <a:stretch>
                  <a:fillRect l="-17391" r="-5797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2">
            <a:extLst>
              <a:ext uri="{FF2B5EF4-FFF2-40B4-BE49-F238E27FC236}">
                <a16:creationId xmlns:a16="http://schemas.microsoft.com/office/drawing/2014/main" id="{BBB2B13F-9FDA-798A-8EC2-7292E8836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172" y="3578238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8B43E10A-E406-ACF1-60AB-12474BC4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172" y="2666576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C5716CEC-E87A-D547-A6DD-39ADD340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465" y="175491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D704EE-9882-6406-9118-18F1EE784DDE}"/>
              </a:ext>
            </a:extLst>
          </p:cNvPr>
          <p:cNvCxnSpPr>
            <a:cxnSpLocks/>
            <a:stCxn id="33" idx="0"/>
            <a:endCxn id="34" idx="4"/>
          </p:cNvCxnSpPr>
          <p:nvPr/>
        </p:nvCxnSpPr>
        <p:spPr>
          <a:xfrm flipV="1">
            <a:off x="5813452" y="3088212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DAA142-1AB2-B51D-DC41-1A309768CA90}"/>
              </a:ext>
            </a:extLst>
          </p:cNvPr>
          <p:cNvCxnSpPr>
            <a:cxnSpLocks/>
          </p:cNvCxnSpPr>
          <p:nvPr/>
        </p:nvCxnSpPr>
        <p:spPr>
          <a:xfrm flipV="1">
            <a:off x="5813452" y="217655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987F7D-292C-FD72-F83C-39BAC344FF96}"/>
                  </a:ext>
                </a:extLst>
              </p:cNvPr>
              <p:cNvSpPr txBox="1"/>
              <p:nvPr/>
            </p:nvSpPr>
            <p:spPr>
              <a:xfrm>
                <a:off x="5613682" y="3577959"/>
                <a:ext cx="4347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987F7D-292C-FD72-F83C-39BAC344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82" y="3577959"/>
                <a:ext cx="434798" cy="369332"/>
              </a:xfrm>
              <a:prstGeom prst="rect">
                <a:avLst/>
              </a:prstGeom>
              <a:blipFill>
                <a:blip r:embed="rId13"/>
                <a:stretch>
                  <a:fillRect l="-281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AF29A6-8179-E1BF-0928-97ACE79C8D1F}"/>
                  </a:ext>
                </a:extLst>
              </p:cNvPr>
              <p:cNvSpPr txBox="1"/>
              <p:nvPr/>
            </p:nvSpPr>
            <p:spPr>
              <a:xfrm>
                <a:off x="5613682" y="2676988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AF29A6-8179-E1BF-0928-97ACE79C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682" y="2676988"/>
                <a:ext cx="450828" cy="369332"/>
              </a:xfrm>
              <a:prstGeom prst="rect">
                <a:avLst/>
              </a:prstGeom>
              <a:blipFill>
                <a:blip r:embed="rId14"/>
                <a:stretch>
                  <a:fillRect l="-1081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D5D9C6-5A3C-7131-B704-79B8EE27F8DC}"/>
                  </a:ext>
                </a:extLst>
              </p:cNvPr>
              <p:cNvSpPr txBox="1"/>
              <p:nvPr/>
            </p:nvSpPr>
            <p:spPr>
              <a:xfrm>
                <a:off x="5629712" y="1743147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D5D9C6-5A3C-7131-B704-79B8EE27F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12" y="1743147"/>
                <a:ext cx="419089" cy="369332"/>
              </a:xfrm>
              <a:prstGeom prst="rect">
                <a:avLst/>
              </a:prstGeom>
              <a:blipFill>
                <a:blip r:embed="rId15"/>
                <a:stretch>
                  <a:fillRect l="-13235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AE76D8-D292-8DD4-BC0E-2FE64E98CDF9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937538" y="2874676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AFA0A10-8712-932D-2B67-D29F8ED96173}"/>
              </a:ext>
            </a:extLst>
          </p:cNvPr>
          <p:cNvCxnSpPr>
            <a:cxnSpLocks/>
          </p:cNvCxnSpPr>
          <p:nvPr/>
        </p:nvCxnSpPr>
        <p:spPr>
          <a:xfrm flipV="1">
            <a:off x="7495805" y="2865852"/>
            <a:ext cx="378853" cy="11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2">
            <a:extLst>
              <a:ext uri="{FF2B5EF4-FFF2-40B4-BE49-F238E27FC236}">
                <a16:creationId xmlns:a16="http://schemas.microsoft.com/office/drawing/2014/main" id="{E1FABDCC-C89B-13B4-498F-5E3D8EBBD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201" y="3591575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Oval 28">
            <a:extLst>
              <a:ext uri="{FF2B5EF4-FFF2-40B4-BE49-F238E27FC236}">
                <a16:creationId xmlns:a16="http://schemas.microsoft.com/office/drawing/2014/main" id="{DDAFB177-CBBF-8AE1-79C6-BC6F2CFA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201" y="2679913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id="{E795FC66-0951-078D-5AD0-C07DCA41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494" y="1768251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37C270-8257-9AE7-3877-7A7DEE4C1846}"/>
              </a:ext>
            </a:extLst>
          </p:cNvPr>
          <p:cNvCxnSpPr>
            <a:cxnSpLocks/>
            <a:stCxn id="44" idx="0"/>
            <a:endCxn id="45" idx="4"/>
          </p:cNvCxnSpPr>
          <p:nvPr/>
        </p:nvCxnSpPr>
        <p:spPr>
          <a:xfrm flipV="1">
            <a:off x="3781481" y="3101549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7F0EF2C-EA92-0D1E-F9A0-3A230B2722CD}"/>
              </a:ext>
            </a:extLst>
          </p:cNvPr>
          <p:cNvCxnSpPr>
            <a:cxnSpLocks/>
          </p:cNvCxnSpPr>
          <p:nvPr/>
        </p:nvCxnSpPr>
        <p:spPr>
          <a:xfrm flipV="1">
            <a:off x="3781481" y="2189887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0DD314-6B44-C375-9F26-5EACEE14ADBB}"/>
                  </a:ext>
                </a:extLst>
              </p:cNvPr>
              <p:cNvSpPr txBox="1"/>
              <p:nvPr/>
            </p:nvSpPr>
            <p:spPr>
              <a:xfrm>
                <a:off x="3581711" y="3591296"/>
                <a:ext cx="4347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0DD314-6B44-C375-9F26-5EACEE14A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11" y="3591296"/>
                <a:ext cx="434798" cy="369332"/>
              </a:xfrm>
              <a:prstGeom prst="rect">
                <a:avLst/>
              </a:prstGeom>
              <a:blipFill>
                <a:blip r:embed="rId16"/>
                <a:stretch>
                  <a:fillRect l="-4225" r="-1408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CB11D2-AC1C-0437-22C4-DE764AD3397C}"/>
                  </a:ext>
                </a:extLst>
              </p:cNvPr>
              <p:cNvSpPr txBox="1"/>
              <p:nvPr/>
            </p:nvSpPr>
            <p:spPr>
              <a:xfrm>
                <a:off x="3581711" y="2690325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CB11D2-AC1C-0437-22C4-DE764AD33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11" y="2690325"/>
                <a:ext cx="450828" cy="369332"/>
              </a:xfrm>
              <a:prstGeom prst="rect">
                <a:avLst/>
              </a:prstGeom>
              <a:blipFill>
                <a:blip r:embed="rId17"/>
                <a:stretch>
                  <a:fillRect l="-12162" r="-135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88AB79-F984-4841-45C6-44BE942144A6}"/>
                  </a:ext>
                </a:extLst>
              </p:cNvPr>
              <p:cNvSpPr txBox="1"/>
              <p:nvPr/>
            </p:nvSpPr>
            <p:spPr>
              <a:xfrm>
                <a:off x="3597741" y="1756484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88AB79-F984-4841-45C6-44BE94214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741" y="1756484"/>
                <a:ext cx="419089" cy="369332"/>
              </a:xfrm>
              <a:prstGeom prst="rect">
                <a:avLst/>
              </a:prstGeom>
              <a:blipFill>
                <a:blip r:embed="rId18"/>
                <a:stretch>
                  <a:fillRect l="-14493" r="-2899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2F44C5-038B-2E79-3CF8-6EB86BE22522}"/>
              </a:ext>
            </a:extLst>
          </p:cNvPr>
          <p:cNvCxnSpPr>
            <a:cxnSpLocks/>
          </p:cNvCxnSpPr>
          <p:nvPr/>
        </p:nvCxnSpPr>
        <p:spPr>
          <a:xfrm flipV="1">
            <a:off x="2958075" y="2884532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CA279B8-4CEB-03E0-1409-D03ADD352F46}"/>
              </a:ext>
            </a:extLst>
          </p:cNvPr>
          <p:cNvCxnSpPr>
            <a:cxnSpLocks/>
          </p:cNvCxnSpPr>
          <p:nvPr/>
        </p:nvCxnSpPr>
        <p:spPr>
          <a:xfrm>
            <a:off x="3992420" y="2904244"/>
            <a:ext cx="434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870CB9-D31A-7B2C-63F0-640BF9978D91}"/>
              </a:ext>
            </a:extLst>
          </p:cNvPr>
          <p:cNvCxnSpPr>
            <a:cxnSpLocks/>
          </p:cNvCxnSpPr>
          <p:nvPr/>
        </p:nvCxnSpPr>
        <p:spPr>
          <a:xfrm flipV="1">
            <a:off x="5182847" y="2889460"/>
            <a:ext cx="379547" cy="4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913EE1C-0CBE-0485-0BF4-07AFE50672DE}"/>
              </a:ext>
            </a:extLst>
          </p:cNvPr>
          <p:cNvCxnSpPr>
            <a:cxnSpLocks/>
          </p:cNvCxnSpPr>
          <p:nvPr/>
        </p:nvCxnSpPr>
        <p:spPr>
          <a:xfrm flipV="1">
            <a:off x="6016447" y="2899316"/>
            <a:ext cx="379547" cy="4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CED44FF-A2B0-7B71-EFFD-803E80FA7BB2}"/>
              </a:ext>
            </a:extLst>
          </p:cNvPr>
          <p:cNvCxnSpPr>
            <a:cxnSpLocks/>
          </p:cNvCxnSpPr>
          <p:nvPr/>
        </p:nvCxnSpPr>
        <p:spPr>
          <a:xfrm>
            <a:off x="4542056" y="2899316"/>
            <a:ext cx="40718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90F0A5C-CCCA-C186-C2DB-315C210EC8A2}"/>
              </a:ext>
            </a:extLst>
          </p:cNvPr>
          <p:cNvCxnSpPr>
            <a:cxnSpLocks/>
          </p:cNvCxnSpPr>
          <p:nvPr/>
        </p:nvCxnSpPr>
        <p:spPr>
          <a:xfrm>
            <a:off x="6667981" y="2862315"/>
            <a:ext cx="40718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2">
            <a:extLst>
              <a:ext uri="{FF2B5EF4-FFF2-40B4-BE49-F238E27FC236}">
                <a16:creationId xmlns:a16="http://schemas.microsoft.com/office/drawing/2014/main" id="{11EE279B-3050-2FB7-3665-B07EB57E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8785" y="3543246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8280B0C3-1638-7415-8FC5-FCFAAE6A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8785" y="263158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" name="Oval 8">
            <a:extLst>
              <a:ext uri="{FF2B5EF4-FFF2-40B4-BE49-F238E27FC236}">
                <a16:creationId xmlns:a16="http://schemas.microsoft.com/office/drawing/2014/main" id="{0DB04BFC-BDB9-0394-BA13-A9F69E55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078" y="1719922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0398B7-3EFD-B244-9D8F-C20B0C7B81FB}"/>
              </a:ext>
            </a:extLst>
          </p:cNvPr>
          <p:cNvCxnSpPr>
            <a:cxnSpLocks/>
            <a:stCxn id="59" idx="0"/>
            <a:endCxn id="60" idx="4"/>
          </p:cNvCxnSpPr>
          <p:nvPr/>
        </p:nvCxnSpPr>
        <p:spPr>
          <a:xfrm flipV="1">
            <a:off x="10844065" y="305322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AC81E03-B988-17D1-34BA-30221C57488A}"/>
              </a:ext>
            </a:extLst>
          </p:cNvPr>
          <p:cNvCxnSpPr>
            <a:cxnSpLocks/>
          </p:cNvCxnSpPr>
          <p:nvPr/>
        </p:nvCxnSpPr>
        <p:spPr>
          <a:xfrm flipV="1">
            <a:off x="10844065" y="2141558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0F5F9E-78AF-6D05-A038-6E873F0D761E}"/>
                  </a:ext>
                </a:extLst>
              </p:cNvPr>
              <p:cNvSpPr txBox="1"/>
              <p:nvPr/>
            </p:nvSpPr>
            <p:spPr>
              <a:xfrm>
                <a:off x="10644295" y="3542967"/>
                <a:ext cx="3650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0F5F9E-78AF-6D05-A038-6E873F0D7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295" y="3542967"/>
                <a:ext cx="365035" cy="369332"/>
              </a:xfrm>
              <a:prstGeom prst="rect">
                <a:avLst/>
              </a:prstGeom>
              <a:blipFill>
                <a:blip r:embed="rId19"/>
                <a:stretch>
                  <a:fillRect l="-11667" r="-500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817B3E-F547-2C06-88F0-D54DEB302708}"/>
                  </a:ext>
                </a:extLst>
              </p:cNvPr>
              <p:cNvSpPr txBox="1"/>
              <p:nvPr/>
            </p:nvSpPr>
            <p:spPr>
              <a:xfrm>
                <a:off x="10644295" y="2641996"/>
                <a:ext cx="381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817B3E-F547-2C06-88F0-D54DEB30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295" y="2641996"/>
                <a:ext cx="381065" cy="369332"/>
              </a:xfrm>
              <a:prstGeom prst="rect">
                <a:avLst/>
              </a:prstGeom>
              <a:blipFill>
                <a:blip r:embed="rId20"/>
                <a:stretch>
                  <a:fillRect l="-19048" r="-4762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6C930B-D8B8-2699-2A5A-0FEFA672E5E3}"/>
                  </a:ext>
                </a:extLst>
              </p:cNvPr>
              <p:cNvSpPr txBox="1"/>
              <p:nvPr/>
            </p:nvSpPr>
            <p:spPr>
              <a:xfrm>
                <a:off x="10660325" y="1708155"/>
                <a:ext cx="3714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6C930B-D8B8-2699-2A5A-0FEFA672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325" y="1708155"/>
                <a:ext cx="371447" cy="369332"/>
              </a:xfrm>
              <a:prstGeom prst="rect">
                <a:avLst/>
              </a:prstGeom>
              <a:blipFill>
                <a:blip r:embed="rId21"/>
                <a:stretch>
                  <a:fillRect l="-21311" r="-4918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BE06BE-9160-4DE0-111D-49BD09049561}"/>
              </a:ext>
            </a:extLst>
          </p:cNvPr>
          <p:cNvCxnSpPr>
            <a:cxnSpLocks/>
          </p:cNvCxnSpPr>
          <p:nvPr/>
        </p:nvCxnSpPr>
        <p:spPr>
          <a:xfrm>
            <a:off x="10938027" y="2631584"/>
            <a:ext cx="41343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683E893-EA61-A6CB-074F-EFEE1C385AE8}"/>
              </a:ext>
            </a:extLst>
          </p:cNvPr>
          <p:cNvCxnSpPr>
            <a:cxnSpLocks/>
          </p:cNvCxnSpPr>
          <p:nvPr/>
        </p:nvCxnSpPr>
        <p:spPr>
          <a:xfrm>
            <a:off x="11351457" y="2617395"/>
            <a:ext cx="0" cy="4500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6EAD1AA-6285-A1D3-C06C-70AC8D71679F}"/>
              </a:ext>
            </a:extLst>
          </p:cNvPr>
          <p:cNvCxnSpPr>
            <a:cxnSpLocks/>
          </p:cNvCxnSpPr>
          <p:nvPr/>
        </p:nvCxnSpPr>
        <p:spPr>
          <a:xfrm flipH="1" flipV="1">
            <a:off x="10938027" y="3053220"/>
            <a:ext cx="413430" cy="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546EB8E-CDF4-5BA2-924D-FF3999AA441D}"/>
                  </a:ext>
                </a:extLst>
              </p:cNvPr>
              <p:cNvSpPr txBox="1"/>
              <p:nvPr/>
            </p:nvSpPr>
            <p:spPr>
              <a:xfrm>
                <a:off x="1353742" y="3165548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546EB8E-CDF4-5BA2-924D-FF3999AA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42" y="3165548"/>
                <a:ext cx="281552" cy="276999"/>
              </a:xfrm>
              <a:prstGeom prst="rect">
                <a:avLst/>
              </a:prstGeom>
              <a:blipFill>
                <a:blip r:embed="rId22"/>
                <a:stretch>
                  <a:fillRect l="-17391" r="-2173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5F7EDE-9465-6488-96C2-8729B5E350BF}"/>
                  </a:ext>
                </a:extLst>
              </p:cNvPr>
              <p:cNvSpPr txBox="1"/>
              <p:nvPr/>
            </p:nvSpPr>
            <p:spPr>
              <a:xfrm>
                <a:off x="1396371" y="223259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5F7EDE-9465-6488-96C2-8729B5E35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371" y="2232593"/>
                <a:ext cx="253274" cy="369332"/>
              </a:xfrm>
              <a:prstGeom prst="rect">
                <a:avLst/>
              </a:prstGeom>
              <a:blipFill>
                <a:blip r:embed="rId23"/>
                <a:stretch>
                  <a:fillRect l="-16667" r="-19048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2D9B08-F1A3-F6EA-3951-4A1787AB2670}"/>
                  </a:ext>
                </a:extLst>
              </p:cNvPr>
              <p:cNvSpPr txBox="1"/>
              <p:nvPr/>
            </p:nvSpPr>
            <p:spPr>
              <a:xfrm>
                <a:off x="2431353" y="222984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2D9B08-F1A3-F6EA-3951-4A1787AB2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53" y="2229845"/>
                <a:ext cx="253274" cy="369332"/>
              </a:xfrm>
              <a:prstGeom prst="rect">
                <a:avLst/>
              </a:prstGeom>
              <a:blipFill>
                <a:blip r:embed="rId24"/>
                <a:stretch>
                  <a:fillRect l="-19512" r="-1951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49F161B-4750-D0A8-85BF-D5A1A287BB37}"/>
                  </a:ext>
                </a:extLst>
              </p:cNvPr>
              <p:cNvSpPr txBox="1"/>
              <p:nvPr/>
            </p:nvSpPr>
            <p:spPr>
              <a:xfrm>
                <a:off x="3457720" y="2216910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49F161B-4750-D0A8-85BF-D5A1A287B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720" y="2216910"/>
                <a:ext cx="253274" cy="369332"/>
              </a:xfrm>
              <a:prstGeom prst="rect">
                <a:avLst/>
              </a:prstGeom>
              <a:blipFill>
                <a:blip r:embed="rId25"/>
                <a:stretch>
                  <a:fillRect l="-16667" r="-19048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E792D88-5E60-353D-3C7C-91C21C71A5E9}"/>
                  </a:ext>
                </a:extLst>
              </p:cNvPr>
              <p:cNvSpPr txBox="1"/>
              <p:nvPr/>
            </p:nvSpPr>
            <p:spPr>
              <a:xfrm>
                <a:off x="5487045" y="2200339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E792D88-5E60-353D-3C7C-91C21C71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045" y="2200339"/>
                <a:ext cx="253274" cy="369332"/>
              </a:xfrm>
              <a:prstGeom prst="rect">
                <a:avLst/>
              </a:prstGeom>
              <a:blipFill>
                <a:blip r:embed="rId26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F49240-23B6-A2C7-2C7D-0ABA32142EB1}"/>
                  </a:ext>
                </a:extLst>
              </p:cNvPr>
              <p:cNvSpPr txBox="1"/>
              <p:nvPr/>
            </p:nvSpPr>
            <p:spPr>
              <a:xfrm>
                <a:off x="7792945" y="2214115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F49240-23B6-A2C7-2C7D-0ABA3214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945" y="2214115"/>
                <a:ext cx="253274" cy="369332"/>
              </a:xfrm>
              <a:prstGeom prst="rect">
                <a:avLst/>
              </a:prstGeom>
              <a:blipFill>
                <a:blip r:embed="rId27"/>
                <a:stretch>
                  <a:fillRect l="-16667" r="-19048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2AD0AB-76A2-D74C-C0E1-3889A2ADDBD7}"/>
                  </a:ext>
                </a:extLst>
              </p:cNvPr>
              <p:cNvSpPr txBox="1"/>
              <p:nvPr/>
            </p:nvSpPr>
            <p:spPr>
              <a:xfrm>
                <a:off x="2402537" y="3177598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2AD0AB-76A2-D74C-C0E1-3889A2ADD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37" y="3177598"/>
                <a:ext cx="281552" cy="276999"/>
              </a:xfrm>
              <a:prstGeom prst="rect">
                <a:avLst/>
              </a:prstGeom>
              <a:blipFill>
                <a:blip r:embed="rId28"/>
                <a:stretch>
                  <a:fillRect l="-17391" r="-2173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E923A41-F414-7D94-DBE9-D365D46C5A3A}"/>
                  </a:ext>
                </a:extLst>
              </p:cNvPr>
              <p:cNvSpPr txBox="1"/>
              <p:nvPr/>
            </p:nvSpPr>
            <p:spPr>
              <a:xfrm>
                <a:off x="3449097" y="3207747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E923A41-F414-7D94-DBE9-D365D46C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97" y="3207747"/>
                <a:ext cx="281552" cy="276999"/>
              </a:xfrm>
              <a:prstGeom prst="rect">
                <a:avLst/>
              </a:prstGeom>
              <a:blipFill>
                <a:blip r:embed="rId29"/>
                <a:stretch>
                  <a:fillRect l="-19565" r="-19565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885842D-61D0-0CB5-73B4-F5959E3CE467}"/>
                  </a:ext>
                </a:extLst>
              </p:cNvPr>
              <p:cNvSpPr txBox="1"/>
              <p:nvPr/>
            </p:nvSpPr>
            <p:spPr>
              <a:xfrm>
                <a:off x="5460154" y="3185117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885842D-61D0-0CB5-73B4-F5959E3C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54" y="3185117"/>
                <a:ext cx="281552" cy="276999"/>
              </a:xfrm>
              <a:prstGeom prst="rect">
                <a:avLst/>
              </a:prstGeom>
              <a:blipFill>
                <a:blip r:embed="rId30"/>
                <a:stretch>
                  <a:fillRect l="-19565" r="-19565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3F0FF90-95AD-E09E-5135-900B868523D1}"/>
                  </a:ext>
                </a:extLst>
              </p:cNvPr>
              <p:cNvSpPr txBox="1"/>
              <p:nvPr/>
            </p:nvSpPr>
            <p:spPr>
              <a:xfrm>
                <a:off x="7751366" y="3165548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3F0FF90-95AD-E09E-5135-900B86852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366" y="3165548"/>
                <a:ext cx="281552" cy="276999"/>
              </a:xfrm>
              <a:prstGeom prst="rect">
                <a:avLst/>
              </a:prstGeom>
              <a:blipFill>
                <a:blip r:embed="rId31"/>
                <a:stretch>
                  <a:fillRect l="-19565" r="-19565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001785-4F34-AA7D-CCBA-31E73037677E}"/>
                  </a:ext>
                </a:extLst>
              </p:cNvPr>
              <p:cNvSpPr txBox="1"/>
              <p:nvPr/>
            </p:nvSpPr>
            <p:spPr>
              <a:xfrm>
                <a:off x="10503519" y="3150932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001785-4F34-AA7D-CCBA-31E73037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519" y="3150932"/>
                <a:ext cx="281552" cy="276999"/>
              </a:xfrm>
              <a:prstGeom prst="rect">
                <a:avLst/>
              </a:prstGeom>
              <a:blipFill>
                <a:blip r:embed="rId32"/>
                <a:stretch>
                  <a:fillRect l="-17391" r="-2173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D96DDDF-D108-4153-0C91-1D3DDF458794}"/>
                  </a:ext>
                </a:extLst>
              </p:cNvPr>
              <p:cNvSpPr txBox="1"/>
              <p:nvPr/>
            </p:nvSpPr>
            <p:spPr>
              <a:xfrm>
                <a:off x="10496441" y="2184820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D96DDDF-D108-4153-0C91-1D3DDF45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441" y="2184820"/>
                <a:ext cx="253274" cy="369332"/>
              </a:xfrm>
              <a:prstGeom prst="rect">
                <a:avLst/>
              </a:prstGeom>
              <a:blipFill>
                <a:blip r:embed="rId33"/>
                <a:stretch>
                  <a:fillRect l="-19512" r="-19512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404F0E-7C42-4463-3792-A0588DC04FE5}"/>
                  </a:ext>
                </a:extLst>
              </p:cNvPr>
              <p:cNvSpPr txBox="1"/>
              <p:nvPr/>
            </p:nvSpPr>
            <p:spPr>
              <a:xfrm>
                <a:off x="2045170" y="2600395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404F0E-7C42-4463-3792-A0588DC04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70" y="2600395"/>
                <a:ext cx="221214" cy="276999"/>
              </a:xfrm>
              <a:prstGeom prst="rect">
                <a:avLst/>
              </a:prstGeom>
              <a:blipFill>
                <a:blip r:embed="rId34"/>
                <a:stretch>
                  <a:fillRect l="-24324" r="-24324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95BA5F-1D1D-CC0E-1D99-62318F05850F}"/>
                  </a:ext>
                </a:extLst>
              </p:cNvPr>
              <p:cNvSpPr txBox="1"/>
              <p:nvPr/>
            </p:nvSpPr>
            <p:spPr>
              <a:xfrm>
                <a:off x="3118144" y="258231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95BA5F-1D1D-CC0E-1D99-62318F05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44" y="2582313"/>
                <a:ext cx="221214" cy="276999"/>
              </a:xfrm>
              <a:prstGeom prst="rect">
                <a:avLst/>
              </a:prstGeom>
              <a:blipFill>
                <a:blip r:embed="rId35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5EA6F4-22BA-24A4-833C-A4E82A473A1A}"/>
                  </a:ext>
                </a:extLst>
              </p:cNvPr>
              <p:cNvSpPr txBox="1"/>
              <p:nvPr/>
            </p:nvSpPr>
            <p:spPr>
              <a:xfrm>
                <a:off x="4073828" y="2593980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5EA6F4-22BA-24A4-833C-A4E82A473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28" y="2593980"/>
                <a:ext cx="221214" cy="276999"/>
              </a:xfrm>
              <a:prstGeom prst="rect">
                <a:avLst/>
              </a:prstGeom>
              <a:blipFill>
                <a:blip r:embed="rId36"/>
                <a:stretch>
                  <a:fillRect l="-24324" r="-24324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F1B92BB-4F98-CCE3-A544-820FBE4EC82D}"/>
                  </a:ext>
                </a:extLst>
              </p:cNvPr>
              <p:cNvSpPr txBox="1"/>
              <p:nvPr/>
            </p:nvSpPr>
            <p:spPr>
              <a:xfrm>
                <a:off x="5230902" y="260167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F1B92BB-4F98-CCE3-A544-820FBE4EC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02" y="2601673"/>
                <a:ext cx="221214" cy="276999"/>
              </a:xfrm>
              <a:prstGeom prst="rect">
                <a:avLst/>
              </a:prstGeom>
              <a:blipFill>
                <a:blip r:embed="rId37"/>
                <a:stretch>
                  <a:fillRect l="-25000" r="-27778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2D83A2-E4FE-262D-93B9-359753853923}"/>
                  </a:ext>
                </a:extLst>
              </p:cNvPr>
              <p:cNvSpPr txBox="1"/>
              <p:nvPr/>
            </p:nvSpPr>
            <p:spPr>
              <a:xfrm>
                <a:off x="6111409" y="258840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2D83A2-E4FE-262D-93B9-359753853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09" y="2588403"/>
                <a:ext cx="221214" cy="276999"/>
              </a:xfrm>
              <a:prstGeom prst="rect">
                <a:avLst/>
              </a:prstGeom>
              <a:blipFill>
                <a:blip r:embed="rId38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64B3FB4-8E11-FC30-29D7-3876355A7D07}"/>
                  </a:ext>
                </a:extLst>
              </p:cNvPr>
              <p:cNvSpPr txBox="1"/>
              <p:nvPr/>
            </p:nvSpPr>
            <p:spPr>
              <a:xfrm>
                <a:off x="7559114" y="2587601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64B3FB4-8E11-FC30-29D7-3876355A7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114" y="2587601"/>
                <a:ext cx="221214" cy="276999"/>
              </a:xfrm>
              <a:prstGeom prst="rect">
                <a:avLst/>
              </a:prstGeom>
              <a:blipFill>
                <a:blip r:embed="rId39"/>
                <a:stretch>
                  <a:fillRect l="-25000" r="-27778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A0D9F35-EB90-83E4-9112-23D781681E31}"/>
                  </a:ext>
                </a:extLst>
              </p:cNvPr>
              <p:cNvSpPr txBox="1"/>
              <p:nvPr/>
            </p:nvSpPr>
            <p:spPr>
              <a:xfrm>
                <a:off x="11409878" y="2690010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A0D9F35-EB90-83E4-9112-23D78168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9878" y="2690010"/>
                <a:ext cx="221214" cy="276999"/>
              </a:xfrm>
              <a:prstGeom prst="rect">
                <a:avLst/>
              </a:prstGeom>
              <a:blipFill>
                <a:blip r:embed="rId40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row: Right 88">
            <a:extLst>
              <a:ext uri="{FF2B5EF4-FFF2-40B4-BE49-F238E27FC236}">
                <a16:creationId xmlns:a16="http://schemas.microsoft.com/office/drawing/2014/main" id="{6756D1F7-3CAB-3FDA-0C0D-87AAF90460E4}"/>
              </a:ext>
            </a:extLst>
          </p:cNvPr>
          <p:cNvSpPr/>
          <p:nvPr/>
        </p:nvSpPr>
        <p:spPr>
          <a:xfrm>
            <a:off x="8660558" y="2544012"/>
            <a:ext cx="1533825" cy="596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80FE67-5F26-802C-3847-7D345B2FA3D9}"/>
              </a:ext>
            </a:extLst>
          </p:cNvPr>
          <p:cNvSpPr txBox="1"/>
          <p:nvPr/>
        </p:nvSpPr>
        <p:spPr>
          <a:xfrm>
            <a:off x="8711979" y="2244218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Compactly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Speech Bubble: Rectangle 178">
                <a:extLst>
                  <a:ext uri="{FF2B5EF4-FFF2-40B4-BE49-F238E27FC236}">
                    <a16:creationId xmlns:a16="http://schemas.microsoft.com/office/drawing/2014/main" id="{AE44CBF2-DD37-8EAA-9821-EC2E3C29068B}"/>
                  </a:ext>
                </a:extLst>
              </p:cNvPr>
              <p:cNvSpPr/>
              <p:nvPr/>
            </p:nvSpPr>
            <p:spPr>
              <a:xfrm>
                <a:off x="7625447" y="4440617"/>
                <a:ext cx="2005663" cy="474551"/>
              </a:xfrm>
              <a:prstGeom prst="wedgeRectCallout">
                <a:avLst>
                  <a:gd name="adj1" fmla="val -50685"/>
                  <a:gd name="adj2" fmla="val 837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some activation function like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ReLU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9" name="Speech Bubble: Rectangle 178">
                <a:extLst>
                  <a:ext uri="{FF2B5EF4-FFF2-40B4-BE49-F238E27FC236}">
                    <a16:creationId xmlns:a16="http://schemas.microsoft.com/office/drawing/2014/main" id="{AE44CBF2-DD37-8EAA-9821-EC2E3C290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47" y="4440617"/>
                <a:ext cx="2005663" cy="474551"/>
              </a:xfrm>
              <a:prstGeom prst="wedgeRectCallout">
                <a:avLst>
                  <a:gd name="adj1" fmla="val -50685"/>
                  <a:gd name="adj2" fmla="val 83707"/>
                </a:avLst>
              </a:prstGeom>
              <a:blipFill>
                <a:blip r:embed="rId41"/>
                <a:stretch>
                  <a:fillRect t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Speech Bubble: Rectangle 180">
                <a:extLst>
                  <a:ext uri="{FF2B5EF4-FFF2-40B4-BE49-F238E27FC236}">
                    <a16:creationId xmlns:a16="http://schemas.microsoft.com/office/drawing/2014/main" id="{FC00B194-2BD4-78B3-00EF-77CAC89A997B}"/>
                  </a:ext>
                </a:extLst>
              </p:cNvPr>
              <p:cNvSpPr/>
              <p:nvPr/>
            </p:nvSpPr>
            <p:spPr>
              <a:xfrm>
                <a:off x="9136812" y="5492464"/>
                <a:ext cx="2277484" cy="648190"/>
              </a:xfrm>
              <a:prstGeom prst="wedgeRectCallout">
                <a:avLst>
                  <a:gd name="adj1" fmla="val -57585"/>
                  <a:gd name="adj2" fmla="val 49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 the nature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.If it is categorical then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be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softmax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1" name="Speech Bubble: Rectangle 180">
                <a:extLst>
                  <a:ext uri="{FF2B5EF4-FFF2-40B4-BE49-F238E27FC236}">
                    <a16:creationId xmlns:a16="http://schemas.microsoft.com/office/drawing/2014/main" id="{FC00B194-2BD4-78B3-00EF-77CAC89A9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812" y="5492464"/>
                <a:ext cx="2277484" cy="648190"/>
              </a:xfrm>
              <a:prstGeom prst="wedgeRectCallout">
                <a:avLst>
                  <a:gd name="adj1" fmla="val -57585"/>
                  <a:gd name="adj2" fmla="val 4935"/>
                </a:avLst>
              </a:prstGeom>
              <a:blipFill>
                <a:blip r:embed="rId42"/>
                <a:stretch>
                  <a:fillRect t="-14679" b="-238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5ED0FC2-5E15-05F0-1658-17A13E3DABD3}"/>
                  </a:ext>
                </a:extLst>
              </p:cNvPr>
              <p:cNvSpPr/>
              <p:nvPr/>
            </p:nvSpPr>
            <p:spPr>
              <a:xfrm>
                <a:off x="203481" y="4067460"/>
                <a:ext cx="3245615" cy="474551"/>
              </a:xfrm>
              <a:prstGeom prst="wedgeRectCallout">
                <a:avLst>
                  <a:gd name="adj1" fmla="val 1885"/>
                  <a:gd name="adj2" fmla="val -7162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Given in form of an embedding (e.g., word embedding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word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5ED0FC2-5E15-05F0-1658-17A13E3DA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81" y="4067460"/>
                <a:ext cx="3245615" cy="474551"/>
              </a:xfrm>
              <a:prstGeom prst="wedgeRectCallout">
                <a:avLst>
                  <a:gd name="adj1" fmla="val 1885"/>
                  <a:gd name="adj2" fmla="val -71623"/>
                </a:avLst>
              </a:prstGeom>
              <a:blipFill>
                <a:blip r:embed="rId43"/>
                <a:stretch>
                  <a:fillRect l="-746" b="-202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347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2" grpId="0"/>
      <p:bldP spid="13" grpId="0"/>
      <p:bldP spid="14" grpId="0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8" grpId="0"/>
      <p:bldP spid="40" grpId="0"/>
      <p:bldP spid="41" grpId="0"/>
      <p:bldP spid="44" grpId="0" animBg="1"/>
      <p:bldP spid="45" grpId="0" animBg="1"/>
      <p:bldP spid="46" grpId="0" animBg="1"/>
      <p:bldP spid="49" grpId="0"/>
      <p:bldP spid="50" grpId="0"/>
      <p:bldP spid="51" grpId="0"/>
      <p:bldP spid="59" grpId="0" animBg="1"/>
      <p:bldP spid="60" grpId="0" animBg="1"/>
      <p:bldP spid="61" grpId="0" animBg="1"/>
      <p:bldP spid="64" grpId="0"/>
      <p:bldP spid="65" grpId="0"/>
      <p:bldP spid="66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/>
      <p:bldP spid="179" grpId="0" animBg="1"/>
      <p:bldP spid="18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For RNNs, Long Distant Past is Hard to Remember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hidden layer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are supposed to summarize the past up to time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 theory, they should. In practice, they can’t. Some reasons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Vanishing gradients along the sequence too – past knowledge gets “diluted”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Hidden nodes also have limited capacity because of their finite dimensionality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Various extensions of RNNs have been proposed to address forgetting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Gated Recurrent Units (GRU), Long Short Term Memory (LSTM)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596788" cy="5557532"/>
              </a:xfrm>
              <a:blipFill>
                <a:blip r:embed="rId3"/>
                <a:stretch>
                  <a:fillRect l="-84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4AC92C3-0231-BBDA-7192-C0D8FD8F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" y="3540956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325EF0DE-66A0-61EC-2DFF-20CAF679A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45" y="262929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8B6B773C-CB33-4091-C138-21DA14D8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838" y="1717632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DA35F1-736D-9B6D-2C37-2BECA1EBD123}"/>
              </a:ext>
            </a:extLst>
          </p:cNvPr>
          <p:cNvCxnSpPr>
            <a:cxnSpLocks/>
            <a:stCxn id="3" idx="0"/>
            <a:endCxn id="5" idx="4"/>
          </p:cNvCxnSpPr>
          <p:nvPr/>
        </p:nvCxnSpPr>
        <p:spPr>
          <a:xfrm flipV="1">
            <a:off x="1146825" y="305093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3BBFEF-EE57-9646-5547-82F75B1DE511}"/>
              </a:ext>
            </a:extLst>
          </p:cNvPr>
          <p:cNvCxnSpPr>
            <a:cxnSpLocks/>
          </p:cNvCxnSpPr>
          <p:nvPr/>
        </p:nvCxnSpPr>
        <p:spPr>
          <a:xfrm flipV="1">
            <a:off x="1146825" y="2139268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2BB22-6250-2FCC-4D58-FBA4CF8E2F86}"/>
                  </a:ext>
                </a:extLst>
              </p:cNvPr>
              <p:cNvSpPr txBox="1"/>
              <p:nvPr/>
            </p:nvSpPr>
            <p:spPr>
              <a:xfrm>
                <a:off x="947055" y="3540677"/>
                <a:ext cx="3823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2BB22-6250-2FCC-4D58-FBA4CF8E2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55" y="3540677"/>
                <a:ext cx="382349" cy="369332"/>
              </a:xfrm>
              <a:prstGeom prst="rect">
                <a:avLst/>
              </a:prstGeom>
              <a:blipFill>
                <a:blip r:embed="rId4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53D59-54DD-6310-6DE8-0E327AD2B21C}"/>
                  </a:ext>
                </a:extLst>
              </p:cNvPr>
              <p:cNvSpPr txBox="1"/>
              <p:nvPr/>
            </p:nvSpPr>
            <p:spPr>
              <a:xfrm>
                <a:off x="947055" y="2639706"/>
                <a:ext cx="398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B53D59-54DD-6310-6DE8-0E327AD2B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55" y="2639706"/>
                <a:ext cx="398379" cy="369332"/>
              </a:xfrm>
              <a:prstGeom prst="rect">
                <a:avLst/>
              </a:prstGeom>
              <a:blipFill>
                <a:blip r:embed="rId5"/>
                <a:stretch>
                  <a:fillRect l="-18182" r="-606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E61A34-857B-7973-A551-7ED779DF53E4}"/>
                  </a:ext>
                </a:extLst>
              </p:cNvPr>
              <p:cNvSpPr txBox="1"/>
              <p:nvPr/>
            </p:nvSpPr>
            <p:spPr>
              <a:xfrm>
                <a:off x="963085" y="1705865"/>
                <a:ext cx="3887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E61A34-857B-7973-A551-7ED779DF5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85" y="1705865"/>
                <a:ext cx="388760" cy="369332"/>
              </a:xfrm>
              <a:prstGeom prst="rect">
                <a:avLst/>
              </a:prstGeom>
              <a:blipFill>
                <a:blip r:embed="rId6"/>
                <a:stretch>
                  <a:fillRect l="-20313" r="-625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2">
            <a:extLst>
              <a:ext uri="{FF2B5EF4-FFF2-40B4-BE49-F238E27FC236}">
                <a16:creationId xmlns:a16="http://schemas.microsoft.com/office/drawing/2014/main" id="{5BBCD798-FC62-BE2A-036A-A50D6AE4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466" y="3552723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Oval 28">
            <a:extLst>
              <a:ext uri="{FF2B5EF4-FFF2-40B4-BE49-F238E27FC236}">
                <a16:creationId xmlns:a16="http://schemas.microsoft.com/office/drawing/2014/main" id="{EB2ADBAF-F63F-22CA-C45B-39869860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466" y="2641061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6E8A00C9-AACC-9E69-3BF3-560BC2F1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59" y="1729399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2C58A6-03E7-B68D-855E-F259F4A474E7}"/>
              </a:ext>
            </a:extLst>
          </p:cNvPr>
          <p:cNvCxnSpPr>
            <a:cxnSpLocks/>
            <a:stCxn id="17" idx="0"/>
            <a:endCxn id="18" idx="4"/>
          </p:cNvCxnSpPr>
          <p:nvPr/>
        </p:nvCxnSpPr>
        <p:spPr>
          <a:xfrm flipV="1">
            <a:off x="2200746" y="3062697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5723DE-6D40-31C3-13C8-3B8DF8580B80}"/>
              </a:ext>
            </a:extLst>
          </p:cNvPr>
          <p:cNvCxnSpPr>
            <a:cxnSpLocks/>
          </p:cNvCxnSpPr>
          <p:nvPr/>
        </p:nvCxnSpPr>
        <p:spPr>
          <a:xfrm flipV="1">
            <a:off x="2200746" y="2151035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CF7B4-4A7B-A4ED-24ED-0CF5ABC525C0}"/>
                  </a:ext>
                </a:extLst>
              </p:cNvPr>
              <p:cNvSpPr txBox="1"/>
              <p:nvPr/>
            </p:nvSpPr>
            <p:spPr>
              <a:xfrm>
                <a:off x="2000976" y="3552444"/>
                <a:ext cx="3894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DCF7B4-4A7B-A4ED-24ED-0CF5ABC5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76" y="3552444"/>
                <a:ext cx="389466" cy="369332"/>
              </a:xfrm>
              <a:prstGeom prst="rect">
                <a:avLst/>
              </a:prstGeom>
              <a:blipFill>
                <a:blip r:embed="rId7"/>
                <a:stretch>
                  <a:fillRect l="-10938" r="-6250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DEF8A7-9E6B-7E7A-481F-ADE27A0D6E61}"/>
                  </a:ext>
                </a:extLst>
              </p:cNvPr>
              <p:cNvSpPr txBox="1"/>
              <p:nvPr/>
            </p:nvSpPr>
            <p:spPr>
              <a:xfrm>
                <a:off x="2000976" y="2651473"/>
                <a:ext cx="4054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DEF8A7-9E6B-7E7A-481F-ADE27A0D6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976" y="2651473"/>
                <a:ext cx="405496" cy="369332"/>
              </a:xfrm>
              <a:prstGeom prst="rect">
                <a:avLst/>
              </a:prstGeom>
              <a:blipFill>
                <a:blip r:embed="rId8"/>
                <a:stretch>
                  <a:fillRect l="-17910" r="-597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5733C-A7F9-E728-5CBF-D657B343F194}"/>
                  </a:ext>
                </a:extLst>
              </p:cNvPr>
              <p:cNvSpPr txBox="1"/>
              <p:nvPr/>
            </p:nvSpPr>
            <p:spPr>
              <a:xfrm>
                <a:off x="2017006" y="1717632"/>
                <a:ext cx="395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55733C-A7F9-E728-5CBF-D657B343F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06" y="1717632"/>
                <a:ext cx="395878" cy="369332"/>
              </a:xfrm>
              <a:prstGeom prst="rect">
                <a:avLst/>
              </a:prstGeom>
              <a:blipFill>
                <a:blip r:embed="rId9"/>
                <a:stretch>
                  <a:fillRect l="-20000" r="-615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">
            <a:extLst>
              <a:ext uri="{FF2B5EF4-FFF2-40B4-BE49-F238E27FC236}">
                <a16:creationId xmlns:a16="http://schemas.microsoft.com/office/drawing/2014/main" id="{B25EF37A-974B-FAC3-8434-D1DFAF338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144" y="3533087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C899AA5B-AAAA-1E05-769E-D99A69717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144" y="2621425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2C8C5603-C24B-C37F-D415-C14DA0B8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437" y="1709763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FA0024-F948-08E2-84B2-2CA9D27B08B8}"/>
              </a:ext>
            </a:extLst>
          </p:cNvPr>
          <p:cNvCxnSpPr>
            <a:cxnSpLocks/>
            <a:stCxn id="25" idx="0"/>
            <a:endCxn id="26" idx="4"/>
          </p:cNvCxnSpPr>
          <p:nvPr/>
        </p:nvCxnSpPr>
        <p:spPr>
          <a:xfrm flipV="1">
            <a:off x="7518424" y="3043061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B5E628-B917-DF60-58D3-F753C9EF995D}"/>
              </a:ext>
            </a:extLst>
          </p:cNvPr>
          <p:cNvCxnSpPr>
            <a:cxnSpLocks/>
          </p:cNvCxnSpPr>
          <p:nvPr/>
        </p:nvCxnSpPr>
        <p:spPr>
          <a:xfrm flipV="1">
            <a:off x="7518424" y="2131399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5EBD5-2D0D-B679-41BC-E6F495BFD8BF}"/>
                  </a:ext>
                </a:extLst>
              </p:cNvPr>
              <p:cNvSpPr txBox="1"/>
              <p:nvPr/>
            </p:nvSpPr>
            <p:spPr>
              <a:xfrm>
                <a:off x="7318654" y="3532808"/>
                <a:ext cx="4152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5EBD5-2D0D-B679-41BC-E6F495BFD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54" y="3532808"/>
                <a:ext cx="415242" cy="369332"/>
              </a:xfrm>
              <a:prstGeom prst="rect">
                <a:avLst/>
              </a:prstGeom>
              <a:blipFill>
                <a:blip r:embed="rId10"/>
                <a:stretch>
                  <a:fillRect l="-10294" r="-5882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32A75D-3868-2E56-EDDF-F2F84D60AFE1}"/>
                  </a:ext>
                </a:extLst>
              </p:cNvPr>
              <p:cNvSpPr txBox="1"/>
              <p:nvPr/>
            </p:nvSpPr>
            <p:spPr>
              <a:xfrm>
                <a:off x="7318654" y="2631837"/>
                <a:ext cx="4312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32A75D-3868-2E56-EDDF-F2F84D60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654" y="2631837"/>
                <a:ext cx="431272" cy="369332"/>
              </a:xfrm>
              <a:prstGeom prst="rect">
                <a:avLst/>
              </a:prstGeom>
              <a:blipFill>
                <a:blip r:embed="rId11"/>
                <a:stretch>
                  <a:fillRect l="-18571" r="-7143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DC6EFF-0753-49B5-A700-1DF20A14C2E5}"/>
                  </a:ext>
                </a:extLst>
              </p:cNvPr>
              <p:cNvSpPr txBox="1"/>
              <p:nvPr/>
            </p:nvSpPr>
            <p:spPr>
              <a:xfrm>
                <a:off x="7334684" y="1697996"/>
                <a:ext cx="4216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DC6EFF-0753-49B5-A700-1DF20A14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684" y="1697996"/>
                <a:ext cx="421654" cy="369332"/>
              </a:xfrm>
              <a:prstGeom prst="rect">
                <a:avLst/>
              </a:prstGeom>
              <a:blipFill>
                <a:blip r:embed="rId12"/>
                <a:stretch>
                  <a:fillRect l="-17391" r="-5797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2">
            <a:extLst>
              <a:ext uri="{FF2B5EF4-FFF2-40B4-BE49-F238E27FC236}">
                <a16:creationId xmlns:a16="http://schemas.microsoft.com/office/drawing/2014/main" id="{BBB2B13F-9FDA-798A-8EC2-7292E8836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49" y="3539701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4" name="Oval 28">
            <a:extLst>
              <a:ext uri="{FF2B5EF4-FFF2-40B4-BE49-F238E27FC236}">
                <a16:creationId xmlns:a16="http://schemas.microsoft.com/office/drawing/2014/main" id="{8B43E10A-E406-ACF1-60AB-12474BC4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249" y="2628039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C5716CEC-E87A-D547-A6DD-39ADD340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542" y="1716377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D704EE-9882-6406-9118-18F1EE784DDE}"/>
              </a:ext>
            </a:extLst>
          </p:cNvPr>
          <p:cNvCxnSpPr>
            <a:cxnSpLocks/>
            <a:stCxn id="33" idx="0"/>
            <a:endCxn id="34" idx="4"/>
          </p:cNvCxnSpPr>
          <p:nvPr/>
        </p:nvCxnSpPr>
        <p:spPr>
          <a:xfrm flipV="1">
            <a:off x="5253529" y="3049675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DAA142-1AB2-B51D-DC41-1A309768CA90}"/>
              </a:ext>
            </a:extLst>
          </p:cNvPr>
          <p:cNvCxnSpPr>
            <a:cxnSpLocks/>
          </p:cNvCxnSpPr>
          <p:nvPr/>
        </p:nvCxnSpPr>
        <p:spPr>
          <a:xfrm flipV="1">
            <a:off x="5253529" y="2138013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987F7D-292C-FD72-F83C-39BAC344FF96}"/>
                  </a:ext>
                </a:extLst>
              </p:cNvPr>
              <p:cNvSpPr txBox="1"/>
              <p:nvPr/>
            </p:nvSpPr>
            <p:spPr>
              <a:xfrm>
                <a:off x="5053759" y="3539422"/>
                <a:ext cx="4347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987F7D-292C-FD72-F83C-39BAC344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59" y="3539422"/>
                <a:ext cx="434798" cy="369332"/>
              </a:xfrm>
              <a:prstGeom prst="rect">
                <a:avLst/>
              </a:prstGeom>
              <a:blipFill>
                <a:blip r:embed="rId13"/>
                <a:stretch>
                  <a:fillRect l="-2817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AF29A6-8179-E1BF-0928-97ACE79C8D1F}"/>
                  </a:ext>
                </a:extLst>
              </p:cNvPr>
              <p:cNvSpPr txBox="1"/>
              <p:nvPr/>
            </p:nvSpPr>
            <p:spPr>
              <a:xfrm>
                <a:off x="5053759" y="2638451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AF29A6-8179-E1BF-0928-97ACE79C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59" y="2638451"/>
                <a:ext cx="450828" cy="369332"/>
              </a:xfrm>
              <a:prstGeom prst="rect">
                <a:avLst/>
              </a:prstGeom>
              <a:blipFill>
                <a:blip r:embed="rId14"/>
                <a:stretch>
                  <a:fillRect l="-9459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D5D9C6-5A3C-7131-B704-79B8EE27F8DC}"/>
                  </a:ext>
                </a:extLst>
              </p:cNvPr>
              <p:cNvSpPr txBox="1"/>
              <p:nvPr/>
            </p:nvSpPr>
            <p:spPr>
              <a:xfrm>
                <a:off x="5069789" y="1704610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FD5D9C6-5A3C-7131-B704-79B8EE27F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9" y="1704610"/>
                <a:ext cx="419089" cy="369332"/>
              </a:xfrm>
              <a:prstGeom prst="rect">
                <a:avLst/>
              </a:prstGeom>
              <a:blipFill>
                <a:blip r:embed="rId15"/>
                <a:stretch>
                  <a:fillRect l="-13235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AE76D8-D292-8DD4-BC0E-2FE64E98CDF9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377615" y="2836139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AFA0A10-8712-932D-2B67-D29F8ED96173}"/>
              </a:ext>
            </a:extLst>
          </p:cNvPr>
          <p:cNvCxnSpPr>
            <a:cxnSpLocks/>
          </p:cNvCxnSpPr>
          <p:nvPr/>
        </p:nvCxnSpPr>
        <p:spPr>
          <a:xfrm flipV="1">
            <a:off x="6935882" y="2827315"/>
            <a:ext cx="378853" cy="11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2">
            <a:extLst>
              <a:ext uri="{FF2B5EF4-FFF2-40B4-BE49-F238E27FC236}">
                <a16:creationId xmlns:a16="http://schemas.microsoft.com/office/drawing/2014/main" id="{E1FABDCC-C89B-13B4-498F-5E3D8EBBD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278" y="3553038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5" name="Oval 28">
            <a:extLst>
              <a:ext uri="{FF2B5EF4-FFF2-40B4-BE49-F238E27FC236}">
                <a16:creationId xmlns:a16="http://schemas.microsoft.com/office/drawing/2014/main" id="{DDAFB177-CBBF-8AE1-79C6-BC6F2CFA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278" y="2641376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id="{E795FC66-0951-078D-5AD0-C07DCA41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571" y="1729714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37C270-8257-9AE7-3877-7A7DEE4C1846}"/>
              </a:ext>
            </a:extLst>
          </p:cNvPr>
          <p:cNvCxnSpPr>
            <a:cxnSpLocks/>
            <a:stCxn id="44" idx="0"/>
            <a:endCxn id="45" idx="4"/>
          </p:cNvCxnSpPr>
          <p:nvPr/>
        </p:nvCxnSpPr>
        <p:spPr>
          <a:xfrm flipV="1">
            <a:off x="3221558" y="3063012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7F0EF2C-EA92-0D1E-F9A0-3A230B2722CD}"/>
              </a:ext>
            </a:extLst>
          </p:cNvPr>
          <p:cNvCxnSpPr>
            <a:cxnSpLocks/>
          </p:cNvCxnSpPr>
          <p:nvPr/>
        </p:nvCxnSpPr>
        <p:spPr>
          <a:xfrm flipV="1">
            <a:off x="3221558" y="2151350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0DD314-6B44-C375-9F26-5EACEE14ADBB}"/>
                  </a:ext>
                </a:extLst>
              </p:cNvPr>
              <p:cNvSpPr txBox="1"/>
              <p:nvPr/>
            </p:nvSpPr>
            <p:spPr>
              <a:xfrm>
                <a:off x="3021788" y="3552759"/>
                <a:ext cx="4347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0DD314-6B44-C375-9F26-5EACEE14A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88" y="3552759"/>
                <a:ext cx="434798" cy="369332"/>
              </a:xfrm>
              <a:prstGeom prst="rect">
                <a:avLst/>
              </a:prstGeom>
              <a:blipFill>
                <a:blip r:embed="rId16"/>
                <a:stretch>
                  <a:fillRect l="-4225" r="-1408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CB11D2-AC1C-0437-22C4-DE764AD3397C}"/>
                  </a:ext>
                </a:extLst>
              </p:cNvPr>
              <p:cNvSpPr txBox="1"/>
              <p:nvPr/>
            </p:nvSpPr>
            <p:spPr>
              <a:xfrm>
                <a:off x="3021788" y="2651788"/>
                <a:ext cx="4508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0CB11D2-AC1C-0437-22C4-DE764AD33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788" y="2651788"/>
                <a:ext cx="450828" cy="369332"/>
              </a:xfrm>
              <a:prstGeom prst="rect">
                <a:avLst/>
              </a:prstGeom>
              <a:blipFill>
                <a:blip r:embed="rId17"/>
                <a:stretch>
                  <a:fillRect l="-12162" r="-1351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88AB79-F984-4841-45C6-44BE942144A6}"/>
                  </a:ext>
                </a:extLst>
              </p:cNvPr>
              <p:cNvSpPr txBox="1"/>
              <p:nvPr/>
            </p:nvSpPr>
            <p:spPr>
              <a:xfrm>
                <a:off x="3037818" y="1717947"/>
                <a:ext cx="419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88AB79-F984-4841-45C6-44BE94214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818" y="1717947"/>
                <a:ext cx="419089" cy="369332"/>
              </a:xfrm>
              <a:prstGeom prst="rect">
                <a:avLst/>
              </a:prstGeom>
              <a:blipFill>
                <a:blip r:embed="rId18"/>
                <a:stretch>
                  <a:fillRect l="-14493" r="-2899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E2F44C5-038B-2E79-3CF8-6EB86BE22522}"/>
              </a:ext>
            </a:extLst>
          </p:cNvPr>
          <p:cNvCxnSpPr>
            <a:cxnSpLocks/>
          </p:cNvCxnSpPr>
          <p:nvPr/>
        </p:nvCxnSpPr>
        <p:spPr>
          <a:xfrm flipV="1">
            <a:off x="2398152" y="2845995"/>
            <a:ext cx="623361" cy="98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CA279B8-4CEB-03E0-1409-D03ADD352F46}"/>
              </a:ext>
            </a:extLst>
          </p:cNvPr>
          <p:cNvCxnSpPr>
            <a:cxnSpLocks/>
          </p:cNvCxnSpPr>
          <p:nvPr/>
        </p:nvCxnSpPr>
        <p:spPr>
          <a:xfrm>
            <a:off x="3432497" y="2865707"/>
            <a:ext cx="434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870CB9-D31A-7B2C-63F0-640BF9978D91}"/>
              </a:ext>
            </a:extLst>
          </p:cNvPr>
          <p:cNvCxnSpPr>
            <a:cxnSpLocks/>
          </p:cNvCxnSpPr>
          <p:nvPr/>
        </p:nvCxnSpPr>
        <p:spPr>
          <a:xfrm flipV="1">
            <a:off x="4622924" y="2850923"/>
            <a:ext cx="379547" cy="4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913EE1C-0CBE-0485-0BF4-07AFE50672DE}"/>
              </a:ext>
            </a:extLst>
          </p:cNvPr>
          <p:cNvCxnSpPr>
            <a:cxnSpLocks/>
          </p:cNvCxnSpPr>
          <p:nvPr/>
        </p:nvCxnSpPr>
        <p:spPr>
          <a:xfrm flipV="1">
            <a:off x="5456524" y="2860779"/>
            <a:ext cx="379547" cy="4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CED44FF-A2B0-7B71-EFFD-803E80FA7BB2}"/>
              </a:ext>
            </a:extLst>
          </p:cNvPr>
          <p:cNvCxnSpPr>
            <a:cxnSpLocks/>
          </p:cNvCxnSpPr>
          <p:nvPr/>
        </p:nvCxnSpPr>
        <p:spPr>
          <a:xfrm>
            <a:off x="3982133" y="2860779"/>
            <a:ext cx="40718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90F0A5C-CCCA-C186-C2DB-315C210EC8A2}"/>
              </a:ext>
            </a:extLst>
          </p:cNvPr>
          <p:cNvCxnSpPr>
            <a:cxnSpLocks/>
          </p:cNvCxnSpPr>
          <p:nvPr/>
        </p:nvCxnSpPr>
        <p:spPr>
          <a:xfrm>
            <a:off x="6108058" y="2823778"/>
            <a:ext cx="40718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2">
            <a:extLst>
              <a:ext uri="{FF2B5EF4-FFF2-40B4-BE49-F238E27FC236}">
                <a16:creationId xmlns:a16="http://schemas.microsoft.com/office/drawing/2014/main" id="{11EE279B-3050-2FB7-3665-B07EB57E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862" y="3504709"/>
            <a:ext cx="430560" cy="421636"/>
          </a:xfrm>
          <a:prstGeom prst="ellipse">
            <a:avLst/>
          </a:prstGeom>
          <a:solidFill>
            <a:srgbClr val="B2B2B2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8280B0C3-1638-7415-8FC5-FCFAAE6A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862" y="2593047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1" name="Oval 8">
            <a:extLst>
              <a:ext uri="{FF2B5EF4-FFF2-40B4-BE49-F238E27FC236}">
                <a16:creationId xmlns:a16="http://schemas.microsoft.com/office/drawing/2014/main" id="{0DB04BFC-BDB9-0394-BA13-A9F69E55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3155" y="1681385"/>
            <a:ext cx="430560" cy="421636"/>
          </a:xfrm>
          <a:prstGeom prst="ellipse">
            <a:avLst/>
          </a:prstGeom>
          <a:solidFill>
            <a:srgbClr val="FFFFFF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0398B7-3EFD-B244-9D8F-C20B0C7B81FB}"/>
              </a:ext>
            </a:extLst>
          </p:cNvPr>
          <p:cNvCxnSpPr>
            <a:cxnSpLocks/>
            <a:stCxn id="59" idx="0"/>
            <a:endCxn id="60" idx="4"/>
          </p:cNvCxnSpPr>
          <p:nvPr/>
        </p:nvCxnSpPr>
        <p:spPr>
          <a:xfrm flipV="1">
            <a:off x="10284142" y="3014683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AC81E03-B988-17D1-34BA-30221C57488A}"/>
              </a:ext>
            </a:extLst>
          </p:cNvPr>
          <p:cNvCxnSpPr>
            <a:cxnSpLocks/>
          </p:cNvCxnSpPr>
          <p:nvPr/>
        </p:nvCxnSpPr>
        <p:spPr>
          <a:xfrm flipV="1">
            <a:off x="10284142" y="2103021"/>
            <a:ext cx="0" cy="49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0F5F9E-78AF-6D05-A038-6E873F0D761E}"/>
                  </a:ext>
                </a:extLst>
              </p:cNvPr>
              <p:cNvSpPr txBox="1"/>
              <p:nvPr/>
            </p:nvSpPr>
            <p:spPr>
              <a:xfrm>
                <a:off x="10084372" y="3504430"/>
                <a:ext cx="3650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50F5F9E-78AF-6D05-A038-6E873F0D7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372" y="3504430"/>
                <a:ext cx="365035" cy="369332"/>
              </a:xfrm>
              <a:prstGeom prst="rect">
                <a:avLst/>
              </a:prstGeom>
              <a:blipFill>
                <a:blip r:embed="rId19"/>
                <a:stretch>
                  <a:fillRect l="-11667" r="-5000" b="-1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817B3E-F547-2C06-88F0-D54DEB302708}"/>
                  </a:ext>
                </a:extLst>
              </p:cNvPr>
              <p:cNvSpPr txBox="1"/>
              <p:nvPr/>
            </p:nvSpPr>
            <p:spPr>
              <a:xfrm>
                <a:off x="10084372" y="2603459"/>
                <a:ext cx="381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817B3E-F547-2C06-88F0-D54DEB302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372" y="2603459"/>
                <a:ext cx="381065" cy="369332"/>
              </a:xfrm>
              <a:prstGeom prst="rect">
                <a:avLst/>
              </a:prstGeom>
              <a:blipFill>
                <a:blip r:embed="rId20"/>
                <a:stretch>
                  <a:fillRect l="-19048" r="-4762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6C930B-D8B8-2699-2A5A-0FEFA672E5E3}"/>
                  </a:ext>
                </a:extLst>
              </p:cNvPr>
              <p:cNvSpPr txBox="1"/>
              <p:nvPr/>
            </p:nvSpPr>
            <p:spPr>
              <a:xfrm>
                <a:off x="10100402" y="1669618"/>
                <a:ext cx="3714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A6C930B-D8B8-2699-2A5A-0FEFA672E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402" y="1669618"/>
                <a:ext cx="371447" cy="369332"/>
              </a:xfrm>
              <a:prstGeom prst="rect">
                <a:avLst/>
              </a:prstGeom>
              <a:blipFill>
                <a:blip r:embed="rId21"/>
                <a:stretch>
                  <a:fillRect l="-21311" r="-4918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BE06BE-9160-4DE0-111D-49BD09049561}"/>
              </a:ext>
            </a:extLst>
          </p:cNvPr>
          <p:cNvCxnSpPr>
            <a:cxnSpLocks/>
          </p:cNvCxnSpPr>
          <p:nvPr/>
        </p:nvCxnSpPr>
        <p:spPr>
          <a:xfrm>
            <a:off x="10378104" y="2593047"/>
            <a:ext cx="41343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683E893-EA61-A6CB-074F-EFEE1C385AE8}"/>
              </a:ext>
            </a:extLst>
          </p:cNvPr>
          <p:cNvCxnSpPr>
            <a:cxnSpLocks/>
          </p:cNvCxnSpPr>
          <p:nvPr/>
        </p:nvCxnSpPr>
        <p:spPr>
          <a:xfrm>
            <a:off x="10791534" y="2578858"/>
            <a:ext cx="0" cy="4500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6EAD1AA-6285-A1D3-C06C-70AC8D71679F}"/>
              </a:ext>
            </a:extLst>
          </p:cNvPr>
          <p:cNvCxnSpPr>
            <a:cxnSpLocks/>
          </p:cNvCxnSpPr>
          <p:nvPr/>
        </p:nvCxnSpPr>
        <p:spPr>
          <a:xfrm flipH="1" flipV="1">
            <a:off x="10378104" y="3014683"/>
            <a:ext cx="413430" cy="6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546EB8E-CDF4-5BA2-924D-FF3999AA441D}"/>
                  </a:ext>
                </a:extLst>
              </p:cNvPr>
              <p:cNvSpPr txBox="1"/>
              <p:nvPr/>
            </p:nvSpPr>
            <p:spPr>
              <a:xfrm>
                <a:off x="793819" y="3127011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546EB8E-CDF4-5BA2-924D-FF3999AA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19" y="3127011"/>
                <a:ext cx="281552" cy="276999"/>
              </a:xfrm>
              <a:prstGeom prst="rect">
                <a:avLst/>
              </a:prstGeom>
              <a:blipFill>
                <a:blip r:embed="rId22"/>
                <a:stretch>
                  <a:fillRect l="-17391" r="-2173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5F7EDE-9465-6488-96C2-8729B5E350BF}"/>
                  </a:ext>
                </a:extLst>
              </p:cNvPr>
              <p:cNvSpPr txBox="1"/>
              <p:nvPr/>
            </p:nvSpPr>
            <p:spPr>
              <a:xfrm>
                <a:off x="836448" y="219405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85F7EDE-9465-6488-96C2-8729B5E35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48" y="2194056"/>
                <a:ext cx="253274" cy="369332"/>
              </a:xfrm>
              <a:prstGeom prst="rect">
                <a:avLst/>
              </a:prstGeom>
              <a:blipFill>
                <a:blip r:embed="rId23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2D9B08-F1A3-F6EA-3951-4A1787AB2670}"/>
                  </a:ext>
                </a:extLst>
              </p:cNvPr>
              <p:cNvSpPr txBox="1"/>
              <p:nvPr/>
            </p:nvSpPr>
            <p:spPr>
              <a:xfrm>
                <a:off x="1871430" y="2191308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2D9B08-F1A3-F6EA-3951-4A1787AB2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430" y="2191308"/>
                <a:ext cx="253274" cy="369332"/>
              </a:xfrm>
              <a:prstGeom prst="rect">
                <a:avLst/>
              </a:prstGeom>
              <a:blipFill>
                <a:blip r:embed="rId24"/>
                <a:stretch>
                  <a:fillRect l="-19048" r="-16667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49F161B-4750-D0A8-85BF-D5A1A287BB37}"/>
                  </a:ext>
                </a:extLst>
              </p:cNvPr>
              <p:cNvSpPr txBox="1"/>
              <p:nvPr/>
            </p:nvSpPr>
            <p:spPr>
              <a:xfrm>
                <a:off x="2897797" y="217837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49F161B-4750-D0A8-85BF-D5A1A287B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97" y="2178373"/>
                <a:ext cx="253274" cy="369332"/>
              </a:xfrm>
              <a:prstGeom prst="rect">
                <a:avLst/>
              </a:prstGeom>
              <a:blipFill>
                <a:blip r:embed="rId25"/>
                <a:stretch>
                  <a:fillRect l="-16667" r="-19048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E792D88-5E60-353D-3C7C-91C21C71A5E9}"/>
                  </a:ext>
                </a:extLst>
              </p:cNvPr>
              <p:cNvSpPr txBox="1"/>
              <p:nvPr/>
            </p:nvSpPr>
            <p:spPr>
              <a:xfrm>
                <a:off x="4927122" y="2161802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E792D88-5E60-353D-3C7C-91C21C71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22" y="2161802"/>
                <a:ext cx="253274" cy="369332"/>
              </a:xfrm>
              <a:prstGeom prst="rect">
                <a:avLst/>
              </a:prstGeom>
              <a:blipFill>
                <a:blip r:embed="rId26"/>
                <a:stretch>
                  <a:fillRect l="-16667" r="-19048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F49240-23B6-A2C7-2C7D-0ABA32142EB1}"/>
                  </a:ext>
                </a:extLst>
              </p:cNvPr>
              <p:cNvSpPr txBox="1"/>
              <p:nvPr/>
            </p:nvSpPr>
            <p:spPr>
              <a:xfrm>
                <a:off x="7233022" y="2175578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2F49240-23B6-A2C7-2C7D-0ABA3214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022" y="2175578"/>
                <a:ext cx="253274" cy="369332"/>
              </a:xfrm>
              <a:prstGeom prst="rect">
                <a:avLst/>
              </a:prstGeom>
              <a:blipFill>
                <a:blip r:embed="rId27"/>
                <a:stretch>
                  <a:fillRect l="-19512" r="-19512"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2AD0AB-76A2-D74C-C0E1-3889A2ADDBD7}"/>
                  </a:ext>
                </a:extLst>
              </p:cNvPr>
              <p:cNvSpPr txBox="1"/>
              <p:nvPr/>
            </p:nvSpPr>
            <p:spPr>
              <a:xfrm>
                <a:off x="1842614" y="3139061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02AD0AB-76A2-D74C-C0E1-3889A2ADD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14" y="3139061"/>
                <a:ext cx="281552" cy="276999"/>
              </a:xfrm>
              <a:prstGeom prst="rect">
                <a:avLst/>
              </a:prstGeom>
              <a:blipFill>
                <a:blip r:embed="rId28"/>
                <a:stretch>
                  <a:fillRect l="-17391" r="-2173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E923A41-F414-7D94-DBE9-D365D46C5A3A}"/>
                  </a:ext>
                </a:extLst>
              </p:cNvPr>
              <p:cNvSpPr txBox="1"/>
              <p:nvPr/>
            </p:nvSpPr>
            <p:spPr>
              <a:xfrm>
                <a:off x="2889174" y="3169210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E923A41-F414-7D94-DBE9-D365D46C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74" y="3169210"/>
                <a:ext cx="281552" cy="276999"/>
              </a:xfrm>
              <a:prstGeom prst="rect">
                <a:avLst/>
              </a:prstGeom>
              <a:blipFill>
                <a:blip r:embed="rId29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885842D-61D0-0CB5-73B4-F5959E3CE467}"/>
                  </a:ext>
                </a:extLst>
              </p:cNvPr>
              <p:cNvSpPr txBox="1"/>
              <p:nvPr/>
            </p:nvSpPr>
            <p:spPr>
              <a:xfrm>
                <a:off x="4900231" y="3146580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885842D-61D0-0CB5-73B4-F5959E3C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31" y="3146580"/>
                <a:ext cx="281552" cy="276999"/>
              </a:xfrm>
              <a:prstGeom prst="rect">
                <a:avLst/>
              </a:prstGeom>
              <a:blipFill>
                <a:blip r:embed="rId30"/>
                <a:stretch>
                  <a:fillRect l="-19565" r="-19565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3F0FF90-95AD-E09E-5135-900B868523D1}"/>
                  </a:ext>
                </a:extLst>
              </p:cNvPr>
              <p:cNvSpPr txBox="1"/>
              <p:nvPr/>
            </p:nvSpPr>
            <p:spPr>
              <a:xfrm>
                <a:off x="7191443" y="3127011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3F0FF90-95AD-E09E-5135-900B86852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443" y="3127011"/>
                <a:ext cx="281552" cy="276999"/>
              </a:xfrm>
              <a:prstGeom prst="rect">
                <a:avLst/>
              </a:prstGeom>
              <a:blipFill>
                <a:blip r:embed="rId31"/>
                <a:stretch>
                  <a:fillRect l="-19565" r="-19565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001785-4F34-AA7D-CCBA-31E73037677E}"/>
                  </a:ext>
                </a:extLst>
              </p:cNvPr>
              <p:cNvSpPr txBox="1"/>
              <p:nvPr/>
            </p:nvSpPr>
            <p:spPr>
              <a:xfrm>
                <a:off x="9943596" y="3112395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E001785-4F34-AA7D-CCBA-31E73037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596" y="3112395"/>
                <a:ext cx="281552" cy="276999"/>
              </a:xfrm>
              <a:prstGeom prst="rect">
                <a:avLst/>
              </a:prstGeom>
              <a:blipFill>
                <a:blip r:embed="rId32"/>
                <a:stretch>
                  <a:fillRect l="-17391" r="-2173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D96DDDF-D108-4153-0C91-1D3DDF458794}"/>
                  </a:ext>
                </a:extLst>
              </p:cNvPr>
              <p:cNvSpPr txBox="1"/>
              <p:nvPr/>
            </p:nvSpPr>
            <p:spPr>
              <a:xfrm>
                <a:off x="9936518" y="2146283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D96DDDF-D108-4153-0C91-1D3DDF45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518" y="2146283"/>
                <a:ext cx="253274" cy="369332"/>
              </a:xfrm>
              <a:prstGeom prst="rect">
                <a:avLst/>
              </a:prstGeom>
              <a:blipFill>
                <a:blip r:embed="rId33"/>
                <a:stretch>
                  <a:fillRect l="-16667" r="-19048"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404F0E-7C42-4463-3792-A0588DC04FE5}"/>
                  </a:ext>
                </a:extLst>
              </p:cNvPr>
              <p:cNvSpPr txBox="1"/>
              <p:nvPr/>
            </p:nvSpPr>
            <p:spPr>
              <a:xfrm>
                <a:off x="1485247" y="2561858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A404F0E-7C42-4463-3792-A0588DC04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247" y="2561858"/>
                <a:ext cx="221214" cy="276999"/>
              </a:xfrm>
              <a:prstGeom prst="rect">
                <a:avLst/>
              </a:prstGeom>
              <a:blipFill>
                <a:blip r:embed="rId34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95BA5F-1D1D-CC0E-1D99-62318F05850F}"/>
                  </a:ext>
                </a:extLst>
              </p:cNvPr>
              <p:cNvSpPr txBox="1"/>
              <p:nvPr/>
            </p:nvSpPr>
            <p:spPr>
              <a:xfrm>
                <a:off x="2558221" y="254377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A95BA5F-1D1D-CC0E-1D99-62318F05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221" y="2543776"/>
                <a:ext cx="221214" cy="276999"/>
              </a:xfrm>
              <a:prstGeom prst="rect">
                <a:avLst/>
              </a:prstGeom>
              <a:blipFill>
                <a:blip r:embed="rId35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5EA6F4-22BA-24A4-833C-A4E82A473A1A}"/>
                  </a:ext>
                </a:extLst>
              </p:cNvPr>
              <p:cNvSpPr txBox="1"/>
              <p:nvPr/>
            </p:nvSpPr>
            <p:spPr>
              <a:xfrm>
                <a:off x="3513905" y="255544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5EA6F4-22BA-24A4-833C-A4E82A473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905" y="2555443"/>
                <a:ext cx="221214" cy="276999"/>
              </a:xfrm>
              <a:prstGeom prst="rect">
                <a:avLst/>
              </a:prstGeom>
              <a:blipFill>
                <a:blip r:embed="rId36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F1B92BB-4F98-CCE3-A544-820FBE4EC82D}"/>
                  </a:ext>
                </a:extLst>
              </p:cNvPr>
              <p:cNvSpPr txBox="1"/>
              <p:nvPr/>
            </p:nvSpPr>
            <p:spPr>
              <a:xfrm>
                <a:off x="4670979" y="256313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F1B92BB-4F98-CCE3-A544-820FBE4EC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79" y="2563136"/>
                <a:ext cx="221214" cy="276999"/>
              </a:xfrm>
              <a:prstGeom prst="rect">
                <a:avLst/>
              </a:prstGeom>
              <a:blipFill>
                <a:blip r:embed="rId37"/>
                <a:stretch>
                  <a:fillRect l="-24324" r="-2432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2D83A2-E4FE-262D-93B9-359753853923}"/>
                  </a:ext>
                </a:extLst>
              </p:cNvPr>
              <p:cNvSpPr txBox="1"/>
              <p:nvPr/>
            </p:nvSpPr>
            <p:spPr>
              <a:xfrm>
                <a:off x="5551486" y="254986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2D83A2-E4FE-262D-93B9-359753853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86" y="2549866"/>
                <a:ext cx="221214" cy="276999"/>
              </a:xfrm>
              <a:prstGeom prst="rect">
                <a:avLst/>
              </a:prstGeom>
              <a:blipFill>
                <a:blip r:embed="rId38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64B3FB4-8E11-FC30-29D7-3876355A7D07}"/>
                  </a:ext>
                </a:extLst>
              </p:cNvPr>
              <p:cNvSpPr txBox="1"/>
              <p:nvPr/>
            </p:nvSpPr>
            <p:spPr>
              <a:xfrm>
                <a:off x="6999191" y="2549064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64B3FB4-8E11-FC30-29D7-3876355A7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191" y="2549064"/>
                <a:ext cx="221214" cy="276999"/>
              </a:xfrm>
              <a:prstGeom prst="rect">
                <a:avLst/>
              </a:prstGeom>
              <a:blipFill>
                <a:blip r:embed="rId39"/>
                <a:stretch>
                  <a:fillRect l="-25000" r="-27778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A0D9F35-EB90-83E4-9112-23D781681E31}"/>
                  </a:ext>
                </a:extLst>
              </p:cNvPr>
              <p:cNvSpPr txBox="1"/>
              <p:nvPr/>
            </p:nvSpPr>
            <p:spPr>
              <a:xfrm>
                <a:off x="10849955" y="2651473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A0D9F35-EB90-83E4-9112-23D78168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55" y="2651473"/>
                <a:ext cx="221214" cy="276999"/>
              </a:xfrm>
              <a:prstGeom prst="rect">
                <a:avLst/>
              </a:prstGeom>
              <a:blipFill>
                <a:blip r:embed="rId40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row: Right 88">
            <a:extLst>
              <a:ext uri="{FF2B5EF4-FFF2-40B4-BE49-F238E27FC236}">
                <a16:creationId xmlns:a16="http://schemas.microsoft.com/office/drawing/2014/main" id="{6756D1F7-3CAB-3FDA-0C0D-87AAF90460E4}"/>
              </a:ext>
            </a:extLst>
          </p:cNvPr>
          <p:cNvSpPr/>
          <p:nvPr/>
        </p:nvSpPr>
        <p:spPr>
          <a:xfrm>
            <a:off x="8100635" y="2505475"/>
            <a:ext cx="1533825" cy="5967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80FE67-5F26-802C-3847-7D345B2FA3D9}"/>
              </a:ext>
            </a:extLst>
          </p:cNvPr>
          <p:cNvSpPr txBox="1"/>
          <p:nvPr/>
        </p:nvSpPr>
        <p:spPr>
          <a:xfrm>
            <a:off x="8152056" y="220568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Compactly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63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2" grpId="0"/>
      <p:bldP spid="13" grpId="0"/>
      <p:bldP spid="14" grpId="0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8" grpId="0"/>
      <p:bldP spid="40" grpId="0"/>
      <p:bldP spid="41" grpId="0"/>
      <p:bldP spid="44" grpId="0" animBg="1"/>
      <p:bldP spid="45" grpId="0" animBg="1"/>
      <p:bldP spid="46" grpId="0" animBg="1"/>
      <p:bldP spid="49" grpId="0"/>
      <p:bldP spid="50" grpId="0"/>
      <p:bldP spid="51" grpId="0"/>
      <p:bldP spid="59" grpId="0" animBg="1"/>
      <p:bldP spid="60" grpId="0" animBg="1"/>
      <p:bldP spid="61" grpId="0" animBg="1"/>
      <p:bldP spid="64" grpId="0"/>
      <p:bldP spid="65" grpId="0"/>
      <p:bldP spid="66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GRU and LSTM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596788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GRU and LSTM are variants of RNNs. These contain specialized units and “memory” which modulate what/how much information from the past to retain/forget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582533-5E5F-10B3-F073-0E0CB581C194}"/>
              </a:ext>
            </a:extLst>
          </p:cNvPr>
          <p:cNvCxnSpPr/>
          <p:nvPr/>
        </p:nvCxnSpPr>
        <p:spPr>
          <a:xfrm>
            <a:off x="12440992" y="459775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9DA5808-F8F7-6651-D9C3-16D4B5397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00" y="2235733"/>
            <a:ext cx="5419019" cy="4004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B07BF1-CB47-1772-BFC4-AF3B75B12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094" y="2235733"/>
            <a:ext cx="5310264" cy="3716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78FC0-7A17-3FD0-0506-AACEE0FDC227}"/>
              </a:ext>
            </a:extLst>
          </p:cNvPr>
          <p:cNvSpPr txBox="1"/>
          <p:nvPr/>
        </p:nvSpPr>
        <p:spPr>
          <a:xfrm>
            <a:off x="65784" y="6550923"/>
            <a:ext cx="177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Pic source: https://d2l.ai/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0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92"/>
    </mc:Choice>
    <mc:Fallback xmlns="">
      <p:transition spd="slow" advTm="1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9|11.9|4.6|18|6.1|31.2|14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36531</TotalTime>
  <Words>1513</Words>
  <Application>Microsoft Office PowerPoint</Application>
  <PresentationFormat>Widescreen</PresentationFormat>
  <Paragraphs>438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Deep Neural Networks for  Sequential Data</vt:lpstr>
      <vt:lpstr>Sequential Data</vt:lpstr>
      <vt:lpstr>Recurrent Connections in Deep Neural Networks</vt:lpstr>
      <vt:lpstr>Recurrent Neural Networks: Some Examples</vt:lpstr>
      <vt:lpstr>Recurrent Neural Networks: Some Examples</vt:lpstr>
      <vt:lpstr>Recurrent Neural Networks: Some Examples</vt:lpstr>
      <vt:lpstr>Recurrent Neural Networks</vt:lpstr>
      <vt:lpstr>For RNNs, Long Distant Past is Hard to Remember </vt:lpstr>
      <vt:lpstr>GRU and LSTM</vt:lpstr>
      <vt:lpstr>Bidirectional RNN</vt:lpstr>
      <vt:lpstr>CNN for Text</vt:lpstr>
      <vt:lpstr>Need for Attention</vt:lpstr>
      <vt:lpstr>Attention Mechanism</vt:lpstr>
      <vt:lpstr>Attention 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Networks for  Sequential Data</dc:title>
  <dc:creator>Piyush Rai</dc:creator>
  <cp:lastModifiedBy>Piyush Rai</cp:lastModifiedBy>
  <cp:revision>840</cp:revision>
  <dcterms:created xsi:type="dcterms:W3CDTF">2020-07-07T20:42:16Z</dcterms:created>
  <dcterms:modified xsi:type="dcterms:W3CDTF">2023-11-27T02:34:36Z</dcterms:modified>
</cp:coreProperties>
</file>