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565" r:id="rId3"/>
    <p:sldId id="555" r:id="rId4"/>
    <p:sldId id="556" r:id="rId5"/>
    <p:sldId id="539" r:id="rId6"/>
    <p:sldId id="558" r:id="rId7"/>
    <p:sldId id="559" r:id="rId8"/>
    <p:sldId id="561" r:id="rId9"/>
    <p:sldId id="560" r:id="rId10"/>
    <p:sldId id="550" r:id="rId11"/>
    <p:sldId id="5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60AB2"/>
    <a:srgbClr val="1D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08" autoAdjust="0"/>
    <p:restoredTop sz="94660"/>
  </p:normalViewPr>
  <p:slideViewPr>
    <p:cSldViewPr snapToGrid="0">
      <p:cViewPr varScale="1">
        <p:scale>
          <a:sx n="99" d="100"/>
          <a:sy n="99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t>27-11-2023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t>27-11-2023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1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9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84DE6-F5FA-4EAA-848D-A77AAE5B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8C00C-37B0-705B-60EA-9AF3B6CA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76463-DA8A-478C-9FC8-00C83590963D}" type="datetime1">
              <a:rPr lang="en-IN" smtClean="0"/>
              <a:t>27-11-2023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C7435-2B6B-F9C3-9A4E-A7EBB5BD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83EE0-0FFE-7317-6147-89715EE0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218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t>27-11-2023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6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t>27-11-2023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3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t>27-11-2023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04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t>27-11-2023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53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7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5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.jpeg"/><Relationship Id="rId9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40" y="2478313"/>
            <a:ext cx="11294737" cy="1901373"/>
          </a:xfrm>
        </p:spPr>
        <p:txBody>
          <a:bodyPr>
            <a:normAutofit/>
          </a:bodyPr>
          <a:lstStyle/>
          <a:p>
            <a:r>
              <a:rPr lang="en-IN" b="1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Beyond </a:t>
            </a:r>
            <a:r>
              <a:rPr lang="en-IN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MLPs: Convolutional Neural Networks</a:t>
            </a:r>
            <a:endParaRPr lang="en-IN" sz="48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1153276"/>
          </a:xfrm>
        </p:spPr>
        <p:txBody>
          <a:bodyPr>
            <a:normAutofit fontScale="85000" lnSpcReduction="10000"/>
          </a:bodyPr>
          <a:lstStyle/>
          <a:p>
            <a:r>
              <a:rPr lang="en-IN" sz="32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3200" dirty="0">
                <a:solidFill>
                  <a:schemeClr val="bg1"/>
                </a:solidFill>
                <a:latin typeface="Garamond" panose="02020404030301010803" pitchFamily="18" charset="0"/>
              </a:rPr>
              <a:t>Piyush Rai</a:t>
            </a:r>
          </a:p>
        </p:txBody>
      </p:sp>
    </p:spTree>
    <p:extLst>
      <p:ext uri="{BB962C8B-B14F-4D97-AF65-F5344CB8AC3E}">
        <p14:creationId xmlns:p14="http://schemas.microsoft.com/office/powerpoint/2010/main" val="43322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19"/>
    </mc:Choice>
    <mc:Fallback xmlns="">
      <p:transition spd="slow" advTm="323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CNNs have Translation Invariance!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322852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Even if the object of interest has shifted/translated, CNN don’t face a problem (it will be detected regardless of its location in the image)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The simple example below shows how (max) pooling helps with this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CNNs use a combination of conv + pooling operations in several hidden layers so CNNs remain invariant to even more significant translations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457200" lvl="1" indent="0">
              <a:buNone/>
            </a:pPr>
            <a:r>
              <a:rPr lang="en-IN" sz="2200" dirty="0">
                <a:latin typeface="Abadi Extra Light" panose="020B0204020104020204" pitchFamily="34" charset="0"/>
              </a:rPr>
              <a:t> </a:t>
            </a:r>
            <a:endParaRPr lang="en-IN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F98EF5-2912-DFDA-58A0-183743C19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729" y="2508235"/>
            <a:ext cx="5990659" cy="127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BE45E7B5-B3CB-5A1B-8EE9-CCCFDCA0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85" y="4058941"/>
            <a:ext cx="6204971" cy="129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383E45-B2FA-7DF4-98F8-28BD723098C7}"/>
              </a:ext>
            </a:extLst>
          </p:cNvPr>
          <p:cNvSpPr txBox="1"/>
          <p:nvPr/>
        </p:nvSpPr>
        <p:spPr>
          <a:xfrm>
            <a:off x="178594" y="6557963"/>
            <a:ext cx="6819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100" dirty="0"/>
              <a:t>Pic credit: https://divsoni2012.medium.com/translation-invariance-in-convolutional-neural-networks-61d9b6fa03df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11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CNN: Summary of the overall architecture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322852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The overall structure of a CNN looks something like this</a:t>
            </a:r>
            <a:endParaRPr lang="en-IN" sz="22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5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BA139C-9777-EBC6-9685-4700BF8129BE}"/>
              </a:ext>
            </a:extLst>
          </p:cNvPr>
          <p:cNvSpPr txBox="1"/>
          <p:nvPr/>
        </p:nvSpPr>
        <p:spPr>
          <a:xfrm>
            <a:off x="154546" y="6503831"/>
            <a:ext cx="23391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100" dirty="0"/>
              <a:t>Figure credit: PML-1 (Murphy, 2022),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DF9E1C-243C-12F5-E0DB-0A388C746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119" y="2681026"/>
            <a:ext cx="9732235" cy="3324377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A9554E46-3F3E-C565-6479-2A7B519B70A8}"/>
              </a:ext>
            </a:extLst>
          </p:cNvPr>
          <p:cNvSpPr/>
          <p:nvPr/>
        </p:nvSpPr>
        <p:spPr>
          <a:xfrm>
            <a:off x="3021712" y="1823774"/>
            <a:ext cx="3707699" cy="650081"/>
          </a:xfrm>
          <a:prstGeom prst="wedgeRectCallout">
            <a:avLst>
              <a:gd name="adj1" fmla="val -39256"/>
              <a:gd name="adj2" fmla="val 769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Thickness of this box denotes how many filters we used (each filter itself may consist of multiple channels if the input has multiple channels)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12D6FE85-8AB1-C31D-6D2F-3BF3EE2EEC70}"/>
              </a:ext>
            </a:extLst>
          </p:cNvPr>
          <p:cNvSpPr/>
          <p:nvPr/>
        </p:nvSpPr>
        <p:spPr>
          <a:xfrm>
            <a:off x="4296918" y="2700380"/>
            <a:ext cx="3455288" cy="650081"/>
          </a:xfrm>
          <a:prstGeom prst="wedgeRectCallout">
            <a:avLst>
              <a:gd name="adj1" fmla="val -39256"/>
              <a:gd name="adj2" fmla="val 769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Pooling only downscales the height and width; The size of the other dimension remains the same as in the previous conv layer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DE9E872C-A593-1FA1-8711-5265CAD3333B}"/>
              </a:ext>
            </a:extLst>
          </p:cNvPr>
          <p:cNvSpPr/>
          <p:nvPr/>
        </p:nvSpPr>
        <p:spPr>
          <a:xfrm>
            <a:off x="8196611" y="2128844"/>
            <a:ext cx="2859896" cy="950118"/>
          </a:xfrm>
          <a:prstGeom prst="wedgeRectCallout">
            <a:avLst>
              <a:gd name="adj1" fmla="val -39256"/>
              <a:gd name="adj2" fmla="val 769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Towards the end, we usually flatten the feature map (or use GAP to get a flattened input) and use one or more fully connected layers like in MLP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Recap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596788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Multi-layer </a:t>
            </a:r>
            <a:r>
              <a:rPr lang="en-IN" sz="2600" dirty="0" err="1">
                <a:latin typeface="Abadi Extra Light" panose="020B0204020104020204" pitchFamily="34" charset="0"/>
              </a:rPr>
              <a:t>Perceptrons</a:t>
            </a:r>
            <a:r>
              <a:rPr lang="en-IN" sz="2600" dirty="0">
                <a:latin typeface="Abadi Extra Light" panose="020B0204020104020204" pitchFamily="34" charset="0"/>
              </a:rPr>
              <a:t> (MLP)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Backpropagation algorithm to learn the weights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Backprop is based on reuse of previous computations to efficiently compute the gradients required for updating the network weights using (stochastic) GD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C67D9EFE-2E7F-F50B-356B-A9446D3CA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135" y="4036694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1" name="Oval 3">
            <a:extLst>
              <a:ext uri="{FF2B5EF4-FFF2-40B4-BE49-F238E27FC236}">
                <a16:creationId xmlns:a16="http://schemas.microsoft.com/office/drawing/2014/main" id="{7042CE40-EBC1-5727-F44A-518C5FB76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6318" y="4042816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6" name="Oval 3">
            <a:extLst>
              <a:ext uri="{FF2B5EF4-FFF2-40B4-BE49-F238E27FC236}">
                <a16:creationId xmlns:a16="http://schemas.microsoft.com/office/drawing/2014/main" id="{0152511A-23DF-7E3F-06F9-07DCA4373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5327" y="4026375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519917E7-D7EC-3650-830F-D57048EFD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470" y="2993698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796FC21B-6EC7-E0AD-ED4E-2A3F9C180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0653" y="2999820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" name="Oval 3">
            <a:extLst>
              <a:ext uri="{FF2B5EF4-FFF2-40B4-BE49-F238E27FC236}">
                <a16:creationId xmlns:a16="http://schemas.microsoft.com/office/drawing/2014/main" id="{02B8E744-BFCC-DD01-DCC0-F5354EED0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877" y="2973060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282AAD44-8A91-C3EE-55F9-31695C859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135" y="2109840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7" name="Line 62">
            <a:extLst>
              <a:ext uri="{FF2B5EF4-FFF2-40B4-BE49-F238E27FC236}">
                <a16:creationId xmlns:a16="http://schemas.microsoft.com/office/drawing/2014/main" id="{E40AE3D4-D103-BEAD-1937-E43F743C63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28190" y="2363839"/>
            <a:ext cx="565555" cy="22489"/>
          </a:xfrm>
          <a:prstGeom prst="line">
            <a:avLst/>
          </a:prstGeom>
          <a:noFill/>
          <a:ln w="38160" cap="flat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8" name="Oval 3">
            <a:extLst>
              <a:ext uri="{FF2B5EF4-FFF2-40B4-BE49-F238E27FC236}">
                <a16:creationId xmlns:a16="http://schemas.microsoft.com/office/drawing/2014/main" id="{EA82197C-4936-4F15-DD14-2F0B74F31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82" y="2083080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9" name="Oval 3">
            <a:extLst>
              <a:ext uri="{FF2B5EF4-FFF2-40B4-BE49-F238E27FC236}">
                <a16:creationId xmlns:a16="http://schemas.microsoft.com/office/drawing/2014/main" id="{9AC55916-F14A-B2BB-F9AB-F9B2299CA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5327" y="2099521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0" name="Oval 3">
            <a:extLst>
              <a:ext uri="{FF2B5EF4-FFF2-40B4-BE49-F238E27FC236}">
                <a16:creationId xmlns:a16="http://schemas.microsoft.com/office/drawing/2014/main" id="{3371CEF0-D42B-64EC-BB80-EDF3CCF07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482" y="1096597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B7CBA24-FB08-1137-66BB-AD51931285A5}"/>
                  </a:ext>
                </a:extLst>
              </p:cNvPr>
              <p:cNvSpPr txBox="1"/>
              <p:nvPr/>
            </p:nvSpPr>
            <p:spPr>
              <a:xfrm>
                <a:off x="8573952" y="4118856"/>
                <a:ext cx="30739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B7CBA24-FB08-1137-66BB-AD51931285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3952" y="4118856"/>
                <a:ext cx="307392" cy="276999"/>
              </a:xfrm>
              <a:prstGeom prst="rect">
                <a:avLst/>
              </a:prstGeom>
              <a:blipFill>
                <a:blip r:embed="rId3"/>
                <a:stretch>
                  <a:fillRect l="-11765" r="-1961" b="-111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23A3EF9-FC18-2C58-A5E8-2204369C1D3B}"/>
                  </a:ext>
                </a:extLst>
              </p:cNvPr>
              <p:cNvSpPr txBox="1"/>
              <p:nvPr/>
            </p:nvSpPr>
            <p:spPr>
              <a:xfrm>
                <a:off x="7523643" y="2107123"/>
                <a:ext cx="1653172" cy="3406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(2)</m:t>
                        </m:r>
                      </m:sup>
                    </m:sSubSup>
                  </m:oMath>
                </a14:m>
                <a:r>
                  <a:rPr lang="en-IN" dirty="0"/>
                  <a:t>)</a:t>
                </a: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23A3EF9-FC18-2C58-A5E8-2204369C1D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643" y="2107123"/>
                <a:ext cx="1653172" cy="340606"/>
              </a:xfrm>
              <a:prstGeom prst="rect">
                <a:avLst/>
              </a:prstGeom>
              <a:blipFill>
                <a:blip r:embed="rId4"/>
                <a:stretch>
                  <a:fillRect l="-5166" t="-5357" b="-392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3A75601-B43C-BF9C-1F64-8B021BAEA183}"/>
                  </a:ext>
                </a:extLst>
              </p:cNvPr>
              <p:cNvSpPr txBox="1"/>
              <p:nvPr/>
            </p:nvSpPr>
            <p:spPr>
              <a:xfrm>
                <a:off x="9334487" y="1096597"/>
                <a:ext cx="28392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3A75601-B43C-BF9C-1F64-8B021BAEA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487" y="1096597"/>
                <a:ext cx="283924" cy="276999"/>
              </a:xfrm>
              <a:prstGeom prst="rect">
                <a:avLst/>
              </a:prstGeom>
              <a:blipFill>
                <a:blip r:embed="rId5"/>
                <a:stretch>
                  <a:fillRect l="-21277" t="-26667" r="-51064" b="-2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2E22B54-8997-A335-2310-AA21B255719A}"/>
              </a:ext>
            </a:extLst>
          </p:cNvPr>
          <p:cNvCxnSpPr>
            <a:stCxn id="8" idx="0"/>
            <a:endCxn id="49" idx="4"/>
          </p:cNvCxnSpPr>
          <p:nvPr/>
        </p:nvCxnSpPr>
        <p:spPr>
          <a:xfrm flipH="1" flipV="1">
            <a:off x="8803245" y="3455660"/>
            <a:ext cx="395665" cy="5810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C1B4E68-9F23-0657-FA96-6BC267158BEE}"/>
              </a:ext>
            </a:extLst>
          </p:cNvPr>
          <p:cNvCxnSpPr>
            <a:cxnSpLocks/>
            <a:stCxn id="11" idx="0"/>
            <a:endCxn id="55" idx="4"/>
          </p:cNvCxnSpPr>
          <p:nvPr/>
        </p:nvCxnSpPr>
        <p:spPr>
          <a:xfrm flipV="1">
            <a:off x="10108093" y="3435022"/>
            <a:ext cx="1452559" cy="6077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951DE1B-EB25-F664-2B70-CDA9815EC5DF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11097102" y="3476503"/>
            <a:ext cx="395665" cy="5498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B85FA19-C167-E01B-4A81-20384D8D485A}"/>
              </a:ext>
            </a:extLst>
          </p:cNvPr>
          <p:cNvCxnSpPr>
            <a:cxnSpLocks/>
            <a:stCxn id="26" idx="0"/>
            <a:endCxn id="68" idx="5"/>
          </p:cNvCxnSpPr>
          <p:nvPr/>
        </p:nvCxnSpPr>
        <p:spPr>
          <a:xfrm flipH="1" flipV="1">
            <a:off x="10859357" y="3388007"/>
            <a:ext cx="237745" cy="6383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3">
            <a:extLst>
              <a:ext uri="{FF2B5EF4-FFF2-40B4-BE49-F238E27FC236}">
                <a16:creationId xmlns:a16="http://schemas.microsoft.com/office/drawing/2014/main" id="{E8E1760B-3CDC-FF38-5DA3-BCD0C7EC1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3692" y="2993698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CC3CC0F-EF12-4945-2C92-4951C616F53C}"/>
              </a:ext>
            </a:extLst>
          </p:cNvPr>
          <p:cNvCxnSpPr>
            <a:cxnSpLocks/>
            <a:stCxn id="26" idx="0"/>
            <a:endCxn id="50" idx="5"/>
          </p:cNvCxnSpPr>
          <p:nvPr/>
        </p:nvCxnSpPr>
        <p:spPr>
          <a:xfrm flipH="1" flipV="1">
            <a:off x="9876318" y="3394129"/>
            <a:ext cx="1220784" cy="6322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3B17262-FEB0-7AD9-D09C-81193F5E9DA9}"/>
              </a:ext>
            </a:extLst>
          </p:cNvPr>
          <p:cNvCxnSpPr>
            <a:cxnSpLocks/>
            <a:stCxn id="26" idx="0"/>
            <a:endCxn id="49" idx="5"/>
          </p:cNvCxnSpPr>
          <p:nvPr/>
        </p:nvCxnSpPr>
        <p:spPr>
          <a:xfrm flipH="1" flipV="1">
            <a:off x="8967135" y="3388007"/>
            <a:ext cx="2129967" cy="6383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8AEC8D5-BAD7-F9EE-ED3E-A77E8DC048AB}"/>
              </a:ext>
            </a:extLst>
          </p:cNvPr>
          <p:cNvCxnSpPr>
            <a:cxnSpLocks/>
            <a:stCxn id="8" idx="0"/>
            <a:endCxn id="55" idx="3"/>
          </p:cNvCxnSpPr>
          <p:nvPr/>
        </p:nvCxnSpPr>
        <p:spPr>
          <a:xfrm flipV="1">
            <a:off x="9198910" y="3367369"/>
            <a:ext cx="2197852" cy="6693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5DC1B24-0F4F-11B0-8816-E0CFCC4EDD79}"/>
              </a:ext>
            </a:extLst>
          </p:cNvPr>
          <p:cNvCxnSpPr>
            <a:cxnSpLocks/>
            <a:stCxn id="8" idx="0"/>
            <a:endCxn id="50" idx="4"/>
          </p:cNvCxnSpPr>
          <p:nvPr/>
        </p:nvCxnSpPr>
        <p:spPr>
          <a:xfrm flipV="1">
            <a:off x="9198910" y="3461782"/>
            <a:ext cx="513518" cy="5749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56700CE-5778-B982-1A6E-C363427B4302}"/>
              </a:ext>
            </a:extLst>
          </p:cNvPr>
          <p:cNvCxnSpPr>
            <a:cxnSpLocks/>
            <a:stCxn id="8" idx="0"/>
            <a:endCxn id="68" idx="3"/>
          </p:cNvCxnSpPr>
          <p:nvPr/>
        </p:nvCxnSpPr>
        <p:spPr>
          <a:xfrm flipV="1">
            <a:off x="9198910" y="3388007"/>
            <a:ext cx="1332667" cy="6486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4561A15-70D0-053D-D762-8BABE9BF862C}"/>
              </a:ext>
            </a:extLst>
          </p:cNvPr>
          <p:cNvCxnSpPr>
            <a:cxnSpLocks/>
            <a:stCxn id="11" idx="0"/>
            <a:endCxn id="68" idx="4"/>
          </p:cNvCxnSpPr>
          <p:nvPr/>
        </p:nvCxnSpPr>
        <p:spPr>
          <a:xfrm flipV="1">
            <a:off x="10108093" y="3455660"/>
            <a:ext cx="587374" cy="5871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1097D1E-BA5E-85FF-5C08-3F7373477145}"/>
              </a:ext>
            </a:extLst>
          </p:cNvPr>
          <p:cNvCxnSpPr>
            <a:cxnSpLocks/>
            <a:stCxn id="11" idx="0"/>
            <a:endCxn id="50" idx="4"/>
          </p:cNvCxnSpPr>
          <p:nvPr/>
        </p:nvCxnSpPr>
        <p:spPr>
          <a:xfrm flipH="1" flipV="1">
            <a:off x="9712428" y="3461782"/>
            <a:ext cx="395665" cy="5810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9098D6E-E56E-C91E-B0FB-81B2A620E8A2}"/>
              </a:ext>
            </a:extLst>
          </p:cNvPr>
          <p:cNvCxnSpPr>
            <a:cxnSpLocks/>
            <a:stCxn id="11" idx="0"/>
            <a:endCxn id="49" idx="4"/>
          </p:cNvCxnSpPr>
          <p:nvPr/>
        </p:nvCxnSpPr>
        <p:spPr>
          <a:xfrm flipH="1" flipV="1">
            <a:off x="8803245" y="3455660"/>
            <a:ext cx="1304848" cy="5871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BAF3B6-6B55-4488-BE77-90908ABF1ED2}"/>
              </a:ext>
            </a:extLst>
          </p:cNvPr>
          <p:cNvCxnSpPr>
            <a:cxnSpLocks/>
            <a:stCxn id="49" idx="0"/>
          </p:cNvCxnSpPr>
          <p:nvPr/>
        </p:nvCxnSpPr>
        <p:spPr>
          <a:xfrm flipV="1">
            <a:off x="8803245" y="2550283"/>
            <a:ext cx="316705" cy="443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5909EAB-796E-0580-6437-20913B2817C7}"/>
              </a:ext>
            </a:extLst>
          </p:cNvPr>
          <p:cNvCxnSpPr>
            <a:cxnSpLocks/>
            <a:stCxn id="49" idx="0"/>
            <a:endCxn id="58" idx="4"/>
          </p:cNvCxnSpPr>
          <p:nvPr/>
        </p:nvCxnSpPr>
        <p:spPr>
          <a:xfrm flipV="1">
            <a:off x="8803245" y="2545042"/>
            <a:ext cx="1267012" cy="4486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EB91DC9-A15D-BB51-67BC-446191E7933B}"/>
              </a:ext>
            </a:extLst>
          </p:cNvPr>
          <p:cNvCxnSpPr>
            <a:cxnSpLocks/>
            <a:endCxn id="59" idx="3"/>
          </p:cNvCxnSpPr>
          <p:nvPr/>
        </p:nvCxnSpPr>
        <p:spPr>
          <a:xfrm flipV="1">
            <a:off x="8784905" y="2493830"/>
            <a:ext cx="2148307" cy="509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C1B0FD2-FC20-CB1C-3229-88542F111A2B}"/>
              </a:ext>
            </a:extLst>
          </p:cNvPr>
          <p:cNvCxnSpPr>
            <a:cxnSpLocks/>
            <a:endCxn id="56" idx="4"/>
          </p:cNvCxnSpPr>
          <p:nvPr/>
        </p:nvCxnSpPr>
        <p:spPr>
          <a:xfrm flipH="1" flipV="1">
            <a:off x="9198910" y="2571802"/>
            <a:ext cx="497489" cy="4348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A40881A-5EE5-0248-A6C1-B0BCF74C7B45}"/>
              </a:ext>
            </a:extLst>
          </p:cNvPr>
          <p:cNvCxnSpPr>
            <a:cxnSpLocks/>
            <a:endCxn id="58" idx="4"/>
          </p:cNvCxnSpPr>
          <p:nvPr/>
        </p:nvCxnSpPr>
        <p:spPr>
          <a:xfrm flipV="1">
            <a:off x="9640223" y="2545042"/>
            <a:ext cx="430034" cy="4383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702FE-CF4C-27A5-F8E5-94B92C2648FB}"/>
              </a:ext>
            </a:extLst>
          </p:cNvPr>
          <p:cNvCxnSpPr>
            <a:cxnSpLocks/>
            <a:endCxn id="59" idx="3"/>
          </p:cNvCxnSpPr>
          <p:nvPr/>
        </p:nvCxnSpPr>
        <p:spPr>
          <a:xfrm flipV="1">
            <a:off x="9678059" y="2493830"/>
            <a:ext cx="1255153" cy="5224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9E488E9-4BD0-A111-707F-B9B364CF5853}"/>
              </a:ext>
            </a:extLst>
          </p:cNvPr>
          <p:cNvCxnSpPr>
            <a:cxnSpLocks/>
            <a:endCxn id="56" idx="4"/>
          </p:cNvCxnSpPr>
          <p:nvPr/>
        </p:nvCxnSpPr>
        <p:spPr>
          <a:xfrm flipH="1" flipV="1">
            <a:off x="9198910" y="2571802"/>
            <a:ext cx="1522556" cy="4482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D8842A2-C672-25BC-8ED0-015B2235614E}"/>
              </a:ext>
            </a:extLst>
          </p:cNvPr>
          <p:cNvCxnSpPr>
            <a:cxnSpLocks/>
            <a:endCxn id="58" idx="4"/>
          </p:cNvCxnSpPr>
          <p:nvPr/>
        </p:nvCxnSpPr>
        <p:spPr>
          <a:xfrm flipH="1" flipV="1">
            <a:off x="10070257" y="2545042"/>
            <a:ext cx="595033" cy="4516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FE97AD-0CC1-658A-0B0E-7C3A95049479}"/>
              </a:ext>
            </a:extLst>
          </p:cNvPr>
          <p:cNvCxnSpPr>
            <a:cxnSpLocks/>
            <a:endCxn id="59" idx="3"/>
          </p:cNvCxnSpPr>
          <p:nvPr/>
        </p:nvCxnSpPr>
        <p:spPr>
          <a:xfrm flipV="1">
            <a:off x="10703126" y="2493830"/>
            <a:ext cx="230086" cy="5357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2F8A2AD-2DBE-B339-CFFB-B9ADDDC761BA}"/>
              </a:ext>
            </a:extLst>
          </p:cNvPr>
          <p:cNvCxnSpPr>
            <a:cxnSpLocks/>
            <a:stCxn id="55" idx="0"/>
          </p:cNvCxnSpPr>
          <p:nvPr/>
        </p:nvCxnSpPr>
        <p:spPr>
          <a:xfrm flipH="1" flipV="1">
            <a:off x="9343753" y="2532859"/>
            <a:ext cx="2216899" cy="4402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2BBC51E-D652-AB4B-2944-5C7A01D40A6A}"/>
              </a:ext>
            </a:extLst>
          </p:cNvPr>
          <p:cNvCxnSpPr>
            <a:cxnSpLocks/>
            <a:endCxn id="58" idx="5"/>
          </p:cNvCxnSpPr>
          <p:nvPr/>
        </p:nvCxnSpPr>
        <p:spPr>
          <a:xfrm flipH="1" flipV="1">
            <a:off x="10234147" y="2477389"/>
            <a:ext cx="1288798" cy="4630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D9BF467-438F-5056-E80D-A7E2172BA852}"/>
              </a:ext>
            </a:extLst>
          </p:cNvPr>
          <p:cNvCxnSpPr>
            <a:cxnSpLocks/>
            <a:endCxn id="59" idx="4"/>
          </p:cNvCxnSpPr>
          <p:nvPr/>
        </p:nvCxnSpPr>
        <p:spPr>
          <a:xfrm flipH="1" flipV="1">
            <a:off x="11097102" y="2561483"/>
            <a:ext cx="463679" cy="4118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6F6B395-6983-28CE-4B1B-BBA930AC3CAC}"/>
              </a:ext>
            </a:extLst>
          </p:cNvPr>
          <p:cNvCxnSpPr>
            <a:cxnSpLocks/>
            <a:stCxn id="56" idx="0"/>
            <a:endCxn id="60" idx="3"/>
          </p:cNvCxnSpPr>
          <p:nvPr/>
        </p:nvCxnSpPr>
        <p:spPr>
          <a:xfrm flipV="1">
            <a:off x="9198910" y="1490906"/>
            <a:ext cx="707457" cy="6189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6E275AE-F440-00C5-4E98-2E64B9ED2E36}"/>
              </a:ext>
            </a:extLst>
          </p:cNvPr>
          <p:cNvCxnSpPr>
            <a:cxnSpLocks/>
            <a:stCxn id="58" idx="0"/>
            <a:endCxn id="60" idx="4"/>
          </p:cNvCxnSpPr>
          <p:nvPr/>
        </p:nvCxnSpPr>
        <p:spPr>
          <a:xfrm flipV="1">
            <a:off x="10070257" y="1558559"/>
            <a:ext cx="0" cy="5245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1865A7F-2983-1512-99CE-B68A35B01631}"/>
              </a:ext>
            </a:extLst>
          </p:cNvPr>
          <p:cNvCxnSpPr>
            <a:cxnSpLocks/>
            <a:stCxn id="59" idx="0"/>
            <a:endCxn id="60" idx="5"/>
          </p:cNvCxnSpPr>
          <p:nvPr/>
        </p:nvCxnSpPr>
        <p:spPr>
          <a:xfrm flipH="1" flipV="1">
            <a:off x="10234147" y="1490906"/>
            <a:ext cx="862955" cy="6086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A6E40D2-9F02-449F-AE6B-BE81BDADF890}"/>
                  </a:ext>
                </a:extLst>
              </p:cNvPr>
              <p:cNvSpPr txBox="1"/>
              <p:nvPr/>
            </p:nvSpPr>
            <p:spPr>
              <a:xfrm>
                <a:off x="8443675" y="3651558"/>
                <a:ext cx="535339" cy="288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p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A6E40D2-9F02-449F-AE6B-BE81BDADF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3675" y="3651558"/>
                <a:ext cx="535339" cy="288477"/>
              </a:xfrm>
              <a:prstGeom prst="rect">
                <a:avLst/>
              </a:prstGeom>
              <a:blipFill>
                <a:blip r:embed="rId6"/>
                <a:stretch>
                  <a:fillRect l="-9091" t="-8511" r="-9091" b="-85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AF1F4AC-8734-AF2C-C4C9-EBD39625B9AF}"/>
                  </a:ext>
                </a:extLst>
              </p:cNvPr>
              <p:cNvSpPr txBox="1"/>
              <p:nvPr/>
            </p:nvSpPr>
            <p:spPr>
              <a:xfrm>
                <a:off x="8301170" y="2635995"/>
                <a:ext cx="535339" cy="288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p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1AF1F4AC-8734-AF2C-C4C9-EBD39625B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170" y="2635995"/>
                <a:ext cx="535339" cy="288477"/>
              </a:xfrm>
              <a:prstGeom prst="rect">
                <a:avLst/>
              </a:prstGeom>
              <a:blipFill>
                <a:blip r:embed="rId7"/>
                <a:stretch>
                  <a:fillRect l="-10227" t="-8333" r="-7955" b="-62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1F180FD-78FC-7C9F-22A1-7749D721B4A6}"/>
                  </a:ext>
                </a:extLst>
              </p:cNvPr>
              <p:cNvSpPr txBox="1"/>
              <p:nvPr/>
            </p:nvSpPr>
            <p:spPr>
              <a:xfrm>
                <a:off x="8979370" y="1601501"/>
                <a:ext cx="19075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IN" b="1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11F180FD-78FC-7C9F-22A1-7749D721B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370" y="1601501"/>
                <a:ext cx="190757" cy="276999"/>
              </a:xfrm>
              <a:prstGeom prst="rect">
                <a:avLst/>
              </a:prstGeom>
              <a:blipFill>
                <a:blip r:embed="rId8"/>
                <a:stretch>
                  <a:fillRect l="-19355" r="-193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1683F136-C892-2E77-1D47-59E314BAD59A}"/>
                  </a:ext>
                </a:extLst>
              </p:cNvPr>
              <p:cNvSpPr txBox="1"/>
              <p:nvPr/>
            </p:nvSpPr>
            <p:spPr>
              <a:xfrm>
                <a:off x="7093897" y="3026349"/>
                <a:ext cx="1653172" cy="3406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dirty="0"/>
                  <a:t>)</a:t>
                </a:r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1683F136-C892-2E77-1D47-59E314BAD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897" y="3026349"/>
                <a:ext cx="1653172" cy="340606"/>
              </a:xfrm>
              <a:prstGeom prst="rect">
                <a:avLst/>
              </a:prstGeom>
              <a:blipFill>
                <a:blip r:embed="rId9"/>
                <a:stretch>
                  <a:fillRect l="-5535" t="-5357" b="-4107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A452F17-C10C-648D-E33C-098011E14E64}"/>
                  </a:ext>
                </a:extLst>
              </p:cNvPr>
              <p:cNvSpPr txBox="1"/>
              <p:nvPr/>
            </p:nvSpPr>
            <p:spPr>
              <a:xfrm>
                <a:off x="2194912" y="2493830"/>
                <a:ext cx="2727926" cy="702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Sup>
                        <m:sSub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A452F17-C10C-648D-E33C-098011E14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912" y="2493830"/>
                <a:ext cx="2727926" cy="7022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2513432-6880-ABD6-8110-F04BEF2D4F40}"/>
                  </a:ext>
                </a:extLst>
              </p:cNvPr>
              <p:cNvSpPr txBox="1"/>
              <p:nvPr/>
            </p:nvSpPr>
            <p:spPr>
              <a:xfrm>
                <a:off x="1896464" y="3205648"/>
                <a:ext cx="4990532" cy="975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ℓ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</m:t>
                              </m:r>
                            </m:sup>
                          </m:sSup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IN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IN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den>
                      </m:f>
                      <m:f>
                        <m:f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num>
                        <m:den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N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bSup>
                        </m:den>
                      </m:f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IN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b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A2513432-6880-ABD6-8110-F04BEF2D4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464" y="3205648"/>
                <a:ext cx="4990532" cy="9759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E45C3EC-2A0E-D24A-271E-3CF0C53EF339}"/>
                  </a:ext>
                </a:extLst>
              </p:cNvPr>
              <p:cNvSpPr txBox="1"/>
              <p:nvPr/>
            </p:nvSpPr>
            <p:spPr>
              <a:xfrm>
                <a:off x="1840943" y="4177486"/>
                <a:ext cx="6404446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𝑾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N" sz="2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sz="2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IN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den>
                    </m:f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sz="28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sup>
                        </m:sSubSup>
                      </m:den>
                    </m:f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sup>
                        </m:sSubSup>
                      </m:den>
                    </m:f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Sup>
                          <m:sSub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𝑾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den>
                    </m:f>
                  </m:oMath>
                </a14:m>
                <a:endParaRPr lang="en-GB" sz="2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E45C3EC-2A0E-D24A-271E-3CF0C53E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943" y="4177486"/>
                <a:ext cx="6404446" cy="884281"/>
              </a:xfrm>
              <a:prstGeom prst="rect">
                <a:avLst/>
              </a:prstGeom>
              <a:blipFill>
                <a:blip r:embed="rId12"/>
                <a:stretch>
                  <a:fillRect l="-9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Speech Bubble: Rectangle 98">
            <a:extLst>
              <a:ext uri="{FF2B5EF4-FFF2-40B4-BE49-F238E27FC236}">
                <a16:creationId xmlns:a16="http://schemas.microsoft.com/office/drawing/2014/main" id="{EA1E981E-AF1E-F75A-AA63-A5103A94BFEF}"/>
              </a:ext>
            </a:extLst>
          </p:cNvPr>
          <p:cNvSpPr/>
          <p:nvPr/>
        </p:nvSpPr>
        <p:spPr>
          <a:xfrm>
            <a:off x="157434" y="2540933"/>
            <a:ext cx="1846841" cy="884281"/>
          </a:xfrm>
          <a:prstGeom prst="wedgeRectCallout">
            <a:avLst>
              <a:gd name="adj1" fmla="val 39801"/>
              <a:gd name="adj2" fmla="val 7292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All these gradients are basically 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product of Jacobians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82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6" grpId="0" animBg="1"/>
      <p:bldP spid="49" grpId="0" animBg="1"/>
      <p:bldP spid="50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8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Limitations/Shortcomings of 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596788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MLP uses fully connected layers defined by matrix multiplications + nonlinearity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MLP </a:t>
                </a: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ignores structure 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(e.g., spatial/sequential) in the inputs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Not ideal for data such as images, text, etc. which are flattened as vectors when used with MLP</a:t>
                </a:r>
              </a:p>
              <a:p>
                <a:pPr marL="457200" lvl="1" indent="0">
                  <a:buNone/>
                </a:pPr>
                <a:endParaRPr lang="en-GB" sz="22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Fully connected nature of MLP requires massive number of weights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Even a “smallish” 200x200x3 (3 channels – R,G,B) image will need 120,000 weights for each neuron in the first hidden layer (for </a:t>
                </a:r>
                <a14:m>
                  <m:oMath xmlns:m="http://schemas.openxmlformats.org/officeDocument/2006/math">
                    <m:r>
                      <a:rPr lang="en-IN" sz="220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neurons, we will need 120,000 x </a:t>
                </a:r>
                <a14:m>
                  <m:oMath xmlns:m="http://schemas.openxmlformats.org/officeDocument/2006/math">
                    <m:r>
                      <a:rPr lang="en-IN" sz="22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weights).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Recall that each layer is fully connected so each layer needs a massive number of weights!</a:t>
                </a: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596788" cy="5557532"/>
              </a:xfrm>
              <a:blipFill>
                <a:blip r:embed="rId3"/>
                <a:stretch>
                  <a:fillRect l="-84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Oval 3">
            <a:extLst>
              <a:ext uri="{FF2B5EF4-FFF2-40B4-BE49-F238E27FC236}">
                <a16:creationId xmlns:a16="http://schemas.microsoft.com/office/drawing/2014/main" id="{C52E3825-C050-B2B8-138A-C9C4EFEE1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232" y="2911485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92C64DCF-9E92-9279-1088-BCFCC06E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3415" y="2917607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A32F8540-2875-AE05-806A-3D5EFD4FC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1639" y="2890847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6DA1398C-D62A-AC4D-A136-7BCE369A5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9897" y="2027627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9" name="Oval 3">
            <a:extLst>
              <a:ext uri="{FF2B5EF4-FFF2-40B4-BE49-F238E27FC236}">
                <a16:creationId xmlns:a16="http://schemas.microsoft.com/office/drawing/2014/main" id="{37EE789E-C303-8AD3-B781-67860817B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1751" y="2024494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Oval 3">
            <a:extLst>
              <a:ext uri="{FF2B5EF4-FFF2-40B4-BE49-F238E27FC236}">
                <a16:creationId xmlns:a16="http://schemas.microsoft.com/office/drawing/2014/main" id="{E367A77C-020C-06B3-712E-628595B37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8089" y="2017308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2" name="Oval 3">
            <a:extLst>
              <a:ext uri="{FF2B5EF4-FFF2-40B4-BE49-F238E27FC236}">
                <a16:creationId xmlns:a16="http://schemas.microsoft.com/office/drawing/2014/main" id="{55AD4948-321A-BE5F-4DB9-C4C0F1D26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6454" y="2911485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7DF9B55-44F5-4F55-A5C8-9ABBBE4110BC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8446007" y="2468070"/>
            <a:ext cx="316705" cy="443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DC7DF2-2424-2257-AF63-B9784CA02316}"/>
              </a:ext>
            </a:extLst>
          </p:cNvPr>
          <p:cNvCxnSpPr>
            <a:cxnSpLocks/>
            <a:stCxn id="3" idx="0"/>
            <a:endCxn id="9" idx="4"/>
          </p:cNvCxnSpPr>
          <p:nvPr/>
        </p:nvCxnSpPr>
        <p:spPr>
          <a:xfrm flipV="1">
            <a:off x="8446007" y="2486456"/>
            <a:ext cx="1317519" cy="4250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C304DB-7F1E-4159-F66F-2A4D91604F48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8427667" y="2411617"/>
            <a:ext cx="2148307" cy="509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1036E67-DFA3-F2A8-B011-80BB9904F10F}"/>
              </a:ext>
            </a:extLst>
          </p:cNvPr>
          <p:cNvCxnSpPr>
            <a:cxnSpLocks/>
            <a:endCxn id="7" idx="4"/>
          </p:cNvCxnSpPr>
          <p:nvPr/>
        </p:nvCxnSpPr>
        <p:spPr>
          <a:xfrm flipH="1" flipV="1">
            <a:off x="8841672" y="2489589"/>
            <a:ext cx="497489" cy="43489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9490720-7743-5EFA-4042-AE8384B94570}"/>
              </a:ext>
            </a:extLst>
          </p:cNvPr>
          <p:cNvCxnSpPr>
            <a:cxnSpLocks/>
            <a:endCxn id="9" idx="4"/>
          </p:cNvCxnSpPr>
          <p:nvPr/>
        </p:nvCxnSpPr>
        <p:spPr>
          <a:xfrm flipV="1">
            <a:off x="9333492" y="2486456"/>
            <a:ext cx="430034" cy="4383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125A95A-31EE-B2C0-B6EA-0913ADD734D3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9320821" y="2411617"/>
            <a:ext cx="1255153" cy="5224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E2E01A9-BDD3-6C10-0AFC-8C745B9C9D00}"/>
              </a:ext>
            </a:extLst>
          </p:cNvPr>
          <p:cNvCxnSpPr>
            <a:cxnSpLocks/>
            <a:endCxn id="7" idx="4"/>
          </p:cNvCxnSpPr>
          <p:nvPr/>
        </p:nvCxnSpPr>
        <p:spPr>
          <a:xfrm flipH="1" flipV="1">
            <a:off x="8841672" y="2489589"/>
            <a:ext cx="1522556" cy="44824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30602E3-4048-5170-B894-EC98061DDBC4}"/>
              </a:ext>
            </a:extLst>
          </p:cNvPr>
          <p:cNvCxnSpPr>
            <a:cxnSpLocks/>
            <a:endCxn id="9" idx="4"/>
          </p:cNvCxnSpPr>
          <p:nvPr/>
        </p:nvCxnSpPr>
        <p:spPr>
          <a:xfrm flipH="1" flipV="1">
            <a:off x="9763526" y="2486456"/>
            <a:ext cx="595033" cy="4516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46EF97F-9BCA-9A65-0C4C-E5AEC06A73D0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10345888" y="2411617"/>
            <a:ext cx="230086" cy="5357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F333338-B290-6BC6-CC21-196C3274A6F0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8986515" y="2450646"/>
            <a:ext cx="2216899" cy="4402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D2A8C3C-7114-22FF-7D0B-FC9DFDA99E98}"/>
              </a:ext>
            </a:extLst>
          </p:cNvPr>
          <p:cNvCxnSpPr>
            <a:cxnSpLocks/>
            <a:endCxn id="9" idx="5"/>
          </p:cNvCxnSpPr>
          <p:nvPr/>
        </p:nvCxnSpPr>
        <p:spPr>
          <a:xfrm flipH="1" flipV="1">
            <a:off x="9927416" y="2418803"/>
            <a:ext cx="1288798" cy="4630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E13CF7E-DD2A-50C8-C110-A22B039AFAD9}"/>
              </a:ext>
            </a:extLst>
          </p:cNvPr>
          <p:cNvCxnSpPr>
            <a:cxnSpLocks/>
            <a:endCxn id="10" idx="4"/>
          </p:cNvCxnSpPr>
          <p:nvPr/>
        </p:nvCxnSpPr>
        <p:spPr>
          <a:xfrm flipH="1" flipV="1">
            <a:off x="10739864" y="2479270"/>
            <a:ext cx="463679" cy="4118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F2C72F9-D8CB-E794-2A30-0370BE836575}"/>
                  </a:ext>
                </a:extLst>
              </p:cNvPr>
              <p:cNvSpPr txBox="1"/>
              <p:nvPr/>
            </p:nvSpPr>
            <p:spPr>
              <a:xfrm>
                <a:off x="7983791" y="2428581"/>
                <a:ext cx="535339" cy="288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p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F2C72F9-D8CB-E794-2A30-0370BE836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3791" y="2428581"/>
                <a:ext cx="535339" cy="288477"/>
              </a:xfrm>
              <a:prstGeom prst="rect">
                <a:avLst/>
              </a:prstGeom>
              <a:blipFill>
                <a:blip r:embed="rId4"/>
                <a:stretch>
                  <a:fillRect l="-10345" t="-8333" r="-9195" b="-62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3">
            <a:extLst>
              <a:ext uri="{FF2B5EF4-FFF2-40B4-BE49-F238E27FC236}">
                <a16:creationId xmlns:a16="http://schemas.microsoft.com/office/drawing/2014/main" id="{8E48781D-427F-59C2-C315-F67FDE90C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0908" y="2982482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8" name="Oval 3">
            <a:extLst>
              <a:ext uri="{FF2B5EF4-FFF2-40B4-BE49-F238E27FC236}">
                <a16:creationId xmlns:a16="http://schemas.microsoft.com/office/drawing/2014/main" id="{92302F5D-2FB4-B1DC-E843-0B7E6D111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091" y="2988604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9" name="Oval 3">
            <a:extLst>
              <a:ext uri="{FF2B5EF4-FFF2-40B4-BE49-F238E27FC236}">
                <a16:creationId xmlns:a16="http://schemas.microsoft.com/office/drawing/2014/main" id="{1B35C6CC-BA7B-D164-0C00-6D86A1022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100" y="2972163"/>
            <a:ext cx="463550" cy="461962"/>
          </a:xfrm>
          <a:prstGeom prst="ellipse">
            <a:avLst/>
          </a:prstGeom>
          <a:solidFill>
            <a:srgbClr val="B2B2B2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296ADFA6-203D-689C-5B73-4FA5A7795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243" y="1939486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1" name="Oval 3">
            <a:extLst>
              <a:ext uri="{FF2B5EF4-FFF2-40B4-BE49-F238E27FC236}">
                <a16:creationId xmlns:a16="http://schemas.microsoft.com/office/drawing/2014/main" id="{3A376777-3716-EC37-CDF0-63B64E7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4426" y="1945608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2" name="Oval 3">
            <a:extLst>
              <a:ext uri="{FF2B5EF4-FFF2-40B4-BE49-F238E27FC236}">
                <a16:creationId xmlns:a16="http://schemas.microsoft.com/office/drawing/2014/main" id="{66330324-FCF5-1B2C-F422-8D6E3F9D4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2650" y="1918848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B54F968-24C8-A9E6-DF3A-DAF35C41F331}"/>
                  </a:ext>
                </a:extLst>
              </p:cNvPr>
              <p:cNvSpPr txBox="1"/>
              <p:nvPr/>
            </p:nvSpPr>
            <p:spPr>
              <a:xfrm>
                <a:off x="2397725" y="3064644"/>
                <a:ext cx="30739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B54F968-24C8-A9E6-DF3A-DAF35C41F3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725" y="3064644"/>
                <a:ext cx="307392" cy="276999"/>
              </a:xfrm>
              <a:prstGeom prst="rect">
                <a:avLst/>
              </a:prstGeom>
              <a:blipFill>
                <a:blip r:embed="rId5"/>
                <a:stretch>
                  <a:fillRect l="-11765" r="-1961" b="-111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48D7C3A-4817-748C-DA16-B8BB5720324D}"/>
              </a:ext>
            </a:extLst>
          </p:cNvPr>
          <p:cNvCxnSpPr>
            <a:stCxn id="27" idx="0"/>
            <a:endCxn id="30" idx="4"/>
          </p:cNvCxnSpPr>
          <p:nvPr/>
        </p:nvCxnSpPr>
        <p:spPr>
          <a:xfrm flipH="1" flipV="1">
            <a:off x="2627018" y="2401448"/>
            <a:ext cx="395665" cy="5810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D54E6B0-FA7B-2923-D89D-3CC10922E05F}"/>
              </a:ext>
            </a:extLst>
          </p:cNvPr>
          <p:cNvCxnSpPr>
            <a:cxnSpLocks/>
            <a:stCxn id="28" idx="0"/>
            <a:endCxn id="32" idx="4"/>
          </p:cNvCxnSpPr>
          <p:nvPr/>
        </p:nvCxnSpPr>
        <p:spPr>
          <a:xfrm flipV="1">
            <a:off x="3931866" y="2380810"/>
            <a:ext cx="1452559" cy="6077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8A71981-BD11-4C6A-5386-9CD3524C6E63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4920875" y="2422291"/>
            <a:ext cx="395665" cy="5498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01D602B-F1E9-7095-FFA1-38ED69C8FAF2}"/>
              </a:ext>
            </a:extLst>
          </p:cNvPr>
          <p:cNvCxnSpPr>
            <a:cxnSpLocks/>
            <a:stCxn id="29" idx="0"/>
            <a:endCxn id="38" idx="5"/>
          </p:cNvCxnSpPr>
          <p:nvPr/>
        </p:nvCxnSpPr>
        <p:spPr>
          <a:xfrm flipH="1" flipV="1">
            <a:off x="4683130" y="2333795"/>
            <a:ext cx="237745" cy="6383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14CC8EC4-7FA7-5340-6225-FF9C55E20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465" y="1939486"/>
            <a:ext cx="463550" cy="461962"/>
          </a:xfrm>
          <a:prstGeom prst="ellipse">
            <a:avLst/>
          </a:prstGeom>
          <a:solidFill>
            <a:schemeClr val="bg1"/>
          </a:solidFill>
          <a:ln w="1908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B11B316-D6F8-6B8B-3626-A5F753C3E871}"/>
              </a:ext>
            </a:extLst>
          </p:cNvPr>
          <p:cNvCxnSpPr>
            <a:cxnSpLocks/>
            <a:stCxn id="29" idx="0"/>
            <a:endCxn id="31" idx="5"/>
          </p:cNvCxnSpPr>
          <p:nvPr/>
        </p:nvCxnSpPr>
        <p:spPr>
          <a:xfrm flipH="1" flipV="1">
            <a:off x="3700091" y="2339917"/>
            <a:ext cx="1220784" cy="6322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1837636-37D4-091A-68BB-ED68292644D2}"/>
              </a:ext>
            </a:extLst>
          </p:cNvPr>
          <p:cNvCxnSpPr>
            <a:cxnSpLocks/>
            <a:stCxn id="29" idx="0"/>
            <a:endCxn id="30" idx="5"/>
          </p:cNvCxnSpPr>
          <p:nvPr/>
        </p:nvCxnSpPr>
        <p:spPr>
          <a:xfrm flipH="1" flipV="1">
            <a:off x="2790908" y="2333795"/>
            <a:ext cx="2129967" cy="6383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2113153-6A05-46D9-6E8D-C10B0B7C5FAD}"/>
              </a:ext>
            </a:extLst>
          </p:cNvPr>
          <p:cNvCxnSpPr>
            <a:cxnSpLocks/>
            <a:stCxn id="27" idx="0"/>
            <a:endCxn id="32" idx="3"/>
          </p:cNvCxnSpPr>
          <p:nvPr/>
        </p:nvCxnSpPr>
        <p:spPr>
          <a:xfrm flipV="1">
            <a:off x="3022683" y="2313157"/>
            <a:ext cx="2197852" cy="6693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963EA02-252E-E0E0-FADD-C29F1FB89621}"/>
              </a:ext>
            </a:extLst>
          </p:cNvPr>
          <p:cNvCxnSpPr>
            <a:cxnSpLocks/>
            <a:stCxn id="27" idx="0"/>
            <a:endCxn id="31" idx="4"/>
          </p:cNvCxnSpPr>
          <p:nvPr/>
        </p:nvCxnSpPr>
        <p:spPr>
          <a:xfrm flipV="1">
            <a:off x="3022683" y="2407570"/>
            <a:ext cx="513518" cy="5749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2412EC8-0EDD-6F79-E736-BA6A718A6618}"/>
              </a:ext>
            </a:extLst>
          </p:cNvPr>
          <p:cNvCxnSpPr>
            <a:cxnSpLocks/>
            <a:stCxn id="27" idx="0"/>
            <a:endCxn id="38" idx="3"/>
          </p:cNvCxnSpPr>
          <p:nvPr/>
        </p:nvCxnSpPr>
        <p:spPr>
          <a:xfrm flipV="1">
            <a:off x="3022683" y="2333795"/>
            <a:ext cx="1332667" cy="6486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C3614B6-3A85-CF7B-8CEF-73093AD2043E}"/>
              </a:ext>
            </a:extLst>
          </p:cNvPr>
          <p:cNvCxnSpPr>
            <a:cxnSpLocks/>
            <a:stCxn id="28" idx="0"/>
            <a:endCxn id="38" idx="4"/>
          </p:cNvCxnSpPr>
          <p:nvPr/>
        </p:nvCxnSpPr>
        <p:spPr>
          <a:xfrm flipV="1">
            <a:off x="3931866" y="2401448"/>
            <a:ext cx="587374" cy="5871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C593983-E500-C5FF-2C4B-A482AE0F26E0}"/>
              </a:ext>
            </a:extLst>
          </p:cNvPr>
          <p:cNvCxnSpPr>
            <a:cxnSpLocks/>
            <a:stCxn id="28" idx="0"/>
            <a:endCxn id="31" idx="4"/>
          </p:cNvCxnSpPr>
          <p:nvPr/>
        </p:nvCxnSpPr>
        <p:spPr>
          <a:xfrm flipH="1" flipV="1">
            <a:off x="3536201" y="2407570"/>
            <a:ext cx="395665" cy="5810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A81E675-18EF-05F4-66E4-589786AB2D93}"/>
              </a:ext>
            </a:extLst>
          </p:cNvPr>
          <p:cNvCxnSpPr>
            <a:cxnSpLocks/>
            <a:stCxn id="28" idx="0"/>
            <a:endCxn id="30" idx="4"/>
          </p:cNvCxnSpPr>
          <p:nvPr/>
        </p:nvCxnSpPr>
        <p:spPr>
          <a:xfrm flipH="1" flipV="1">
            <a:off x="2627018" y="2401448"/>
            <a:ext cx="1304848" cy="5871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14DB7CF-29D7-92BA-0E8C-7A2A19A9E09F}"/>
                  </a:ext>
                </a:extLst>
              </p:cNvPr>
              <p:cNvSpPr txBox="1"/>
              <p:nvPr/>
            </p:nvSpPr>
            <p:spPr>
              <a:xfrm>
                <a:off x="2267448" y="2597346"/>
                <a:ext cx="535339" cy="2884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p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14DB7CF-29D7-92BA-0E8C-7A2A19A9E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448" y="2597346"/>
                <a:ext cx="535339" cy="288477"/>
              </a:xfrm>
              <a:prstGeom prst="rect">
                <a:avLst/>
              </a:prstGeom>
              <a:blipFill>
                <a:blip r:embed="rId6"/>
                <a:stretch>
                  <a:fillRect l="-10227" t="-8511" r="-7955" b="-85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823C976-EB5B-642B-751F-EB7C4EA7CFBC}"/>
                  </a:ext>
                </a:extLst>
              </p:cNvPr>
              <p:cNvSpPr txBox="1"/>
              <p:nvPr/>
            </p:nvSpPr>
            <p:spPr>
              <a:xfrm>
                <a:off x="7607934" y="2972163"/>
                <a:ext cx="680790" cy="3406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bSup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823C976-EB5B-642B-751F-EB7C4EA7C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934" y="2972163"/>
                <a:ext cx="680790" cy="340606"/>
              </a:xfrm>
              <a:prstGeom prst="rect">
                <a:avLst/>
              </a:prstGeom>
              <a:blipFill>
                <a:blip r:embed="rId7"/>
                <a:stretch>
                  <a:fillRect t="-3636" b="-1272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Speech Bubble: Rectangle 51">
            <a:extLst>
              <a:ext uri="{FF2B5EF4-FFF2-40B4-BE49-F238E27FC236}">
                <a16:creationId xmlns:a16="http://schemas.microsoft.com/office/drawing/2014/main" id="{0AB61800-929D-F098-B2A6-3A38C65C295C}"/>
              </a:ext>
            </a:extLst>
          </p:cNvPr>
          <p:cNvSpPr/>
          <p:nvPr/>
        </p:nvSpPr>
        <p:spPr>
          <a:xfrm>
            <a:off x="8966823" y="360727"/>
            <a:ext cx="2637041" cy="629097"/>
          </a:xfrm>
          <a:prstGeom prst="wedgeRectCallout">
            <a:avLst>
              <a:gd name="adj1" fmla="val -39256"/>
              <a:gd name="adj2" fmla="val 769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Projection using a </a:t>
            </a:r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“linear layer” </a:t>
            </a:r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+ </a:t>
            </a:r>
            <a:r>
              <a:rPr lang="en-IN" sz="1400" dirty="0">
                <a:solidFill>
                  <a:srgbClr val="FF0000"/>
                </a:solidFill>
                <a:latin typeface="Abadi Extra Light" panose="020B0204020104020204" pitchFamily="34" charset="0"/>
              </a:rPr>
              <a:t>element-wise</a:t>
            </a:r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 </a:t>
            </a:r>
            <a:r>
              <a:rPr lang="en-IN" sz="1400" dirty="0">
                <a:solidFill>
                  <a:srgbClr val="FF0000"/>
                </a:solidFill>
                <a:latin typeface="Abadi Extra Light" panose="020B0204020104020204" pitchFamily="34" charset="0"/>
              </a:rPr>
              <a:t>nonlinearity</a:t>
            </a:r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 applied on these linear projections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2A58DC6-04E5-15AC-84FD-8A0F6617EF9B}"/>
                  </a:ext>
                </a:extLst>
              </p:cNvPr>
              <p:cNvSpPr txBox="1"/>
              <p:nvPr/>
            </p:nvSpPr>
            <p:spPr>
              <a:xfrm>
                <a:off x="6414175" y="2001563"/>
                <a:ext cx="2169194" cy="3586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sup>
                          </m:sSup>
                        </m:e>
                        <m:sup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N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d>
                            <m:dPr>
                              <m:ctrlPr>
                                <a:rPr lang="en-US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p>
                      </m:sSubSup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2A58DC6-04E5-15AC-84FD-8A0F6617E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4175" y="2001563"/>
                <a:ext cx="2169194" cy="358688"/>
              </a:xfrm>
              <a:prstGeom prst="rect">
                <a:avLst/>
              </a:prstGeom>
              <a:blipFill>
                <a:blip r:embed="rId8"/>
                <a:stretch>
                  <a:fillRect l="-281" t="-1695" r="-1685" b="-2542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CE1CBE9-701F-4A18-E78A-0D1A4F1568B5}"/>
                  </a:ext>
                </a:extLst>
              </p:cNvPr>
              <p:cNvSpPr txBox="1"/>
              <p:nvPr/>
            </p:nvSpPr>
            <p:spPr>
              <a:xfrm>
                <a:off x="244838" y="1870179"/>
                <a:ext cx="2169194" cy="3637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p>
                        </m:e>
                        <m:sup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  <m:sSub>
                        <m:sSubPr>
                          <m:ctrlP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IN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CE1CBE9-701F-4A18-E78A-0D1A4F156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38" y="1870179"/>
                <a:ext cx="2169194" cy="363754"/>
              </a:xfrm>
              <a:prstGeom prst="rect">
                <a:avLst/>
              </a:prstGeom>
              <a:blipFill>
                <a:blip r:embed="rId9"/>
                <a:stretch>
                  <a:fillRect t="-1695" b="-2542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4428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  <p:bldP spid="25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8" grpId="0" animBg="1"/>
      <p:bldP spid="48" grpId="0"/>
      <p:bldP spid="51" grpId="0"/>
      <p:bldP spid="52" grpId="0" animBg="1"/>
      <p:bldP spid="5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Convolutional Neural Networks (CNN)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596788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CNNs use connections between layers that are different from MLPs in two key ways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Change 1: Each hidden layer node is connected only to a local patch in previous layer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Change 2: Same set of weights used for each local patch (purple, blue, green, pink is one set of weights, and this same set of used for all patches)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These changes help 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Substantial reduction on the number of weights to be learned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Learning the local structures within the inputs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Capturing local and global structure in the inputs by repeating the same across layers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4C730C7-AD88-6DD0-A16A-95788CF5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467" y="2113892"/>
            <a:ext cx="9274505" cy="193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08D964-9E81-6E52-6E49-C981FF7F799F}"/>
              </a:ext>
            </a:extLst>
          </p:cNvPr>
          <p:cNvSpPr txBox="1"/>
          <p:nvPr/>
        </p:nvSpPr>
        <p:spPr>
          <a:xfrm>
            <a:off x="1477820" y="1596512"/>
            <a:ext cx="135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latin typeface="Abadi Extra Light" panose="020B0204020104020204" pitchFamily="34" charset="0"/>
              </a:rPr>
              <a:t>Standard MLP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95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Convolutional Neural Networks (CNN)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322852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600" dirty="0">
                <a:latin typeface="Abadi Extra Light" panose="020B0204020104020204" pitchFamily="34" charset="0"/>
              </a:rPr>
              <a:t>CNN consists of a sequence of operations to transform an input to output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srgbClr val="FF0000"/>
                </a:solidFill>
                <a:latin typeface="Abadi Extra Light" panose="020B0204020104020204" pitchFamily="34" charset="0"/>
              </a:rPr>
              <a:t>Convolution</a:t>
            </a:r>
            <a:r>
              <a:rPr lang="en-IN" sz="2200" dirty="0">
                <a:latin typeface="Abadi Extra Light" panose="020B0204020104020204" pitchFamily="34" charset="0"/>
              </a:rPr>
              <a:t> (a linear transformation but more “local” than the one in MLP)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latin typeface="Abadi Extra Light" panose="020B0204020104020204" pitchFamily="34" charset="0"/>
              </a:rPr>
              <a:t>Nonlinearity (e.g., sigmoid, </a:t>
            </a:r>
            <a:r>
              <a:rPr lang="en-IN" sz="2200" dirty="0" err="1">
                <a:latin typeface="Abadi Extra Light" panose="020B0204020104020204" pitchFamily="34" charset="0"/>
              </a:rPr>
              <a:t>ReLU</a:t>
            </a:r>
            <a:r>
              <a:rPr lang="en-IN" sz="2200" dirty="0">
                <a:latin typeface="Abadi Extra Light" panose="020B0204020104020204" pitchFamily="34" charset="0"/>
              </a:rPr>
              <a:t>, etc) after the convolution operation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srgbClr val="FF0000"/>
                </a:solidFill>
                <a:latin typeface="Abadi Extra Light" panose="020B0204020104020204" pitchFamily="34" charset="0"/>
              </a:rPr>
              <a:t>Pooling</a:t>
            </a:r>
            <a:r>
              <a:rPr lang="en-IN" sz="2200" dirty="0">
                <a:latin typeface="Abadi Extra Light" panose="020B0204020104020204" pitchFamily="34" charset="0"/>
              </a:rPr>
              <a:t> (aggregates local features into global features and reduce representation size)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5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2B13-4557-849B-8694-8A8BEBDA8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60" y="2976429"/>
            <a:ext cx="97726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CBA139C-9777-EBC6-9685-4700BF8129BE}"/>
              </a:ext>
            </a:extLst>
          </p:cNvPr>
          <p:cNvSpPr txBox="1"/>
          <p:nvPr/>
        </p:nvSpPr>
        <p:spPr>
          <a:xfrm>
            <a:off x="154546" y="6503831"/>
            <a:ext cx="63209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100" dirty="0"/>
              <a:t>Figure credit: https://www.analyticsvidhya.com/blog/2022/01/convolutional-neural-network-an-overview/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31857501-77CD-6F47-C170-CBDF4798D27E}"/>
              </a:ext>
            </a:extLst>
          </p:cNvPr>
          <p:cNvSpPr/>
          <p:nvPr/>
        </p:nvSpPr>
        <p:spPr>
          <a:xfrm>
            <a:off x="9264472" y="2669317"/>
            <a:ext cx="2154084" cy="678517"/>
          </a:xfrm>
          <a:prstGeom prst="wedgeRectCallout">
            <a:avLst>
              <a:gd name="adj1" fmla="val -39256"/>
              <a:gd name="adj2" fmla="val 769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Last (or last few) layer(s) of CNN is (are) usually fully connected just like MLP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0C441EBD-8B36-25A1-DF52-29631727C057}"/>
              </a:ext>
            </a:extLst>
          </p:cNvPr>
          <p:cNvSpPr/>
          <p:nvPr/>
        </p:nvSpPr>
        <p:spPr>
          <a:xfrm>
            <a:off x="442435" y="3447029"/>
            <a:ext cx="942049" cy="370279"/>
          </a:xfrm>
          <a:prstGeom prst="wedgeRectCallout">
            <a:avLst>
              <a:gd name="adj1" fmla="val 44159"/>
              <a:gd name="adj2" fmla="val 7887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Input layer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A86B9EB4-E3CD-613A-1C88-BA0612F3746A}"/>
              </a:ext>
            </a:extLst>
          </p:cNvPr>
          <p:cNvSpPr/>
          <p:nvPr/>
        </p:nvSpPr>
        <p:spPr>
          <a:xfrm>
            <a:off x="3366610" y="2764631"/>
            <a:ext cx="1398271" cy="274965"/>
          </a:xfrm>
          <a:prstGeom prst="wedgeRectCallout">
            <a:avLst>
              <a:gd name="adj1" fmla="val 44670"/>
              <a:gd name="adj2" fmla="val 9816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Hidden layers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41CB04D-FD88-0BF4-B39A-3A93D4E571F7}"/>
              </a:ext>
            </a:extLst>
          </p:cNvPr>
          <p:cNvCxnSpPr>
            <a:cxnSpLocks/>
          </p:cNvCxnSpPr>
          <p:nvPr/>
        </p:nvCxnSpPr>
        <p:spPr>
          <a:xfrm>
            <a:off x="1864519" y="3214688"/>
            <a:ext cx="683656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4134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Convolution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322852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Convolution moves the same “filter”/”template”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over different patches of input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IN" sz="2600" b="1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Filter is like a set of weights (like in MLP) but only operate on local regions of </a:t>
                </a:r>
                <a14:m>
                  <m:oMath xmlns:m="http://schemas.openxmlformats.org/officeDocument/2006/math">
                    <m:r>
                      <a:rPr lang="en-IN" sz="2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IN" sz="2600" b="1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Convolution = dot product of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with different patches of the input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IN" sz="2600" b="1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Output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of the convolution operation is also called a “feature map”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× </m:t>
                    </m:r>
                    <m:sSub>
                      <m:sSubPr>
                        <m:ctrlPr>
                          <a:rPr lang="en-IN" sz="2600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IN" sz="2600" i="1" dirty="0">
                        <a:latin typeface="Cambria Math" panose="02040503050406030204" pitchFamily="18" charset="0"/>
                      </a:rPr>
                      <m:t>× </m:t>
                    </m:r>
                    <m:sSub>
                      <m:sSubPr>
                        <m:ctrlPr>
                          <a:rPr lang="en-IN" sz="2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then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IN" sz="2600" b="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IN" sz="2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IN" sz="2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N" sz="2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IN" sz="2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+1)</m:t>
                    </m:r>
                    <m:r>
                      <a:rPr lang="en-IN" sz="26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IN" sz="2600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  <m:r>
                      <a:rPr lang="en-IN" sz="2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IN" sz="2600" i="1" dirty="0" err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IN" sz="2600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sub>
                    </m:sSub>
                    <m:r>
                      <a:rPr lang="en-IN" sz="26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If we want </a:t>
                </a:r>
                <a14:m>
                  <m:oMath xmlns:m="http://schemas.openxmlformats.org/officeDocument/2006/math">
                    <m:r>
                      <a:rPr lang="en-IN" sz="2600" b="1" i="1"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to have larger size than then we do </a:t>
                </a: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zero-padding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at boundaries of </a:t>
                </a:r>
                <a14:m>
                  <m:oMath xmlns:m="http://schemas.openxmlformats.org/officeDocument/2006/math">
                    <m:r>
                      <a:rPr lang="en-IN" sz="2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IN" sz="2600" b="1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322852" cy="5557532"/>
              </a:xfrm>
              <a:blipFill>
                <a:blip r:embed="rId3"/>
                <a:stretch>
                  <a:fillRect l="-862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6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07CD7D7-B437-BF27-6718-FEF3A16D6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71253"/>
              </p:ext>
            </p:extLst>
          </p:nvPr>
        </p:nvGraphicFramePr>
        <p:xfrm>
          <a:off x="1135513" y="2659756"/>
          <a:ext cx="3324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24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393471637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403166578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85860142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573919038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263723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F0068C8-199A-E895-BB02-3E6E77AA9AF0}"/>
                  </a:ext>
                </a:extLst>
              </p:cNvPr>
              <p:cNvSpPr txBox="1"/>
              <p:nvPr/>
            </p:nvSpPr>
            <p:spPr>
              <a:xfrm>
                <a:off x="603903" y="2474267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F0068C8-199A-E895-BB02-3E6E77AA9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03" y="2474267"/>
                <a:ext cx="41197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EDE86C2-2623-4820-005B-686218003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15747"/>
              </p:ext>
            </p:extLst>
          </p:nvPr>
        </p:nvGraphicFramePr>
        <p:xfrm>
          <a:off x="1082351" y="2603461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050821-336B-432E-ECB1-C11D4E941185}"/>
                  </a:ext>
                </a:extLst>
              </p:cNvPr>
              <p:cNvSpPr txBox="1"/>
              <p:nvPr/>
            </p:nvSpPr>
            <p:spPr>
              <a:xfrm>
                <a:off x="1496313" y="2890870"/>
                <a:ext cx="5722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4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IN" sz="4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050821-336B-432E-ECB1-C11D4E941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313" y="2890870"/>
                <a:ext cx="572273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97FC21B-0E6A-AD65-70FC-D1F1AD17D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18922"/>
              </p:ext>
            </p:extLst>
          </p:nvPr>
        </p:nvGraphicFramePr>
        <p:xfrm>
          <a:off x="5680339" y="2543176"/>
          <a:ext cx="2269310" cy="215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862">
                  <a:extLst>
                    <a:ext uri="{9D8B030D-6E8A-4147-A177-3AD203B41FA5}">
                      <a16:colId xmlns:a16="http://schemas.microsoft.com/office/drawing/2014/main" val="203907091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01615978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858547002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188784800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298983131"/>
                    </a:ext>
                  </a:extLst>
                </a:gridCol>
              </a:tblGrid>
              <a:tr h="43181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209550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78087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966370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1532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1634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FC0BDEF-B013-2C71-89B1-E8348CD03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891489"/>
              </p:ext>
            </p:extLst>
          </p:nvPr>
        </p:nvGraphicFramePr>
        <p:xfrm>
          <a:off x="5583633" y="2469351"/>
          <a:ext cx="1104286" cy="102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14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55214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</a:tblGrid>
              <a:tr h="51141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  <a:tr h="51141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0590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8DA9A61-E85D-8587-0320-FAD1595946F3}"/>
                  </a:ext>
                </a:extLst>
              </p:cNvPr>
              <p:cNvSpPr txBox="1"/>
              <p:nvPr/>
            </p:nvSpPr>
            <p:spPr>
              <a:xfrm>
                <a:off x="5070422" y="2689923"/>
                <a:ext cx="5722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4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IN" sz="4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8DA9A61-E85D-8587-0320-FAD159594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422" y="2689923"/>
                <a:ext cx="572273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F093D8-2274-E63B-6314-E39E8B950D3A}"/>
                  </a:ext>
                </a:extLst>
              </p:cNvPr>
              <p:cNvSpPr txBox="1"/>
              <p:nvPr/>
            </p:nvSpPr>
            <p:spPr>
              <a:xfrm>
                <a:off x="5153742" y="3274783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F093D8-2274-E63B-6314-E39E8B950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742" y="3274783"/>
                <a:ext cx="411972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B1580D8-48C7-3C07-EA21-C1954BBBD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55172"/>
              </p:ext>
            </p:extLst>
          </p:nvPr>
        </p:nvGraphicFramePr>
        <p:xfrm>
          <a:off x="9838542" y="2743960"/>
          <a:ext cx="1815448" cy="172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862">
                  <a:extLst>
                    <a:ext uri="{9D8B030D-6E8A-4147-A177-3AD203B41FA5}">
                      <a16:colId xmlns:a16="http://schemas.microsoft.com/office/drawing/2014/main" val="203907091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01615978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858547002"/>
                    </a:ext>
                  </a:extLst>
                </a:gridCol>
                <a:gridCol w="453862">
                  <a:extLst>
                    <a:ext uri="{9D8B030D-6E8A-4147-A177-3AD203B41FA5}">
                      <a16:colId xmlns:a16="http://schemas.microsoft.com/office/drawing/2014/main" val="2188784800"/>
                    </a:ext>
                  </a:extLst>
                </a:gridCol>
              </a:tblGrid>
              <a:tr h="43181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209550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78087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966370"/>
                  </a:ext>
                </a:extLst>
              </a:tr>
              <a:tr h="431815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1532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4EE21D4-B8C3-87E7-4D8A-820634819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323995"/>
              </p:ext>
            </p:extLst>
          </p:nvPr>
        </p:nvGraphicFramePr>
        <p:xfrm>
          <a:off x="1452474" y="4015358"/>
          <a:ext cx="24937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24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393471637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403166578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85860142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573919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sp>
        <p:nvSpPr>
          <p:cNvPr id="23" name="Arrow: Down 22">
            <a:extLst>
              <a:ext uri="{FF2B5EF4-FFF2-40B4-BE49-F238E27FC236}">
                <a16:creationId xmlns:a16="http://schemas.microsoft.com/office/drawing/2014/main" id="{91FDEE63-22DE-7D03-B218-872FB35C8D96}"/>
              </a:ext>
            </a:extLst>
          </p:cNvPr>
          <p:cNvSpPr/>
          <p:nvPr/>
        </p:nvSpPr>
        <p:spPr>
          <a:xfrm>
            <a:off x="2542803" y="3260201"/>
            <a:ext cx="372027" cy="61555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55463C73-88FE-EEDC-AB4B-2B51F91136F9}"/>
              </a:ext>
            </a:extLst>
          </p:cNvPr>
          <p:cNvSpPr/>
          <p:nvPr/>
        </p:nvSpPr>
        <p:spPr>
          <a:xfrm>
            <a:off x="8374445" y="3399853"/>
            <a:ext cx="777430" cy="4154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9870E5A-32E0-BC16-CAF2-CE632ADA7EDA}"/>
                  </a:ext>
                </a:extLst>
              </p:cNvPr>
              <p:cNvSpPr txBox="1"/>
              <p:nvPr/>
            </p:nvSpPr>
            <p:spPr>
              <a:xfrm>
                <a:off x="876365" y="3855667"/>
                <a:ext cx="4392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9870E5A-32E0-BC16-CAF2-CE632ADA7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65" y="3855667"/>
                <a:ext cx="439223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8B18953-7798-1916-9E48-2AA71EB653EF}"/>
                  </a:ext>
                </a:extLst>
              </p:cNvPr>
              <p:cNvSpPr txBox="1"/>
              <p:nvPr/>
            </p:nvSpPr>
            <p:spPr>
              <a:xfrm>
                <a:off x="9284957" y="3314936"/>
                <a:ext cx="4392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8B18953-7798-1916-9E48-2AA71EB65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957" y="3314936"/>
                <a:ext cx="439223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C3DAA750-24C7-41D5-953C-0C442FD3ED6A}"/>
              </a:ext>
            </a:extLst>
          </p:cNvPr>
          <p:cNvSpPr/>
          <p:nvPr/>
        </p:nvSpPr>
        <p:spPr>
          <a:xfrm>
            <a:off x="192059" y="3463661"/>
            <a:ext cx="1753126" cy="445891"/>
          </a:xfrm>
          <a:prstGeom prst="wedgeRectCallout">
            <a:avLst>
              <a:gd name="adj1" fmla="val 37145"/>
              <a:gd name="adj2" fmla="val 89942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Each entry is result of conv on one patch</a:t>
            </a:r>
          </a:p>
        </p:txBody>
      </p:sp>
      <p:sp>
        <p:nvSpPr>
          <p:cNvPr id="38" name="Speech Bubble: Rectangle 37">
            <a:extLst>
              <a:ext uri="{FF2B5EF4-FFF2-40B4-BE49-F238E27FC236}">
                <a16:creationId xmlns:a16="http://schemas.microsoft.com/office/drawing/2014/main" id="{DAC13CC1-903C-BE41-8FB9-9A728579F22A}"/>
              </a:ext>
            </a:extLst>
          </p:cNvPr>
          <p:cNvSpPr/>
          <p:nvPr/>
        </p:nvSpPr>
        <p:spPr>
          <a:xfrm>
            <a:off x="8028235" y="2521014"/>
            <a:ext cx="1753126" cy="445891"/>
          </a:xfrm>
          <a:prstGeom prst="wedgeRectCallout">
            <a:avLst>
              <a:gd name="adj1" fmla="val 59551"/>
              <a:gd name="adj2" fmla="val 4661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Each entry is result of conv on one patch</a:t>
            </a:r>
          </a:p>
        </p:txBody>
      </p:sp>
      <p:sp>
        <p:nvSpPr>
          <p:cNvPr id="40" name="Speech Bubble: Rectangle 39">
            <a:extLst>
              <a:ext uri="{FF2B5EF4-FFF2-40B4-BE49-F238E27FC236}">
                <a16:creationId xmlns:a16="http://schemas.microsoft.com/office/drawing/2014/main" id="{ACD9B1E8-A808-6352-E825-6584FE341215}"/>
              </a:ext>
            </a:extLst>
          </p:cNvPr>
          <p:cNvSpPr/>
          <p:nvPr/>
        </p:nvSpPr>
        <p:spPr>
          <a:xfrm>
            <a:off x="5257970" y="136939"/>
            <a:ext cx="2859898" cy="821500"/>
          </a:xfrm>
          <a:prstGeom prst="wedgeRectCallout">
            <a:avLst>
              <a:gd name="adj1" fmla="val -41226"/>
              <a:gd name="adj2" fmla="val 7283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Sometimes also called a “kernel”, though not the kernel we have seen in kernel methods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  <a:sym typeface="Wingdings" panose="05000000000000000000" pitchFamily="2" charset="2"/>
              </a:rPr>
              <a:t> 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39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6 L 0.17058 -0.00463 L 0.17058 -0.0044 " pathEditMode="relative" rAng="0" ptsTypes="AAA">
                                      <p:cBhvr>
                                        <p:cTn id="40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9" y="-23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33333E-6 L 0.17058 -0.00463 L 0.17058 -0.00439 " pathEditMode="relative" rAng="0" ptsTypes="AAA">
                                      <p:cBhvr>
                                        <p:cTn id="42" dur="4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9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7.40741E-7 L 0.10924 -0.00185 L 0.1082 0.05995 L -0.00209 0.06181 L -0.00209 0.1257 L 0.10989 0.1257 L 0.1082 0.18681 L -0.00261 0.18565 L -0.00261 0.18588 " pathEditMode="relative" rAng="0" ptsTypes="AAAAAAAAA">
                                      <p:cBhvr>
                                        <p:cTn id="76" dur="8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923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81481E-6 L 0.10925 -0.00186 L 0.10821 0.05995 L -0.00208 0.0618 L -0.00208 0.12569 L 0.1099 0.12569 L 0.10821 0.1868 L -0.0026 0.18564 L -0.0026 0.18587 " pathEditMode="relative" rAng="0" ptsTypes="AAAAAAAAA">
                                      <p:cBhvr>
                                        <p:cTn id="78" dur="8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9" grpId="0"/>
      <p:bldP spid="19" grpId="1"/>
      <p:bldP spid="20" grpId="0"/>
      <p:bldP spid="23" grpId="0" animBg="1"/>
      <p:bldP spid="24" grpId="0" animBg="1"/>
      <p:bldP spid="25" grpId="0"/>
      <p:bldP spid="26" grpId="0"/>
      <p:bldP spid="37" grpId="0" animBg="1"/>
      <p:bldP spid="38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Convolution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607778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High “match” of a filter/kernel with a patch gives high values in the feature map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In CNN, these weights/filters are </a:t>
                </a: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learnable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. Also, usually </a:t>
                </a:r>
                <a:r>
                  <a:rPr lang="en-IN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multiple filters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are used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Each filter gives us a different feature map (</a:t>
                </a:r>
                <a14:m>
                  <m:oMath xmlns:m="http://schemas.openxmlformats.org/officeDocument/2006/math">
                    <m:r>
                      <a:rPr lang="en-IN" sz="2200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filters will give </a:t>
                </a:r>
                <a14:m>
                  <m:oMath xmlns:m="http://schemas.openxmlformats.org/officeDocument/2006/math">
                    <m:r>
                      <a:rPr lang="en-IN" sz="2200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feature maps)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Each map can be seen as representing a different type of feature in the inputs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When “moving” the filter across the input, the </a:t>
                </a:r>
                <a:r>
                  <a:rPr lang="en-GB" sz="2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stride size</a:t>
                </a:r>
                <a:r>
                  <a:rPr lang="en-GB" sz="2600" dirty="0">
                    <a:latin typeface="Abadi Extra Light" panose="020B0204020104020204" pitchFamily="34" charset="0"/>
                  </a:rPr>
                  <a:t> can be one or more than one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sz="2200" dirty="0">
                    <a:latin typeface="Abadi Extra Light" panose="020B0204020104020204" pitchFamily="34" charset="0"/>
                  </a:rPr>
                  <a:t>Stride means how much the filter moves between successive convolutions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607778" cy="5557532"/>
              </a:xfrm>
              <a:blipFill>
                <a:blip r:embed="rId3"/>
                <a:stretch>
                  <a:fillRect l="-840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7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CA6D999E-1684-D0F7-5A51-F4F4F72F7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227" y="3346408"/>
            <a:ext cx="1455367" cy="97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CFDAB-EDE1-E08A-1467-5EDC2F4DFB69}"/>
                  </a:ext>
                </a:extLst>
              </p:cNvPr>
              <p:cNvSpPr txBox="1"/>
              <p:nvPr/>
            </p:nvSpPr>
            <p:spPr>
              <a:xfrm>
                <a:off x="4913361" y="3088463"/>
                <a:ext cx="951478" cy="488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N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N" sz="1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A6CFDAB-EDE1-E08A-1467-5EDC2F4DF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361" y="3088463"/>
                <a:ext cx="951478" cy="488403"/>
              </a:xfrm>
              <a:prstGeom prst="rect">
                <a:avLst/>
              </a:prstGeom>
              <a:blipFill>
                <a:blip r:embed="rId5"/>
                <a:stretch>
                  <a:fillRect t="-1250" b="-112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22FB8B0-0023-4985-C292-A9546953EFFE}"/>
              </a:ext>
            </a:extLst>
          </p:cNvPr>
          <p:cNvSpPr txBox="1"/>
          <p:nvPr/>
        </p:nvSpPr>
        <p:spPr>
          <a:xfrm>
            <a:off x="4506942" y="2742965"/>
            <a:ext cx="175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“north-west” filter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76412A-521B-14B5-FFA6-571229CC2D3D}"/>
                  </a:ext>
                </a:extLst>
              </p:cNvPr>
              <p:cNvSpPr txBox="1"/>
              <p:nvPr/>
            </p:nvSpPr>
            <p:spPr>
              <a:xfrm>
                <a:off x="4964458" y="4205572"/>
                <a:ext cx="951479" cy="4871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N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IN" sz="1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IN" sz="1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N" sz="1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76412A-521B-14B5-FFA6-571229CC2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458" y="4205572"/>
                <a:ext cx="951479" cy="487185"/>
              </a:xfrm>
              <a:prstGeom prst="rect">
                <a:avLst/>
              </a:prstGeom>
              <a:blipFill>
                <a:blip r:embed="rId6"/>
                <a:stretch>
                  <a:fillRect t="-1250" b="-112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3DDF5DF8-634A-807C-F791-4F873624255E}"/>
              </a:ext>
            </a:extLst>
          </p:cNvPr>
          <p:cNvSpPr txBox="1"/>
          <p:nvPr/>
        </p:nvSpPr>
        <p:spPr>
          <a:xfrm>
            <a:off x="4558039" y="3860074"/>
            <a:ext cx="170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“north-east” filter</a:t>
            </a:r>
          </a:p>
        </p:txBody>
      </p:sp>
      <p:pic>
        <p:nvPicPr>
          <p:cNvPr id="28" name="Picture 2">
            <a:extLst>
              <a:ext uri="{FF2B5EF4-FFF2-40B4-BE49-F238E27FC236}">
                <a16:creationId xmlns:a16="http://schemas.microsoft.com/office/drawing/2014/main" id="{ED7BCBBE-9FBD-A641-21DA-68F75556B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811" y="3042874"/>
            <a:ext cx="1464030" cy="97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>
            <a:extLst>
              <a:ext uri="{FF2B5EF4-FFF2-40B4-BE49-F238E27FC236}">
                <a16:creationId xmlns:a16="http://schemas.microsoft.com/office/drawing/2014/main" id="{A5470A7A-BC2A-1C76-96FD-F643FDF2C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474" y="3584520"/>
            <a:ext cx="1464030" cy="96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rrow: Right 29">
            <a:extLst>
              <a:ext uri="{FF2B5EF4-FFF2-40B4-BE49-F238E27FC236}">
                <a16:creationId xmlns:a16="http://schemas.microsoft.com/office/drawing/2014/main" id="{995313AE-98F9-4918-44D0-4A3912C2FD5A}"/>
              </a:ext>
            </a:extLst>
          </p:cNvPr>
          <p:cNvSpPr/>
          <p:nvPr/>
        </p:nvSpPr>
        <p:spPr>
          <a:xfrm>
            <a:off x="4764214" y="3653943"/>
            <a:ext cx="1464029" cy="2915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934CF04-7DFC-E625-7CB8-DBF70723C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09649"/>
              </p:ext>
            </p:extLst>
          </p:nvPr>
        </p:nvGraphicFramePr>
        <p:xfrm>
          <a:off x="1580740" y="5852277"/>
          <a:ext cx="3324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24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393471637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403166578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85860142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573919038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263723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F7B366-1BB4-EA3A-2042-A5D3CA7912EE}"/>
                  </a:ext>
                </a:extLst>
              </p:cNvPr>
              <p:cNvSpPr txBox="1"/>
              <p:nvPr/>
            </p:nvSpPr>
            <p:spPr>
              <a:xfrm>
                <a:off x="1049130" y="5666788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FF7B366-1BB4-EA3A-2042-A5D3CA791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130" y="5666788"/>
                <a:ext cx="411972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F4F1F6B2-97D4-59BA-F4BD-080FB5495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18097"/>
              </p:ext>
            </p:extLst>
          </p:nvPr>
        </p:nvGraphicFramePr>
        <p:xfrm>
          <a:off x="1527578" y="5795982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CFA241C5-114B-EFD9-4B39-739D0EEA1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58945"/>
              </p:ext>
            </p:extLst>
          </p:nvPr>
        </p:nvGraphicFramePr>
        <p:xfrm>
          <a:off x="1915818" y="5818001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58BB1FB4-AB6D-245F-F0BA-C34BBCA1F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13397"/>
              </p:ext>
            </p:extLst>
          </p:nvPr>
        </p:nvGraphicFramePr>
        <p:xfrm>
          <a:off x="2320125" y="5803657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A8F5159E-1B43-B7E1-86CB-67C3D4DE2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82152"/>
              </p:ext>
            </p:extLst>
          </p:nvPr>
        </p:nvGraphicFramePr>
        <p:xfrm>
          <a:off x="6603752" y="5843842"/>
          <a:ext cx="3324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24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393471637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403166578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858601426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573919038"/>
                    </a:ext>
                  </a:extLst>
                </a:gridCol>
                <a:gridCol w="415624">
                  <a:extLst>
                    <a:ext uri="{9D8B030D-6E8A-4147-A177-3AD203B41FA5}">
                      <a16:colId xmlns:a16="http://schemas.microsoft.com/office/drawing/2014/main" val="2263723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AEC23E2-112D-6975-70F3-30820E0FB31C}"/>
                  </a:ext>
                </a:extLst>
              </p:cNvPr>
              <p:cNvSpPr txBox="1"/>
              <p:nvPr/>
            </p:nvSpPr>
            <p:spPr>
              <a:xfrm>
                <a:off x="6072142" y="5658353"/>
                <a:ext cx="4119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IN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AEC23E2-112D-6975-70F3-30820E0FB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142" y="5658353"/>
                <a:ext cx="411972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8A6286-1385-3452-3B7B-519EAACFC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53959"/>
              </p:ext>
            </p:extLst>
          </p:nvPr>
        </p:nvGraphicFramePr>
        <p:xfrm>
          <a:off x="6550590" y="5787547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C92CCF8-5375-DEA9-04AC-2E83111CC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897003"/>
              </p:ext>
            </p:extLst>
          </p:nvPr>
        </p:nvGraphicFramePr>
        <p:xfrm>
          <a:off x="7335767" y="5787036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1C9E39A8-2D65-AA72-0824-14E66AD52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422817"/>
              </p:ext>
            </p:extLst>
          </p:nvPr>
        </p:nvGraphicFramePr>
        <p:xfrm>
          <a:off x="8149517" y="5787036"/>
          <a:ext cx="1389489" cy="486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3">
                  <a:extLst>
                    <a:ext uri="{9D8B030D-6E8A-4147-A177-3AD203B41FA5}">
                      <a16:colId xmlns:a16="http://schemas.microsoft.com/office/drawing/2014/main" val="2323010476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290472788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1361890462"/>
                    </a:ext>
                  </a:extLst>
                </a:gridCol>
              </a:tblGrid>
              <a:tr h="4863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41974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1964F494-9708-7D83-D7CD-8245F27B9651}"/>
              </a:ext>
            </a:extLst>
          </p:cNvPr>
          <p:cNvSpPr txBox="1"/>
          <p:nvPr/>
        </p:nvSpPr>
        <p:spPr>
          <a:xfrm>
            <a:off x="2341971" y="6359818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Stride of 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886576D-D3FD-4947-9788-9DADAABEB555}"/>
              </a:ext>
            </a:extLst>
          </p:cNvPr>
          <p:cNvSpPr txBox="1"/>
          <p:nvPr/>
        </p:nvSpPr>
        <p:spPr>
          <a:xfrm>
            <a:off x="7491341" y="6312268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Stride of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33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7" grpId="0"/>
      <p:bldP spid="27" grpId="0"/>
      <p:bldP spid="30" grpId="0" animBg="1"/>
      <p:bldP spid="35" grpId="0"/>
      <p:bldP spid="42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Multiple Input Channels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322852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badi Extra Light" panose="020B0204020104020204" pitchFamily="34" charset="0"/>
              </a:rPr>
              <a:t>If the input has multiple channels (e.g., images with R,G,B channels), then each filter/kernel also needs to have multiple channels, as shown below (left figure)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badi Extra Light" panose="020B0204020104020204" pitchFamily="34" charset="0"/>
              </a:rPr>
              <a:t>We perform per-channel convolution followed by an aggregation (sum across channels)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4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2400" dirty="0">
                <a:latin typeface="Abadi Extra Light" panose="020B0204020104020204" pitchFamily="34" charset="0"/>
              </a:rPr>
              <a:t>Note that (right figure above) we typically also have multiple such filters (each with multiple channels) which will give us multiple such feature maps</a:t>
            </a:r>
            <a:endParaRPr lang="en-IN" sz="18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5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95E6B94-60BA-B746-8C0C-6B0B6617F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30870"/>
            <a:ext cx="4448175" cy="182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6CA5033-9C90-8E4E-88DF-BC31B5E5B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671" y="2878745"/>
            <a:ext cx="5106562" cy="2396501"/>
          </a:xfrm>
          <a:prstGeom prst="rect">
            <a:avLst/>
          </a:prstGeom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35851951-CF39-BC1F-4C1B-4AE4ADC6A631}"/>
              </a:ext>
            </a:extLst>
          </p:cNvPr>
          <p:cNvSpPr/>
          <p:nvPr/>
        </p:nvSpPr>
        <p:spPr>
          <a:xfrm>
            <a:off x="5703442" y="2749368"/>
            <a:ext cx="1747489" cy="361253"/>
          </a:xfrm>
          <a:prstGeom prst="wedgeRectCallout">
            <a:avLst>
              <a:gd name="adj1" fmla="val 398"/>
              <a:gd name="adj2" fmla="val 9869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Input with 3 channels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4222F82A-31DC-1750-A020-D477139950E2}"/>
              </a:ext>
            </a:extLst>
          </p:cNvPr>
          <p:cNvSpPr/>
          <p:nvPr/>
        </p:nvSpPr>
        <p:spPr>
          <a:xfrm>
            <a:off x="9710015" y="2894952"/>
            <a:ext cx="2315216" cy="404298"/>
          </a:xfrm>
          <a:prstGeom prst="wedgeRectCallout">
            <a:avLst>
              <a:gd name="adj1" fmla="val 398"/>
              <a:gd name="adj2" fmla="val 9869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Output with 2 channels (since we used two filters here)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211C93-889E-3FA4-0AD4-2DBB3617F4C6}"/>
              </a:ext>
            </a:extLst>
          </p:cNvPr>
          <p:cNvSpPr txBox="1"/>
          <p:nvPr/>
        </p:nvSpPr>
        <p:spPr>
          <a:xfrm>
            <a:off x="154546" y="6503831"/>
            <a:ext cx="23391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100" dirty="0"/>
              <a:t>Figure credit: PML-1 (Murphy, 2022),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63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Pooling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8377528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CNNs also consist of a </a:t>
                </a:r>
                <a:r>
                  <a:rPr lang="en-IN" sz="2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pooling operation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 after each conv layer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Pooling plays two important roles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Reducing the size of the feature maps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Combining local features to make global features</a:t>
                </a:r>
              </a:p>
              <a:p>
                <a:pPr marL="0" indent="0">
                  <a:buNone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latin typeface="Abadi Extra Light" panose="020B0204020104020204" pitchFamily="34" charset="0"/>
                  </a:rPr>
                  <a:t>Need to specify the size of group to pool, and pooling stride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Max pooling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 and </a:t>
                </a:r>
                <a:r>
                  <a:rPr lang="en-IN" sz="2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average pooling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 are popular pooling methods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“Global average pooling” (GAP)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 is another option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000" dirty="0">
                    <a:latin typeface="Abadi Extra Light" panose="020B0204020104020204" pitchFamily="34" charset="0"/>
                  </a:rPr>
                  <a:t>Given feature map of size </a:t>
                </a:r>
                <a14:m>
                  <m:oMath xmlns:m="http://schemas.openxmlformats.org/officeDocument/2006/math"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N" sz="2000" dirty="0">
                    <a:latin typeface="Abadi Extra Light" panose="020B0204020104020204" pitchFamily="34" charset="0"/>
                  </a:rPr>
                  <a:t> (</a:t>
                </a:r>
                <a:r>
                  <a:rPr lang="en-IN" sz="2000" dirty="0" err="1">
                    <a:latin typeface="Abadi Extra Light" panose="020B0204020104020204" pitchFamily="34" charset="0"/>
                  </a:rPr>
                  <a:t>e.g</a:t>
                </a:r>
                <a:r>
                  <a:rPr lang="en-IN" sz="2000" dirty="0">
                    <a:latin typeface="Abadi Extra Light" panose="020B0204020104020204" pitchFamily="34" charset="0"/>
                  </a:rPr>
                  <a:t>, if there are </a:t>
                </a:r>
                <a14:m>
                  <m:oMath xmlns:m="http://schemas.openxmlformats.org/officeDocument/2006/math"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N" sz="2000" dirty="0">
                    <a:latin typeface="Abadi Extra Light" panose="020B0204020104020204" pitchFamily="34" charset="0"/>
                  </a:rPr>
                  <a:t> channels), it averages all </a:t>
                </a:r>
                <a14:m>
                  <m:oMath xmlns:m="http://schemas.openxmlformats.org/officeDocument/2006/math"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IN" sz="20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IN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000" dirty="0">
                    <a:latin typeface="Abadi Extra Light" panose="020B0204020104020204" pitchFamily="34" charset="0"/>
                  </a:rPr>
                  <a:t>locations to give a </a:t>
                </a:r>
                <a14:m>
                  <m:oMath xmlns:m="http://schemas.openxmlformats.org/officeDocument/2006/math"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1×</m:t>
                    </m:r>
                    <m:r>
                      <a:rPr lang="en-IN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N" sz="2000" dirty="0">
                    <a:latin typeface="Abadi Extra Light" panose="020B0204020104020204" pitchFamily="34" charset="0"/>
                  </a:rPr>
                  <a:t> feature map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000" dirty="0">
                    <a:latin typeface="Abadi Extra Light" panose="020B0204020104020204" pitchFamily="34" charset="0"/>
                  </a:rPr>
                  <a:t>Reduces the number of features significantly and also allows handling feature maps of different heights and widths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IN" sz="2000" dirty="0">
                  <a:latin typeface="Abadi Extra Light" panose="020B0204020104020204" pitchFamily="34" charset="0"/>
                </a:endParaRPr>
              </a:p>
              <a:p>
                <a:pPr marL="457200" lvl="1" indent="0">
                  <a:buNone/>
                </a:pPr>
                <a:endParaRPr lang="en-IN" sz="18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10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5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8377528" cy="5557532"/>
              </a:xfrm>
              <a:blipFill>
                <a:blip r:embed="rId3"/>
                <a:stretch>
                  <a:fillRect l="-1019" t="-1645" b="-8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Slide Number Placeholder 11">
            <a:extLst>
              <a:ext uri="{FF2B5EF4-FFF2-40B4-BE49-F238E27FC236}">
                <a16:creationId xmlns:a16="http://schemas.microsoft.com/office/drawing/2014/main" id="{35F7AD1F-F9D6-4D57-8CAA-F895FEBE23C8}"/>
              </a:ext>
            </a:extLst>
          </p:cNvPr>
          <p:cNvSpPr txBox="1">
            <a:spLocks/>
          </p:cNvSpPr>
          <p:nvPr/>
        </p:nvSpPr>
        <p:spPr>
          <a:xfrm>
            <a:off x="11323930" y="136939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992A17E-94E8-95B7-35F4-BB58BB7A3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183" y="1422401"/>
            <a:ext cx="3677284" cy="26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528A07CD-920E-19B6-B2AE-2092FD4F2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390" y="4549722"/>
            <a:ext cx="3365077" cy="190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9D6D1B-E6C3-15E2-50B1-D70A27CB0DAD}"/>
              </a:ext>
            </a:extLst>
          </p:cNvPr>
          <p:cNvSpPr txBox="1"/>
          <p:nvPr/>
        </p:nvSpPr>
        <p:spPr>
          <a:xfrm>
            <a:off x="10938354" y="200959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/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844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92"/>
    </mc:Choice>
    <mc:Fallback xmlns="">
      <p:transition spd="slow" advTm="114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9|11.9|4.6|18|6.1|31.2|14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34261</TotalTime>
  <Words>1167</Words>
  <Application>Microsoft Office PowerPoint</Application>
  <PresentationFormat>Widescreen</PresentationFormat>
  <Paragraphs>251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 Extra Light</vt:lpstr>
      <vt:lpstr>Arial</vt:lpstr>
      <vt:lpstr>Calibri</vt:lpstr>
      <vt:lpstr>Calibri Light</vt:lpstr>
      <vt:lpstr>Cambria Math</vt:lpstr>
      <vt:lpstr>Garamond</vt:lpstr>
      <vt:lpstr>Wingdings</vt:lpstr>
      <vt:lpstr>Office Theme</vt:lpstr>
      <vt:lpstr>Beyond MLPs: Convolutional Neural Networks</vt:lpstr>
      <vt:lpstr>Recap</vt:lpstr>
      <vt:lpstr>Limitations/Shortcomings of MLP</vt:lpstr>
      <vt:lpstr>Convolutional Neural Networks (CNN)</vt:lpstr>
      <vt:lpstr>Convolutional Neural Networks (CNN)</vt:lpstr>
      <vt:lpstr>Convolution</vt:lpstr>
      <vt:lpstr>Convolution</vt:lpstr>
      <vt:lpstr>Multiple Input Channels</vt:lpstr>
      <vt:lpstr>Pooling</vt:lpstr>
      <vt:lpstr>CNNs have Translation Invariance!</vt:lpstr>
      <vt:lpstr>CNN: Summary of the overall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MLPs: Convolutional Neural Networks</dc:title>
  <dc:creator>Piyush Rai</dc:creator>
  <cp:lastModifiedBy>Piyush Rai</cp:lastModifiedBy>
  <cp:revision>808</cp:revision>
  <dcterms:created xsi:type="dcterms:W3CDTF">2020-07-07T20:42:16Z</dcterms:created>
  <dcterms:modified xsi:type="dcterms:W3CDTF">2023-11-27T02:34:18Z</dcterms:modified>
</cp:coreProperties>
</file>