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590" r:id="rId3"/>
    <p:sldId id="603" r:id="rId4"/>
    <p:sldId id="589" r:id="rId5"/>
    <p:sldId id="585" r:id="rId6"/>
    <p:sldId id="580" r:id="rId7"/>
    <p:sldId id="579" r:id="rId8"/>
    <p:sldId id="586" r:id="rId9"/>
    <p:sldId id="564" r:id="rId10"/>
    <p:sldId id="575" r:id="rId11"/>
    <p:sldId id="541" r:id="rId12"/>
    <p:sldId id="540" r:id="rId13"/>
    <p:sldId id="591" r:id="rId14"/>
    <p:sldId id="587" r:id="rId15"/>
    <p:sldId id="592" r:id="rId16"/>
    <p:sldId id="6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2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27-11-2023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27-11-2023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27-11-2023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27-11-2023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50.png"/><Relationship Id="rId7" Type="http://schemas.openxmlformats.org/officeDocument/2006/relationships/image" Target="../media/image1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00.png"/><Relationship Id="rId5" Type="http://schemas.openxmlformats.org/officeDocument/2006/relationships/image" Target="../media/image141.png"/><Relationship Id="rId10" Type="http://schemas.openxmlformats.org/officeDocument/2006/relationships/image" Target="../media/image191.png"/><Relationship Id="rId4" Type="http://schemas.openxmlformats.org/officeDocument/2006/relationships/image" Target="../media/image131.png"/><Relationship Id="rId9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3" Type="http://schemas.openxmlformats.org/officeDocument/2006/relationships/image" Target="../media/image200.png"/><Relationship Id="rId7" Type="http://schemas.openxmlformats.org/officeDocument/2006/relationships/image" Target="../media/image1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s://www.cs.umd.edu/~tomg/projects/landscapes/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7.jpeg"/><Relationship Id="rId10" Type="http://schemas.openxmlformats.org/officeDocument/2006/relationships/image" Target="../media/image28.jpeg"/><Relationship Id="rId4" Type="http://schemas.openxmlformats.org/officeDocument/2006/relationships/image" Target="../media/image26.jpeg"/><Relationship Id="rId9" Type="http://schemas.openxmlformats.org/officeDocument/2006/relationships/image" Target="../media/image14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png"/><Relationship Id="rId3" Type="http://schemas.openxmlformats.org/officeDocument/2006/relationships/image" Target="../media/image381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61.png"/><Relationship Id="rId11" Type="http://schemas.openxmlformats.org/officeDocument/2006/relationships/image" Target="../media/image6.png"/><Relationship Id="rId5" Type="http://schemas.openxmlformats.org/officeDocument/2006/relationships/image" Target="../media/image550.png"/><Relationship Id="rId10" Type="http://schemas.openxmlformats.org/officeDocument/2006/relationships/image" Target="../media/image492.png"/><Relationship Id="rId4" Type="http://schemas.openxmlformats.org/officeDocument/2006/relationships/image" Target="../media/image630.png"/><Relationship Id="rId9" Type="http://schemas.openxmlformats.org/officeDocument/2006/relationships/image" Target="../media/image6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20.png"/><Relationship Id="rId7" Type="http://schemas.openxmlformats.org/officeDocument/2006/relationships/image" Target="../media/image270.png"/><Relationship Id="rId12" Type="http://schemas.openxmlformats.org/officeDocument/2006/relationships/image" Target="../media/image5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60.png"/><Relationship Id="rId11" Type="http://schemas.openxmlformats.org/officeDocument/2006/relationships/image" Target="../media/image513.png"/><Relationship Id="rId5" Type="http://schemas.openxmlformats.org/officeDocument/2006/relationships/image" Target="../media/image240.png"/><Relationship Id="rId10" Type="http://schemas.openxmlformats.org/officeDocument/2006/relationships/image" Target="../media/image501.png"/><Relationship Id="rId4" Type="http://schemas.openxmlformats.org/officeDocument/2006/relationships/image" Target="../media/image230.png"/><Relationship Id="rId9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720.png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2l.ai/index.html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20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900.png"/><Relationship Id="rId5" Type="http://schemas.openxmlformats.org/officeDocument/2006/relationships/image" Target="../media/image1800.png"/><Relationship Id="rId4" Type="http://schemas.openxmlformats.org/officeDocument/2006/relationships/image" Target="../media/image17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80.png"/><Relationship Id="rId3" Type="http://schemas.openxmlformats.org/officeDocument/2006/relationships/image" Target="../media/image780.png"/><Relationship Id="rId7" Type="http://schemas.openxmlformats.org/officeDocument/2006/relationships/image" Target="../media/image820.png"/><Relationship Id="rId12" Type="http://schemas.openxmlformats.org/officeDocument/2006/relationships/image" Target="../media/image8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10.png"/><Relationship Id="rId11" Type="http://schemas.openxmlformats.org/officeDocument/2006/relationships/image" Target="../media/image850.png"/><Relationship Id="rId5" Type="http://schemas.openxmlformats.org/officeDocument/2006/relationships/image" Target="../media/image800.png"/><Relationship Id="rId10" Type="http://schemas.openxmlformats.org/officeDocument/2006/relationships/image" Target="../media/image840.png"/><Relationship Id="rId4" Type="http://schemas.openxmlformats.org/officeDocument/2006/relationships/image" Target="../media/image790.png"/><Relationship Id="rId9" Type="http://schemas.openxmlformats.org/officeDocument/2006/relationships/image" Target="../media/image8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51.png"/><Relationship Id="rId18" Type="http://schemas.openxmlformats.org/officeDocument/2006/relationships/image" Target="../media/image5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12" Type="http://schemas.openxmlformats.org/officeDocument/2006/relationships/image" Target="../media/image441.png"/><Relationship Id="rId17" Type="http://schemas.openxmlformats.org/officeDocument/2006/relationships/image" Target="../media/image49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1.png"/><Relationship Id="rId1" Type="http://schemas.openxmlformats.org/officeDocument/2006/relationships/tags" Target="../tags/tag4.xml"/><Relationship Id="rId6" Type="http://schemas.openxmlformats.org/officeDocument/2006/relationships/image" Target="../media/image380.png"/><Relationship Id="rId11" Type="http://schemas.openxmlformats.org/officeDocument/2006/relationships/image" Target="../media/image431.png"/><Relationship Id="rId5" Type="http://schemas.openxmlformats.org/officeDocument/2006/relationships/image" Target="../media/image370.png"/><Relationship Id="rId15" Type="http://schemas.openxmlformats.org/officeDocument/2006/relationships/image" Target="../media/image471.png"/><Relationship Id="rId10" Type="http://schemas.openxmlformats.org/officeDocument/2006/relationships/image" Target="../media/image420.png"/><Relationship Id="rId19" Type="http://schemas.openxmlformats.org/officeDocument/2006/relationships/image" Target="../media/image512.png"/><Relationship Id="rId4" Type="http://schemas.openxmlformats.org/officeDocument/2006/relationships/image" Target="../media/image360.png"/><Relationship Id="rId9" Type="http://schemas.openxmlformats.org/officeDocument/2006/relationships/image" Target="../media/image411.png"/><Relationship Id="rId14" Type="http://schemas.openxmlformats.org/officeDocument/2006/relationships/image" Target="../media/image4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0.png"/><Relationship Id="rId1" Type="http://schemas.openxmlformats.org/officeDocument/2006/relationships/tags" Target="../tags/tag5.xml"/><Relationship Id="rId6" Type="http://schemas.openxmlformats.org/officeDocument/2006/relationships/image" Target="../media/image460.png"/><Relationship Id="rId11" Type="http://schemas.openxmlformats.org/officeDocument/2006/relationships/image" Target="../media/image511.png"/><Relationship Id="rId5" Type="http://schemas.openxmlformats.org/officeDocument/2006/relationships/image" Target="../media/image450.png"/><Relationship Id="rId15" Type="http://schemas.openxmlformats.org/officeDocument/2006/relationships/image" Target="../media/image911.png"/><Relationship Id="rId10" Type="http://schemas.openxmlformats.org/officeDocument/2006/relationships/image" Target="../media/image89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Relationship Id="rId14" Type="http://schemas.openxmlformats.org/officeDocument/2006/relationships/image" Target="../media/image54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0.png"/><Relationship Id="rId18" Type="http://schemas.openxmlformats.org/officeDocument/2006/relationships/image" Target="../media/image680.png"/><Relationship Id="rId26" Type="http://schemas.openxmlformats.org/officeDocument/2006/relationships/image" Target="../media/image911.png"/><Relationship Id="rId3" Type="http://schemas.openxmlformats.org/officeDocument/2006/relationships/image" Target="../media/image920.png"/><Relationship Id="rId21" Type="http://schemas.openxmlformats.org/officeDocument/2006/relationships/image" Target="../media/image890.png"/><Relationship Id="rId12" Type="http://schemas.openxmlformats.org/officeDocument/2006/relationships/image" Target="../media/image610.png"/><Relationship Id="rId25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0.png"/><Relationship Id="rId20" Type="http://schemas.openxmlformats.org/officeDocument/2006/relationships/image" Target="../media/image94.png"/><Relationship Id="rId1" Type="http://schemas.openxmlformats.org/officeDocument/2006/relationships/tags" Target="../tags/tag6.xml"/><Relationship Id="rId11" Type="http://schemas.openxmlformats.org/officeDocument/2006/relationships/image" Target="../media/image600.png"/><Relationship Id="rId24" Type="http://schemas.openxmlformats.org/officeDocument/2006/relationships/image" Target="../media/image97.png"/><Relationship Id="rId15" Type="http://schemas.openxmlformats.org/officeDocument/2006/relationships/image" Target="../media/image650.png"/><Relationship Id="rId23" Type="http://schemas.openxmlformats.org/officeDocument/2006/relationships/image" Target="../media/image96.png"/><Relationship Id="rId10" Type="http://schemas.openxmlformats.org/officeDocument/2006/relationships/image" Target="../media/image580.png"/><Relationship Id="rId19" Type="http://schemas.openxmlformats.org/officeDocument/2006/relationships/image" Target="../media/image690.png"/><Relationship Id="rId14" Type="http://schemas.openxmlformats.org/officeDocument/2006/relationships/image" Target="../media/image93.png"/><Relationship Id="rId22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image" Target="../media/image96.png"/><Relationship Id="rId21" Type="http://schemas.openxmlformats.org/officeDocument/2006/relationships/image" Target="../media/image911.png"/><Relationship Id="rId12" Type="http://schemas.openxmlformats.org/officeDocument/2006/relationships/image" Target="../media/image101.png"/><Relationship Id="rId1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0.png"/><Relationship Id="rId20" Type="http://schemas.openxmlformats.org/officeDocument/2006/relationships/image" Target="../media/image98.png"/><Relationship Id="rId1" Type="http://schemas.openxmlformats.org/officeDocument/2006/relationships/tags" Target="../tags/tag7.xml"/><Relationship Id="rId11" Type="http://schemas.openxmlformats.org/officeDocument/2006/relationships/image" Target="../media/image99.png"/><Relationship Id="rId15" Type="http://schemas.openxmlformats.org/officeDocument/2006/relationships/image" Target="../media/image94.png"/><Relationship Id="rId10" Type="http://schemas.openxmlformats.org/officeDocument/2006/relationships/image" Target="../media/image700.png"/><Relationship Id="rId19" Type="http://schemas.openxmlformats.org/officeDocument/2006/relationships/image" Target="../media/image97.png"/><Relationship Id="rId14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631" y="2614411"/>
            <a:ext cx="11294737" cy="1755478"/>
          </a:xfrm>
        </p:spPr>
        <p:txBody>
          <a:bodyPr>
            <a:normAutofit/>
          </a:bodyPr>
          <a:lstStyle/>
          <a:p>
            <a:r>
              <a:rPr lang="en-IN" b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Intro </a:t>
            </a: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to Deep Neural Nets (</a:t>
            </a:r>
            <a:r>
              <a:rPr lang="en-IN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Backpropagation through an example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FD8BE-DC07-409A-93EB-8A27E3C32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94" y="1077085"/>
            <a:ext cx="4158783" cy="235191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83E08F9-E0F9-42A5-99CA-435F4733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" y="3710556"/>
            <a:ext cx="4052769" cy="28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6BB5BC4-F831-4D00-B482-C518DAD3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01" y="1023925"/>
            <a:ext cx="6690906" cy="1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E276DAE-FC48-41DF-84BA-BC8F25FA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02" y="2810591"/>
            <a:ext cx="5699707" cy="10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5DE6333-DBA7-43D9-BF80-6B0B3202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9604"/>
            <a:ext cx="4540804" cy="5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883A5B4-1E71-4821-86E4-F7A933CC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98" y="4487418"/>
            <a:ext cx="4908826" cy="5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61F445D-60D5-4DF0-870A-18915092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02" y="5238269"/>
            <a:ext cx="5865478" cy="5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2C156AFC-3583-420C-832F-57AA9625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03" y="5984808"/>
            <a:ext cx="5926210" cy="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59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337"/>
    </mc:Choice>
    <mc:Fallback xmlns="">
      <p:transition spd="slow" advTm="203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Problem of Exploding/Vanishing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8568195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MLPs/CNNs have many hidden layers and gradients in each layer are a product of several Jacobians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Result of these products depends on the eigenvalues of each of these Jacobians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If they are large (&gt;1), gradients might blow up (explode)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If they are small (&lt;1), gradients might vanish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prevent blow up, we can use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gradient clipping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Simply cap the magnitude of the gradients!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prevent vanishing gradients, several options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non-saturating activation functions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(recall that the gradient is a product of terms like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den>
                    </m:f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diag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>
                                <m:d>
                                  <m:dPr>
                                    <m:ctrlPr>
                                      <a:rPr 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), so the derivative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doesn’t become too small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other architectures such as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skip- connections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(will discuss later)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8568195" cy="5557532"/>
              </a:xfrm>
              <a:blipFill>
                <a:blip r:embed="rId3"/>
                <a:stretch>
                  <a:fillRect l="-1139" t="-1645" b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1417EEFE-69E8-AA42-2B28-78A575240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462" y="4922519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91C8CFE2-34FD-BCDF-4626-847E5E88C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0645" y="4928641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0436CFF6-60EA-B38A-9347-DD66C7F0A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9654" y="4912200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4E23A80E-4B9F-E48E-19D4-5C493AE94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797" y="3879523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063E6D24-F3AF-9E2A-2861-7AB26E688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4980" y="3885645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F2399F88-8AC2-85E1-5B02-F8DAA7E2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3204" y="3858885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DE282264-A696-FC07-2B41-1D4FE0850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462" y="2995665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Line 62">
            <a:extLst>
              <a:ext uri="{FF2B5EF4-FFF2-40B4-BE49-F238E27FC236}">
                <a16:creationId xmlns:a16="http://schemas.microsoft.com/office/drawing/2014/main" id="{F237DBA7-FBF0-D5C2-4379-44AF46FB4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62517" y="3249664"/>
            <a:ext cx="565555" cy="22489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53648501-A1B8-EFF0-B88F-20C3BD28E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2809" y="2968905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791EACC5-500F-5D7C-7CA9-D67F6651C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9654" y="2985346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2B31BE83-5452-6291-9ECF-355A25836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2809" y="1982422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8C9607-517B-603A-8D96-F1260A390D6E}"/>
                  </a:ext>
                </a:extLst>
              </p:cNvPr>
              <p:cNvSpPr txBox="1"/>
              <p:nvPr/>
            </p:nvSpPr>
            <p:spPr>
              <a:xfrm>
                <a:off x="8708279" y="5004681"/>
                <a:ext cx="3073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8C9607-517B-603A-8D96-F1260A390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279" y="5004681"/>
                <a:ext cx="307392" cy="276999"/>
              </a:xfrm>
              <a:prstGeom prst="rect">
                <a:avLst/>
              </a:prstGeom>
              <a:blipFill>
                <a:blip r:embed="rId4"/>
                <a:stretch>
                  <a:fillRect l="-12000" r="-2000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313997-D2B9-6BB3-CBAA-33703109DC89}"/>
                  </a:ext>
                </a:extLst>
              </p:cNvPr>
              <p:cNvSpPr txBox="1"/>
              <p:nvPr/>
            </p:nvSpPr>
            <p:spPr>
              <a:xfrm>
                <a:off x="7657970" y="2992948"/>
                <a:ext cx="1653172" cy="3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313997-D2B9-6BB3-CBAA-33703109D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970" y="2992948"/>
                <a:ext cx="1653172" cy="340606"/>
              </a:xfrm>
              <a:prstGeom prst="rect">
                <a:avLst/>
              </a:prstGeom>
              <a:blipFill>
                <a:blip r:embed="rId5"/>
                <a:stretch>
                  <a:fillRect l="-5166" t="-5357" b="-39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817CAB-4B20-0256-1D30-D537E84741EF}"/>
                  </a:ext>
                </a:extLst>
              </p:cNvPr>
              <p:cNvSpPr txBox="1"/>
              <p:nvPr/>
            </p:nvSpPr>
            <p:spPr>
              <a:xfrm>
                <a:off x="9468814" y="1982422"/>
                <a:ext cx="2839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817CAB-4B20-0256-1D30-D537E8474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814" y="1982422"/>
                <a:ext cx="283924" cy="276999"/>
              </a:xfrm>
              <a:prstGeom prst="rect">
                <a:avLst/>
              </a:prstGeom>
              <a:blipFill>
                <a:blip r:embed="rId6"/>
                <a:stretch>
                  <a:fillRect l="-21277" t="-23913" r="-51064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EDAA5C-D299-EC40-3780-5217A0902EF8}"/>
              </a:ext>
            </a:extLst>
          </p:cNvPr>
          <p:cNvCxnSpPr>
            <a:stCxn id="5" idx="0"/>
            <a:endCxn id="8" idx="4"/>
          </p:cNvCxnSpPr>
          <p:nvPr/>
        </p:nvCxnSpPr>
        <p:spPr>
          <a:xfrm flipH="1" flipV="1">
            <a:off x="8937572" y="4341485"/>
            <a:ext cx="395665" cy="581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B27476-0BF6-43C8-AEBF-E9104BA67628}"/>
              </a:ext>
            </a:extLst>
          </p:cNvPr>
          <p:cNvCxnSpPr>
            <a:cxnSpLocks/>
            <a:stCxn id="6" idx="0"/>
            <a:endCxn id="10" idx="4"/>
          </p:cNvCxnSpPr>
          <p:nvPr/>
        </p:nvCxnSpPr>
        <p:spPr>
          <a:xfrm flipV="1">
            <a:off x="10242420" y="4320847"/>
            <a:ext cx="1452559" cy="607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371B80-4290-202E-D7E8-215A55060820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1231429" y="4362328"/>
            <a:ext cx="395665" cy="549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CFCC33-DFDB-9985-0F88-42C9043AE9B0}"/>
              </a:ext>
            </a:extLst>
          </p:cNvPr>
          <p:cNvCxnSpPr>
            <a:cxnSpLocks/>
            <a:stCxn id="7" idx="0"/>
            <a:endCxn id="23" idx="5"/>
          </p:cNvCxnSpPr>
          <p:nvPr/>
        </p:nvCxnSpPr>
        <p:spPr>
          <a:xfrm flipH="1" flipV="1">
            <a:off x="10993684" y="4273832"/>
            <a:ext cx="237745" cy="63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3">
            <a:extLst>
              <a:ext uri="{FF2B5EF4-FFF2-40B4-BE49-F238E27FC236}">
                <a16:creationId xmlns:a16="http://schemas.microsoft.com/office/drawing/2014/main" id="{08514276-5B9F-1264-8B0B-E1811801E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8019" y="3879523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2E180E-92C7-DC00-BD50-8F0387394A94}"/>
              </a:ext>
            </a:extLst>
          </p:cNvPr>
          <p:cNvCxnSpPr>
            <a:cxnSpLocks/>
            <a:stCxn id="7" idx="0"/>
            <a:endCxn id="9" idx="5"/>
          </p:cNvCxnSpPr>
          <p:nvPr/>
        </p:nvCxnSpPr>
        <p:spPr>
          <a:xfrm flipH="1" flipV="1">
            <a:off x="10010645" y="4279954"/>
            <a:ext cx="1220784" cy="632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8D10E0-7BB2-A75F-7D87-E82F0550D988}"/>
              </a:ext>
            </a:extLst>
          </p:cNvPr>
          <p:cNvCxnSpPr>
            <a:cxnSpLocks/>
            <a:stCxn id="7" idx="0"/>
            <a:endCxn id="8" idx="5"/>
          </p:cNvCxnSpPr>
          <p:nvPr/>
        </p:nvCxnSpPr>
        <p:spPr>
          <a:xfrm flipH="1" flipV="1">
            <a:off x="9101462" y="4273832"/>
            <a:ext cx="2129967" cy="63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EE78D0-C0CF-1C18-5B52-708A03E0B7EA}"/>
              </a:ext>
            </a:extLst>
          </p:cNvPr>
          <p:cNvCxnSpPr>
            <a:cxnSpLocks/>
            <a:stCxn id="5" idx="0"/>
            <a:endCxn id="10" idx="3"/>
          </p:cNvCxnSpPr>
          <p:nvPr/>
        </p:nvCxnSpPr>
        <p:spPr>
          <a:xfrm flipV="1">
            <a:off x="9333237" y="4253194"/>
            <a:ext cx="2197852" cy="6693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03DC7D-0647-C84F-E1CA-0673C5E3818E}"/>
              </a:ext>
            </a:extLst>
          </p:cNvPr>
          <p:cNvCxnSpPr>
            <a:cxnSpLocks/>
            <a:stCxn id="5" idx="0"/>
            <a:endCxn id="9" idx="4"/>
          </p:cNvCxnSpPr>
          <p:nvPr/>
        </p:nvCxnSpPr>
        <p:spPr>
          <a:xfrm flipV="1">
            <a:off x="9333237" y="4347607"/>
            <a:ext cx="513518" cy="5749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AFE73E-88F2-8FE7-FD5B-0BE1C92F80C4}"/>
              </a:ext>
            </a:extLst>
          </p:cNvPr>
          <p:cNvCxnSpPr>
            <a:cxnSpLocks/>
            <a:stCxn id="5" idx="0"/>
            <a:endCxn id="23" idx="3"/>
          </p:cNvCxnSpPr>
          <p:nvPr/>
        </p:nvCxnSpPr>
        <p:spPr>
          <a:xfrm flipV="1">
            <a:off x="9333237" y="4273832"/>
            <a:ext cx="1332667" cy="648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752F2F-E1E8-5C58-2ADB-373F601CC806}"/>
              </a:ext>
            </a:extLst>
          </p:cNvPr>
          <p:cNvCxnSpPr>
            <a:cxnSpLocks/>
            <a:stCxn id="6" idx="0"/>
            <a:endCxn id="23" idx="4"/>
          </p:cNvCxnSpPr>
          <p:nvPr/>
        </p:nvCxnSpPr>
        <p:spPr>
          <a:xfrm flipV="1">
            <a:off x="10242420" y="4341485"/>
            <a:ext cx="587374" cy="587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EA166E7-396B-A17E-549B-EDEE44BFE7E8}"/>
              </a:ext>
            </a:extLst>
          </p:cNvPr>
          <p:cNvCxnSpPr>
            <a:cxnSpLocks/>
            <a:stCxn id="6" idx="0"/>
            <a:endCxn id="9" idx="4"/>
          </p:cNvCxnSpPr>
          <p:nvPr/>
        </p:nvCxnSpPr>
        <p:spPr>
          <a:xfrm flipH="1" flipV="1">
            <a:off x="9846755" y="4347607"/>
            <a:ext cx="395665" cy="581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819795D-2662-DC2B-E106-7B7144DF88C0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H="1" flipV="1">
            <a:off x="8937572" y="4341485"/>
            <a:ext cx="1304848" cy="587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7A37CBA-7176-2403-2CE5-26511162E2C5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8937572" y="3436108"/>
            <a:ext cx="316705" cy="443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A79C81F-B836-E902-0C33-6A35CC86F5C3}"/>
              </a:ext>
            </a:extLst>
          </p:cNvPr>
          <p:cNvCxnSpPr>
            <a:cxnSpLocks/>
            <a:stCxn id="8" idx="0"/>
            <a:endCxn id="13" idx="4"/>
          </p:cNvCxnSpPr>
          <p:nvPr/>
        </p:nvCxnSpPr>
        <p:spPr>
          <a:xfrm flipV="1">
            <a:off x="8937572" y="3430867"/>
            <a:ext cx="1267012" cy="448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390AB7-7A63-94FC-6146-1C15D369E2DB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8919232" y="3379655"/>
            <a:ext cx="2148307" cy="509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6F6565-5606-A076-5B5D-C971423B7715}"/>
              </a:ext>
            </a:extLst>
          </p:cNvPr>
          <p:cNvCxnSpPr>
            <a:cxnSpLocks/>
            <a:endCxn id="11" idx="4"/>
          </p:cNvCxnSpPr>
          <p:nvPr/>
        </p:nvCxnSpPr>
        <p:spPr>
          <a:xfrm flipH="1" flipV="1">
            <a:off x="9333237" y="3457627"/>
            <a:ext cx="497489" cy="434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F73991-E20B-6FE5-A2CE-BB058A88F4F3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9774550" y="3430867"/>
            <a:ext cx="430034" cy="438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78BE21-64F7-49F0-6066-9CF1C0D572F7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9812386" y="3379655"/>
            <a:ext cx="1255153" cy="522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66CA7A7-CF5F-60EE-E254-ED621006A36B}"/>
              </a:ext>
            </a:extLst>
          </p:cNvPr>
          <p:cNvCxnSpPr>
            <a:cxnSpLocks/>
            <a:endCxn id="11" idx="4"/>
          </p:cNvCxnSpPr>
          <p:nvPr/>
        </p:nvCxnSpPr>
        <p:spPr>
          <a:xfrm flipH="1" flipV="1">
            <a:off x="9333237" y="3457627"/>
            <a:ext cx="1522556" cy="448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8F667C-6AE9-CE27-B48E-E0C6181B9093}"/>
              </a:ext>
            </a:extLst>
          </p:cNvPr>
          <p:cNvCxnSpPr>
            <a:cxnSpLocks/>
            <a:endCxn id="13" idx="4"/>
          </p:cNvCxnSpPr>
          <p:nvPr/>
        </p:nvCxnSpPr>
        <p:spPr>
          <a:xfrm flipH="1" flipV="1">
            <a:off x="10204584" y="3430867"/>
            <a:ext cx="595033" cy="4516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CD8525A-07C8-6B08-07BE-49D9B9BFC8FE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10837453" y="3379655"/>
            <a:ext cx="230086" cy="5357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565B786-7AB8-5062-E868-B93BC8E59EF7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78080" y="3418684"/>
            <a:ext cx="2216899" cy="4402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3B312DF-6B0A-4D19-8322-DB05F5DA0BFB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10368474" y="3363214"/>
            <a:ext cx="1288798" cy="4630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EB11047-903D-6854-E604-8D13C2C09D8C}"/>
              </a:ext>
            </a:extLst>
          </p:cNvPr>
          <p:cNvCxnSpPr>
            <a:cxnSpLocks/>
            <a:endCxn id="14" idx="4"/>
          </p:cNvCxnSpPr>
          <p:nvPr/>
        </p:nvCxnSpPr>
        <p:spPr>
          <a:xfrm flipH="1" flipV="1">
            <a:off x="11231429" y="3447308"/>
            <a:ext cx="463679" cy="411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A2F15D5-C77B-0770-812D-A356E960936B}"/>
              </a:ext>
            </a:extLst>
          </p:cNvPr>
          <p:cNvCxnSpPr>
            <a:cxnSpLocks/>
            <a:stCxn id="11" idx="0"/>
            <a:endCxn id="15" idx="3"/>
          </p:cNvCxnSpPr>
          <p:nvPr/>
        </p:nvCxnSpPr>
        <p:spPr>
          <a:xfrm flipV="1">
            <a:off x="9333237" y="2376731"/>
            <a:ext cx="707457" cy="6189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81C35B3-9724-ED16-A455-45B94EE66B3D}"/>
              </a:ext>
            </a:extLst>
          </p:cNvPr>
          <p:cNvCxnSpPr>
            <a:cxnSpLocks/>
            <a:stCxn id="13" idx="0"/>
            <a:endCxn id="15" idx="4"/>
          </p:cNvCxnSpPr>
          <p:nvPr/>
        </p:nvCxnSpPr>
        <p:spPr>
          <a:xfrm flipV="1">
            <a:off x="10204584" y="2444384"/>
            <a:ext cx="0" cy="52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7A30D95-648C-3366-D55D-3815FDC3F933}"/>
              </a:ext>
            </a:extLst>
          </p:cNvPr>
          <p:cNvCxnSpPr>
            <a:cxnSpLocks/>
            <a:stCxn id="14" idx="0"/>
            <a:endCxn id="15" idx="5"/>
          </p:cNvCxnSpPr>
          <p:nvPr/>
        </p:nvCxnSpPr>
        <p:spPr>
          <a:xfrm flipH="1" flipV="1">
            <a:off x="10368474" y="2376731"/>
            <a:ext cx="862955" cy="608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25C8728-39C8-62AF-37F2-E7DE7B9AD808}"/>
                  </a:ext>
                </a:extLst>
              </p:cNvPr>
              <p:cNvSpPr txBox="1"/>
              <p:nvPr/>
            </p:nvSpPr>
            <p:spPr>
              <a:xfrm>
                <a:off x="8578002" y="4537383"/>
                <a:ext cx="535339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25C8728-39C8-62AF-37F2-E7DE7B9A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002" y="4537383"/>
                <a:ext cx="535339" cy="288477"/>
              </a:xfrm>
              <a:prstGeom prst="rect">
                <a:avLst/>
              </a:prstGeom>
              <a:blipFill>
                <a:blip r:embed="rId7"/>
                <a:stretch>
                  <a:fillRect l="-9091" t="-8333" r="-9091" b="-6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48B00B8-AC74-8670-D3CF-D41550136E23}"/>
                  </a:ext>
                </a:extLst>
              </p:cNvPr>
              <p:cNvSpPr txBox="1"/>
              <p:nvPr/>
            </p:nvSpPr>
            <p:spPr>
              <a:xfrm>
                <a:off x="8435497" y="3521820"/>
                <a:ext cx="535339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48B00B8-AC74-8670-D3CF-D41550136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497" y="3521820"/>
                <a:ext cx="535339" cy="288477"/>
              </a:xfrm>
              <a:prstGeom prst="rect">
                <a:avLst/>
              </a:prstGeom>
              <a:blipFill>
                <a:blip r:embed="rId8"/>
                <a:stretch>
                  <a:fillRect l="-10227" t="-8511" r="-7955" b="-63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9EF66CA-68FC-24BE-975B-328987AFB570}"/>
                  </a:ext>
                </a:extLst>
              </p:cNvPr>
              <p:cNvSpPr txBox="1"/>
              <p:nvPr/>
            </p:nvSpPr>
            <p:spPr>
              <a:xfrm>
                <a:off x="9113697" y="2487326"/>
                <a:ext cx="1907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9EF66CA-68FC-24BE-975B-328987AFB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697" y="2487326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19355" r="-193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537397-49E4-5381-A926-32B22B0DAE20}"/>
                  </a:ext>
                </a:extLst>
              </p:cNvPr>
              <p:cNvSpPr txBox="1"/>
              <p:nvPr/>
            </p:nvSpPr>
            <p:spPr>
              <a:xfrm>
                <a:off x="7228224" y="3912174"/>
                <a:ext cx="1653172" cy="3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537397-49E4-5381-A926-32B22B0D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24" y="3912174"/>
                <a:ext cx="1653172" cy="340606"/>
              </a:xfrm>
              <a:prstGeom prst="rect">
                <a:avLst/>
              </a:prstGeom>
              <a:blipFill>
                <a:blip r:embed="rId10"/>
                <a:stretch>
                  <a:fillRect l="-5535" t="-5357" b="-39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482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3" grpId="0" animBg="1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Training of DNNs: Some Important Aspects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6511570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Deep neural net training can be hard due to non-convex loss functions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Several ways to address this,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Good choice of learning rate of (S)GD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1800" dirty="0">
                    <a:latin typeface="Abadi Extra Light" panose="020B0204020104020204" pitchFamily="34" charset="0"/>
                  </a:rPr>
                  <a:t>We have already seen this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Good initialization of parameters, e.g., </a:t>
                </a:r>
                <a:r>
                  <a:rPr lang="en-IN" dirty="0">
                    <a:latin typeface="Abadi Extra Light" panose="020B0204020104020204" pitchFamily="34" charset="0"/>
                  </a:rPr>
                  <a:t>initialize each weight,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randomly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Careful design of the network architecture, e.g.,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1800" dirty="0">
                    <a:latin typeface="Abadi Extra Light" panose="020B0204020104020204" pitchFamily="34" charset="0"/>
                  </a:rPr>
                  <a:t>Networks with </a:t>
                </a:r>
                <a:r>
                  <a:rPr lang="en-IN" sz="18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“skip connections” </a:t>
                </a:r>
                <a:r>
                  <a:rPr lang="en-IN" sz="1800" dirty="0">
                    <a:latin typeface="Abadi Extra Light" panose="020B0204020104020204" pitchFamily="34" charset="0"/>
                  </a:rPr>
                  <a:t>(will see later) which lead to less non-convex (more smooth) loss surfaces (figures on the right)</a:t>
                </a: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Vanishing/exploding gradients (already saw)</a:t>
                </a: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	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6511570" cy="5557532"/>
              </a:xfrm>
              <a:blipFill>
                <a:blip r:embed="rId3"/>
                <a:stretch>
                  <a:fillRect l="-1498" t="-1645" b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4115DAA-8E45-399A-C383-50EC2EAB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06" y="1334412"/>
            <a:ext cx="2508031" cy="19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E2E143-B78D-33BD-1E06-3129A8FDE715}"/>
              </a:ext>
            </a:extLst>
          </p:cNvPr>
          <p:cNvSpPr txBox="1"/>
          <p:nvPr/>
        </p:nvSpPr>
        <p:spPr>
          <a:xfrm>
            <a:off x="7409204" y="1059679"/>
            <a:ext cx="90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VGG-56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C955F2A-8DEE-4653-B2FC-DB91165FD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979" y="1334413"/>
            <a:ext cx="2479883" cy="19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4477D7-75BD-64B5-D43F-0E2405E32FE0}"/>
              </a:ext>
            </a:extLst>
          </p:cNvPr>
          <p:cNvSpPr txBox="1"/>
          <p:nvPr/>
        </p:nvSpPr>
        <p:spPr>
          <a:xfrm>
            <a:off x="10414322" y="1037784"/>
            <a:ext cx="102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VGG-110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B8F543-73F0-5B0E-F3C1-C43111DDC178}"/>
              </a:ext>
            </a:extLst>
          </p:cNvPr>
          <p:cNvSpPr txBox="1"/>
          <p:nvPr/>
        </p:nvSpPr>
        <p:spPr>
          <a:xfrm>
            <a:off x="0" y="6581701"/>
            <a:ext cx="35718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Fig credit: </a:t>
            </a:r>
            <a:r>
              <a:rPr lang="en-IN" sz="1000" dirty="0">
                <a:hlinkClick r:id="rId6"/>
              </a:rPr>
              <a:t>https://www.cs.umd.edu/~tomg/projects/landscapes/</a:t>
            </a:r>
            <a:r>
              <a:rPr lang="en-IN" sz="1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5CE1BF-2526-ECA9-AA05-ECEAC2EE6CD1}"/>
                  </a:ext>
                </a:extLst>
              </p:cNvPr>
              <p:cNvSpPr txBox="1"/>
              <p:nvPr/>
            </p:nvSpPr>
            <p:spPr>
              <a:xfrm>
                <a:off x="1605163" y="3918098"/>
                <a:ext cx="1556195" cy="304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5CE1BF-2526-ECA9-AA05-ECEAC2EE6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63" y="3918098"/>
                <a:ext cx="1556195" cy="304827"/>
              </a:xfrm>
              <a:prstGeom prst="rect">
                <a:avLst/>
              </a:prstGeom>
              <a:blipFill>
                <a:blip r:embed="rId7"/>
                <a:stretch>
                  <a:fillRect l="-1953" r="-5078" b="-2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91FC49-86BB-DE32-68C3-A7182713EFC1}"/>
                  </a:ext>
                </a:extLst>
              </p:cNvPr>
              <p:cNvSpPr txBox="1"/>
              <p:nvPr/>
            </p:nvSpPr>
            <p:spPr>
              <a:xfrm>
                <a:off x="3724682" y="3909552"/>
                <a:ext cx="2203808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Uniform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91FC49-86BB-DE32-68C3-A7182713E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682" y="3909552"/>
                <a:ext cx="2203808" cy="299313"/>
              </a:xfrm>
              <a:prstGeom prst="rect">
                <a:avLst/>
              </a:prstGeom>
              <a:blipFill>
                <a:blip r:embed="rId8"/>
                <a:stretch>
                  <a:fillRect l="-1105" r="-3315" b="-265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B1EBAB7-A719-154B-C3DC-88A96EE60459}"/>
              </a:ext>
            </a:extLst>
          </p:cNvPr>
          <p:cNvSpPr txBox="1"/>
          <p:nvPr/>
        </p:nvSpPr>
        <p:spPr>
          <a:xfrm>
            <a:off x="3216718" y="388584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or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EAC737-5914-4456-7573-1031E13CEA6D}"/>
              </a:ext>
            </a:extLst>
          </p:cNvPr>
          <p:cNvCxnSpPr>
            <a:cxnSpLocks/>
          </p:cNvCxnSpPr>
          <p:nvPr/>
        </p:nvCxnSpPr>
        <p:spPr>
          <a:xfrm flipH="1" flipV="1">
            <a:off x="2887568" y="4210567"/>
            <a:ext cx="836951" cy="21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ECA1F4-3E9D-52CB-AAB9-6CD245CEDA44}"/>
              </a:ext>
            </a:extLst>
          </p:cNvPr>
          <p:cNvCxnSpPr>
            <a:cxnSpLocks/>
          </p:cNvCxnSpPr>
          <p:nvPr/>
        </p:nvCxnSpPr>
        <p:spPr>
          <a:xfrm flipV="1">
            <a:off x="3999809" y="4200620"/>
            <a:ext cx="1476598" cy="194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AC2AAF-5F76-42AA-B6F1-EFF289E0F473}"/>
                  </a:ext>
                </a:extLst>
              </p:cNvPr>
              <p:cNvSpPr txBox="1"/>
              <p:nvPr/>
            </p:nvSpPr>
            <p:spPr>
              <a:xfrm>
                <a:off x="2564234" y="4362529"/>
                <a:ext cx="3117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>
                    <a:latin typeface="Abadi Extra Light" panose="020B0204020104020204" pitchFamily="34" charset="0"/>
                  </a:rPr>
                  <a:t>and set the “spread” of these distribution as inversely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400" b="0" i="1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400" b="0" i="1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IN" sz="1400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AC2AAF-5F76-42AA-B6F1-EFF289E0F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234" y="4362529"/>
                <a:ext cx="3117272" cy="523220"/>
              </a:xfrm>
              <a:prstGeom prst="rect">
                <a:avLst/>
              </a:prstGeom>
              <a:blipFill>
                <a:blip r:embed="rId9"/>
                <a:stretch>
                  <a:fillRect l="-587" t="-2353" b="-11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>
            <a:extLst>
              <a:ext uri="{FF2B5EF4-FFF2-40B4-BE49-F238E27FC236}">
                <a16:creationId xmlns:a16="http://schemas.microsoft.com/office/drawing/2014/main" id="{0B127E64-C7B3-7211-CC43-ECEF7B5DA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15" y="4422300"/>
            <a:ext cx="2749164" cy="17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0CAFCD7-F27A-6D99-3C1B-9D8B1BEF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766" y="4208865"/>
            <a:ext cx="2500268" cy="18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08A9014-DBE9-5E42-A6B5-7590ED5A4BFB}"/>
              </a:ext>
            </a:extLst>
          </p:cNvPr>
          <p:cNvSpPr txBox="1"/>
          <p:nvPr/>
        </p:nvSpPr>
        <p:spPr>
          <a:xfrm>
            <a:off x="7190426" y="3955622"/>
            <a:ext cx="11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Resnet-56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E29E3-27C1-CB33-1E45-7D67A9BAA5AD}"/>
              </a:ext>
            </a:extLst>
          </p:cNvPr>
          <p:cNvSpPr txBox="1"/>
          <p:nvPr/>
        </p:nvSpPr>
        <p:spPr>
          <a:xfrm>
            <a:off x="9819607" y="3909552"/>
            <a:ext cx="150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Densenet-121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69411B37-878F-77CE-21BD-8D413F618341}"/>
              </a:ext>
            </a:extLst>
          </p:cNvPr>
          <p:cNvSpPr/>
          <p:nvPr/>
        </p:nvSpPr>
        <p:spPr>
          <a:xfrm>
            <a:off x="331931" y="4316433"/>
            <a:ext cx="2126209" cy="418614"/>
          </a:xfrm>
          <a:prstGeom prst="wedgeRectCallout">
            <a:avLst>
              <a:gd name="adj1" fmla="val 56376"/>
              <a:gd name="adj2" fmla="val 300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Xavier/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Gloret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initialization, LeCun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init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, He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init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, etc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9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30" grpId="0"/>
      <p:bldP spid="31" grpId="0"/>
      <p:bldP spid="32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Batch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6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Each hidden layer is a nonlinear transformation of the previous layer’s inputs</a:t>
                </a: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prevent distribution drift in activations’ distribution, we often “standardize” each layer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Standardize = activation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should have zero mean and unit variance across all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It is achieved by inserting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“batch normalization”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layer after each hidden layer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do so, during training, (omitting layer number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we replace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After training, we store </a:t>
                </a:r>
                <a14:m>
                  <m:oMath xmlns:m="http://schemas.openxmlformats.org/officeDocument/2006/math">
                    <m:r>
                      <a:rPr lang="en-I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IN" sz="28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IN" sz="28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8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+ the </a:t>
                </a:r>
                <a:r>
                  <a:rPr lang="en-IN" sz="28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statistics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IN" sz="28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I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computed on the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whole training data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and use these values to apply batch-norm on each test input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6" cy="5557532"/>
              </a:xfrm>
              <a:blipFill>
                <a:blip r:embed="rId3"/>
                <a:stretch>
                  <a:fillRect l="-831" t="-1645" r="-468" b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C1A276-3ACB-7098-081C-05D96CCA0957}"/>
                  </a:ext>
                </a:extLst>
              </p:cNvPr>
              <p:cNvSpPr txBox="1"/>
              <p:nvPr/>
            </p:nvSpPr>
            <p:spPr>
              <a:xfrm>
                <a:off x="2743694" y="4015687"/>
                <a:ext cx="2452723" cy="389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⊙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C1A276-3ACB-7098-081C-05D96CCA0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94" y="4015687"/>
                <a:ext cx="2452723" cy="389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C5AC0-4348-F288-0CAB-8A5FBCDF79F2}"/>
                  </a:ext>
                </a:extLst>
              </p:cNvPr>
              <p:cNvSpPr txBox="1"/>
              <p:nvPr/>
            </p:nvSpPr>
            <p:spPr>
              <a:xfrm>
                <a:off x="6243924" y="3834222"/>
                <a:ext cx="2050113" cy="1160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ℬ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C5AC0-4348-F288-0CAB-8A5FBCDF7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24" y="3834222"/>
                <a:ext cx="2050113" cy="1160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FD9A06-86FE-A165-782E-78FC8C28C7E9}"/>
                  </a:ext>
                </a:extLst>
              </p:cNvPr>
              <p:cNvSpPr txBox="1"/>
              <p:nvPr/>
            </p:nvSpPr>
            <p:spPr>
              <a:xfrm>
                <a:off x="2532099" y="4882117"/>
                <a:ext cx="2414058" cy="756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sub>
                        <m:sup/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FD9A06-86FE-A165-782E-78FC8C28C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099" y="4882117"/>
                <a:ext cx="2414058" cy="756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3343E5-0A09-FAAB-739B-DA96F3C6CFFD}"/>
                  </a:ext>
                </a:extLst>
              </p:cNvPr>
              <p:cNvSpPr txBox="1"/>
              <p:nvPr/>
            </p:nvSpPr>
            <p:spPr>
              <a:xfrm>
                <a:off x="5498239" y="4961265"/>
                <a:ext cx="3541482" cy="756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ℬ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3343E5-0A09-FAAB-739B-DA96F3C6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239" y="4961265"/>
                <a:ext cx="3541482" cy="7561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ACB108AB-0346-1C91-9A91-90211AD836AF}"/>
                  </a:ext>
                </a:extLst>
              </p:cNvPr>
              <p:cNvSpPr/>
              <p:nvPr/>
            </p:nvSpPr>
            <p:spPr>
              <a:xfrm>
                <a:off x="223149" y="3579702"/>
                <a:ext cx="2280820" cy="650081"/>
              </a:xfrm>
              <a:prstGeom prst="wedgeRectCallout">
                <a:avLst>
                  <a:gd name="adj1" fmla="val 59405"/>
                  <a:gd name="adj2" fmla="val 384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trainable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batch-norm parameters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ACB108AB-0346-1C91-9A91-90211AD83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9" y="3579702"/>
                <a:ext cx="2280820" cy="650081"/>
              </a:xfrm>
              <a:prstGeom prst="wedgeRectCallout">
                <a:avLst>
                  <a:gd name="adj1" fmla="val 59405"/>
                  <a:gd name="adj2" fmla="val 38483"/>
                </a:avLst>
              </a:prstGeom>
              <a:blipFill>
                <a:blip r:embed="rId8"/>
                <a:stretch>
                  <a:fillRect l="-1202" b="-45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BF8E2D8-03EC-227A-14DD-B6F00549724B}"/>
                  </a:ext>
                </a:extLst>
              </p:cNvPr>
              <p:cNvSpPr/>
              <p:nvPr/>
            </p:nvSpPr>
            <p:spPr>
              <a:xfrm>
                <a:off x="242948" y="4414342"/>
                <a:ext cx="2075082" cy="1176322"/>
              </a:xfrm>
              <a:prstGeom prst="wedgeRectCallout">
                <a:avLst>
                  <a:gd name="adj1" fmla="val 59952"/>
                  <a:gd name="adj2" fmla="val 115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using the data from the current minibatch of examples </a:t>
                </a:r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(thus the name “batch norm”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BF8E2D8-03EC-227A-14DD-B6F005497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48" y="4414342"/>
                <a:ext cx="2075082" cy="1176322"/>
              </a:xfrm>
              <a:prstGeom prst="wedgeRectCallout">
                <a:avLst>
                  <a:gd name="adj1" fmla="val 59952"/>
                  <a:gd name="adj2" fmla="val 11554"/>
                </a:avLst>
              </a:prstGeom>
              <a:blipFill>
                <a:blip r:embed="rId9"/>
                <a:stretch>
                  <a:fillRect l="-1319" t="-7143" b="-112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96E5F29-DC99-7AD3-2143-641E1F8B24FB}"/>
                  </a:ext>
                </a:extLst>
              </p:cNvPr>
              <p:cNvSpPr/>
              <p:nvPr/>
            </p:nvSpPr>
            <p:spPr>
              <a:xfrm>
                <a:off x="4946157" y="165563"/>
                <a:ext cx="3134170" cy="965223"/>
              </a:xfrm>
              <a:prstGeom prst="wedgeRectCallout">
                <a:avLst>
                  <a:gd name="adj1" fmla="val 58305"/>
                  <a:gd name="adj2" fmla="val 660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Batch-norm assumes sufficiently large mini-batch </a:t>
                </a:r>
                <a14:m>
                  <m:oMath xmlns:m="http://schemas.openxmlformats.org/officeDocument/2006/math"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work well. There are variants such as 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“layer normalization”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“instance normalization”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that don’t require a mini-batch can be computed using a single training example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96E5F29-DC99-7AD3-2143-641E1F8B2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157" y="165563"/>
                <a:ext cx="3134170" cy="965223"/>
              </a:xfrm>
              <a:prstGeom prst="wedgeRectCallout">
                <a:avLst>
                  <a:gd name="adj1" fmla="val 58305"/>
                  <a:gd name="adj2" fmla="val 6603"/>
                </a:avLst>
              </a:prstGeom>
              <a:blipFill>
                <a:blip r:embed="rId10"/>
                <a:stretch>
                  <a:fillRect t="-1863" b="-62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E3DFF9B-DF74-AD09-2925-C6597D69CB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37270" y="710925"/>
            <a:ext cx="1010687" cy="965223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5642DA9-B4F5-82F1-BA15-DF311D333AF2}"/>
              </a:ext>
            </a:extLst>
          </p:cNvPr>
          <p:cNvSpPr/>
          <p:nvPr/>
        </p:nvSpPr>
        <p:spPr>
          <a:xfrm>
            <a:off x="8294037" y="302005"/>
            <a:ext cx="2448253" cy="752612"/>
          </a:xfrm>
          <a:prstGeom prst="wedgeRectCallout">
            <a:avLst>
              <a:gd name="adj1" fmla="val 64779"/>
              <a:gd name="adj2" fmla="val 542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Batch normalization is used in MLP, CNN, and various other architectures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95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3" grpId="0" animBg="1"/>
      <p:bldP spid="14" grpId="0" animBg="1"/>
      <p:bldP spid="1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Layer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Normalization helps improve training and performance overall</a:t>
                </a: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Unlike batch normalization (BN), which we already saw, layer normalization (LN) normalizes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across its dimensions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(not across all minibatch examples)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Often used for sequence data models (will see later) where BN is difficult to apply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Also useful when batch sizes are small  where BN statistics (mean/var) aren’t reliable</a:t>
                </a: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For an MLP, the LN operation would look like this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  <a:blipFill>
                <a:blip r:embed="rId3"/>
                <a:stretch>
                  <a:fillRect l="-736" t="-1645" r="-1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EAA645-96AF-263E-11F1-67687709E0DF}"/>
              </a:ext>
            </a:extLst>
          </p:cNvPr>
          <p:cNvSpPr/>
          <p:nvPr/>
        </p:nvSpPr>
        <p:spPr>
          <a:xfrm>
            <a:off x="2559094" y="6111842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466322-91C5-E960-D567-7F3539BC096A}"/>
              </a:ext>
            </a:extLst>
          </p:cNvPr>
          <p:cNvSpPr/>
          <p:nvPr/>
        </p:nvSpPr>
        <p:spPr>
          <a:xfrm>
            <a:off x="3290335" y="6111842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0B9EBB-4B5C-9297-F104-CD33929A7427}"/>
              </a:ext>
            </a:extLst>
          </p:cNvPr>
          <p:cNvSpPr/>
          <p:nvPr/>
        </p:nvSpPr>
        <p:spPr>
          <a:xfrm>
            <a:off x="2191377" y="5584840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F288C9-06B6-6393-EB5C-B0E93B5E54D4}"/>
              </a:ext>
            </a:extLst>
          </p:cNvPr>
          <p:cNvSpPr/>
          <p:nvPr/>
        </p:nvSpPr>
        <p:spPr>
          <a:xfrm>
            <a:off x="2922618" y="5584840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A2EBA8-A896-C83B-344F-1AD5B5E75472}"/>
              </a:ext>
            </a:extLst>
          </p:cNvPr>
          <p:cNvSpPr/>
          <p:nvPr/>
        </p:nvSpPr>
        <p:spPr>
          <a:xfrm>
            <a:off x="3675238" y="5584839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A01000-3133-A12B-E70A-AD55B65B1DBD}"/>
              </a:ext>
            </a:extLst>
          </p:cNvPr>
          <p:cNvSpPr/>
          <p:nvPr/>
        </p:nvSpPr>
        <p:spPr>
          <a:xfrm>
            <a:off x="2191377" y="5043920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94E2C3-961A-A9C0-420E-5D1FBB20BE60}"/>
              </a:ext>
            </a:extLst>
          </p:cNvPr>
          <p:cNvSpPr/>
          <p:nvPr/>
        </p:nvSpPr>
        <p:spPr>
          <a:xfrm>
            <a:off x="2922618" y="5043920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4325F0-2EEF-31C3-7AFA-065A53BB64D1}"/>
              </a:ext>
            </a:extLst>
          </p:cNvPr>
          <p:cNvSpPr/>
          <p:nvPr/>
        </p:nvSpPr>
        <p:spPr>
          <a:xfrm>
            <a:off x="3675238" y="5043919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BA9F6-7878-0443-3863-6F5272182788}"/>
              </a:ext>
            </a:extLst>
          </p:cNvPr>
          <p:cNvSpPr txBox="1"/>
          <p:nvPr/>
        </p:nvSpPr>
        <p:spPr>
          <a:xfrm>
            <a:off x="2133932" y="558037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AC6FF2-E20D-C1FF-FF21-6219F808125A}"/>
              </a:ext>
            </a:extLst>
          </p:cNvPr>
          <p:cNvSpPr txBox="1"/>
          <p:nvPr/>
        </p:nvSpPr>
        <p:spPr>
          <a:xfrm>
            <a:off x="2873849" y="558037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0FB4E6-B65B-8ED1-FBAA-C2A63C3C09E7}"/>
              </a:ext>
            </a:extLst>
          </p:cNvPr>
          <p:cNvSpPr txBox="1"/>
          <p:nvPr/>
        </p:nvSpPr>
        <p:spPr>
          <a:xfrm>
            <a:off x="3617793" y="557800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FD61F-3801-FF7A-3A31-DB1E2056FD95}"/>
              </a:ext>
            </a:extLst>
          </p:cNvPr>
          <p:cNvSpPr txBox="1"/>
          <p:nvPr/>
        </p:nvSpPr>
        <p:spPr>
          <a:xfrm>
            <a:off x="2137961" y="505337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C1871-DA2A-E3DF-B906-6D4BD82D4540}"/>
              </a:ext>
            </a:extLst>
          </p:cNvPr>
          <p:cNvSpPr txBox="1"/>
          <p:nvPr/>
        </p:nvSpPr>
        <p:spPr>
          <a:xfrm>
            <a:off x="2873849" y="505504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35F91D-649C-BCDC-F4E5-8F373B0765B9}"/>
              </a:ext>
            </a:extLst>
          </p:cNvPr>
          <p:cNvSpPr txBox="1"/>
          <p:nvPr/>
        </p:nvSpPr>
        <p:spPr>
          <a:xfrm>
            <a:off x="3617626" y="505504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0.3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F91384-BF84-4111-07A4-40815E4317BE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367138" y="5885780"/>
            <a:ext cx="238640" cy="271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97347C-340E-62C7-81FF-2EE95F70757C}"/>
              </a:ext>
            </a:extLst>
          </p:cNvPr>
          <p:cNvCxnSpPr>
            <a:cxnSpLocks/>
            <a:stCxn id="3" idx="0"/>
            <a:endCxn id="7" idx="4"/>
          </p:cNvCxnSpPr>
          <p:nvPr/>
        </p:nvCxnSpPr>
        <p:spPr>
          <a:xfrm flipV="1">
            <a:off x="2718485" y="5895233"/>
            <a:ext cx="363524" cy="216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483EF7-859E-DA01-69E0-95BF9FBA20C8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2831191" y="5899699"/>
            <a:ext cx="992748" cy="2575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A44033-D48A-1F0D-A3F9-505586B38B84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3562432" y="5921629"/>
            <a:ext cx="272196" cy="2356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C23C28-30F9-F80E-FA2C-50660A5544CF}"/>
              </a:ext>
            </a:extLst>
          </p:cNvPr>
          <p:cNvCxnSpPr>
            <a:cxnSpLocks/>
            <a:stCxn id="5" idx="0"/>
            <a:endCxn id="13" idx="2"/>
          </p:cNvCxnSpPr>
          <p:nvPr/>
        </p:nvCxnSpPr>
        <p:spPr>
          <a:xfrm flipH="1" flipV="1">
            <a:off x="3079995" y="5888151"/>
            <a:ext cx="369731" cy="2236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FDF3A1-EE34-749C-D1E3-CB2583D5D90B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2426257" y="5860392"/>
            <a:ext cx="910762" cy="2969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FD9158-4762-987E-B6DE-3AF4566142C2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336051" y="5361150"/>
            <a:ext cx="4027" cy="219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55D3DA-D787-E2BF-786C-FAD96C0AF2AB}"/>
              </a:ext>
            </a:extLst>
          </p:cNvPr>
          <p:cNvCxnSpPr>
            <a:cxnSpLocks/>
            <a:stCxn id="12" idx="0"/>
            <a:endCxn id="16" idx="2"/>
          </p:cNvCxnSpPr>
          <p:nvPr/>
        </p:nvCxnSpPr>
        <p:spPr>
          <a:xfrm flipV="1">
            <a:off x="2340078" y="5362823"/>
            <a:ext cx="739917" cy="2175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F071B3-E7DE-03A0-536B-276C3E096208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2407428" y="5362823"/>
            <a:ext cx="1416344" cy="2429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B082104-B784-9510-691C-87570D7A52EF}"/>
              </a:ext>
            </a:extLst>
          </p:cNvPr>
          <p:cNvCxnSpPr>
            <a:cxnSpLocks/>
          </p:cNvCxnSpPr>
          <p:nvPr/>
        </p:nvCxnSpPr>
        <p:spPr>
          <a:xfrm flipH="1" flipV="1">
            <a:off x="3075968" y="5354189"/>
            <a:ext cx="4027" cy="219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BCF91D2-DDC5-651E-D782-B658F3626F10}"/>
              </a:ext>
            </a:extLst>
          </p:cNvPr>
          <p:cNvCxnSpPr>
            <a:cxnSpLocks/>
          </p:cNvCxnSpPr>
          <p:nvPr/>
        </p:nvCxnSpPr>
        <p:spPr>
          <a:xfrm flipH="1" flipV="1">
            <a:off x="3844129" y="5373357"/>
            <a:ext cx="4027" cy="219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6738A03-4621-F059-7A32-3D08BC123680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3077981" y="5365438"/>
            <a:ext cx="745958" cy="212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ED2419C-6B4F-EB89-D54F-B3D0FD62AE8B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2344107" y="5361150"/>
            <a:ext cx="632472" cy="2755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C2204C3-E063-83F8-3860-40BBA738A1AB}"/>
              </a:ext>
            </a:extLst>
          </p:cNvPr>
          <p:cNvCxnSpPr>
            <a:cxnSpLocks/>
          </p:cNvCxnSpPr>
          <p:nvPr/>
        </p:nvCxnSpPr>
        <p:spPr>
          <a:xfrm flipH="1" flipV="1">
            <a:off x="2403776" y="5350388"/>
            <a:ext cx="1290196" cy="264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0FCCBC-FF5E-FC07-4333-760EFDC6836E}"/>
              </a:ext>
            </a:extLst>
          </p:cNvPr>
          <p:cNvCxnSpPr>
            <a:cxnSpLocks/>
          </p:cNvCxnSpPr>
          <p:nvPr/>
        </p:nvCxnSpPr>
        <p:spPr>
          <a:xfrm flipV="1">
            <a:off x="3200724" y="5416632"/>
            <a:ext cx="623048" cy="1845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B410E1-470E-E551-55E6-2E77633B47E4}"/>
                  </a:ext>
                </a:extLst>
              </p:cNvPr>
              <p:cNvSpPr txBox="1"/>
              <p:nvPr/>
            </p:nvSpPr>
            <p:spPr>
              <a:xfrm>
                <a:off x="2133932" y="6127208"/>
                <a:ext cx="37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B410E1-470E-E551-55E6-2E77633B4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932" y="6127208"/>
                <a:ext cx="376226" cy="369332"/>
              </a:xfrm>
              <a:prstGeom prst="rect">
                <a:avLst/>
              </a:prstGeom>
              <a:blipFill>
                <a:blip r:embed="rId4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853CB7-3D43-3204-C604-56065B82CAE1}"/>
                  </a:ext>
                </a:extLst>
              </p:cNvPr>
              <p:cNvSpPr txBox="1"/>
              <p:nvPr/>
            </p:nvSpPr>
            <p:spPr>
              <a:xfrm>
                <a:off x="1640266" y="5499992"/>
                <a:ext cx="376226" cy="428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853CB7-3D43-3204-C604-56065B82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266" y="5499992"/>
                <a:ext cx="376226" cy="428707"/>
              </a:xfrm>
              <a:prstGeom prst="rect">
                <a:avLst/>
              </a:prstGeom>
              <a:blipFill>
                <a:blip r:embed="rId5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FDE5E8-96FF-1AFB-9D97-4C8BFAD23D64}"/>
                  </a:ext>
                </a:extLst>
              </p:cNvPr>
              <p:cNvSpPr txBox="1"/>
              <p:nvPr/>
            </p:nvSpPr>
            <p:spPr>
              <a:xfrm>
                <a:off x="1641884" y="4984761"/>
                <a:ext cx="376226" cy="428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0FDE5E8-96FF-1AFB-9D97-4C8BFAD23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884" y="4984761"/>
                <a:ext cx="376226" cy="428707"/>
              </a:xfrm>
              <a:prstGeom prst="rect">
                <a:avLst/>
              </a:prstGeom>
              <a:blipFill>
                <a:blip r:embed="rId6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F9B75F91-9E12-C4DF-8704-DD155C6FF29C}"/>
              </a:ext>
            </a:extLst>
          </p:cNvPr>
          <p:cNvSpPr/>
          <p:nvPr/>
        </p:nvSpPr>
        <p:spPr>
          <a:xfrm>
            <a:off x="6177091" y="6109108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8E3D1DC-CE7C-2D68-7CE6-A24C56ABAB56}"/>
              </a:ext>
            </a:extLst>
          </p:cNvPr>
          <p:cNvSpPr/>
          <p:nvPr/>
        </p:nvSpPr>
        <p:spPr>
          <a:xfrm>
            <a:off x="6908332" y="6109108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6154829-C2B1-5862-668A-2D5AB6A620A9}"/>
              </a:ext>
            </a:extLst>
          </p:cNvPr>
          <p:cNvSpPr/>
          <p:nvPr/>
        </p:nvSpPr>
        <p:spPr>
          <a:xfrm>
            <a:off x="5809374" y="5582106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BF89696-C598-B067-A44B-49F3C2957BA7}"/>
              </a:ext>
            </a:extLst>
          </p:cNvPr>
          <p:cNvSpPr/>
          <p:nvPr/>
        </p:nvSpPr>
        <p:spPr>
          <a:xfrm>
            <a:off x="6540615" y="5582106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0F04AE5-3B67-C456-D58C-40707464979C}"/>
              </a:ext>
            </a:extLst>
          </p:cNvPr>
          <p:cNvSpPr/>
          <p:nvPr/>
        </p:nvSpPr>
        <p:spPr>
          <a:xfrm>
            <a:off x="7293235" y="5582105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8672758-7DF3-74DF-84A6-F990B12A2AA1}"/>
              </a:ext>
            </a:extLst>
          </p:cNvPr>
          <p:cNvSpPr/>
          <p:nvPr/>
        </p:nvSpPr>
        <p:spPr>
          <a:xfrm>
            <a:off x="5809374" y="5041186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6F8B447-E0B0-7EC2-434D-F3F3DC096BAC}"/>
              </a:ext>
            </a:extLst>
          </p:cNvPr>
          <p:cNvSpPr/>
          <p:nvPr/>
        </p:nvSpPr>
        <p:spPr>
          <a:xfrm>
            <a:off x="6540615" y="5041186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2EF63A0-708C-02C7-CAC3-2FD85222F5A4}"/>
              </a:ext>
            </a:extLst>
          </p:cNvPr>
          <p:cNvSpPr/>
          <p:nvPr/>
        </p:nvSpPr>
        <p:spPr>
          <a:xfrm>
            <a:off x="7293235" y="5041185"/>
            <a:ext cx="318781" cy="3103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92E47D4-1ACE-F2DE-7613-5F3B02D4FE39}"/>
              </a:ext>
            </a:extLst>
          </p:cNvPr>
          <p:cNvSpPr txBox="1"/>
          <p:nvPr/>
        </p:nvSpPr>
        <p:spPr>
          <a:xfrm>
            <a:off x="5742580" y="5611497"/>
            <a:ext cx="452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solidFill>
                  <a:srgbClr val="0000FF"/>
                </a:solidFill>
              </a:rPr>
              <a:t>-1.22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85D3C290-877E-BC26-A3F9-71CB5677E0AF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5985135" y="5883046"/>
            <a:ext cx="238640" cy="271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8C722A9-9A61-2441-8F2B-D5ADE4EA9CB6}"/>
              </a:ext>
            </a:extLst>
          </p:cNvPr>
          <p:cNvCxnSpPr>
            <a:cxnSpLocks/>
            <a:stCxn id="96" idx="0"/>
            <a:endCxn id="99" idx="4"/>
          </p:cNvCxnSpPr>
          <p:nvPr/>
        </p:nvCxnSpPr>
        <p:spPr>
          <a:xfrm flipV="1">
            <a:off x="6336482" y="5892499"/>
            <a:ext cx="363524" cy="216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A49662B-9782-3500-1DDB-9707B31FA118}"/>
              </a:ext>
            </a:extLst>
          </p:cNvPr>
          <p:cNvCxnSpPr>
            <a:cxnSpLocks/>
            <a:stCxn id="96" idx="7"/>
          </p:cNvCxnSpPr>
          <p:nvPr/>
        </p:nvCxnSpPr>
        <p:spPr>
          <a:xfrm flipV="1">
            <a:off x="6449188" y="5896965"/>
            <a:ext cx="992748" cy="2575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F5BEBD3-10E3-9A86-0196-4A885F5E8591}"/>
              </a:ext>
            </a:extLst>
          </p:cNvPr>
          <p:cNvCxnSpPr>
            <a:cxnSpLocks/>
            <a:stCxn id="97" idx="7"/>
          </p:cNvCxnSpPr>
          <p:nvPr/>
        </p:nvCxnSpPr>
        <p:spPr>
          <a:xfrm flipV="1">
            <a:off x="7180429" y="5918895"/>
            <a:ext cx="272196" cy="2356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D6C8298-F4CA-DFDF-AD89-B5BF62884B1D}"/>
              </a:ext>
            </a:extLst>
          </p:cNvPr>
          <p:cNvCxnSpPr>
            <a:cxnSpLocks/>
            <a:stCxn id="97" idx="0"/>
          </p:cNvCxnSpPr>
          <p:nvPr/>
        </p:nvCxnSpPr>
        <p:spPr>
          <a:xfrm flipH="1" flipV="1">
            <a:off x="6697992" y="5885417"/>
            <a:ext cx="369731" cy="2236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13EB2E2-1AEE-A49A-297C-0D4A65D782F1}"/>
              </a:ext>
            </a:extLst>
          </p:cNvPr>
          <p:cNvCxnSpPr>
            <a:cxnSpLocks/>
            <a:stCxn id="97" idx="1"/>
          </p:cNvCxnSpPr>
          <p:nvPr/>
        </p:nvCxnSpPr>
        <p:spPr>
          <a:xfrm flipH="1" flipV="1">
            <a:off x="6044254" y="5857658"/>
            <a:ext cx="910762" cy="2969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78533CD-3F15-0B76-D87B-54F1531435C8}"/>
              </a:ext>
            </a:extLst>
          </p:cNvPr>
          <p:cNvCxnSpPr>
            <a:cxnSpLocks/>
          </p:cNvCxnSpPr>
          <p:nvPr/>
        </p:nvCxnSpPr>
        <p:spPr>
          <a:xfrm flipV="1">
            <a:off x="5965974" y="5332817"/>
            <a:ext cx="11001" cy="2216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17ADD16-357F-06E7-F849-FC27E508077A}"/>
              </a:ext>
            </a:extLst>
          </p:cNvPr>
          <p:cNvCxnSpPr>
            <a:cxnSpLocks/>
            <a:stCxn id="98" idx="0"/>
          </p:cNvCxnSpPr>
          <p:nvPr/>
        </p:nvCxnSpPr>
        <p:spPr>
          <a:xfrm flipV="1">
            <a:off x="5968765" y="5360089"/>
            <a:ext cx="729227" cy="222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ACDC8E3-7C70-1128-39BA-13867487C592}"/>
              </a:ext>
            </a:extLst>
          </p:cNvPr>
          <p:cNvCxnSpPr>
            <a:cxnSpLocks/>
          </p:cNvCxnSpPr>
          <p:nvPr/>
        </p:nvCxnSpPr>
        <p:spPr>
          <a:xfrm flipV="1">
            <a:off x="6025425" y="5360089"/>
            <a:ext cx="1416344" cy="2429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755F9E1-B95E-9DF8-2CB5-53BAFA33BFC2}"/>
              </a:ext>
            </a:extLst>
          </p:cNvPr>
          <p:cNvCxnSpPr>
            <a:cxnSpLocks/>
          </p:cNvCxnSpPr>
          <p:nvPr/>
        </p:nvCxnSpPr>
        <p:spPr>
          <a:xfrm flipH="1" flipV="1">
            <a:off x="6693965" y="5351455"/>
            <a:ext cx="4027" cy="219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9F3BF17-43C0-FAFC-A32D-1BD25FF91F68}"/>
              </a:ext>
            </a:extLst>
          </p:cNvPr>
          <p:cNvCxnSpPr>
            <a:cxnSpLocks/>
          </p:cNvCxnSpPr>
          <p:nvPr/>
        </p:nvCxnSpPr>
        <p:spPr>
          <a:xfrm flipH="1" flipV="1">
            <a:off x="7462126" y="5370623"/>
            <a:ext cx="4027" cy="219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2122AF1-AB83-100D-EFDB-3099B2579151}"/>
              </a:ext>
            </a:extLst>
          </p:cNvPr>
          <p:cNvCxnSpPr>
            <a:cxnSpLocks/>
          </p:cNvCxnSpPr>
          <p:nvPr/>
        </p:nvCxnSpPr>
        <p:spPr>
          <a:xfrm flipH="1" flipV="1">
            <a:off x="6695978" y="5362704"/>
            <a:ext cx="745958" cy="212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3515221-5251-C46D-2252-71DE774E56AF}"/>
              </a:ext>
            </a:extLst>
          </p:cNvPr>
          <p:cNvCxnSpPr>
            <a:cxnSpLocks/>
          </p:cNvCxnSpPr>
          <p:nvPr/>
        </p:nvCxnSpPr>
        <p:spPr>
          <a:xfrm flipH="1" flipV="1">
            <a:off x="5962104" y="5358416"/>
            <a:ext cx="632472" cy="2755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C740DFF-3A37-BDBF-B824-FC42882AA6B6}"/>
              </a:ext>
            </a:extLst>
          </p:cNvPr>
          <p:cNvCxnSpPr>
            <a:cxnSpLocks/>
          </p:cNvCxnSpPr>
          <p:nvPr/>
        </p:nvCxnSpPr>
        <p:spPr>
          <a:xfrm flipH="1" flipV="1">
            <a:off x="6021773" y="5347654"/>
            <a:ext cx="1290196" cy="264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6F7AEF4-F837-ACB9-910E-4FC2652DD1B6}"/>
              </a:ext>
            </a:extLst>
          </p:cNvPr>
          <p:cNvCxnSpPr>
            <a:cxnSpLocks/>
          </p:cNvCxnSpPr>
          <p:nvPr/>
        </p:nvCxnSpPr>
        <p:spPr>
          <a:xfrm flipV="1">
            <a:off x="6818721" y="5413898"/>
            <a:ext cx="623048" cy="1845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F3C6F6F0-4837-530A-BC4A-53037780D054}"/>
                  </a:ext>
                </a:extLst>
              </p:cNvPr>
              <p:cNvSpPr txBox="1"/>
              <p:nvPr/>
            </p:nvSpPr>
            <p:spPr>
              <a:xfrm>
                <a:off x="5751929" y="6124474"/>
                <a:ext cx="37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F3C6F6F0-4837-530A-BC4A-53037780D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929" y="6124474"/>
                <a:ext cx="376226" cy="369332"/>
              </a:xfrm>
              <a:prstGeom prst="rect">
                <a:avLst/>
              </a:prstGeom>
              <a:blipFill>
                <a:blip r:embed="rId7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01C006F-F877-FE8E-81E8-86DD06DA078E}"/>
                  </a:ext>
                </a:extLst>
              </p:cNvPr>
              <p:cNvSpPr txBox="1"/>
              <p:nvPr/>
            </p:nvSpPr>
            <p:spPr>
              <a:xfrm>
                <a:off x="5258263" y="5497258"/>
                <a:ext cx="376226" cy="428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01C006F-F877-FE8E-81E8-86DD06DA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63" y="5497258"/>
                <a:ext cx="376226" cy="428707"/>
              </a:xfrm>
              <a:prstGeom prst="rect">
                <a:avLst/>
              </a:prstGeom>
              <a:blipFill>
                <a:blip r:embed="rId8"/>
                <a:stretch>
                  <a:fillRect r="-508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E316853-DAF1-4826-19E9-2DA948FF950C}"/>
                  </a:ext>
                </a:extLst>
              </p:cNvPr>
              <p:cNvSpPr txBox="1"/>
              <p:nvPr/>
            </p:nvSpPr>
            <p:spPr>
              <a:xfrm>
                <a:off x="5259881" y="4982027"/>
                <a:ext cx="376226" cy="428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E316853-DAF1-4826-19E9-2DA948FF9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881" y="4982027"/>
                <a:ext cx="376226" cy="428707"/>
              </a:xfrm>
              <a:prstGeom prst="rect">
                <a:avLst/>
              </a:prstGeom>
              <a:blipFill>
                <a:blip r:embed="rId9"/>
                <a:stretch>
                  <a:fillRect r="-483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Arrow: Right 127">
            <a:extLst>
              <a:ext uri="{FF2B5EF4-FFF2-40B4-BE49-F238E27FC236}">
                <a16:creationId xmlns:a16="http://schemas.microsoft.com/office/drawing/2014/main" id="{1199A29C-335A-E3B7-5942-19B86ACD5E7A}"/>
              </a:ext>
            </a:extLst>
          </p:cNvPr>
          <p:cNvSpPr/>
          <p:nvPr/>
        </p:nvSpPr>
        <p:spPr>
          <a:xfrm>
            <a:off x="4193823" y="5592582"/>
            <a:ext cx="968820" cy="2904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E9509D8-3EA7-B3AE-6915-6092646833E1}"/>
              </a:ext>
            </a:extLst>
          </p:cNvPr>
          <p:cNvSpPr txBox="1"/>
          <p:nvPr/>
        </p:nvSpPr>
        <p:spPr>
          <a:xfrm>
            <a:off x="6490701" y="561149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solidFill>
                  <a:srgbClr val="0000FF"/>
                </a:solidFill>
              </a:rPr>
              <a:t>1.22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C7093CF-1F01-6ED4-CD4F-EF3F6B5B6936}"/>
              </a:ext>
            </a:extLst>
          </p:cNvPr>
          <p:cNvSpPr txBox="1"/>
          <p:nvPr/>
        </p:nvSpPr>
        <p:spPr>
          <a:xfrm>
            <a:off x="7300683" y="561355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solidFill>
                  <a:srgbClr val="0000FF"/>
                </a:solidFill>
              </a:rPr>
              <a:t>0.0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E55D1FA-E5B5-8810-B9FC-B6ED99F9CE88}"/>
              </a:ext>
            </a:extLst>
          </p:cNvPr>
          <p:cNvSpPr txBox="1"/>
          <p:nvPr/>
        </p:nvSpPr>
        <p:spPr>
          <a:xfrm>
            <a:off x="5750791" y="5077414"/>
            <a:ext cx="452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solidFill>
                  <a:srgbClr val="0000FF"/>
                </a:solidFill>
              </a:rPr>
              <a:t>-1.02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9615053-4933-744A-1559-9FAC4470A405}"/>
              </a:ext>
            </a:extLst>
          </p:cNvPr>
          <p:cNvSpPr txBox="1"/>
          <p:nvPr/>
        </p:nvSpPr>
        <p:spPr>
          <a:xfrm>
            <a:off x="6491585" y="507963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solidFill>
                  <a:srgbClr val="0000FF"/>
                </a:solidFill>
              </a:rPr>
              <a:t>1.36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F771FC-D03D-EE31-0943-B38159197E04}"/>
              </a:ext>
            </a:extLst>
          </p:cNvPr>
          <p:cNvSpPr txBox="1"/>
          <p:nvPr/>
        </p:nvSpPr>
        <p:spPr>
          <a:xfrm>
            <a:off x="7234544" y="5089155"/>
            <a:ext cx="452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solidFill>
                  <a:srgbClr val="0000FF"/>
                </a:solidFill>
              </a:rPr>
              <a:t>-0.34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F97ADA9-BE8C-0675-F664-24E87B9738DD}"/>
              </a:ext>
            </a:extLst>
          </p:cNvPr>
          <p:cNvSpPr/>
          <p:nvPr/>
        </p:nvSpPr>
        <p:spPr>
          <a:xfrm>
            <a:off x="5733850" y="5553270"/>
            <a:ext cx="1953061" cy="353631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8D8503A-FA7B-E627-BFDD-77CA03182425}"/>
              </a:ext>
            </a:extLst>
          </p:cNvPr>
          <p:cNvSpPr/>
          <p:nvPr/>
        </p:nvSpPr>
        <p:spPr>
          <a:xfrm>
            <a:off x="5743509" y="5019509"/>
            <a:ext cx="1953061" cy="353631"/>
          </a:xfrm>
          <a:prstGeom prst="rect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Speech Bubble: Rectangle 142">
                <a:extLst>
                  <a:ext uri="{FF2B5EF4-FFF2-40B4-BE49-F238E27FC236}">
                    <a16:creationId xmlns:a16="http://schemas.microsoft.com/office/drawing/2014/main" id="{29EEC6A0-A057-C307-42D2-9FEDEBD24350}"/>
                  </a:ext>
                </a:extLst>
              </p:cNvPr>
              <p:cNvSpPr/>
              <p:nvPr/>
            </p:nvSpPr>
            <p:spPr>
              <a:xfrm>
                <a:off x="7844288" y="5491913"/>
                <a:ext cx="2490710" cy="470601"/>
              </a:xfrm>
              <a:prstGeom prst="wedgeRectCallout">
                <a:avLst>
                  <a:gd name="adj1" fmla="val -55375"/>
                  <a:gd name="adj2" fmla="val 202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has zero mean and unit std-dev along its dimensions</a:t>
                </a:r>
              </a:p>
            </p:txBody>
          </p:sp>
        </mc:Choice>
        <mc:Fallback xmlns="">
          <p:sp>
            <p:nvSpPr>
              <p:cNvPr id="143" name="Speech Bubble: Rectangle 142">
                <a:extLst>
                  <a:ext uri="{FF2B5EF4-FFF2-40B4-BE49-F238E27FC236}">
                    <a16:creationId xmlns:a16="http://schemas.microsoft.com/office/drawing/2014/main" id="{29EEC6A0-A057-C307-42D2-9FEDEBD24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88" y="5491913"/>
                <a:ext cx="2490710" cy="470601"/>
              </a:xfrm>
              <a:prstGeom prst="wedgeRectCallout">
                <a:avLst>
                  <a:gd name="adj1" fmla="val -55375"/>
                  <a:gd name="adj2" fmla="val 20267"/>
                </a:avLst>
              </a:prstGeom>
              <a:blipFill>
                <a:blip r:embed="rId10"/>
                <a:stretch>
                  <a:fillRect t="-8750" r="-1835" b="-3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Speech Bubble: Rectangle 143">
                <a:extLst>
                  <a:ext uri="{FF2B5EF4-FFF2-40B4-BE49-F238E27FC236}">
                    <a16:creationId xmlns:a16="http://schemas.microsoft.com/office/drawing/2014/main" id="{1EED8B63-B2DD-B2E7-83B9-D486412C6D5A}"/>
                  </a:ext>
                </a:extLst>
              </p:cNvPr>
              <p:cNvSpPr/>
              <p:nvPr/>
            </p:nvSpPr>
            <p:spPr>
              <a:xfrm>
                <a:off x="7875608" y="4890549"/>
                <a:ext cx="2490710" cy="470601"/>
              </a:xfrm>
              <a:prstGeom prst="wedgeRectCallout">
                <a:avLst>
                  <a:gd name="adj1" fmla="val -55375"/>
                  <a:gd name="adj2" fmla="val 202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has zero mean and unit std-dev along its dimensions</a:t>
                </a:r>
              </a:p>
            </p:txBody>
          </p:sp>
        </mc:Choice>
        <mc:Fallback xmlns="">
          <p:sp>
            <p:nvSpPr>
              <p:cNvPr id="144" name="Speech Bubble: Rectangle 143">
                <a:extLst>
                  <a:ext uri="{FF2B5EF4-FFF2-40B4-BE49-F238E27FC236}">
                    <a16:creationId xmlns:a16="http://schemas.microsoft.com/office/drawing/2014/main" id="{1EED8B63-B2DD-B2E7-83B9-D486412C6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608" y="4890549"/>
                <a:ext cx="2490710" cy="470601"/>
              </a:xfrm>
              <a:prstGeom prst="wedgeRectCallout">
                <a:avLst>
                  <a:gd name="adj1" fmla="val -55375"/>
                  <a:gd name="adj2" fmla="val 20267"/>
                </a:avLst>
              </a:prstGeom>
              <a:blipFill>
                <a:blip r:embed="rId11"/>
                <a:stretch>
                  <a:fillRect t="-8750" r="-1602" b="-3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>
            <a:extLst>
              <a:ext uri="{FF2B5EF4-FFF2-40B4-BE49-F238E27FC236}">
                <a16:creationId xmlns:a16="http://schemas.microsoft.com/office/drawing/2014/main" id="{359DD2FA-CD0E-6DB9-48DF-A311BAA0A067}"/>
              </a:ext>
            </a:extLst>
          </p:cNvPr>
          <p:cNvSpPr txBox="1"/>
          <p:nvPr/>
        </p:nvSpPr>
        <p:spPr>
          <a:xfrm>
            <a:off x="4155257" y="5242165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After LN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8053D05A-49F6-F0D5-1C39-2C831C772E25}"/>
                  </a:ext>
                </a:extLst>
              </p:cNvPr>
              <p:cNvSpPr/>
              <p:nvPr/>
            </p:nvSpPr>
            <p:spPr>
              <a:xfrm>
                <a:off x="8627678" y="3842517"/>
                <a:ext cx="2886036" cy="978230"/>
              </a:xfrm>
              <a:prstGeom prst="wedgeRectCallout">
                <a:avLst>
                  <a:gd name="adj1" fmla="val -45732"/>
                  <a:gd name="adj2" fmla="val 649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After LN operation, we apply another transformation defined by another set of learnable weights (just like we did in BN using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8053D05A-49F6-F0D5-1C39-2C831C772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678" y="3842517"/>
                <a:ext cx="2886036" cy="978230"/>
              </a:xfrm>
              <a:prstGeom prst="wedgeRectCallout">
                <a:avLst>
                  <a:gd name="adj1" fmla="val -45732"/>
                  <a:gd name="adj2" fmla="val 64907"/>
                </a:avLst>
              </a:prstGeom>
              <a:blipFill>
                <a:blip r:embed="rId12"/>
                <a:stretch>
                  <a:fillRect l="-4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632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61" grpId="0"/>
      <p:bldP spid="62" grpId="0"/>
      <p:bldP spid="63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  <p:bldP spid="125" grpId="0"/>
      <p:bldP spid="126" grpId="0"/>
      <p:bldP spid="127" grpId="0"/>
      <p:bldP spid="128" grpId="0" animBg="1"/>
      <p:bldP spid="136" grpId="0"/>
      <p:bldP spid="137" grpId="0"/>
      <p:bldP spid="138" grpId="0"/>
      <p:bldP spid="139" grpId="0"/>
      <p:bldP spid="140" grpId="0"/>
      <p:bldP spid="141" grpId="0" animBg="1"/>
      <p:bldP spid="142" grpId="0" animBg="1"/>
      <p:bldP spid="143" grpId="0" animBg="1"/>
      <p:bldP spid="144" grpId="0" animBg="1"/>
      <p:bldP spid="145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Dropout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322852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Deep neural networks can overfit when trained on small datasets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Dropout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is a method to regularize without using an explicit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regularizer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every update of the network, drop neuron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layer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set all outgoing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neuron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0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update of weights will change a different subset of weights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doing so, we are making individual neurons more self-reliant and less dependent on others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At test time, no dropout is used. After training is complete, we multiply each weight by the keep probability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use these weights for predictions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322852" cy="5557532"/>
              </a:xfrm>
              <a:blipFill>
                <a:blip r:embed="rId3"/>
                <a:stretch>
                  <a:fillRect l="-862" t="-1645" b="-2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D4550-B199-74D5-676F-5EE3BBF79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262" y="3219413"/>
            <a:ext cx="3467493" cy="1536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40FD5-17CC-1784-212D-88F564666A0B}"/>
                  </a:ext>
                </a:extLst>
              </p:cNvPr>
              <p:cNvSpPr txBox="1"/>
              <p:nvPr/>
            </p:nvSpPr>
            <p:spPr>
              <a:xfrm>
                <a:off x="2328571" y="3219413"/>
                <a:ext cx="3652731" cy="557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Bernoulli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40FD5-17CC-1784-212D-88F564666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571" y="3219413"/>
                <a:ext cx="3652731" cy="5576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389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Residual/Skip Connections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Many modern deep nets contain a very large number of layers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In general, just stacking lots of layer doesn’t necessarily help a deep learning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badi Extra Light" panose="020B0204020104020204" pitchFamily="34" charset="0"/>
              </a:rPr>
              <a:t>Vanishing/exploding gradient may make learning difficult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Abadi Extra Light" panose="020B0204020104020204" pitchFamily="34" charset="0"/>
              </a:rPr>
              <a:t>Skip connections </a:t>
            </a:r>
            <a:r>
              <a:rPr lang="en-US" sz="2400" dirty="0">
                <a:latin typeface="Abadi Extra Light" panose="020B0204020104020204" pitchFamily="34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Abadi Extra Light" panose="020B0204020104020204" pitchFamily="34" charset="0"/>
              </a:rPr>
              <a:t>“residual connections”</a:t>
            </a:r>
            <a:r>
              <a:rPr lang="en-US" sz="2400" dirty="0">
                <a:latin typeface="Abadi Extra Light" panose="020B0204020104020204" pitchFamily="34" charset="0"/>
              </a:rPr>
              <a:t> help if we want very deep networks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Abadi Extra Light" panose="020B0204020104020204" pitchFamily="34" charset="0"/>
              </a:rPr>
              <a:t>This idea was popularized by </a:t>
            </a:r>
            <a:r>
              <a:rPr lang="en-US" sz="2000" dirty="0">
                <a:solidFill>
                  <a:srgbClr val="FF0000"/>
                </a:solidFill>
                <a:latin typeface="Abadi Extra Light" panose="020B0204020104020204" pitchFamily="34" charset="0"/>
              </a:rPr>
              <a:t>“Residual Networks”* (</a:t>
            </a:r>
            <a:r>
              <a:rPr lang="en-US" sz="2000" dirty="0" err="1">
                <a:solidFill>
                  <a:srgbClr val="FF0000"/>
                </a:solidFill>
                <a:latin typeface="Abadi Extra Light" panose="020B0204020104020204" pitchFamily="34" charset="0"/>
              </a:rPr>
              <a:t>ResNets</a:t>
            </a:r>
            <a:r>
              <a:rPr lang="en-US" sz="2000" dirty="0">
                <a:solidFill>
                  <a:srgbClr val="FF0000"/>
                </a:solidFill>
                <a:latin typeface="Abadi Extra Light" panose="020B0204020104020204" pitchFamily="34" charset="0"/>
              </a:rPr>
              <a:t>)</a:t>
            </a:r>
            <a:r>
              <a:rPr lang="en-US" sz="2000" dirty="0">
                <a:latin typeface="Abadi Extra Light" panose="020B0204020104020204" pitchFamily="34" charset="0"/>
              </a:rPr>
              <a:t> which can have hundreds of layers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Basic idea: Don’t force a layer to learn everything about a mapping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CAA3D-FFD2-1310-C41A-2A189162568A}"/>
              </a:ext>
            </a:extLst>
          </p:cNvPr>
          <p:cNvSpPr txBox="1"/>
          <p:nvPr/>
        </p:nvSpPr>
        <p:spPr>
          <a:xfrm>
            <a:off x="131853" y="6350169"/>
            <a:ext cx="4122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*Deep Residual Learning for Image Recognition (He et al, 2015)</a:t>
            </a:r>
            <a:endParaRPr lang="en-IN" sz="1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8ABC596-4EAC-BBEA-A2DA-488AB250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4" y="3644208"/>
            <a:ext cx="3852861" cy="27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E38FF572-A911-24DA-F33E-B77587C3B842}"/>
                  </a:ext>
                </a:extLst>
              </p:cNvPr>
              <p:cNvSpPr/>
              <p:nvPr/>
            </p:nvSpPr>
            <p:spPr>
              <a:xfrm>
                <a:off x="1944752" y="4813436"/>
                <a:ext cx="1870012" cy="809653"/>
              </a:xfrm>
              <a:prstGeom prst="wedgeRectCallout">
                <a:avLst>
                  <a:gd name="adj1" fmla="val 66370"/>
                  <a:gd name="adj2" fmla="val 290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These layers trying to learn some function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E38FF572-A911-24DA-F33E-B77587C3B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52" y="4813436"/>
                <a:ext cx="1870012" cy="809653"/>
              </a:xfrm>
              <a:prstGeom prst="wedgeRectCallout">
                <a:avLst>
                  <a:gd name="adj1" fmla="val 66370"/>
                  <a:gd name="adj2" fmla="val 29005"/>
                </a:avLst>
              </a:prstGeom>
              <a:blipFill>
                <a:blip r:embed="rId4"/>
                <a:stretch>
                  <a:fillRect l="-1099" t="-2222" b="-96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3445966-A096-B3D6-E02E-93D4552200F5}"/>
                  </a:ext>
                </a:extLst>
              </p:cNvPr>
              <p:cNvSpPr/>
              <p:nvPr/>
            </p:nvSpPr>
            <p:spPr>
              <a:xfrm>
                <a:off x="7810521" y="5264454"/>
                <a:ext cx="2654267" cy="717269"/>
              </a:xfrm>
              <a:prstGeom prst="wedgeRectCallout">
                <a:avLst>
                  <a:gd name="adj1" fmla="val -68609"/>
                  <a:gd name="adj2" fmla="val 195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Reducing their burden by just asking them to learn the “residual”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3445966-A096-B3D6-E02E-93D455220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21" y="5264454"/>
                <a:ext cx="2654267" cy="717269"/>
              </a:xfrm>
              <a:prstGeom prst="wedgeRectCallout">
                <a:avLst>
                  <a:gd name="adj1" fmla="val -68609"/>
                  <a:gd name="adj2" fmla="val 19593"/>
                </a:avLst>
              </a:prstGeom>
              <a:blipFill>
                <a:blip r:embed="rId5"/>
                <a:stretch>
                  <a:fillRect t="-9167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00161A5-37A6-0D6E-DE60-7F7F39A46AE1}"/>
                  </a:ext>
                </a:extLst>
              </p:cNvPr>
              <p:cNvSpPr/>
              <p:nvPr/>
            </p:nvSpPr>
            <p:spPr>
              <a:xfrm>
                <a:off x="7894816" y="4218110"/>
                <a:ext cx="3163709" cy="809653"/>
              </a:xfrm>
              <a:prstGeom prst="wedgeRectCallout">
                <a:avLst>
                  <a:gd name="adj1" fmla="val -62846"/>
                  <a:gd name="adj2" fmla="val 219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Added a “residual branch” or “short-cut” connection to connect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the residual output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these layers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00161A5-37A6-0D6E-DE60-7F7F39A46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816" y="4218110"/>
                <a:ext cx="3163709" cy="809653"/>
              </a:xfrm>
              <a:prstGeom prst="wedgeRectCallout">
                <a:avLst>
                  <a:gd name="adj1" fmla="val -62846"/>
                  <a:gd name="adj2" fmla="val 21946"/>
                </a:avLst>
              </a:prstGeom>
              <a:blipFill>
                <a:blip r:embed="rId6"/>
                <a:stretch>
                  <a:fillRect t="-2206" b="-88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F31605BB-4AFF-1AAC-6E30-A2494DA9E4D2}"/>
                  </a:ext>
                </a:extLst>
              </p:cNvPr>
              <p:cNvSpPr/>
              <p:nvPr/>
            </p:nvSpPr>
            <p:spPr>
              <a:xfrm>
                <a:off x="8769772" y="3290111"/>
                <a:ext cx="3163709" cy="809653"/>
              </a:xfrm>
              <a:prstGeom prst="wedgeRectCallout">
                <a:avLst>
                  <a:gd name="adj1" fmla="val -52044"/>
                  <a:gd name="adj2" fmla="val 7099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May need to perform an additional projection/adjustment to that the sizes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match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F31605BB-4AFF-1AAC-6E30-A2494DA9E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772" y="3290111"/>
                <a:ext cx="3163709" cy="809653"/>
              </a:xfrm>
              <a:prstGeom prst="wedgeRectCallout">
                <a:avLst>
                  <a:gd name="adj1" fmla="val -52044"/>
                  <a:gd name="adj2" fmla="val 70999"/>
                </a:avLst>
              </a:prstGeom>
              <a:blipFill>
                <a:blip r:embed="rId7"/>
                <a:stretch>
                  <a:fillRect t="-180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45987B4-79C0-C47C-AA70-0C3520F9E621}"/>
              </a:ext>
            </a:extLst>
          </p:cNvPr>
          <p:cNvSpPr txBox="1"/>
          <p:nvPr/>
        </p:nvSpPr>
        <p:spPr>
          <a:xfrm>
            <a:off x="131853" y="6550923"/>
            <a:ext cx="2836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Pic source: </a:t>
            </a:r>
            <a:r>
              <a:rPr lang="en-GB" sz="1200" dirty="0">
                <a:hlinkClick r:id="rId8"/>
              </a:rPr>
              <a:t>https://www.d2l.ai/index.html</a:t>
            </a:r>
            <a:r>
              <a:rPr lang="en-GB" sz="1200" dirty="0"/>
              <a:t> </a:t>
            </a:r>
            <a:endParaRPr lang="en-IN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9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 today</a:t>
            </a: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69704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Training deep neural nets using backpropagation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Some important aspects related to training of deep neural nets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Vanishing/exploding gradients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Initialization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Normalization layers (batch and layer normalization)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Dropout as a means to regularization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Residual/skip connections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55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37"/>
    </mc:Choice>
    <mc:Fallback xmlns="">
      <p:transition spd="slow" advTm="1834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Backpropagation via a Simple Example</a:t>
            </a: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569704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Consider a single scalar input, single hidden layer with one node, and scalar output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Derivative of the loss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GB" sz="24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400" b="0" i="1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GB" sz="2400" b="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den>
                    </m:f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num>
                      <m:den>
                        <m:r>
                          <a:rPr lang="en-GB" sz="24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GB" sz="24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Derivative of the loss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den>
                    </m:f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569704" cy="5557532"/>
              </a:xfrm>
              <a:blipFill>
                <a:blip r:embed="rId3"/>
                <a:stretch>
                  <a:fillRect l="-843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D37F823D-8E87-3E7F-C809-408CE470F44E}"/>
                  </a:ext>
                </a:extLst>
              </p:cNvPr>
              <p:cNvSpPr txBox="1"/>
              <p:nvPr/>
            </p:nvSpPr>
            <p:spPr>
              <a:xfrm>
                <a:off x="658640" y="4990424"/>
                <a:ext cx="1292982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D37F823D-8E87-3E7F-C809-408CE470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40" y="4990424"/>
                <a:ext cx="1292982" cy="819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7B469F66-A0B7-CCAC-DCA6-358E825BAB05}"/>
                  </a:ext>
                </a:extLst>
              </p:cNvPr>
              <p:cNvSpPr txBox="1"/>
              <p:nvPr/>
            </p:nvSpPr>
            <p:spPr>
              <a:xfrm>
                <a:off x="2322949" y="4966442"/>
                <a:ext cx="1418529" cy="9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7B469F66-A0B7-CCAC-DCA6-358E825BA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949" y="4966442"/>
                <a:ext cx="1418529" cy="940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8F504D9B-8E5F-2BD6-0A66-FD498B4F5AF1}"/>
                  </a:ext>
                </a:extLst>
              </p:cNvPr>
              <p:cNvSpPr txBox="1"/>
              <p:nvPr/>
            </p:nvSpPr>
            <p:spPr>
              <a:xfrm>
                <a:off x="4160312" y="4752120"/>
                <a:ext cx="3651897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8F504D9B-8E5F-2BD6-0A66-FD498B4F5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12" y="4752120"/>
                <a:ext cx="3651897" cy="1369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2B6F9F97-10C3-28A7-1E37-027830E75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0715" y="4157271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Speech Bubble: Rectangle 272">
                <a:extLst>
                  <a:ext uri="{FF2B5EF4-FFF2-40B4-BE49-F238E27FC236}">
                    <a16:creationId xmlns:a16="http://schemas.microsoft.com/office/drawing/2014/main" id="{5FFF3444-D147-0138-CC5F-002C8F6EEF2D}"/>
                  </a:ext>
                </a:extLst>
              </p:cNvPr>
              <p:cNvSpPr/>
              <p:nvPr/>
            </p:nvSpPr>
            <p:spPr>
              <a:xfrm>
                <a:off x="8063671" y="4255047"/>
                <a:ext cx="2398685" cy="571500"/>
              </a:xfrm>
              <a:prstGeom prst="wedgeRectCallout">
                <a:avLst>
                  <a:gd name="adj1" fmla="val 82769"/>
                  <a:gd name="adj2" fmla="val 171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a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Jacobian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(a matrix)</a:t>
                </a:r>
              </a:p>
            </p:txBody>
          </p:sp>
        </mc:Choice>
        <mc:Fallback xmlns="">
          <p:sp>
            <p:nvSpPr>
              <p:cNvPr id="273" name="Speech Bubble: Rectangle 272">
                <a:extLst>
                  <a:ext uri="{FF2B5EF4-FFF2-40B4-BE49-F238E27FC236}">
                    <a16:creationId xmlns:a16="http://schemas.microsoft.com/office/drawing/2014/main" id="{5FFF3444-D147-0138-CC5F-002C8F6EE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671" y="4255047"/>
                <a:ext cx="2398685" cy="571500"/>
              </a:xfrm>
              <a:prstGeom prst="wedgeRectCallout">
                <a:avLst>
                  <a:gd name="adj1" fmla="val 82769"/>
                  <a:gd name="adj2" fmla="val 17180"/>
                </a:avLst>
              </a:prstGeom>
              <a:blipFill>
                <a:blip r:embed="rId8"/>
                <a:stretch>
                  <a:fillRect l="-373" b="-41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Speech Bubble: Rectangle 273">
                <a:extLst>
                  <a:ext uri="{FF2B5EF4-FFF2-40B4-BE49-F238E27FC236}">
                    <a16:creationId xmlns:a16="http://schemas.microsoft.com/office/drawing/2014/main" id="{D246F87D-EEA9-4910-3B86-EFC0C04E5DAB}"/>
                  </a:ext>
                </a:extLst>
              </p:cNvPr>
              <p:cNvSpPr/>
              <p:nvPr/>
            </p:nvSpPr>
            <p:spPr>
              <a:xfrm>
                <a:off x="7961276" y="5021271"/>
                <a:ext cx="3265736" cy="571500"/>
              </a:xfrm>
              <a:prstGeom prst="wedgeRectCallout">
                <a:avLst>
                  <a:gd name="adj1" fmla="val -3224"/>
                  <a:gd name="adj2" fmla="val -8948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Likewise, for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Jacobian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(4D </a:t>
                </a:r>
                <a:r>
                  <a:rPr lang="en-US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tensor</a:t>
                </a:r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74" name="Speech Bubble: Rectangle 273">
                <a:extLst>
                  <a:ext uri="{FF2B5EF4-FFF2-40B4-BE49-F238E27FC236}">
                    <a16:creationId xmlns:a16="http://schemas.microsoft.com/office/drawing/2014/main" id="{D246F87D-EEA9-4910-3B86-EFC0C04E5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276" y="5021271"/>
                <a:ext cx="3265736" cy="571500"/>
              </a:xfrm>
              <a:prstGeom prst="wedgeRectCallout">
                <a:avLst>
                  <a:gd name="adj1" fmla="val -3224"/>
                  <a:gd name="adj2" fmla="val -89487"/>
                </a:avLst>
              </a:prstGeom>
              <a:blipFill>
                <a:blip r:embed="rId9"/>
                <a:stretch>
                  <a:fillRect l="-371" b="-37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Speech Bubble: Rectangle 274">
                <a:extLst>
                  <a:ext uri="{FF2B5EF4-FFF2-40B4-BE49-F238E27FC236}">
                    <a16:creationId xmlns:a16="http://schemas.microsoft.com/office/drawing/2014/main" id="{829060B6-C7AA-9313-ABAD-76E942A704A1}"/>
                  </a:ext>
                </a:extLst>
              </p:cNvPr>
              <p:cNvSpPr/>
              <p:nvPr/>
            </p:nvSpPr>
            <p:spPr>
              <a:xfrm>
                <a:off x="7087666" y="5787495"/>
                <a:ext cx="4188822" cy="571500"/>
              </a:xfrm>
              <a:prstGeom prst="wedgeRectCallout">
                <a:avLst>
                  <a:gd name="adj1" fmla="val -3224"/>
                  <a:gd name="adj2" fmla="val -8948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More generally, for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×…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×… 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its Jacobian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×..×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×…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(a tensor)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75" name="Speech Bubble: Rectangle 274">
                <a:extLst>
                  <a:ext uri="{FF2B5EF4-FFF2-40B4-BE49-F238E27FC236}">
                    <a16:creationId xmlns:a16="http://schemas.microsoft.com/office/drawing/2014/main" id="{829060B6-C7AA-9313-ABAD-76E942A70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666" y="5787495"/>
                <a:ext cx="4188822" cy="571500"/>
              </a:xfrm>
              <a:prstGeom prst="wedgeRectCallout">
                <a:avLst>
                  <a:gd name="adj1" fmla="val -3224"/>
                  <a:gd name="adj2" fmla="val -89487"/>
                </a:avLst>
              </a:prstGeom>
              <a:blipFill>
                <a:blip r:embed="rId10"/>
                <a:stretch>
                  <a:fillRect l="-290" r="-1159" b="-37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1F14971-B102-5DF8-0060-03FE573B9245}"/>
                  </a:ext>
                </a:extLst>
              </p:cNvPr>
              <p:cNvSpPr/>
              <p:nvPr/>
            </p:nvSpPr>
            <p:spPr>
              <a:xfrm>
                <a:off x="2691618" y="4295693"/>
                <a:ext cx="2249051" cy="456427"/>
              </a:xfrm>
              <a:prstGeom prst="wedgeRectCallout">
                <a:avLst>
                  <a:gd name="adj1" fmla="val 54911"/>
                  <a:gd name="adj2" fmla="val 997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Row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contains the gradient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1F14971-B102-5DF8-0060-03FE573B9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618" y="4295693"/>
                <a:ext cx="2249051" cy="456427"/>
              </a:xfrm>
              <a:prstGeom prst="wedgeRectCallout">
                <a:avLst>
                  <a:gd name="adj1" fmla="val 54911"/>
                  <a:gd name="adj2" fmla="val 99753"/>
                </a:avLst>
              </a:prstGeom>
              <a:blipFill>
                <a:blip r:embed="rId11"/>
                <a:stretch>
                  <a:fillRect l="-501" t="-508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524A0FC-3DCA-B1EC-C5CC-C6FADA9758DA}"/>
              </a:ext>
            </a:extLst>
          </p:cNvPr>
          <p:cNvSpPr/>
          <p:nvPr/>
        </p:nvSpPr>
        <p:spPr>
          <a:xfrm>
            <a:off x="3532263" y="1815838"/>
            <a:ext cx="380693" cy="4107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1F469B-74AB-9D42-511D-127316BA6BD4}"/>
              </a:ext>
            </a:extLst>
          </p:cNvPr>
          <p:cNvSpPr/>
          <p:nvPr/>
        </p:nvSpPr>
        <p:spPr>
          <a:xfrm>
            <a:off x="4658884" y="1815838"/>
            <a:ext cx="380693" cy="4107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0A3CD8-9AA2-370E-B4AC-A2F3B34E075D}"/>
              </a:ext>
            </a:extLst>
          </p:cNvPr>
          <p:cNvSpPr/>
          <p:nvPr/>
        </p:nvSpPr>
        <p:spPr>
          <a:xfrm>
            <a:off x="5811055" y="1822354"/>
            <a:ext cx="380693" cy="4107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A445BF-22A4-1942-C887-B66B0EA8804B}"/>
                  </a:ext>
                </a:extLst>
              </p:cNvPr>
              <p:cNvSpPr txBox="1"/>
              <p:nvPr/>
            </p:nvSpPr>
            <p:spPr>
              <a:xfrm>
                <a:off x="3620063" y="1856798"/>
                <a:ext cx="1944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A445BF-22A4-1942-C887-B66B0EA88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063" y="1856798"/>
                <a:ext cx="194439" cy="276999"/>
              </a:xfrm>
              <a:prstGeom prst="rect">
                <a:avLst/>
              </a:prstGeom>
              <a:blipFill>
                <a:blip r:embed="rId12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018579-F2BE-1BF2-2D80-DD6599C12C90}"/>
                  </a:ext>
                </a:extLst>
              </p:cNvPr>
              <p:cNvSpPr txBox="1"/>
              <p:nvPr/>
            </p:nvSpPr>
            <p:spPr>
              <a:xfrm>
                <a:off x="4746685" y="1842002"/>
                <a:ext cx="196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018579-F2BE-1BF2-2D80-DD6599C12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85" y="1842002"/>
                <a:ext cx="196343" cy="276999"/>
              </a:xfrm>
              <a:prstGeom prst="rect">
                <a:avLst/>
              </a:prstGeom>
              <a:blipFill>
                <a:blip r:embed="rId13"/>
                <a:stretch>
                  <a:fillRect l="-28125" r="-25000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1ED27C-CDFF-E1D4-1645-EBDC522B24EB}"/>
                  </a:ext>
                </a:extLst>
              </p:cNvPr>
              <p:cNvSpPr txBox="1"/>
              <p:nvPr/>
            </p:nvSpPr>
            <p:spPr>
              <a:xfrm>
                <a:off x="5897957" y="1848518"/>
                <a:ext cx="1980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1ED27C-CDFF-E1D4-1645-EBDC522B2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57" y="1848518"/>
                <a:ext cx="198043" cy="276999"/>
              </a:xfrm>
              <a:prstGeom prst="rect">
                <a:avLst/>
              </a:prstGeom>
              <a:blipFill>
                <a:blip r:embed="rId14"/>
                <a:stretch>
                  <a:fillRect l="-28125" t="-23913" r="-78125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5B0298-A7EE-C1DA-53D5-1A416F8B5A62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3912956" y="2021205"/>
            <a:ext cx="7459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A2F28-0B6B-14A6-7067-248229BC244A}"/>
              </a:ext>
            </a:extLst>
          </p:cNvPr>
          <p:cNvCxnSpPr>
            <a:cxnSpLocks/>
          </p:cNvCxnSpPr>
          <p:nvPr/>
        </p:nvCxnSpPr>
        <p:spPr>
          <a:xfrm flipV="1">
            <a:off x="5039577" y="1995297"/>
            <a:ext cx="792491" cy="259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5104B2-FD70-9B32-A491-52C60283F1BD}"/>
              </a:ext>
            </a:extLst>
          </p:cNvPr>
          <p:cNvCxnSpPr>
            <a:cxnSpLocks/>
          </p:cNvCxnSpPr>
          <p:nvPr/>
        </p:nvCxnSpPr>
        <p:spPr>
          <a:xfrm>
            <a:off x="6169978" y="1995297"/>
            <a:ext cx="3203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ED6671-5F7E-11FF-58E1-169904D4DB73}"/>
                  </a:ext>
                </a:extLst>
              </p:cNvPr>
              <p:cNvSpPr txBox="1"/>
              <p:nvPr/>
            </p:nvSpPr>
            <p:spPr>
              <a:xfrm>
                <a:off x="6472016" y="1842001"/>
                <a:ext cx="7704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ℓ(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ED6671-5F7E-11FF-58E1-169904D4D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016" y="1842001"/>
                <a:ext cx="770452" cy="276999"/>
              </a:xfrm>
              <a:prstGeom prst="rect">
                <a:avLst/>
              </a:prstGeom>
              <a:blipFill>
                <a:blip r:embed="rId15"/>
                <a:stretch>
                  <a:fillRect l="-3968" t="-23913" r="-30159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B7AC5B-8487-8326-D85A-F217E0002DA1}"/>
                  </a:ext>
                </a:extLst>
              </p:cNvPr>
              <p:cNvSpPr txBox="1"/>
              <p:nvPr/>
            </p:nvSpPr>
            <p:spPr>
              <a:xfrm>
                <a:off x="4183164" y="1732137"/>
                <a:ext cx="2295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B7AC5B-8487-8326-D85A-F217E0002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164" y="1732137"/>
                <a:ext cx="229550" cy="276999"/>
              </a:xfrm>
              <a:prstGeom prst="rect">
                <a:avLst/>
              </a:prstGeom>
              <a:blipFill>
                <a:blip r:embed="rId16"/>
                <a:stretch>
                  <a:fillRect l="-15789" r="-105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D61942-59FF-CC10-2A29-207ACEF4986A}"/>
                  </a:ext>
                </a:extLst>
              </p:cNvPr>
              <p:cNvSpPr txBox="1"/>
              <p:nvPr/>
            </p:nvSpPr>
            <p:spPr>
              <a:xfrm>
                <a:off x="5310541" y="1703501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D61942-59FF-CC10-2A29-207ACEF49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41" y="1703501"/>
                <a:ext cx="184666" cy="276999"/>
              </a:xfrm>
              <a:prstGeom prst="rect">
                <a:avLst/>
              </a:prstGeom>
              <a:blipFill>
                <a:blip r:embed="rId17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763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37"/>
    </mc:Choice>
    <mc:Fallback xmlns="">
      <p:transition spd="slow" advTm="183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270" grpId="0"/>
      <p:bldP spid="273" grpId="0" animBg="1"/>
      <p:bldP spid="274" grpId="0" animBg="1"/>
      <p:bldP spid="27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Background: Gradient and Jacobian</a:t>
            </a: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569704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Denote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gradient of each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w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Likewise, the gradient of whole vector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vector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can be defined using the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Jacobian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whose rows consist of the above gradients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569704" cy="5557532"/>
              </a:xfrm>
              <a:blipFill>
                <a:blip r:embed="rId3"/>
                <a:stretch>
                  <a:fillRect l="-843" t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D37F823D-8E87-3E7F-C809-408CE470F44E}"/>
                  </a:ext>
                </a:extLst>
              </p:cNvPr>
              <p:cNvSpPr txBox="1"/>
              <p:nvPr/>
            </p:nvSpPr>
            <p:spPr>
              <a:xfrm>
                <a:off x="658640" y="4990424"/>
                <a:ext cx="1292982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D37F823D-8E87-3E7F-C809-408CE470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40" y="4990424"/>
                <a:ext cx="1292982" cy="819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7B469F66-A0B7-CCAC-DCA6-358E825BAB05}"/>
                  </a:ext>
                </a:extLst>
              </p:cNvPr>
              <p:cNvSpPr txBox="1"/>
              <p:nvPr/>
            </p:nvSpPr>
            <p:spPr>
              <a:xfrm>
                <a:off x="2322949" y="4966442"/>
                <a:ext cx="1418529" cy="9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7B469F66-A0B7-CCAC-DCA6-358E825BA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949" y="4966442"/>
                <a:ext cx="1418529" cy="940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8F504D9B-8E5F-2BD6-0A66-FD498B4F5AF1}"/>
                  </a:ext>
                </a:extLst>
              </p:cNvPr>
              <p:cNvSpPr txBox="1"/>
              <p:nvPr/>
            </p:nvSpPr>
            <p:spPr>
              <a:xfrm>
                <a:off x="4160312" y="4752120"/>
                <a:ext cx="3651897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8F504D9B-8E5F-2BD6-0A66-FD498B4F5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12" y="4752120"/>
                <a:ext cx="3651897" cy="1369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22B814BA-A67E-EA28-D90F-7200CA558105}"/>
                  </a:ext>
                </a:extLst>
              </p:cNvPr>
              <p:cNvSpPr txBox="1"/>
              <p:nvPr/>
            </p:nvSpPr>
            <p:spPr>
              <a:xfrm>
                <a:off x="1720749" y="2210515"/>
                <a:ext cx="6439840" cy="95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22B814BA-A67E-EA28-D90F-7200CA558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49" y="2210515"/>
                <a:ext cx="6439840" cy="958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2B6F9F97-10C3-28A7-1E37-027830E753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0715" y="4157271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Speech Bubble: Rectangle 272">
                <a:extLst>
                  <a:ext uri="{FF2B5EF4-FFF2-40B4-BE49-F238E27FC236}">
                    <a16:creationId xmlns:a16="http://schemas.microsoft.com/office/drawing/2014/main" id="{5FFF3444-D147-0138-CC5F-002C8F6EEF2D}"/>
                  </a:ext>
                </a:extLst>
              </p:cNvPr>
              <p:cNvSpPr/>
              <p:nvPr/>
            </p:nvSpPr>
            <p:spPr>
              <a:xfrm>
                <a:off x="8063671" y="4255047"/>
                <a:ext cx="2398685" cy="571500"/>
              </a:xfrm>
              <a:prstGeom prst="wedgeRectCallout">
                <a:avLst>
                  <a:gd name="adj1" fmla="val 82769"/>
                  <a:gd name="adj2" fmla="val 171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a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Jacobian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(a matrix)</a:t>
                </a:r>
              </a:p>
            </p:txBody>
          </p:sp>
        </mc:Choice>
        <mc:Fallback xmlns="">
          <p:sp>
            <p:nvSpPr>
              <p:cNvPr id="273" name="Speech Bubble: Rectangle 272">
                <a:extLst>
                  <a:ext uri="{FF2B5EF4-FFF2-40B4-BE49-F238E27FC236}">
                    <a16:creationId xmlns:a16="http://schemas.microsoft.com/office/drawing/2014/main" id="{5FFF3444-D147-0138-CC5F-002C8F6EE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671" y="4255047"/>
                <a:ext cx="2398685" cy="571500"/>
              </a:xfrm>
              <a:prstGeom prst="wedgeRectCallout">
                <a:avLst>
                  <a:gd name="adj1" fmla="val 82769"/>
                  <a:gd name="adj2" fmla="val 17180"/>
                </a:avLst>
              </a:prstGeom>
              <a:blipFill>
                <a:blip r:embed="rId9"/>
                <a:stretch>
                  <a:fillRect l="-373" b="-41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Speech Bubble: Rectangle 273">
                <a:extLst>
                  <a:ext uri="{FF2B5EF4-FFF2-40B4-BE49-F238E27FC236}">
                    <a16:creationId xmlns:a16="http://schemas.microsoft.com/office/drawing/2014/main" id="{D246F87D-EEA9-4910-3B86-EFC0C04E5DAB}"/>
                  </a:ext>
                </a:extLst>
              </p:cNvPr>
              <p:cNvSpPr/>
              <p:nvPr/>
            </p:nvSpPr>
            <p:spPr>
              <a:xfrm>
                <a:off x="7961276" y="5021271"/>
                <a:ext cx="3265736" cy="571500"/>
              </a:xfrm>
              <a:prstGeom prst="wedgeRectCallout">
                <a:avLst>
                  <a:gd name="adj1" fmla="val -3224"/>
                  <a:gd name="adj2" fmla="val -8948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Likewise, for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Jacobian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(4D </a:t>
                </a:r>
                <a:r>
                  <a:rPr lang="en-US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tensor</a:t>
                </a:r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74" name="Speech Bubble: Rectangle 273">
                <a:extLst>
                  <a:ext uri="{FF2B5EF4-FFF2-40B4-BE49-F238E27FC236}">
                    <a16:creationId xmlns:a16="http://schemas.microsoft.com/office/drawing/2014/main" id="{D246F87D-EEA9-4910-3B86-EFC0C04E5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276" y="5021271"/>
                <a:ext cx="3265736" cy="571500"/>
              </a:xfrm>
              <a:prstGeom prst="wedgeRectCallout">
                <a:avLst>
                  <a:gd name="adj1" fmla="val -3224"/>
                  <a:gd name="adj2" fmla="val -89487"/>
                </a:avLst>
              </a:prstGeom>
              <a:blipFill>
                <a:blip r:embed="rId10"/>
                <a:stretch>
                  <a:fillRect l="-371" b="-37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Speech Bubble: Rectangle 274">
                <a:extLst>
                  <a:ext uri="{FF2B5EF4-FFF2-40B4-BE49-F238E27FC236}">
                    <a16:creationId xmlns:a16="http://schemas.microsoft.com/office/drawing/2014/main" id="{829060B6-C7AA-9313-ABAD-76E942A704A1}"/>
                  </a:ext>
                </a:extLst>
              </p:cNvPr>
              <p:cNvSpPr/>
              <p:nvPr/>
            </p:nvSpPr>
            <p:spPr>
              <a:xfrm>
                <a:off x="7087666" y="5787495"/>
                <a:ext cx="4188822" cy="571500"/>
              </a:xfrm>
              <a:prstGeom prst="wedgeRectCallout">
                <a:avLst>
                  <a:gd name="adj1" fmla="val -3224"/>
                  <a:gd name="adj2" fmla="val -8948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More generally, for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×…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×… 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its Jacobian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×..×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×…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(a tensor)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75" name="Speech Bubble: Rectangle 274">
                <a:extLst>
                  <a:ext uri="{FF2B5EF4-FFF2-40B4-BE49-F238E27FC236}">
                    <a16:creationId xmlns:a16="http://schemas.microsoft.com/office/drawing/2014/main" id="{829060B6-C7AA-9313-ABAD-76E942A70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666" y="5787495"/>
                <a:ext cx="4188822" cy="571500"/>
              </a:xfrm>
              <a:prstGeom prst="wedgeRectCallout">
                <a:avLst>
                  <a:gd name="adj1" fmla="val -3224"/>
                  <a:gd name="adj2" fmla="val -89487"/>
                </a:avLst>
              </a:prstGeom>
              <a:blipFill>
                <a:blip r:embed="rId11"/>
                <a:stretch>
                  <a:fillRect l="-290" r="-1159" b="-37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Speech Bubble: Rectangle 275">
                <a:extLst>
                  <a:ext uri="{FF2B5EF4-FFF2-40B4-BE49-F238E27FC236}">
                    <a16:creationId xmlns:a16="http://schemas.microsoft.com/office/drawing/2014/main" id="{61D00C93-1A8E-3552-672F-CAD3D99156E5}"/>
                  </a:ext>
                </a:extLst>
              </p:cNvPr>
              <p:cNvSpPr/>
              <p:nvPr/>
            </p:nvSpPr>
            <p:spPr>
              <a:xfrm>
                <a:off x="8603345" y="2113794"/>
                <a:ext cx="2909631" cy="977167"/>
              </a:xfrm>
              <a:prstGeom prst="wedgeRectCallout">
                <a:avLst>
                  <a:gd name="adj1" fmla="val -66354"/>
                  <a:gd name="adj2" fmla="val 327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Gradient expressed here as a </a:t>
                </a:r>
                <a:r>
                  <a:rPr lang="en-US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row vector</a:t>
                </a:r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(has the same length as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is a column vector) for notational convenience later</a:t>
                </a:r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76" name="Speech Bubble: Rectangle 275">
                <a:extLst>
                  <a:ext uri="{FF2B5EF4-FFF2-40B4-BE49-F238E27FC236}">
                    <a16:creationId xmlns:a16="http://schemas.microsoft.com/office/drawing/2014/main" id="{61D00C93-1A8E-3552-672F-CAD3D9915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345" y="2113794"/>
                <a:ext cx="2909631" cy="977167"/>
              </a:xfrm>
              <a:prstGeom prst="wedgeRectCallout">
                <a:avLst>
                  <a:gd name="adj1" fmla="val -66354"/>
                  <a:gd name="adj2" fmla="val 3276"/>
                </a:avLst>
              </a:prstGeom>
              <a:blipFill>
                <a:blip r:embed="rId12"/>
                <a:stretch>
                  <a:fillRect b="-368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1F14971-B102-5DF8-0060-03FE573B9245}"/>
                  </a:ext>
                </a:extLst>
              </p:cNvPr>
              <p:cNvSpPr/>
              <p:nvPr/>
            </p:nvSpPr>
            <p:spPr>
              <a:xfrm>
                <a:off x="2691618" y="4295693"/>
                <a:ext cx="2249051" cy="456427"/>
              </a:xfrm>
              <a:prstGeom prst="wedgeRectCallout">
                <a:avLst>
                  <a:gd name="adj1" fmla="val 54911"/>
                  <a:gd name="adj2" fmla="val 997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Row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contains the gradient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1F14971-B102-5DF8-0060-03FE573B9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618" y="4295693"/>
                <a:ext cx="2249051" cy="456427"/>
              </a:xfrm>
              <a:prstGeom prst="wedgeRectCallout">
                <a:avLst>
                  <a:gd name="adj1" fmla="val 54911"/>
                  <a:gd name="adj2" fmla="val 99753"/>
                </a:avLst>
              </a:prstGeom>
              <a:blipFill>
                <a:blip r:embed="rId13"/>
                <a:stretch>
                  <a:fillRect l="-501" t="-508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833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37"/>
    </mc:Choice>
    <mc:Fallback xmlns="">
      <p:transition spd="slow" advTm="183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270" grpId="0"/>
      <p:bldP spid="271" grpId="0"/>
      <p:bldP spid="273" grpId="0" animBg="1"/>
      <p:bldP spid="274" grpId="0" animBg="1"/>
      <p:bldP spid="275" grpId="0" animBg="1"/>
      <p:bldP spid="27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Background: Multivariate Chain Rule of Calculus</a:t>
            </a: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569704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above can be written as a product of a vector and a matrix</a:t>
                </a: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More generally, let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solidFill>
                      <a:srgbClr val="7030A0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569704" cy="5557532"/>
              </a:xfrm>
              <a:blipFill>
                <a:blip r:embed="rId3"/>
                <a:stretch>
                  <a:fillRect l="-843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23F1F9A-B15D-E2A5-2C11-84143A5695C5}"/>
              </a:ext>
            </a:extLst>
          </p:cNvPr>
          <p:cNvSpPr/>
          <p:nvPr/>
        </p:nvSpPr>
        <p:spPr>
          <a:xfrm>
            <a:off x="8311869" y="1911703"/>
            <a:ext cx="3783384" cy="360088"/>
          </a:xfrm>
          <a:prstGeom prst="wedgeRectCallout">
            <a:avLst>
              <a:gd name="adj1" fmla="val -55134"/>
              <a:gd name="adj2" fmla="val 7410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Used chain rule of total derivatives</a:t>
            </a:r>
            <a:endParaRPr lang="en-IN" sz="20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6271ECC7-E42E-68DC-709A-FBF764CF2649}"/>
                  </a:ext>
                </a:extLst>
              </p:cNvPr>
              <p:cNvSpPr/>
              <p:nvPr/>
            </p:nvSpPr>
            <p:spPr>
              <a:xfrm>
                <a:off x="8339869" y="2408293"/>
                <a:ext cx="3424114" cy="592607"/>
              </a:xfrm>
              <a:prstGeom prst="wedgeRectCallout">
                <a:avLst>
                  <a:gd name="adj1" fmla="val -130"/>
                  <a:gd name="adj2" fmla="val -7846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Sum is needed since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vector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6271ECC7-E42E-68DC-709A-FBF764CF26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69" y="2408293"/>
                <a:ext cx="3424114" cy="592607"/>
              </a:xfrm>
              <a:prstGeom prst="wedgeRectCallout">
                <a:avLst>
                  <a:gd name="adj1" fmla="val -130"/>
                  <a:gd name="adj2" fmla="val -78462"/>
                </a:avLst>
              </a:prstGeom>
              <a:blipFill>
                <a:blip r:embed="rId4"/>
                <a:stretch>
                  <a:fillRect l="-1593" r="-1239" b="-193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14243A-97B9-C377-CBAF-4E4BB0B544DC}"/>
                  </a:ext>
                </a:extLst>
              </p:cNvPr>
              <p:cNvSpPr txBox="1"/>
              <p:nvPr/>
            </p:nvSpPr>
            <p:spPr>
              <a:xfrm>
                <a:off x="1550838" y="3759108"/>
                <a:ext cx="4811949" cy="1754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I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I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I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GB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IN" sz="24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IN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IN" sz="24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4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14243A-97B9-C377-CBAF-4E4BB0B54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838" y="3759108"/>
                <a:ext cx="4811949" cy="17542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555BEF-76F1-6FB4-B75E-ACA23D7AF92F}"/>
                  </a:ext>
                </a:extLst>
              </p:cNvPr>
              <p:cNvSpPr txBox="1"/>
              <p:nvPr/>
            </p:nvSpPr>
            <p:spPr>
              <a:xfrm>
                <a:off x="5862140" y="4032550"/>
                <a:ext cx="3300919" cy="11738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IN" sz="240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sSub>
                                  <m:sSubPr>
                                    <m:ctrlPr>
                                      <a:rPr lang="en-IN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IN" sz="24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4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555BEF-76F1-6FB4-B75E-ACA23D7AF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140" y="4032550"/>
                <a:ext cx="3300919" cy="11738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4DDEAAB3-AC16-3E03-F4F8-D17AB6B5DE62}"/>
              </a:ext>
            </a:extLst>
          </p:cNvPr>
          <p:cNvSpPr/>
          <p:nvPr/>
        </p:nvSpPr>
        <p:spPr>
          <a:xfrm>
            <a:off x="1240748" y="1865479"/>
            <a:ext cx="149157" cy="10876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0948AD-0792-B22D-236E-16BBD929FC27}"/>
              </a:ext>
            </a:extLst>
          </p:cNvPr>
          <p:cNvSpPr/>
          <p:nvPr/>
        </p:nvSpPr>
        <p:spPr>
          <a:xfrm>
            <a:off x="2098118" y="1865479"/>
            <a:ext cx="149157" cy="10876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739179-1D6C-F3DC-4EB4-1A4A22515B97}"/>
              </a:ext>
            </a:extLst>
          </p:cNvPr>
          <p:cNvSpPr/>
          <p:nvPr/>
        </p:nvSpPr>
        <p:spPr>
          <a:xfrm>
            <a:off x="2955488" y="2335362"/>
            <a:ext cx="149157" cy="155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02CEC0-8EAF-8F4E-F201-DFDEA65C18C0}"/>
              </a:ext>
            </a:extLst>
          </p:cNvPr>
          <p:cNvCxnSpPr/>
          <p:nvPr/>
        </p:nvCxnSpPr>
        <p:spPr>
          <a:xfrm>
            <a:off x="1448271" y="2409326"/>
            <a:ext cx="5901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7D4150-DE31-5BEA-8C01-4CECF90C9AF4}"/>
              </a:ext>
            </a:extLst>
          </p:cNvPr>
          <p:cNvCxnSpPr/>
          <p:nvPr/>
        </p:nvCxnSpPr>
        <p:spPr>
          <a:xfrm>
            <a:off x="2291266" y="2401487"/>
            <a:ext cx="5901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BD7C85D-0105-44E1-D1DF-63F178A84E56}"/>
              </a:ext>
            </a:extLst>
          </p:cNvPr>
          <p:cNvSpPr txBox="1"/>
          <p:nvPr/>
        </p:nvSpPr>
        <p:spPr>
          <a:xfrm>
            <a:off x="1650209" y="2087068"/>
            <a:ext cx="1186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i="1" dirty="0"/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31FFA4-5E6A-B823-ABAD-2064DC21F4D7}"/>
              </a:ext>
            </a:extLst>
          </p:cNvPr>
          <p:cNvSpPr txBox="1"/>
          <p:nvPr/>
        </p:nvSpPr>
        <p:spPr>
          <a:xfrm>
            <a:off x="2492377" y="2087068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i="1" dirty="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3C3577-602F-00D3-9ABE-AE8B5E72D4BA}"/>
                  </a:ext>
                </a:extLst>
              </p:cNvPr>
              <p:cNvSpPr txBox="1"/>
              <p:nvPr/>
            </p:nvSpPr>
            <p:spPr>
              <a:xfrm>
                <a:off x="897062" y="2604648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3C3577-602F-00D3-9ABE-AE8B5E72D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62" y="2604648"/>
                <a:ext cx="246862" cy="369332"/>
              </a:xfrm>
              <a:prstGeom prst="rect">
                <a:avLst/>
              </a:prstGeom>
              <a:blipFill>
                <a:blip r:embed="rId7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0289F2-D98B-9E1D-A8A6-59479F4F0A44}"/>
                  </a:ext>
                </a:extLst>
              </p:cNvPr>
              <p:cNvSpPr txBox="1"/>
              <p:nvPr/>
            </p:nvSpPr>
            <p:spPr>
              <a:xfrm>
                <a:off x="1814993" y="261780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0289F2-D98B-9E1D-A8A6-59479F4F0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93" y="2617803"/>
                <a:ext cx="253274" cy="369332"/>
              </a:xfrm>
              <a:prstGeom prst="rect">
                <a:avLst/>
              </a:prstGeom>
              <a:blipFill>
                <a:blip r:embed="rId8"/>
                <a:stretch>
                  <a:fillRect l="-31707" r="-3170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10D87F-10D9-8605-2AC8-04378F901359}"/>
                  </a:ext>
                </a:extLst>
              </p:cNvPr>
              <p:cNvSpPr txBox="1"/>
              <p:nvPr/>
            </p:nvSpPr>
            <p:spPr>
              <a:xfrm>
                <a:off x="2819865" y="2466149"/>
                <a:ext cx="16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10D87F-10D9-8605-2AC8-04378F901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865" y="2466149"/>
                <a:ext cx="169084" cy="276999"/>
              </a:xfrm>
              <a:prstGeom prst="rect">
                <a:avLst/>
              </a:prstGeom>
              <a:blipFill>
                <a:blip r:embed="rId9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DEECDC-8E6E-8303-7648-2DC84A4072A7}"/>
                  </a:ext>
                </a:extLst>
              </p:cNvPr>
              <p:cNvSpPr txBox="1"/>
              <p:nvPr/>
            </p:nvSpPr>
            <p:spPr>
              <a:xfrm>
                <a:off x="4384569" y="1865479"/>
                <a:ext cx="3982166" cy="10284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f>
                            <m:f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N" sz="32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DEECDC-8E6E-8303-7648-2DC84A40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569" y="1865479"/>
                <a:ext cx="3982166" cy="10284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709C61-E845-84EE-2108-5CC76E46B4A8}"/>
                  </a:ext>
                </a:extLst>
              </p:cNvPr>
              <p:cNvSpPr txBox="1"/>
              <p:nvPr/>
            </p:nvSpPr>
            <p:spPr>
              <a:xfrm>
                <a:off x="9043820" y="4366888"/>
                <a:ext cx="20758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en-IN" sz="2800" i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709C61-E845-84EE-2108-5CC76E46B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820" y="4366888"/>
                <a:ext cx="207589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3EBEC3CA-FE1B-2C2C-F0C3-1950BD15085B}"/>
                  </a:ext>
                </a:extLst>
              </p:cNvPr>
              <p:cNvSpPr/>
              <p:nvPr/>
            </p:nvSpPr>
            <p:spPr>
              <a:xfrm>
                <a:off x="1671977" y="3515121"/>
                <a:ext cx="3066475" cy="554082"/>
              </a:xfrm>
              <a:prstGeom prst="wedgeRectCallout">
                <a:avLst>
                  <a:gd name="adj1" fmla="val -35650"/>
                  <a:gd name="adj2" fmla="val 715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Turns out to be a product of Jacobian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that order </a:t>
                </a:r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 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3EBEC3CA-FE1B-2C2C-F0C3-1950BD150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77" y="3515121"/>
                <a:ext cx="3066475" cy="554082"/>
              </a:xfrm>
              <a:prstGeom prst="wedgeRectCallout">
                <a:avLst>
                  <a:gd name="adj1" fmla="val -35650"/>
                  <a:gd name="adj2" fmla="val 71517"/>
                </a:avLst>
              </a:prstGeom>
              <a:blipFill>
                <a:blip r:embed="rId12"/>
                <a:stretch>
                  <a:fillRect l="-791" t="-34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0CE3DFEC-429F-9C40-0CC1-5AF1E25A0B25}"/>
                  </a:ext>
                </a:extLst>
              </p:cNvPr>
              <p:cNvSpPr/>
              <p:nvPr/>
            </p:nvSpPr>
            <p:spPr>
              <a:xfrm>
                <a:off x="6350746" y="3478468"/>
                <a:ext cx="2367292" cy="554082"/>
              </a:xfrm>
              <a:prstGeom prst="wedgeRectCallout">
                <a:avLst>
                  <a:gd name="adj1" fmla="val -27545"/>
                  <a:gd name="adj2" fmla="val 12923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gradient (same as Jacobian since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scalar)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0CE3DFEC-429F-9C40-0CC1-5AF1E25A0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46" y="3478468"/>
                <a:ext cx="2367292" cy="554082"/>
              </a:xfrm>
              <a:prstGeom prst="wedgeRectCallout">
                <a:avLst>
                  <a:gd name="adj1" fmla="val -27545"/>
                  <a:gd name="adj2" fmla="val 129236"/>
                </a:avLst>
              </a:prstGeom>
              <a:blipFill>
                <a:blip r:embed="rId13"/>
                <a:stretch>
                  <a:fillRect l="-1279" t="-238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BCC79BF7-282C-12BC-093C-87C1951E3B0C}"/>
                  </a:ext>
                </a:extLst>
              </p:cNvPr>
              <p:cNvSpPr/>
              <p:nvPr/>
            </p:nvSpPr>
            <p:spPr>
              <a:xfrm>
                <a:off x="8838898" y="3568654"/>
                <a:ext cx="1839579" cy="339194"/>
              </a:xfrm>
              <a:prstGeom prst="wedgeRectCallout">
                <a:avLst>
                  <a:gd name="adj1" fmla="val -53693"/>
                  <a:gd name="adj2" fmla="val 13392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Jacobian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BCC79BF7-282C-12BC-093C-87C1951E3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898" y="3568654"/>
                <a:ext cx="1839579" cy="339194"/>
              </a:xfrm>
              <a:prstGeom prst="wedgeRectCallout">
                <a:avLst>
                  <a:gd name="adj1" fmla="val -53693"/>
                  <a:gd name="adj2" fmla="val 133925"/>
                </a:avLst>
              </a:prstGeom>
              <a:blipFill>
                <a:blip r:embed="rId14"/>
                <a:stretch>
                  <a:fillRect t="-9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A608F03D-9149-8EE4-3AD7-8A39FD89B047}"/>
                  </a:ext>
                </a:extLst>
              </p:cNvPr>
              <p:cNvSpPr/>
              <p:nvPr/>
            </p:nvSpPr>
            <p:spPr>
              <a:xfrm>
                <a:off x="820891" y="3580610"/>
                <a:ext cx="674249" cy="254889"/>
              </a:xfrm>
              <a:prstGeom prst="wedgeRectCallout">
                <a:avLst>
                  <a:gd name="adj1" fmla="val 81890"/>
                  <a:gd name="adj2" fmla="val 485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A608F03D-9149-8EE4-3AD7-8A39FD89B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91" y="3580610"/>
                <a:ext cx="674249" cy="254889"/>
              </a:xfrm>
              <a:prstGeom prst="wedgeRectCallout">
                <a:avLst>
                  <a:gd name="adj1" fmla="val 81890"/>
                  <a:gd name="adj2" fmla="val 48580"/>
                </a:avLst>
              </a:prstGeom>
              <a:blipFill>
                <a:blip r:embed="rId15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090A3F-D979-4DBC-E87C-933BBD1EF7CD}"/>
                  </a:ext>
                </a:extLst>
              </p:cNvPr>
              <p:cNvSpPr txBox="1"/>
              <p:nvPr/>
            </p:nvSpPr>
            <p:spPr>
              <a:xfrm>
                <a:off x="3415930" y="5906964"/>
                <a:ext cx="4495017" cy="877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3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GB" sz="3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3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IN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IN" sz="30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090A3F-D979-4DBC-E87C-933BBD1E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930" y="5906964"/>
                <a:ext cx="4495017" cy="877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00DE6F46-DAA9-4218-DA6D-5D80C381837C}"/>
              </a:ext>
            </a:extLst>
          </p:cNvPr>
          <p:cNvSpPr/>
          <p:nvPr/>
        </p:nvSpPr>
        <p:spPr>
          <a:xfrm>
            <a:off x="820891" y="6058726"/>
            <a:ext cx="2459416" cy="574344"/>
          </a:xfrm>
          <a:prstGeom prst="wedgeRectCallout">
            <a:avLst>
              <a:gd name="adj1" fmla="val 58116"/>
              <a:gd name="adj2" fmla="val 13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Product of the 3 Jacobians in that order (simple! </a:t>
            </a:r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)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C6C50759-1F78-6392-3B5E-1D044981D700}"/>
                  </a:ext>
                </a:extLst>
              </p:cNvPr>
              <p:cNvSpPr/>
              <p:nvPr/>
            </p:nvSpPr>
            <p:spPr>
              <a:xfrm>
                <a:off x="8067853" y="5899750"/>
                <a:ext cx="3256077" cy="866471"/>
              </a:xfrm>
              <a:prstGeom prst="wedgeRectCallout">
                <a:avLst>
                  <a:gd name="adj1" fmla="val -57119"/>
                  <a:gd name="adj2" fmla="val 863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chain rule for scalar variables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defined in a similar way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C6C50759-1F78-6392-3B5E-1D044981D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853" y="5899750"/>
                <a:ext cx="3256077" cy="866471"/>
              </a:xfrm>
              <a:prstGeom prst="wedgeRectCallout">
                <a:avLst>
                  <a:gd name="adj1" fmla="val -57119"/>
                  <a:gd name="adj2" fmla="val 8631"/>
                </a:avLst>
              </a:prstGeom>
              <a:blipFill>
                <a:blip r:embed="rId17"/>
                <a:stretch>
                  <a:fillRect t="-5517" b="-55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FA09AA57-4004-144A-ED9B-EEFA2A488984}"/>
                  </a:ext>
                </a:extLst>
              </p:cNvPr>
              <p:cNvSpPr/>
              <p:nvPr/>
            </p:nvSpPr>
            <p:spPr>
              <a:xfrm>
                <a:off x="7800683" y="1607579"/>
                <a:ext cx="2160440" cy="207609"/>
              </a:xfrm>
              <a:prstGeom prst="wedgeRectCallout">
                <a:avLst>
                  <a:gd name="adj1" fmla="val -46033"/>
                  <a:gd name="adj2" fmla="val 791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vector derivative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FA09AA57-4004-144A-ED9B-EEFA2A488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683" y="1607579"/>
                <a:ext cx="2160440" cy="207609"/>
              </a:xfrm>
              <a:prstGeom prst="wedgeRectCallout">
                <a:avLst>
                  <a:gd name="adj1" fmla="val -46033"/>
                  <a:gd name="adj2" fmla="val 79111"/>
                </a:avLst>
              </a:prstGeom>
              <a:blipFill>
                <a:blip r:embed="rId18"/>
                <a:stretch>
                  <a:fillRect t="-27083" b="-208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peech Bubble: Rectangle 43">
            <a:extLst>
              <a:ext uri="{FF2B5EF4-FFF2-40B4-BE49-F238E27FC236}">
                <a16:creationId xmlns:a16="http://schemas.microsoft.com/office/drawing/2014/main" id="{E2B80364-9DD6-5EEE-84EB-DACC0CFE94E9}"/>
              </a:ext>
            </a:extLst>
          </p:cNvPr>
          <p:cNvSpPr/>
          <p:nvPr/>
        </p:nvSpPr>
        <p:spPr>
          <a:xfrm>
            <a:off x="5601572" y="1556814"/>
            <a:ext cx="1548160" cy="269870"/>
          </a:xfrm>
          <a:prstGeom prst="wedgeRectCallout">
            <a:avLst>
              <a:gd name="adj1" fmla="val 38235"/>
              <a:gd name="adj2" fmla="val 9338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Scalar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3B72B635-26AC-DBE4-A60D-ED5F98B50437}"/>
                  </a:ext>
                </a:extLst>
              </p:cNvPr>
              <p:cNvSpPr/>
              <p:nvPr/>
            </p:nvSpPr>
            <p:spPr>
              <a:xfrm>
                <a:off x="3211565" y="1768964"/>
                <a:ext cx="1326575" cy="451340"/>
              </a:xfrm>
              <a:prstGeom prst="wedgeRectCallout">
                <a:avLst>
                  <a:gd name="adj1" fmla="val 53385"/>
                  <a:gd name="adj2" fmla="val 8704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vector derivative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3B72B635-26AC-DBE4-A60D-ED5F98B50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565" y="1768964"/>
                <a:ext cx="1326575" cy="451340"/>
              </a:xfrm>
              <a:prstGeom prst="wedgeRectCallout">
                <a:avLst>
                  <a:gd name="adj1" fmla="val 53385"/>
                  <a:gd name="adj2" fmla="val 87047"/>
                </a:avLst>
              </a:prstGeom>
              <a:blipFill>
                <a:blip r:embed="rId19"/>
                <a:stretch>
                  <a:fillRect l="-2119" t="-111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658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37"/>
    </mc:Choice>
    <mc:Fallback xmlns="">
      <p:transition spd="slow" advTm="183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5" grpId="0" animBg="1"/>
      <p:bldP spid="36" grpId="0" animBg="1"/>
      <p:bldP spid="37" grpId="0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Backpropagation (Backprop)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9083925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Backprop is 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gradient descent with multivariate chain rule for derivatives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Consider a two hidden layer neural network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We wish to minimize the loss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The gradient based updates will be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we need to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=1,2)</m:t>
                    </m:r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Assume output activation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as identity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9083925" cy="5557532"/>
              </a:xfrm>
              <a:blipFill>
                <a:blip r:embed="rId3"/>
                <a:stretch>
                  <a:fillRect l="-940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283ACE3-FD5B-F1AE-CE73-B0740022AD8D}"/>
                  </a:ext>
                </a:extLst>
              </p:cNvPr>
              <p:cNvSpPr txBox="1"/>
              <p:nvPr/>
            </p:nvSpPr>
            <p:spPr>
              <a:xfrm>
                <a:off x="1752239" y="2133509"/>
                <a:ext cx="5147948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ℓ(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283ACE3-FD5B-F1AE-CE73-B0740022A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239" y="2133509"/>
                <a:ext cx="5147948" cy="347403"/>
              </a:xfrm>
              <a:prstGeom prst="rect">
                <a:avLst/>
              </a:prstGeom>
              <a:blipFill>
                <a:blip r:embed="rId4"/>
                <a:stretch>
                  <a:fillRect l="-1657" t="-149123" r="-1065" b="-2192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2D81C06-337E-E556-0FDA-E715F6131871}"/>
                  </a:ext>
                </a:extLst>
              </p:cNvPr>
              <p:cNvSpPr txBox="1"/>
              <p:nvPr/>
            </p:nvSpPr>
            <p:spPr>
              <a:xfrm>
                <a:off x="1557313" y="3783579"/>
                <a:ext cx="1389739" cy="526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2D81C06-337E-E556-0FDA-E715F6131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13" y="3783579"/>
                <a:ext cx="1389739" cy="526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813AEF6-FD82-E344-2C48-F5652E1321B8}"/>
                  </a:ext>
                </a:extLst>
              </p:cNvPr>
              <p:cNvSpPr txBox="1"/>
              <p:nvPr/>
            </p:nvSpPr>
            <p:spPr>
              <a:xfrm>
                <a:off x="3689723" y="3769000"/>
                <a:ext cx="2333844" cy="531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813AEF6-FD82-E344-2C48-F5652E132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723" y="3769000"/>
                <a:ext cx="2333844" cy="5313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C1BB01E-066A-F59B-2BDB-F1C8EAA8858B}"/>
                  </a:ext>
                </a:extLst>
              </p:cNvPr>
              <p:cNvSpPr txBox="1"/>
              <p:nvPr/>
            </p:nvSpPr>
            <p:spPr>
              <a:xfrm>
                <a:off x="2726220" y="6010166"/>
                <a:ext cx="4161973" cy="76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C1BB01E-066A-F59B-2BDB-F1C8EAA88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220" y="6010166"/>
                <a:ext cx="4161973" cy="766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1C0913C9-D023-908E-1BC5-68C476254718}"/>
                  </a:ext>
                </a:extLst>
              </p:cNvPr>
              <p:cNvSpPr txBox="1"/>
              <p:nvPr/>
            </p:nvSpPr>
            <p:spPr>
              <a:xfrm>
                <a:off x="6425202" y="3887875"/>
                <a:ext cx="932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=1,2)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1C0913C9-D023-908E-1BC5-68C476254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202" y="3887875"/>
                <a:ext cx="932242" cy="276999"/>
              </a:xfrm>
              <a:prstGeom prst="rect">
                <a:avLst/>
              </a:prstGeom>
              <a:blipFill>
                <a:blip r:embed="rId8"/>
                <a:stretch>
                  <a:fillRect l="-8497" t="-2222" r="-9150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3">
            <a:extLst>
              <a:ext uri="{FF2B5EF4-FFF2-40B4-BE49-F238E27FC236}">
                <a16:creationId xmlns:a16="http://schemas.microsoft.com/office/drawing/2014/main" id="{53DA4BA1-7392-8DA8-4A6E-C4EFC0FD1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135" y="4036694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092B908E-0C27-50C5-6768-26EEDF17D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6318" y="4042816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1CFFE1AC-D21E-7E8D-ED23-6741AB044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5327" y="4026375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5281733E-9B04-C9E9-061A-81B210297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470" y="2993698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86ACDB61-EA06-B73B-E2EC-E8C0EED7C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653" y="299982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BE893403-E32F-5A4F-BA5C-6DD32BE7B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8877" y="297306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70418EE3-C3D5-6B3F-D03B-8D88A5A5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135" y="210984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Line 62">
            <a:extLst>
              <a:ext uri="{FF2B5EF4-FFF2-40B4-BE49-F238E27FC236}">
                <a16:creationId xmlns:a16="http://schemas.microsoft.com/office/drawing/2014/main" id="{DAAD5F28-3FAB-3030-E5A3-D289F09441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8190" y="2363839"/>
            <a:ext cx="565555" cy="22489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BF6E3CE0-D531-1035-39C5-EB544008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482" y="208308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516BAE43-5212-AC64-A134-6CFC8492A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5327" y="2099521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8D415AF7-37E1-A7E9-644E-506E880DC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482" y="1096597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4592EC-84EB-48F8-AB04-C64715A8CBEA}"/>
                  </a:ext>
                </a:extLst>
              </p:cNvPr>
              <p:cNvSpPr txBox="1"/>
              <p:nvPr/>
            </p:nvSpPr>
            <p:spPr>
              <a:xfrm>
                <a:off x="8573952" y="4118856"/>
                <a:ext cx="3073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4592EC-84EB-48F8-AB04-C64715A8C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952" y="4118856"/>
                <a:ext cx="307392" cy="276999"/>
              </a:xfrm>
              <a:prstGeom prst="rect">
                <a:avLst/>
              </a:prstGeom>
              <a:blipFill>
                <a:blip r:embed="rId9"/>
                <a:stretch>
                  <a:fillRect l="-11765" r="-1961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8D04A8-4CC4-1FAC-0A41-6E227C5537A6}"/>
                  </a:ext>
                </a:extLst>
              </p:cNvPr>
              <p:cNvSpPr txBox="1"/>
              <p:nvPr/>
            </p:nvSpPr>
            <p:spPr>
              <a:xfrm>
                <a:off x="7523643" y="2107123"/>
                <a:ext cx="1653172" cy="3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8D04A8-4CC4-1FAC-0A41-6E227C553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43" y="2107123"/>
                <a:ext cx="1653172" cy="340606"/>
              </a:xfrm>
              <a:prstGeom prst="rect">
                <a:avLst/>
              </a:prstGeom>
              <a:blipFill>
                <a:blip r:embed="rId10"/>
                <a:stretch>
                  <a:fillRect l="-5166" t="-5357" b="-39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39D892-632D-DCC6-6B86-0153A3C58C31}"/>
                  </a:ext>
                </a:extLst>
              </p:cNvPr>
              <p:cNvSpPr txBox="1"/>
              <p:nvPr/>
            </p:nvSpPr>
            <p:spPr>
              <a:xfrm>
                <a:off x="9334487" y="1096597"/>
                <a:ext cx="2839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39D892-632D-DCC6-6B86-0153A3C5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487" y="1096597"/>
                <a:ext cx="283924" cy="276999"/>
              </a:xfrm>
              <a:prstGeom prst="rect">
                <a:avLst/>
              </a:prstGeom>
              <a:blipFill>
                <a:blip r:embed="rId11"/>
                <a:stretch>
                  <a:fillRect l="-21277" t="-26667" r="-51064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669A70-9A03-1279-F4D4-5ADA2F5E2808}"/>
              </a:ext>
            </a:extLst>
          </p:cNvPr>
          <p:cNvCxnSpPr>
            <a:stCxn id="3" idx="0"/>
            <a:endCxn id="7" idx="4"/>
          </p:cNvCxnSpPr>
          <p:nvPr/>
        </p:nvCxnSpPr>
        <p:spPr>
          <a:xfrm flipH="1" flipV="1">
            <a:off x="8803245" y="3455660"/>
            <a:ext cx="395665" cy="581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99AF65-6ADD-991F-B579-DAE13DF2405A}"/>
              </a:ext>
            </a:extLst>
          </p:cNvPr>
          <p:cNvCxnSpPr>
            <a:cxnSpLocks/>
            <a:stCxn id="5" idx="0"/>
            <a:endCxn id="9" idx="4"/>
          </p:cNvCxnSpPr>
          <p:nvPr/>
        </p:nvCxnSpPr>
        <p:spPr>
          <a:xfrm flipV="1">
            <a:off x="10108093" y="3435022"/>
            <a:ext cx="1452559" cy="607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CA6CDF-B377-3C22-8E87-C603E11DD3F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1097102" y="3476503"/>
            <a:ext cx="395665" cy="549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3DD65C-7377-1589-2F93-8A502A0E6BF8}"/>
              </a:ext>
            </a:extLst>
          </p:cNvPr>
          <p:cNvCxnSpPr>
            <a:cxnSpLocks/>
            <a:stCxn id="6" idx="0"/>
            <a:endCxn id="22" idx="5"/>
          </p:cNvCxnSpPr>
          <p:nvPr/>
        </p:nvCxnSpPr>
        <p:spPr>
          <a:xfrm flipH="1" flipV="1">
            <a:off x="10859357" y="3388007"/>
            <a:ext cx="237745" cy="63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3">
            <a:extLst>
              <a:ext uri="{FF2B5EF4-FFF2-40B4-BE49-F238E27FC236}">
                <a16:creationId xmlns:a16="http://schemas.microsoft.com/office/drawing/2014/main" id="{C1FF3568-1E8E-4C59-18AD-A4B3F95F6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3692" y="2993698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7093CB-DF7D-ED9B-8822-43C38AE91C8F}"/>
              </a:ext>
            </a:extLst>
          </p:cNvPr>
          <p:cNvCxnSpPr>
            <a:cxnSpLocks/>
            <a:stCxn id="6" idx="0"/>
            <a:endCxn id="8" idx="5"/>
          </p:cNvCxnSpPr>
          <p:nvPr/>
        </p:nvCxnSpPr>
        <p:spPr>
          <a:xfrm flipH="1" flipV="1">
            <a:off x="9876318" y="3394129"/>
            <a:ext cx="1220784" cy="632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E08CAF-1D76-D175-586F-9B64F5D7CB8D}"/>
              </a:ext>
            </a:extLst>
          </p:cNvPr>
          <p:cNvCxnSpPr>
            <a:cxnSpLocks/>
            <a:stCxn id="6" idx="0"/>
            <a:endCxn id="7" idx="5"/>
          </p:cNvCxnSpPr>
          <p:nvPr/>
        </p:nvCxnSpPr>
        <p:spPr>
          <a:xfrm flipH="1" flipV="1">
            <a:off x="8967135" y="3388007"/>
            <a:ext cx="2129967" cy="63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CBA321-A8E7-4119-3D0F-3681A2271A69}"/>
              </a:ext>
            </a:extLst>
          </p:cNvPr>
          <p:cNvCxnSpPr>
            <a:cxnSpLocks/>
            <a:stCxn id="3" idx="0"/>
            <a:endCxn id="9" idx="3"/>
          </p:cNvCxnSpPr>
          <p:nvPr/>
        </p:nvCxnSpPr>
        <p:spPr>
          <a:xfrm flipV="1">
            <a:off x="9198910" y="3367369"/>
            <a:ext cx="2197852" cy="6693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ACD1FA-793A-019E-73AB-27582BFD9F90}"/>
              </a:ext>
            </a:extLst>
          </p:cNvPr>
          <p:cNvCxnSpPr>
            <a:cxnSpLocks/>
            <a:stCxn id="3" idx="0"/>
            <a:endCxn id="8" idx="4"/>
          </p:cNvCxnSpPr>
          <p:nvPr/>
        </p:nvCxnSpPr>
        <p:spPr>
          <a:xfrm flipV="1">
            <a:off x="9198910" y="3461782"/>
            <a:ext cx="513518" cy="5749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C2FE9A-9E77-4930-C797-E469554B7B20}"/>
              </a:ext>
            </a:extLst>
          </p:cNvPr>
          <p:cNvCxnSpPr>
            <a:cxnSpLocks/>
            <a:stCxn id="3" idx="0"/>
            <a:endCxn id="22" idx="3"/>
          </p:cNvCxnSpPr>
          <p:nvPr/>
        </p:nvCxnSpPr>
        <p:spPr>
          <a:xfrm flipV="1">
            <a:off x="9198910" y="3388007"/>
            <a:ext cx="1332667" cy="648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1DE62F-3FCB-3C8F-BCB9-AFA0F71C3665}"/>
              </a:ext>
            </a:extLst>
          </p:cNvPr>
          <p:cNvCxnSpPr>
            <a:cxnSpLocks/>
            <a:stCxn id="5" idx="0"/>
            <a:endCxn id="22" idx="4"/>
          </p:cNvCxnSpPr>
          <p:nvPr/>
        </p:nvCxnSpPr>
        <p:spPr>
          <a:xfrm flipV="1">
            <a:off x="10108093" y="3455660"/>
            <a:ext cx="587374" cy="587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69333D-DD86-186D-360A-B0CEE1122B90}"/>
              </a:ext>
            </a:extLst>
          </p:cNvPr>
          <p:cNvCxnSpPr>
            <a:cxnSpLocks/>
            <a:stCxn id="5" idx="0"/>
            <a:endCxn id="8" idx="4"/>
          </p:cNvCxnSpPr>
          <p:nvPr/>
        </p:nvCxnSpPr>
        <p:spPr>
          <a:xfrm flipH="1" flipV="1">
            <a:off x="9712428" y="3461782"/>
            <a:ext cx="395665" cy="581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508000C-767C-C8FC-E1B6-346C99E47166}"/>
              </a:ext>
            </a:extLst>
          </p:cNvPr>
          <p:cNvCxnSpPr>
            <a:cxnSpLocks/>
            <a:stCxn id="5" idx="0"/>
            <a:endCxn id="7" idx="4"/>
          </p:cNvCxnSpPr>
          <p:nvPr/>
        </p:nvCxnSpPr>
        <p:spPr>
          <a:xfrm flipH="1" flipV="1">
            <a:off x="8803245" y="3455660"/>
            <a:ext cx="1304848" cy="587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98DE6-0A00-3543-0AAF-3F3279C859C5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803245" y="2550283"/>
            <a:ext cx="316705" cy="443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4FC4437-18CB-01CC-8388-F33F3AB6C0BB}"/>
              </a:ext>
            </a:extLst>
          </p:cNvPr>
          <p:cNvCxnSpPr>
            <a:cxnSpLocks/>
            <a:stCxn id="7" idx="0"/>
            <a:endCxn id="12" idx="4"/>
          </p:cNvCxnSpPr>
          <p:nvPr/>
        </p:nvCxnSpPr>
        <p:spPr>
          <a:xfrm flipV="1">
            <a:off x="8803245" y="2545042"/>
            <a:ext cx="1267012" cy="448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494641-F599-AA96-91A3-F15AE5FD63DB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8784905" y="2493830"/>
            <a:ext cx="2148307" cy="509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91BE5F1-D407-1D31-6C24-F349B684241B}"/>
              </a:ext>
            </a:extLst>
          </p:cNvPr>
          <p:cNvCxnSpPr>
            <a:cxnSpLocks/>
            <a:endCxn id="10" idx="4"/>
          </p:cNvCxnSpPr>
          <p:nvPr/>
        </p:nvCxnSpPr>
        <p:spPr>
          <a:xfrm flipH="1" flipV="1">
            <a:off x="9198910" y="2571802"/>
            <a:ext cx="497489" cy="434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188A8F-F1AE-B5E2-6652-CA16F3729CD4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9640223" y="2545042"/>
            <a:ext cx="430034" cy="438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04563D-F269-9A17-F207-CD860ABE6E1A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9678059" y="2493830"/>
            <a:ext cx="1255153" cy="522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E49183-91EB-829B-C3CA-E960D70B90CC}"/>
              </a:ext>
            </a:extLst>
          </p:cNvPr>
          <p:cNvCxnSpPr>
            <a:cxnSpLocks/>
            <a:endCxn id="10" idx="4"/>
          </p:cNvCxnSpPr>
          <p:nvPr/>
        </p:nvCxnSpPr>
        <p:spPr>
          <a:xfrm flipH="1" flipV="1">
            <a:off x="9198910" y="2571802"/>
            <a:ext cx="1522556" cy="448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1B868EF-88E8-352B-CCD9-9468C5D46DCF}"/>
              </a:ext>
            </a:extLst>
          </p:cNvPr>
          <p:cNvCxnSpPr>
            <a:cxnSpLocks/>
            <a:endCxn id="12" idx="4"/>
          </p:cNvCxnSpPr>
          <p:nvPr/>
        </p:nvCxnSpPr>
        <p:spPr>
          <a:xfrm flipH="1" flipV="1">
            <a:off x="10070257" y="2545042"/>
            <a:ext cx="595033" cy="4516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72A88E3-CF8A-7185-3F08-27AD53F44E42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10703126" y="2493830"/>
            <a:ext cx="230086" cy="5357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F9A59F-C422-C21E-4EA7-8D1E325356E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9343753" y="2532859"/>
            <a:ext cx="2216899" cy="4402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2345B5-46CA-6C3A-C241-741F84713CC4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10234147" y="2477389"/>
            <a:ext cx="1288798" cy="4630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7F04DF-93F5-94B9-739B-7CADE0F22AF1}"/>
              </a:ext>
            </a:extLst>
          </p:cNvPr>
          <p:cNvCxnSpPr>
            <a:cxnSpLocks/>
            <a:endCxn id="13" idx="4"/>
          </p:cNvCxnSpPr>
          <p:nvPr/>
        </p:nvCxnSpPr>
        <p:spPr>
          <a:xfrm flipH="1" flipV="1">
            <a:off x="11097102" y="2561483"/>
            <a:ext cx="463679" cy="411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61DB5DC-9661-6B09-3B57-38C8A6683F68}"/>
              </a:ext>
            </a:extLst>
          </p:cNvPr>
          <p:cNvCxnSpPr>
            <a:cxnSpLocks/>
            <a:stCxn id="10" idx="0"/>
            <a:endCxn id="14" idx="3"/>
          </p:cNvCxnSpPr>
          <p:nvPr/>
        </p:nvCxnSpPr>
        <p:spPr>
          <a:xfrm flipV="1">
            <a:off x="9198910" y="1490906"/>
            <a:ext cx="707457" cy="6189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A2F3253-3EB0-A936-5909-CAECFE4F3D94}"/>
              </a:ext>
            </a:extLst>
          </p:cNvPr>
          <p:cNvCxnSpPr>
            <a:cxnSpLocks/>
            <a:stCxn id="12" idx="0"/>
            <a:endCxn id="14" idx="4"/>
          </p:cNvCxnSpPr>
          <p:nvPr/>
        </p:nvCxnSpPr>
        <p:spPr>
          <a:xfrm flipV="1">
            <a:off x="10070257" y="1558559"/>
            <a:ext cx="0" cy="52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A0A60D2-3EA1-2BD5-5971-8F875EE50E9A}"/>
              </a:ext>
            </a:extLst>
          </p:cNvPr>
          <p:cNvCxnSpPr>
            <a:cxnSpLocks/>
            <a:stCxn id="13" idx="0"/>
            <a:endCxn id="14" idx="5"/>
          </p:cNvCxnSpPr>
          <p:nvPr/>
        </p:nvCxnSpPr>
        <p:spPr>
          <a:xfrm flipH="1" flipV="1">
            <a:off x="10234147" y="1490906"/>
            <a:ext cx="862955" cy="608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12E4C8-17AF-33CA-9692-382AD4E54D9A}"/>
                  </a:ext>
                </a:extLst>
              </p:cNvPr>
              <p:cNvSpPr txBox="1"/>
              <p:nvPr/>
            </p:nvSpPr>
            <p:spPr>
              <a:xfrm>
                <a:off x="8443675" y="3651558"/>
                <a:ext cx="535339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12E4C8-17AF-33CA-9692-382AD4E54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75" y="3651558"/>
                <a:ext cx="535339" cy="288477"/>
              </a:xfrm>
              <a:prstGeom prst="rect">
                <a:avLst/>
              </a:prstGeom>
              <a:blipFill>
                <a:blip r:embed="rId12"/>
                <a:stretch>
                  <a:fillRect l="-9091" t="-8511" r="-9091" b="-85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754B091-0F19-A00B-4A60-FC0C5E02CC58}"/>
                  </a:ext>
                </a:extLst>
              </p:cNvPr>
              <p:cNvSpPr txBox="1"/>
              <p:nvPr/>
            </p:nvSpPr>
            <p:spPr>
              <a:xfrm>
                <a:off x="8301170" y="2635995"/>
                <a:ext cx="535339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754B091-0F19-A00B-4A60-FC0C5E02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170" y="2635995"/>
                <a:ext cx="535339" cy="288477"/>
              </a:xfrm>
              <a:prstGeom prst="rect">
                <a:avLst/>
              </a:prstGeom>
              <a:blipFill>
                <a:blip r:embed="rId13"/>
                <a:stretch>
                  <a:fillRect l="-10227" t="-8333" r="-7955" b="-6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DB0430-DC86-E93E-0B07-CC45B29A08CC}"/>
                  </a:ext>
                </a:extLst>
              </p:cNvPr>
              <p:cNvSpPr txBox="1"/>
              <p:nvPr/>
            </p:nvSpPr>
            <p:spPr>
              <a:xfrm>
                <a:off x="8979370" y="1601501"/>
                <a:ext cx="1907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DB0430-DC86-E93E-0B07-CC45B29A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370" y="1601501"/>
                <a:ext cx="190757" cy="276999"/>
              </a:xfrm>
              <a:prstGeom prst="rect">
                <a:avLst/>
              </a:prstGeom>
              <a:blipFill>
                <a:blip r:embed="rId14"/>
                <a:stretch>
                  <a:fillRect l="-19355" r="-193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2018589-7978-B038-AA41-22D99E119BE5}"/>
                  </a:ext>
                </a:extLst>
              </p:cNvPr>
              <p:cNvSpPr txBox="1"/>
              <p:nvPr/>
            </p:nvSpPr>
            <p:spPr>
              <a:xfrm>
                <a:off x="7093897" y="3026349"/>
                <a:ext cx="1653172" cy="3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2018589-7978-B038-AA41-22D99E119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897" y="3026349"/>
                <a:ext cx="1653172" cy="340606"/>
              </a:xfrm>
              <a:prstGeom prst="rect">
                <a:avLst/>
              </a:prstGeom>
              <a:blipFill>
                <a:blip r:embed="rId15"/>
                <a:stretch>
                  <a:fillRect l="-5535" t="-5357" b="-410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C618DC07-6266-FB84-829C-0D6B8C4E2B47}"/>
                  </a:ext>
                </a:extLst>
              </p:cNvPr>
              <p:cNvSpPr/>
              <p:nvPr/>
            </p:nvSpPr>
            <p:spPr>
              <a:xfrm>
                <a:off x="5551460" y="5847193"/>
                <a:ext cx="2717539" cy="276999"/>
              </a:xfrm>
              <a:prstGeom prst="wedgeRectCallout">
                <a:avLst>
                  <a:gd name="adj1" fmla="val -41979"/>
                  <a:gd name="adj2" fmla="val 917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Derivative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0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</a:t>
                </a:r>
                <a:r>
                  <a:rPr lang="en-IN" sz="2000" b="1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</a:t>
                </a:r>
                <a:r>
                  <a:rPr lang="en-IN" sz="20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0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C618DC07-6266-FB84-829C-0D6B8C4E2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460" y="5847193"/>
                <a:ext cx="2717539" cy="276999"/>
              </a:xfrm>
              <a:prstGeom prst="wedgeRectCallout">
                <a:avLst>
                  <a:gd name="adj1" fmla="val -41979"/>
                  <a:gd name="adj2" fmla="val 91783"/>
                </a:avLst>
              </a:prstGeom>
              <a:blipFill>
                <a:blip r:embed="rId16"/>
                <a:stretch>
                  <a:fillRect l="-2232" t="-20000" r="-2902" b="-57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48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37"/>
    </mc:Choice>
    <mc:Fallback xmlns="">
      <p:transition spd="slow" advTm="183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7" grpId="0"/>
      <p:bldP spid="109" grpId="0"/>
      <p:bldP spid="266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Backpropagation in detail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1730" y="1130786"/>
                <a:ext cx="11978636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Let’s now look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=ℓ(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doesn’t depend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We now need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.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is elementwise applied nonlinearity on the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730" y="1130786"/>
                <a:ext cx="11978636" cy="5557532"/>
              </a:xfrm>
              <a:blipFill>
                <a:blip r:embed="rId3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DA7C7-ED8F-084D-7F78-5B46A111E2CA}"/>
                  </a:ext>
                </a:extLst>
              </p:cNvPr>
              <p:cNvSpPr txBox="1"/>
              <p:nvPr/>
            </p:nvSpPr>
            <p:spPr>
              <a:xfrm>
                <a:off x="979714" y="1878500"/>
                <a:ext cx="3922164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IN" dirty="0"/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DA7C7-ED8F-084D-7F78-5B46A111E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4" y="1878500"/>
                <a:ext cx="3922164" cy="574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BE5EEF-DDE4-8EC7-F686-6A48A59BC502}"/>
                  </a:ext>
                </a:extLst>
              </p:cNvPr>
              <p:cNvSpPr txBox="1"/>
              <p:nvPr/>
            </p:nvSpPr>
            <p:spPr>
              <a:xfrm>
                <a:off x="979714" y="2592685"/>
                <a:ext cx="3430683" cy="731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BE5EEF-DDE4-8EC7-F686-6A48A59BC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4" y="2592685"/>
                <a:ext cx="3430683" cy="7319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80F05A-A746-FBF7-5FBA-C1C45B890D8F}"/>
                  </a:ext>
                </a:extLst>
              </p:cNvPr>
              <p:cNvSpPr txBox="1"/>
              <p:nvPr/>
            </p:nvSpPr>
            <p:spPr>
              <a:xfrm>
                <a:off x="2063272" y="4000470"/>
                <a:ext cx="3459024" cy="813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80F05A-A746-FBF7-5FBA-C1C45B89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72" y="4000470"/>
                <a:ext cx="3459024" cy="8131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D3ED2-0D0C-5BEC-C5AF-58035C6725CB}"/>
                  </a:ext>
                </a:extLst>
              </p:cNvPr>
              <p:cNvSpPr txBox="1"/>
              <p:nvPr/>
            </p:nvSpPr>
            <p:spPr>
              <a:xfrm>
                <a:off x="5571908" y="4008193"/>
                <a:ext cx="2383217" cy="679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f>
                        <m:f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D3ED2-0D0C-5BEC-C5AF-58035C672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908" y="4008193"/>
                <a:ext cx="2383217" cy="679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D6E27-B9F2-18A9-DBD1-83F0CF4FDE13}"/>
                  </a:ext>
                </a:extLst>
              </p:cNvPr>
              <p:cNvSpPr txBox="1"/>
              <p:nvPr/>
            </p:nvSpPr>
            <p:spPr>
              <a:xfrm>
                <a:off x="2219748" y="5760515"/>
                <a:ext cx="6057299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diag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DD6E27-B9F2-18A9-DBD1-83F0CF4FD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48" y="5760515"/>
                <a:ext cx="6057299" cy="7325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EDB2205-72EC-3DD8-6FA0-63BF0AC41EBC}"/>
                  </a:ext>
                </a:extLst>
              </p:cNvPr>
              <p:cNvSpPr/>
              <p:nvPr/>
            </p:nvSpPr>
            <p:spPr>
              <a:xfrm>
                <a:off x="8469976" y="5617364"/>
                <a:ext cx="1993716" cy="531363"/>
              </a:xfrm>
              <a:prstGeom prst="wedgeRectCallout">
                <a:avLst>
                  <a:gd name="adj1" fmla="val -58029"/>
                  <a:gd name="adj2" fmla="val 2027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Jacobian is a tensor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EDB2205-72EC-3DD8-6FA0-63BF0AC41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976" y="5617364"/>
                <a:ext cx="1993716" cy="531363"/>
              </a:xfrm>
              <a:prstGeom prst="wedgeRectCallout">
                <a:avLst>
                  <a:gd name="adj1" fmla="val -58029"/>
                  <a:gd name="adj2" fmla="val 20279"/>
                </a:avLst>
              </a:prstGeom>
              <a:blipFill>
                <a:blip r:embed="rId15"/>
                <a:stretch>
                  <a:fillRect b="-76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7E5C0AB-FE5D-E156-9DB6-3D27E2E8A6C2}"/>
                  </a:ext>
                </a:extLst>
              </p:cNvPr>
              <p:cNvSpPr/>
              <p:nvPr/>
            </p:nvSpPr>
            <p:spPr>
              <a:xfrm>
                <a:off x="4606052" y="6420448"/>
                <a:ext cx="3481110" cy="407474"/>
              </a:xfrm>
              <a:prstGeom prst="wedgeRectCallout">
                <a:avLst>
                  <a:gd name="adj1" fmla="val -42220"/>
                  <a:gd name="adj2" fmla="val -806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Diagonal matrix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Jacobian (gradient vector) of </a:t>
                </a:r>
                <a:r>
                  <a:rPr lang="en-IN" sz="1400" i="1" dirty="0">
                    <a:solidFill>
                      <a:schemeClr val="tx1"/>
                    </a:solidFill>
                    <a:latin typeface="+mj-lt"/>
                  </a:rPr>
                  <a:t>g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along the diagonals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7E5C0AB-FE5D-E156-9DB6-3D27E2E8A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052" y="6420448"/>
                <a:ext cx="3481110" cy="407474"/>
              </a:xfrm>
              <a:prstGeom prst="wedgeRectCallout">
                <a:avLst>
                  <a:gd name="adj1" fmla="val -42220"/>
                  <a:gd name="adj2" fmla="val -80624"/>
                </a:avLst>
              </a:prstGeom>
              <a:blipFill>
                <a:blip r:embed="rId16"/>
                <a:stretch>
                  <a:fillRect l="-348" b="-195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7EA4B12B-02CA-AD57-5575-7EA82095E1C2}"/>
                  </a:ext>
                </a:extLst>
              </p:cNvPr>
              <p:cNvSpPr/>
              <p:nvPr/>
            </p:nvSpPr>
            <p:spPr>
              <a:xfrm>
                <a:off x="328007" y="5753165"/>
                <a:ext cx="1400301" cy="531363"/>
              </a:xfrm>
              <a:prstGeom prst="wedgeRectCallout">
                <a:avLst>
                  <a:gd name="adj1" fmla="val 77487"/>
                  <a:gd name="adj2" fmla="val 1657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Jacobian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7EA4B12B-02CA-AD57-5575-7EA82095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07" y="5753165"/>
                <a:ext cx="1400301" cy="531363"/>
              </a:xfrm>
              <a:prstGeom prst="wedgeRectCallout">
                <a:avLst>
                  <a:gd name="adj1" fmla="val 77487"/>
                  <a:gd name="adj2" fmla="val 16578"/>
                </a:avLst>
              </a:prstGeom>
              <a:blipFill>
                <a:blip r:embed="rId18"/>
                <a:stretch>
                  <a:fillRect l="-65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880AD41E-E421-FC56-4C3E-8856E0317AF9}"/>
                  </a:ext>
                </a:extLst>
              </p:cNvPr>
              <p:cNvSpPr/>
              <p:nvPr/>
            </p:nvSpPr>
            <p:spPr>
              <a:xfrm>
                <a:off x="600958" y="3871849"/>
                <a:ext cx="1400301" cy="531363"/>
              </a:xfrm>
              <a:prstGeom prst="wedgeRectCallout">
                <a:avLst>
                  <a:gd name="adj1" fmla="val 59934"/>
                  <a:gd name="adj2" fmla="val 258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Jacobian of size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1×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880AD41E-E421-FC56-4C3E-8856E0317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58" y="3871849"/>
                <a:ext cx="1400301" cy="531363"/>
              </a:xfrm>
              <a:prstGeom prst="wedgeRectCallout">
                <a:avLst>
                  <a:gd name="adj1" fmla="val 59934"/>
                  <a:gd name="adj2" fmla="val 25830"/>
                </a:avLst>
              </a:prstGeom>
              <a:blipFill>
                <a:blip r:embed="rId19"/>
                <a:stretch>
                  <a:fillRect l="-7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4BFEAEEB-5D3E-5488-392A-AD3649444502}"/>
              </a:ext>
            </a:extLst>
          </p:cNvPr>
          <p:cNvSpPr/>
          <p:nvPr/>
        </p:nvSpPr>
        <p:spPr>
          <a:xfrm>
            <a:off x="6077284" y="3411514"/>
            <a:ext cx="1878761" cy="581034"/>
          </a:xfrm>
          <a:prstGeom prst="wedgeRectCallout">
            <a:avLst>
              <a:gd name="adj1" fmla="val -4196"/>
              <a:gd name="adj2" fmla="val 893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transpose since we assume gradient to be a row vector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99CD98AC-F7CA-9507-A84C-6E142533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135" y="4036694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636E93E6-CBD7-12FE-2C35-94BFAFB94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6318" y="4042816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1F54B7BF-516F-A34E-D7FB-0BE31E3CF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5327" y="4026375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2CDABA29-873D-F46D-E0B1-1B5C60C3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470" y="2993698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E9895B91-E078-B975-A797-E6C8A5577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653" y="299982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Oval 3">
            <a:extLst>
              <a:ext uri="{FF2B5EF4-FFF2-40B4-BE49-F238E27FC236}">
                <a16:creationId xmlns:a16="http://schemas.microsoft.com/office/drawing/2014/main" id="{B35E7B12-55FE-DAA0-F629-7C93687E4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8877" y="297306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Oval 3">
            <a:extLst>
              <a:ext uri="{FF2B5EF4-FFF2-40B4-BE49-F238E27FC236}">
                <a16:creationId xmlns:a16="http://schemas.microsoft.com/office/drawing/2014/main" id="{14E580EE-6B03-0E18-B40E-E09CBAA9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135" y="210984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" name="Line 62">
            <a:extLst>
              <a:ext uri="{FF2B5EF4-FFF2-40B4-BE49-F238E27FC236}">
                <a16:creationId xmlns:a16="http://schemas.microsoft.com/office/drawing/2014/main" id="{D2444070-A7E6-F7D0-1A21-1A92B8993F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8190" y="2363839"/>
            <a:ext cx="565555" cy="22489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3" name="Oval 3">
            <a:extLst>
              <a:ext uri="{FF2B5EF4-FFF2-40B4-BE49-F238E27FC236}">
                <a16:creationId xmlns:a16="http://schemas.microsoft.com/office/drawing/2014/main" id="{F842B6C5-288C-8C6B-CA23-77B3A5C5A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482" y="208308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Oval 3">
            <a:extLst>
              <a:ext uri="{FF2B5EF4-FFF2-40B4-BE49-F238E27FC236}">
                <a16:creationId xmlns:a16="http://schemas.microsoft.com/office/drawing/2014/main" id="{C20E9C92-2AF2-8CF2-4963-6E42FD253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5327" y="2099521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A623EBED-43A3-D162-D586-A04A5C8F0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482" y="1096597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75A1B3-C8E6-3E1C-000D-2ACEAF7EE41E}"/>
                  </a:ext>
                </a:extLst>
              </p:cNvPr>
              <p:cNvSpPr txBox="1"/>
              <p:nvPr/>
            </p:nvSpPr>
            <p:spPr>
              <a:xfrm>
                <a:off x="8573952" y="4118856"/>
                <a:ext cx="3073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75A1B3-C8E6-3E1C-000D-2ACEAF7EE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952" y="4118856"/>
                <a:ext cx="307392" cy="276999"/>
              </a:xfrm>
              <a:prstGeom prst="rect">
                <a:avLst/>
              </a:prstGeom>
              <a:blipFill>
                <a:blip r:embed="rId20"/>
                <a:stretch>
                  <a:fillRect l="-11765" r="-1961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18EA34-991C-9476-CB12-45446E336485}"/>
                  </a:ext>
                </a:extLst>
              </p:cNvPr>
              <p:cNvSpPr txBox="1"/>
              <p:nvPr/>
            </p:nvSpPr>
            <p:spPr>
              <a:xfrm>
                <a:off x="7523643" y="2107123"/>
                <a:ext cx="1653172" cy="3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18EA34-991C-9476-CB12-45446E336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43" y="2107123"/>
                <a:ext cx="1653172" cy="340606"/>
              </a:xfrm>
              <a:prstGeom prst="rect">
                <a:avLst/>
              </a:prstGeom>
              <a:blipFill>
                <a:blip r:embed="rId21"/>
                <a:stretch>
                  <a:fillRect l="-5166" t="-5357" b="-39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C7C30F-3DE2-C918-7F92-37F0A924DC2F}"/>
                  </a:ext>
                </a:extLst>
              </p:cNvPr>
              <p:cNvSpPr txBox="1"/>
              <p:nvPr/>
            </p:nvSpPr>
            <p:spPr>
              <a:xfrm>
                <a:off x="9334487" y="1096597"/>
                <a:ext cx="2839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C7C30F-3DE2-C918-7F92-37F0A924D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487" y="1096597"/>
                <a:ext cx="283924" cy="276999"/>
              </a:xfrm>
              <a:prstGeom prst="rect">
                <a:avLst/>
              </a:prstGeom>
              <a:blipFill>
                <a:blip r:embed="rId22"/>
                <a:stretch>
                  <a:fillRect l="-21277" t="-26667" r="-51064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D03983-104D-FF22-B03A-BA0BBD25B723}"/>
              </a:ext>
            </a:extLst>
          </p:cNvPr>
          <p:cNvCxnSpPr>
            <a:stCxn id="15" idx="0"/>
            <a:endCxn id="18" idx="4"/>
          </p:cNvCxnSpPr>
          <p:nvPr/>
        </p:nvCxnSpPr>
        <p:spPr>
          <a:xfrm flipH="1" flipV="1">
            <a:off x="8803245" y="3455660"/>
            <a:ext cx="395665" cy="581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29C9197-7FBB-9999-A094-E258B2DE3641}"/>
              </a:ext>
            </a:extLst>
          </p:cNvPr>
          <p:cNvCxnSpPr>
            <a:cxnSpLocks/>
            <a:stCxn id="16" idx="0"/>
            <a:endCxn id="20" idx="4"/>
          </p:cNvCxnSpPr>
          <p:nvPr/>
        </p:nvCxnSpPr>
        <p:spPr>
          <a:xfrm flipV="1">
            <a:off x="10108093" y="3435022"/>
            <a:ext cx="1452559" cy="607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7DC677E-2CA9-6453-A016-798031B3AC7D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1097102" y="3476503"/>
            <a:ext cx="395665" cy="549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E7E9316-A617-EF33-9435-76827CBB5235}"/>
              </a:ext>
            </a:extLst>
          </p:cNvPr>
          <p:cNvCxnSpPr>
            <a:cxnSpLocks/>
            <a:stCxn id="17" idx="0"/>
            <a:endCxn id="33" idx="5"/>
          </p:cNvCxnSpPr>
          <p:nvPr/>
        </p:nvCxnSpPr>
        <p:spPr>
          <a:xfrm flipH="1" flipV="1">
            <a:off x="10859357" y="3388007"/>
            <a:ext cx="237745" cy="63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">
            <a:extLst>
              <a:ext uri="{FF2B5EF4-FFF2-40B4-BE49-F238E27FC236}">
                <a16:creationId xmlns:a16="http://schemas.microsoft.com/office/drawing/2014/main" id="{0F346B80-1193-81CC-74E9-EA529B256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3692" y="2993698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A2C34E0-B7EF-5535-4851-E3995C3695C8}"/>
              </a:ext>
            </a:extLst>
          </p:cNvPr>
          <p:cNvCxnSpPr>
            <a:cxnSpLocks/>
            <a:stCxn id="17" idx="0"/>
            <a:endCxn id="19" idx="5"/>
          </p:cNvCxnSpPr>
          <p:nvPr/>
        </p:nvCxnSpPr>
        <p:spPr>
          <a:xfrm flipH="1" flipV="1">
            <a:off x="9876318" y="3394129"/>
            <a:ext cx="1220784" cy="632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3551A09-8484-6A7F-6AA1-2529326B501E}"/>
              </a:ext>
            </a:extLst>
          </p:cNvPr>
          <p:cNvCxnSpPr>
            <a:cxnSpLocks/>
            <a:stCxn id="17" idx="0"/>
            <a:endCxn id="18" idx="5"/>
          </p:cNvCxnSpPr>
          <p:nvPr/>
        </p:nvCxnSpPr>
        <p:spPr>
          <a:xfrm flipH="1" flipV="1">
            <a:off x="8967135" y="3388007"/>
            <a:ext cx="2129967" cy="63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EDC59B-0E39-649C-14AD-785381BA54DD}"/>
              </a:ext>
            </a:extLst>
          </p:cNvPr>
          <p:cNvCxnSpPr>
            <a:cxnSpLocks/>
            <a:stCxn id="15" idx="0"/>
            <a:endCxn id="20" idx="3"/>
          </p:cNvCxnSpPr>
          <p:nvPr/>
        </p:nvCxnSpPr>
        <p:spPr>
          <a:xfrm flipV="1">
            <a:off x="9198910" y="3367369"/>
            <a:ext cx="2197852" cy="6693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9CF1001-4201-62C8-1F70-B2C30E2D75DC}"/>
              </a:ext>
            </a:extLst>
          </p:cNvPr>
          <p:cNvCxnSpPr>
            <a:cxnSpLocks/>
            <a:stCxn id="15" idx="0"/>
            <a:endCxn id="19" idx="4"/>
          </p:cNvCxnSpPr>
          <p:nvPr/>
        </p:nvCxnSpPr>
        <p:spPr>
          <a:xfrm flipV="1">
            <a:off x="9198910" y="3461782"/>
            <a:ext cx="513518" cy="5749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9B56C23-776A-44A6-7418-855475B8D45D}"/>
              </a:ext>
            </a:extLst>
          </p:cNvPr>
          <p:cNvCxnSpPr>
            <a:cxnSpLocks/>
            <a:stCxn id="15" idx="0"/>
            <a:endCxn id="33" idx="3"/>
          </p:cNvCxnSpPr>
          <p:nvPr/>
        </p:nvCxnSpPr>
        <p:spPr>
          <a:xfrm flipV="1">
            <a:off x="9198910" y="3388007"/>
            <a:ext cx="1332667" cy="648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94DB1C-BEB5-07F4-1E36-2347DCC84F68}"/>
              </a:ext>
            </a:extLst>
          </p:cNvPr>
          <p:cNvCxnSpPr>
            <a:cxnSpLocks/>
            <a:stCxn id="16" idx="0"/>
            <a:endCxn id="33" idx="4"/>
          </p:cNvCxnSpPr>
          <p:nvPr/>
        </p:nvCxnSpPr>
        <p:spPr>
          <a:xfrm flipV="1">
            <a:off x="10108093" y="3455660"/>
            <a:ext cx="587374" cy="587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DD55DC7-F7BA-5C15-15D4-D3C2E92D33AE}"/>
              </a:ext>
            </a:extLst>
          </p:cNvPr>
          <p:cNvCxnSpPr>
            <a:cxnSpLocks/>
            <a:stCxn id="16" idx="0"/>
            <a:endCxn id="19" idx="4"/>
          </p:cNvCxnSpPr>
          <p:nvPr/>
        </p:nvCxnSpPr>
        <p:spPr>
          <a:xfrm flipH="1" flipV="1">
            <a:off x="9712428" y="3461782"/>
            <a:ext cx="395665" cy="581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90686E1-56CA-FF94-02FE-2993B62BEB2A}"/>
              </a:ext>
            </a:extLst>
          </p:cNvPr>
          <p:cNvCxnSpPr>
            <a:cxnSpLocks/>
            <a:stCxn id="16" idx="0"/>
            <a:endCxn id="18" idx="4"/>
          </p:cNvCxnSpPr>
          <p:nvPr/>
        </p:nvCxnSpPr>
        <p:spPr>
          <a:xfrm flipH="1" flipV="1">
            <a:off x="8803245" y="3455660"/>
            <a:ext cx="1304848" cy="587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CD918F-4EFA-C7D2-E962-53A4216F92E0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8803245" y="2550283"/>
            <a:ext cx="316705" cy="443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15D58C9-9961-6690-9AA5-C5F2576C99D6}"/>
              </a:ext>
            </a:extLst>
          </p:cNvPr>
          <p:cNvCxnSpPr>
            <a:cxnSpLocks/>
            <a:stCxn id="18" idx="0"/>
            <a:endCxn id="23" idx="4"/>
          </p:cNvCxnSpPr>
          <p:nvPr/>
        </p:nvCxnSpPr>
        <p:spPr>
          <a:xfrm flipV="1">
            <a:off x="8803245" y="2545042"/>
            <a:ext cx="1267012" cy="448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AAC1AE-E41E-15AB-8669-7C8B9692367B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8784905" y="2493830"/>
            <a:ext cx="2148307" cy="509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3810EFD-9C09-3C2D-ECF0-9D6E3503F747}"/>
              </a:ext>
            </a:extLst>
          </p:cNvPr>
          <p:cNvCxnSpPr>
            <a:cxnSpLocks/>
            <a:endCxn id="21" idx="4"/>
          </p:cNvCxnSpPr>
          <p:nvPr/>
        </p:nvCxnSpPr>
        <p:spPr>
          <a:xfrm flipH="1" flipV="1">
            <a:off x="9198910" y="2571802"/>
            <a:ext cx="497489" cy="434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A49003-E865-9E7F-FA43-54FE9FDCFF7F}"/>
              </a:ext>
            </a:extLst>
          </p:cNvPr>
          <p:cNvCxnSpPr>
            <a:cxnSpLocks/>
            <a:endCxn id="23" idx="4"/>
          </p:cNvCxnSpPr>
          <p:nvPr/>
        </p:nvCxnSpPr>
        <p:spPr>
          <a:xfrm flipV="1">
            <a:off x="9640223" y="2545042"/>
            <a:ext cx="430034" cy="438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E639401-6864-9D40-F7A7-3B1205935002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9678059" y="2493830"/>
            <a:ext cx="1255153" cy="522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44A4336-534D-0FF0-D2C5-0CBE81D45C86}"/>
              </a:ext>
            </a:extLst>
          </p:cNvPr>
          <p:cNvCxnSpPr>
            <a:cxnSpLocks/>
            <a:endCxn id="21" idx="4"/>
          </p:cNvCxnSpPr>
          <p:nvPr/>
        </p:nvCxnSpPr>
        <p:spPr>
          <a:xfrm flipH="1" flipV="1">
            <a:off x="9198910" y="2571802"/>
            <a:ext cx="1522556" cy="448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516F1A0-CE01-4D64-6577-8089E8FFA579}"/>
              </a:ext>
            </a:extLst>
          </p:cNvPr>
          <p:cNvCxnSpPr>
            <a:cxnSpLocks/>
            <a:endCxn id="23" idx="4"/>
          </p:cNvCxnSpPr>
          <p:nvPr/>
        </p:nvCxnSpPr>
        <p:spPr>
          <a:xfrm flipH="1" flipV="1">
            <a:off x="10070257" y="2545042"/>
            <a:ext cx="595033" cy="4516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6E9AFDA-111A-56EA-39DE-FD44A0E4256A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10703126" y="2493830"/>
            <a:ext cx="230086" cy="5357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C890A4B-AB22-31D7-06C7-0CE78BEB47D9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9343753" y="2532859"/>
            <a:ext cx="2216899" cy="4402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E37185F-D4EC-7CB2-A8A0-6FE94E78B1AC}"/>
              </a:ext>
            </a:extLst>
          </p:cNvPr>
          <p:cNvCxnSpPr>
            <a:cxnSpLocks/>
            <a:endCxn id="23" idx="5"/>
          </p:cNvCxnSpPr>
          <p:nvPr/>
        </p:nvCxnSpPr>
        <p:spPr>
          <a:xfrm flipH="1" flipV="1">
            <a:off x="10234147" y="2477389"/>
            <a:ext cx="1288798" cy="4630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D530D57-3F05-03F2-B6B3-8D54DBFDAE66}"/>
              </a:ext>
            </a:extLst>
          </p:cNvPr>
          <p:cNvCxnSpPr>
            <a:cxnSpLocks/>
            <a:endCxn id="24" idx="4"/>
          </p:cNvCxnSpPr>
          <p:nvPr/>
        </p:nvCxnSpPr>
        <p:spPr>
          <a:xfrm flipH="1" flipV="1">
            <a:off x="11097102" y="2561483"/>
            <a:ext cx="463679" cy="411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65136E8-F422-3BFD-8BDB-C96074B8B076}"/>
              </a:ext>
            </a:extLst>
          </p:cNvPr>
          <p:cNvCxnSpPr>
            <a:cxnSpLocks/>
            <a:stCxn id="21" idx="0"/>
            <a:endCxn id="25" idx="3"/>
          </p:cNvCxnSpPr>
          <p:nvPr/>
        </p:nvCxnSpPr>
        <p:spPr>
          <a:xfrm flipV="1">
            <a:off x="9198910" y="1490906"/>
            <a:ext cx="707457" cy="6189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11E7714-6E4E-15B5-088F-F51EA6650420}"/>
              </a:ext>
            </a:extLst>
          </p:cNvPr>
          <p:cNvCxnSpPr>
            <a:cxnSpLocks/>
            <a:stCxn id="23" idx="0"/>
            <a:endCxn id="25" idx="4"/>
          </p:cNvCxnSpPr>
          <p:nvPr/>
        </p:nvCxnSpPr>
        <p:spPr>
          <a:xfrm flipV="1">
            <a:off x="10070257" y="1558559"/>
            <a:ext cx="0" cy="52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16D12-45A4-7208-D14A-2F19AACF452D}"/>
              </a:ext>
            </a:extLst>
          </p:cNvPr>
          <p:cNvCxnSpPr>
            <a:cxnSpLocks/>
            <a:stCxn id="24" idx="0"/>
            <a:endCxn id="25" idx="5"/>
          </p:cNvCxnSpPr>
          <p:nvPr/>
        </p:nvCxnSpPr>
        <p:spPr>
          <a:xfrm flipH="1" flipV="1">
            <a:off x="10234147" y="1490906"/>
            <a:ext cx="862955" cy="608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98748-B63B-140F-051E-284EB766C912}"/>
                  </a:ext>
                </a:extLst>
              </p:cNvPr>
              <p:cNvSpPr txBox="1"/>
              <p:nvPr/>
            </p:nvSpPr>
            <p:spPr>
              <a:xfrm>
                <a:off x="8443675" y="3651558"/>
                <a:ext cx="535339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98748-B63B-140F-051E-284EB766C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75" y="3651558"/>
                <a:ext cx="535339" cy="288477"/>
              </a:xfrm>
              <a:prstGeom prst="rect">
                <a:avLst/>
              </a:prstGeom>
              <a:blipFill>
                <a:blip r:embed="rId23"/>
                <a:stretch>
                  <a:fillRect l="-9091" t="-8511" r="-9091" b="-85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D154D30-67A7-B497-EBFF-1E0E5B79AF9A}"/>
                  </a:ext>
                </a:extLst>
              </p:cNvPr>
              <p:cNvSpPr txBox="1"/>
              <p:nvPr/>
            </p:nvSpPr>
            <p:spPr>
              <a:xfrm>
                <a:off x="8301170" y="2635995"/>
                <a:ext cx="535339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D154D30-67A7-B497-EBFF-1E0E5B79A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170" y="2635995"/>
                <a:ext cx="535339" cy="288477"/>
              </a:xfrm>
              <a:prstGeom prst="rect">
                <a:avLst/>
              </a:prstGeom>
              <a:blipFill>
                <a:blip r:embed="rId24"/>
                <a:stretch>
                  <a:fillRect l="-10227" t="-8333" r="-7955" b="-6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5E28AC5-73B1-39FB-FFF2-30EF5CB75A52}"/>
                  </a:ext>
                </a:extLst>
              </p:cNvPr>
              <p:cNvSpPr txBox="1"/>
              <p:nvPr/>
            </p:nvSpPr>
            <p:spPr>
              <a:xfrm>
                <a:off x="8979370" y="1601501"/>
                <a:ext cx="1907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5E28AC5-73B1-39FB-FFF2-30EF5CB7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370" y="1601501"/>
                <a:ext cx="190757" cy="276999"/>
              </a:xfrm>
              <a:prstGeom prst="rect">
                <a:avLst/>
              </a:prstGeom>
              <a:blipFill>
                <a:blip r:embed="rId25"/>
                <a:stretch>
                  <a:fillRect l="-19355" r="-193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3DAA3F7-A080-D29B-C2EB-C0F1A89739CF}"/>
                  </a:ext>
                </a:extLst>
              </p:cNvPr>
              <p:cNvSpPr txBox="1"/>
              <p:nvPr/>
            </p:nvSpPr>
            <p:spPr>
              <a:xfrm>
                <a:off x="7093897" y="3026349"/>
                <a:ext cx="1653172" cy="3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3DAA3F7-A080-D29B-C2EB-C0F1A8973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897" y="3026349"/>
                <a:ext cx="1653172" cy="340606"/>
              </a:xfrm>
              <a:prstGeom prst="rect">
                <a:avLst/>
              </a:prstGeom>
              <a:blipFill>
                <a:blip r:embed="rId26"/>
                <a:stretch>
                  <a:fillRect l="-5535" t="-5357" b="-410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7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37"/>
    </mc:Choice>
    <mc:Fallback xmlns="">
      <p:transition spd="slow" advTm="183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Backpropagation: Computation Reuse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8696833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Summarizing, the required gradients/Jacobians for this network are</a:t>
            </a: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Thus gradient computations done in upper layers can be stored and reused when computing the gradients in the lower layers (libraries like </a:t>
            </a:r>
            <a:r>
              <a:rPr lang="en-GB" sz="2600" dirty="0" err="1">
                <a:latin typeface="Abadi Extra Light" panose="020B0204020104020204" pitchFamily="34" charset="0"/>
              </a:rPr>
              <a:t>Tensorflow</a:t>
            </a:r>
            <a:r>
              <a:rPr lang="en-GB" sz="2600" dirty="0">
                <a:latin typeface="Abadi Extra Light" panose="020B0204020104020204" pitchFamily="34" charset="0"/>
              </a:rPr>
              <a:t> and </a:t>
            </a:r>
            <a:r>
              <a:rPr lang="en-GB" sz="2600" dirty="0" err="1">
                <a:latin typeface="Abadi Extra Light" panose="020B0204020104020204" pitchFamily="34" charset="0"/>
              </a:rPr>
              <a:t>Pytorch</a:t>
            </a:r>
            <a:r>
              <a:rPr lang="en-GB" sz="2600" dirty="0">
                <a:latin typeface="Abadi Extra Light" panose="020B0204020104020204" pitchFamily="34" charset="0"/>
              </a:rPr>
              <a:t> do so efficiently)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b="1" dirty="0">
                <a:solidFill>
                  <a:srgbClr val="C00000"/>
                </a:solidFill>
                <a:latin typeface="Abadi Extra Light" panose="020B0204020104020204" pitchFamily="34" charset="0"/>
              </a:rPr>
              <a:t>Vanishing gradients:</a:t>
            </a:r>
            <a:r>
              <a:rPr lang="en-GB" sz="2600" dirty="0">
                <a:latin typeface="Abadi Extra Light" panose="020B0204020104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192834-80F0-870A-8FB2-87BBC992FDAF}"/>
                  </a:ext>
                </a:extLst>
              </p:cNvPr>
              <p:cNvSpPr txBox="1"/>
              <p:nvPr/>
            </p:nvSpPr>
            <p:spPr>
              <a:xfrm>
                <a:off x="1300033" y="1748399"/>
                <a:ext cx="272792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192834-80F0-870A-8FB2-87BBC992F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33" y="1748399"/>
                <a:ext cx="2727926" cy="7022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453B03-A785-2F68-82CE-8346977365BD}"/>
                  </a:ext>
                </a:extLst>
              </p:cNvPr>
              <p:cNvSpPr txBox="1"/>
              <p:nvPr/>
            </p:nvSpPr>
            <p:spPr>
              <a:xfrm>
                <a:off x="1001585" y="2460217"/>
                <a:ext cx="4990532" cy="975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453B03-A785-2F68-82CE-834697736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85" y="2460217"/>
                <a:ext cx="4990532" cy="9759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9423C9-4F41-DA21-A091-BBD7B9A199A7}"/>
                  </a:ext>
                </a:extLst>
              </p:cNvPr>
              <p:cNvSpPr txBox="1"/>
              <p:nvPr/>
            </p:nvSpPr>
            <p:spPr>
              <a:xfrm>
                <a:off x="946064" y="3432055"/>
                <a:ext cx="6404446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den>
                    </m:f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den>
                    </m:f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9423C9-4F41-DA21-A091-BBD7B9A19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64" y="3432055"/>
                <a:ext cx="6404446" cy="8842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0F6D3A-81B6-7B59-1CCF-EF15699807A2}"/>
                  </a:ext>
                </a:extLst>
              </p:cNvPr>
              <p:cNvSpPr txBox="1"/>
              <p:nvPr/>
            </p:nvSpPr>
            <p:spPr>
              <a:xfrm>
                <a:off x="3179361" y="5737459"/>
                <a:ext cx="3764300" cy="728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diag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0F6D3A-81B6-7B59-1CCF-EF1569980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61" y="5737459"/>
                <a:ext cx="3764300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3160BB38-C6FA-A073-6B59-FF9169445659}"/>
                  </a:ext>
                </a:extLst>
              </p:cNvPr>
              <p:cNvSpPr/>
              <p:nvPr/>
            </p:nvSpPr>
            <p:spPr>
              <a:xfrm>
                <a:off x="7852538" y="5435993"/>
                <a:ext cx="4170905" cy="1271417"/>
              </a:xfrm>
              <a:prstGeom prst="wedgeRectCallout">
                <a:avLst>
                  <a:gd name="adj1" fmla="val -70436"/>
                  <a:gd name="adj2" fmla="val 49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Gradients in lower layers will have product of many such terms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den>
                    </m:f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. 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small (e.g., gradient of sigmoid or tanh), the gradient becomes vanishingly small for lower layers and becomes an issue (thus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ReLU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other with non-saturating activations are preferred)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3160BB38-C6FA-A073-6B59-FF9169445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538" y="5435993"/>
                <a:ext cx="4170905" cy="1271417"/>
              </a:xfrm>
              <a:prstGeom prst="wedgeRectCallout">
                <a:avLst>
                  <a:gd name="adj1" fmla="val -70436"/>
                  <a:gd name="adj2" fmla="val 4920"/>
                </a:avLst>
              </a:prstGeom>
              <a:blipFill>
                <a:blip r:embed="rId14"/>
                <a:stretch>
                  <a:fillRect t="-4739" b="-80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3">
            <a:extLst>
              <a:ext uri="{FF2B5EF4-FFF2-40B4-BE49-F238E27FC236}">
                <a16:creationId xmlns:a16="http://schemas.microsoft.com/office/drawing/2014/main" id="{3125E96F-95FE-2331-85B6-9EC18D0D9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135" y="4036694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2E539084-7EB8-F81A-15FB-8420F4E1D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6318" y="4042816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2E4DED8B-B0FE-7C40-59FB-8FE3F5CA3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5327" y="4026375"/>
            <a:ext cx="463550" cy="461962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D2A221E4-F09F-DF73-1C11-1579F745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470" y="2993698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0AE42740-015A-E126-6523-114CB350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653" y="299982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D82089D1-CFC0-26E9-5493-712ABE770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8877" y="297306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4FEB154D-B01D-A799-5264-55608535C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135" y="210984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Line 62">
            <a:extLst>
              <a:ext uri="{FF2B5EF4-FFF2-40B4-BE49-F238E27FC236}">
                <a16:creationId xmlns:a16="http://schemas.microsoft.com/office/drawing/2014/main" id="{4211B2DB-F8C7-DC0E-E6A5-941D2D06B7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8190" y="2363839"/>
            <a:ext cx="565555" cy="22489"/>
          </a:xfrm>
          <a:prstGeom prst="line">
            <a:avLst/>
          </a:prstGeom>
          <a:noFill/>
          <a:ln w="3816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CE858E8F-BDCE-86CE-0093-AFCF73784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482" y="2083080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1FADC7CD-A723-6B47-CF50-1E45F7C20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5327" y="2099521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Oval 3">
            <a:extLst>
              <a:ext uri="{FF2B5EF4-FFF2-40B4-BE49-F238E27FC236}">
                <a16:creationId xmlns:a16="http://schemas.microsoft.com/office/drawing/2014/main" id="{933FD7C8-F44B-1660-3A45-197742F91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482" y="1096597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C4C2A4-C551-1311-FD0F-A3E1FCA904C9}"/>
                  </a:ext>
                </a:extLst>
              </p:cNvPr>
              <p:cNvSpPr txBox="1"/>
              <p:nvPr/>
            </p:nvSpPr>
            <p:spPr>
              <a:xfrm>
                <a:off x="8573952" y="4118856"/>
                <a:ext cx="3073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C4C2A4-C551-1311-FD0F-A3E1FCA90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952" y="4118856"/>
                <a:ext cx="307392" cy="276999"/>
              </a:xfrm>
              <a:prstGeom prst="rect">
                <a:avLst/>
              </a:prstGeom>
              <a:blipFill>
                <a:blip r:embed="rId15"/>
                <a:stretch>
                  <a:fillRect l="-11765" r="-1961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D24924-571D-8726-8E20-4771AA86D099}"/>
                  </a:ext>
                </a:extLst>
              </p:cNvPr>
              <p:cNvSpPr txBox="1"/>
              <p:nvPr/>
            </p:nvSpPr>
            <p:spPr>
              <a:xfrm>
                <a:off x="7523643" y="2107123"/>
                <a:ext cx="1653172" cy="3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D24924-571D-8726-8E20-4771AA86D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43" y="2107123"/>
                <a:ext cx="1653172" cy="340606"/>
              </a:xfrm>
              <a:prstGeom prst="rect">
                <a:avLst/>
              </a:prstGeom>
              <a:blipFill>
                <a:blip r:embed="rId16"/>
                <a:stretch>
                  <a:fillRect l="-5166" t="-5357" b="-39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2B24FB-9A58-EBC6-77C3-FE330F8276FD}"/>
                  </a:ext>
                </a:extLst>
              </p:cNvPr>
              <p:cNvSpPr txBox="1"/>
              <p:nvPr/>
            </p:nvSpPr>
            <p:spPr>
              <a:xfrm>
                <a:off x="9334487" y="1096597"/>
                <a:ext cx="2839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2B24FB-9A58-EBC6-77C3-FE330F827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487" y="1096597"/>
                <a:ext cx="283924" cy="276999"/>
              </a:xfrm>
              <a:prstGeom prst="rect">
                <a:avLst/>
              </a:prstGeom>
              <a:blipFill>
                <a:blip r:embed="rId17"/>
                <a:stretch>
                  <a:fillRect l="-21277" t="-26667" r="-51064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1C817A-F228-E9C6-67AD-EA8A6940C8F9}"/>
              </a:ext>
            </a:extLst>
          </p:cNvPr>
          <p:cNvCxnSpPr>
            <a:stCxn id="3" idx="0"/>
            <a:endCxn id="7" idx="4"/>
          </p:cNvCxnSpPr>
          <p:nvPr/>
        </p:nvCxnSpPr>
        <p:spPr>
          <a:xfrm flipH="1" flipV="1">
            <a:off x="8803245" y="3455660"/>
            <a:ext cx="395665" cy="581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BE53ED-B2AC-426A-11F8-BB068D9A6A87}"/>
              </a:ext>
            </a:extLst>
          </p:cNvPr>
          <p:cNvCxnSpPr>
            <a:cxnSpLocks/>
            <a:stCxn id="5" idx="0"/>
            <a:endCxn id="9" idx="4"/>
          </p:cNvCxnSpPr>
          <p:nvPr/>
        </p:nvCxnSpPr>
        <p:spPr>
          <a:xfrm flipV="1">
            <a:off x="10108093" y="3435022"/>
            <a:ext cx="1452559" cy="607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A1E975-B522-E536-545E-CFFB4AD4365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1097102" y="3476503"/>
            <a:ext cx="395665" cy="549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DFDF41-BB65-E8C4-7A47-82808B8A2BB8}"/>
              </a:ext>
            </a:extLst>
          </p:cNvPr>
          <p:cNvCxnSpPr>
            <a:cxnSpLocks/>
            <a:stCxn id="6" idx="0"/>
            <a:endCxn id="28" idx="5"/>
          </p:cNvCxnSpPr>
          <p:nvPr/>
        </p:nvCxnSpPr>
        <p:spPr>
          <a:xfrm flipH="1" flipV="1">
            <a:off x="10859357" y="3388007"/>
            <a:ext cx="237745" cy="63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3">
            <a:extLst>
              <a:ext uri="{FF2B5EF4-FFF2-40B4-BE49-F238E27FC236}">
                <a16:creationId xmlns:a16="http://schemas.microsoft.com/office/drawing/2014/main" id="{597DAD47-6FE4-5131-B24E-DE75515D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3692" y="2993698"/>
            <a:ext cx="463550" cy="461962"/>
          </a:xfrm>
          <a:prstGeom prst="ellipse">
            <a:avLst/>
          </a:prstGeom>
          <a:solidFill>
            <a:schemeClr val="bg1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27BAE3-8839-15CD-C4D1-4F683898EB3C}"/>
              </a:ext>
            </a:extLst>
          </p:cNvPr>
          <p:cNvCxnSpPr>
            <a:cxnSpLocks/>
            <a:stCxn id="6" idx="0"/>
            <a:endCxn id="8" idx="5"/>
          </p:cNvCxnSpPr>
          <p:nvPr/>
        </p:nvCxnSpPr>
        <p:spPr>
          <a:xfrm flipH="1" flipV="1">
            <a:off x="9876318" y="3394129"/>
            <a:ext cx="1220784" cy="632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E67B9E0-DC22-142E-8822-0AB3C0759E4D}"/>
              </a:ext>
            </a:extLst>
          </p:cNvPr>
          <p:cNvCxnSpPr>
            <a:cxnSpLocks/>
            <a:stCxn id="6" idx="0"/>
            <a:endCxn id="7" idx="5"/>
          </p:cNvCxnSpPr>
          <p:nvPr/>
        </p:nvCxnSpPr>
        <p:spPr>
          <a:xfrm flipH="1" flipV="1">
            <a:off x="8967135" y="3388007"/>
            <a:ext cx="2129967" cy="63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09F868-3257-DCF0-8BFF-2F81E8ACA20A}"/>
              </a:ext>
            </a:extLst>
          </p:cNvPr>
          <p:cNvCxnSpPr>
            <a:cxnSpLocks/>
            <a:stCxn id="3" idx="0"/>
            <a:endCxn id="9" idx="3"/>
          </p:cNvCxnSpPr>
          <p:nvPr/>
        </p:nvCxnSpPr>
        <p:spPr>
          <a:xfrm flipV="1">
            <a:off x="9198910" y="3367369"/>
            <a:ext cx="2197852" cy="6693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9CC655-B4A2-DFDC-3E86-2341300A396D}"/>
              </a:ext>
            </a:extLst>
          </p:cNvPr>
          <p:cNvCxnSpPr>
            <a:cxnSpLocks/>
            <a:stCxn id="3" idx="0"/>
            <a:endCxn id="8" idx="4"/>
          </p:cNvCxnSpPr>
          <p:nvPr/>
        </p:nvCxnSpPr>
        <p:spPr>
          <a:xfrm flipV="1">
            <a:off x="9198910" y="3461782"/>
            <a:ext cx="513518" cy="5749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A24598-F103-1C7C-5E7D-630A5026B7AB}"/>
              </a:ext>
            </a:extLst>
          </p:cNvPr>
          <p:cNvCxnSpPr>
            <a:cxnSpLocks/>
            <a:stCxn id="3" idx="0"/>
            <a:endCxn id="28" idx="3"/>
          </p:cNvCxnSpPr>
          <p:nvPr/>
        </p:nvCxnSpPr>
        <p:spPr>
          <a:xfrm flipV="1">
            <a:off x="9198910" y="3388007"/>
            <a:ext cx="1332667" cy="648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48BF74-DF74-212E-1ADA-9BDFEB1661FE}"/>
              </a:ext>
            </a:extLst>
          </p:cNvPr>
          <p:cNvCxnSpPr>
            <a:cxnSpLocks/>
            <a:stCxn id="5" idx="0"/>
            <a:endCxn id="28" idx="4"/>
          </p:cNvCxnSpPr>
          <p:nvPr/>
        </p:nvCxnSpPr>
        <p:spPr>
          <a:xfrm flipV="1">
            <a:off x="10108093" y="3455660"/>
            <a:ext cx="587374" cy="587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27D9EE7-258C-3171-4848-AE870BA68826}"/>
              </a:ext>
            </a:extLst>
          </p:cNvPr>
          <p:cNvCxnSpPr>
            <a:cxnSpLocks/>
            <a:stCxn id="5" idx="0"/>
            <a:endCxn id="8" idx="4"/>
          </p:cNvCxnSpPr>
          <p:nvPr/>
        </p:nvCxnSpPr>
        <p:spPr>
          <a:xfrm flipH="1" flipV="1">
            <a:off x="9712428" y="3461782"/>
            <a:ext cx="395665" cy="5810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38EFCB-74D9-50FC-9338-BE362EB8A49A}"/>
              </a:ext>
            </a:extLst>
          </p:cNvPr>
          <p:cNvCxnSpPr>
            <a:cxnSpLocks/>
            <a:stCxn id="5" idx="0"/>
            <a:endCxn id="7" idx="4"/>
          </p:cNvCxnSpPr>
          <p:nvPr/>
        </p:nvCxnSpPr>
        <p:spPr>
          <a:xfrm flipH="1" flipV="1">
            <a:off x="8803245" y="3455660"/>
            <a:ext cx="1304848" cy="587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2A57AC7-CCDF-5DF7-5587-C52FE6B21AD2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803245" y="2550283"/>
            <a:ext cx="316705" cy="443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B1282C5-0A08-3C6F-1522-34B43E8EFAE1}"/>
              </a:ext>
            </a:extLst>
          </p:cNvPr>
          <p:cNvCxnSpPr>
            <a:cxnSpLocks/>
            <a:stCxn id="7" idx="0"/>
            <a:endCxn id="13" idx="4"/>
          </p:cNvCxnSpPr>
          <p:nvPr/>
        </p:nvCxnSpPr>
        <p:spPr>
          <a:xfrm flipV="1">
            <a:off x="8803245" y="2545042"/>
            <a:ext cx="1267012" cy="448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17EB842-E82C-A878-F4F3-49C625C7CD28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8784905" y="2493830"/>
            <a:ext cx="2148307" cy="509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71423F-B8C1-54CD-0B5B-EBCB92E3FDEE}"/>
              </a:ext>
            </a:extLst>
          </p:cNvPr>
          <p:cNvCxnSpPr>
            <a:cxnSpLocks/>
            <a:endCxn id="10" idx="4"/>
          </p:cNvCxnSpPr>
          <p:nvPr/>
        </p:nvCxnSpPr>
        <p:spPr>
          <a:xfrm flipH="1" flipV="1">
            <a:off x="9198910" y="2571802"/>
            <a:ext cx="497489" cy="434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25FD7F3-8093-05F5-E5BB-FE683077CCB7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9640223" y="2545042"/>
            <a:ext cx="430034" cy="438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659FAF-44E0-CD4A-037E-916E1785EE9D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9678059" y="2493830"/>
            <a:ext cx="1255153" cy="522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DECC677-EE7E-B0FA-A1D9-8F4DE268B37E}"/>
              </a:ext>
            </a:extLst>
          </p:cNvPr>
          <p:cNvCxnSpPr>
            <a:cxnSpLocks/>
            <a:endCxn id="10" idx="4"/>
          </p:cNvCxnSpPr>
          <p:nvPr/>
        </p:nvCxnSpPr>
        <p:spPr>
          <a:xfrm flipH="1" flipV="1">
            <a:off x="9198910" y="2571802"/>
            <a:ext cx="1522556" cy="448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F2E4134-DF66-5900-8BF4-21DBAFFAD52A}"/>
              </a:ext>
            </a:extLst>
          </p:cNvPr>
          <p:cNvCxnSpPr>
            <a:cxnSpLocks/>
            <a:endCxn id="13" idx="4"/>
          </p:cNvCxnSpPr>
          <p:nvPr/>
        </p:nvCxnSpPr>
        <p:spPr>
          <a:xfrm flipH="1" flipV="1">
            <a:off x="10070257" y="2545042"/>
            <a:ext cx="595033" cy="4516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B461535-0445-F440-C1AB-ED06FFAADE3D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10703126" y="2493830"/>
            <a:ext cx="230086" cy="5357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289B6B5-617D-215A-00C5-35B4E70C6BCE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9343753" y="2532859"/>
            <a:ext cx="2216899" cy="4402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9892711-D5EE-74F5-0A8B-38258DAFB2A9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10234147" y="2477389"/>
            <a:ext cx="1288798" cy="4630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2905DE2-61AD-2ABC-BE35-31E42D0F04E1}"/>
              </a:ext>
            </a:extLst>
          </p:cNvPr>
          <p:cNvCxnSpPr>
            <a:cxnSpLocks/>
            <a:endCxn id="19" idx="4"/>
          </p:cNvCxnSpPr>
          <p:nvPr/>
        </p:nvCxnSpPr>
        <p:spPr>
          <a:xfrm flipH="1" flipV="1">
            <a:off x="11097102" y="2561483"/>
            <a:ext cx="463679" cy="411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D5ED480-9E74-31F4-5D83-72B8DBC42232}"/>
              </a:ext>
            </a:extLst>
          </p:cNvPr>
          <p:cNvCxnSpPr>
            <a:cxnSpLocks/>
            <a:stCxn id="10" idx="0"/>
            <a:endCxn id="20" idx="3"/>
          </p:cNvCxnSpPr>
          <p:nvPr/>
        </p:nvCxnSpPr>
        <p:spPr>
          <a:xfrm flipV="1">
            <a:off x="9198910" y="1490906"/>
            <a:ext cx="707457" cy="6189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65C641-12D8-33E8-EBB0-17BA1AADF0EB}"/>
              </a:ext>
            </a:extLst>
          </p:cNvPr>
          <p:cNvCxnSpPr>
            <a:cxnSpLocks/>
            <a:stCxn id="13" idx="0"/>
            <a:endCxn id="20" idx="4"/>
          </p:cNvCxnSpPr>
          <p:nvPr/>
        </p:nvCxnSpPr>
        <p:spPr>
          <a:xfrm flipV="1">
            <a:off x="10070257" y="1558559"/>
            <a:ext cx="0" cy="52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3FE0591-49EB-2CED-1396-C16C33E793D2}"/>
              </a:ext>
            </a:extLst>
          </p:cNvPr>
          <p:cNvCxnSpPr>
            <a:cxnSpLocks/>
            <a:stCxn id="19" idx="0"/>
            <a:endCxn id="20" idx="5"/>
          </p:cNvCxnSpPr>
          <p:nvPr/>
        </p:nvCxnSpPr>
        <p:spPr>
          <a:xfrm flipH="1" flipV="1">
            <a:off x="10234147" y="1490906"/>
            <a:ext cx="862955" cy="6086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F27C330-DC9A-4DB6-7AF0-7901A6E5CC04}"/>
                  </a:ext>
                </a:extLst>
              </p:cNvPr>
              <p:cNvSpPr txBox="1"/>
              <p:nvPr/>
            </p:nvSpPr>
            <p:spPr>
              <a:xfrm>
                <a:off x="8443675" y="3651558"/>
                <a:ext cx="535339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F27C330-DC9A-4DB6-7AF0-7901A6E5C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75" y="3651558"/>
                <a:ext cx="535339" cy="288477"/>
              </a:xfrm>
              <a:prstGeom prst="rect">
                <a:avLst/>
              </a:prstGeom>
              <a:blipFill>
                <a:blip r:embed="rId18"/>
                <a:stretch>
                  <a:fillRect l="-9091" t="-8511" r="-9091" b="-85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3D31999-021A-E274-3770-0BA18FC1BDAC}"/>
                  </a:ext>
                </a:extLst>
              </p:cNvPr>
              <p:cNvSpPr txBox="1"/>
              <p:nvPr/>
            </p:nvSpPr>
            <p:spPr>
              <a:xfrm>
                <a:off x="8301170" y="2635995"/>
                <a:ext cx="535339" cy="288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3D31999-021A-E274-3770-0BA18FC1B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170" y="2635995"/>
                <a:ext cx="535339" cy="288477"/>
              </a:xfrm>
              <a:prstGeom prst="rect">
                <a:avLst/>
              </a:prstGeom>
              <a:blipFill>
                <a:blip r:embed="rId19"/>
                <a:stretch>
                  <a:fillRect l="-10227" t="-8333" r="-7955" b="-6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78602D4-5E69-08CC-341D-9ABD8D06AFFD}"/>
                  </a:ext>
                </a:extLst>
              </p:cNvPr>
              <p:cNvSpPr txBox="1"/>
              <p:nvPr/>
            </p:nvSpPr>
            <p:spPr>
              <a:xfrm>
                <a:off x="8979370" y="1601501"/>
                <a:ext cx="1907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78602D4-5E69-08CC-341D-9ABD8D06A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370" y="1601501"/>
                <a:ext cx="190757" cy="276999"/>
              </a:xfrm>
              <a:prstGeom prst="rect">
                <a:avLst/>
              </a:prstGeom>
              <a:blipFill>
                <a:blip r:embed="rId20"/>
                <a:stretch>
                  <a:fillRect l="-19355" r="-193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9395912-5FEA-C5A7-F449-21B9C223C241}"/>
                  </a:ext>
                </a:extLst>
              </p:cNvPr>
              <p:cNvSpPr txBox="1"/>
              <p:nvPr/>
            </p:nvSpPr>
            <p:spPr>
              <a:xfrm>
                <a:off x="7093897" y="3026349"/>
                <a:ext cx="1653172" cy="3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9395912-5FEA-C5A7-F449-21B9C223C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897" y="3026349"/>
                <a:ext cx="1653172" cy="340606"/>
              </a:xfrm>
              <a:prstGeom prst="rect">
                <a:avLst/>
              </a:prstGeom>
              <a:blipFill>
                <a:blip r:embed="rId21"/>
                <a:stretch>
                  <a:fillRect l="-5535" t="-5357" b="-410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999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37"/>
    </mc:Choice>
    <mc:Fallback xmlns="">
      <p:transition spd="slow" advTm="183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Backpropagation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661509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Backprop iterates between a forward pass and a backward pass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Software frameworks such as </a:t>
            </a:r>
            <a:r>
              <a:rPr lang="en-GB" sz="2600" dirty="0" err="1">
                <a:latin typeface="Abadi Extra Light" panose="020B0204020104020204" pitchFamily="34" charset="0"/>
              </a:rPr>
              <a:t>Tensorflow</a:t>
            </a:r>
            <a:r>
              <a:rPr lang="en-GB" sz="2600" dirty="0">
                <a:latin typeface="Abadi Extra Light" panose="020B0204020104020204" pitchFamily="34" charset="0"/>
              </a:rPr>
              <a:t> and </a:t>
            </a:r>
            <a:r>
              <a:rPr lang="en-GB" sz="2600" dirty="0" err="1">
                <a:latin typeface="Abadi Extra Light" panose="020B0204020104020204" pitchFamily="34" charset="0"/>
              </a:rPr>
              <a:t>PyTorch</a:t>
            </a:r>
            <a:r>
              <a:rPr lang="en-GB" sz="2600" dirty="0">
                <a:latin typeface="Abadi Extra Light" panose="020B0204020104020204" pitchFamily="34" charset="0"/>
              </a:rPr>
              <a:t> support this already so you don’t need to implement it by hand (so no worries of computing derivatives etc)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1" name="Oval 1">
            <a:extLst>
              <a:ext uri="{FF2B5EF4-FFF2-40B4-BE49-F238E27FC236}">
                <a16:creationId xmlns:a16="http://schemas.microsoft.com/office/drawing/2014/main" id="{F60C95A1-DDBC-4CBC-9309-43C3E768B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259388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2" name="Oval 2">
            <a:extLst>
              <a:ext uri="{FF2B5EF4-FFF2-40B4-BE49-F238E27FC236}">
                <a16:creationId xmlns:a16="http://schemas.microsoft.com/office/drawing/2014/main" id="{F539FD0C-D8D3-4E61-80B5-5794976D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763" y="5222875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3" name="Oval 3">
            <a:extLst>
              <a:ext uri="{FF2B5EF4-FFF2-40B4-BE49-F238E27FC236}">
                <a16:creationId xmlns:a16="http://schemas.microsoft.com/office/drawing/2014/main" id="{59E4A093-2D7C-498E-B421-F2C5BAD6C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221288"/>
            <a:ext cx="685800" cy="685800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4" name="Oval 4">
            <a:extLst>
              <a:ext uri="{FF2B5EF4-FFF2-40B4-BE49-F238E27FC236}">
                <a16:creationId xmlns:a16="http://schemas.microsoft.com/office/drawing/2014/main" id="{5806E9AA-2076-426F-BF0B-18AC006EC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384550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05" name="AutoShape 5">
            <a:extLst>
              <a:ext uri="{FF2B5EF4-FFF2-40B4-BE49-F238E27FC236}">
                <a16:creationId xmlns:a16="http://schemas.microsoft.com/office/drawing/2014/main" id="{AEB58BF9-02C3-4E2A-812E-E19DC673AF6A}"/>
              </a:ext>
            </a:extLst>
          </p:cNvPr>
          <p:cNvCxnSpPr>
            <a:cxnSpLocks noChangeShapeType="1"/>
            <a:stCxn id="203" idx="0"/>
            <a:endCxn id="204" idx="3"/>
          </p:cNvCxnSpPr>
          <p:nvPr/>
        </p:nvCxnSpPr>
        <p:spPr bwMode="auto">
          <a:xfrm flipV="1">
            <a:off x="3475038" y="3968750"/>
            <a:ext cx="1593850" cy="12525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6" name="AutoShape 6">
            <a:extLst>
              <a:ext uri="{FF2B5EF4-FFF2-40B4-BE49-F238E27FC236}">
                <a16:creationId xmlns:a16="http://schemas.microsoft.com/office/drawing/2014/main" id="{5BF30D6E-6D8F-46F0-B1D2-FFA18111A294}"/>
              </a:ext>
            </a:extLst>
          </p:cNvPr>
          <p:cNvCxnSpPr>
            <a:cxnSpLocks noChangeShapeType="1"/>
            <a:stCxn id="201" idx="1"/>
            <a:endCxn id="204" idx="4"/>
          </p:cNvCxnSpPr>
          <p:nvPr/>
        </p:nvCxnSpPr>
        <p:spPr bwMode="auto">
          <a:xfrm flipH="1" flipV="1">
            <a:off x="5311775" y="4070350"/>
            <a:ext cx="585788" cy="12906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7" name="AutoShape 7">
            <a:extLst>
              <a:ext uri="{FF2B5EF4-FFF2-40B4-BE49-F238E27FC236}">
                <a16:creationId xmlns:a16="http://schemas.microsoft.com/office/drawing/2014/main" id="{23334226-6854-4C6A-A690-9D2A7DB415B8}"/>
              </a:ext>
            </a:extLst>
          </p:cNvPr>
          <p:cNvCxnSpPr>
            <a:cxnSpLocks noChangeShapeType="1"/>
            <a:stCxn id="202" idx="1"/>
            <a:endCxn id="204" idx="5"/>
          </p:cNvCxnSpPr>
          <p:nvPr/>
        </p:nvCxnSpPr>
        <p:spPr bwMode="auto">
          <a:xfrm flipH="1" flipV="1">
            <a:off x="5553075" y="3968750"/>
            <a:ext cx="3186113" cy="1354138"/>
          </a:xfrm>
          <a:prstGeom prst="straightConnector1">
            <a:avLst/>
          </a:prstGeom>
          <a:noFill/>
          <a:ln w="19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8" name="Oval 8">
            <a:extLst>
              <a:ext uri="{FF2B5EF4-FFF2-40B4-BE49-F238E27FC236}">
                <a16:creationId xmlns:a16="http://schemas.microsoft.com/office/drawing/2014/main" id="{16EB89EF-A265-45B2-ABF7-30CC230FB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1944688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09" name="AutoShape 9">
            <a:extLst>
              <a:ext uri="{FF2B5EF4-FFF2-40B4-BE49-F238E27FC236}">
                <a16:creationId xmlns:a16="http://schemas.microsoft.com/office/drawing/2014/main" id="{11D08CC7-6698-4733-B31E-0C2E88092834}"/>
              </a:ext>
            </a:extLst>
          </p:cNvPr>
          <p:cNvCxnSpPr>
            <a:cxnSpLocks noChangeShapeType="1"/>
            <a:endCxn id="208" idx="4"/>
          </p:cNvCxnSpPr>
          <p:nvPr/>
        </p:nvCxnSpPr>
        <p:spPr bwMode="auto">
          <a:xfrm flipV="1">
            <a:off x="5227638" y="2630488"/>
            <a:ext cx="91122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0" name="AutoShape 10">
            <a:extLst>
              <a:ext uri="{FF2B5EF4-FFF2-40B4-BE49-F238E27FC236}">
                <a16:creationId xmlns:a16="http://schemas.microsoft.com/office/drawing/2014/main" id="{838DD5F5-2888-4102-B05A-86565C0FC4EB}"/>
              </a:ext>
            </a:extLst>
          </p:cNvPr>
          <p:cNvCxnSpPr>
            <a:cxnSpLocks noChangeShapeType="1"/>
            <a:endCxn id="208" idx="4"/>
          </p:cNvCxnSpPr>
          <p:nvPr/>
        </p:nvCxnSpPr>
        <p:spPr bwMode="auto">
          <a:xfrm flipH="1" flipV="1">
            <a:off x="6137275" y="2630488"/>
            <a:ext cx="917575" cy="755650"/>
          </a:xfrm>
          <a:prstGeom prst="straightConnector1">
            <a:avLst/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11" name="Group 11">
            <a:extLst>
              <a:ext uri="{FF2B5EF4-FFF2-40B4-BE49-F238E27FC236}">
                <a16:creationId xmlns:a16="http://schemas.microsoft.com/office/drawing/2014/main" id="{DBAFF60D-BAAA-4345-8C6C-E8295F2B73EC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3767138"/>
            <a:ext cx="250825" cy="225425"/>
            <a:chOff x="3243" y="2373"/>
            <a:chExt cx="158" cy="142"/>
          </a:xfrm>
        </p:grpSpPr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id="{0CFE3546-8385-4EA3-B686-EFCFC0A41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3" name="Freeform 13">
              <a:extLst>
                <a:ext uri="{FF2B5EF4-FFF2-40B4-BE49-F238E27FC236}">
                  <a16:creationId xmlns:a16="http://schemas.microsoft.com/office/drawing/2014/main" id="{1265DE0B-852D-41B2-9D60-CCDFE5724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pic>
        <p:nvPicPr>
          <p:cNvPr id="214" name="Picture 14">
            <a:extLst>
              <a:ext uri="{FF2B5EF4-FFF2-40B4-BE49-F238E27FC236}">
                <a16:creationId xmlns:a16="http://schemas.microsoft.com/office/drawing/2014/main" id="{F8C74E93-DAE4-4102-915A-5AD15EAB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454400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5" name="Group 15">
            <a:extLst>
              <a:ext uri="{FF2B5EF4-FFF2-40B4-BE49-F238E27FC236}">
                <a16:creationId xmlns:a16="http://schemas.microsoft.com/office/drawing/2014/main" id="{67CB688C-75BE-43B1-A98A-BA43B1A40473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5475288"/>
            <a:ext cx="622300" cy="344487"/>
            <a:chOff x="1519" y="3449"/>
            <a:chExt cx="392" cy="217"/>
          </a:xfrm>
        </p:grpSpPr>
        <p:sp>
          <p:nvSpPr>
            <p:cNvPr id="216" name="Freeform 16">
              <a:extLst>
                <a:ext uri="{FF2B5EF4-FFF2-40B4-BE49-F238E27FC236}">
                  <a16:creationId xmlns:a16="http://schemas.microsoft.com/office/drawing/2014/main" id="{7E161E45-D841-4B8C-89B2-A3ADC5777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454"/>
              <a:ext cx="392" cy="184"/>
            </a:xfrm>
            <a:custGeom>
              <a:avLst/>
              <a:gdLst>
                <a:gd name="T0" fmla="*/ 867 w 1734"/>
                <a:gd name="T1" fmla="*/ 814 h 815"/>
                <a:gd name="T2" fmla="*/ 0 w 1734"/>
                <a:gd name="T3" fmla="*/ 814 h 815"/>
                <a:gd name="T4" fmla="*/ 0 w 1734"/>
                <a:gd name="T5" fmla="*/ 0 h 815"/>
                <a:gd name="T6" fmla="*/ 1733 w 1734"/>
                <a:gd name="T7" fmla="*/ 0 h 815"/>
                <a:gd name="T8" fmla="*/ 1733 w 1734"/>
                <a:gd name="T9" fmla="*/ 814 h 815"/>
                <a:gd name="T10" fmla="*/ 867 w 1734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4" h="815">
                  <a:moveTo>
                    <a:pt x="867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733" y="0"/>
                  </a:lnTo>
                  <a:lnTo>
                    <a:pt x="1733" y="814"/>
                  </a:lnTo>
                  <a:lnTo>
                    <a:pt x="867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7" name="Freeform 17">
              <a:extLst>
                <a:ext uri="{FF2B5EF4-FFF2-40B4-BE49-F238E27FC236}">
                  <a16:creationId xmlns:a16="http://schemas.microsoft.com/office/drawing/2014/main" id="{5F9F4F78-5F3D-4F70-BF44-03DBDD271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449"/>
              <a:ext cx="134" cy="144"/>
            </a:xfrm>
            <a:custGeom>
              <a:avLst/>
              <a:gdLst>
                <a:gd name="T0" fmla="*/ 364 w 594"/>
                <a:gd name="T1" fmla="*/ 200 h 640"/>
                <a:gd name="T2" fmla="*/ 482 w 594"/>
                <a:gd name="T3" fmla="*/ 32 h 640"/>
                <a:gd name="T4" fmla="*/ 539 w 594"/>
                <a:gd name="T5" fmla="*/ 48 h 640"/>
                <a:gd name="T6" fmla="*/ 482 w 594"/>
                <a:gd name="T7" fmla="*/ 124 h 640"/>
                <a:gd name="T8" fmla="*/ 529 w 594"/>
                <a:gd name="T9" fmla="*/ 176 h 640"/>
                <a:gd name="T10" fmla="*/ 593 w 594"/>
                <a:gd name="T11" fmla="*/ 92 h 640"/>
                <a:gd name="T12" fmla="*/ 482 w 594"/>
                <a:gd name="T13" fmla="*/ 0 h 640"/>
                <a:gd name="T14" fmla="*/ 357 w 594"/>
                <a:gd name="T15" fmla="*/ 108 h 640"/>
                <a:gd name="T16" fmla="*/ 229 w 594"/>
                <a:gd name="T17" fmla="*/ 0 h 640"/>
                <a:gd name="T18" fmla="*/ 37 w 594"/>
                <a:gd name="T19" fmla="*/ 216 h 640"/>
                <a:gd name="T20" fmla="*/ 51 w 594"/>
                <a:gd name="T21" fmla="*/ 232 h 640"/>
                <a:gd name="T22" fmla="*/ 67 w 594"/>
                <a:gd name="T23" fmla="*/ 216 h 640"/>
                <a:gd name="T24" fmla="*/ 226 w 594"/>
                <a:gd name="T25" fmla="*/ 32 h 640"/>
                <a:gd name="T26" fmla="*/ 290 w 594"/>
                <a:gd name="T27" fmla="*/ 124 h 640"/>
                <a:gd name="T28" fmla="*/ 226 w 594"/>
                <a:gd name="T29" fmla="*/ 459 h 640"/>
                <a:gd name="T30" fmla="*/ 115 w 594"/>
                <a:gd name="T31" fmla="*/ 607 h 640"/>
                <a:gd name="T32" fmla="*/ 54 w 594"/>
                <a:gd name="T33" fmla="*/ 591 h 640"/>
                <a:gd name="T34" fmla="*/ 111 w 594"/>
                <a:gd name="T35" fmla="*/ 515 h 640"/>
                <a:gd name="T36" fmla="*/ 64 w 594"/>
                <a:gd name="T37" fmla="*/ 463 h 640"/>
                <a:gd name="T38" fmla="*/ 0 w 594"/>
                <a:gd name="T39" fmla="*/ 547 h 640"/>
                <a:gd name="T40" fmla="*/ 111 w 594"/>
                <a:gd name="T41" fmla="*/ 639 h 640"/>
                <a:gd name="T42" fmla="*/ 236 w 594"/>
                <a:gd name="T43" fmla="*/ 531 h 640"/>
                <a:gd name="T44" fmla="*/ 364 w 594"/>
                <a:gd name="T45" fmla="*/ 639 h 640"/>
                <a:gd name="T46" fmla="*/ 556 w 594"/>
                <a:gd name="T47" fmla="*/ 423 h 640"/>
                <a:gd name="T48" fmla="*/ 543 w 594"/>
                <a:gd name="T49" fmla="*/ 407 h 640"/>
                <a:gd name="T50" fmla="*/ 526 w 594"/>
                <a:gd name="T51" fmla="*/ 423 h 640"/>
                <a:gd name="T52" fmla="*/ 368 w 594"/>
                <a:gd name="T53" fmla="*/ 607 h 640"/>
                <a:gd name="T54" fmla="*/ 303 w 594"/>
                <a:gd name="T55" fmla="*/ 515 h 640"/>
                <a:gd name="T56" fmla="*/ 324 w 594"/>
                <a:gd name="T57" fmla="*/ 391 h 640"/>
                <a:gd name="T58" fmla="*/ 364 w 594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4" h="640">
                  <a:moveTo>
                    <a:pt x="364" y="200"/>
                  </a:moveTo>
                  <a:cubicBezTo>
                    <a:pt x="371" y="160"/>
                    <a:pt x="398" y="32"/>
                    <a:pt x="482" y="32"/>
                  </a:cubicBezTo>
                  <a:cubicBezTo>
                    <a:pt x="489" y="32"/>
                    <a:pt x="516" y="32"/>
                    <a:pt x="539" y="48"/>
                  </a:cubicBezTo>
                  <a:cubicBezTo>
                    <a:pt x="509" y="56"/>
                    <a:pt x="482" y="92"/>
                    <a:pt x="482" y="124"/>
                  </a:cubicBezTo>
                  <a:cubicBezTo>
                    <a:pt x="482" y="148"/>
                    <a:pt x="496" y="176"/>
                    <a:pt x="529" y="176"/>
                  </a:cubicBezTo>
                  <a:cubicBezTo>
                    <a:pt x="556" y="176"/>
                    <a:pt x="593" y="152"/>
                    <a:pt x="593" y="92"/>
                  </a:cubicBezTo>
                  <a:cubicBezTo>
                    <a:pt x="593" y="20"/>
                    <a:pt x="523" y="0"/>
                    <a:pt x="482" y="0"/>
                  </a:cubicBezTo>
                  <a:cubicBezTo>
                    <a:pt x="411" y="0"/>
                    <a:pt x="371" y="72"/>
                    <a:pt x="357" y="108"/>
                  </a:cubicBezTo>
                  <a:cubicBezTo>
                    <a:pt x="327" y="12"/>
                    <a:pt x="263" y="0"/>
                    <a:pt x="229" y="0"/>
                  </a:cubicBezTo>
                  <a:cubicBezTo>
                    <a:pt x="105" y="0"/>
                    <a:pt x="37" y="184"/>
                    <a:pt x="37" y="216"/>
                  </a:cubicBezTo>
                  <a:cubicBezTo>
                    <a:pt x="37" y="232"/>
                    <a:pt x="47" y="232"/>
                    <a:pt x="51" y="232"/>
                  </a:cubicBezTo>
                  <a:cubicBezTo>
                    <a:pt x="61" y="232"/>
                    <a:pt x="64" y="232"/>
                    <a:pt x="67" y="216"/>
                  </a:cubicBezTo>
                  <a:cubicBezTo>
                    <a:pt x="108" y="68"/>
                    <a:pt x="185" y="32"/>
                    <a:pt x="226" y="32"/>
                  </a:cubicBezTo>
                  <a:cubicBezTo>
                    <a:pt x="249" y="32"/>
                    <a:pt x="290" y="44"/>
                    <a:pt x="290" y="124"/>
                  </a:cubicBezTo>
                  <a:cubicBezTo>
                    <a:pt x="290" y="168"/>
                    <a:pt x="270" y="263"/>
                    <a:pt x="226" y="459"/>
                  </a:cubicBezTo>
                  <a:cubicBezTo>
                    <a:pt x="209" y="551"/>
                    <a:pt x="165" y="607"/>
                    <a:pt x="115" y="607"/>
                  </a:cubicBezTo>
                  <a:cubicBezTo>
                    <a:pt x="105" y="607"/>
                    <a:pt x="78" y="607"/>
                    <a:pt x="54" y="591"/>
                  </a:cubicBezTo>
                  <a:cubicBezTo>
                    <a:pt x="84" y="583"/>
                    <a:pt x="111" y="551"/>
                    <a:pt x="111" y="515"/>
                  </a:cubicBezTo>
                  <a:cubicBezTo>
                    <a:pt x="111" y="475"/>
                    <a:pt x="84" y="463"/>
                    <a:pt x="64" y="463"/>
                  </a:cubicBezTo>
                  <a:cubicBezTo>
                    <a:pt x="30" y="463"/>
                    <a:pt x="0" y="503"/>
                    <a:pt x="0" y="547"/>
                  </a:cubicBezTo>
                  <a:cubicBezTo>
                    <a:pt x="0" y="611"/>
                    <a:pt x="61" y="639"/>
                    <a:pt x="111" y="639"/>
                  </a:cubicBezTo>
                  <a:cubicBezTo>
                    <a:pt x="192" y="639"/>
                    <a:pt x="236" y="539"/>
                    <a:pt x="236" y="531"/>
                  </a:cubicBezTo>
                  <a:cubicBezTo>
                    <a:pt x="249" y="583"/>
                    <a:pt x="293" y="639"/>
                    <a:pt x="364" y="639"/>
                  </a:cubicBezTo>
                  <a:cubicBezTo>
                    <a:pt x="489" y="639"/>
                    <a:pt x="556" y="455"/>
                    <a:pt x="556" y="423"/>
                  </a:cubicBezTo>
                  <a:cubicBezTo>
                    <a:pt x="556" y="407"/>
                    <a:pt x="546" y="407"/>
                    <a:pt x="543" y="407"/>
                  </a:cubicBezTo>
                  <a:cubicBezTo>
                    <a:pt x="533" y="407"/>
                    <a:pt x="529" y="411"/>
                    <a:pt x="526" y="423"/>
                  </a:cubicBezTo>
                  <a:cubicBezTo>
                    <a:pt x="489" y="575"/>
                    <a:pt x="405" y="607"/>
                    <a:pt x="368" y="607"/>
                  </a:cubicBezTo>
                  <a:cubicBezTo>
                    <a:pt x="320" y="607"/>
                    <a:pt x="303" y="563"/>
                    <a:pt x="303" y="515"/>
                  </a:cubicBezTo>
                  <a:cubicBezTo>
                    <a:pt x="303" y="483"/>
                    <a:pt x="310" y="455"/>
                    <a:pt x="324" y="391"/>
                  </a:cubicBezTo>
                  <a:lnTo>
                    <a:pt x="364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8" name="Freeform 18">
              <a:extLst>
                <a:ext uri="{FF2B5EF4-FFF2-40B4-BE49-F238E27FC236}">
                  <a16:creationId xmlns:a16="http://schemas.microsoft.com/office/drawing/2014/main" id="{1DFEBC15-21BE-4FAB-83C3-948BC3349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3540"/>
              <a:ext cx="115" cy="101"/>
            </a:xfrm>
            <a:custGeom>
              <a:avLst/>
              <a:gdLst>
                <a:gd name="T0" fmla="*/ 61 w 510"/>
                <a:gd name="T1" fmla="*/ 375 h 448"/>
                <a:gd name="T2" fmla="*/ 54 w 510"/>
                <a:gd name="T3" fmla="*/ 415 h 448"/>
                <a:gd name="T4" fmla="*/ 84 w 510"/>
                <a:gd name="T5" fmla="*/ 447 h 448"/>
                <a:gd name="T6" fmla="*/ 115 w 510"/>
                <a:gd name="T7" fmla="*/ 423 h 448"/>
                <a:gd name="T8" fmla="*/ 128 w 510"/>
                <a:gd name="T9" fmla="*/ 363 h 448"/>
                <a:gd name="T10" fmla="*/ 148 w 510"/>
                <a:gd name="T11" fmla="*/ 275 h 448"/>
                <a:gd name="T12" fmla="*/ 162 w 510"/>
                <a:gd name="T13" fmla="*/ 208 h 448"/>
                <a:gd name="T14" fmla="*/ 196 w 510"/>
                <a:gd name="T15" fmla="*/ 120 h 448"/>
                <a:gd name="T16" fmla="*/ 324 w 510"/>
                <a:gd name="T17" fmla="*/ 28 h 448"/>
                <a:gd name="T18" fmla="*/ 371 w 510"/>
                <a:gd name="T19" fmla="*/ 96 h 448"/>
                <a:gd name="T20" fmla="*/ 324 w 510"/>
                <a:gd name="T21" fmla="*/ 307 h 448"/>
                <a:gd name="T22" fmla="*/ 310 w 510"/>
                <a:gd name="T23" fmla="*/ 359 h 448"/>
                <a:gd name="T24" fmla="*/ 388 w 510"/>
                <a:gd name="T25" fmla="*/ 447 h 448"/>
                <a:gd name="T26" fmla="*/ 509 w 510"/>
                <a:gd name="T27" fmla="*/ 295 h 448"/>
                <a:gd name="T28" fmla="*/ 496 w 510"/>
                <a:gd name="T29" fmla="*/ 279 h 448"/>
                <a:gd name="T30" fmla="*/ 482 w 510"/>
                <a:gd name="T31" fmla="*/ 299 h 448"/>
                <a:gd name="T32" fmla="*/ 391 w 510"/>
                <a:gd name="T33" fmla="*/ 419 h 448"/>
                <a:gd name="T34" fmla="*/ 371 w 510"/>
                <a:gd name="T35" fmla="*/ 383 h 448"/>
                <a:gd name="T36" fmla="*/ 391 w 510"/>
                <a:gd name="T37" fmla="*/ 303 h 448"/>
                <a:gd name="T38" fmla="*/ 435 w 510"/>
                <a:gd name="T39" fmla="*/ 112 h 448"/>
                <a:gd name="T40" fmla="*/ 327 w 510"/>
                <a:gd name="T41" fmla="*/ 0 h 448"/>
                <a:gd name="T42" fmla="*/ 185 w 510"/>
                <a:gd name="T43" fmla="*/ 88 h 448"/>
                <a:gd name="T44" fmla="*/ 98 w 510"/>
                <a:gd name="T45" fmla="*/ 0 h 448"/>
                <a:gd name="T46" fmla="*/ 30 w 510"/>
                <a:gd name="T47" fmla="*/ 56 h 448"/>
                <a:gd name="T48" fmla="*/ 0 w 510"/>
                <a:gd name="T49" fmla="*/ 152 h 448"/>
                <a:gd name="T50" fmla="*/ 13 w 510"/>
                <a:gd name="T51" fmla="*/ 164 h 448"/>
                <a:gd name="T52" fmla="*/ 34 w 510"/>
                <a:gd name="T53" fmla="*/ 136 h 448"/>
                <a:gd name="T54" fmla="*/ 94 w 510"/>
                <a:gd name="T55" fmla="*/ 28 h 448"/>
                <a:gd name="T56" fmla="*/ 121 w 510"/>
                <a:gd name="T57" fmla="*/ 76 h 448"/>
                <a:gd name="T58" fmla="*/ 108 w 510"/>
                <a:gd name="T59" fmla="*/ 160 h 448"/>
                <a:gd name="T60" fmla="*/ 88 w 510"/>
                <a:gd name="T61" fmla="*/ 247 h 448"/>
                <a:gd name="T62" fmla="*/ 61 w 510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448">
                  <a:moveTo>
                    <a:pt x="61" y="375"/>
                  </a:moveTo>
                  <a:cubicBezTo>
                    <a:pt x="61" y="387"/>
                    <a:pt x="54" y="411"/>
                    <a:pt x="54" y="415"/>
                  </a:cubicBezTo>
                  <a:cubicBezTo>
                    <a:pt x="54" y="439"/>
                    <a:pt x="71" y="447"/>
                    <a:pt x="84" y="447"/>
                  </a:cubicBezTo>
                  <a:cubicBezTo>
                    <a:pt x="98" y="447"/>
                    <a:pt x="111" y="435"/>
                    <a:pt x="115" y="423"/>
                  </a:cubicBezTo>
                  <a:cubicBezTo>
                    <a:pt x="118" y="415"/>
                    <a:pt x="128" y="383"/>
                    <a:pt x="128" y="363"/>
                  </a:cubicBezTo>
                  <a:cubicBezTo>
                    <a:pt x="135" y="343"/>
                    <a:pt x="142" y="299"/>
                    <a:pt x="148" y="275"/>
                  </a:cubicBezTo>
                  <a:cubicBezTo>
                    <a:pt x="155" y="251"/>
                    <a:pt x="158" y="232"/>
                    <a:pt x="162" y="208"/>
                  </a:cubicBezTo>
                  <a:cubicBezTo>
                    <a:pt x="172" y="168"/>
                    <a:pt x="172" y="160"/>
                    <a:pt x="196" y="120"/>
                  </a:cubicBezTo>
                  <a:cubicBezTo>
                    <a:pt x="223" y="80"/>
                    <a:pt x="260" y="28"/>
                    <a:pt x="324" y="28"/>
                  </a:cubicBezTo>
                  <a:cubicBezTo>
                    <a:pt x="371" y="28"/>
                    <a:pt x="371" y="76"/>
                    <a:pt x="371" y="96"/>
                  </a:cubicBezTo>
                  <a:cubicBezTo>
                    <a:pt x="371" y="156"/>
                    <a:pt x="337" y="263"/>
                    <a:pt x="324" y="307"/>
                  </a:cubicBezTo>
                  <a:cubicBezTo>
                    <a:pt x="314" y="335"/>
                    <a:pt x="310" y="343"/>
                    <a:pt x="310" y="359"/>
                  </a:cubicBezTo>
                  <a:cubicBezTo>
                    <a:pt x="310" y="411"/>
                    <a:pt x="347" y="447"/>
                    <a:pt x="388" y="447"/>
                  </a:cubicBezTo>
                  <a:cubicBezTo>
                    <a:pt x="472" y="447"/>
                    <a:pt x="509" y="311"/>
                    <a:pt x="509" y="295"/>
                  </a:cubicBezTo>
                  <a:cubicBezTo>
                    <a:pt x="509" y="279"/>
                    <a:pt x="499" y="279"/>
                    <a:pt x="496" y="279"/>
                  </a:cubicBezTo>
                  <a:cubicBezTo>
                    <a:pt x="486" y="279"/>
                    <a:pt x="482" y="287"/>
                    <a:pt x="482" y="299"/>
                  </a:cubicBezTo>
                  <a:cubicBezTo>
                    <a:pt x="462" y="375"/>
                    <a:pt x="425" y="419"/>
                    <a:pt x="391" y="419"/>
                  </a:cubicBezTo>
                  <a:cubicBezTo>
                    <a:pt x="374" y="419"/>
                    <a:pt x="371" y="407"/>
                    <a:pt x="371" y="383"/>
                  </a:cubicBezTo>
                  <a:cubicBezTo>
                    <a:pt x="371" y="359"/>
                    <a:pt x="374" y="347"/>
                    <a:pt x="391" y="303"/>
                  </a:cubicBezTo>
                  <a:cubicBezTo>
                    <a:pt x="398" y="271"/>
                    <a:pt x="435" y="168"/>
                    <a:pt x="435" y="112"/>
                  </a:cubicBezTo>
                  <a:cubicBezTo>
                    <a:pt x="435" y="16"/>
                    <a:pt x="371" y="0"/>
                    <a:pt x="327" y="0"/>
                  </a:cubicBezTo>
                  <a:cubicBezTo>
                    <a:pt x="256" y="0"/>
                    <a:pt x="209" y="52"/>
                    <a:pt x="185" y="88"/>
                  </a:cubicBezTo>
                  <a:cubicBezTo>
                    <a:pt x="179" y="24"/>
                    <a:pt x="128" y="0"/>
                    <a:pt x="98" y="0"/>
                  </a:cubicBezTo>
                  <a:cubicBezTo>
                    <a:pt x="61" y="0"/>
                    <a:pt x="40" y="32"/>
                    <a:pt x="30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7" y="164"/>
                    <a:pt x="27" y="160"/>
                    <a:pt x="34" y="136"/>
                  </a:cubicBezTo>
                  <a:cubicBezTo>
                    <a:pt x="47" y="76"/>
                    <a:pt x="61" y="28"/>
                    <a:pt x="94" y="28"/>
                  </a:cubicBezTo>
                  <a:cubicBezTo>
                    <a:pt x="115" y="28"/>
                    <a:pt x="121" y="48"/>
                    <a:pt x="121" y="76"/>
                  </a:cubicBezTo>
                  <a:cubicBezTo>
                    <a:pt x="121" y="96"/>
                    <a:pt x="115" y="132"/>
                    <a:pt x="108" y="160"/>
                  </a:cubicBezTo>
                  <a:cubicBezTo>
                    <a:pt x="101" y="184"/>
                    <a:pt x="94" y="228"/>
                    <a:pt x="88" y="247"/>
                  </a:cubicBezTo>
                  <a:lnTo>
                    <a:pt x="61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9" name="Freeform 19">
              <a:extLst>
                <a:ext uri="{FF2B5EF4-FFF2-40B4-BE49-F238E27FC236}">
                  <a16:creationId xmlns:a16="http://schemas.microsoft.com/office/drawing/2014/main" id="{AFA018BB-AEDF-48CB-9D19-85677F7E6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490"/>
              <a:ext cx="82" cy="177"/>
            </a:xfrm>
            <a:custGeom>
              <a:avLst/>
              <a:gdLst>
                <a:gd name="T0" fmla="*/ 226 w 365"/>
                <a:gd name="T1" fmla="*/ 32 h 783"/>
                <a:gd name="T2" fmla="*/ 199 w 365"/>
                <a:gd name="T3" fmla="*/ 0 h 783"/>
                <a:gd name="T4" fmla="*/ 0 w 365"/>
                <a:gd name="T5" fmla="*/ 76 h 783"/>
                <a:gd name="T6" fmla="*/ 0 w 365"/>
                <a:gd name="T7" fmla="*/ 120 h 783"/>
                <a:gd name="T8" fmla="*/ 145 w 365"/>
                <a:gd name="T9" fmla="*/ 88 h 783"/>
                <a:gd name="T10" fmla="*/ 145 w 365"/>
                <a:gd name="T11" fmla="*/ 687 h 783"/>
                <a:gd name="T12" fmla="*/ 44 w 365"/>
                <a:gd name="T13" fmla="*/ 738 h 783"/>
                <a:gd name="T14" fmla="*/ 7 w 365"/>
                <a:gd name="T15" fmla="*/ 738 h 783"/>
                <a:gd name="T16" fmla="*/ 7 w 365"/>
                <a:gd name="T17" fmla="*/ 782 h 783"/>
                <a:gd name="T18" fmla="*/ 185 w 365"/>
                <a:gd name="T19" fmla="*/ 778 h 783"/>
                <a:gd name="T20" fmla="*/ 364 w 365"/>
                <a:gd name="T21" fmla="*/ 782 h 783"/>
                <a:gd name="T22" fmla="*/ 364 w 365"/>
                <a:gd name="T23" fmla="*/ 738 h 783"/>
                <a:gd name="T24" fmla="*/ 327 w 365"/>
                <a:gd name="T25" fmla="*/ 738 h 783"/>
                <a:gd name="T26" fmla="*/ 226 w 365"/>
                <a:gd name="T27" fmla="*/ 687 h 783"/>
                <a:gd name="T28" fmla="*/ 226 w 365"/>
                <a:gd name="T29" fmla="*/ 3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783">
                  <a:moveTo>
                    <a:pt x="226" y="32"/>
                  </a:moveTo>
                  <a:cubicBezTo>
                    <a:pt x="226" y="0"/>
                    <a:pt x="223" y="0"/>
                    <a:pt x="199" y="0"/>
                  </a:cubicBezTo>
                  <a:cubicBezTo>
                    <a:pt x="131" y="72"/>
                    <a:pt x="40" y="76"/>
                    <a:pt x="0" y="76"/>
                  </a:cubicBezTo>
                  <a:lnTo>
                    <a:pt x="0" y="120"/>
                  </a:lnTo>
                  <a:cubicBezTo>
                    <a:pt x="24" y="120"/>
                    <a:pt x="88" y="120"/>
                    <a:pt x="145" y="88"/>
                  </a:cubicBezTo>
                  <a:lnTo>
                    <a:pt x="145" y="687"/>
                  </a:lnTo>
                  <a:cubicBezTo>
                    <a:pt x="145" y="726"/>
                    <a:pt x="145" y="738"/>
                    <a:pt x="44" y="738"/>
                  </a:cubicBezTo>
                  <a:lnTo>
                    <a:pt x="7" y="738"/>
                  </a:lnTo>
                  <a:lnTo>
                    <a:pt x="7" y="782"/>
                  </a:lnTo>
                  <a:cubicBezTo>
                    <a:pt x="24" y="782"/>
                    <a:pt x="148" y="778"/>
                    <a:pt x="185" y="778"/>
                  </a:cubicBezTo>
                  <a:cubicBezTo>
                    <a:pt x="219" y="778"/>
                    <a:pt x="344" y="782"/>
                    <a:pt x="364" y="782"/>
                  </a:cubicBezTo>
                  <a:lnTo>
                    <a:pt x="364" y="738"/>
                  </a:lnTo>
                  <a:lnTo>
                    <a:pt x="327" y="738"/>
                  </a:lnTo>
                  <a:cubicBezTo>
                    <a:pt x="226" y="738"/>
                    <a:pt x="226" y="726"/>
                    <a:pt x="226" y="687"/>
                  </a:cubicBezTo>
                  <a:lnTo>
                    <a:pt x="226" y="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0" name="Group 20">
            <a:extLst>
              <a:ext uri="{FF2B5EF4-FFF2-40B4-BE49-F238E27FC236}">
                <a16:creationId xmlns:a16="http://schemas.microsoft.com/office/drawing/2014/main" id="{2866ECDF-3BBF-4027-9197-F44067555C05}"/>
              </a:ext>
            </a:extLst>
          </p:cNvPr>
          <p:cNvGrpSpPr>
            <a:grpSpLocks/>
          </p:cNvGrpSpPr>
          <p:nvPr/>
        </p:nvGrpSpPr>
        <p:grpSpPr bwMode="auto">
          <a:xfrm>
            <a:off x="5111750" y="5489575"/>
            <a:ext cx="611188" cy="344488"/>
            <a:chOff x="3220" y="3458"/>
            <a:chExt cx="385" cy="217"/>
          </a:xfrm>
        </p:grpSpPr>
        <p:sp>
          <p:nvSpPr>
            <p:cNvPr id="221" name="Freeform 21">
              <a:extLst>
                <a:ext uri="{FF2B5EF4-FFF2-40B4-BE49-F238E27FC236}">
                  <a16:creationId xmlns:a16="http://schemas.microsoft.com/office/drawing/2014/main" id="{DBFF3CC1-A2A0-44C6-87AE-811A6AFA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3462"/>
              <a:ext cx="380" cy="184"/>
            </a:xfrm>
            <a:custGeom>
              <a:avLst/>
              <a:gdLst>
                <a:gd name="T0" fmla="*/ 840 w 1681"/>
                <a:gd name="T1" fmla="*/ 814 h 815"/>
                <a:gd name="T2" fmla="*/ 0 w 1681"/>
                <a:gd name="T3" fmla="*/ 814 h 815"/>
                <a:gd name="T4" fmla="*/ 0 w 1681"/>
                <a:gd name="T5" fmla="*/ 0 h 815"/>
                <a:gd name="T6" fmla="*/ 1680 w 1681"/>
                <a:gd name="T7" fmla="*/ 0 h 815"/>
                <a:gd name="T8" fmla="*/ 1680 w 1681"/>
                <a:gd name="T9" fmla="*/ 814 h 815"/>
                <a:gd name="T10" fmla="*/ 840 w 1681"/>
                <a:gd name="T11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1" h="815">
                  <a:moveTo>
                    <a:pt x="840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1680" y="0"/>
                  </a:lnTo>
                  <a:lnTo>
                    <a:pt x="1680" y="814"/>
                  </a:lnTo>
                  <a:lnTo>
                    <a:pt x="840" y="81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2" name="Freeform 22">
              <a:extLst>
                <a:ext uri="{FF2B5EF4-FFF2-40B4-BE49-F238E27FC236}">
                  <a16:creationId xmlns:a16="http://schemas.microsoft.com/office/drawing/2014/main" id="{CC6B300C-5817-479B-AEB9-5370896ED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3458"/>
              <a:ext cx="130" cy="144"/>
            </a:xfrm>
            <a:custGeom>
              <a:avLst/>
              <a:gdLst>
                <a:gd name="T0" fmla="*/ 353 w 576"/>
                <a:gd name="T1" fmla="*/ 200 h 640"/>
                <a:gd name="T2" fmla="*/ 468 w 576"/>
                <a:gd name="T3" fmla="*/ 32 h 640"/>
                <a:gd name="T4" fmla="*/ 523 w 576"/>
                <a:gd name="T5" fmla="*/ 48 h 640"/>
                <a:gd name="T6" fmla="*/ 468 w 576"/>
                <a:gd name="T7" fmla="*/ 124 h 640"/>
                <a:gd name="T8" fmla="*/ 513 w 576"/>
                <a:gd name="T9" fmla="*/ 176 h 640"/>
                <a:gd name="T10" fmla="*/ 575 w 576"/>
                <a:gd name="T11" fmla="*/ 92 h 640"/>
                <a:gd name="T12" fmla="*/ 468 w 576"/>
                <a:gd name="T13" fmla="*/ 0 h 640"/>
                <a:gd name="T14" fmla="*/ 347 w 576"/>
                <a:gd name="T15" fmla="*/ 108 h 640"/>
                <a:gd name="T16" fmla="*/ 222 w 576"/>
                <a:gd name="T17" fmla="*/ 0 h 640"/>
                <a:gd name="T18" fmla="*/ 36 w 576"/>
                <a:gd name="T19" fmla="*/ 216 h 640"/>
                <a:gd name="T20" fmla="*/ 49 w 576"/>
                <a:gd name="T21" fmla="*/ 232 h 640"/>
                <a:gd name="T22" fmla="*/ 65 w 576"/>
                <a:gd name="T23" fmla="*/ 216 h 640"/>
                <a:gd name="T24" fmla="*/ 219 w 576"/>
                <a:gd name="T25" fmla="*/ 32 h 640"/>
                <a:gd name="T26" fmla="*/ 281 w 576"/>
                <a:gd name="T27" fmla="*/ 124 h 640"/>
                <a:gd name="T28" fmla="*/ 219 w 576"/>
                <a:gd name="T29" fmla="*/ 459 h 640"/>
                <a:gd name="T30" fmla="*/ 111 w 576"/>
                <a:gd name="T31" fmla="*/ 607 h 640"/>
                <a:gd name="T32" fmla="*/ 52 w 576"/>
                <a:gd name="T33" fmla="*/ 591 h 640"/>
                <a:gd name="T34" fmla="*/ 108 w 576"/>
                <a:gd name="T35" fmla="*/ 515 h 640"/>
                <a:gd name="T36" fmla="*/ 62 w 576"/>
                <a:gd name="T37" fmla="*/ 463 h 640"/>
                <a:gd name="T38" fmla="*/ 0 w 576"/>
                <a:gd name="T39" fmla="*/ 547 h 640"/>
                <a:gd name="T40" fmla="*/ 108 w 576"/>
                <a:gd name="T41" fmla="*/ 639 h 640"/>
                <a:gd name="T42" fmla="*/ 229 w 576"/>
                <a:gd name="T43" fmla="*/ 531 h 640"/>
                <a:gd name="T44" fmla="*/ 353 w 576"/>
                <a:gd name="T45" fmla="*/ 639 h 640"/>
                <a:gd name="T46" fmla="*/ 539 w 576"/>
                <a:gd name="T47" fmla="*/ 423 h 640"/>
                <a:gd name="T48" fmla="*/ 526 w 576"/>
                <a:gd name="T49" fmla="*/ 407 h 640"/>
                <a:gd name="T50" fmla="*/ 510 w 576"/>
                <a:gd name="T51" fmla="*/ 423 h 640"/>
                <a:gd name="T52" fmla="*/ 356 w 576"/>
                <a:gd name="T53" fmla="*/ 607 h 640"/>
                <a:gd name="T54" fmla="*/ 294 w 576"/>
                <a:gd name="T55" fmla="*/ 515 h 640"/>
                <a:gd name="T56" fmla="*/ 314 w 576"/>
                <a:gd name="T57" fmla="*/ 391 h 640"/>
                <a:gd name="T58" fmla="*/ 353 w 576"/>
                <a:gd name="T59" fmla="*/ 2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640">
                  <a:moveTo>
                    <a:pt x="353" y="200"/>
                  </a:moveTo>
                  <a:cubicBezTo>
                    <a:pt x="360" y="160"/>
                    <a:pt x="386" y="32"/>
                    <a:pt x="468" y="32"/>
                  </a:cubicBezTo>
                  <a:cubicBezTo>
                    <a:pt x="474" y="32"/>
                    <a:pt x="500" y="32"/>
                    <a:pt x="523" y="48"/>
                  </a:cubicBezTo>
                  <a:cubicBezTo>
                    <a:pt x="494" y="56"/>
                    <a:pt x="468" y="92"/>
                    <a:pt x="468" y="124"/>
                  </a:cubicBezTo>
                  <a:cubicBezTo>
                    <a:pt x="468" y="148"/>
                    <a:pt x="481" y="176"/>
                    <a:pt x="513" y="176"/>
                  </a:cubicBezTo>
                  <a:cubicBezTo>
                    <a:pt x="539" y="176"/>
                    <a:pt x="575" y="152"/>
                    <a:pt x="575" y="92"/>
                  </a:cubicBezTo>
                  <a:cubicBezTo>
                    <a:pt x="575" y="20"/>
                    <a:pt x="507" y="0"/>
                    <a:pt x="468" y="0"/>
                  </a:cubicBezTo>
                  <a:cubicBezTo>
                    <a:pt x="399" y="0"/>
                    <a:pt x="360" y="72"/>
                    <a:pt x="347" y="108"/>
                  </a:cubicBezTo>
                  <a:cubicBezTo>
                    <a:pt x="317" y="12"/>
                    <a:pt x="255" y="0"/>
                    <a:pt x="222" y="0"/>
                  </a:cubicBezTo>
                  <a:cubicBezTo>
                    <a:pt x="101" y="0"/>
                    <a:pt x="36" y="184"/>
                    <a:pt x="36" y="216"/>
                  </a:cubicBezTo>
                  <a:cubicBezTo>
                    <a:pt x="36" y="232"/>
                    <a:pt x="46" y="232"/>
                    <a:pt x="49" y="232"/>
                  </a:cubicBezTo>
                  <a:cubicBezTo>
                    <a:pt x="59" y="232"/>
                    <a:pt x="62" y="232"/>
                    <a:pt x="65" y="216"/>
                  </a:cubicBezTo>
                  <a:cubicBezTo>
                    <a:pt x="105" y="68"/>
                    <a:pt x="180" y="32"/>
                    <a:pt x="219" y="32"/>
                  </a:cubicBezTo>
                  <a:cubicBezTo>
                    <a:pt x="242" y="32"/>
                    <a:pt x="281" y="44"/>
                    <a:pt x="281" y="124"/>
                  </a:cubicBezTo>
                  <a:cubicBezTo>
                    <a:pt x="281" y="168"/>
                    <a:pt x="262" y="263"/>
                    <a:pt x="219" y="459"/>
                  </a:cubicBezTo>
                  <a:cubicBezTo>
                    <a:pt x="203" y="551"/>
                    <a:pt x="160" y="607"/>
                    <a:pt x="111" y="607"/>
                  </a:cubicBezTo>
                  <a:cubicBezTo>
                    <a:pt x="101" y="607"/>
                    <a:pt x="75" y="607"/>
                    <a:pt x="52" y="591"/>
                  </a:cubicBezTo>
                  <a:cubicBezTo>
                    <a:pt x="82" y="583"/>
                    <a:pt x="108" y="551"/>
                    <a:pt x="108" y="515"/>
                  </a:cubicBezTo>
                  <a:cubicBezTo>
                    <a:pt x="108" y="475"/>
                    <a:pt x="82" y="463"/>
                    <a:pt x="62" y="463"/>
                  </a:cubicBezTo>
                  <a:cubicBezTo>
                    <a:pt x="29" y="463"/>
                    <a:pt x="0" y="503"/>
                    <a:pt x="0" y="547"/>
                  </a:cubicBezTo>
                  <a:cubicBezTo>
                    <a:pt x="0" y="611"/>
                    <a:pt x="59" y="639"/>
                    <a:pt x="108" y="639"/>
                  </a:cubicBezTo>
                  <a:cubicBezTo>
                    <a:pt x="186" y="639"/>
                    <a:pt x="229" y="539"/>
                    <a:pt x="229" y="531"/>
                  </a:cubicBezTo>
                  <a:cubicBezTo>
                    <a:pt x="242" y="583"/>
                    <a:pt x="284" y="639"/>
                    <a:pt x="353" y="639"/>
                  </a:cubicBezTo>
                  <a:cubicBezTo>
                    <a:pt x="474" y="639"/>
                    <a:pt x="539" y="455"/>
                    <a:pt x="539" y="423"/>
                  </a:cubicBezTo>
                  <a:cubicBezTo>
                    <a:pt x="539" y="407"/>
                    <a:pt x="530" y="407"/>
                    <a:pt x="526" y="407"/>
                  </a:cubicBezTo>
                  <a:cubicBezTo>
                    <a:pt x="517" y="407"/>
                    <a:pt x="513" y="411"/>
                    <a:pt x="510" y="423"/>
                  </a:cubicBezTo>
                  <a:cubicBezTo>
                    <a:pt x="474" y="575"/>
                    <a:pt x="392" y="607"/>
                    <a:pt x="356" y="607"/>
                  </a:cubicBezTo>
                  <a:cubicBezTo>
                    <a:pt x="311" y="607"/>
                    <a:pt x="294" y="563"/>
                    <a:pt x="294" y="515"/>
                  </a:cubicBezTo>
                  <a:cubicBezTo>
                    <a:pt x="294" y="483"/>
                    <a:pt x="301" y="455"/>
                    <a:pt x="314" y="391"/>
                  </a:cubicBezTo>
                  <a:lnTo>
                    <a:pt x="353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3" name="Freeform 23">
              <a:extLst>
                <a:ext uri="{FF2B5EF4-FFF2-40B4-BE49-F238E27FC236}">
                  <a16:creationId xmlns:a16="http://schemas.microsoft.com/office/drawing/2014/main" id="{DEF2E76F-FD0C-4329-90CA-ACDD49633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3548"/>
              <a:ext cx="111" cy="101"/>
            </a:xfrm>
            <a:custGeom>
              <a:avLst/>
              <a:gdLst>
                <a:gd name="T0" fmla="*/ 59 w 495"/>
                <a:gd name="T1" fmla="*/ 375 h 448"/>
                <a:gd name="T2" fmla="*/ 52 w 495"/>
                <a:gd name="T3" fmla="*/ 415 h 448"/>
                <a:gd name="T4" fmla="*/ 82 w 495"/>
                <a:gd name="T5" fmla="*/ 447 h 448"/>
                <a:gd name="T6" fmla="*/ 111 w 495"/>
                <a:gd name="T7" fmla="*/ 423 h 448"/>
                <a:gd name="T8" fmla="*/ 124 w 495"/>
                <a:gd name="T9" fmla="*/ 363 h 448"/>
                <a:gd name="T10" fmla="*/ 144 w 495"/>
                <a:gd name="T11" fmla="*/ 275 h 448"/>
                <a:gd name="T12" fmla="*/ 157 w 495"/>
                <a:gd name="T13" fmla="*/ 208 h 448"/>
                <a:gd name="T14" fmla="*/ 190 w 495"/>
                <a:gd name="T15" fmla="*/ 120 h 448"/>
                <a:gd name="T16" fmla="*/ 314 w 495"/>
                <a:gd name="T17" fmla="*/ 28 h 448"/>
                <a:gd name="T18" fmla="*/ 360 w 495"/>
                <a:gd name="T19" fmla="*/ 96 h 448"/>
                <a:gd name="T20" fmla="*/ 314 w 495"/>
                <a:gd name="T21" fmla="*/ 307 h 448"/>
                <a:gd name="T22" fmla="*/ 301 w 495"/>
                <a:gd name="T23" fmla="*/ 359 h 448"/>
                <a:gd name="T24" fmla="*/ 376 w 495"/>
                <a:gd name="T25" fmla="*/ 447 h 448"/>
                <a:gd name="T26" fmla="*/ 494 w 495"/>
                <a:gd name="T27" fmla="*/ 295 h 448"/>
                <a:gd name="T28" fmla="*/ 481 w 495"/>
                <a:gd name="T29" fmla="*/ 279 h 448"/>
                <a:gd name="T30" fmla="*/ 468 w 495"/>
                <a:gd name="T31" fmla="*/ 299 h 448"/>
                <a:gd name="T32" fmla="*/ 379 w 495"/>
                <a:gd name="T33" fmla="*/ 419 h 448"/>
                <a:gd name="T34" fmla="*/ 360 w 495"/>
                <a:gd name="T35" fmla="*/ 383 h 448"/>
                <a:gd name="T36" fmla="*/ 379 w 495"/>
                <a:gd name="T37" fmla="*/ 303 h 448"/>
                <a:gd name="T38" fmla="*/ 422 w 495"/>
                <a:gd name="T39" fmla="*/ 112 h 448"/>
                <a:gd name="T40" fmla="*/ 317 w 495"/>
                <a:gd name="T41" fmla="*/ 0 h 448"/>
                <a:gd name="T42" fmla="*/ 180 w 495"/>
                <a:gd name="T43" fmla="*/ 88 h 448"/>
                <a:gd name="T44" fmla="*/ 95 w 495"/>
                <a:gd name="T45" fmla="*/ 0 h 448"/>
                <a:gd name="T46" fmla="*/ 29 w 495"/>
                <a:gd name="T47" fmla="*/ 56 h 448"/>
                <a:gd name="T48" fmla="*/ 0 w 495"/>
                <a:gd name="T49" fmla="*/ 152 h 448"/>
                <a:gd name="T50" fmla="*/ 13 w 495"/>
                <a:gd name="T51" fmla="*/ 164 h 448"/>
                <a:gd name="T52" fmla="*/ 33 w 495"/>
                <a:gd name="T53" fmla="*/ 136 h 448"/>
                <a:gd name="T54" fmla="*/ 92 w 495"/>
                <a:gd name="T55" fmla="*/ 28 h 448"/>
                <a:gd name="T56" fmla="*/ 118 w 495"/>
                <a:gd name="T57" fmla="*/ 76 h 448"/>
                <a:gd name="T58" fmla="*/ 105 w 495"/>
                <a:gd name="T59" fmla="*/ 160 h 448"/>
                <a:gd name="T60" fmla="*/ 85 w 495"/>
                <a:gd name="T61" fmla="*/ 247 h 448"/>
                <a:gd name="T62" fmla="*/ 59 w 495"/>
                <a:gd name="T63" fmla="*/ 37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448">
                  <a:moveTo>
                    <a:pt x="59" y="375"/>
                  </a:moveTo>
                  <a:cubicBezTo>
                    <a:pt x="59" y="387"/>
                    <a:pt x="52" y="411"/>
                    <a:pt x="52" y="415"/>
                  </a:cubicBezTo>
                  <a:cubicBezTo>
                    <a:pt x="52" y="439"/>
                    <a:pt x="69" y="447"/>
                    <a:pt x="82" y="447"/>
                  </a:cubicBezTo>
                  <a:cubicBezTo>
                    <a:pt x="95" y="447"/>
                    <a:pt x="108" y="435"/>
                    <a:pt x="111" y="423"/>
                  </a:cubicBezTo>
                  <a:cubicBezTo>
                    <a:pt x="114" y="415"/>
                    <a:pt x="124" y="383"/>
                    <a:pt x="124" y="363"/>
                  </a:cubicBezTo>
                  <a:cubicBezTo>
                    <a:pt x="131" y="343"/>
                    <a:pt x="137" y="299"/>
                    <a:pt x="144" y="275"/>
                  </a:cubicBezTo>
                  <a:cubicBezTo>
                    <a:pt x="150" y="251"/>
                    <a:pt x="154" y="232"/>
                    <a:pt x="157" y="208"/>
                  </a:cubicBezTo>
                  <a:cubicBezTo>
                    <a:pt x="167" y="168"/>
                    <a:pt x="167" y="160"/>
                    <a:pt x="190" y="120"/>
                  </a:cubicBezTo>
                  <a:cubicBezTo>
                    <a:pt x="216" y="80"/>
                    <a:pt x="252" y="28"/>
                    <a:pt x="314" y="28"/>
                  </a:cubicBezTo>
                  <a:cubicBezTo>
                    <a:pt x="360" y="28"/>
                    <a:pt x="360" y="76"/>
                    <a:pt x="360" y="96"/>
                  </a:cubicBezTo>
                  <a:cubicBezTo>
                    <a:pt x="360" y="156"/>
                    <a:pt x="327" y="263"/>
                    <a:pt x="314" y="307"/>
                  </a:cubicBezTo>
                  <a:cubicBezTo>
                    <a:pt x="304" y="335"/>
                    <a:pt x="301" y="343"/>
                    <a:pt x="301" y="359"/>
                  </a:cubicBezTo>
                  <a:cubicBezTo>
                    <a:pt x="301" y="411"/>
                    <a:pt x="337" y="447"/>
                    <a:pt x="376" y="447"/>
                  </a:cubicBezTo>
                  <a:cubicBezTo>
                    <a:pt x="458" y="447"/>
                    <a:pt x="494" y="311"/>
                    <a:pt x="494" y="295"/>
                  </a:cubicBezTo>
                  <a:cubicBezTo>
                    <a:pt x="494" y="279"/>
                    <a:pt x="484" y="279"/>
                    <a:pt x="481" y="279"/>
                  </a:cubicBezTo>
                  <a:cubicBezTo>
                    <a:pt x="471" y="279"/>
                    <a:pt x="468" y="287"/>
                    <a:pt x="468" y="299"/>
                  </a:cubicBezTo>
                  <a:cubicBezTo>
                    <a:pt x="448" y="375"/>
                    <a:pt x="412" y="419"/>
                    <a:pt x="379" y="419"/>
                  </a:cubicBezTo>
                  <a:cubicBezTo>
                    <a:pt x="363" y="419"/>
                    <a:pt x="360" y="407"/>
                    <a:pt x="360" y="383"/>
                  </a:cubicBezTo>
                  <a:cubicBezTo>
                    <a:pt x="360" y="359"/>
                    <a:pt x="363" y="347"/>
                    <a:pt x="379" y="303"/>
                  </a:cubicBezTo>
                  <a:cubicBezTo>
                    <a:pt x="386" y="271"/>
                    <a:pt x="422" y="168"/>
                    <a:pt x="422" y="112"/>
                  </a:cubicBezTo>
                  <a:cubicBezTo>
                    <a:pt x="422" y="16"/>
                    <a:pt x="360" y="0"/>
                    <a:pt x="317" y="0"/>
                  </a:cubicBezTo>
                  <a:cubicBezTo>
                    <a:pt x="248" y="0"/>
                    <a:pt x="203" y="52"/>
                    <a:pt x="180" y="88"/>
                  </a:cubicBezTo>
                  <a:cubicBezTo>
                    <a:pt x="173" y="24"/>
                    <a:pt x="124" y="0"/>
                    <a:pt x="95" y="0"/>
                  </a:cubicBezTo>
                  <a:cubicBezTo>
                    <a:pt x="59" y="0"/>
                    <a:pt x="39" y="32"/>
                    <a:pt x="29" y="56"/>
                  </a:cubicBezTo>
                  <a:cubicBezTo>
                    <a:pt x="10" y="88"/>
                    <a:pt x="0" y="148"/>
                    <a:pt x="0" y="152"/>
                  </a:cubicBezTo>
                  <a:cubicBezTo>
                    <a:pt x="0" y="164"/>
                    <a:pt x="10" y="164"/>
                    <a:pt x="13" y="164"/>
                  </a:cubicBezTo>
                  <a:cubicBezTo>
                    <a:pt x="26" y="164"/>
                    <a:pt x="26" y="160"/>
                    <a:pt x="33" y="136"/>
                  </a:cubicBezTo>
                  <a:cubicBezTo>
                    <a:pt x="46" y="76"/>
                    <a:pt x="59" y="28"/>
                    <a:pt x="92" y="28"/>
                  </a:cubicBezTo>
                  <a:cubicBezTo>
                    <a:pt x="111" y="28"/>
                    <a:pt x="118" y="48"/>
                    <a:pt x="118" y="76"/>
                  </a:cubicBezTo>
                  <a:cubicBezTo>
                    <a:pt x="118" y="96"/>
                    <a:pt x="111" y="132"/>
                    <a:pt x="105" y="160"/>
                  </a:cubicBezTo>
                  <a:cubicBezTo>
                    <a:pt x="98" y="184"/>
                    <a:pt x="92" y="228"/>
                    <a:pt x="85" y="247"/>
                  </a:cubicBezTo>
                  <a:lnTo>
                    <a:pt x="59" y="3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4" name="Freeform 24">
              <a:extLst>
                <a:ext uri="{FF2B5EF4-FFF2-40B4-BE49-F238E27FC236}">
                  <a16:creationId xmlns:a16="http://schemas.microsoft.com/office/drawing/2014/main" id="{D087EB74-F815-4B68-9DC5-1321D3B93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3499"/>
              <a:ext cx="96" cy="177"/>
            </a:xfrm>
            <a:custGeom>
              <a:avLst/>
              <a:gdLst>
                <a:gd name="T0" fmla="*/ 428 w 429"/>
                <a:gd name="T1" fmla="*/ 567 h 783"/>
                <a:gd name="T2" fmla="*/ 396 w 429"/>
                <a:gd name="T3" fmla="*/ 567 h 783"/>
                <a:gd name="T4" fmla="*/ 366 w 429"/>
                <a:gd name="T5" fmla="*/ 679 h 783"/>
                <a:gd name="T6" fmla="*/ 275 w 429"/>
                <a:gd name="T7" fmla="*/ 683 h 783"/>
                <a:gd name="T8" fmla="*/ 98 w 429"/>
                <a:gd name="T9" fmla="*/ 683 h 783"/>
                <a:gd name="T10" fmla="*/ 288 w 429"/>
                <a:gd name="T11" fmla="*/ 487 h 783"/>
                <a:gd name="T12" fmla="*/ 428 w 429"/>
                <a:gd name="T13" fmla="*/ 228 h 783"/>
                <a:gd name="T14" fmla="*/ 199 w 429"/>
                <a:gd name="T15" fmla="*/ 0 h 783"/>
                <a:gd name="T16" fmla="*/ 0 w 429"/>
                <a:gd name="T17" fmla="*/ 212 h 783"/>
                <a:gd name="T18" fmla="*/ 52 w 429"/>
                <a:gd name="T19" fmla="*/ 275 h 783"/>
                <a:gd name="T20" fmla="*/ 101 w 429"/>
                <a:gd name="T21" fmla="*/ 216 h 783"/>
                <a:gd name="T22" fmla="*/ 46 w 429"/>
                <a:gd name="T23" fmla="*/ 152 h 783"/>
                <a:gd name="T24" fmla="*/ 186 w 429"/>
                <a:gd name="T25" fmla="*/ 44 h 783"/>
                <a:gd name="T26" fmla="*/ 337 w 429"/>
                <a:gd name="T27" fmla="*/ 228 h 783"/>
                <a:gd name="T28" fmla="*/ 242 w 429"/>
                <a:gd name="T29" fmla="*/ 459 h 783"/>
                <a:gd name="T30" fmla="*/ 7 w 429"/>
                <a:gd name="T31" fmla="*/ 734 h 783"/>
                <a:gd name="T32" fmla="*/ 0 w 429"/>
                <a:gd name="T33" fmla="*/ 782 h 783"/>
                <a:gd name="T34" fmla="*/ 399 w 429"/>
                <a:gd name="T35" fmla="*/ 782 h 783"/>
                <a:gd name="T36" fmla="*/ 428 w 429"/>
                <a:gd name="T37" fmla="*/ 56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783">
                  <a:moveTo>
                    <a:pt x="428" y="567"/>
                  </a:moveTo>
                  <a:lnTo>
                    <a:pt x="396" y="567"/>
                  </a:lnTo>
                  <a:cubicBezTo>
                    <a:pt x="389" y="595"/>
                    <a:pt x="382" y="663"/>
                    <a:pt x="366" y="679"/>
                  </a:cubicBezTo>
                  <a:cubicBezTo>
                    <a:pt x="363" y="683"/>
                    <a:pt x="288" y="683"/>
                    <a:pt x="275" y="683"/>
                  </a:cubicBezTo>
                  <a:lnTo>
                    <a:pt x="98" y="683"/>
                  </a:lnTo>
                  <a:cubicBezTo>
                    <a:pt x="196" y="571"/>
                    <a:pt x="229" y="543"/>
                    <a:pt x="288" y="487"/>
                  </a:cubicBezTo>
                  <a:cubicBezTo>
                    <a:pt x="363" y="415"/>
                    <a:pt x="428" y="343"/>
                    <a:pt x="428" y="228"/>
                  </a:cubicBezTo>
                  <a:cubicBezTo>
                    <a:pt x="428" y="88"/>
                    <a:pt x="324" y="0"/>
                    <a:pt x="199" y="0"/>
                  </a:cubicBezTo>
                  <a:cubicBezTo>
                    <a:pt x="82" y="0"/>
                    <a:pt x="0" y="104"/>
                    <a:pt x="0" y="212"/>
                  </a:cubicBezTo>
                  <a:cubicBezTo>
                    <a:pt x="0" y="271"/>
                    <a:pt x="39" y="275"/>
                    <a:pt x="52" y="275"/>
                  </a:cubicBezTo>
                  <a:cubicBezTo>
                    <a:pt x="75" y="275"/>
                    <a:pt x="101" y="259"/>
                    <a:pt x="101" y="216"/>
                  </a:cubicBezTo>
                  <a:cubicBezTo>
                    <a:pt x="101" y="196"/>
                    <a:pt x="98" y="152"/>
                    <a:pt x="46" y="152"/>
                  </a:cubicBezTo>
                  <a:cubicBezTo>
                    <a:pt x="75" y="68"/>
                    <a:pt x="141" y="44"/>
                    <a:pt x="186" y="44"/>
                  </a:cubicBezTo>
                  <a:cubicBezTo>
                    <a:pt x="284" y="44"/>
                    <a:pt x="337" y="132"/>
                    <a:pt x="337" y="228"/>
                  </a:cubicBezTo>
                  <a:cubicBezTo>
                    <a:pt x="337" y="335"/>
                    <a:pt x="275" y="411"/>
                    <a:pt x="242" y="459"/>
                  </a:cubicBezTo>
                  <a:lnTo>
                    <a:pt x="7" y="734"/>
                  </a:lnTo>
                  <a:cubicBezTo>
                    <a:pt x="0" y="750"/>
                    <a:pt x="0" y="754"/>
                    <a:pt x="0" y="782"/>
                  </a:cubicBezTo>
                  <a:lnTo>
                    <a:pt x="399" y="782"/>
                  </a:lnTo>
                  <a:lnTo>
                    <a:pt x="428" y="5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5" name="Group 25">
            <a:extLst>
              <a:ext uri="{FF2B5EF4-FFF2-40B4-BE49-F238E27FC236}">
                <a16:creationId xmlns:a16="http://schemas.microsoft.com/office/drawing/2014/main" id="{ABD3D527-C44B-46D6-A5F4-5E4773069F06}"/>
              </a:ext>
            </a:extLst>
          </p:cNvPr>
          <p:cNvGrpSpPr>
            <a:grpSpLocks/>
          </p:cNvGrpSpPr>
          <p:nvPr/>
        </p:nvGrpSpPr>
        <p:grpSpPr bwMode="auto">
          <a:xfrm>
            <a:off x="7956550" y="5440363"/>
            <a:ext cx="611188" cy="393700"/>
            <a:chOff x="5012" y="3427"/>
            <a:chExt cx="385" cy="248"/>
          </a:xfrm>
        </p:grpSpPr>
        <p:sp>
          <p:nvSpPr>
            <p:cNvPr id="226" name="Freeform 26">
              <a:extLst>
                <a:ext uri="{FF2B5EF4-FFF2-40B4-BE49-F238E27FC236}">
                  <a16:creationId xmlns:a16="http://schemas.microsoft.com/office/drawing/2014/main" id="{A8F2572A-C77C-4930-AA39-1ADBE7A7F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432"/>
              <a:ext cx="377" cy="203"/>
            </a:xfrm>
            <a:custGeom>
              <a:avLst/>
              <a:gdLst>
                <a:gd name="T0" fmla="*/ 834 w 1669"/>
                <a:gd name="T1" fmla="*/ 898 h 899"/>
                <a:gd name="T2" fmla="*/ 0 w 1669"/>
                <a:gd name="T3" fmla="*/ 898 h 899"/>
                <a:gd name="T4" fmla="*/ 0 w 1669"/>
                <a:gd name="T5" fmla="*/ 0 h 899"/>
                <a:gd name="T6" fmla="*/ 1668 w 1669"/>
                <a:gd name="T7" fmla="*/ 0 h 899"/>
                <a:gd name="T8" fmla="*/ 1668 w 1669"/>
                <a:gd name="T9" fmla="*/ 898 h 899"/>
                <a:gd name="T10" fmla="*/ 834 w 1669"/>
                <a:gd name="T11" fmla="*/ 898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9" h="899">
                  <a:moveTo>
                    <a:pt x="834" y="898"/>
                  </a:moveTo>
                  <a:lnTo>
                    <a:pt x="0" y="898"/>
                  </a:lnTo>
                  <a:lnTo>
                    <a:pt x="0" y="0"/>
                  </a:lnTo>
                  <a:lnTo>
                    <a:pt x="1668" y="0"/>
                  </a:lnTo>
                  <a:lnTo>
                    <a:pt x="1668" y="898"/>
                  </a:lnTo>
                  <a:lnTo>
                    <a:pt x="834" y="89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7" name="Freeform 27">
              <a:extLst>
                <a:ext uri="{FF2B5EF4-FFF2-40B4-BE49-F238E27FC236}">
                  <a16:creationId xmlns:a16="http://schemas.microsoft.com/office/drawing/2014/main" id="{CFDE25FC-41A8-4C9A-BB2D-8EC347FC4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9" y="3427"/>
              <a:ext cx="129" cy="159"/>
            </a:xfrm>
            <a:custGeom>
              <a:avLst/>
              <a:gdLst>
                <a:gd name="T0" fmla="*/ 350 w 572"/>
                <a:gd name="T1" fmla="*/ 220 h 705"/>
                <a:gd name="T2" fmla="*/ 464 w 572"/>
                <a:gd name="T3" fmla="*/ 35 h 705"/>
                <a:gd name="T4" fmla="*/ 519 w 572"/>
                <a:gd name="T5" fmla="*/ 53 h 705"/>
                <a:gd name="T6" fmla="*/ 464 w 572"/>
                <a:gd name="T7" fmla="*/ 136 h 705"/>
                <a:gd name="T8" fmla="*/ 509 w 572"/>
                <a:gd name="T9" fmla="*/ 194 h 705"/>
                <a:gd name="T10" fmla="*/ 571 w 572"/>
                <a:gd name="T11" fmla="*/ 101 h 705"/>
                <a:gd name="T12" fmla="*/ 464 w 572"/>
                <a:gd name="T13" fmla="*/ 0 h 705"/>
                <a:gd name="T14" fmla="*/ 344 w 572"/>
                <a:gd name="T15" fmla="*/ 119 h 705"/>
                <a:gd name="T16" fmla="*/ 221 w 572"/>
                <a:gd name="T17" fmla="*/ 0 h 705"/>
                <a:gd name="T18" fmla="*/ 36 w 572"/>
                <a:gd name="T19" fmla="*/ 242 h 705"/>
                <a:gd name="T20" fmla="*/ 49 w 572"/>
                <a:gd name="T21" fmla="*/ 255 h 705"/>
                <a:gd name="T22" fmla="*/ 65 w 572"/>
                <a:gd name="T23" fmla="*/ 242 h 705"/>
                <a:gd name="T24" fmla="*/ 217 w 572"/>
                <a:gd name="T25" fmla="*/ 35 h 705"/>
                <a:gd name="T26" fmla="*/ 279 w 572"/>
                <a:gd name="T27" fmla="*/ 136 h 705"/>
                <a:gd name="T28" fmla="*/ 217 w 572"/>
                <a:gd name="T29" fmla="*/ 506 h 705"/>
                <a:gd name="T30" fmla="*/ 110 w 572"/>
                <a:gd name="T31" fmla="*/ 669 h 705"/>
                <a:gd name="T32" fmla="*/ 52 w 572"/>
                <a:gd name="T33" fmla="*/ 651 h 705"/>
                <a:gd name="T34" fmla="*/ 107 w 572"/>
                <a:gd name="T35" fmla="*/ 568 h 705"/>
                <a:gd name="T36" fmla="*/ 62 w 572"/>
                <a:gd name="T37" fmla="*/ 510 h 705"/>
                <a:gd name="T38" fmla="*/ 0 w 572"/>
                <a:gd name="T39" fmla="*/ 603 h 705"/>
                <a:gd name="T40" fmla="*/ 107 w 572"/>
                <a:gd name="T41" fmla="*/ 704 h 705"/>
                <a:gd name="T42" fmla="*/ 227 w 572"/>
                <a:gd name="T43" fmla="*/ 585 h 705"/>
                <a:gd name="T44" fmla="*/ 350 w 572"/>
                <a:gd name="T45" fmla="*/ 704 h 705"/>
                <a:gd name="T46" fmla="*/ 535 w 572"/>
                <a:gd name="T47" fmla="*/ 466 h 705"/>
                <a:gd name="T48" fmla="*/ 522 w 572"/>
                <a:gd name="T49" fmla="*/ 453 h 705"/>
                <a:gd name="T50" fmla="*/ 506 w 572"/>
                <a:gd name="T51" fmla="*/ 466 h 705"/>
                <a:gd name="T52" fmla="*/ 354 w 572"/>
                <a:gd name="T53" fmla="*/ 669 h 705"/>
                <a:gd name="T54" fmla="*/ 292 w 572"/>
                <a:gd name="T55" fmla="*/ 568 h 705"/>
                <a:gd name="T56" fmla="*/ 311 w 572"/>
                <a:gd name="T57" fmla="*/ 431 h 705"/>
                <a:gd name="T58" fmla="*/ 350 w 572"/>
                <a:gd name="T59" fmla="*/ 22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2" h="705">
                  <a:moveTo>
                    <a:pt x="350" y="220"/>
                  </a:moveTo>
                  <a:cubicBezTo>
                    <a:pt x="357" y="176"/>
                    <a:pt x="383" y="35"/>
                    <a:pt x="464" y="35"/>
                  </a:cubicBezTo>
                  <a:cubicBezTo>
                    <a:pt x="470" y="35"/>
                    <a:pt x="496" y="35"/>
                    <a:pt x="519" y="53"/>
                  </a:cubicBezTo>
                  <a:cubicBezTo>
                    <a:pt x="490" y="62"/>
                    <a:pt x="464" y="101"/>
                    <a:pt x="464" y="136"/>
                  </a:cubicBezTo>
                  <a:cubicBezTo>
                    <a:pt x="464" y="163"/>
                    <a:pt x="477" y="194"/>
                    <a:pt x="509" y="194"/>
                  </a:cubicBezTo>
                  <a:cubicBezTo>
                    <a:pt x="535" y="194"/>
                    <a:pt x="571" y="167"/>
                    <a:pt x="571" y="101"/>
                  </a:cubicBezTo>
                  <a:cubicBezTo>
                    <a:pt x="571" y="22"/>
                    <a:pt x="503" y="0"/>
                    <a:pt x="464" y="0"/>
                  </a:cubicBezTo>
                  <a:cubicBezTo>
                    <a:pt x="396" y="0"/>
                    <a:pt x="357" y="79"/>
                    <a:pt x="344" y="119"/>
                  </a:cubicBezTo>
                  <a:cubicBezTo>
                    <a:pt x="315" y="13"/>
                    <a:pt x="253" y="0"/>
                    <a:pt x="221" y="0"/>
                  </a:cubicBezTo>
                  <a:cubicBezTo>
                    <a:pt x="101" y="0"/>
                    <a:pt x="36" y="202"/>
                    <a:pt x="36" y="242"/>
                  </a:cubicBezTo>
                  <a:cubicBezTo>
                    <a:pt x="36" y="255"/>
                    <a:pt x="45" y="255"/>
                    <a:pt x="49" y="255"/>
                  </a:cubicBezTo>
                  <a:cubicBezTo>
                    <a:pt x="58" y="255"/>
                    <a:pt x="62" y="255"/>
                    <a:pt x="65" y="242"/>
                  </a:cubicBezTo>
                  <a:cubicBezTo>
                    <a:pt x="104" y="75"/>
                    <a:pt x="178" y="35"/>
                    <a:pt x="217" y="35"/>
                  </a:cubicBezTo>
                  <a:cubicBezTo>
                    <a:pt x="240" y="35"/>
                    <a:pt x="279" y="48"/>
                    <a:pt x="279" y="136"/>
                  </a:cubicBezTo>
                  <a:cubicBezTo>
                    <a:pt x="279" y="185"/>
                    <a:pt x="260" y="295"/>
                    <a:pt x="217" y="506"/>
                  </a:cubicBezTo>
                  <a:cubicBezTo>
                    <a:pt x="201" y="607"/>
                    <a:pt x="159" y="669"/>
                    <a:pt x="110" y="669"/>
                  </a:cubicBezTo>
                  <a:cubicBezTo>
                    <a:pt x="101" y="669"/>
                    <a:pt x="75" y="669"/>
                    <a:pt x="52" y="651"/>
                  </a:cubicBezTo>
                  <a:cubicBezTo>
                    <a:pt x="81" y="642"/>
                    <a:pt x="107" y="612"/>
                    <a:pt x="107" y="568"/>
                  </a:cubicBezTo>
                  <a:cubicBezTo>
                    <a:pt x="107" y="524"/>
                    <a:pt x="81" y="510"/>
                    <a:pt x="62" y="510"/>
                  </a:cubicBezTo>
                  <a:cubicBezTo>
                    <a:pt x="29" y="510"/>
                    <a:pt x="0" y="554"/>
                    <a:pt x="0" y="603"/>
                  </a:cubicBezTo>
                  <a:cubicBezTo>
                    <a:pt x="0" y="673"/>
                    <a:pt x="58" y="704"/>
                    <a:pt x="107" y="704"/>
                  </a:cubicBezTo>
                  <a:cubicBezTo>
                    <a:pt x="185" y="704"/>
                    <a:pt x="227" y="594"/>
                    <a:pt x="227" y="585"/>
                  </a:cubicBezTo>
                  <a:cubicBezTo>
                    <a:pt x="240" y="647"/>
                    <a:pt x="282" y="704"/>
                    <a:pt x="350" y="704"/>
                  </a:cubicBezTo>
                  <a:cubicBezTo>
                    <a:pt x="470" y="704"/>
                    <a:pt x="535" y="506"/>
                    <a:pt x="535" y="466"/>
                  </a:cubicBezTo>
                  <a:cubicBezTo>
                    <a:pt x="535" y="453"/>
                    <a:pt x="526" y="453"/>
                    <a:pt x="522" y="453"/>
                  </a:cubicBezTo>
                  <a:cubicBezTo>
                    <a:pt x="513" y="453"/>
                    <a:pt x="509" y="453"/>
                    <a:pt x="506" y="466"/>
                  </a:cubicBezTo>
                  <a:cubicBezTo>
                    <a:pt x="470" y="634"/>
                    <a:pt x="389" y="669"/>
                    <a:pt x="354" y="669"/>
                  </a:cubicBezTo>
                  <a:cubicBezTo>
                    <a:pt x="308" y="669"/>
                    <a:pt x="292" y="620"/>
                    <a:pt x="292" y="568"/>
                  </a:cubicBezTo>
                  <a:cubicBezTo>
                    <a:pt x="292" y="532"/>
                    <a:pt x="298" y="502"/>
                    <a:pt x="311" y="431"/>
                  </a:cubicBezTo>
                  <a:lnTo>
                    <a:pt x="350" y="2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8" name="Freeform 28">
              <a:extLst>
                <a:ext uri="{FF2B5EF4-FFF2-40B4-BE49-F238E27FC236}">
                  <a16:creationId xmlns:a16="http://schemas.microsoft.com/office/drawing/2014/main" id="{7E9D7CE9-A31B-4AF1-95BC-B9FD40FC5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3526"/>
              <a:ext cx="110" cy="111"/>
            </a:xfrm>
            <a:custGeom>
              <a:avLst/>
              <a:gdLst>
                <a:gd name="T0" fmla="*/ 58 w 491"/>
                <a:gd name="T1" fmla="*/ 414 h 494"/>
                <a:gd name="T2" fmla="*/ 52 w 491"/>
                <a:gd name="T3" fmla="*/ 458 h 494"/>
                <a:gd name="T4" fmla="*/ 81 w 491"/>
                <a:gd name="T5" fmla="*/ 493 h 494"/>
                <a:gd name="T6" fmla="*/ 110 w 491"/>
                <a:gd name="T7" fmla="*/ 471 h 494"/>
                <a:gd name="T8" fmla="*/ 123 w 491"/>
                <a:gd name="T9" fmla="*/ 400 h 494"/>
                <a:gd name="T10" fmla="*/ 143 w 491"/>
                <a:gd name="T11" fmla="*/ 304 h 494"/>
                <a:gd name="T12" fmla="*/ 156 w 491"/>
                <a:gd name="T13" fmla="*/ 229 h 494"/>
                <a:gd name="T14" fmla="*/ 188 w 491"/>
                <a:gd name="T15" fmla="*/ 132 h 494"/>
                <a:gd name="T16" fmla="*/ 311 w 491"/>
                <a:gd name="T17" fmla="*/ 31 h 494"/>
                <a:gd name="T18" fmla="*/ 357 w 491"/>
                <a:gd name="T19" fmla="*/ 106 h 494"/>
                <a:gd name="T20" fmla="*/ 311 w 491"/>
                <a:gd name="T21" fmla="*/ 339 h 494"/>
                <a:gd name="T22" fmla="*/ 298 w 491"/>
                <a:gd name="T23" fmla="*/ 400 h 494"/>
                <a:gd name="T24" fmla="*/ 373 w 491"/>
                <a:gd name="T25" fmla="*/ 493 h 494"/>
                <a:gd name="T26" fmla="*/ 490 w 491"/>
                <a:gd name="T27" fmla="*/ 326 h 494"/>
                <a:gd name="T28" fmla="*/ 477 w 491"/>
                <a:gd name="T29" fmla="*/ 312 h 494"/>
                <a:gd name="T30" fmla="*/ 464 w 491"/>
                <a:gd name="T31" fmla="*/ 330 h 494"/>
                <a:gd name="T32" fmla="*/ 376 w 491"/>
                <a:gd name="T33" fmla="*/ 462 h 494"/>
                <a:gd name="T34" fmla="*/ 357 w 491"/>
                <a:gd name="T35" fmla="*/ 422 h 494"/>
                <a:gd name="T36" fmla="*/ 376 w 491"/>
                <a:gd name="T37" fmla="*/ 334 h 494"/>
                <a:gd name="T38" fmla="*/ 419 w 491"/>
                <a:gd name="T39" fmla="*/ 123 h 494"/>
                <a:gd name="T40" fmla="*/ 315 w 491"/>
                <a:gd name="T41" fmla="*/ 0 h 494"/>
                <a:gd name="T42" fmla="*/ 178 w 491"/>
                <a:gd name="T43" fmla="*/ 97 h 494"/>
                <a:gd name="T44" fmla="*/ 94 w 491"/>
                <a:gd name="T45" fmla="*/ 0 h 494"/>
                <a:gd name="T46" fmla="*/ 29 w 491"/>
                <a:gd name="T47" fmla="*/ 62 h 494"/>
                <a:gd name="T48" fmla="*/ 0 w 491"/>
                <a:gd name="T49" fmla="*/ 167 h 494"/>
                <a:gd name="T50" fmla="*/ 13 w 491"/>
                <a:gd name="T51" fmla="*/ 180 h 494"/>
                <a:gd name="T52" fmla="*/ 32 w 491"/>
                <a:gd name="T53" fmla="*/ 150 h 494"/>
                <a:gd name="T54" fmla="*/ 91 w 491"/>
                <a:gd name="T55" fmla="*/ 31 h 494"/>
                <a:gd name="T56" fmla="*/ 117 w 491"/>
                <a:gd name="T57" fmla="*/ 84 h 494"/>
                <a:gd name="T58" fmla="*/ 104 w 491"/>
                <a:gd name="T59" fmla="*/ 176 h 494"/>
                <a:gd name="T60" fmla="*/ 84 w 491"/>
                <a:gd name="T61" fmla="*/ 273 h 494"/>
                <a:gd name="T62" fmla="*/ 58 w 491"/>
                <a:gd name="T63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494">
                  <a:moveTo>
                    <a:pt x="58" y="414"/>
                  </a:moveTo>
                  <a:cubicBezTo>
                    <a:pt x="58" y="427"/>
                    <a:pt x="52" y="453"/>
                    <a:pt x="52" y="458"/>
                  </a:cubicBezTo>
                  <a:cubicBezTo>
                    <a:pt x="52" y="484"/>
                    <a:pt x="68" y="493"/>
                    <a:pt x="81" y="493"/>
                  </a:cubicBezTo>
                  <a:cubicBezTo>
                    <a:pt x="94" y="493"/>
                    <a:pt x="107" y="480"/>
                    <a:pt x="110" y="471"/>
                  </a:cubicBezTo>
                  <a:cubicBezTo>
                    <a:pt x="114" y="458"/>
                    <a:pt x="123" y="422"/>
                    <a:pt x="123" y="400"/>
                  </a:cubicBezTo>
                  <a:cubicBezTo>
                    <a:pt x="130" y="383"/>
                    <a:pt x="136" y="330"/>
                    <a:pt x="143" y="304"/>
                  </a:cubicBezTo>
                  <a:cubicBezTo>
                    <a:pt x="149" y="277"/>
                    <a:pt x="152" y="255"/>
                    <a:pt x="156" y="229"/>
                  </a:cubicBezTo>
                  <a:cubicBezTo>
                    <a:pt x="165" y="185"/>
                    <a:pt x="165" y="176"/>
                    <a:pt x="188" y="132"/>
                  </a:cubicBezTo>
                  <a:cubicBezTo>
                    <a:pt x="214" y="88"/>
                    <a:pt x="250" y="31"/>
                    <a:pt x="311" y="31"/>
                  </a:cubicBezTo>
                  <a:cubicBezTo>
                    <a:pt x="357" y="31"/>
                    <a:pt x="357" y="84"/>
                    <a:pt x="357" y="106"/>
                  </a:cubicBezTo>
                  <a:cubicBezTo>
                    <a:pt x="357" y="172"/>
                    <a:pt x="324" y="295"/>
                    <a:pt x="311" y="339"/>
                  </a:cubicBezTo>
                  <a:cubicBezTo>
                    <a:pt x="302" y="370"/>
                    <a:pt x="298" y="383"/>
                    <a:pt x="298" y="400"/>
                  </a:cubicBezTo>
                  <a:cubicBezTo>
                    <a:pt x="298" y="453"/>
                    <a:pt x="334" y="493"/>
                    <a:pt x="373" y="493"/>
                  </a:cubicBezTo>
                  <a:cubicBezTo>
                    <a:pt x="454" y="493"/>
                    <a:pt x="490" y="343"/>
                    <a:pt x="490" y="326"/>
                  </a:cubicBezTo>
                  <a:cubicBezTo>
                    <a:pt x="490" y="312"/>
                    <a:pt x="480" y="312"/>
                    <a:pt x="477" y="312"/>
                  </a:cubicBezTo>
                  <a:cubicBezTo>
                    <a:pt x="467" y="312"/>
                    <a:pt x="464" y="317"/>
                    <a:pt x="464" y="330"/>
                  </a:cubicBezTo>
                  <a:cubicBezTo>
                    <a:pt x="444" y="418"/>
                    <a:pt x="409" y="462"/>
                    <a:pt x="376" y="462"/>
                  </a:cubicBezTo>
                  <a:cubicBezTo>
                    <a:pt x="360" y="462"/>
                    <a:pt x="357" y="449"/>
                    <a:pt x="357" y="422"/>
                  </a:cubicBezTo>
                  <a:cubicBezTo>
                    <a:pt x="357" y="400"/>
                    <a:pt x="360" y="383"/>
                    <a:pt x="376" y="334"/>
                  </a:cubicBezTo>
                  <a:cubicBezTo>
                    <a:pt x="383" y="299"/>
                    <a:pt x="419" y="185"/>
                    <a:pt x="419" y="123"/>
                  </a:cubicBezTo>
                  <a:cubicBezTo>
                    <a:pt x="419" y="18"/>
                    <a:pt x="357" y="0"/>
                    <a:pt x="315" y="0"/>
                  </a:cubicBezTo>
                  <a:cubicBezTo>
                    <a:pt x="247" y="0"/>
                    <a:pt x="201" y="57"/>
                    <a:pt x="178" y="97"/>
                  </a:cubicBezTo>
                  <a:cubicBezTo>
                    <a:pt x="172" y="26"/>
                    <a:pt x="123" y="0"/>
                    <a:pt x="94" y="0"/>
                  </a:cubicBezTo>
                  <a:cubicBezTo>
                    <a:pt x="58" y="0"/>
                    <a:pt x="39" y="35"/>
                    <a:pt x="29" y="62"/>
                  </a:cubicBezTo>
                  <a:cubicBezTo>
                    <a:pt x="10" y="97"/>
                    <a:pt x="0" y="163"/>
                    <a:pt x="0" y="167"/>
                  </a:cubicBezTo>
                  <a:cubicBezTo>
                    <a:pt x="0" y="180"/>
                    <a:pt x="10" y="180"/>
                    <a:pt x="13" y="180"/>
                  </a:cubicBezTo>
                  <a:cubicBezTo>
                    <a:pt x="26" y="180"/>
                    <a:pt x="26" y="176"/>
                    <a:pt x="32" y="150"/>
                  </a:cubicBezTo>
                  <a:cubicBezTo>
                    <a:pt x="45" y="84"/>
                    <a:pt x="58" y="31"/>
                    <a:pt x="91" y="31"/>
                  </a:cubicBezTo>
                  <a:cubicBezTo>
                    <a:pt x="110" y="31"/>
                    <a:pt x="117" y="53"/>
                    <a:pt x="117" y="84"/>
                  </a:cubicBezTo>
                  <a:cubicBezTo>
                    <a:pt x="117" y="106"/>
                    <a:pt x="110" y="145"/>
                    <a:pt x="104" y="176"/>
                  </a:cubicBezTo>
                  <a:cubicBezTo>
                    <a:pt x="97" y="202"/>
                    <a:pt x="91" y="251"/>
                    <a:pt x="84" y="273"/>
                  </a:cubicBezTo>
                  <a:lnTo>
                    <a:pt x="58" y="4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9" name="Freeform 29">
              <a:extLst>
                <a:ext uri="{FF2B5EF4-FFF2-40B4-BE49-F238E27FC236}">
                  <a16:creationId xmlns:a16="http://schemas.microsoft.com/office/drawing/2014/main" id="{14C8D46E-A84F-47E3-8AC7-77034D4CD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" y="3471"/>
              <a:ext cx="100" cy="204"/>
            </a:xfrm>
            <a:custGeom>
              <a:avLst/>
              <a:gdLst>
                <a:gd name="T0" fmla="*/ 211 w 445"/>
                <a:gd name="T1" fmla="*/ 436 h 903"/>
                <a:gd name="T2" fmla="*/ 337 w 445"/>
                <a:gd name="T3" fmla="*/ 651 h 903"/>
                <a:gd name="T4" fmla="*/ 214 w 445"/>
                <a:gd name="T5" fmla="*/ 858 h 903"/>
                <a:gd name="T6" fmla="*/ 52 w 445"/>
                <a:gd name="T7" fmla="*/ 766 h 903"/>
                <a:gd name="T8" fmla="*/ 104 w 445"/>
                <a:gd name="T9" fmla="*/ 700 h 903"/>
                <a:gd name="T10" fmla="*/ 55 w 445"/>
                <a:gd name="T11" fmla="*/ 625 h 903"/>
                <a:gd name="T12" fmla="*/ 0 w 445"/>
                <a:gd name="T13" fmla="*/ 700 h 903"/>
                <a:gd name="T14" fmla="*/ 217 w 445"/>
                <a:gd name="T15" fmla="*/ 902 h 903"/>
                <a:gd name="T16" fmla="*/ 444 w 445"/>
                <a:gd name="T17" fmla="*/ 651 h 903"/>
                <a:gd name="T18" fmla="*/ 276 w 445"/>
                <a:gd name="T19" fmla="*/ 409 h 903"/>
                <a:gd name="T20" fmla="*/ 412 w 445"/>
                <a:gd name="T21" fmla="*/ 180 h 903"/>
                <a:gd name="T22" fmla="*/ 217 w 445"/>
                <a:gd name="T23" fmla="*/ 0 h 903"/>
                <a:gd name="T24" fmla="*/ 32 w 445"/>
                <a:gd name="T25" fmla="*/ 176 h 903"/>
                <a:gd name="T26" fmla="*/ 81 w 445"/>
                <a:gd name="T27" fmla="*/ 246 h 903"/>
                <a:gd name="T28" fmla="*/ 133 w 445"/>
                <a:gd name="T29" fmla="*/ 180 h 903"/>
                <a:gd name="T30" fmla="*/ 81 w 445"/>
                <a:gd name="T31" fmla="*/ 110 h 903"/>
                <a:gd name="T32" fmla="*/ 214 w 445"/>
                <a:gd name="T33" fmla="*/ 35 h 903"/>
                <a:gd name="T34" fmla="*/ 318 w 445"/>
                <a:gd name="T35" fmla="*/ 180 h 903"/>
                <a:gd name="T36" fmla="*/ 279 w 445"/>
                <a:gd name="T37" fmla="*/ 334 h 903"/>
                <a:gd name="T38" fmla="*/ 175 w 445"/>
                <a:gd name="T39" fmla="*/ 400 h 903"/>
                <a:gd name="T40" fmla="*/ 143 w 445"/>
                <a:gd name="T41" fmla="*/ 400 h 903"/>
                <a:gd name="T42" fmla="*/ 133 w 445"/>
                <a:gd name="T43" fmla="*/ 422 h 903"/>
                <a:gd name="T44" fmla="*/ 159 w 445"/>
                <a:gd name="T45" fmla="*/ 436 h 903"/>
                <a:gd name="T46" fmla="*/ 211 w 445"/>
                <a:gd name="T47" fmla="*/ 43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903">
                  <a:moveTo>
                    <a:pt x="211" y="436"/>
                  </a:moveTo>
                  <a:cubicBezTo>
                    <a:pt x="289" y="436"/>
                    <a:pt x="337" y="506"/>
                    <a:pt x="337" y="651"/>
                  </a:cubicBezTo>
                  <a:cubicBezTo>
                    <a:pt x="337" y="810"/>
                    <a:pt x="273" y="858"/>
                    <a:pt x="214" y="858"/>
                  </a:cubicBezTo>
                  <a:cubicBezTo>
                    <a:pt x="178" y="858"/>
                    <a:pt x="91" y="845"/>
                    <a:pt x="52" y="766"/>
                  </a:cubicBezTo>
                  <a:cubicBezTo>
                    <a:pt x="97" y="761"/>
                    <a:pt x="104" y="717"/>
                    <a:pt x="104" y="700"/>
                  </a:cubicBezTo>
                  <a:cubicBezTo>
                    <a:pt x="104" y="656"/>
                    <a:pt x="84" y="625"/>
                    <a:pt x="55" y="625"/>
                  </a:cubicBezTo>
                  <a:cubicBezTo>
                    <a:pt x="26" y="625"/>
                    <a:pt x="0" y="642"/>
                    <a:pt x="0" y="700"/>
                  </a:cubicBezTo>
                  <a:cubicBezTo>
                    <a:pt x="0" y="827"/>
                    <a:pt x="101" y="902"/>
                    <a:pt x="217" y="902"/>
                  </a:cubicBezTo>
                  <a:cubicBezTo>
                    <a:pt x="350" y="902"/>
                    <a:pt x="444" y="783"/>
                    <a:pt x="444" y="651"/>
                  </a:cubicBezTo>
                  <a:cubicBezTo>
                    <a:pt x="444" y="550"/>
                    <a:pt x="383" y="440"/>
                    <a:pt x="276" y="409"/>
                  </a:cubicBezTo>
                  <a:cubicBezTo>
                    <a:pt x="376" y="361"/>
                    <a:pt x="412" y="260"/>
                    <a:pt x="412" y="180"/>
                  </a:cubicBezTo>
                  <a:cubicBezTo>
                    <a:pt x="412" y="75"/>
                    <a:pt x="328" y="0"/>
                    <a:pt x="217" y="0"/>
                  </a:cubicBezTo>
                  <a:cubicBezTo>
                    <a:pt x="114" y="0"/>
                    <a:pt x="32" y="75"/>
                    <a:pt x="32" y="176"/>
                  </a:cubicBezTo>
                  <a:cubicBezTo>
                    <a:pt x="32" y="224"/>
                    <a:pt x="52" y="246"/>
                    <a:pt x="81" y="246"/>
                  </a:cubicBezTo>
                  <a:cubicBezTo>
                    <a:pt x="110" y="246"/>
                    <a:pt x="133" y="220"/>
                    <a:pt x="133" y="180"/>
                  </a:cubicBezTo>
                  <a:cubicBezTo>
                    <a:pt x="133" y="136"/>
                    <a:pt x="110" y="119"/>
                    <a:pt x="81" y="110"/>
                  </a:cubicBezTo>
                  <a:cubicBezTo>
                    <a:pt x="117" y="53"/>
                    <a:pt x="178" y="35"/>
                    <a:pt x="214" y="35"/>
                  </a:cubicBezTo>
                  <a:cubicBezTo>
                    <a:pt x="256" y="35"/>
                    <a:pt x="318" y="70"/>
                    <a:pt x="318" y="180"/>
                  </a:cubicBezTo>
                  <a:cubicBezTo>
                    <a:pt x="318" y="238"/>
                    <a:pt x="305" y="299"/>
                    <a:pt x="279" y="334"/>
                  </a:cubicBezTo>
                  <a:cubicBezTo>
                    <a:pt x="250" y="387"/>
                    <a:pt x="227" y="396"/>
                    <a:pt x="175" y="400"/>
                  </a:cubicBezTo>
                  <a:cubicBezTo>
                    <a:pt x="149" y="400"/>
                    <a:pt x="149" y="400"/>
                    <a:pt x="143" y="400"/>
                  </a:cubicBezTo>
                  <a:cubicBezTo>
                    <a:pt x="143" y="400"/>
                    <a:pt x="133" y="400"/>
                    <a:pt x="133" y="422"/>
                  </a:cubicBezTo>
                  <a:cubicBezTo>
                    <a:pt x="133" y="436"/>
                    <a:pt x="143" y="436"/>
                    <a:pt x="159" y="436"/>
                  </a:cubicBezTo>
                  <a:lnTo>
                    <a:pt x="211" y="4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0" name="Group 30">
            <a:extLst>
              <a:ext uri="{FF2B5EF4-FFF2-40B4-BE49-F238E27FC236}">
                <a16:creationId xmlns:a16="http://schemas.microsoft.com/office/drawing/2014/main" id="{C0AE8C10-16CA-44D1-8499-686AC4F16B25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287838"/>
            <a:ext cx="393700" cy="285750"/>
            <a:chOff x="2336" y="2701"/>
            <a:chExt cx="248" cy="180"/>
          </a:xfrm>
        </p:grpSpPr>
        <p:sp>
          <p:nvSpPr>
            <p:cNvPr id="231" name="Freeform 31">
              <a:extLst>
                <a:ext uri="{FF2B5EF4-FFF2-40B4-BE49-F238E27FC236}">
                  <a16:creationId xmlns:a16="http://schemas.microsoft.com/office/drawing/2014/main" id="{AE4A431D-87EF-416B-A840-86622BC49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705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2" name="Freeform 32">
              <a:extLst>
                <a:ext uri="{FF2B5EF4-FFF2-40B4-BE49-F238E27FC236}">
                  <a16:creationId xmlns:a16="http://schemas.microsoft.com/office/drawing/2014/main" id="{4348835B-17FE-4754-AA3A-CE1D629CD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701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3" name="Freeform 33">
              <a:extLst>
                <a:ext uri="{FF2B5EF4-FFF2-40B4-BE49-F238E27FC236}">
                  <a16:creationId xmlns:a16="http://schemas.microsoft.com/office/drawing/2014/main" id="{841B900A-E090-4DEA-A7A4-A99DEF0D4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735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4" name="Freeform 34">
              <a:extLst>
                <a:ext uri="{FF2B5EF4-FFF2-40B4-BE49-F238E27FC236}">
                  <a16:creationId xmlns:a16="http://schemas.microsoft.com/office/drawing/2014/main" id="{ABE04FE5-D0CB-4210-BF87-26ED3BE5B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735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5" name="Group 35">
            <a:extLst>
              <a:ext uri="{FF2B5EF4-FFF2-40B4-BE49-F238E27FC236}">
                <a16:creationId xmlns:a16="http://schemas.microsoft.com/office/drawing/2014/main" id="{E4076BA6-EFBF-401D-831B-7E763C77BB9A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827588"/>
            <a:ext cx="387350" cy="236537"/>
            <a:chOff x="3288" y="3041"/>
            <a:chExt cx="244" cy="149"/>
          </a:xfrm>
        </p:grpSpPr>
        <p:sp>
          <p:nvSpPr>
            <p:cNvPr id="236" name="Freeform 36">
              <a:extLst>
                <a:ext uri="{FF2B5EF4-FFF2-40B4-BE49-F238E27FC236}">
                  <a16:creationId xmlns:a16="http://schemas.microsoft.com/office/drawing/2014/main" id="{7FBC81FF-8177-416C-896F-53ED49325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44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7" name="Freeform 37">
              <a:extLst>
                <a:ext uri="{FF2B5EF4-FFF2-40B4-BE49-F238E27FC236}">
                  <a16:creationId xmlns:a16="http://schemas.microsoft.com/office/drawing/2014/main" id="{35B31187-61A2-4581-980D-E5B9DBB1F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3041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8" name="Freeform 38">
              <a:extLst>
                <a:ext uri="{FF2B5EF4-FFF2-40B4-BE49-F238E27FC236}">
                  <a16:creationId xmlns:a16="http://schemas.microsoft.com/office/drawing/2014/main" id="{04A72AA0-6711-400B-8259-7AF848641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069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9" name="Freeform 39">
              <a:extLst>
                <a:ext uri="{FF2B5EF4-FFF2-40B4-BE49-F238E27FC236}">
                  <a16:creationId xmlns:a16="http://schemas.microsoft.com/office/drawing/2014/main" id="{4364B224-ED6B-4636-922F-6D5E699DD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069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40" name="Group 40">
            <a:extLst>
              <a:ext uri="{FF2B5EF4-FFF2-40B4-BE49-F238E27FC236}">
                <a16:creationId xmlns:a16="http://schemas.microsoft.com/office/drawing/2014/main" id="{ADA7FECE-1A21-416F-B1AD-C76271DB88C9}"/>
              </a:ext>
            </a:extLst>
          </p:cNvPr>
          <p:cNvGrpSpPr>
            <a:grpSpLocks/>
          </p:cNvGrpSpPr>
          <p:nvPr/>
        </p:nvGrpSpPr>
        <p:grpSpPr bwMode="auto">
          <a:xfrm>
            <a:off x="7307263" y="4935538"/>
            <a:ext cx="393700" cy="285750"/>
            <a:chOff x="4603" y="3109"/>
            <a:chExt cx="248" cy="180"/>
          </a:xfrm>
        </p:grpSpPr>
        <p:sp>
          <p:nvSpPr>
            <p:cNvPr id="241" name="Freeform 41">
              <a:extLst>
                <a:ext uri="{FF2B5EF4-FFF2-40B4-BE49-F238E27FC236}">
                  <a16:creationId xmlns:a16="http://schemas.microsoft.com/office/drawing/2014/main" id="{0FB8BC19-6C6A-4EFF-B872-EDE95A68B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113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2" name="Freeform 42">
              <a:extLst>
                <a:ext uri="{FF2B5EF4-FFF2-40B4-BE49-F238E27FC236}">
                  <a16:creationId xmlns:a16="http://schemas.microsoft.com/office/drawing/2014/main" id="{664BB411-D71D-4899-ADFA-0356EEC99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09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3" name="Freeform 43">
              <a:extLst>
                <a:ext uri="{FF2B5EF4-FFF2-40B4-BE49-F238E27FC236}">
                  <a16:creationId xmlns:a16="http://schemas.microsoft.com/office/drawing/2014/main" id="{7F4ABE9E-52DB-4D0C-92E6-132909307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3143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4" name="Freeform 44">
              <a:extLst>
                <a:ext uri="{FF2B5EF4-FFF2-40B4-BE49-F238E27FC236}">
                  <a16:creationId xmlns:a16="http://schemas.microsoft.com/office/drawing/2014/main" id="{02C7F2B0-0361-40BC-A1D3-1FA69B442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143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245" name="AutoShape 45">
            <a:extLst>
              <a:ext uri="{FF2B5EF4-FFF2-40B4-BE49-F238E27FC236}">
                <a16:creationId xmlns:a16="http://schemas.microsoft.com/office/drawing/2014/main" id="{FD2649C2-C15C-4818-919E-8443A72AA05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17925" y="3978275"/>
            <a:ext cx="3108325" cy="13493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6" name="AutoShape 46">
            <a:extLst>
              <a:ext uri="{FF2B5EF4-FFF2-40B4-BE49-F238E27FC236}">
                <a16:creationId xmlns:a16="http://schemas.microsoft.com/office/drawing/2014/main" id="{932025F8-5748-4398-9390-4728E2467C0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81750" y="4078288"/>
            <a:ext cx="687388" cy="1285875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7" name="AutoShape 47">
            <a:extLst>
              <a:ext uri="{FF2B5EF4-FFF2-40B4-BE49-F238E27FC236}">
                <a16:creationId xmlns:a16="http://schemas.microsoft.com/office/drawing/2014/main" id="{02E10592-A8AE-44A7-AEBB-2DFC3890602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10438" y="3978275"/>
            <a:ext cx="1673225" cy="1250950"/>
          </a:xfrm>
          <a:prstGeom prst="straightConnector1">
            <a:avLst/>
          </a:prstGeom>
          <a:noFill/>
          <a:ln w="19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48" name="Group 48">
            <a:extLst>
              <a:ext uri="{FF2B5EF4-FFF2-40B4-BE49-F238E27FC236}">
                <a16:creationId xmlns:a16="http://schemas.microsoft.com/office/drawing/2014/main" id="{7D5C3A23-9663-41AB-A087-B3AFCDC2A3DC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292600"/>
            <a:ext cx="393700" cy="285750"/>
            <a:chOff x="2336" y="2704"/>
            <a:chExt cx="248" cy="180"/>
          </a:xfrm>
        </p:grpSpPr>
        <p:sp>
          <p:nvSpPr>
            <p:cNvPr id="249" name="Freeform 49">
              <a:extLst>
                <a:ext uri="{FF2B5EF4-FFF2-40B4-BE49-F238E27FC236}">
                  <a16:creationId xmlns:a16="http://schemas.microsoft.com/office/drawing/2014/main" id="{5AF72547-AD02-4281-A5C4-EADBF16A4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708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" name="Freeform 50">
              <a:extLst>
                <a:ext uri="{FF2B5EF4-FFF2-40B4-BE49-F238E27FC236}">
                  <a16:creationId xmlns:a16="http://schemas.microsoft.com/office/drawing/2014/main" id="{B01C2C51-AF82-4036-B87E-8A569CC12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704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79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39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1" name="Freeform 51">
              <a:extLst>
                <a:ext uri="{FF2B5EF4-FFF2-40B4-BE49-F238E27FC236}">
                  <a16:creationId xmlns:a16="http://schemas.microsoft.com/office/drawing/2014/main" id="{6C6A7707-22E9-483E-948F-6271FFE8E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738"/>
              <a:ext cx="42" cy="123"/>
            </a:xfrm>
            <a:custGeom>
              <a:avLst/>
              <a:gdLst>
                <a:gd name="T0" fmla="*/ 116 w 188"/>
                <a:gd name="T1" fmla="*/ 23 h 545"/>
                <a:gd name="T2" fmla="*/ 102 w 188"/>
                <a:gd name="T3" fmla="*/ 0 h 545"/>
                <a:gd name="T4" fmla="*/ 0 w 188"/>
                <a:gd name="T5" fmla="*/ 53 h 545"/>
                <a:gd name="T6" fmla="*/ 0 w 188"/>
                <a:gd name="T7" fmla="*/ 83 h 545"/>
                <a:gd name="T8" fmla="*/ 75 w 188"/>
                <a:gd name="T9" fmla="*/ 60 h 545"/>
                <a:gd name="T10" fmla="*/ 75 w 188"/>
                <a:gd name="T11" fmla="*/ 478 h 545"/>
                <a:gd name="T12" fmla="*/ 23 w 188"/>
                <a:gd name="T13" fmla="*/ 515 h 545"/>
                <a:gd name="T14" fmla="*/ 4 w 188"/>
                <a:gd name="T15" fmla="*/ 515 h 545"/>
                <a:gd name="T16" fmla="*/ 4 w 188"/>
                <a:gd name="T17" fmla="*/ 544 h 545"/>
                <a:gd name="T18" fmla="*/ 95 w 188"/>
                <a:gd name="T19" fmla="*/ 541 h 545"/>
                <a:gd name="T20" fmla="*/ 187 w 188"/>
                <a:gd name="T21" fmla="*/ 544 h 545"/>
                <a:gd name="T22" fmla="*/ 187 w 188"/>
                <a:gd name="T23" fmla="*/ 515 h 545"/>
                <a:gd name="T24" fmla="*/ 168 w 188"/>
                <a:gd name="T25" fmla="*/ 515 h 545"/>
                <a:gd name="T26" fmla="*/ 116 w 188"/>
                <a:gd name="T27" fmla="*/ 478 h 545"/>
                <a:gd name="T28" fmla="*/ 116 w 188"/>
                <a:gd name="T29" fmla="*/ 2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545">
                  <a:moveTo>
                    <a:pt x="116" y="23"/>
                  </a:moveTo>
                  <a:cubicBezTo>
                    <a:pt x="116" y="0"/>
                    <a:pt x="114" y="0"/>
                    <a:pt x="102" y="0"/>
                  </a:cubicBezTo>
                  <a:cubicBezTo>
                    <a:pt x="68" y="50"/>
                    <a:pt x="21" y="53"/>
                    <a:pt x="0" y="53"/>
                  </a:cubicBezTo>
                  <a:lnTo>
                    <a:pt x="0" y="83"/>
                  </a:lnTo>
                  <a:cubicBezTo>
                    <a:pt x="12" y="83"/>
                    <a:pt x="46" y="83"/>
                    <a:pt x="75" y="60"/>
                  </a:cubicBezTo>
                  <a:lnTo>
                    <a:pt x="75" y="478"/>
                  </a:lnTo>
                  <a:cubicBezTo>
                    <a:pt x="75" y="505"/>
                    <a:pt x="75" y="515"/>
                    <a:pt x="23" y="515"/>
                  </a:cubicBezTo>
                  <a:lnTo>
                    <a:pt x="4" y="515"/>
                  </a:lnTo>
                  <a:lnTo>
                    <a:pt x="4" y="544"/>
                  </a:lnTo>
                  <a:cubicBezTo>
                    <a:pt x="12" y="544"/>
                    <a:pt x="77" y="541"/>
                    <a:pt x="95" y="541"/>
                  </a:cubicBezTo>
                  <a:cubicBezTo>
                    <a:pt x="112" y="541"/>
                    <a:pt x="176" y="544"/>
                    <a:pt x="187" y="544"/>
                  </a:cubicBezTo>
                  <a:lnTo>
                    <a:pt x="187" y="515"/>
                  </a:lnTo>
                  <a:lnTo>
                    <a:pt x="168" y="515"/>
                  </a:lnTo>
                  <a:cubicBezTo>
                    <a:pt x="116" y="515"/>
                    <a:pt x="116" y="505"/>
                    <a:pt x="116" y="478"/>
                  </a:cubicBezTo>
                  <a:lnTo>
                    <a:pt x="11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2" name="Freeform 52">
              <a:extLst>
                <a:ext uri="{FF2B5EF4-FFF2-40B4-BE49-F238E27FC236}">
                  <a16:creationId xmlns:a16="http://schemas.microsoft.com/office/drawing/2014/main" id="{F65BD3C4-513C-4B9D-8C1C-29E7D6195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738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47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47"/>
                    <a:pt x="114" y="647"/>
                  </a:cubicBezTo>
                  <a:cubicBezTo>
                    <a:pt x="135" y="647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3" name="Group 53">
            <a:extLst>
              <a:ext uri="{FF2B5EF4-FFF2-40B4-BE49-F238E27FC236}">
                <a16:creationId xmlns:a16="http://schemas.microsoft.com/office/drawing/2014/main" id="{DDDDBA21-52F8-4BB1-AB41-22C5699B3B88}"/>
              </a:ext>
            </a:extLst>
          </p:cNvPr>
          <p:cNvGrpSpPr>
            <a:grpSpLocks/>
          </p:cNvGrpSpPr>
          <p:nvPr/>
        </p:nvGrpSpPr>
        <p:grpSpPr bwMode="auto">
          <a:xfrm>
            <a:off x="4464050" y="4557713"/>
            <a:ext cx="358775" cy="273050"/>
            <a:chOff x="2812" y="2871"/>
            <a:chExt cx="226" cy="172"/>
          </a:xfrm>
        </p:grpSpPr>
        <p:sp>
          <p:nvSpPr>
            <p:cNvPr id="254" name="Freeform 54">
              <a:extLst>
                <a:ext uri="{FF2B5EF4-FFF2-40B4-BE49-F238E27FC236}">
                  <a16:creationId xmlns:a16="http://schemas.microsoft.com/office/drawing/2014/main" id="{564D903C-2A1A-4DBC-8E49-6E147479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875"/>
              <a:ext cx="224" cy="146"/>
            </a:xfrm>
            <a:custGeom>
              <a:avLst/>
              <a:gdLst>
                <a:gd name="T0" fmla="*/ 494 w 990"/>
                <a:gd name="T1" fmla="*/ 646 h 647"/>
                <a:gd name="T2" fmla="*/ 0 w 990"/>
                <a:gd name="T3" fmla="*/ 646 h 647"/>
                <a:gd name="T4" fmla="*/ 0 w 990"/>
                <a:gd name="T5" fmla="*/ 0 h 647"/>
                <a:gd name="T6" fmla="*/ 989 w 990"/>
                <a:gd name="T7" fmla="*/ 0 h 647"/>
                <a:gd name="T8" fmla="*/ 989 w 990"/>
                <a:gd name="T9" fmla="*/ 646 h 647"/>
                <a:gd name="T10" fmla="*/ 494 w 990"/>
                <a:gd name="T11" fmla="*/ 64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0" h="647">
                  <a:moveTo>
                    <a:pt x="494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989" y="0"/>
                  </a:lnTo>
                  <a:lnTo>
                    <a:pt x="989" y="646"/>
                  </a:lnTo>
                  <a:lnTo>
                    <a:pt x="494" y="64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5" name="Freeform 55">
              <a:extLst>
                <a:ext uri="{FF2B5EF4-FFF2-40B4-BE49-F238E27FC236}">
                  <a16:creationId xmlns:a16="http://schemas.microsoft.com/office/drawing/2014/main" id="{7A531121-E8F2-4F44-BB43-0838FDFED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871"/>
              <a:ext cx="98" cy="114"/>
            </a:xfrm>
            <a:custGeom>
              <a:avLst/>
              <a:gdLst>
                <a:gd name="T0" fmla="*/ 285 w 436"/>
                <a:gd name="T1" fmla="*/ 114 h 508"/>
                <a:gd name="T2" fmla="*/ 293 w 436"/>
                <a:gd name="T3" fmla="*/ 44 h 508"/>
                <a:gd name="T4" fmla="*/ 276 w 436"/>
                <a:gd name="T5" fmla="*/ 13 h 508"/>
                <a:gd name="T6" fmla="*/ 250 w 436"/>
                <a:gd name="T7" fmla="*/ 44 h 508"/>
                <a:gd name="T8" fmla="*/ 213 w 436"/>
                <a:gd name="T9" fmla="*/ 294 h 508"/>
                <a:gd name="T10" fmla="*/ 207 w 436"/>
                <a:gd name="T11" fmla="*/ 367 h 508"/>
                <a:gd name="T12" fmla="*/ 209 w 436"/>
                <a:gd name="T13" fmla="*/ 389 h 508"/>
                <a:gd name="T14" fmla="*/ 147 w 436"/>
                <a:gd name="T15" fmla="*/ 481 h 508"/>
                <a:gd name="T16" fmla="*/ 95 w 436"/>
                <a:gd name="T17" fmla="*/ 380 h 508"/>
                <a:gd name="T18" fmla="*/ 131 w 436"/>
                <a:gd name="T19" fmla="*/ 161 h 508"/>
                <a:gd name="T20" fmla="*/ 140 w 436"/>
                <a:gd name="T21" fmla="*/ 92 h 508"/>
                <a:gd name="T22" fmla="*/ 86 w 436"/>
                <a:gd name="T23" fmla="*/ 0 h 508"/>
                <a:gd name="T24" fmla="*/ 0 w 436"/>
                <a:gd name="T25" fmla="*/ 171 h 508"/>
                <a:gd name="T26" fmla="*/ 7 w 436"/>
                <a:gd name="T27" fmla="*/ 184 h 508"/>
                <a:gd name="T28" fmla="*/ 19 w 436"/>
                <a:gd name="T29" fmla="*/ 161 h 508"/>
                <a:gd name="T30" fmla="*/ 86 w 436"/>
                <a:gd name="T31" fmla="*/ 25 h 508"/>
                <a:gd name="T32" fmla="*/ 101 w 436"/>
                <a:gd name="T33" fmla="*/ 60 h 508"/>
                <a:gd name="T34" fmla="*/ 90 w 436"/>
                <a:gd name="T35" fmla="*/ 139 h 508"/>
                <a:gd name="T36" fmla="*/ 52 w 436"/>
                <a:gd name="T37" fmla="*/ 364 h 508"/>
                <a:gd name="T38" fmla="*/ 146 w 436"/>
                <a:gd name="T39" fmla="*/ 507 h 508"/>
                <a:gd name="T40" fmla="*/ 215 w 436"/>
                <a:gd name="T41" fmla="*/ 427 h 508"/>
                <a:gd name="T42" fmla="*/ 297 w 436"/>
                <a:gd name="T43" fmla="*/ 507 h 508"/>
                <a:gd name="T44" fmla="*/ 392 w 436"/>
                <a:gd name="T45" fmla="*/ 370 h 508"/>
                <a:gd name="T46" fmla="*/ 435 w 436"/>
                <a:gd name="T47" fmla="*/ 79 h 508"/>
                <a:gd name="T48" fmla="*/ 405 w 436"/>
                <a:gd name="T49" fmla="*/ 0 h 508"/>
                <a:gd name="T50" fmla="*/ 373 w 436"/>
                <a:gd name="T51" fmla="*/ 54 h 508"/>
                <a:gd name="T52" fmla="*/ 382 w 436"/>
                <a:gd name="T53" fmla="*/ 82 h 508"/>
                <a:gd name="T54" fmla="*/ 407 w 436"/>
                <a:gd name="T55" fmla="*/ 180 h 508"/>
                <a:gd name="T56" fmla="*/ 371 w 436"/>
                <a:gd name="T57" fmla="*/ 383 h 508"/>
                <a:gd name="T58" fmla="*/ 299 w 436"/>
                <a:gd name="T59" fmla="*/ 481 h 508"/>
                <a:gd name="T60" fmla="*/ 250 w 436"/>
                <a:gd name="T61" fmla="*/ 386 h 508"/>
                <a:gd name="T62" fmla="*/ 256 w 436"/>
                <a:gd name="T63" fmla="*/ 304 h 508"/>
                <a:gd name="T64" fmla="*/ 285 w 436"/>
                <a:gd name="T65" fmla="*/ 11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508">
                  <a:moveTo>
                    <a:pt x="285" y="114"/>
                  </a:moveTo>
                  <a:cubicBezTo>
                    <a:pt x="287" y="92"/>
                    <a:pt x="293" y="47"/>
                    <a:pt x="293" y="44"/>
                  </a:cubicBezTo>
                  <a:cubicBezTo>
                    <a:pt x="293" y="22"/>
                    <a:pt x="285" y="13"/>
                    <a:pt x="276" y="13"/>
                  </a:cubicBezTo>
                  <a:cubicBezTo>
                    <a:pt x="267" y="13"/>
                    <a:pt x="256" y="19"/>
                    <a:pt x="250" y="44"/>
                  </a:cubicBezTo>
                  <a:cubicBezTo>
                    <a:pt x="248" y="51"/>
                    <a:pt x="218" y="266"/>
                    <a:pt x="213" y="294"/>
                  </a:cubicBezTo>
                  <a:cubicBezTo>
                    <a:pt x="209" y="326"/>
                    <a:pt x="207" y="348"/>
                    <a:pt x="207" y="367"/>
                  </a:cubicBezTo>
                  <a:cubicBezTo>
                    <a:pt x="207" y="380"/>
                    <a:pt x="207" y="383"/>
                    <a:pt x="209" y="389"/>
                  </a:cubicBezTo>
                  <a:cubicBezTo>
                    <a:pt x="194" y="450"/>
                    <a:pt x="174" y="481"/>
                    <a:pt x="147" y="481"/>
                  </a:cubicBezTo>
                  <a:cubicBezTo>
                    <a:pt x="95" y="481"/>
                    <a:pt x="95" y="402"/>
                    <a:pt x="95" y="380"/>
                  </a:cubicBezTo>
                  <a:cubicBezTo>
                    <a:pt x="95" y="345"/>
                    <a:pt x="99" y="301"/>
                    <a:pt x="131" y="161"/>
                  </a:cubicBezTo>
                  <a:cubicBezTo>
                    <a:pt x="138" y="130"/>
                    <a:pt x="140" y="114"/>
                    <a:pt x="140" y="92"/>
                  </a:cubicBezTo>
                  <a:cubicBezTo>
                    <a:pt x="140" y="41"/>
                    <a:pt x="119" y="0"/>
                    <a:pt x="86" y="0"/>
                  </a:cubicBezTo>
                  <a:cubicBezTo>
                    <a:pt x="24" y="0"/>
                    <a:pt x="0" y="161"/>
                    <a:pt x="0" y="171"/>
                  </a:cubicBezTo>
                  <a:cubicBezTo>
                    <a:pt x="0" y="184"/>
                    <a:pt x="6" y="184"/>
                    <a:pt x="7" y="184"/>
                  </a:cubicBezTo>
                  <a:cubicBezTo>
                    <a:pt x="15" y="184"/>
                    <a:pt x="15" y="184"/>
                    <a:pt x="19" y="161"/>
                  </a:cubicBezTo>
                  <a:cubicBezTo>
                    <a:pt x="35" y="57"/>
                    <a:pt x="62" y="25"/>
                    <a:pt x="86" y="25"/>
                  </a:cubicBezTo>
                  <a:cubicBezTo>
                    <a:pt x="91" y="25"/>
                    <a:pt x="101" y="25"/>
                    <a:pt x="101" y="60"/>
                  </a:cubicBezTo>
                  <a:cubicBezTo>
                    <a:pt x="101" y="89"/>
                    <a:pt x="93" y="120"/>
                    <a:pt x="90" y="139"/>
                  </a:cubicBezTo>
                  <a:cubicBezTo>
                    <a:pt x="62" y="272"/>
                    <a:pt x="52" y="323"/>
                    <a:pt x="52" y="364"/>
                  </a:cubicBezTo>
                  <a:cubicBezTo>
                    <a:pt x="52" y="469"/>
                    <a:pt x="97" y="507"/>
                    <a:pt x="146" y="507"/>
                  </a:cubicBezTo>
                  <a:cubicBezTo>
                    <a:pt x="157" y="507"/>
                    <a:pt x="188" y="507"/>
                    <a:pt x="215" y="427"/>
                  </a:cubicBezTo>
                  <a:cubicBezTo>
                    <a:pt x="231" y="500"/>
                    <a:pt x="278" y="507"/>
                    <a:pt x="297" y="507"/>
                  </a:cubicBezTo>
                  <a:cubicBezTo>
                    <a:pt x="345" y="507"/>
                    <a:pt x="375" y="437"/>
                    <a:pt x="392" y="370"/>
                  </a:cubicBezTo>
                  <a:cubicBezTo>
                    <a:pt x="414" y="282"/>
                    <a:pt x="435" y="133"/>
                    <a:pt x="435" y="79"/>
                  </a:cubicBezTo>
                  <a:cubicBezTo>
                    <a:pt x="435" y="19"/>
                    <a:pt x="418" y="0"/>
                    <a:pt x="405" y="0"/>
                  </a:cubicBezTo>
                  <a:cubicBezTo>
                    <a:pt x="390" y="0"/>
                    <a:pt x="373" y="28"/>
                    <a:pt x="373" y="54"/>
                  </a:cubicBezTo>
                  <a:cubicBezTo>
                    <a:pt x="373" y="70"/>
                    <a:pt x="377" y="76"/>
                    <a:pt x="382" y="82"/>
                  </a:cubicBezTo>
                  <a:cubicBezTo>
                    <a:pt x="390" y="95"/>
                    <a:pt x="407" y="123"/>
                    <a:pt x="407" y="180"/>
                  </a:cubicBezTo>
                  <a:cubicBezTo>
                    <a:pt x="407" y="218"/>
                    <a:pt x="388" y="326"/>
                    <a:pt x="371" y="383"/>
                  </a:cubicBezTo>
                  <a:cubicBezTo>
                    <a:pt x="353" y="443"/>
                    <a:pt x="330" y="481"/>
                    <a:pt x="299" y="481"/>
                  </a:cubicBezTo>
                  <a:cubicBezTo>
                    <a:pt x="267" y="481"/>
                    <a:pt x="250" y="450"/>
                    <a:pt x="250" y="386"/>
                  </a:cubicBezTo>
                  <a:cubicBezTo>
                    <a:pt x="250" y="355"/>
                    <a:pt x="256" y="320"/>
                    <a:pt x="256" y="304"/>
                  </a:cubicBezTo>
                  <a:lnTo>
                    <a:pt x="285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" name="Freeform 56">
              <a:extLst>
                <a:ext uri="{FF2B5EF4-FFF2-40B4-BE49-F238E27FC236}">
                  <a16:creationId xmlns:a16="http://schemas.microsoft.com/office/drawing/2014/main" id="{A516C089-4F1C-4D4C-A9FC-7A8E26C1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903"/>
              <a:ext cx="37" cy="117"/>
            </a:xfrm>
            <a:custGeom>
              <a:avLst/>
              <a:gdLst>
                <a:gd name="T0" fmla="*/ 104 w 169"/>
                <a:gd name="T1" fmla="*/ 22 h 520"/>
                <a:gd name="T2" fmla="*/ 91 w 169"/>
                <a:gd name="T3" fmla="*/ 0 h 520"/>
                <a:gd name="T4" fmla="*/ 0 w 169"/>
                <a:gd name="T5" fmla="*/ 51 h 520"/>
                <a:gd name="T6" fmla="*/ 0 w 169"/>
                <a:gd name="T7" fmla="*/ 79 h 520"/>
                <a:gd name="T8" fmla="*/ 67 w 169"/>
                <a:gd name="T9" fmla="*/ 57 h 520"/>
                <a:gd name="T10" fmla="*/ 67 w 169"/>
                <a:gd name="T11" fmla="*/ 456 h 520"/>
                <a:gd name="T12" fmla="*/ 21 w 169"/>
                <a:gd name="T13" fmla="*/ 491 h 520"/>
                <a:gd name="T14" fmla="*/ 4 w 169"/>
                <a:gd name="T15" fmla="*/ 491 h 520"/>
                <a:gd name="T16" fmla="*/ 4 w 169"/>
                <a:gd name="T17" fmla="*/ 519 h 520"/>
                <a:gd name="T18" fmla="*/ 86 w 169"/>
                <a:gd name="T19" fmla="*/ 516 h 520"/>
                <a:gd name="T20" fmla="*/ 168 w 169"/>
                <a:gd name="T21" fmla="*/ 519 h 520"/>
                <a:gd name="T22" fmla="*/ 168 w 169"/>
                <a:gd name="T23" fmla="*/ 491 h 520"/>
                <a:gd name="T24" fmla="*/ 151 w 169"/>
                <a:gd name="T25" fmla="*/ 491 h 520"/>
                <a:gd name="T26" fmla="*/ 104 w 169"/>
                <a:gd name="T27" fmla="*/ 456 h 520"/>
                <a:gd name="T28" fmla="*/ 104 w 169"/>
                <a:gd name="T29" fmla="*/ 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520">
                  <a:moveTo>
                    <a:pt x="104" y="22"/>
                  </a:moveTo>
                  <a:cubicBezTo>
                    <a:pt x="104" y="0"/>
                    <a:pt x="103" y="0"/>
                    <a:pt x="91" y="0"/>
                  </a:cubicBezTo>
                  <a:cubicBezTo>
                    <a:pt x="62" y="47"/>
                    <a:pt x="19" y="51"/>
                    <a:pt x="0" y="51"/>
                  </a:cubicBezTo>
                  <a:lnTo>
                    <a:pt x="0" y="79"/>
                  </a:lnTo>
                  <a:cubicBezTo>
                    <a:pt x="11" y="79"/>
                    <a:pt x="41" y="79"/>
                    <a:pt x="67" y="57"/>
                  </a:cubicBezTo>
                  <a:lnTo>
                    <a:pt x="67" y="456"/>
                  </a:lnTo>
                  <a:cubicBezTo>
                    <a:pt x="67" y="481"/>
                    <a:pt x="67" y="491"/>
                    <a:pt x="21" y="491"/>
                  </a:cubicBezTo>
                  <a:lnTo>
                    <a:pt x="4" y="491"/>
                  </a:lnTo>
                  <a:lnTo>
                    <a:pt x="4" y="519"/>
                  </a:lnTo>
                  <a:cubicBezTo>
                    <a:pt x="11" y="519"/>
                    <a:pt x="69" y="516"/>
                    <a:pt x="86" y="516"/>
                  </a:cubicBezTo>
                  <a:cubicBezTo>
                    <a:pt x="101" y="516"/>
                    <a:pt x="159" y="519"/>
                    <a:pt x="168" y="519"/>
                  </a:cubicBezTo>
                  <a:lnTo>
                    <a:pt x="168" y="491"/>
                  </a:lnTo>
                  <a:lnTo>
                    <a:pt x="151" y="491"/>
                  </a:lnTo>
                  <a:cubicBezTo>
                    <a:pt x="104" y="491"/>
                    <a:pt x="104" y="481"/>
                    <a:pt x="104" y="456"/>
                  </a:cubicBezTo>
                  <a:lnTo>
                    <a:pt x="104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7" name="Freeform 57">
              <a:extLst>
                <a:ext uri="{FF2B5EF4-FFF2-40B4-BE49-F238E27FC236}">
                  <a16:creationId xmlns:a16="http://schemas.microsoft.com/office/drawing/2014/main" id="{1CE175CE-FA5D-424A-8BD2-A50862785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2903"/>
              <a:ext cx="55" cy="140"/>
            </a:xfrm>
            <a:custGeom>
              <a:avLst/>
              <a:gdLst>
                <a:gd name="T0" fmla="*/ 244 w 245"/>
                <a:gd name="T1" fmla="*/ 450 h 622"/>
                <a:gd name="T2" fmla="*/ 226 w 245"/>
                <a:gd name="T3" fmla="*/ 450 h 622"/>
                <a:gd name="T4" fmla="*/ 209 w 245"/>
                <a:gd name="T5" fmla="*/ 538 h 622"/>
                <a:gd name="T6" fmla="*/ 157 w 245"/>
                <a:gd name="T7" fmla="*/ 541 h 622"/>
                <a:gd name="T8" fmla="*/ 56 w 245"/>
                <a:gd name="T9" fmla="*/ 541 h 622"/>
                <a:gd name="T10" fmla="*/ 164 w 245"/>
                <a:gd name="T11" fmla="*/ 386 h 622"/>
                <a:gd name="T12" fmla="*/ 244 w 245"/>
                <a:gd name="T13" fmla="*/ 180 h 622"/>
                <a:gd name="T14" fmla="*/ 114 w 245"/>
                <a:gd name="T15" fmla="*/ 0 h 622"/>
                <a:gd name="T16" fmla="*/ 0 w 245"/>
                <a:gd name="T17" fmla="*/ 168 h 622"/>
                <a:gd name="T18" fmla="*/ 30 w 245"/>
                <a:gd name="T19" fmla="*/ 218 h 622"/>
                <a:gd name="T20" fmla="*/ 58 w 245"/>
                <a:gd name="T21" fmla="*/ 171 h 622"/>
                <a:gd name="T22" fmla="*/ 26 w 245"/>
                <a:gd name="T23" fmla="*/ 120 h 622"/>
                <a:gd name="T24" fmla="*/ 106 w 245"/>
                <a:gd name="T25" fmla="*/ 35 h 622"/>
                <a:gd name="T26" fmla="*/ 192 w 245"/>
                <a:gd name="T27" fmla="*/ 180 h 622"/>
                <a:gd name="T28" fmla="*/ 138 w 245"/>
                <a:gd name="T29" fmla="*/ 364 h 622"/>
                <a:gd name="T30" fmla="*/ 4 w 245"/>
                <a:gd name="T31" fmla="*/ 586 h 622"/>
                <a:gd name="T32" fmla="*/ 0 w 245"/>
                <a:gd name="T33" fmla="*/ 621 h 622"/>
                <a:gd name="T34" fmla="*/ 228 w 245"/>
                <a:gd name="T35" fmla="*/ 621 h 622"/>
                <a:gd name="T36" fmla="*/ 244 w 245"/>
                <a:gd name="T37" fmla="*/ 45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622">
                  <a:moveTo>
                    <a:pt x="244" y="450"/>
                  </a:moveTo>
                  <a:lnTo>
                    <a:pt x="226" y="450"/>
                  </a:lnTo>
                  <a:cubicBezTo>
                    <a:pt x="222" y="472"/>
                    <a:pt x="218" y="526"/>
                    <a:pt x="209" y="538"/>
                  </a:cubicBezTo>
                  <a:cubicBezTo>
                    <a:pt x="207" y="541"/>
                    <a:pt x="164" y="541"/>
                    <a:pt x="157" y="541"/>
                  </a:cubicBezTo>
                  <a:lnTo>
                    <a:pt x="56" y="541"/>
                  </a:lnTo>
                  <a:cubicBezTo>
                    <a:pt x="112" y="453"/>
                    <a:pt x="131" y="431"/>
                    <a:pt x="164" y="386"/>
                  </a:cubicBezTo>
                  <a:cubicBezTo>
                    <a:pt x="207" y="329"/>
                    <a:pt x="244" y="272"/>
                    <a:pt x="244" y="180"/>
                  </a:cubicBezTo>
                  <a:cubicBezTo>
                    <a:pt x="244" y="70"/>
                    <a:pt x="185" y="0"/>
                    <a:pt x="114" y="0"/>
                  </a:cubicBezTo>
                  <a:cubicBezTo>
                    <a:pt x="47" y="0"/>
                    <a:pt x="0" y="82"/>
                    <a:pt x="0" y="168"/>
                  </a:cubicBezTo>
                  <a:cubicBezTo>
                    <a:pt x="0" y="215"/>
                    <a:pt x="22" y="218"/>
                    <a:pt x="30" y="218"/>
                  </a:cubicBezTo>
                  <a:cubicBezTo>
                    <a:pt x="43" y="218"/>
                    <a:pt x="58" y="206"/>
                    <a:pt x="58" y="171"/>
                  </a:cubicBezTo>
                  <a:cubicBezTo>
                    <a:pt x="58" y="155"/>
                    <a:pt x="56" y="120"/>
                    <a:pt x="26" y="120"/>
                  </a:cubicBezTo>
                  <a:cubicBezTo>
                    <a:pt x="43" y="54"/>
                    <a:pt x="80" y="35"/>
                    <a:pt x="106" y="35"/>
                  </a:cubicBezTo>
                  <a:cubicBezTo>
                    <a:pt x="162" y="35"/>
                    <a:pt x="192" y="104"/>
                    <a:pt x="192" y="180"/>
                  </a:cubicBezTo>
                  <a:cubicBezTo>
                    <a:pt x="192" y="266"/>
                    <a:pt x="157" y="326"/>
                    <a:pt x="138" y="364"/>
                  </a:cubicBezTo>
                  <a:lnTo>
                    <a:pt x="4" y="586"/>
                  </a:lnTo>
                  <a:cubicBezTo>
                    <a:pt x="0" y="595"/>
                    <a:pt x="0" y="598"/>
                    <a:pt x="0" y="621"/>
                  </a:cubicBezTo>
                  <a:lnTo>
                    <a:pt x="228" y="621"/>
                  </a:lnTo>
                  <a:lnTo>
                    <a:pt x="244" y="4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8" name="Group 58">
            <a:extLst>
              <a:ext uri="{FF2B5EF4-FFF2-40B4-BE49-F238E27FC236}">
                <a16:creationId xmlns:a16="http://schemas.microsoft.com/office/drawing/2014/main" id="{22C05C48-735A-4C69-9EF4-9F7C9F5C0533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832350"/>
            <a:ext cx="387350" cy="236538"/>
            <a:chOff x="3288" y="3044"/>
            <a:chExt cx="244" cy="149"/>
          </a:xfrm>
        </p:grpSpPr>
        <p:sp>
          <p:nvSpPr>
            <p:cNvPr id="259" name="Freeform 59">
              <a:extLst>
                <a:ext uri="{FF2B5EF4-FFF2-40B4-BE49-F238E27FC236}">
                  <a16:creationId xmlns:a16="http://schemas.microsoft.com/office/drawing/2014/main" id="{694B3C68-EE8F-47A5-B9E0-AAF78BC5A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47"/>
              <a:ext cx="244" cy="126"/>
            </a:xfrm>
            <a:custGeom>
              <a:avLst/>
              <a:gdLst>
                <a:gd name="T0" fmla="*/ 540 w 1081"/>
                <a:gd name="T1" fmla="*/ 561 h 562"/>
                <a:gd name="T2" fmla="*/ 0 w 1081"/>
                <a:gd name="T3" fmla="*/ 561 h 562"/>
                <a:gd name="T4" fmla="*/ 0 w 1081"/>
                <a:gd name="T5" fmla="*/ 0 h 562"/>
                <a:gd name="T6" fmla="*/ 1080 w 1081"/>
                <a:gd name="T7" fmla="*/ 0 h 562"/>
                <a:gd name="T8" fmla="*/ 1080 w 1081"/>
                <a:gd name="T9" fmla="*/ 561 h 562"/>
                <a:gd name="T10" fmla="*/ 540 w 1081"/>
                <a:gd name="T11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562">
                  <a:moveTo>
                    <a:pt x="540" y="561"/>
                  </a:moveTo>
                  <a:lnTo>
                    <a:pt x="0" y="561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080" y="561"/>
                  </a:lnTo>
                  <a:lnTo>
                    <a:pt x="540" y="56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0" name="Freeform 60">
              <a:extLst>
                <a:ext uri="{FF2B5EF4-FFF2-40B4-BE49-F238E27FC236}">
                  <a16:creationId xmlns:a16="http://schemas.microsoft.com/office/drawing/2014/main" id="{D835C77A-CA9F-4A1C-A97F-44324D4CC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3044"/>
              <a:ext cx="107" cy="99"/>
            </a:xfrm>
            <a:custGeom>
              <a:avLst/>
              <a:gdLst>
                <a:gd name="T0" fmla="*/ 312 w 476"/>
                <a:gd name="T1" fmla="*/ 99 h 441"/>
                <a:gd name="T2" fmla="*/ 320 w 476"/>
                <a:gd name="T3" fmla="*/ 39 h 441"/>
                <a:gd name="T4" fmla="*/ 302 w 476"/>
                <a:gd name="T5" fmla="*/ 11 h 441"/>
                <a:gd name="T6" fmla="*/ 273 w 476"/>
                <a:gd name="T7" fmla="*/ 39 h 441"/>
                <a:gd name="T8" fmla="*/ 232 w 476"/>
                <a:gd name="T9" fmla="*/ 256 h 441"/>
                <a:gd name="T10" fmla="*/ 226 w 476"/>
                <a:gd name="T11" fmla="*/ 319 h 441"/>
                <a:gd name="T12" fmla="*/ 228 w 476"/>
                <a:gd name="T13" fmla="*/ 338 h 441"/>
                <a:gd name="T14" fmla="*/ 161 w 476"/>
                <a:gd name="T15" fmla="*/ 418 h 441"/>
                <a:gd name="T16" fmla="*/ 104 w 476"/>
                <a:gd name="T17" fmla="*/ 330 h 441"/>
                <a:gd name="T18" fmla="*/ 143 w 476"/>
                <a:gd name="T19" fmla="*/ 140 h 441"/>
                <a:gd name="T20" fmla="*/ 153 w 476"/>
                <a:gd name="T21" fmla="*/ 80 h 441"/>
                <a:gd name="T22" fmla="*/ 94 w 476"/>
                <a:gd name="T23" fmla="*/ 0 h 441"/>
                <a:gd name="T24" fmla="*/ 0 w 476"/>
                <a:gd name="T25" fmla="*/ 149 h 441"/>
                <a:gd name="T26" fmla="*/ 8 w 476"/>
                <a:gd name="T27" fmla="*/ 160 h 441"/>
                <a:gd name="T28" fmla="*/ 20 w 476"/>
                <a:gd name="T29" fmla="*/ 140 h 441"/>
                <a:gd name="T30" fmla="*/ 94 w 476"/>
                <a:gd name="T31" fmla="*/ 22 h 441"/>
                <a:gd name="T32" fmla="*/ 110 w 476"/>
                <a:gd name="T33" fmla="*/ 52 h 441"/>
                <a:gd name="T34" fmla="*/ 98 w 476"/>
                <a:gd name="T35" fmla="*/ 121 h 441"/>
                <a:gd name="T36" fmla="*/ 57 w 476"/>
                <a:gd name="T37" fmla="*/ 316 h 441"/>
                <a:gd name="T38" fmla="*/ 159 w 476"/>
                <a:gd name="T39" fmla="*/ 440 h 441"/>
                <a:gd name="T40" fmla="*/ 234 w 476"/>
                <a:gd name="T41" fmla="*/ 371 h 441"/>
                <a:gd name="T42" fmla="*/ 324 w 476"/>
                <a:gd name="T43" fmla="*/ 440 h 441"/>
                <a:gd name="T44" fmla="*/ 428 w 476"/>
                <a:gd name="T45" fmla="*/ 322 h 441"/>
                <a:gd name="T46" fmla="*/ 475 w 476"/>
                <a:gd name="T47" fmla="*/ 69 h 441"/>
                <a:gd name="T48" fmla="*/ 442 w 476"/>
                <a:gd name="T49" fmla="*/ 0 h 441"/>
                <a:gd name="T50" fmla="*/ 408 w 476"/>
                <a:gd name="T51" fmla="*/ 47 h 441"/>
                <a:gd name="T52" fmla="*/ 418 w 476"/>
                <a:gd name="T53" fmla="*/ 72 h 441"/>
                <a:gd name="T54" fmla="*/ 444 w 476"/>
                <a:gd name="T55" fmla="*/ 157 h 441"/>
                <a:gd name="T56" fmla="*/ 406 w 476"/>
                <a:gd name="T57" fmla="*/ 333 h 441"/>
                <a:gd name="T58" fmla="*/ 326 w 476"/>
                <a:gd name="T59" fmla="*/ 418 h 441"/>
                <a:gd name="T60" fmla="*/ 273 w 476"/>
                <a:gd name="T61" fmla="*/ 336 h 441"/>
                <a:gd name="T62" fmla="*/ 279 w 476"/>
                <a:gd name="T63" fmla="*/ 264 h 441"/>
                <a:gd name="T64" fmla="*/ 312 w 476"/>
                <a:gd name="T65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6" h="441">
                  <a:moveTo>
                    <a:pt x="312" y="99"/>
                  </a:moveTo>
                  <a:cubicBezTo>
                    <a:pt x="314" y="80"/>
                    <a:pt x="320" y="41"/>
                    <a:pt x="320" y="39"/>
                  </a:cubicBezTo>
                  <a:cubicBezTo>
                    <a:pt x="320" y="19"/>
                    <a:pt x="312" y="11"/>
                    <a:pt x="302" y="11"/>
                  </a:cubicBezTo>
                  <a:cubicBezTo>
                    <a:pt x="291" y="11"/>
                    <a:pt x="279" y="17"/>
                    <a:pt x="273" y="39"/>
                  </a:cubicBezTo>
                  <a:cubicBezTo>
                    <a:pt x="271" y="44"/>
                    <a:pt x="238" y="231"/>
                    <a:pt x="232" y="256"/>
                  </a:cubicBezTo>
                  <a:cubicBezTo>
                    <a:pt x="228" y="283"/>
                    <a:pt x="226" y="303"/>
                    <a:pt x="226" y="319"/>
                  </a:cubicBezTo>
                  <a:cubicBezTo>
                    <a:pt x="226" y="330"/>
                    <a:pt x="226" y="333"/>
                    <a:pt x="228" y="338"/>
                  </a:cubicBezTo>
                  <a:cubicBezTo>
                    <a:pt x="212" y="391"/>
                    <a:pt x="190" y="418"/>
                    <a:pt x="161" y="418"/>
                  </a:cubicBezTo>
                  <a:cubicBezTo>
                    <a:pt x="104" y="418"/>
                    <a:pt x="104" y="349"/>
                    <a:pt x="104" y="330"/>
                  </a:cubicBezTo>
                  <a:cubicBezTo>
                    <a:pt x="104" y="300"/>
                    <a:pt x="108" y="261"/>
                    <a:pt x="143" y="140"/>
                  </a:cubicBezTo>
                  <a:cubicBezTo>
                    <a:pt x="151" y="113"/>
                    <a:pt x="153" y="99"/>
                    <a:pt x="153" y="80"/>
                  </a:cubicBezTo>
                  <a:cubicBezTo>
                    <a:pt x="153" y="36"/>
                    <a:pt x="130" y="0"/>
                    <a:pt x="94" y="0"/>
                  </a:cubicBezTo>
                  <a:cubicBezTo>
                    <a:pt x="26" y="0"/>
                    <a:pt x="0" y="140"/>
                    <a:pt x="0" y="149"/>
                  </a:cubicBezTo>
                  <a:cubicBezTo>
                    <a:pt x="0" y="160"/>
                    <a:pt x="6" y="160"/>
                    <a:pt x="8" y="160"/>
                  </a:cubicBezTo>
                  <a:cubicBezTo>
                    <a:pt x="16" y="160"/>
                    <a:pt x="16" y="160"/>
                    <a:pt x="20" y="140"/>
                  </a:cubicBezTo>
                  <a:cubicBezTo>
                    <a:pt x="39" y="50"/>
                    <a:pt x="67" y="22"/>
                    <a:pt x="94" y="22"/>
                  </a:cubicBezTo>
                  <a:cubicBezTo>
                    <a:pt x="100" y="22"/>
                    <a:pt x="110" y="22"/>
                    <a:pt x="110" y="52"/>
                  </a:cubicBezTo>
                  <a:cubicBezTo>
                    <a:pt x="110" y="77"/>
                    <a:pt x="102" y="105"/>
                    <a:pt x="98" y="121"/>
                  </a:cubicBezTo>
                  <a:cubicBezTo>
                    <a:pt x="67" y="237"/>
                    <a:pt x="57" y="281"/>
                    <a:pt x="57" y="316"/>
                  </a:cubicBezTo>
                  <a:cubicBezTo>
                    <a:pt x="57" y="407"/>
                    <a:pt x="106" y="440"/>
                    <a:pt x="159" y="440"/>
                  </a:cubicBezTo>
                  <a:cubicBezTo>
                    <a:pt x="171" y="440"/>
                    <a:pt x="206" y="440"/>
                    <a:pt x="234" y="371"/>
                  </a:cubicBezTo>
                  <a:cubicBezTo>
                    <a:pt x="253" y="435"/>
                    <a:pt x="304" y="440"/>
                    <a:pt x="324" y="440"/>
                  </a:cubicBezTo>
                  <a:cubicBezTo>
                    <a:pt x="377" y="440"/>
                    <a:pt x="410" y="380"/>
                    <a:pt x="428" y="322"/>
                  </a:cubicBezTo>
                  <a:cubicBezTo>
                    <a:pt x="452" y="245"/>
                    <a:pt x="475" y="116"/>
                    <a:pt x="475" y="69"/>
                  </a:cubicBezTo>
                  <a:cubicBezTo>
                    <a:pt x="475" y="17"/>
                    <a:pt x="456" y="0"/>
                    <a:pt x="442" y="0"/>
                  </a:cubicBezTo>
                  <a:cubicBezTo>
                    <a:pt x="426" y="0"/>
                    <a:pt x="408" y="25"/>
                    <a:pt x="408" y="47"/>
                  </a:cubicBezTo>
                  <a:cubicBezTo>
                    <a:pt x="408" y="61"/>
                    <a:pt x="412" y="66"/>
                    <a:pt x="418" y="72"/>
                  </a:cubicBezTo>
                  <a:cubicBezTo>
                    <a:pt x="426" y="83"/>
                    <a:pt x="444" y="107"/>
                    <a:pt x="444" y="157"/>
                  </a:cubicBezTo>
                  <a:cubicBezTo>
                    <a:pt x="444" y="190"/>
                    <a:pt x="424" y="283"/>
                    <a:pt x="406" y="333"/>
                  </a:cubicBezTo>
                  <a:cubicBezTo>
                    <a:pt x="385" y="385"/>
                    <a:pt x="361" y="418"/>
                    <a:pt x="326" y="418"/>
                  </a:cubicBezTo>
                  <a:cubicBezTo>
                    <a:pt x="291" y="418"/>
                    <a:pt x="273" y="391"/>
                    <a:pt x="273" y="336"/>
                  </a:cubicBezTo>
                  <a:cubicBezTo>
                    <a:pt x="273" y="308"/>
                    <a:pt x="279" y="278"/>
                    <a:pt x="279" y="264"/>
                  </a:cubicBezTo>
                  <a:lnTo>
                    <a:pt x="312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1" name="Freeform 61">
              <a:extLst>
                <a:ext uri="{FF2B5EF4-FFF2-40B4-BE49-F238E27FC236}">
                  <a16:creationId xmlns:a16="http://schemas.microsoft.com/office/drawing/2014/main" id="{ACDE26D5-2A44-497D-A1D8-C2D6A04A0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3072"/>
              <a:ext cx="50" cy="102"/>
            </a:xfrm>
            <a:custGeom>
              <a:avLst/>
              <a:gdLst>
                <a:gd name="T0" fmla="*/ 224 w 225"/>
                <a:gd name="T1" fmla="*/ 327 h 452"/>
                <a:gd name="T2" fmla="*/ 206 w 225"/>
                <a:gd name="T3" fmla="*/ 327 h 452"/>
                <a:gd name="T4" fmla="*/ 192 w 225"/>
                <a:gd name="T5" fmla="*/ 391 h 452"/>
                <a:gd name="T6" fmla="*/ 143 w 225"/>
                <a:gd name="T7" fmla="*/ 393 h 452"/>
                <a:gd name="T8" fmla="*/ 51 w 225"/>
                <a:gd name="T9" fmla="*/ 393 h 452"/>
                <a:gd name="T10" fmla="*/ 151 w 225"/>
                <a:gd name="T11" fmla="*/ 281 h 452"/>
                <a:gd name="T12" fmla="*/ 224 w 225"/>
                <a:gd name="T13" fmla="*/ 132 h 452"/>
                <a:gd name="T14" fmla="*/ 104 w 225"/>
                <a:gd name="T15" fmla="*/ 0 h 452"/>
                <a:gd name="T16" fmla="*/ 0 w 225"/>
                <a:gd name="T17" fmla="*/ 121 h 452"/>
                <a:gd name="T18" fmla="*/ 26 w 225"/>
                <a:gd name="T19" fmla="*/ 160 h 452"/>
                <a:gd name="T20" fmla="*/ 53 w 225"/>
                <a:gd name="T21" fmla="*/ 124 h 452"/>
                <a:gd name="T22" fmla="*/ 24 w 225"/>
                <a:gd name="T23" fmla="*/ 88 h 452"/>
                <a:gd name="T24" fmla="*/ 98 w 225"/>
                <a:gd name="T25" fmla="*/ 25 h 452"/>
                <a:gd name="T26" fmla="*/ 175 w 225"/>
                <a:gd name="T27" fmla="*/ 132 h 452"/>
                <a:gd name="T28" fmla="*/ 126 w 225"/>
                <a:gd name="T29" fmla="*/ 264 h 452"/>
                <a:gd name="T30" fmla="*/ 4 w 225"/>
                <a:gd name="T31" fmla="*/ 426 h 452"/>
                <a:gd name="T32" fmla="*/ 0 w 225"/>
                <a:gd name="T33" fmla="*/ 451 h 452"/>
                <a:gd name="T34" fmla="*/ 208 w 225"/>
                <a:gd name="T35" fmla="*/ 451 h 452"/>
                <a:gd name="T36" fmla="*/ 224 w 225"/>
                <a:gd name="T37" fmla="*/ 3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452">
                  <a:moveTo>
                    <a:pt x="224" y="327"/>
                  </a:moveTo>
                  <a:lnTo>
                    <a:pt x="206" y="327"/>
                  </a:lnTo>
                  <a:cubicBezTo>
                    <a:pt x="204" y="344"/>
                    <a:pt x="200" y="382"/>
                    <a:pt x="192" y="391"/>
                  </a:cubicBezTo>
                  <a:cubicBezTo>
                    <a:pt x="190" y="393"/>
                    <a:pt x="151" y="393"/>
                    <a:pt x="143" y="393"/>
                  </a:cubicBezTo>
                  <a:lnTo>
                    <a:pt x="51" y="393"/>
                  </a:lnTo>
                  <a:cubicBezTo>
                    <a:pt x="102" y="330"/>
                    <a:pt x="120" y="314"/>
                    <a:pt x="151" y="281"/>
                  </a:cubicBezTo>
                  <a:cubicBezTo>
                    <a:pt x="190" y="239"/>
                    <a:pt x="224" y="198"/>
                    <a:pt x="224" y="132"/>
                  </a:cubicBezTo>
                  <a:cubicBezTo>
                    <a:pt x="224" y="50"/>
                    <a:pt x="169" y="0"/>
                    <a:pt x="104" y="0"/>
                  </a:cubicBezTo>
                  <a:cubicBezTo>
                    <a:pt x="43" y="0"/>
                    <a:pt x="0" y="61"/>
                    <a:pt x="0" y="121"/>
                  </a:cubicBezTo>
                  <a:cubicBezTo>
                    <a:pt x="0" y="157"/>
                    <a:pt x="20" y="160"/>
                    <a:pt x="26" y="160"/>
                  </a:cubicBezTo>
                  <a:cubicBezTo>
                    <a:pt x="39" y="160"/>
                    <a:pt x="53" y="149"/>
                    <a:pt x="53" y="124"/>
                  </a:cubicBezTo>
                  <a:cubicBezTo>
                    <a:pt x="53" y="113"/>
                    <a:pt x="51" y="88"/>
                    <a:pt x="24" y="88"/>
                  </a:cubicBezTo>
                  <a:cubicBezTo>
                    <a:pt x="39" y="39"/>
                    <a:pt x="73" y="25"/>
                    <a:pt x="98" y="25"/>
                  </a:cubicBezTo>
                  <a:cubicBezTo>
                    <a:pt x="149" y="25"/>
                    <a:pt x="175" y="77"/>
                    <a:pt x="175" y="132"/>
                  </a:cubicBezTo>
                  <a:cubicBezTo>
                    <a:pt x="175" y="193"/>
                    <a:pt x="143" y="237"/>
                    <a:pt x="126" y="264"/>
                  </a:cubicBezTo>
                  <a:lnTo>
                    <a:pt x="4" y="426"/>
                  </a:lnTo>
                  <a:cubicBezTo>
                    <a:pt x="0" y="432"/>
                    <a:pt x="0" y="435"/>
                    <a:pt x="0" y="451"/>
                  </a:cubicBezTo>
                  <a:lnTo>
                    <a:pt x="208" y="451"/>
                  </a:lnTo>
                  <a:lnTo>
                    <a:pt x="224" y="3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2" name="Freeform 62">
              <a:extLst>
                <a:ext uri="{FF2B5EF4-FFF2-40B4-BE49-F238E27FC236}">
                  <a16:creationId xmlns:a16="http://schemas.microsoft.com/office/drawing/2014/main" id="{B8DA0804-2F3F-4EAB-A168-444D27F94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072"/>
              <a:ext cx="49" cy="121"/>
            </a:xfrm>
            <a:custGeom>
              <a:avLst/>
              <a:gdLst>
                <a:gd name="T0" fmla="*/ 137 w 221"/>
                <a:gd name="T1" fmla="*/ 22 h 540"/>
                <a:gd name="T2" fmla="*/ 120 w 221"/>
                <a:gd name="T3" fmla="*/ 0 h 540"/>
                <a:gd name="T4" fmla="*/ 0 w 221"/>
                <a:gd name="T5" fmla="*/ 52 h 540"/>
                <a:gd name="T6" fmla="*/ 0 w 221"/>
                <a:gd name="T7" fmla="*/ 83 h 540"/>
                <a:gd name="T8" fmla="*/ 88 w 221"/>
                <a:gd name="T9" fmla="*/ 61 h 540"/>
                <a:gd name="T10" fmla="*/ 88 w 221"/>
                <a:gd name="T11" fmla="*/ 473 h 540"/>
                <a:gd name="T12" fmla="*/ 26 w 221"/>
                <a:gd name="T13" fmla="*/ 509 h 540"/>
                <a:gd name="T14" fmla="*/ 4 w 221"/>
                <a:gd name="T15" fmla="*/ 509 h 540"/>
                <a:gd name="T16" fmla="*/ 4 w 221"/>
                <a:gd name="T17" fmla="*/ 539 h 540"/>
                <a:gd name="T18" fmla="*/ 112 w 221"/>
                <a:gd name="T19" fmla="*/ 536 h 540"/>
                <a:gd name="T20" fmla="*/ 220 w 221"/>
                <a:gd name="T21" fmla="*/ 539 h 540"/>
                <a:gd name="T22" fmla="*/ 220 w 221"/>
                <a:gd name="T23" fmla="*/ 509 h 540"/>
                <a:gd name="T24" fmla="*/ 198 w 221"/>
                <a:gd name="T25" fmla="*/ 509 h 540"/>
                <a:gd name="T26" fmla="*/ 137 w 221"/>
                <a:gd name="T27" fmla="*/ 473 h 540"/>
                <a:gd name="T28" fmla="*/ 137 w 221"/>
                <a:gd name="T29" fmla="*/ 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540">
                  <a:moveTo>
                    <a:pt x="137" y="22"/>
                  </a:moveTo>
                  <a:cubicBezTo>
                    <a:pt x="137" y="0"/>
                    <a:pt x="134" y="0"/>
                    <a:pt x="120" y="0"/>
                  </a:cubicBezTo>
                  <a:cubicBezTo>
                    <a:pt x="79" y="50"/>
                    <a:pt x="24" y="52"/>
                    <a:pt x="0" y="52"/>
                  </a:cubicBezTo>
                  <a:lnTo>
                    <a:pt x="0" y="83"/>
                  </a:lnTo>
                  <a:cubicBezTo>
                    <a:pt x="14" y="83"/>
                    <a:pt x="53" y="83"/>
                    <a:pt x="88" y="61"/>
                  </a:cubicBezTo>
                  <a:lnTo>
                    <a:pt x="88" y="473"/>
                  </a:lnTo>
                  <a:cubicBezTo>
                    <a:pt x="88" y="501"/>
                    <a:pt x="88" y="509"/>
                    <a:pt x="26" y="509"/>
                  </a:cubicBezTo>
                  <a:lnTo>
                    <a:pt x="4" y="509"/>
                  </a:lnTo>
                  <a:lnTo>
                    <a:pt x="4" y="539"/>
                  </a:lnTo>
                  <a:cubicBezTo>
                    <a:pt x="14" y="539"/>
                    <a:pt x="90" y="536"/>
                    <a:pt x="112" y="536"/>
                  </a:cubicBezTo>
                  <a:cubicBezTo>
                    <a:pt x="132" y="536"/>
                    <a:pt x="208" y="539"/>
                    <a:pt x="220" y="539"/>
                  </a:cubicBezTo>
                  <a:lnTo>
                    <a:pt x="220" y="509"/>
                  </a:lnTo>
                  <a:lnTo>
                    <a:pt x="198" y="509"/>
                  </a:lnTo>
                  <a:cubicBezTo>
                    <a:pt x="137" y="509"/>
                    <a:pt x="137" y="501"/>
                    <a:pt x="137" y="473"/>
                  </a:cubicBezTo>
                  <a:lnTo>
                    <a:pt x="137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63" name="Group 63">
            <a:extLst>
              <a:ext uri="{FF2B5EF4-FFF2-40B4-BE49-F238E27FC236}">
                <a16:creationId xmlns:a16="http://schemas.microsoft.com/office/drawing/2014/main" id="{3DE675D7-A931-447E-A743-1FF4F3CAC148}"/>
              </a:ext>
            </a:extLst>
          </p:cNvPr>
          <p:cNvGrpSpPr>
            <a:grpSpLocks/>
          </p:cNvGrpSpPr>
          <p:nvPr/>
        </p:nvGrpSpPr>
        <p:grpSpPr bwMode="auto">
          <a:xfrm>
            <a:off x="6089650" y="4832350"/>
            <a:ext cx="388938" cy="285750"/>
            <a:chOff x="3836" y="3044"/>
            <a:chExt cx="245" cy="180"/>
          </a:xfrm>
        </p:grpSpPr>
        <p:sp>
          <p:nvSpPr>
            <p:cNvPr id="264" name="Freeform 64">
              <a:extLst>
                <a:ext uri="{FF2B5EF4-FFF2-40B4-BE49-F238E27FC236}">
                  <a16:creationId xmlns:a16="http://schemas.microsoft.com/office/drawing/2014/main" id="{0486F1DC-1576-4DDF-BC89-4F81D3106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3048"/>
              <a:ext cx="242" cy="153"/>
            </a:xfrm>
            <a:custGeom>
              <a:avLst/>
              <a:gdLst>
                <a:gd name="T0" fmla="*/ 535 w 1072"/>
                <a:gd name="T1" fmla="*/ 677 h 678"/>
                <a:gd name="T2" fmla="*/ 0 w 1072"/>
                <a:gd name="T3" fmla="*/ 677 h 678"/>
                <a:gd name="T4" fmla="*/ 0 w 1072"/>
                <a:gd name="T5" fmla="*/ 0 h 678"/>
                <a:gd name="T6" fmla="*/ 1071 w 1072"/>
                <a:gd name="T7" fmla="*/ 0 h 678"/>
                <a:gd name="T8" fmla="*/ 1071 w 1072"/>
                <a:gd name="T9" fmla="*/ 677 h 678"/>
                <a:gd name="T10" fmla="*/ 535 w 1072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2" h="678">
                  <a:moveTo>
                    <a:pt x="535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071" y="0"/>
                  </a:lnTo>
                  <a:lnTo>
                    <a:pt x="1071" y="677"/>
                  </a:lnTo>
                  <a:lnTo>
                    <a:pt x="535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5" name="Freeform 65">
              <a:extLst>
                <a:ext uri="{FF2B5EF4-FFF2-40B4-BE49-F238E27FC236}">
                  <a16:creationId xmlns:a16="http://schemas.microsoft.com/office/drawing/2014/main" id="{A76FC298-F3BF-4AE2-B3DD-CCD72DA03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3044"/>
              <a:ext cx="106" cy="120"/>
            </a:xfrm>
            <a:custGeom>
              <a:avLst/>
              <a:gdLst>
                <a:gd name="T0" fmla="*/ 309 w 472"/>
                <a:gd name="T1" fmla="*/ 120 h 532"/>
                <a:gd name="T2" fmla="*/ 317 w 472"/>
                <a:gd name="T3" fmla="*/ 46 h 532"/>
                <a:gd name="T4" fmla="*/ 299 w 472"/>
                <a:gd name="T5" fmla="*/ 13 h 532"/>
                <a:gd name="T6" fmla="*/ 271 w 472"/>
                <a:gd name="T7" fmla="*/ 46 h 532"/>
                <a:gd name="T8" fmla="*/ 230 w 472"/>
                <a:gd name="T9" fmla="*/ 309 h 532"/>
                <a:gd name="T10" fmla="*/ 224 w 472"/>
                <a:gd name="T11" fmla="*/ 385 h 532"/>
                <a:gd name="T12" fmla="*/ 226 w 472"/>
                <a:gd name="T13" fmla="*/ 408 h 532"/>
                <a:gd name="T14" fmla="*/ 160 w 472"/>
                <a:gd name="T15" fmla="*/ 505 h 532"/>
                <a:gd name="T16" fmla="*/ 103 w 472"/>
                <a:gd name="T17" fmla="*/ 398 h 532"/>
                <a:gd name="T18" fmla="*/ 141 w 472"/>
                <a:gd name="T19" fmla="*/ 169 h 532"/>
                <a:gd name="T20" fmla="*/ 152 w 472"/>
                <a:gd name="T21" fmla="*/ 96 h 532"/>
                <a:gd name="T22" fmla="*/ 93 w 472"/>
                <a:gd name="T23" fmla="*/ 0 h 532"/>
                <a:gd name="T24" fmla="*/ 0 w 472"/>
                <a:gd name="T25" fmla="*/ 179 h 532"/>
                <a:gd name="T26" fmla="*/ 8 w 472"/>
                <a:gd name="T27" fmla="*/ 193 h 532"/>
                <a:gd name="T28" fmla="*/ 20 w 472"/>
                <a:gd name="T29" fmla="*/ 169 h 532"/>
                <a:gd name="T30" fmla="*/ 93 w 472"/>
                <a:gd name="T31" fmla="*/ 27 h 532"/>
                <a:gd name="T32" fmla="*/ 109 w 472"/>
                <a:gd name="T33" fmla="*/ 63 h 532"/>
                <a:gd name="T34" fmla="*/ 97 w 472"/>
                <a:gd name="T35" fmla="*/ 146 h 532"/>
                <a:gd name="T36" fmla="*/ 57 w 472"/>
                <a:gd name="T37" fmla="*/ 382 h 532"/>
                <a:gd name="T38" fmla="*/ 158 w 472"/>
                <a:gd name="T39" fmla="*/ 531 h 532"/>
                <a:gd name="T40" fmla="*/ 232 w 472"/>
                <a:gd name="T41" fmla="*/ 448 h 532"/>
                <a:gd name="T42" fmla="*/ 321 w 472"/>
                <a:gd name="T43" fmla="*/ 531 h 532"/>
                <a:gd name="T44" fmla="*/ 424 w 472"/>
                <a:gd name="T45" fmla="*/ 388 h 532"/>
                <a:gd name="T46" fmla="*/ 471 w 472"/>
                <a:gd name="T47" fmla="*/ 83 h 532"/>
                <a:gd name="T48" fmla="*/ 438 w 472"/>
                <a:gd name="T49" fmla="*/ 0 h 532"/>
                <a:gd name="T50" fmla="*/ 404 w 472"/>
                <a:gd name="T51" fmla="*/ 56 h 532"/>
                <a:gd name="T52" fmla="*/ 414 w 472"/>
                <a:gd name="T53" fmla="*/ 86 h 532"/>
                <a:gd name="T54" fmla="*/ 440 w 472"/>
                <a:gd name="T55" fmla="*/ 189 h 532"/>
                <a:gd name="T56" fmla="*/ 402 w 472"/>
                <a:gd name="T57" fmla="*/ 402 h 532"/>
                <a:gd name="T58" fmla="*/ 323 w 472"/>
                <a:gd name="T59" fmla="*/ 505 h 532"/>
                <a:gd name="T60" fmla="*/ 271 w 472"/>
                <a:gd name="T61" fmla="*/ 405 h 532"/>
                <a:gd name="T62" fmla="*/ 277 w 472"/>
                <a:gd name="T63" fmla="*/ 319 h 532"/>
                <a:gd name="T64" fmla="*/ 309 w 472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2" h="532">
                  <a:moveTo>
                    <a:pt x="309" y="120"/>
                  </a:moveTo>
                  <a:cubicBezTo>
                    <a:pt x="311" y="96"/>
                    <a:pt x="317" y="50"/>
                    <a:pt x="317" y="46"/>
                  </a:cubicBezTo>
                  <a:cubicBezTo>
                    <a:pt x="317" y="23"/>
                    <a:pt x="309" y="13"/>
                    <a:pt x="299" y="13"/>
                  </a:cubicBezTo>
                  <a:cubicBezTo>
                    <a:pt x="289" y="13"/>
                    <a:pt x="277" y="20"/>
                    <a:pt x="271" y="46"/>
                  </a:cubicBezTo>
                  <a:cubicBezTo>
                    <a:pt x="269" y="53"/>
                    <a:pt x="236" y="279"/>
                    <a:pt x="230" y="309"/>
                  </a:cubicBezTo>
                  <a:cubicBezTo>
                    <a:pt x="226" y="342"/>
                    <a:pt x="224" y="365"/>
                    <a:pt x="224" y="385"/>
                  </a:cubicBezTo>
                  <a:cubicBezTo>
                    <a:pt x="224" y="398"/>
                    <a:pt x="224" y="402"/>
                    <a:pt x="226" y="408"/>
                  </a:cubicBezTo>
                  <a:cubicBezTo>
                    <a:pt x="210" y="471"/>
                    <a:pt x="188" y="505"/>
                    <a:pt x="160" y="505"/>
                  </a:cubicBezTo>
                  <a:cubicBezTo>
                    <a:pt x="103" y="505"/>
                    <a:pt x="103" y="422"/>
                    <a:pt x="103" y="398"/>
                  </a:cubicBezTo>
                  <a:cubicBezTo>
                    <a:pt x="103" y="362"/>
                    <a:pt x="107" y="315"/>
                    <a:pt x="141" y="169"/>
                  </a:cubicBezTo>
                  <a:cubicBezTo>
                    <a:pt x="150" y="136"/>
                    <a:pt x="152" y="120"/>
                    <a:pt x="152" y="96"/>
                  </a:cubicBezTo>
                  <a:cubicBezTo>
                    <a:pt x="152" y="43"/>
                    <a:pt x="129" y="0"/>
                    <a:pt x="93" y="0"/>
                  </a:cubicBezTo>
                  <a:cubicBezTo>
                    <a:pt x="26" y="0"/>
                    <a:pt x="0" y="169"/>
                    <a:pt x="0" y="179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6" y="193"/>
                    <a:pt x="16" y="193"/>
                    <a:pt x="20" y="169"/>
                  </a:cubicBezTo>
                  <a:cubicBezTo>
                    <a:pt x="38" y="60"/>
                    <a:pt x="67" y="27"/>
                    <a:pt x="93" y="27"/>
                  </a:cubicBezTo>
                  <a:cubicBezTo>
                    <a:pt x="99" y="27"/>
                    <a:pt x="109" y="27"/>
                    <a:pt x="109" y="63"/>
                  </a:cubicBezTo>
                  <a:cubicBezTo>
                    <a:pt x="109" y="93"/>
                    <a:pt x="101" y="126"/>
                    <a:pt x="97" y="146"/>
                  </a:cubicBezTo>
                  <a:cubicBezTo>
                    <a:pt x="67" y="285"/>
                    <a:pt x="57" y="339"/>
                    <a:pt x="57" y="382"/>
                  </a:cubicBezTo>
                  <a:cubicBezTo>
                    <a:pt x="57" y="491"/>
                    <a:pt x="105" y="531"/>
                    <a:pt x="158" y="531"/>
                  </a:cubicBezTo>
                  <a:cubicBezTo>
                    <a:pt x="170" y="531"/>
                    <a:pt x="204" y="531"/>
                    <a:pt x="232" y="448"/>
                  </a:cubicBezTo>
                  <a:cubicBezTo>
                    <a:pt x="251" y="524"/>
                    <a:pt x="301" y="531"/>
                    <a:pt x="321" y="531"/>
                  </a:cubicBezTo>
                  <a:cubicBezTo>
                    <a:pt x="374" y="531"/>
                    <a:pt x="406" y="458"/>
                    <a:pt x="424" y="388"/>
                  </a:cubicBezTo>
                  <a:cubicBezTo>
                    <a:pt x="449" y="295"/>
                    <a:pt x="471" y="139"/>
                    <a:pt x="471" y="83"/>
                  </a:cubicBezTo>
                  <a:cubicBezTo>
                    <a:pt x="471" y="20"/>
                    <a:pt x="453" y="0"/>
                    <a:pt x="438" y="0"/>
                  </a:cubicBezTo>
                  <a:cubicBezTo>
                    <a:pt x="422" y="0"/>
                    <a:pt x="404" y="30"/>
                    <a:pt x="404" y="56"/>
                  </a:cubicBezTo>
                  <a:cubicBezTo>
                    <a:pt x="404" y="73"/>
                    <a:pt x="408" y="80"/>
                    <a:pt x="414" y="86"/>
                  </a:cubicBezTo>
                  <a:cubicBezTo>
                    <a:pt x="422" y="100"/>
                    <a:pt x="440" y="129"/>
                    <a:pt x="440" y="189"/>
                  </a:cubicBezTo>
                  <a:cubicBezTo>
                    <a:pt x="440" y="229"/>
                    <a:pt x="420" y="342"/>
                    <a:pt x="402" y="402"/>
                  </a:cubicBezTo>
                  <a:cubicBezTo>
                    <a:pt x="382" y="465"/>
                    <a:pt x="358" y="505"/>
                    <a:pt x="323" y="505"/>
                  </a:cubicBezTo>
                  <a:cubicBezTo>
                    <a:pt x="289" y="505"/>
                    <a:pt x="271" y="471"/>
                    <a:pt x="271" y="405"/>
                  </a:cubicBezTo>
                  <a:cubicBezTo>
                    <a:pt x="271" y="372"/>
                    <a:pt x="277" y="335"/>
                    <a:pt x="277" y="319"/>
                  </a:cubicBezTo>
                  <a:lnTo>
                    <a:pt x="309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" name="Freeform 66">
              <a:extLst>
                <a:ext uri="{FF2B5EF4-FFF2-40B4-BE49-F238E27FC236}">
                  <a16:creationId xmlns:a16="http://schemas.microsoft.com/office/drawing/2014/main" id="{063290FF-86A9-4385-922A-0A8810710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078"/>
              <a:ext cx="50" cy="123"/>
            </a:xfrm>
            <a:custGeom>
              <a:avLst/>
              <a:gdLst>
                <a:gd name="T0" fmla="*/ 222 w 223"/>
                <a:gd name="T1" fmla="*/ 395 h 545"/>
                <a:gd name="T2" fmla="*/ 204 w 223"/>
                <a:gd name="T3" fmla="*/ 395 h 545"/>
                <a:gd name="T4" fmla="*/ 190 w 223"/>
                <a:gd name="T5" fmla="*/ 471 h 545"/>
                <a:gd name="T6" fmla="*/ 141 w 223"/>
                <a:gd name="T7" fmla="*/ 475 h 545"/>
                <a:gd name="T8" fmla="*/ 51 w 223"/>
                <a:gd name="T9" fmla="*/ 475 h 545"/>
                <a:gd name="T10" fmla="*/ 150 w 223"/>
                <a:gd name="T11" fmla="*/ 339 h 545"/>
                <a:gd name="T12" fmla="*/ 222 w 223"/>
                <a:gd name="T13" fmla="*/ 159 h 545"/>
                <a:gd name="T14" fmla="*/ 103 w 223"/>
                <a:gd name="T15" fmla="*/ 0 h 545"/>
                <a:gd name="T16" fmla="*/ 0 w 223"/>
                <a:gd name="T17" fmla="*/ 146 h 545"/>
                <a:gd name="T18" fmla="*/ 26 w 223"/>
                <a:gd name="T19" fmla="*/ 193 h 545"/>
                <a:gd name="T20" fmla="*/ 53 w 223"/>
                <a:gd name="T21" fmla="*/ 149 h 545"/>
                <a:gd name="T22" fmla="*/ 24 w 223"/>
                <a:gd name="T23" fmla="*/ 106 h 545"/>
                <a:gd name="T24" fmla="*/ 97 w 223"/>
                <a:gd name="T25" fmla="*/ 30 h 545"/>
                <a:gd name="T26" fmla="*/ 174 w 223"/>
                <a:gd name="T27" fmla="*/ 159 h 545"/>
                <a:gd name="T28" fmla="*/ 125 w 223"/>
                <a:gd name="T29" fmla="*/ 319 h 545"/>
                <a:gd name="T30" fmla="*/ 4 w 223"/>
                <a:gd name="T31" fmla="*/ 515 h 545"/>
                <a:gd name="T32" fmla="*/ 0 w 223"/>
                <a:gd name="T33" fmla="*/ 544 h 545"/>
                <a:gd name="T34" fmla="*/ 206 w 223"/>
                <a:gd name="T35" fmla="*/ 544 h 545"/>
                <a:gd name="T36" fmla="*/ 222 w 223"/>
                <a:gd name="T37" fmla="*/ 39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545">
                  <a:moveTo>
                    <a:pt x="222" y="395"/>
                  </a:moveTo>
                  <a:lnTo>
                    <a:pt x="204" y="395"/>
                  </a:lnTo>
                  <a:cubicBezTo>
                    <a:pt x="202" y="415"/>
                    <a:pt x="198" y="461"/>
                    <a:pt x="190" y="471"/>
                  </a:cubicBezTo>
                  <a:cubicBezTo>
                    <a:pt x="188" y="475"/>
                    <a:pt x="150" y="475"/>
                    <a:pt x="141" y="475"/>
                  </a:cubicBezTo>
                  <a:lnTo>
                    <a:pt x="51" y="475"/>
                  </a:lnTo>
                  <a:cubicBezTo>
                    <a:pt x="101" y="398"/>
                    <a:pt x="119" y="378"/>
                    <a:pt x="150" y="339"/>
                  </a:cubicBezTo>
                  <a:cubicBezTo>
                    <a:pt x="188" y="289"/>
                    <a:pt x="222" y="239"/>
                    <a:pt x="222" y="159"/>
                  </a:cubicBezTo>
                  <a:cubicBezTo>
                    <a:pt x="222" y="60"/>
                    <a:pt x="168" y="0"/>
                    <a:pt x="103" y="0"/>
                  </a:cubicBezTo>
                  <a:cubicBezTo>
                    <a:pt x="42" y="0"/>
                    <a:pt x="0" y="73"/>
                    <a:pt x="0" y="146"/>
                  </a:cubicBezTo>
                  <a:cubicBezTo>
                    <a:pt x="0" y="189"/>
                    <a:pt x="20" y="193"/>
                    <a:pt x="26" y="193"/>
                  </a:cubicBezTo>
                  <a:cubicBezTo>
                    <a:pt x="38" y="193"/>
                    <a:pt x="53" y="179"/>
                    <a:pt x="53" y="149"/>
                  </a:cubicBezTo>
                  <a:cubicBezTo>
                    <a:pt x="53" y="136"/>
                    <a:pt x="51" y="106"/>
                    <a:pt x="24" y="106"/>
                  </a:cubicBezTo>
                  <a:cubicBezTo>
                    <a:pt x="38" y="46"/>
                    <a:pt x="73" y="30"/>
                    <a:pt x="97" y="30"/>
                  </a:cubicBezTo>
                  <a:cubicBezTo>
                    <a:pt x="147" y="30"/>
                    <a:pt x="174" y="93"/>
                    <a:pt x="174" y="159"/>
                  </a:cubicBezTo>
                  <a:cubicBezTo>
                    <a:pt x="174" y="232"/>
                    <a:pt x="141" y="285"/>
                    <a:pt x="125" y="319"/>
                  </a:cubicBezTo>
                  <a:lnTo>
                    <a:pt x="4" y="515"/>
                  </a:lnTo>
                  <a:cubicBezTo>
                    <a:pt x="0" y="521"/>
                    <a:pt x="0" y="524"/>
                    <a:pt x="0" y="544"/>
                  </a:cubicBezTo>
                  <a:lnTo>
                    <a:pt x="206" y="544"/>
                  </a:lnTo>
                  <a:lnTo>
                    <a:pt x="222" y="3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7" name="Freeform 67">
              <a:extLst>
                <a:ext uri="{FF2B5EF4-FFF2-40B4-BE49-F238E27FC236}">
                  <a16:creationId xmlns:a16="http://schemas.microsoft.com/office/drawing/2014/main" id="{23EB3EEC-A6D6-4D57-9A59-CB65EFDD5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3078"/>
              <a:ext cx="59" cy="147"/>
            </a:xfrm>
            <a:custGeom>
              <a:avLst/>
              <a:gdLst>
                <a:gd name="T0" fmla="*/ 265 w 266"/>
                <a:gd name="T1" fmla="*/ 471 h 652"/>
                <a:gd name="T2" fmla="*/ 244 w 266"/>
                <a:gd name="T3" fmla="*/ 471 h 652"/>
                <a:gd name="T4" fmla="*/ 226 w 266"/>
                <a:gd name="T5" fmla="*/ 564 h 652"/>
                <a:gd name="T6" fmla="*/ 170 w 266"/>
                <a:gd name="T7" fmla="*/ 568 h 652"/>
                <a:gd name="T8" fmla="*/ 61 w 266"/>
                <a:gd name="T9" fmla="*/ 568 h 652"/>
                <a:gd name="T10" fmla="*/ 178 w 266"/>
                <a:gd name="T11" fmla="*/ 405 h 652"/>
                <a:gd name="T12" fmla="*/ 265 w 266"/>
                <a:gd name="T13" fmla="*/ 189 h 652"/>
                <a:gd name="T14" fmla="*/ 123 w 266"/>
                <a:gd name="T15" fmla="*/ 0 h 652"/>
                <a:gd name="T16" fmla="*/ 0 w 266"/>
                <a:gd name="T17" fmla="*/ 176 h 652"/>
                <a:gd name="T18" fmla="*/ 32 w 266"/>
                <a:gd name="T19" fmla="*/ 229 h 652"/>
                <a:gd name="T20" fmla="*/ 63 w 266"/>
                <a:gd name="T21" fmla="*/ 179 h 652"/>
                <a:gd name="T22" fmla="*/ 28 w 266"/>
                <a:gd name="T23" fmla="*/ 126 h 652"/>
                <a:gd name="T24" fmla="*/ 115 w 266"/>
                <a:gd name="T25" fmla="*/ 37 h 652"/>
                <a:gd name="T26" fmla="*/ 208 w 266"/>
                <a:gd name="T27" fmla="*/ 189 h 652"/>
                <a:gd name="T28" fmla="*/ 150 w 266"/>
                <a:gd name="T29" fmla="*/ 382 h 652"/>
                <a:gd name="T30" fmla="*/ 4 w 266"/>
                <a:gd name="T31" fmla="*/ 614 h 652"/>
                <a:gd name="T32" fmla="*/ 0 w 266"/>
                <a:gd name="T33" fmla="*/ 651 h 652"/>
                <a:gd name="T34" fmla="*/ 247 w 266"/>
                <a:gd name="T35" fmla="*/ 651 h 652"/>
                <a:gd name="T36" fmla="*/ 265 w 266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652">
                  <a:moveTo>
                    <a:pt x="265" y="471"/>
                  </a:moveTo>
                  <a:lnTo>
                    <a:pt x="244" y="471"/>
                  </a:lnTo>
                  <a:cubicBezTo>
                    <a:pt x="240" y="495"/>
                    <a:pt x="236" y="551"/>
                    <a:pt x="226" y="564"/>
                  </a:cubicBezTo>
                  <a:cubicBezTo>
                    <a:pt x="224" y="568"/>
                    <a:pt x="178" y="568"/>
                    <a:pt x="170" y="568"/>
                  </a:cubicBezTo>
                  <a:lnTo>
                    <a:pt x="61" y="568"/>
                  </a:lnTo>
                  <a:cubicBezTo>
                    <a:pt x="121" y="475"/>
                    <a:pt x="141" y="451"/>
                    <a:pt x="178" y="405"/>
                  </a:cubicBezTo>
                  <a:cubicBezTo>
                    <a:pt x="224" y="345"/>
                    <a:pt x="265" y="285"/>
                    <a:pt x="265" y="189"/>
                  </a:cubicBezTo>
                  <a:cubicBezTo>
                    <a:pt x="265" y="73"/>
                    <a:pt x="200" y="0"/>
                    <a:pt x="123" y="0"/>
                  </a:cubicBezTo>
                  <a:cubicBezTo>
                    <a:pt x="51" y="0"/>
                    <a:pt x="0" y="86"/>
                    <a:pt x="0" y="176"/>
                  </a:cubicBezTo>
                  <a:cubicBezTo>
                    <a:pt x="0" y="226"/>
                    <a:pt x="24" y="229"/>
                    <a:pt x="32" y="229"/>
                  </a:cubicBezTo>
                  <a:cubicBezTo>
                    <a:pt x="46" y="229"/>
                    <a:pt x="63" y="216"/>
                    <a:pt x="63" y="179"/>
                  </a:cubicBezTo>
                  <a:cubicBezTo>
                    <a:pt x="63" y="163"/>
                    <a:pt x="61" y="126"/>
                    <a:pt x="28" y="126"/>
                  </a:cubicBezTo>
                  <a:cubicBezTo>
                    <a:pt x="46" y="56"/>
                    <a:pt x="87" y="37"/>
                    <a:pt x="115" y="37"/>
                  </a:cubicBezTo>
                  <a:cubicBezTo>
                    <a:pt x="176" y="37"/>
                    <a:pt x="208" y="110"/>
                    <a:pt x="208" y="189"/>
                  </a:cubicBezTo>
                  <a:cubicBezTo>
                    <a:pt x="208" y="279"/>
                    <a:pt x="170" y="342"/>
                    <a:pt x="150" y="382"/>
                  </a:cubicBezTo>
                  <a:lnTo>
                    <a:pt x="4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247" y="651"/>
                  </a:lnTo>
                  <a:lnTo>
                    <a:pt x="265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68" name="Group 68">
            <a:extLst>
              <a:ext uri="{FF2B5EF4-FFF2-40B4-BE49-F238E27FC236}">
                <a16:creationId xmlns:a16="http://schemas.microsoft.com/office/drawing/2014/main" id="{E1022C73-8256-4273-8173-C9E49EA9EF69}"/>
              </a:ext>
            </a:extLst>
          </p:cNvPr>
          <p:cNvGrpSpPr>
            <a:grpSpLocks/>
          </p:cNvGrpSpPr>
          <p:nvPr/>
        </p:nvGrpSpPr>
        <p:grpSpPr bwMode="auto">
          <a:xfrm>
            <a:off x="7307263" y="4940300"/>
            <a:ext cx="393700" cy="285750"/>
            <a:chOff x="4603" y="3112"/>
            <a:chExt cx="248" cy="180"/>
          </a:xfrm>
        </p:grpSpPr>
        <p:sp>
          <p:nvSpPr>
            <p:cNvPr id="269" name="Freeform 69">
              <a:extLst>
                <a:ext uri="{FF2B5EF4-FFF2-40B4-BE49-F238E27FC236}">
                  <a16:creationId xmlns:a16="http://schemas.microsoft.com/office/drawing/2014/main" id="{0C2B97A4-86FC-47F5-81B4-8124199A9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116"/>
              <a:ext cx="249" cy="153"/>
            </a:xfrm>
            <a:custGeom>
              <a:avLst/>
              <a:gdLst>
                <a:gd name="T0" fmla="*/ 550 w 1101"/>
                <a:gd name="T1" fmla="*/ 677 h 678"/>
                <a:gd name="T2" fmla="*/ 0 w 1101"/>
                <a:gd name="T3" fmla="*/ 677 h 678"/>
                <a:gd name="T4" fmla="*/ 0 w 1101"/>
                <a:gd name="T5" fmla="*/ 0 h 678"/>
                <a:gd name="T6" fmla="*/ 1100 w 1101"/>
                <a:gd name="T7" fmla="*/ 0 h 678"/>
                <a:gd name="T8" fmla="*/ 1100 w 1101"/>
                <a:gd name="T9" fmla="*/ 677 h 678"/>
                <a:gd name="T10" fmla="*/ 550 w 1101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678">
                  <a:moveTo>
                    <a:pt x="550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677"/>
                  </a:lnTo>
                  <a:lnTo>
                    <a:pt x="550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0" name="Freeform 70">
              <a:extLst>
                <a:ext uri="{FF2B5EF4-FFF2-40B4-BE49-F238E27FC236}">
                  <a16:creationId xmlns:a16="http://schemas.microsoft.com/office/drawing/2014/main" id="{AE85D7B9-ED6B-4AB6-8E90-B01C40B24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112"/>
              <a:ext cx="109" cy="120"/>
            </a:xfrm>
            <a:custGeom>
              <a:avLst/>
              <a:gdLst>
                <a:gd name="T0" fmla="*/ 318 w 485"/>
                <a:gd name="T1" fmla="*/ 120 h 532"/>
                <a:gd name="T2" fmla="*/ 326 w 485"/>
                <a:gd name="T3" fmla="*/ 46 h 532"/>
                <a:gd name="T4" fmla="*/ 307 w 485"/>
                <a:gd name="T5" fmla="*/ 13 h 532"/>
                <a:gd name="T6" fmla="*/ 278 w 485"/>
                <a:gd name="T7" fmla="*/ 46 h 532"/>
                <a:gd name="T8" fmla="*/ 237 w 485"/>
                <a:gd name="T9" fmla="*/ 309 h 532"/>
                <a:gd name="T10" fmla="*/ 230 w 485"/>
                <a:gd name="T11" fmla="*/ 385 h 532"/>
                <a:gd name="T12" fmla="*/ 232 w 485"/>
                <a:gd name="T13" fmla="*/ 408 h 532"/>
                <a:gd name="T14" fmla="*/ 164 w 485"/>
                <a:gd name="T15" fmla="*/ 505 h 532"/>
                <a:gd name="T16" fmla="*/ 106 w 485"/>
                <a:gd name="T17" fmla="*/ 398 h 532"/>
                <a:gd name="T18" fmla="*/ 145 w 485"/>
                <a:gd name="T19" fmla="*/ 169 h 532"/>
                <a:gd name="T20" fmla="*/ 156 w 485"/>
                <a:gd name="T21" fmla="*/ 96 h 532"/>
                <a:gd name="T22" fmla="*/ 95 w 485"/>
                <a:gd name="T23" fmla="*/ 0 h 532"/>
                <a:gd name="T24" fmla="*/ 0 w 485"/>
                <a:gd name="T25" fmla="*/ 183 h 532"/>
                <a:gd name="T26" fmla="*/ 8 w 485"/>
                <a:gd name="T27" fmla="*/ 193 h 532"/>
                <a:gd name="T28" fmla="*/ 21 w 485"/>
                <a:gd name="T29" fmla="*/ 169 h 532"/>
                <a:gd name="T30" fmla="*/ 95 w 485"/>
                <a:gd name="T31" fmla="*/ 27 h 532"/>
                <a:gd name="T32" fmla="*/ 112 w 485"/>
                <a:gd name="T33" fmla="*/ 63 h 532"/>
                <a:gd name="T34" fmla="*/ 100 w 485"/>
                <a:gd name="T35" fmla="*/ 146 h 532"/>
                <a:gd name="T36" fmla="*/ 58 w 485"/>
                <a:gd name="T37" fmla="*/ 382 h 532"/>
                <a:gd name="T38" fmla="*/ 162 w 485"/>
                <a:gd name="T39" fmla="*/ 531 h 532"/>
                <a:gd name="T40" fmla="*/ 239 w 485"/>
                <a:gd name="T41" fmla="*/ 448 h 532"/>
                <a:gd name="T42" fmla="*/ 330 w 485"/>
                <a:gd name="T43" fmla="*/ 531 h 532"/>
                <a:gd name="T44" fmla="*/ 436 w 485"/>
                <a:gd name="T45" fmla="*/ 388 h 532"/>
                <a:gd name="T46" fmla="*/ 484 w 485"/>
                <a:gd name="T47" fmla="*/ 83 h 532"/>
                <a:gd name="T48" fmla="*/ 450 w 485"/>
                <a:gd name="T49" fmla="*/ 0 h 532"/>
                <a:gd name="T50" fmla="*/ 415 w 485"/>
                <a:gd name="T51" fmla="*/ 56 h 532"/>
                <a:gd name="T52" fmla="*/ 425 w 485"/>
                <a:gd name="T53" fmla="*/ 86 h 532"/>
                <a:gd name="T54" fmla="*/ 452 w 485"/>
                <a:gd name="T55" fmla="*/ 189 h 532"/>
                <a:gd name="T56" fmla="*/ 413 w 485"/>
                <a:gd name="T57" fmla="*/ 402 h 532"/>
                <a:gd name="T58" fmla="*/ 332 w 485"/>
                <a:gd name="T59" fmla="*/ 505 h 532"/>
                <a:gd name="T60" fmla="*/ 278 w 485"/>
                <a:gd name="T61" fmla="*/ 405 h 532"/>
                <a:gd name="T62" fmla="*/ 284 w 485"/>
                <a:gd name="T63" fmla="*/ 319 h 532"/>
                <a:gd name="T64" fmla="*/ 318 w 485"/>
                <a:gd name="T65" fmla="*/ 1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532">
                  <a:moveTo>
                    <a:pt x="318" y="120"/>
                  </a:moveTo>
                  <a:cubicBezTo>
                    <a:pt x="320" y="96"/>
                    <a:pt x="326" y="50"/>
                    <a:pt x="326" y="46"/>
                  </a:cubicBezTo>
                  <a:cubicBezTo>
                    <a:pt x="326" y="23"/>
                    <a:pt x="318" y="13"/>
                    <a:pt x="307" y="13"/>
                  </a:cubicBezTo>
                  <a:cubicBezTo>
                    <a:pt x="297" y="13"/>
                    <a:pt x="284" y="20"/>
                    <a:pt x="278" y="46"/>
                  </a:cubicBezTo>
                  <a:cubicBezTo>
                    <a:pt x="276" y="53"/>
                    <a:pt x="243" y="279"/>
                    <a:pt x="237" y="309"/>
                  </a:cubicBezTo>
                  <a:cubicBezTo>
                    <a:pt x="232" y="342"/>
                    <a:pt x="230" y="365"/>
                    <a:pt x="230" y="385"/>
                  </a:cubicBezTo>
                  <a:cubicBezTo>
                    <a:pt x="230" y="398"/>
                    <a:pt x="230" y="402"/>
                    <a:pt x="232" y="408"/>
                  </a:cubicBezTo>
                  <a:cubicBezTo>
                    <a:pt x="216" y="471"/>
                    <a:pt x="193" y="505"/>
                    <a:pt x="164" y="505"/>
                  </a:cubicBezTo>
                  <a:cubicBezTo>
                    <a:pt x="106" y="505"/>
                    <a:pt x="106" y="422"/>
                    <a:pt x="106" y="398"/>
                  </a:cubicBezTo>
                  <a:cubicBezTo>
                    <a:pt x="106" y="362"/>
                    <a:pt x="110" y="315"/>
                    <a:pt x="145" y="169"/>
                  </a:cubicBezTo>
                  <a:cubicBezTo>
                    <a:pt x="154" y="136"/>
                    <a:pt x="156" y="120"/>
                    <a:pt x="156" y="96"/>
                  </a:cubicBezTo>
                  <a:cubicBezTo>
                    <a:pt x="156" y="43"/>
                    <a:pt x="133" y="0"/>
                    <a:pt x="95" y="0"/>
                  </a:cubicBezTo>
                  <a:cubicBezTo>
                    <a:pt x="27" y="0"/>
                    <a:pt x="0" y="169"/>
                    <a:pt x="0" y="183"/>
                  </a:cubicBezTo>
                  <a:cubicBezTo>
                    <a:pt x="0" y="193"/>
                    <a:pt x="6" y="193"/>
                    <a:pt x="8" y="193"/>
                  </a:cubicBezTo>
                  <a:cubicBezTo>
                    <a:pt x="17" y="193"/>
                    <a:pt x="17" y="193"/>
                    <a:pt x="21" y="169"/>
                  </a:cubicBezTo>
                  <a:cubicBezTo>
                    <a:pt x="39" y="60"/>
                    <a:pt x="68" y="27"/>
                    <a:pt x="95" y="27"/>
                  </a:cubicBezTo>
                  <a:cubicBezTo>
                    <a:pt x="102" y="27"/>
                    <a:pt x="112" y="27"/>
                    <a:pt x="112" y="63"/>
                  </a:cubicBezTo>
                  <a:cubicBezTo>
                    <a:pt x="112" y="93"/>
                    <a:pt x="104" y="126"/>
                    <a:pt x="100" y="146"/>
                  </a:cubicBezTo>
                  <a:cubicBezTo>
                    <a:pt x="68" y="285"/>
                    <a:pt x="58" y="342"/>
                    <a:pt x="58" y="382"/>
                  </a:cubicBezTo>
                  <a:cubicBezTo>
                    <a:pt x="58" y="491"/>
                    <a:pt x="108" y="531"/>
                    <a:pt x="162" y="531"/>
                  </a:cubicBezTo>
                  <a:cubicBezTo>
                    <a:pt x="174" y="531"/>
                    <a:pt x="210" y="531"/>
                    <a:pt x="239" y="448"/>
                  </a:cubicBezTo>
                  <a:cubicBezTo>
                    <a:pt x="257" y="524"/>
                    <a:pt x="309" y="531"/>
                    <a:pt x="330" y="531"/>
                  </a:cubicBezTo>
                  <a:cubicBezTo>
                    <a:pt x="384" y="531"/>
                    <a:pt x="417" y="458"/>
                    <a:pt x="436" y="388"/>
                  </a:cubicBezTo>
                  <a:cubicBezTo>
                    <a:pt x="461" y="295"/>
                    <a:pt x="484" y="139"/>
                    <a:pt x="484" y="83"/>
                  </a:cubicBezTo>
                  <a:cubicBezTo>
                    <a:pt x="484" y="20"/>
                    <a:pt x="465" y="0"/>
                    <a:pt x="450" y="0"/>
                  </a:cubicBezTo>
                  <a:cubicBezTo>
                    <a:pt x="434" y="0"/>
                    <a:pt x="415" y="30"/>
                    <a:pt x="415" y="56"/>
                  </a:cubicBezTo>
                  <a:cubicBezTo>
                    <a:pt x="415" y="73"/>
                    <a:pt x="419" y="80"/>
                    <a:pt x="425" y="86"/>
                  </a:cubicBezTo>
                  <a:cubicBezTo>
                    <a:pt x="434" y="100"/>
                    <a:pt x="452" y="129"/>
                    <a:pt x="452" y="189"/>
                  </a:cubicBezTo>
                  <a:cubicBezTo>
                    <a:pt x="452" y="229"/>
                    <a:pt x="432" y="342"/>
                    <a:pt x="413" y="402"/>
                  </a:cubicBezTo>
                  <a:cubicBezTo>
                    <a:pt x="392" y="465"/>
                    <a:pt x="367" y="505"/>
                    <a:pt x="332" y="505"/>
                  </a:cubicBezTo>
                  <a:cubicBezTo>
                    <a:pt x="297" y="505"/>
                    <a:pt x="278" y="471"/>
                    <a:pt x="278" y="405"/>
                  </a:cubicBezTo>
                  <a:cubicBezTo>
                    <a:pt x="278" y="372"/>
                    <a:pt x="284" y="335"/>
                    <a:pt x="284" y="319"/>
                  </a:cubicBezTo>
                  <a:lnTo>
                    <a:pt x="318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1" name="Freeform 71">
              <a:extLst>
                <a:ext uri="{FF2B5EF4-FFF2-40B4-BE49-F238E27FC236}">
                  <a16:creationId xmlns:a16="http://schemas.microsoft.com/office/drawing/2014/main" id="{C84A9BBD-ED48-4507-A3B8-6DC696DE9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" y="3146"/>
              <a:ext cx="53" cy="126"/>
            </a:xfrm>
            <a:custGeom>
              <a:avLst/>
              <a:gdLst>
                <a:gd name="T0" fmla="*/ 112 w 238"/>
                <a:gd name="T1" fmla="*/ 272 h 562"/>
                <a:gd name="T2" fmla="*/ 181 w 238"/>
                <a:gd name="T3" fmla="*/ 405 h 562"/>
                <a:gd name="T4" fmla="*/ 114 w 238"/>
                <a:gd name="T5" fmla="*/ 534 h 562"/>
                <a:gd name="T6" fmla="*/ 27 w 238"/>
                <a:gd name="T7" fmla="*/ 478 h 562"/>
                <a:gd name="T8" fmla="*/ 56 w 238"/>
                <a:gd name="T9" fmla="*/ 435 h 562"/>
                <a:gd name="T10" fmla="*/ 29 w 238"/>
                <a:gd name="T11" fmla="*/ 388 h 562"/>
                <a:gd name="T12" fmla="*/ 0 w 238"/>
                <a:gd name="T13" fmla="*/ 435 h 562"/>
                <a:gd name="T14" fmla="*/ 116 w 238"/>
                <a:gd name="T15" fmla="*/ 561 h 562"/>
                <a:gd name="T16" fmla="*/ 237 w 238"/>
                <a:gd name="T17" fmla="*/ 405 h 562"/>
                <a:gd name="T18" fmla="*/ 147 w 238"/>
                <a:gd name="T19" fmla="*/ 256 h 562"/>
                <a:gd name="T20" fmla="*/ 220 w 238"/>
                <a:gd name="T21" fmla="*/ 113 h 562"/>
                <a:gd name="T22" fmla="*/ 116 w 238"/>
                <a:gd name="T23" fmla="*/ 0 h 562"/>
                <a:gd name="T24" fmla="*/ 17 w 238"/>
                <a:gd name="T25" fmla="*/ 110 h 562"/>
                <a:gd name="T26" fmla="*/ 44 w 238"/>
                <a:gd name="T27" fmla="*/ 153 h 562"/>
                <a:gd name="T28" fmla="*/ 71 w 238"/>
                <a:gd name="T29" fmla="*/ 113 h 562"/>
                <a:gd name="T30" fmla="*/ 44 w 238"/>
                <a:gd name="T31" fmla="*/ 70 h 562"/>
                <a:gd name="T32" fmla="*/ 114 w 238"/>
                <a:gd name="T33" fmla="*/ 23 h 562"/>
                <a:gd name="T34" fmla="*/ 170 w 238"/>
                <a:gd name="T35" fmla="*/ 113 h 562"/>
                <a:gd name="T36" fmla="*/ 149 w 238"/>
                <a:gd name="T37" fmla="*/ 209 h 562"/>
                <a:gd name="T38" fmla="*/ 93 w 238"/>
                <a:gd name="T39" fmla="*/ 249 h 562"/>
                <a:gd name="T40" fmla="*/ 77 w 238"/>
                <a:gd name="T41" fmla="*/ 249 h 562"/>
                <a:gd name="T42" fmla="*/ 71 w 238"/>
                <a:gd name="T43" fmla="*/ 262 h 562"/>
                <a:gd name="T44" fmla="*/ 85 w 238"/>
                <a:gd name="T45" fmla="*/ 272 h 562"/>
                <a:gd name="T46" fmla="*/ 112 w 238"/>
                <a:gd name="T47" fmla="*/ 27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562">
                  <a:moveTo>
                    <a:pt x="112" y="272"/>
                  </a:moveTo>
                  <a:cubicBezTo>
                    <a:pt x="154" y="272"/>
                    <a:pt x="181" y="315"/>
                    <a:pt x="181" y="405"/>
                  </a:cubicBezTo>
                  <a:cubicBezTo>
                    <a:pt x="181" y="505"/>
                    <a:pt x="145" y="534"/>
                    <a:pt x="114" y="534"/>
                  </a:cubicBezTo>
                  <a:cubicBezTo>
                    <a:pt x="95" y="534"/>
                    <a:pt x="48" y="528"/>
                    <a:pt x="27" y="478"/>
                  </a:cubicBezTo>
                  <a:cubicBezTo>
                    <a:pt x="52" y="475"/>
                    <a:pt x="56" y="448"/>
                    <a:pt x="56" y="435"/>
                  </a:cubicBezTo>
                  <a:cubicBezTo>
                    <a:pt x="56" y="408"/>
                    <a:pt x="46" y="388"/>
                    <a:pt x="29" y="388"/>
                  </a:cubicBezTo>
                  <a:cubicBezTo>
                    <a:pt x="15" y="388"/>
                    <a:pt x="0" y="402"/>
                    <a:pt x="0" y="435"/>
                  </a:cubicBezTo>
                  <a:cubicBezTo>
                    <a:pt x="0" y="515"/>
                    <a:pt x="54" y="561"/>
                    <a:pt x="116" y="561"/>
                  </a:cubicBezTo>
                  <a:cubicBezTo>
                    <a:pt x="187" y="561"/>
                    <a:pt x="237" y="488"/>
                    <a:pt x="237" y="405"/>
                  </a:cubicBezTo>
                  <a:cubicBezTo>
                    <a:pt x="237" y="342"/>
                    <a:pt x="203" y="276"/>
                    <a:pt x="147" y="256"/>
                  </a:cubicBezTo>
                  <a:cubicBezTo>
                    <a:pt x="201" y="226"/>
                    <a:pt x="220" y="163"/>
                    <a:pt x="220" y="113"/>
                  </a:cubicBezTo>
                  <a:cubicBezTo>
                    <a:pt x="220" y="46"/>
                    <a:pt x="174" y="0"/>
                    <a:pt x="116" y="0"/>
                  </a:cubicBezTo>
                  <a:cubicBezTo>
                    <a:pt x="60" y="0"/>
                    <a:pt x="17" y="46"/>
                    <a:pt x="17" y="110"/>
                  </a:cubicBezTo>
                  <a:cubicBezTo>
                    <a:pt x="17" y="139"/>
                    <a:pt x="27" y="153"/>
                    <a:pt x="44" y="153"/>
                  </a:cubicBezTo>
                  <a:cubicBezTo>
                    <a:pt x="58" y="153"/>
                    <a:pt x="71" y="136"/>
                    <a:pt x="71" y="113"/>
                  </a:cubicBezTo>
                  <a:cubicBezTo>
                    <a:pt x="71" y="86"/>
                    <a:pt x="58" y="73"/>
                    <a:pt x="44" y="70"/>
                  </a:cubicBezTo>
                  <a:cubicBezTo>
                    <a:pt x="62" y="33"/>
                    <a:pt x="95" y="23"/>
                    <a:pt x="114" y="23"/>
                  </a:cubicBezTo>
                  <a:cubicBezTo>
                    <a:pt x="137" y="23"/>
                    <a:pt x="170" y="43"/>
                    <a:pt x="170" y="113"/>
                  </a:cubicBezTo>
                  <a:cubicBezTo>
                    <a:pt x="170" y="149"/>
                    <a:pt x="162" y="186"/>
                    <a:pt x="149" y="209"/>
                  </a:cubicBezTo>
                  <a:cubicBezTo>
                    <a:pt x="133" y="242"/>
                    <a:pt x="120" y="246"/>
                    <a:pt x="93" y="249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1" y="249"/>
                    <a:pt x="71" y="262"/>
                  </a:cubicBezTo>
                  <a:cubicBezTo>
                    <a:pt x="71" y="272"/>
                    <a:pt x="77" y="272"/>
                    <a:pt x="85" y="272"/>
                  </a:cubicBezTo>
                  <a:lnTo>
                    <a:pt x="112" y="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2" name="Freeform 72">
              <a:extLst>
                <a:ext uri="{FF2B5EF4-FFF2-40B4-BE49-F238E27FC236}">
                  <a16:creationId xmlns:a16="http://schemas.microsoft.com/office/drawing/2014/main" id="{35FC9047-C57D-413D-9190-8CD6615F3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146"/>
              <a:ext cx="50" cy="147"/>
            </a:xfrm>
            <a:custGeom>
              <a:avLst/>
              <a:gdLst>
                <a:gd name="T0" fmla="*/ 139 w 225"/>
                <a:gd name="T1" fmla="*/ 27 h 652"/>
                <a:gd name="T2" fmla="*/ 122 w 225"/>
                <a:gd name="T3" fmla="*/ 0 h 652"/>
                <a:gd name="T4" fmla="*/ 0 w 225"/>
                <a:gd name="T5" fmla="*/ 63 h 652"/>
                <a:gd name="T6" fmla="*/ 0 w 225"/>
                <a:gd name="T7" fmla="*/ 100 h 652"/>
                <a:gd name="T8" fmla="*/ 89 w 225"/>
                <a:gd name="T9" fmla="*/ 73 h 652"/>
                <a:gd name="T10" fmla="*/ 89 w 225"/>
                <a:gd name="T11" fmla="*/ 571 h 652"/>
                <a:gd name="T12" fmla="*/ 27 w 225"/>
                <a:gd name="T13" fmla="*/ 614 h 652"/>
                <a:gd name="T14" fmla="*/ 4 w 225"/>
                <a:gd name="T15" fmla="*/ 614 h 652"/>
                <a:gd name="T16" fmla="*/ 4 w 225"/>
                <a:gd name="T17" fmla="*/ 651 h 652"/>
                <a:gd name="T18" fmla="*/ 114 w 225"/>
                <a:gd name="T19" fmla="*/ 651 h 652"/>
                <a:gd name="T20" fmla="*/ 224 w 225"/>
                <a:gd name="T21" fmla="*/ 651 h 652"/>
                <a:gd name="T22" fmla="*/ 224 w 225"/>
                <a:gd name="T23" fmla="*/ 614 h 652"/>
                <a:gd name="T24" fmla="*/ 201 w 225"/>
                <a:gd name="T25" fmla="*/ 614 h 652"/>
                <a:gd name="T26" fmla="*/ 139 w 225"/>
                <a:gd name="T27" fmla="*/ 571 h 652"/>
                <a:gd name="T28" fmla="*/ 139 w 225"/>
                <a:gd name="T29" fmla="*/ 27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52">
                  <a:moveTo>
                    <a:pt x="139" y="27"/>
                  </a:moveTo>
                  <a:cubicBezTo>
                    <a:pt x="139" y="0"/>
                    <a:pt x="137" y="0"/>
                    <a:pt x="122" y="0"/>
                  </a:cubicBezTo>
                  <a:cubicBezTo>
                    <a:pt x="81" y="60"/>
                    <a:pt x="25" y="63"/>
                    <a:pt x="0" y="63"/>
                  </a:cubicBezTo>
                  <a:lnTo>
                    <a:pt x="0" y="100"/>
                  </a:lnTo>
                  <a:cubicBezTo>
                    <a:pt x="15" y="100"/>
                    <a:pt x="54" y="100"/>
                    <a:pt x="89" y="73"/>
                  </a:cubicBezTo>
                  <a:lnTo>
                    <a:pt x="89" y="571"/>
                  </a:lnTo>
                  <a:cubicBezTo>
                    <a:pt x="89" y="604"/>
                    <a:pt x="89" y="614"/>
                    <a:pt x="27" y="614"/>
                  </a:cubicBezTo>
                  <a:lnTo>
                    <a:pt x="4" y="614"/>
                  </a:lnTo>
                  <a:lnTo>
                    <a:pt x="4" y="651"/>
                  </a:lnTo>
                  <a:cubicBezTo>
                    <a:pt x="15" y="651"/>
                    <a:pt x="91" y="651"/>
                    <a:pt x="114" y="651"/>
                  </a:cubicBezTo>
                  <a:cubicBezTo>
                    <a:pt x="135" y="651"/>
                    <a:pt x="212" y="651"/>
                    <a:pt x="224" y="651"/>
                  </a:cubicBezTo>
                  <a:lnTo>
                    <a:pt x="224" y="614"/>
                  </a:lnTo>
                  <a:lnTo>
                    <a:pt x="201" y="614"/>
                  </a:lnTo>
                  <a:cubicBezTo>
                    <a:pt x="139" y="614"/>
                    <a:pt x="139" y="604"/>
                    <a:pt x="139" y="571"/>
                  </a:cubicBezTo>
                  <a:lnTo>
                    <a:pt x="13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73" name="Group 73">
            <a:extLst>
              <a:ext uri="{FF2B5EF4-FFF2-40B4-BE49-F238E27FC236}">
                <a16:creationId xmlns:a16="http://schemas.microsoft.com/office/drawing/2014/main" id="{379D49C0-5C94-483B-B437-9DBF31B917C0}"/>
              </a:ext>
            </a:extLst>
          </p:cNvPr>
          <p:cNvGrpSpPr>
            <a:grpSpLocks/>
          </p:cNvGrpSpPr>
          <p:nvPr/>
        </p:nvGrpSpPr>
        <p:grpSpPr bwMode="auto">
          <a:xfrm>
            <a:off x="7716838" y="4551363"/>
            <a:ext cx="381000" cy="279400"/>
            <a:chOff x="4861" y="2867"/>
            <a:chExt cx="240" cy="176"/>
          </a:xfrm>
        </p:grpSpPr>
        <p:sp>
          <p:nvSpPr>
            <p:cNvPr id="274" name="Freeform 74">
              <a:extLst>
                <a:ext uri="{FF2B5EF4-FFF2-40B4-BE49-F238E27FC236}">
                  <a16:creationId xmlns:a16="http://schemas.microsoft.com/office/drawing/2014/main" id="{DEC56C60-248F-4B39-916C-4C165F0BC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870"/>
              <a:ext cx="238" cy="149"/>
            </a:xfrm>
            <a:custGeom>
              <a:avLst/>
              <a:gdLst>
                <a:gd name="T0" fmla="*/ 526 w 1052"/>
                <a:gd name="T1" fmla="*/ 662 h 663"/>
                <a:gd name="T2" fmla="*/ 0 w 1052"/>
                <a:gd name="T3" fmla="*/ 662 h 663"/>
                <a:gd name="T4" fmla="*/ 0 w 1052"/>
                <a:gd name="T5" fmla="*/ 0 h 663"/>
                <a:gd name="T6" fmla="*/ 1051 w 1052"/>
                <a:gd name="T7" fmla="*/ 0 h 663"/>
                <a:gd name="T8" fmla="*/ 1051 w 1052"/>
                <a:gd name="T9" fmla="*/ 662 h 663"/>
                <a:gd name="T10" fmla="*/ 526 w 1052"/>
                <a:gd name="T11" fmla="*/ 66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2" h="663">
                  <a:moveTo>
                    <a:pt x="526" y="662"/>
                  </a:moveTo>
                  <a:lnTo>
                    <a:pt x="0" y="662"/>
                  </a:lnTo>
                  <a:lnTo>
                    <a:pt x="0" y="0"/>
                  </a:lnTo>
                  <a:lnTo>
                    <a:pt x="1051" y="0"/>
                  </a:lnTo>
                  <a:lnTo>
                    <a:pt x="1051" y="662"/>
                  </a:lnTo>
                  <a:lnTo>
                    <a:pt x="526" y="662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5" name="Freeform 75">
              <a:extLst>
                <a:ext uri="{FF2B5EF4-FFF2-40B4-BE49-F238E27FC236}">
                  <a16:creationId xmlns:a16="http://schemas.microsoft.com/office/drawing/2014/main" id="{03FD42BB-3129-4B80-B63C-FE7E7441D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2867"/>
              <a:ext cx="104" cy="117"/>
            </a:xfrm>
            <a:custGeom>
              <a:avLst/>
              <a:gdLst>
                <a:gd name="T0" fmla="*/ 303 w 463"/>
                <a:gd name="T1" fmla="*/ 117 h 520"/>
                <a:gd name="T2" fmla="*/ 311 w 463"/>
                <a:gd name="T3" fmla="*/ 45 h 520"/>
                <a:gd name="T4" fmla="*/ 294 w 463"/>
                <a:gd name="T5" fmla="*/ 13 h 520"/>
                <a:gd name="T6" fmla="*/ 266 w 463"/>
                <a:gd name="T7" fmla="*/ 45 h 520"/>
                <a:gd name="T8" fmla="*/ 226 w 463"/>
                <a:gd name="T9" fmla="*/ 302 h 520"/>
                <a:gd name="T10" fmla="*/ 220 w 463"/>
                <a:gd name="T11" fmla="*/ 376 h 520"/>
                <a:gd name="T12" fmla="*/ 222 w 463"/>
                <a:gd name="T13" fmla="*/ 399 h 520"/>
                <a:gd name="T14" fmla="*/ 157 w 463"/>
                <a:gd name="T15" fmla="*/ 493 h 520"/>
                <a:gd name="T16" fmla="*/ 101 w 463"/>
                <a:gd name="T17" fmla="*/ 389 h 520"/>
                <a:gd name="T18" fmla="*/ 139 w 463"/>
                <a:gd name="T19" fmla="*/ 165 h 520"/>
                <a:gd name="T20" fmla="*/ 149 w 463"/>
                <a:gd name="T21" fmla="*/ 94 h 520"/>
                <a:gd name="T22" fmla="*/ 91 w 463"/>
                <a:gd name="T23" fmla="*/ 0 h 520"/>
                <a:gd name="T24" fmla="*/ 0 w 463"/>
                <a:gd name="T25" fmla="*/ 178 h 520"/>
                <a:gd name="T26" fmla="*/ 8 w 463"/>
                <a:gd name="T27" fmla="*/ 188 h 520"/>
                <a:gd name="T28" fmla="*/ 20 w 463"/>
                <a:gd name="T29" fmla="*/ 165 h 520"/>
                <a:gd name="T30" fmla="*/ 91 w 463"/>
                <a:gd name="T31" fmla="*/ 26 h 520"/>
                <a:gd name="T32" fmla="*/ 107 w 463"/>
                <a:gd name="T33" fmla="*/ 62 h 520"/>
                <a:gd name="T34" fmla="*/ 95 w 463"/>
                <a:gd name="T35" fmla="*/ 143 h 520"/>
                <a:gd name="T36" fmla="*/ 56 w 463"/>
                <a:gd name="T37" fmla="*/ 373 h 520"/>
                <a:gd name="T38" fmla="*/ 155 w 463"/>
                <a:gd name="T39" fmla="*/ 519 h 520"/>
                <a:gd name="T40" fmla="*/ 228 w 463"/>
                <a:gd name="T41" fmla="*/ 438 h 520"/>
                <a:gd name="T42" fmla="*/ 315 w 463"/>
                <a:gd name="T43" fmla="*/ 519 h 520"/>
                <a:gd name="T44" fmla="*/ 416 w 463"/>
                <a:gd name="T45" fmla="*/ 380 h 520"/>
                <a:gd name="T46" fmla="*/ 462 w 463"/>
                <a:gd name="T47" fmla="*/ 81 h 520"/>
                <a:gd name="T48" fmla="*/ 430 w 463"/>
                <a:gd name="T49" fmla="*/ 0 h 520"/>
                <a:gd name="T50" fmla="*/ 397 w 463"/>
                <a:gd name="T51" fmla="*/ 55 h 520"/>
                <a:gd name="T52" fmla="*/ 407 w 463"/>
                <a:gd name="T53" fmla="*/ 84 h 520"/>
                <a:gd name="T54" fmla="*/ 432 w 463"/>
                <a:gd name="T55" fmla="*/ 185 h 520"/>
                <a:gd name="T56" fmla="*/ 395 w 463"/>
                <a:gd name="T57" fmla="*/ 393 h 520"/>
                <a:gd name="T58" fmla="*/ 317 w 463"/>
                <a:gd name="T59" fmla="*/ 493 h 520"/>
                <a:gd name="T60" fmla="*/ 266 w 463"/>
                <a:gd name="T61" fmla="*/ 396 h 520"/>
                <a:gd name="T62" fmla="*/ 272 w 463"/>
                <a:gd name="T63" fmla="*/ 312 h 520"/>
                <a:gd name="T64" fmla="*/ 303 w 463"/>
                <a:gd name="T65" fmla="*/ 11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3" h="520">
                  <a:moveTo>
                    <a:pt x="303" y="117"/>
                  </a:moveTo>
                  <a:cubicBezTo>
                    <a:pt x="305" y="94"/>
                    <a:pt x="311" y="49"/>
                    <a:pt x="311" y="45"/>
                  </a:cubicBezTo>
                  <a:cubicBezTo>
                    <a:pt x="311" y="23"/>
                    <a:pt x="303" y="13"/>
                    <a:pt x="294" y="13"/>
                  </a:cubicBezTo>
                  <a:cubicBezTo>
                    <a:pt x="284" y="13"/>
                    <a:pt x="272" y="19"/>
                    <a:pt x="266" y="45"/>
                  </a:cubicBezTo>
                  <a:cubicBezTo>
                    <a:pt x="264" y="52"/>
                    <a:pt x="232" y="273"/>
                    <a:pt x="226" y="302"/>
                  </a:cubicBezTo>
                  <a:cubicBezTo>
                    <a:pt x="222" y="334"/>
                    <a:pt x="220" y="357"/>
                    <a:pt x="220" y="376"/>
                  </a:cubicBezTo>
                  <a:cubicBezTo>
                    <a:pt x="220" y="389"/>
                    <a:pt x="220" y="393"/>
                    <a:pt x="222" y="399"/>
                  </a:cubicBezTo>
                  <a:cubicBezTo>
                    <a:pt x="206" y="461"/>
                    <a:pt x="184" y="493"/>
                    <a:pt x="157" y="493"/>
                  </a:cubicBezTo>
                  <a:cubicBezTo>
                    <a:pt x="101" y="493"/>
                    <a:pt x="101" y="412"/>
                    <a:pt x="101" y="389"/>
                  </a:cubicBezTo>
                  <a:cubicBezTo>
                    <a:pt x="101" y="354"/>
                    <a:pt x="105" y="308"/>
                    <a:pt x="139" y="165"/>
                  </a:cubicBezTo>
                  <a:cubicBezTo>
                    <a:pt x="147" y="133"/>
                    <a:pt x="149" y="117"/>
                    <a:pt x="149" y="94"/>
                  </a:cubicBezTo>
                  <a:cubicBezTo>
                    <a:pt x="149" y="42"/>
                    <a:pt x="127" y="0"/>
                    <a:pt x="91" y="0"/>
                  </a:cubicBezTo>
                  <a:cubicBezTo>
                    <a:pt x="26" y="0"/>
                    <a:pt x="0" y="165"/>
                    <a:pt x="0" y="178"/>
                  </a:cubicBezTo>
                  <a:cubicBezTo>
                    <a:pt x="0" y="188"/>
                    <a:pt x="6" y="188"/>
                    <a:pt x="8" y="188"/>
                  </a:cubicBezTo>
                  <a:cubicBezTo>
                    <a:pt x="16" y="188"/>
                    <a:pt x="16" y="188"/>
                    <a:pt x="20" y="165"/>
                  </a:cubicBezTo>
                  <a:cubicBezTo>
                    <a:pt x="38" y="58"/>
                    <a:pt x="65" y="26"/>
                    <a:pt x="91" y="26"/>
                  </a:cubicBezTo>
                  <a:cubicBezTo>
                    <a:pt x="97" y="26"/>
                    <a:pt x="107" y="26"/>
                    <a:pt x="107" y="62"/>
                  </a:cubicBezTo>
                  <a:cubicBezTo>
                    <a:pt x="107" y="91"/>
                    <a:pt x="99" y="123"/>
                    <a:pt x="95" y="143"/>
                  </a:cubicBezTo>
                  <a:cubicBezTo>
                    <a:pt x="65" y="279"/>
                    <a:pt x="56" y="334"/>
                    <a:pt x="56" y="373"/>
                  </a:cubicBezTo>
                  <a:cubicBezTo>
                    <a:pt x="56" y="480"/>
                    <a:pt x="103" y="519"/>
                    <a:pt x="155" y="519"/>
                  </a:cubicBezTo>
                  <a:cubicBezTo>
                    <a:pt x="167" y="519"/>
                    <a:pt x="200" y="519"/>
                    <a:pt x="228" y="438"/>
                  </a:cubicBezTo>
                  <a:cubicBezTo>
                    <a:pt x="246" y="513"/>
                    <a:pt x="295" y="519"/>
                    <a:pt x="315" y="519"/>
                  </a:cubicBezTo>
                  <a:cubicBezTo>
                    <a:pt x="367" y="519"/>
                    <a:pt x="399" y="448"/>
                    <a:pt x="416" y="380"/>
                  </a:cubicBezTo>
                  <a:cubicBezTo>
                    <a:pt x="440" y="289"/>
                    <a:pt x="462" y="136"/>
                    <a:pt x="462" y="81"/>
                  </a:cubicBezTo>
                  <a:cubicBezTo>
                    <a:pt x="462" y="19"/>
                    <a:pt x="444" y="0"/>
                    <a:pt x="430" y="0"/>
                  </a:cubicBezTo>
                  <a:cubicBezTo>
                    <a:pt x="414" y="0"/>
                    <a:pt x="397" y="29"/>
                    <a:pt x="397" y="55"/>
                  </a:cubicBezTo>
                  <a:cubicBezTo>
                    <a:pt x="397" y="71"/>
                    <a:pt x="401" y="78"/>
                    <a:pt x="407" y="84"/>
                  </a:cubicBezTo>
                  <a:cubicBezTo>
                    <a:pt x="414" y="97"/>
                    <a:pt x="432" y="127"/>
                    <a:pt x="432" y="185"/>
                  </a:cubicBezTo>
                  <a:cubicBezTo>
                    <a:pt x="432" y="224"/>
                    <a:pt x="413" y="334"/>
                    <a:pt x="395" y="393"/>
                  </a:cubicBezTo>
                  <a:cubicBezTo>
                    <a:pt x="375" y="454"/>
                    <a:pt x="351" y="493"/>
                    <a:pt x="317" y="493"/>
                  </a:cubicBezTo>
                  <a:cubicBezTo>
                    <a:pt x="284" y="493"/>
                    <a:pt x="266" y="461"/>
                    <a:pt x="266" y="396"/>
                  </a:cubicBezTo>
                  <a:cubicBezTo>
                    <a:pt x="266" y="363"/>
                    <a:pt x="272" y="328"/>
                    <a:pt x="272" y="312"/>
                  </a:cubicBezTo>
                  <a:lnTo>
                    <a:pt x="303" y="1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6" name="Freeform 76">
              <a:extLst>
                <a:ext uri="{FF2B5EF4-FFF2-40B4-BE49-F238E27FC236}">
                  <a16:creationId xmlns:a16="http://schemas.microsoft.com/office/drawing/2014/main" id="{7070BC94-C400-403E-9D1B-9C03407A1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2900"/>
              <a:ext cx="50" cy="123"/>
            </a:xfrm>
            <a:custGeom>
              <a:avLst/>
              <a:gdLst>
                <a:gd name="T0" fmla="*/ 107 w 227"/>
                <a:gd name="T1" fmla="*/ 266 h 549"/>
                <a:gd name="T2" fmla="*/ 173 w 227"/>
                <a:gd name="T3" fmla="*/ 396 h 549"/>
                <a:gd name="T4" fmla="*/ 109 w 227"/>
                <a:gd name="T5" fmla="*/ 522 h 549"/>
                <a:gd name="T6" fmla="*/ 26 w 227"/>
                <a:gd name="T7" fmla="*/ 467 h 549"/>
                <a:gd name="T8" fmla="*/ 54 w 227"/>
                <a:gd name="T9" fmla="*/ 425 h 549"/>
                <a:gd name="T10" fmla="*/ 28 w 227"/>
                <a:gd name="T11" fmla="*/ 380 h 549"/>
                <a:gd name="T12" fmla="*/ 0 w 227"/>
                <a:gd name="T13" fmla="*/ 425 h 549"/>
                <a:gd name="T14" fmla="*/ 111 w 227"/>
                <a:gd name="T15" fmla="*/ 548 h 549"/>
                <a:gd name="T16" fmla="*/ 226 w 227"/>
                <a:gd name="T17" fmla="*/ 396 h 549"/>
                <a:gd name="T18" fmla="*/ 141 w 227"/>
                <a:gd name="T19" fmla="*/ 250 h 549"/>
                <a:gd name="T20" fmla="*/ 210 w 227"/>
                <a:gd name="T21" fmla="*/ 110 h 549"/>
                <a:gd name="T22" fmla="*/ 111 w 227"/>
                <a:gd name="T23" fmla="*/ 0 h 549"/>
                <a:gd name="T24" fmla="*/ 16 w 227"/>
                <a:gd name="T25" fmla="*/ 107 h 549"/>
                <a:gd name="T26" fmla="*/ 42 w 227"/>
                <a:gd name="T27" fmla="*/ 149 h 549"/>
                <a:gd name="T28" fmla="*/ 67 w 227"/>
                <a:gd name="T29" fmla="*/ 110 h 549"/>
                <a:gd name="T30" fmla="*/ 42 w 227"/>
                <a:gd name="T31" fmla="*/ 68 h 549"/>
                <a:gd name="T32" fmla="*/ 109 w 227"/>
                <a:gd name="T33" fmla="*/ 23 h 549"/>
                <a:gd name="T34" fmla="*/ 163 w 227"/>
                <a:gd name="T35" fmla="*/ 110 h 549"/>
                <a:gd name="T36" fmla="*/ 143 w 227"/>
                <a:gd name="T37" fmla="*/ 204 h 549"/>
                <a:gd name="T38" fmla="*/ 89 w 227"/>
                <a:gd name="T39" fmla="*/ 243 h 549"/>
                <a:gd name="T40" fmla="*/ 73 w 227"/>
                <a:gd name="T41" fmla="*/ 243 h 549"/>
                <a:gd name="T42" fmla="*/ 67 w 227"/>
                <a:gd name="T43" fmla="*/ 256 h 549"/>
                <a:gd name="T44" fmla="*/ 81 w 227"/>
                <a:gd name="T45" fmla="*/ 266 h 549"/>
                <a:gd name="T46" fmla="*/ 107 w 227"/>
                <a:gd name="T47" fmla="*/ 26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7" h="549">
                  <a:moveTo>
                    <a:pt x="107" y="266"/>
                  </a:moveTo>
                  <a:cubicBezTo>
                    <a:pt x="147" y="266"/>
                    <a:pt x="173" y="308"/>
                    <a:pt x="173" y="396"/>
                  </a:cubicBezTo>
                  <a:cubicBezTo>
                    <a:pt x="173" y="493"/>
                    <a:pt x="139" y="522"/>
                    <a:pt x="109" y="522"/>
                  </a:cubicBezTo>
                  <a:cubicBezTo>
                    <a:pt x="91" y="522"/>
                    <a:pt x="46" y="516"/>
                    <a:pt x="26" y="467"/>
                  </a:cubicBezTo>
                  <a:cubicBezTo>
                    <a:pt x="50" y="464"/>
                    <a:pt x="54" y="438"/>
                    <a:pt x="54" y="425"/>
                  </a:cubicBezTo>
                  <a:cubicBezTo>
                    <a:pt x="54" y="399"/>
                    <a:pt x="44" y="380"/>
                    <a:pt x="28" y="380"/>
                  </a:cubicBezTo>
                  <a:cubicBezTo>
                    <a:pt x="14" y="380"/>
                    <a:pt x="0" y="393"/>
                    <a:pt x="0" y="425"/>
                  </a:cubicBezTo>
                  <a:cubicBezTo>
                    <a:pt x="0" y="503"/>
                    <a:pt x="52" y="548"/>
                    <a:pt x="111" y="548"/>
                  </a:cubicBezTo>
                  <a:cubicBezTo>
                    <a:pt x="178" y="548"/>
                    <a:pt x="226" y="477"/>
                    <a:pt x="226" y="396"/>
                  </a:cubicBezTo>
                  <a:cubicBezTo>
                    <a:pt x="226" y="334"/>
                    <a:pt x="194" y="269"/>
                    <a:pt x="141" y="250"/>
                  </a:cubicBezTo>
                  <a:cubicBezTo>
                    <a:pt x="192" y="221"/>
                    <a:pt x="210" y="159"/>
                    <a:pt x="210" y="110"/>
                  </a:cubicBezTo>
                  <a:cubicBezTo>
                    <a:pt x="210" y="45"/>
                    <a:pt x="167" y="0"/>
                    <a:pt x="111" y="0"/>
                  </a:cubicBezTo>
                  <a:cubicBezTo>
                    <a:pt x="58" y="0"/>
                    <a:pt x="16" y="45"/>
                    <a:pt x="16" y="107"/>
                  </a:cubicBezTo>
                  <a:cubicBezTo>
                    <a:pt x="16" y="136"/>
                    <a:pt x="26" y="149"/>
                    <a:pt x="42" y="149"/>
                  </a:cubicBezTo>
                  <a:cubicBezTo>
                    <a:pt x="56" y="149"/>
                    <a:pt x="67" y="133"/>
                    <a:pt x="67" y="110"/>
                  </a:cubicBezTo>
                  <a:cubicBezTo>
                    <a:pt x="67" y="84"/>
                    <a:pt x="56" y="71"/>
                    <a:pt x="42" y="68"/>
                  </a:cubicBezTo>
                  <a:cubicBezTo>
                    <a:pt x="59" y="32"/>
                    <a:pt x="91" y="23"/>
                    <a:pt x="109" y="23"/>
                  </a:cubicBezTo>
                  <a:cubicBezTo>
                    <a:pt x="131" y="23"/>
                    <a:pt x="163" y="42"/>
                    <a:pt x="163" y="110"/>
                  </a:cubicBezTo>
                  <a:cubicBezTo>
                    <a:pt x="163" y="146"/>
                    <a:pt x="155" y="182"/>
                    <a:pt x="143" y="204"/>
                  </a:cubicBezTo>
                  <a:cubicBezTo>
                    <a:pt x="127" y="237"/>
                    <a:pt x="115" y="240"/>
                    <a:pt x="89" y="243"/>
                  </a:cubicBezTo>
                  <a:cubicBezTo>
                    <a:pt x="75" y="243"/>
                    <a:pt x="75" y="243"/>
                    <a:pt x="73" y="243"/>
                  </a:cubicBezTo>
                  <a:cubicBezTo>
                    <a:pt x="73" y="243"/>
                    <a:pt x="67" y="243"/>
                    <a:pt x="67" y="256"/>
                  </a:cubicBezTo>
                  <a:cubicBezTo>
                    <a:pt x="67" y="266"/>
                    <a:pt x="73" y="266"/>
                    <a:pt x="81" y="266"/>
                  </a:cubicBezTo>
                  <a:lnTo>
                    <a:pt x="107" y="2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7" name="Freeform 77">
              <a:extLst>
                <a:ext uri="{FF2B5EF4-FFF2-40B4-BE49-F238E27FC236}">
                  <a16:creationId xmlns:a16="http://schemas.microsoft.com/office/drawing/2014/main" id="{548CB26E-B191-4AA5-852D-8C280AAC8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2900"/>
              <a:ext cx="58" cy="143"/>
            </a:xfrm>
            <a:custGeom>
              <a:avLst/>
              <a:gdLst>
                <a:gd name="T0" fmla="*/ 260 w 261"/>
                <a:gd name="T1" fmla="*/ 461 h 637"/>
                <a:gd name="T2" fmla="*/ 240 w 261"/>
                <a:gd name="T3" fmla="*/ 461 h 637"/>
                <a:gd name="T4" fmla="*/ 222 w 261"/>
                <a:gd name="T5" fmla="*/ 552 h 637"/>
                <a:gd name="T6" fmla="*/ 167 w 261"/>
                <a:gd name="T7" fmla="*/ 555 h 637"/>
                <a:gd name="T8" fmla="*/ 59 w 261"/>
                <a:gd name="T9" fmla="*/ 555 h 637"/>
                <a:gd name="T10" fmla="*/ 175 w 261"/>
                <a:gd name="T11" fmla="*/ 396 h 637"/>
                <a:gd name="T12" fmla="*/ 260 w 261"/>
                <a:gd name="T13" fmla="*/ 185 h 637"/>
                <a:gd name="T14" fmla="*/ 121 w 261"/>
                <a:gd name="T15" fmla="*/ 0 h 637"/>
                <a:gd name="T16" fmla="*/ 0 w 261"/>
                <a:gd name="T17" fmla="*/ 172 h 637"/>
                <a:gd name="T18" fmla="*/ 32 w 261"/>
                <a:gd name="T19" fmla="*/ 230 h 637"/>
                <a:gd name="T20" fmla="*/ 61 w 261"/>
                <a:gd name="T21" fmla="*/ 175 h 637"/>
                <a:gd name="T22" fmla="*/ 28 w 261"/>
                <a:gd name="T23" fmla="*/ 123 h 637"/>
                <a:gd name="T24" fmla="*/ 113 w 261"/>
                <a:gd name="T25" fmla="*/ 36 h 637"/>
                <a:gd name="T26" fmla="*/ 204 w 261"/>
                <a:gd name="T27" fmla="*/ 185 h 637"/>
                <a:gd name="T28" fmla="*/ 147 w 261"/>
                <a:gd name="T29" fmla="*/ 373 h 637"/>
                <a:gd name="T30" fmla="*/ 4 w 261"/>
                <a:gd name="T31" fmla="*/ 600 h 637"/>
                <a:gd name="T32" fmla="*/ 0 w 261"/>
                <a:gd name="T33" fmla="*/ 636 h 637"/>
                <a:gd name="T34" fmla="*/ 242 w 261"/>
                <a:gd name="T35" fmla="*/ 636 h 637"/>
                <a:gd name="T36" fmla="*/ 260 w 261"/>
                <a:gd name="T37" fmla="*/ 461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1" h="637">
                  <a:moveTo>
                    <a:pt x="260" y="461"/>
                  </a:moveTo>
                  <a:lnTo>
                    <a:pt x="240" y="461"/>
                  </a:lnTo>
                  <a:cubicBezTo>
                    <a:pt x="236" y="483"/>
                    <a:pt x="232" y="539"/>
                    <a:pt x="222" y="552"/>
                  </a:cubicBezTo>
                  <a:cubicBezTo>
                    <a:pt x="220" y="555"/>
                    <a:pt x="175" y="555"/>
                    <a:pt x="167" y="555"/>
                  </a:cubicBezTo>
                  <a:lnTo>
                    <a:pt x="59" y="555"/>
                  </a:lnTo>
                  <a:cubicBezTo>
                    <a:pt x="119" y="464"/>
                    <a:pt x="139" y="441"/>
                    <a:pt x="175" y="396"/>
                  </a:cubicBezTo>
                  <a:cubicBezTo>
                    <a:pt x="220" y="337"/>
                    <a:pt x="260" y="279"/>
                    <a:pt x="260" y="185"/>
                  </a:cubicBezTo>
                  <a:cubicBezTo>
                    <a:pt x="260" y="71"/>
                    <a:pt x="196" y="0"/>
                    <a:pt x="121" y="0"/>
                  </a:cubicBezTo>
                  <a:cubicBezTo>
                    <a:pt x="50" y="0"/>
                    <a:pt x="0" y="84"/>
                    <a:pt x="0" y="172"/>
                  </a:cubicBezTo>
                  <a:cubicBezTo>
                    <a:pt x="0" y="221"/>
                    <a:pt x="24" y="230"/>
                    <a:pt x="32" y="230"/>
                  </a:cubicBezTo>
                  <a:cubicBezTo>
                    <a:pt x="46" y="230"/>
                    <a:pt x="61" y="211"/>
                    <a:pt x="61" y="175"/>
                  </a:cubicBezTo>
                  <a:cubicBezTo>
                    <a:pt x="61" y="159"/>
                    <a:pt x="59" y="123"/>
                    <a:pt x="28" y="123"/>
                  </a:cubicBezTo>
                  <a:cubicBezTo>
                    <a:pt x="46" y="55"/>
                    <a:pt x="85" y="36"/>
                    <a:pt x="113" y="36"/>
                  </a:cubicBezTo>
                  <a:cubicBezTo>
                    <a:pt x="173" y="36"/>
                    <a:pt x="204" y="107"/>
                    <a:pt x="204" y="185"/>
                  </a:cubicBezTo>
                  <a:cubicBezTo>
                    <a:pt x="204" y="273"/>
                    <a:pt x="167" y="337"/>
                    <a:pt x="147" y="373"/>
                  </a:cubicBezTo>
                  <a:lnTo>
                    <a:pt x="4" y="600"/>
                  </a:lnTo>
                  <a:cubicBezTo>
                    <a:pt x="0" y="610"/>
                    <a:pt x="0" y="613"/>
                    <a:pt x="0" y="636"/>
                  </a:cubicBezTo>
                  <a:lnTo>
                    <a:pt x="242" y="636"/>
                  </a:lnTo>
                  <a:lnTo>
                    <a:pt x="260" y="4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78" name="Oval 78">
            <a:extLst>
              <a:ext uri="{FF2B5EF4-FFF2-40B4-BE49-F238E27FC236}">
                <a16:creationId xmlns:a16="http://schemas.microsoft.com/office/drawing/2014/main" id="{6A82D5A6-AC30-4381-ABB2-DD90FDEAB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3384550"/>
            <a:ext cx="685800" cy="685800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79" name="Group 79">
            <a:extLst>
              <a:ext uri="{FF2B5EF4-FFF2-40B4-BE49-F238E27FC236}">
                <a16:creationId xmlns:a16="http://schemas.microsoft.com/office/drawing/2014/main" id="{BA58907B-C212-43CB-93CB-B7220A8CC4F8}"/>
              </a:ext>
            </a:extLst>
          </p:cNvPr>
          <p:cNvGrpSpPr>
            <a:grpSpLocks/>
          </p:cNvGrpSpPr>
          <p:nvPr/>
        </p:nvGrpSpPr>
        <p:grpSpPr bwMode="auto">
          <a:xfrm>
            <a:off x="5338763" y="2130425"/>
            <a:ext cx="415925" cy="307975"/>
            <a:chOff x="3363" y="1342"/>
            <a:chExt cx="262" cy="194"/>
          </a:xfrm>
        </p:grpSpPr>
        <p:sp>
          <p:nvSpPr>
            <p:cNvPr id="280" name="Freeform 80">
              <a:extLst>
                <a:ext uri="{FF2B5EF4-FFF2-40B4-BE49-F238E27FC236}">
                  <a16:creationId xmlns:a16="http://schemas.microsoft.com/office/drawing/2014/main" id="{0BA9C671-F2F5-49E1-9CD2-826A0A385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1346"/>
              <a:ext cx="249" cy="182"/>
            </a:xfrm>
            <a:custGeom>
              <a:avLst/>
              <a:gdLst>
                <a:gd name="T0" fmla="*/ 550 w 1102"/>
                <a:gd name="T1" fmla="*/ 804 h 805"/>
                <a:gd name="T2" fmla="*/ 0 w 1102"/>
                <a:gd name="T3" fmla="*/ 804 h 805"/>
                <a:gd name="T4" fmla="*/ 0 w 1102"/>
                <a:gd name="T5" fmla="*/ 0 h 805"/>
                <a:gd name="T6" fmla="*/ 1101 w 1102"/>
                <a:gd name="T7" fmla="*/ 0 h 805"/>
                <a:gd name="T8" fmla="*/ 1101 w 1102"/>
                <a:gd name="T9" fmla="*/ 804 h 805"/>
                <a:gd name="T10" fmla="*/ 550 w 1102"/>
                <a:gd name="T11" fmla="*/ 80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05">
                  <a:moveTo>
                    <a:pt x="550" y="80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04"/>
                  </a:lnTo>
                  <a:lnTo>
                    <a:pt x="550" y="80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1" name="Freeform 81">
              <a:extLst>
                <a:ext uri="{FF2B5EF4-FFF2-40B4-BE49-F238E27FC236}">
                  <a16:creationId xmlns:a16="http://schemas.microsoft.com/office/drawing/2014/main" id="{CD8BDCB1-2F82-4015-8EB5-79E4970D3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342"/>
              <a:ext cx="117" cy="188"/>
            </a:xfrm>
            <a:custGeom>
              <a:avLst/>
              <a:gdLst>
                <a:gd name="T0" fmla="*/ 515 w 520"/>
                <a:gd name="T1" fmla="*/ 80 h 834"/>
                <a:gd name="T2" fmla="*/ 519 w 520"/>
                <a:gd name="T3" fmla="*/ 51 h 834"/>
                <a:gd name="T4" fmla="*/ 487 w 520"/>
                <a:gd name="T5" fmla="*/ 15 h 834"/>
                <a:gd name="T6" fmla="*/ 445 w 520"/>
                <a:gd name="T7" fmla="*/ 40 h 834"/>
                <a:gd name="T8" fmla="*/ 429 w 520"/>
                <a:gd name="T9" fmla="*/ 110 h 834"/>
                <a:gd name="T10" fmla="*/ 407 w 520"/>
                <a:gd name="T11" fmla="*/ 212 h 834"/>
                <a:gd name="T12" fmla="*/ 356 w 520"/>
                <a:gd name="T13" fmla="*/ 446 h 834"/>
                <a:gd name="T14" fmla="*/ 232 w 520"/>
                <a:gd name="T15" fmla="*/ 556 h 834"/>
                <a:gd name="T16" fmla="*/ 159 w 520"/>
                <a:gd name="T17" fmla="*/ 450 h 834"/>
                <a:gd name="T18" fmla="*/ 220 w 520"/>
                <a:gd name="T19" fmla="*/ 197 h 834"/>
                <a:gd name="T20" fmla="*/ 239 w 520"/>
                <a:gd name="T21" fmla="*/ 106 h 834"/>
                <a:gd name="T22" fmla="*/ 146 w 520"/>
                <a:gd name="T23" fmla="*/ 0 h 834"/>
                <a:gd name="T24" fmla="*/ 0 w 520"/>
                <a:gd name="T25" fmla="*/ 197 h 834"/>
                <a:gd name="T26" fmla="*/ 13 w 520"/>
                <a:gd name="T27" fmla="*/ 212 h 834"/>
                <a:gd name="T28" fmla="*/ 32 w 520"/>
                <a:gd name="T29" fmla="*/ 186 h 834"/>
                <a:gd name="T30" fmla="*/ 146 w 520"/>
                <a:gd name="T31" fmla="*/ 29 h 834"/>
                <a:gd name="T32" fmla="*/ 172 w 520"/>
                <a:gd name="T33" fmla="*/ 69 h 834"/>
                <a:gd name="T34" fmla="*/ 153 w 520"/>
                <a:gd name="T35" fmla="*/ 161 h 834"/>
                <a:gd name="T36" fmla="*/ 89 w 520"/>
                <a:gd name="T37" fmla="*/ 431 h 834"/>
                <a:gd name="T38" fmla="*/ 226 w 520"/>
                <a:gd name="T39" fmla="*/ 585 h 834"/>
                <a:gd name="T40" fmla="*/ 340 w 520"/>
                <a:gd name="T41" fmla="*/ 526 h 834"/>
                <a:gd name="T42" fmla="*/ 267 w 520"/>
                <a:gd name="T43" fmla="*/ 724 h 834"/>
                <a:gd name="T44" fmla="*/ 143 w 520"/>
                <a:gd name="T45" fmla="*/ 808 h 834"/>
                <a:gd name="T46" fmla="*/ 57 w 520"/>
                <a:gd name="T47" fmla="*/ 753 h 834"/>
                <a:gd name="T48" fmla="*/ 108 w 520"/>
                <a:gd name="T49" fmla="*/ 738 h 834"/>
                <a:gd name="T50" fmla="*/ 127 w 520"/>
                <a:gd name="T51" fmla="*/ 684 h 834"/>
                <a:gd name="T52" fmla="*/ 86 w 520"/>
                <a:gd name="T53" fmla="*/ 636 h 834"/>
                <a:gd name="T54" fmla="*/ 22 w 520"/>
                <a:gd name="T55" fmla="*/ 724 h 834"/>
                <a:gd name="T56" fmla="*/ 143 w 520"/>
                <a:gd name="T57" fmla="*/ 833 h 834"/>
                <a:gd name="T58" fmla="*/ 404 w 520"/>
                <a:gd name="T59" fmla="*/ 570 h 834"/>
                <a:gd name="T60" fmla="*/ 515 w 520"/>
                <a:gd name="T61" fmla="*/ 8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0" h="834">
                  <a:moveTo>
                    <a:pt x="515" y="80"/>
                  </a:moveTo>
                  <a:cubicBezTo>
                    <a:pt x="519" y="62"/>
                    <a:pt x="519" y="58"/>
                    <a:pt x="519" y="51"/>
                  </a:cubicBezTo>
                  <a:cubicBezTo>
                    <a:pt x="519" y="26"/>
                    <a:pt x="503" y="15"/>
                    <a:pt x="487" y="15"/>
                  </a:cubicBezTo>
                  <a:cubicBezTo>
                    <a:pt x="474" y="15"/>
                    <a:pt x="455" y="22"/>
                    <a:pt x="445" y="40"/>
                  </a:cubicBezTo>
                  <a:cubicBezTo>
                    <a:pt x="442" y="48"/>
                    <a:pt x="436" y="88"/>
                    <a:pt x="429" y="110"/>
                  </a:cubicBezTo>
                  <a:cubicBezTo>
                    <a:pt x="423" y="143"/>
                    <a:pt x="417" y="179"/>
                    <a:pt x="407" y="212"/>
                  </a:cubicBezTo>
                  <a:lnTo>
                    <a:pt x="356" y="446"/>
                  </a:lnTo>
                  <a:cubicBezTo>
                    <a:pt x="353" y="464"/>
                    <a:pt x="305" y="556"/>
                    <a:pt x="232" y="556"/>
                  </a:cubicBezTo>
                  <a:cubicBezTo>
                    <a:pt x="172" y="556"/>
                    <a:pt x="159" y="501"/>
                    <a:pt x="159" y="450"/>
                  </a:cubicBezTo>
                  <a:cubicBezTo>
                    <a:pt x="159" y="391"/>
                    <a:pt x="181" y="314"/>
                    <a:pt x="220" y="197"/>
                  </a:cubicBezTo>
                  <a:cubicBezTo>
                    <a:pt x="235" y="146"/>
                    <a:pt x="239" y="132"/>
                    <a:pt x="239" y="106"/>
                  </a:cubicBezTo>
                  <a:cubicBezTo>
                    <a:pt x="239" y="48"/>
                    <a:pt x="204" y="0"/>
                    <a:pt x="146" y="0"/>
                  </a:cubicBezTo>
                  <a:cubicBezTo>
                    <a:pt x="41" y="0"/>
                    <a:pt x="0" y="186"/>
                    <a:pt x="0" y="197"/>
                  </a:cubicBezTo>
                  <a:cubicBezTo>
                    <a:pt x="0" y="212"/>
                    <a:pt x="10" y="212"/>
                    <a:pt x="13" y="212"/>
                  </a:cubicBezTo>
                  <a:cubicBezTo>
                    <a:pt x="25" y="212"/>
                    <a:pt x="25" y="208"/>
                    <a:pt x="32" y="186"/>
                  </a:cubicBezTo>
                  <a:cubicBezTo>
                    <a:pt x="60" y="66"/>
                    <a:pt x="108" y="29"/>
                    <a:pt x="146" y="29"/>
                  </a:cubicBezTo>
                  <a:cubicBezTo>
                    <a:pt x="153" y="29"/>
                    <a:pt x="172" y="29"/>
                    <a:pt x="172" y="69"/>
                  </a:cubicBezTo>
                  <a:cubicBezTo>
                    <a:pt x="172" y="102"/>
                    <a:pt x="162" y="135"/>
                    <a:pt x="153" y="161"/>
                  </a:cubicBezTo>
                  <a:cubicBezTo>
                    <a:pt x="108" y="296"/>
                    <a:pt x="89" y="373"/>
                    <a:pt x="89" y="431"/>
                  </a:cubicBezTo>
                  <a:cubicBezTo>
                    <a:pt x="89" y="545"/>
                    <a:pt x="159" y="585"/>
                    <a:pt x="226" y="585"/>
                  </a:cubicBezTo>
                  <a:cubicBezTo>
                    <a:pt x="270" y="585"/>
                    <a:pt x="309" y="563"/>
                    <a:pt x="340" y="526"/>
                  </a:cubicBezTo>
                  <a:cubicBezTo>
                    <a:pt x="328" y="592"/>
                    <a:pt x="312" y="654"/>
                    <a:pt x="267" y="724"/>
                  </a:cubicBezTo>
                  <a:cubicBezTo>
                    <a:pt x="235" y="768"/>
                    <a:pt x="194" y="808"/>
                    <a:pt x="143" y="808"/>
                  </a:cubicBezTo>
                  <a:cubicBezTo>
                    <a:pt x="127" y="808"/>
                    <a:pt x="76" y="801"/>
                    <a:pt x="57" y="753"/>
                  </a:cubicBezTo>
                  <a:cubicBezTo>
                    <a:pt x="76" y="753"/>
                    <a:pt x="89" y="753"/>
                    <a:pt x="108" y="738"/>
                  </a:cubicBezTo>
                  <a:cubicBezTo>
                    <a:pt x="118" y="724"/>
                    <a:pt x="127" y="709"/>
                    <a:pt x="127" y="684"/>
                  </a:cubicBezTo>
                  <a:cubicBezTo>
                    <a:pt x="127" y="643"/>
                    <a:pt x="95" y="636"/>
                    <a:pt x="86" y="636"/>
                  </a:cubicBezTo>
                  <a:cubicBezTo>
                    <a:pt x="60" y="636"/>
                    <a:pt x="22" y="658"/>
                    <a:pt x="22" y="724"/>
                  </a:cubicBezTo>
                  <a:cubicBezTo>
                    <a:pt x="22" y="786"/>
                    <a:pt x="73" y="833"/>
                    <a:pt x="143" y="833"/>
                  </a:cubicBezTo>
                  <a:cubicBezTo>
                    <a:pt x="261" y="833"/>
                    <a:pt x="375" y="716"/>
                    <a:pt x="404" y="570"/>
                  </a:cubicBezTo>
                  <a:lnTo>
                    <a:pt x="515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2" name="Freeform 82">
              <a:extLst>
                <a:ext uri="{FF2B5EF4-FFF2-40B4-BE49-F238E27FC236}">
                  <a16:creationId xmlns:a16="http://schemas.microsoft.com/office/drawing/2014/main" id="{C4097D39-D250-423E-B0AA-7A6D7085E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1425"/>
              <a:ext cx="130" cy="111"/>
            </a:xfrm>
            <a:custGeom>
              <a:avLst/>
              <a:gdLst>
                <a:gd name="T0" fmla="*/ 70 w 577"/>
                <a:gd name="T1" fmla="*/ 413 h 494"/>
                <a:gd name="T2" fmla="*/ 60 w 577"/>
                <a:gd name="T3" fmla="*/ 457 h 494"/>
                <a:gd name="T4" fmla="*/ 95 w 577"/>
                <a:gd name="T5" fmla="*/ 493 h 494"/>
                <a:gd name="T6" fmla="*/ 130 w 577"/>
                <a:gd name="T7" fmla="*/ 468 h 494"/>
                <a:gd name="T8" fmla="*/ 146 w 577"/>
                <a:gd name="T9" fmla="*/ 398 h 494"/>
                <a:gd name="T10" fmla="*/ 169 w 577"/>
                <a:gd name="T11" fmla="*/ 303 h 494"/>
                <a:gd name="T12" fmla="*/ 185 w 577"/>
                <a:gd name="T13" fmla="*/ 230 h 494"/>
                <a:gd name="T14" fmla="*/ 223 w 577"/>
                <a:gd name="T15" fmla="*/ 132 h 494"/>
                <a:gd name="T16" fmla="*/ 366 w 577"/>
                <a:gd name="T17" fmla="*/ 29 h 494"/>
                <a:gd name="T18" fmla="*/ 423 w 577"/>
                <a:gd name="T19" fmla="*/ 106 h 494"/>
                <a:gd name="T20" fmla="*/ 366 w 577"/>
                <a:gd name="T21" fmla="*/ 340 h 494"/>
                <a:gd name="T22" fmla="*/ 350 w 577"/>
                <a:gd name="T23" fmla="*/ 395 h 494"/>
                <a:gd name="T24" fmla="*/ 439 w 577"/>
                <a:gd name="T25" fmla="*/ 493 h 494"/>
                <a:gd name="T26" fmla="*/ 576 w 577"/>
                <a:gd name="T27" fmla="*/ 325 h 494"/>
                <a:gd name="T28" fmla="*/ 560 w 577"/>
                <a:gd name="T29" fmla="*/ 307 h 494"/>
                <a:gd name="T30" fmla="*/ 547 w 577"/>
                <a:gd name="T31" fmla="*/ 329 h 494"/>
                <a:gd name="T32" fmla="*/ 442 w 577"/>
                <a:gd name="T33" fmla="*/ 461 h 494"/>
                <a:gd name="T34" fmla="*/ 423 w 577"/>
                <a:gd name="T35" fmla="*/ 424 h 494"/>
                <a:gd name="T36" fmla="*/ 442 w 577"/>
                <a:gd name="T37" fmla="*/ 333 h 494"/>
                <a:gd name="T38" fmla="*/ 493 w 577"/>
                <a:gd name="T39" fmla="*/ 124 h 494"/>
                <a:gd name="T40" fmla="*/ 369 w 577"/>
                <a:gd name="T41" fmla="*/ 0 h 494"/>
                <a:gd name="T42" fmla="*/ 210 w 577"/>
                <a:gd name="T43" fmla="*/ 95 h 494"/>
                <a:gd name="T44" fmla="*/ 111 w 577"/>
                <a:gd name="T45" fmla="*/ 0 h 494"/>
                <a:gd name="T46" fmla="*/ 35 w 577"/>
                <a:gd name="T47" fmla="*/ 62 h 494"/>
                <a:gd name="T48" fmla="*/ 0 w 577"/>
                <a:gd name="T49" fmla="*/ 168 h 494"/>
                <a:gd name="T50" fmla="*/ 16 w 577"/>
                <a:gd name="T51" fmla="*/ 179 h 494"/>
                <a:gd name="T52" fmla="*/ 38 w 577"/>
                <a:gd name="T53" fmla="*/ 150 h 494"/>
                <a:gd name="T54" fmla="*/ 108 w 577"/>
                <a:gd name="T55" fmla="*/ 29 h 494"/>
                <a:gd name="T56" fmla="*/ 137 w 577"/>
                <a:gd name="T57" fmla="*/ 84 h 494"/>
                <a:gd name="T58" fmla="*/ 121 w 577"/>
                <a:gd name="T59" fmla="*/ 175 h 494"/>
                <a:gd name="T60" fmla="*/ 99 w 577"/>
                <a:gd name="T61" fmla="*/ 274 h 494"/>
                <a:gd name="T62" fmla="*/ 70 w 577"/>
                <a:gd name="T63" fmla="*/ 41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494">
                  <a:moveTo>
                    <a:pt x="70" y="413"/>
                  </a:moveTo>
                  <a:cubicBezTo>
                    <a:pt x="70" y="428"/>
                    <a:pt x="60" y="453"/>
                    <a:pt x="60" y="457"/>
                  </a:cubicBezTo>
                  <a:cubicBezTo>
                    <a:pt x="60" y="483"/>
                    <a:pt x="80" y="493"/>
                    <a:pt x="95" y="493"/>
                  </a:cubicBezTo>
                  <a:cubicBezTo>
                    <a:pt x="111" y="493"/>
                    <a:pt x="127" y="479"/>
                    <a:pt x="130" y="468"/>
                  </a:cubicBezTo>
                  <a:cubicBezTo>
                    <a:pt x="134" y="457"/>
                    <a:pt x="146" y="420"/>
                    <a:pt x="146" y="398"/>
                  </a:cubicBezTo>
                  <a:cubicBezTo>
                    <a:pt x="153" y="376"/>
                    <a:pt x="159" y="329"/>
                    <a:pt x="169" y="303"/>
                  </a:cubicBezTo>
                  <a:cubicBezTo>
                    <a:pt x="175" y="278"/>
                    <a:pt x="178" y="256"/>
                    <a:pt x="185" y="230"/>
                  </a:cubicBezTo>
                  <a:cubicBezTo>
                    <a:pt x="194" y="186"/>
                    <a:pt x="194" y="175"/>
                    <a:pt x="223" y="132"/>
                  </a:cubicBezTo>
                  <a:cubicBezTo>
                    <a:pt x="251" y="88"/>
                    <a:pt x="293" y="29"/>
                    <a:pt x="366" y="29"/>
                  </a:cubicBezTo>
                  <a:cubicBezTo>
                    <a:pt x="423" y="29"/>
                    <a:pt x="423" y="84"/>
                    <a:pt x="423" y="106"/>
                  </a:cubicBezTo>
                  <a:cubicBezTo>
                    <a:pt x="423" y="172"/>
                    <a:pt x="382" y="289"/>
                    <a:pt x="366" y="340"/>
                  </a:cubicBezTo>
                  <a:cubicBezTo>
                    <a:pt x="356" y="369"/>
                    <a:pt x="350" y="376"/>
                    <a:pt x="350" y="395"/>
                  </a:cubicBezTo>
                  <a:cubicBezTo>
                    <a:pt x="350" y="453"/>
                    <a:pt x="394" y="493"/>
                    <a:pt x="439" y="493"/>
                  </a:cubicBezTo>
                  <a:cubicBezTo>
                    <a:pt x="534" y="493"/>
                    <a:pt x="576" y="344"/>
                    <a:pt x="576" y="325"/>
                  </a:cubicBezTo>
                  <a:cubicBezTo>
                    <a:pt x="576" y="307"/>
                    <a:pt x="566" y="307"/>
                    <a:pt x="560" y="307"/>
                  </a:cubicBezTo>
                  <a:cubicBezTo>
                    <a:pt x="550" y="307"/>
                    <a:pt x="547" y="318"/>
                    <a:pt x="547" y="329"/>
                  </a:cubicBezTo>
                  <a:cubicBezTo>
                    <a:pt x="522" y="413"/>
                    <a:pt x="484" y="461"/>
                    <a:pt x="442" y="461"/>
                  </a:cubicBezTo>
                  <a:cubicBezTo>
                    <a:pt x="423" y="461"/>
                    <a:pt x="423" y="450"/>
                    <a:pt x="423" y="424"/>
                  </a:cubicBezTo>
                  <a:cubicBezTo>
                    <a:pt x="423" y="395"/>
                    <a:pt x="423" y="384"/>
                    <a:pt x="442" y="333"/>
                  </a:cubicBezTo>
                  <a:cubicBezTo>
                    <a:pt x="455" y="300"/>
                    <a:pt x="493" y="186"/>
                    <a:pt x="493" y="124"/>
                  </a:cubicBezTo>
                  <a:cubicBezTo>
                    <a:pt x="493" y="18"/>
                    <a:pt x="420" y="0"/>
                    <a:pt x="369" y="0"/>
                  </a:cubicBezTo>
                  <a:cubicBezTo>
                    <a:pt x="289" y="0"/>
                    <a:pt x="235" y="58"/>
                    <a:pt x="210" y="95"/>
                  </a:cubicBezTo>
                  <a:cubicBezTo>
                    <a:pt x="204" y="26"/>
                    <a:pt x="146" y="0"/>
                    <a:pt x="111" y="0"/>
                  </a:cubicBezTo>
                  <a:cubicBezTo>
                    <a:pt x="70" y="0"/>
                    <a:pt x="45" y="37"/>
                    <a:pt x="35" y="62"/>
                  </a:cubicBezTo>
                  <a:cubicBezTo>
                    <a:pt x="13" y="95"/>
                    <a:pt x="0" y="164"/>
                    <a:pt x="0" y="168"/>
                  </a:cubicBezTo>
                  <a:cubicBezTo>
                    <a:pt x="0" y="179"/>
                    <a:pt x="13" y="179"/>
                    <a:pt x="16" y="179"/>
                  </a:cubicBezTo>
                  <a:cubicBezTo>
                    <a:pt x="32" y="179"/>
                    <a:pt x="32" y="175"/>
                    <a:pt x="38" y="150"/>
                  </a:cubicBezTo>
                  <a:cubicBezTo>
                    <a:pt x="54" y="84"/>
                    <a:pt x="70" y="29"/>
                    <a:pt x="108" y="29"/>
                  </a:cubicBezTo>
                  <a:cubicBezTo>
                    <a:pt x="130" y="29"/>
                    <a:pt x="137" y="51"/>
                    <a:pt x="137" y="84"/>
                  </a:cubicBezTo>
                  <a:cubicBezTo>
                    <a:pt x="137" y="106"/>
                    <a:pt x="130" y="146"/>
                    <a:pt x="121" y="175"/>
                  </a:cubicBezTo>
                  <a:cubicBezTo>
                    <a:pt x="115" y="201"/>
                    <a:pt x="108" y="252"/>
                    <a:pt x="99" y="274"/>
                  </a:cubicBezTo>
                  <a:lnTo>
                    <a:pt x="70" y="4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83" name="Group 83">
            <a:extLst>
              <a:ext uri="{FF2B5EF4-FFF2-40B4-BE49-F238E27FC236}">
                <a16:creationId xmlns:a16="http://schemas.microsoft.com/office/drawing/2014/main" id="{B51E6E18-25EE-4591-B769-669436377ED3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2738438"/>
            <a:ext cx="322263" cy="285750"/>
            <a:chOff x="4150" y="1725"/>
            <a:chExt cx="203" cy="180"/>
          </a:xfrm>
        </p:grpSpPr>
        <p:sp>
          <p:nvSpPr>
            <p:cNvPr id="284" name="Freeform 84">
              <a:extLst>
                <a:ext uri="{FF2B5EF4-FFF2-40B4-BE49-F238E27FC236}">
                  <a16:creationId xmlns:a16="http://schemas.microsoft.com/office/drawing/2014/main" id="{C4897636-F6F4-43B9-8569-E8481F1CC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728"/>
              <a:ext cx="200" cy="153"/>
            </a:xfrm>
            <a:custGeom>
              <a:avLst/>
              <a:gdLst>
                <a:gd name="T0" fmla="*/ 443 w 887"/>
                <a:gd name="T1" fmla="*/ 677 h 678"/>
                <a:gd name="T2" fmla="*/ 0 w 887"/>
                <a:gd name="T3" fmla="*/ 677 h 678"/>
                <a:gd name="T4" fmla="*/ 0 w 887"/>
                <a:gd name="T5" fmla="*/ 0 h 678"/>
                <a:gd name="T6" fmla="*/ 886 w 887"/>
                <a:gd name="T7" fmla="*/ 0 h 678"/>
                <a:gd name="T8" fmla="*/ 886 w 887"/>
                <a:gd name="T9" fmla="*/ 677 h 678"/>
                <a:gd name="T10" fmla="*/ 443 w 887"/>
                <a:gd name="T11" fmla="*/ 67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678">
                  <a:moveTo>
                    <a:pt x="443" y="677"/>
                  </a:moveTo>
                  <a:lnTo>
                    <a:pt x="0" y="677"/>
                  </a:lnTo>
                  <a:lnTo>
                    <a:pt x="0" y="0"/>
                  </a:lnTo>
                  <a:lnTo>
                    <a:pt x="886" y="0"/>
                  </a:lnTo>
                  <a:lnTo>
                    <a:pt x="886" y="677"/>
                  </a:lnTo>
                  <a:lnTo>
                    <a:pt x="443" y="677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5" name="Freeform 85">
              <a:extLst>
                <a:ext uri="{FF2B5EF4-FFF2-40B4-BE49-F238E27FC236}">
                  <a16:creationId xmlns:a16="http://schemas.microsoft.com/office/drawing/2014/main" id="{A33E8452-24E1-498D-8EF0-75960A74C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725"/>
              <a:ext cx="100" cy="120"/>
            </a:xfrm>
            <a:custGeom>
              <a:avLst/>
              <a:gdLst>
                <a:gd name="T0" fmla="*/ 443 w 444"/>
                <a:gd name="T1" fmla="*/ 83 h 532"/>
                <a:gd name="T2" fmla="*/ 397 w 444"/>
                <a:gd name="T3" fmla="*/ 0 h 532"/>
                <a:gd name="T4" fmla="*/ 349 w 444"/>
                <a:gd name="T5" fmla="*/ 56 h 532"/>
                <a:gd name="T6" fmla="*/ 366 w 444"/>
                <a:gd name="T7" fmla="*/ 90 h 532"/>
                <a:gd name="T8" fmla="*/ 400 w 444"/>
                <a:gd name="T9" fmla="*/ 189 h 532"/>
                <a:gd name="T10" fmla="*/ 220 w 444"/>
                <a:gd name="T11" fmla="*/ 505 h 532"/>
                <a:gd name="T12" fmla="*/ 146 w 444"/>
                <a:gd name="T13" fmla="*/ 405 h 532"/>
                <a:gd name="T14" fmla="*/ 203 w 444"/>
                <a:gd name="T15" fmla="*/ 153 h 532"/>
                <a:gd name="T16" fmla="*/ 217 w 444"/>
                <a:gd name="T17" fmla="*/ 96 h 532"/>
                <a:gd name="T18" fmla="*/ 131 w 444"/>
                <a:gd name="T19" fmla="*/ 0 h 532"/>
                <a:gd name="T20" fmla="*/ 0 w 444"/>
                <a:gd name="T21" fmla="*/ 179 h 532"/>
                <a:gd name="T22" fmla="*/ 11 w 444"/>
                <a:gd name="T23" fmla="*/ 193 h 532"/>
                <a:gd name="T24" fmla="*/ 29 w 444"/>
                <a:gd name="T25" fmla="*/ 169 h 532"/>
                <a:gd name="T26" fmla="*/ 131 w 444"/>
                <a:gd name="T27" fmla="*/ 27 h 532"/>
                <a:gd name="T28" fmla="*/ 154 w 444"/>
                <a:gd name="T29" fmla="*/ 63 h 532"/>
                <a:gd name="T30" fmla="*/ 140 w 444"/>
                <a:gd name="T31" fmla="*/ 146 h 532"/>
                <a:gd name="T32" fmla="*/ 80 w 444"/>
                <a:gd name="T33" fmla="*/ 385 h 532"/>
                <a:gd name="T34" fmla="*/ 217 w 444"/>
                <a:gd name="T35" fmla="*/ 531 h 532"/>
                <a:gd name="T36" fmla="*/ 443 w 444"/>
                <a:gd name="T37" fmla="*/ 8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532">
                  <a:moveTo>
                    <a:pt x="443" y="83"/>
                  </a:moveTo>
                  <a:cubicBezTo>
                    <a:pt x="443" y="20"/>
                    <a:pt x="414" y="0"/>
                    <a:pt x="397" y="0"/>
                  </a:cubicBezTo>
                  <a:cubicBezTo>
                    <a:pt x="371" y="0"/>
                    <a:pt x="349" y="30"/>
                    <a:pt x="349" y="56"/>
                  </a:cubicBezTo>
                  <a:cubicBezTo>
                    <a:pt x="349" y="73"/>
                    <a:pt x="354" y="80"/>
                    <a:pt x="366" y="90"/>
                  </a:cubicBezTo>
                  <a:cubicBezTo>
                    <a:pt x="386" y="113"/>
                    <a:pt x="400" y="146"/>
                    <a:pt x="400" y="189"/>
                  </a:cubicBezTo>
                  <a:cubicBezTo>
                    <a:pt x="400" y="236"/>
                    <a:pt x="337" y="505"/>
                    <a:pt x="220" y="505"/>
                  </a:cubicBezTo>
                  <a:cubicBezTo>
                    <a:pt x="169" y="505"/>
                    <a:pt x="146" y="465"/>
                    <a:pt x="146" y="405"/>
                  </a:cubicBezTo>
                  <a:cubicBezTo>
                    <a:pt x="146" y="339"/>
                    <a:pt x="174" y="252"/>
                    <a:pt x="203" y="153"/>
                  </a:cubicBezTo>
                  <a:cubicBezTo>
                    <a:pt x="211" y="136"/>
                    <a:pt x="217" y="120"/>
                    <a:pt x="217" y="96"/>
                  </a:cubicBezTo>
                  <a:cubicBezTo>
                    <a:pt x="217" y="43"/>
                    <a:pt x="183" y="0"/>
                    <a:pt x="131" y="0"/>
                  </a:cubicBezTo>
                  <a:cubicBezTo>
                    <a:pt x="40" y="0"/>
                    <a:pt x="0" y="169"/>
                    <a:pt x="0" y="179"/>
                  </a:cubicBezTo>
                  <a:cubicBezTo>
                    <a:pt x="0" y="193"/>
                    <a:pt x="9" y="193"/>
                    <a:pt x="11" y="193"/>
                  </a:cubicBezTo>
                  <a:cubicBezTo>
                    <a:pt x="23" y="193"/>
                    <a:pt x="23" y="193"/>
                    <a:pt x="29" y="169"/>
                  </a:cubicBezTo>
                  <a:cubicBezTo>
                    <a:pt x="57" y="53"/>
                    <a:pt x="100" y="27"/>
                    <a:pt x="131" y="27"/>
                  </a:cubicBezTo>
                  <a:cubicBezTo>
                    <a:pt x="140" y="27"/>
                    <a:pt x="154" y="27"/>
                    <a:pt x="154" y="63"/>
                  </a:cubicBezTo>
                  <a:cubicBezTo>
                    <a:pt x="154" y="93"/>
                    <a:pt x="146" y="126"/>
                    <a:pt x="140" y="146"/>
                  </a:cubicBezTo>
                  <a:cubicBezTo>
                    <a:pt x="94" y="282"/>
                    <a:pt x="80" y="335"/>
                    <a:pt x="80" y="385"/>
                  </a:cubicBezTo>
                  <a:cubicBezTo>
                    <a:pt x="80" y="515"/>
                    <a:pt x="169" y="531"/>
                    <a:pt x="217" y="531"/>
                  </a:cubicBezTo>
                  <a:cubicBezTo>
                    <a:pt x="386" y="531"/>
                    <a:pt x="443" y="143"/>
                    <a:pt x="443" y="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6" name="Freeform 86">
              <a:extLst>
                <a:ext uri="{FF2B5EF4-FFF2-40B4-BE49-F238E27FC236}">
                  <a16:creationId xmlns:a16="http://schemas.microsoft.com/office/drawing/2014/main" id="{F528B6EA-3EBE-4678-B1C9-871E22DAA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1758"/>
              <a:ext cx="83" cy="147"/>
            </a:xfrm>
            <a:custGeom>
              <a:avLst/>
              <a:gdLst>
                <a:gd name="T0" fmla="*/ 371 w 372"/>
                <a:gd name="T1" fmla="*/ 471 h 652"/>
                <a:gd name="T2" fmla="*/ 346 w 372"/>
                <a:gd name="T3" fmla="*/ 471 h 652"/>
                <a:gd name="T4" fmla="*/ 320 w 372"/>
                <a:gd name="T5" fmla="*/ 564 h 652"/>
                <a:gd name="T6" fmla="*/ 240 w 372"/>
                <a:gd name="T7" fmla="*/ 568 h 652"/>
                <a:gd name="T8" fmla="*/ 86 w 372"/>
                <a:gd name="T9" fmla="*/ 568 h 652"/>
                <a:gd name="T10" fmla="*/ 251 w 372"/>
                <a:gd name="T11" fmla="*/ 405 h 652"/>
                <a:gd name="T12" fmla="*/ 371 w 372"/>
                <a:gd name="T13" fmla="*/ 189 h 652"/>
                <a:gd name="T14" fmla="*/ 174 w 372"/>
                <a:gd name="T15" fmla="*/ 0 h 652"/>
                <a:gd name="T16" fmla="*/ 0 w 372"/>
                <a:gd name="T17" fmla="*/ 176 h 652"/>
                <a:gd name="T18" fmla="*/ 46 w 372"/>
                <a:gd name="T19" fmla="*/ 229 h 652"/>
                <a:gd name="T20" fmla="*/ 89 w 372"/>
                <a:gd name="T21" fmla="*/ 179 h 652"/>
                <a:gd name="T22" fmla="*/ 40 w 372"/>
                <a:gd name="T23" fmla="*/ 126 h 652"/>
                <a:gd name="T24" fmla="*/ 163 w 372"/>
                <a:gd name="T25" fmla="*/ 37 h 652"/>
                <a:gd name="T26" fmla="*/ 289 w 372"/>
                <a:gd name="T27" fmla="*/ 189 h 652"/>
                <a:gd name="T28" fmla="*/ 211 w 372"/>
                <a:gd name="T29" fmla="*/ 382 h 652"/>
                <a:gd name="T30" fmla="*/ 6 w 372"/>
                <a:gd name="T31" fmla="*/ 614 h 652"/>
                <a:gd name="T32" fmla="*/ 0 w 372"/>
                <a:gd name="T33" fmla="*/ 651 h 652"/>
                <a:gd name="T34" fmla="*/ 349 w 372"/>
                <a:gd name="T35" fmla="*/ 651 h 652"/>
                <a:gd name="T36" fmla="*/ 371 w 372"/>
                <a:gd name="T37" fmla="*/ 471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2">
                  <a:moveTo>
                    <a:pt x="371" y="471"/>
                  </a:moveTo>
                  <a:lnTo>
                    <a:pt x="346" y="471"/>
                  </a:lnTo>
                  <a:cubicBezTo>
                    <a:pt x="340" y="495"/>
                    <a:pt x="331" y="551"/>
                    <a:pt x="320" y="564"/>
                  </a:cubicBezTo>
                  <a:cubicBezTo>
                    <a:pt x="317" y="568"/>
                    <a:pt x="251" y="568"/>
                    <a:pt x="240" y="568"/>
                  </a:cubicBezTo>
                  <a:lnTo>
                    <a:pt x="86" y="568"/>
                  </a:lnTo>
                  <a:cubicBezTo>
                    <a:pt x="171" y="475"/>
                    <a:pt x="200" y="451"/>
                    <a:pt x="251" y="405"/>
                  </a:cubicBezTo>
                  <a:cubicBezTo>
                    <a:pt x="317" y="345"/>
                    <a:pt x="371" y="285"/>
                    <a:pt x="371" y="189"/>
                  </a:cubicBezTo>
                  <a:cubicBezTo>
                    <a:pt x="371" y="73"/>
                    <a:pt x="283" y="0"/>
                    <a:pt x="174" y="0"/>
                  </a:cubicBezTo>
                  <a:cubicBezTo>
                    <a:pt x="71" y="0"/>
                    <a:pt x="0" y="86"/>
                    <a:pt x="0" y="176"/>
                  </a:cubicBezTo>
                  <a:cubicBezTo>
                    <a:pt x="0" y="226"/>
                    <a:pt x="34" y="229"/>
                    <a:pt x="46" y="229"/>
                  </a:cubicBezTo>
                  <a:cubicBezTo>
                    <a:pt x="66" y="229"/>
                    <a:pt x="89" y="216"/>
                    <a:pt x="89" y="179"/>
                  </a:cubicBezTo>
                  <a:cubicBezTo>
                    <a:pt x="89" y="163"/>
                    <a:pt x="86" y="126"/>
                    <a:pt x="40" y="126"/>
                  </a:cubicBezTo>
                  <a:cubicBezTo>
                    <a:pt x="66" y="56"/>
                    <a:pt x="123" y="37"/>
                    <a:pt x="163" y="37"/>
                  </a:cubicBezTo>
                  <a:cubicBezTo>
                    <a:pt x="249" y="37"/>
                    <a:pt x="289" y="110"/>
                    <a:pt x="289" y="189"/>
                  </a:cubicBezTo>
                  <a:cubicBezTo>
                    <a:pt x="289" y="279"/>
                    <a:pt x="240" y="342"/>
                    <a:pt x="211" y="382"/>
                  </a:cubicBezTo>
                  <a:lnTo>
                    <a:pt x="6" y="614"/>
                  </a:lnTo>
                  <a:cubicBezTo>
                    <a:pt x="0" y="624"/>
                    <a:pt x="0" y="627"/>
                    <a:pt x="0" y="651"/>
                  </a:cubicBezTo>
                  <a:lnTo>
                    <a:pt x="349" y="651"/>
                  </a:lnTo>
                  <a:lnTo>
                    <a:pt x="371" y="4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87" name="Group 87">
            <a:extLst>
              <a:ext uri="{FF2B5EF4-FFF2-40B4-BE49-F238E27FC236}">
                <a16:creationId xmlns:a16="http://schemas.microsoft.com/office/drawing/2014/main" id="{C926849A-1856-4C20-AFD9-8E3F982FC9AA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2794000"/>
            <a:ext cx="300038" cy="266700"/>
            <a:chOff x="3288" y="1760"/>
            <a:chExt cx="189" cy="168"/>
          </a:xfrm>
        </p:grpSpPr>
        <p:sp>
          <p:nvSpPr>
            <p:cNvPr id="288" name="Freeform 88">
              <a:extLst>
                <a:ext uri="{FF2B5EF4-FFF2-40B4-BE49-F238E27FC236}">
                  <a16:creationId xmlns:a16="http://schemas.microsoft.com/office/drawing/2014/main" id="{CA11DC13-F382-42D6-BB9E-3E0B27B05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763"/>
              <a:ext cx="190" cy="142"/>
            </a:xfrm>
            <a:custGeom>
              <a:avLst/>
              <a:gdLst>
                <a:gd name="T0" fmla="*/ 420 w 841"/>
                <a:gd name="T1" fmla="*/ 631 h 632"/>
                <a:gd name="T2" fmla="*/ 0 w 841"/>
                <a:gd name="T3" fmla="*/ 631 h 632"/>
                <a:gd name="T4" fmla="*/ 0 w 841"/>
                <a:gd name="T5" fmla="*/ 0 h 632"/>
                <a:gd name="T6" fmla="*/ 840 w 841"/>
                <a:gd name="T7" fmla="*/ 0 h 632"/>
                <a:gd name="T8" fmla="*/ 840 w 841"/>
                <a:gd name="T9" fmla="*/ 631 h 632"/>
                <a:gd name="T10" fmla="*/ 420 w 841"/>
                <a:gd name="T11" fmla="*/ 63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1" h="632">
                  <a:moveTo>
                    <a:pt x="420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631"/>
                  </a:lnTo>
                  <a:lnTo>
                    <a:pt x="420" y="631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9" name="Freeform 89">
              <a:extLst>
                <a:ext uri="{FF2B5EF4-FFF2-40B4-BE49-F238E27FC236}">
                  <a16:creationId xmlns:a16="http://schemas.microsoft.com/office/drawing/2014/main" id="{C438D135-A3C4-42AA-9817-2C6CC38F3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1760"/>
              <a:ext cx="94" cy="111"/>
            </a:xfrm>
            <a:custGeom>
              <a:avLst/>
              <a:gdLst>
                <a:gd name="T0" fmla="*/ 420 w 421"/>
                <a:gd name="T1" fmla="*/ 77 h 496"/>
                <a:gd name="T2" fmla="*/ 377 w 421"/>
                <a:gd name="T3" fmla="*/ 0 h 496"/>
                <a:gd name="T4" fmla="*/ 331 w 421"/>
                <a:gd name="T5" fmla="*/ 53 h 496"/>
                <a:gd name="T6" fmla="*/ 347 w 421"/>
                <a:gd name="T7" fmla="*/ 83 h 496"/>
                <a:gd name="T8" fmla="*/ 379 w 421"/>
                <a:gd name="T9" fmla="*/ 176 h 496"/>
                <a:gd name="T10" fmla="*/ 209 w 421"/>
                <a:gd name="T11" fmla="*/ 470 h 496"/>
                <a:gd name="T12" fmla="*/ 138 w 421"/>
                <a:gd name="T13" fmla="*/ 377 h 496"/>
                <a:gd name="T14" fmla="*/ 192 w 421"/>
                <a:gd name="T15" fmla="*/ 142 h 496"/>
                <a:gd name="T16" fmla="*/ 206 w 421"/>
                <a:gd name="T17" fmla="*/ 90 h 496"/>
                <a:gd name="T18" fmla="*/ 125 w 421"/>
                <a:gd name="T19" fmla="*/ 0 h 496"/>
                <a:gd name="T20" fmla="*/ 0 w 421"/>
                <a:gd name="T21" fmla="*/ 167 h 496"/>
                <a:gd name="T22" fmla="*/ 11 w 421"/>
                <a:gd name="T23" fmla="*/ 179 h 496"/>
                <a:gd name="T24" fmla="*/ 27 w 421"/>
                <a:gd name="T25" fmla="*/ 158 h 496"/>
                <a:gd name="T26" fmla="*/ 125 w 421"/>
                <a:gd name="T27" fmla="*/ 25 h 496"/>
                <a:gd name="T28" fmla="*/ 146 w 421"/>
                <a:gd name="T29" fmla="*/ 59 h 496"/>
                <a:gd name="T30" fmla="*/ 133 w 421"/>
                <a:gd name="T31" fmla="*/ 136 h 496"/>
                <a:gd name="T32" fmla="*/ 76 w 421"/>
                <a:gd name="T33" fmla="*/ 359 h 496"/>
                <a:gd name="T34" fmla="*/ 206 w 421"/>
                <a:gd name="T35" fmla="*/ 495 h 496"/>
                <a:gd name="T36" fmla="*/ 420 w 421"/>
                <a:gd name="T37" fmla="*/ 7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96">
                  <a:moveTo>
                    <a:pt x="420" y="77"/>
                  </a:moveTo>
                  <a:cubicBezTo>
                    <a:pt x="420" y="19"/>
                    <a:pt x="393" y="0"/>
                    <a:pt x="377" y="0"/>
                  </a:cubicBezTo>
                  <a:cubicBezTo>
                    <a:pt x="352" y="0"/>
                    <a:pt x="331" y="28"/>
                    <a:pt x="331" y="53"/>
                  </a:cubicBezTo>
                  <a:cubicBezTo>
                    <a:pt x="331" y="68"/>
                    <a:pt x="336" y="74"/>
                    <a:pt x="347" y="83"/>
                  </a:cubicBezTo>
                  <a:cubicBezTo>
                    <a:pt x="366" y="105"/>
                    <a:pt x="379" y="136"/>
                    <a:pt x="379" y="176"/>
                  </a:cubicBezTo>
                  <a:cubicBezTo>
                    <a:pt x="379" y="219"/>
                    <a:pt x="320" y="470"/>
                    <a:pt x="209" y="470"/>
                  </a:cubicBezTo>
                  <a:cubicBezTo>
                    <a:pt x="160" y="470"/>
                    <a:pt x="138" y="433"/>
                    <a:pt x="138" y="377"/>
                  </a:cubicBezTo>
                  <a:cubicBezTo>
                    <a:pt x="138" y="315"/>
                    <a:pt x="165" y="235"/>
                    <a:pt x="192" y="142"/>
                  </a:cubicBezTo>
                  <a:cubicBezTo>
                    <a:pt x="201" y="127"/>
                    <a:pt x="206" y="111"/>
                    <a:pt x="206" y="90"/>
                  </a:cubicBezTo>
                  <a:cubicBezTo>
                    <a:pt x="206" y="40"/>
                    <a:pt x="173" y="0"/>
                    <a:pt x="125" y="0"/>
                  </a:cubicBezTo>
                  <a:cubicBezTo>
                    <a:pt x="38" y="0"/>
                    <a:pt x="0" y="158"/>
                    <a:pt x="0" y="167"/>
                  </a:cubicBezTo>
                  <a:cubicBezTo>
                    <a:pt x="0" y="179"/>
                    <a:pt x="8" y="179"/>
                    <a:pt x="11" y="179"/>
                  </a:cubicBezTo>
                  <a:cubicBezTo>
                    <a:pt x="22" y="179"/>
                    <a:pt x="22" y="179"/>
                    <a:pt x="27" y="158"/>
                  </a:cubicBezTo>
                  <a:cubicBezTo>
                    <a:pt x="54" y="49"/>
                    <a:pt x="95" y="25"/>
                    <a:pt x="125" y="25"/>
                  </a:cubicBezTo>
                  <a:cubicBezTo>
                    <a:pt x="133" y="25"/>
                    <a:pt x="146" y="25"/>
                    <a:pt x="146" y="59"/>
                  </a:cubicBezTo>
                  <a:cubicBezTo>
                    <a:pt x="146" y="87"/>
                    <a:pt x="138" y="117"/>
                    <a:pt x="133" y="136"/>
                  </a:cubicBezTo>
                  <a:cubicBezTo>
                    <a:pt x="89" y="263"/>
                    <a:pt x="76" y="312"/>
                    <a:pt x="76" y="359"/>
                  </a:cubicBezTo>
                  <a:cubicBezTo>
                    <a:pt x="76" y="479"/>
                    <a:pt x="160" y="495"/>
                    <a:pt x="206" y="495"/>
                  </a:cubicBezTo>
                  <a:cubicBezTo>
                    <a:pt x="366" y="495"/>
                    <a:pt x="420" y="133"/>
                    <a:pt x="420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0" name="Freeform 90">
              <a:extLst>
                <a:ext uri="{FF2B5EF4-FFF2-40B4-BE49-F238E27FC236}">
                  <a16:creationId xmlns:a16="http://schemas.microsoft.com/office/drawing/2014/main" id="{9516A4DA-ED33-4443-9987-53DE855EF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1791"/>
              <a:ext cx="66" cy="137"/>
            </a:xfrm>
            <a:custGeom>
              <a:avLst/>
              <a:gdLst>
                <a:gd name="T0" fmla="*/ 182 w 294"/>
                <a:gd name="T1" fmla="*/ 25 h 607"/>
                <a:gd name="T2" fmla="*/ 160 w 294"/>
                <a:gd name="T3" fmla="*/ 0 h 607"/>
                <a:gd name="T4" fmla="*/ 0 w 294"/>
                <a:gd name="T5" fmla="*/ 59 h 607"/>
                <a:gd name="T6" fmla="*/ 0 w 294"/>
                <a:gd name="T7" fmla="*/ 93 h 607"/>
                <a:gd name="T8" fmla="*/ 117 w 294"/>
                <a:gd name="T9" fmla="*/ 68 h 607"/>
                <a:gd name="T10" fmla="*/ 117 w 294"/>
                <a:gd name="T11" fmla="*/ 532 h 607"/>
                <a:gd name="T12" fmla="*/ 35 w 294"/>
                <a:gd name="T13" fmla="*/ 572 h 607"/>
                <a:gd name="T14" fmla="*/ 5 w 294"/>
                <a:gd name="T15" fmla="*/ 572 h 607"/>
                <a:gd name="T16" fmla="*/ 5 w 294"/>
                <a:gd name="T17" fmla="*/ 606 h 607"/>
                <a:gd name="T18" fmla="*/ 149 w 294"/>
                <a:gd name="T19" fmla="*/ 603 h 607"/>
                <a:gd name="T20" fmla="*/ 293 w 294"/>
                <a:gd name="T21" fmla="*/ 606 h 607"/>
                <a:gd name="T22" fmla="*/ 293 w 294"/>
                <a:gd name="T23" fmla="*/ 572 h 607"/>
                <a:gd name="T24" fmla="*/ 263 w 294"/>
                <a:gd name="T25" fmla="*/ 572 h 607"/>
                <a:gd name="T26" fmla="*/ 182 w 294"/>
                <a:gd name="T27" fmla="*/ 532 h 607"/>
                <a:gd name="T28" fmla="*/ 182 w 294"/>
                <a:gd name="T29" fmla="*/ 2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607">
                  <a:moveTo>
                    <a:pt x="182" y="25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56"/>
                    <a:pt x="33" y="59"/>
                    <a:pt x="0" y="59"/>
                  </a:cubicBezTo>
                  <a:lnTo>
                    <a:pt x="0" y="93"/>
                  </a:lnTo>
                  <a:cubicBezTo>
                    <a:pt x="19" y="93"/>
                    <a:pt x="70" y="93"/>
                    <a:pt x="117" y="68"/>
                  </a:cubicBezTo>
                  <a:lnTo>
                    <a:pt x="117" y="532"/>
                  </a:lnTo>
                  <a:cubicBezTo>
                    <a:pt x="117" y="563"/>
                    <a:pt x="117" y="572"/>
                    <a:pt x="35" y="572"/>
                  </a:cubicBezTo>
                  <a:lnTo>
                    <a:pt x="5" y="572"/>
                  </a:lnTo>
                  <a:lnTo>
                    <a:pt x="5" y="606"/>
                  </a:lnTo>
                  <a:cubicBezTo>
                    <a:pt x="19" y="606"/>
                    <a:pt x="119" y="603"/>
                    <a:pt x="149" y="603"/>
                  </a:cubicBezTo>
                  <a:cubicBezTo>
                    <a:pt x="176" y="603"/>
                    <a:pt x="276" y="606"/>
                    <a:pt x="293" y="606"/>
                  </a:cubicBezTo>
                  <a:lnTo>
                    <a:pt x="293" y="572"/>
                  </a:lnTo>
                  <a:lnTo>
                    <a:pt x="263" y="572"/>
                  </a:lnTo>
                  <a:cubicBezTo>
                    <a:pt x="182" y="572"/>
                    <a:pt x="182" y="563"/>
                    <a:pt x="182" y="532"/>
                  </a:cubicBezTo>
                  <a:lnTo>
                    <a:pt x="182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91" name="Line 91">
            <a:extLst>
              <a:ext uri="{FF2B5EF4-FFF2-40B4-BE49-F238E27FC236}">
                <a16:creationId xmlns:a16="http://schemas.microsoft.com/office/drawing/2014/main" id="{DF2C37D3-3BC4-4A23-A844-5431DCF9B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288" y="3732213"/>
            <a:ext cx="684212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2" name="Line 92">
            <a:extLst>
              <a:ext uri="{FF2B5EF4-FFF2-40B4-BE49-F238E27FC236}">
                <a16:creationId xmlns:a16="http://schemas.microsoft.com/office/drawing/2014/main" id="{E93EC8CA-B796-4515-A603-2A89FCFBF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3741738"/>
            <a:ext cx="684213" cy="1587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93" name="Picture 93">
            <a:extLst>
              <a:ext uri="{FF2B5EF4-FFF2-40B4-BE49-F238E27FC236}">
                <a16:creationId xmlns:a16="http://schemas.microsoft.com/office/drawing/2014/main" id="{5D15CCDB-6864-4CE4-9F5E-615310DF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3454400"/>
            <a:ext cx="25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4" name="Group 94">
            <a:extLst>
              <a:ext uri="{FF2B5EF4-FFF2-40B4-BE49-F238E27FC236}">
                <a16:creationId xmlns:a16="http://schemas.microsoft.com/office/drawing/2014/main" id="{8D6548E0-AB10-4531-AE86-17AB105B4D74}"/>
              </a:ext>
            </a:extLst>
          </p:cNvPr>
          <p:cNvGrpSpPr>
            <a:grpSpLocks/>
          </p:cNvGrpSpPr>
          <p:nvPr/>
        </p:nvGrpSpPr>
        <p:grpSpPr bwMode="auto">
          <a:xfrm>
            <a:off x="6983413" y="3767138"/>
            <a:ext cx="250825" cy="225425"/>
            <a:chOff x="4399" y="2373"/>
            <a:chExt cx="158" cy="142"/>
          </a:xfrm>
        </p:grpSpPr>
        <p:sp>
          <p:nvSpPr>
            <p:cNvPr id="295" name="Freeform 95">
              <a:extLst>
                <a:ext uri="{FF2B5EF4-FFF2-40B4-BE49-F238E27FC236}">
                  <a16:creationId xmlns:a16="http://schemas.microsoft.com/office/drawing/2014/main" id="{83B34D45-2168-43A8-A552-000FAD008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374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6" name="Freeform 96">
              <a:extLst>
                <a:ext uri="{FF2B5EF4-FFF2-40B4-BE49-F238E27FC236}">
                  <a16:creationId xmlns:a16="http://schemas.microsoft.com/office/drawing/2014/main" id="{919BF4AB-5058-483D-B103-3C117FB34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373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97" name="Line 97">
            <a:extLst>
              <a:ext uri="{FF2B5EF4-FFF2-40B4-BE49-F238E27FC236}">
                <a16:creationId xmlns:a16="http://schemas.microsoft.com/office/drawing/2014/main" id="{08EC9445-A030-4926-A8E0-0D9EFCE64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295525"/>
            <a:ext cx="684213" cy="1588"/>
          </a:xfrm>
          <a:prstGeom prst="line">
            <a:avLst/>
          </a:prstGeom>
          <a:noFill/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298" name="Picture 98">
            <a:extLst>
              <a:ext uri="{FF2B5EF4-FFF2-40B4-BE49-F238E27FC236}">
                <a16:creationId xmlns:a16="http://schemas.microsoft.com/office/drawing/2014/main" id="{9B72D267-2BA4-4997-96BD-96EB4A0F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006600"/>
            <a:ext cx="2524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9" name="Group 99">
            <a:extLst>
              <a:ext uri="{FF2B5EF4-FFF2-40B4-BE49-F238E27FC236}">
                <a16:creationId xmlns:a16="http://schemas.microsoft.com/office/drawing/2014/main" id="{13398D6E-13CA-4DC8-8C36-80235E58EDDA}"/>
              </a:ext>
            </a:extLst>
          </p:cNvPr>
          <p:cNvGrpSpPr>
            <a:grpSpLocks/>
          </p:cNvGrpSpPr>
          <p:nvPr/>
        </p:nvGrpSpPr>
        <p:grpSpPr bwMode="auto">
          <a:xfrm>
            <a:off x="6007100" y="2330450"/>
            <a:ext cx="250825" cy="225425"/>
            <a:chOff x="3784" y="1468"/>
            <a:chExt cx="158" cy="142"/>
          </a:xfrm>
        </p:grpSpPr>
        <p:sp>
          <p:nvSpPr>
            <p:cNvPr id="300" name="Freeform 100">
              <a:extLst>
                <a:ext uri="{FF2B5EF4-FFF2-40B4-BE49-F238E27FC236}">
                  <a16:creationId xmlns:a16="http://schemas.microsoft.com/office/drawing/2014/main" id="{8F81B1C0-C1F5-4A24-B0A6-E1DB24593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1469"/>
              <a:ext cx="144" cy="118"/>
            </a:xfrm>
            <a:custGeom>
              <a:avLst/>
              <a:gdLst>
                <a:gd name="T0" fmla="*/ 320 w 641"/>
                <a:gd name="T1" fmla="*/ 524 h 525"/>
                <a:gd name="T2" fmla="*/ 0 w 641"/>
                <a:gd name="T3" fmla="*/ 524 h 525"/>
                <a:gd name="T4" fmla="*/ 0 w 641"/>
                <a:gd name="T5" fmla="*/ 0 h 525"/>
                <a:gd name="T6" fmla="*/ 640 w 641"/>
                <a:gd name="T7" fmla="*/ 0 h 525"/>
                <a:gd name="T8" fmla="*/ 640 w 641"/>
                <a:gd name="T9" fmla="*/ 524 h 525"/>
                <a:gd name="T10" fmla="*/ 320 w 641"/>
                <a:gd name="T11" fmla="*/ 5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525">
                  <a:moveTo>
                    <a:pt x="320" y="524"/>
                  </a:moveTo>
                  <a:lnTo>
                    <a:pt x="0" y="524"/>
                  </a:lnTo>
                  <a:lnTo>
                    <a:pt x="0" y="0"/>
                  </a:lnTo>
                  <a:lnTo>
                    <a:pt x="640" y="0"/>
                  </a:lnTo>
                  <a:lnTo>
                    <a:pt x="640" y="524"/>
                  </a:lnTo>
                  <a:lnTo>
                    <a:pt x="320" y="52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1" name="Freeform 101">
              <a:extLst>
                <a:ext uri="{FF2B5EF4-FFF2-40B4-BE49-F238E27FC236}">
                  <a16:creationId xmlns:a16="http://schemas.microsoft.com/office/drawing/2014/main" id="{DA5907EF-AE3D-44C5-81EA-DD8773EEE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468"/>
              <a:ext cx="147" cy="142"/>
            </a:xfrm>
            <a:custGeom>
              <a:avLst/>
              <a:gdLst>
                <a:gd name="T0" fmla="*/ 335 w 651"/>
                <a:gd name="T1" fmla="*/ 330 h 630"/>
                <a:gd name="T2" fmla="*/ 345 w 651"/>
                <a:gd name="T3" fmla="*/ 315 h 630"/>
                <a:gd name="T4" fmla="*/ 337 w 651"/>
                <a:gd name="T5" fmla="*/ 301 h 630"/>
                <a:gd name="T6" fmla="*/ 121 w 651"/>
                <a:gd name="T7" fmla="*/ 28 h 630"/>
                <a:gd name="T8" fmla="*/ 368 w 651"/>
                <a:gd name="T9" fmla="*/ 28 h 630"/>
                <a:gd name="T10" fmla="*/ 622 w 651"/>
                <a:gd name="T11" fmla="*/ 207 h 630"/>
                <a:gd name="T12" fmla="*/ 650 w 651"/>
                <a:gd name="T13" fmla="*/ 207 h 630"/>
                <a:gd name="T14" fmla="*/ 617 w 651"/>
                <a:gd name="T15" fmla="*/ 0 h 630"/>
                <a:gd name="T16" fmla="*/ 28 w 651"/>
                <a:gd name="T17" fmla="*/ 0 h 630"/>
                <a:gd name="T18" fmla="*/ 0 w 651"/>
                <a:gd name="T19" fmla="*/ 22 h 630"/>
                <a:gd name="T20" fmla="*/ 264 w 651"/>
                <a:gd name="T21" fmla="*/ 356 h 630"/>
                <a:gd name="T22" fmla="*/ 13 w 651"/>
                <a:gd name="T23" fmla="*/ 605 h 630"/>
                <a:gd name="T24" fmla="*/ 0 w 651"/>
                <a:gd name="T25" fmla="*/ 620 h 630"/>
                <a:gd name="T26" fmla="*/ 28 w 651"/>
                <a:gd name="T27" fmla="*/ 629 h 630"/>
                <a:gd name="T28" fmla="*/ 617 w 651"/>
                <a:gd name="T29" fmla="*/ 629 h 630"/>
                <a:gd name="T30" fmla="*/ 650 w 651"/>
                <a:gd name="T31" fmla="*/ 413 h 630"/>
                <a:gd name="T32" fmla="*/ 622 w 651"/>
                <a:gd name="T33" fmla="*/ 413 h 630"/>
                <a:gd name="T34" fmla="*/ 360 w 651"/>
                <a:gd name="T35" fmla="*/ 594 h 630"/>
                <a:gd name="T36" fmla="*/ 68 w 651"/>
                <a:gd name="T37" fmla="*/ 594 h 630"/>
                <a:gd name="T38" fmla="*/ 335 w 651"/>
                <a:gd name="T39" fmla="*/ 3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1" h="630">
                  <a:moveTo>
                    <a:pt x="335" y="330"/>
                  </a:moveTo>
                  <a:cubicBezTo>
                    <a:pt x="345" y="321"/>
                    <a:pt x="345" y="317"/>
                    <a:pt x="345" y="315"/>
                  </a:cubicBezTo>
                  <a:cubicBezTo>
                    <a:pt x="345" y="308"/>
                    <a:pt x="342" y="306"/>
                    <a:pt x="337" y="301"/>
                  </a:cubicBezTo>
                  <a:lnTo>
                    <a:pt x="121" y="28"/>
                  </a:lnTo>
                  <a:lnTo>
                    <a:pt x="368" y="28"/>
                  </a:lnTo>
                  <a:cubicBezTo>
                    <a:pt x="544" y="28"/>
                    <a:pt x="599" y="63"/>
                    <a:pt x="622" y="207"/>
                  </a:cubicBezTo>
                  <a:lnTo>
                    <a:pt x="650" y="207"/>
                  </a:lnTo>
                  <a:lnTo>
                    <a:pt x="617" y="0"/>
                  </a:lnTo>
                  <a:lnTo>
                    <a:pt x="28" y="0"/>
                  </a:lnTo>
                  <a:cubicBezTo>
                    <a:pt x="3" y="0"/>
                    <a:pt x="0" y="0"/>
                    <a:pt x="0" y="22"/>
                  </a:cubicBezTo>
                  <a:lnTo>
                    <a:pt x="264" y="356"/>
                  </a:lnTo>
                  <a:lnTo>
                    <a:pt x="13" y="605"/>
                  </a:lnTo>
                  <a:cubicBezTo>
                    <a:pt x="0" y="614"/>
                    <a:pt x="0" y="618"/>
                    <a:pt x="0" y="620"/>
                  </a:cubicBezTo>
                  <a:cubicBezTo>
                    <a:pt x="0" y="629"/>
                    <a:pt x="13" y="629"/>
                    <a:pt x="28" y="629"/>
                  </a:cubicBezTo>
                  <a:lnTo>
                    <a:pt x="617" y="629"/>
                  </a:lnTo>
                  <a:lnTo>
                    <a:pt x="650" y="413"/>
                  </a:lnTo>
                  <a:lnTo>
                    <a:pt x="622" y="413"/>
                  </a:lnTo>
                  <a:cubicBezTo>
                    <a:pt x="602" y="568"/>
                    <a:pt x="529" y="594"/>
                    <a:pt x="360" y="594"/>
                  </a:cubicBezTo>
                  <a:lnTo>
                    <a:pt x="68" y="594"/>
                  </a:lnTo>
                  <a:lnTo>
                    <a:pt x="335" y="3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2" name="Group 102">
            <a:extLst>
              <a:ext uri="{FF2B5EF4-FFF2-40B4-BE49-F238E27FC236}">
                <a16:creationId xmlns:a16="http://schemas.microsoft.com/office/drawing/2014/main" id="{AE0D44AB-B10E-4674-82AD-B8C1FDAA1D51}"/>
              </a:ext>
            </a:extLst>
          </p:cNvPr>
          <p:cNvGrpSpPr>
            <a:grpSpLocks/>
          </p:cNvGrpSpPr>
          <p:nvPr/>
        </p:nvGrpSpPr>
        <p:grpSpPr bwMode="auto">
          <a:xfrm>
            <a:off x="4392613" y="3417888"/>
            <a:ext cx="501650" cy="430212"/>
            <a:chOff x="2767" y="2153"/>
            <a:chExt cx="316" cy="271"/>
          </a:xfrm>
        </p:grpSpPr>
        <p:sp>
          <p:nvSpPr>
            <p:cNvPr id="303" name="Freeform 103">
              <a:extLst>
                <a:ext uri="{FF2B5EF4-FFF2-40B4-BE49-F238E27FC236}">
                  <a16:creationId xmlns:a16="http://schemas.microsoft.com/office/drawing/2014/main" id="{646760C9-50D6-40B6-B275-AE659DFD2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154"/>
              <a:ext cx="317" cy="243"/>
            </a:xfrm>
            <a:custGeom>
              <a:avLst/>
              <a:gdLst>
                <a:gd name="T0" fmla="*/ 701 w 1401"/>
                <a:gd name="T1" fmla="*/ 1073 h 1074"/>
                <a:gd name="T2" fmla="*/ 0 w 1401"/>
                <a:gd name="T3" fmla="*/ 1073 h 1074"/>
                <a:gd name="T4" fmla="*/ 0 w 1401"/>
                <a:gd name="T5" fmla="*/ 0 h 1074"/>
                <a:gd name="T6" fmla="*/ 1400 w 1401"/>
                <a:gd name="T7" fmla="*/ 0 h 1074"/>
                <a:gd name="T8" fmla="*/ 1400 w 1401"/>
                <a:gd name="T9" fmla="*/ 1073 h 1074"/>
                <a:gd name="T10" fmla="*/ 701 w 1401"/>
                <a:gd name="T11" fmla="*/ 1073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1" h="1074">
                  <a:moveTo>
                    <a:pt x="701" y="1073"/>
                  </a:moveTo>
                  <a:lnTo>
                    <a:pt x="0" y="1073"/>
                  </a:lnTo>
                  <a:lnTo>
                    <a:pt x="0" y="0"/>
                  </a:lnTo>
                  <a:lnTo>
                    <a:pt x="1400" y="0"/>
                  </a:lnTo>
                  <a:lnTo>
                    <a:pt x="1400" y="1073"/>
                  </a:lnTo>
                  <a:lnTo>
                    <a:pt x="701" y="107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4" name="Freeform 104">
              <a:extLst>
                <a:ext uri="{FF2B5EF4-FFF2-40B4-BE49-F238E27FC236}">
                  <a16:creationId xmlns:a16="http://schemas.microsoft.com/office/drawing/2014/main" id="{A75CA6DD-5EF8-46AC-98B1-DF2B1E50E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153"/>
              <a:ext cx="106" cy="203"/>
            </a:xfrm>
            <a:custGeom>
              <a:avLst/>
              <a:gdLst>
                <a:gd name="T0" fmla="*/ 223 w 474"/>
                <a:gd name="T1" fmla="*/ 14 h 901"/>
                <a:gd name="T2" fmla="*/ 212 w 474"/>
                <a:gd name="T3" fmla="*/ 0 h 901"/>
                <a:gd name="T4" fmla="*/ 92 w 474"/>
                <a:gd name="T5" fmla="*/ 11 h 901"/>
                <a:gd name="T6" fmla="*/ 73 w 474"/>
                <a:gd name="T7" fmla="*/ 36 h 901"/>
                <a:gd name="T8" fmla="*/ 98 w 474"/>
                <a:gd name="T9" fmla="*/ 54 h 901"/>
                <a:gd name="T10" fmla="*/ 147 w 474"/>
                <a:gd name="T11" fmla="*/ 76 h 901"/>
                <a:gd name="T12" fmla="*/ 144 w 474"/>
                <a:gd name="T13" fmla="*/ 101 h 901"/>
                <a:gd name="T14" fmla="*/ 5 w 474"/>
                <a:gd name="T15" fmla="*/ 835 h 901"/>
                <a:gd name="T16" fmla="*/ 0 w 474"/>
                <a:gd name="T17" fmla="*/ 860 h 901"/>
                <a:gd name="T18" fmla="*/ 27 w 474"/>
                <a:gd name="T19" fmla="*/ 900 h 901"/>
                <a:gd name="T20" fmla="*/ 63 w 474"/>
                <a:gd name="T21" fmla="*/ 864 h 901"/>
                <a:gd name="T22" fmla="*/ 82 w 474"/>
                <a:gd name="T23" fmla="*/ 770 h 901"/>
                <a:gd name="T24" fmla="*/ 103 w 474"/>
                <a:gd name="T25" fmla="*/ 654 h 901"/>
                <a:gd name="T26" fmla="*/ 120 w 474"/>
                <a:gd name="T27" fmla="*/ 571 h 901"/>
                <a:gd name="T28" fmla="*/ 130 w 474"/>
                <a:gd name="T29" fmla="*/ 513 h 901"/>
                <a:gd name="T30" fmla="*/ 196 w 474"/>
                <a:gd name="T31" fmla="*/ 394 h 901"/>
                <a:gd name="T32" fmla="*/ 288 w 474"/>
                <a:gd name="T33" fmla="*/ 351 h 901"/>
                <a:gd name="T34" fmla="*/ 340 w 474"/>
                <a:gd name="T35" fmla="*/ 441 h 901"/>
                <a:gd name="T36" fmla="*/ 277 w 474"/>
                <a:gd name="T37" fmla="*/ 723 h 901"/>
                <a:gd name="T38" fmla="*/ 266 w 474"/>
                <a:gd name="T39" fmla="*/ 795 h 901"/>
                <a:gd name="T40" fmla="*/ 345 w 474"/>
                <a:gd name="T41" fmla="*/ 900 h 901"/>
                <a:gd name="T42" fmla="*/ 473 w 474"/>
                <a:gd name="T43" fmla="*/ 701 h 901"/>
                <a:gd name="T44" fmla="*/ 459 w 474"/>
                <a:gd name="T45" fmla="*/ 687 h 901"/>
                <a:gd name="T46" fmla="*/ 446 w 474"/>
                <a:gd name="T47" fmla="*/ 712 h 901"/>
                <a:gd name="T48" fmla="*/ 348 w 474"/>
                <a:gd name="T49" fmla="*/ 871 h 901"/>
                <a:gd name="T50" fmla="*/ 323 w 474"/>
                <a:gd name="T51" fmla="*/ 828 h 901"/>
                <a:gd name="T52" fmla="*/ 343 w 474"/>
                <a:gd name="T53" fmla="*/ 737 h 901"/>
                <a:gd name="T54" fmla="*/ 400 w 474"/>
                <a:gd name="T55" fmla="*/ 455 h 901"/>
                <a:gd name="T56" fmla="*/ 288 w 474"/>
                <a:gd name="T57" fmla="*/ 322 h 901"/>
                <a:gd name="T58" fmla="*/ 147 w 474"/>
                <a:gd name="T59" fmla="*/ 419 h 901"/>
                <a:gd name="T60" fmla="*/ 223 w 474"/>
                <a:gd name="T61" fmla="*/ 14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4" h="901">
                  <a:moveTo>
                    <a:pt x="223" y="14"/>
                  </a:moveTo>
                  <a:cubicBezTo>
                    <a:pt x="223" y="11"/>
                    <a:pt x="223" y="0"/>
                    <a:pt x="212" y="0"/>
                  </a:cubicBezTo>
                  <a:cubicBezTo>
                    <a:pt x="190" y="0"/>
                    <a:pt x="117" y="11"/>
                    <a:pt x="92" y="11"/>
                  </a:cubicBezTo>
                  <a:cubicBezTo>
                    <a:pt x="84" y="14"/>
                    <a:pt x="73" y="14"/>
                    <a:pt x="73" y="36"/>
                  </a:cubicBezTo>
                  <a:cubicBezTo>
                    <a:pt x="73" y="54"/>
                    <a:pt x="82" y="54"/>
                    <a:pt x="98" y="54"/>
                  </a:cubicBezTo>
                  <a:cubicBezTo>
                    <a:pt x="144" y="54"/>
                    <a:pt x="147" y="65"/>
                    <a:pt x="147" y="76"/>
                  </a:cubicBezTo>
                  <a:lnTo>
                    <a:pt x="144" y="101"/>
                  </a:lnTo>
                  <a:lnTo>
                    <a:pt x="5" y="835"/>
                  </a:lnTo>
                  <a:cubicBezTo>
                    <a:pt x="0" y="853"/>
                    <a:pt x="0" y="857"/>
                    <a:pt x="0" y="860"/>
                  </a:cubicBezTo>
                  <a:cubicBezTo>
                    <a:pt x="0" y="893"/>
                    <a:pt x="19" y="900"/>
                    <a:pt x="27" y="900"/>
                  </a:cubicBezTo>
                  <a:cubicBezTo>
                    <a:pt x="43" y="900"/>
                    <a:pt x="60" y="882"/>
                    <a:pt x="63" y="864"/>
                  </a:cubicBezTo>
                  <a:lnTo>
                    <a:pt x="82" y="770"/>
                  </a:lnTo>
                  <a:lnTo>
                    <a:pt x="103" y="654"/>
                  </a:lnTo>
                  <a:cubicBezTo>
                    <a:pt x="109" y="625"/>
                    <a:pt x="114" y="600"/>
                    <a:pt x="120" y="571"/>
                  </a:cubicBezTo>
                  <a:cubicBezTo>
                    <a:pt x="122" y="560"/>
                    <a:pt x="128" y="517"/>
                    <a:pt x="130" y="513"/>
                  </a:cubicBezTo>
                  <a:cubicBezTo>
                    <a:pt x="133" y="499"/>
                    <a:pt x="163" y="427"/>
                    <a:pt x="196" y="394"/>
                  </a:cubicBezTo>
                  <a:cubicBezTo>
                    <a:pt x="215" y="372"/>
                    <a:pt x="245" y="351"/>
                    <a:pt x="288" y="351"/>
                  </a:cubicBezTo>
                  <a:cubicBezTo>
                    <a:pt x="329" y="351"/>
                    <a:pt x="340" y="394"/>
                    <a:pt x="340" y="441"/>
                  </a:cubicBezTo>
                  <a:cubicBezTo>
                    <a:pt x="340" y="506"/>
                    <a:pt x="302" y="643"/>
                    <a:pt x="277" y="723"/>
                  </a:cubicBezTo>
                  <a:cubicBezTo>
                    <a:pt x="272" y="752"/>
                    <a:pt x="266" y="770"/>
                    <a:pt x="266" y="795"/>
                  </a:cubicBezTo>
                  <a:cubicBezTo>
                    <a:pt x="266" y="853"/>
                    <a:pt x="299" y="900"/>
                    <a:pt x="345" y="900"/>
                  </a:cubicBezTo>
                  <a:cubicBezTo>
                    <a:pt x="435" y="900"/>
                    <a:pt x="473" y="712"/>
                    <a:pt x="473" y="701"/>
                  </a:cubicBezTo>
                  <a:cubicBezTo>
                    <a:pt x="473" y="687"/>
                    <a:pt x="462" y="687"/>
                    <a:pt x="459" y="687"/>
                  </a:cubicBezTo>
                  <a:cubicBezTo>
                    <a:pt x="451" y="687"/>
                    <a:pt x="451" y="694"/>
                    <a:pt x="446" y="712"/>
                  </a:cubicBezTo>
                  <a:cubicBezTo>
                    <a:pt x="430" y="781"/>
                    <a:pt x="400" y="871"/>
                    <a:pt x="348" y="871"/>
                  </a:cubicBezTo>
                  <a:cubicBezTo>
                    <a:pt x="332" y="871"/>
                    <a:pt x="323" y="860"/>
                    <a:pt x="323" y="828"/>
                  </a:cubicBezTo>
                  <a:cubicBezTo>
                    <a:pt x="323" y="795"/>
                    <a:pt x="332" y="766"/>
                    <a:pt x="343" y="737"/>
                  </a:cubicBezTo>
                  <a:cubicBezTo>
                    <a:pt x="356" y="683"/>
                    <a:pt x="400" y="531"/>
                    <a:pt x="400" y="455"/>
                  </a:cubicBezTo>
                  <a:cubicBezTo>
                    <a:pt x="400" y="376"/>
                    <a:pt x="362" y="322"/>
                    <a:pt x="288" y="322"/>
                  </a:cubicBezTo>
                  <a:cubicBezTo>
                    <a:pt x="228" y="322"/>
                    <a:pt x="182" y="361"/>
                    <a:pt x="147" y="419"/>
                  </a:cubicBezTo>
                  <a:lnTo>
                    <a:pt x="223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5" name="Freeform 105">
              <a:extLst>
                <a:ext uri="{FF2B5EF4-FFF2-40B4-BE49-F238E27FC236}">
                  <a16:creationId xmlns:a16="http://schemas.microsoft.com/office/drawing/2014/main" id="{1B545C69-94C1-4AEB-9CA2-06D13DBA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2307"/>
              <a:ext cx="92" cy="91"/>
            </a:xfrm>
            <a:custGeom>
              <a:avLst/>
              <a:gdLst>
                <a:gd name="T0" fmla="*/ 49 w 411"/>
                <a:gd name="T1" fmla="*/ 340 h 406"/>
                <a:gd name="T2" fmla="*/ 43 w 411"/>
                <a:gd name="T3" fmla="*/ 376 h 406"/>
                <a:gd name="T4" fmla="*/ 68 w 411"/>
                <a:gd name="T5" fmla="*/ 405 h 406"/>
                <a:gd name="T6" fmla="*/ 92 w 411"/>
                <a:gd name="T7" fmla="*/ 383 h 406"/>
                <a:gd name="T8" fmla="*/ 103 w 411"/>
                <a:gd name="T9" fmla="*/ 329 h 406"/>
                <a:gd name="T10" fmla="*/ 120 w 411"/>
                <a:gd name="T11" fmla="*/ 249 h 406"/>
                <a:gd name="T12" fmla="*/ 130 w 411"/>
                <a:gd name="T13" fmla="*/ 188 h 406"/>
                <a:gd name="T14" fmla="*/ 158 w 411"/>
                <a:gd name="T15" fmla="*/ 108 h 406"/>
                <a:gd name="T16" fmla="*/ 261 w 411"/>
                <a:gd name="T17" fmla="*/ 25 h 406"/>
                <a:gd name="T18" fmla="*/ 299 w 411"/>
                <a:gd name="T19" fmla="*/ 87 h 406"/>
                <a:gd name="T20" fmla="*/ 261 w 411"/>
                <a:gd name="T21" fmla="*/ 278 h 406"/>
                <a:gd name="T22" fmla="*/ 250 w 411"/>
                <a:gd name="T23" fmla="*/ 325 h 406"/>
                <a:gd name="T24" fmla="*/ 313 w 411"/>
                <a:gd name="T25" fmla="*/ 405 h 406"/>
                <a:gd name="T26" fmla="*/ 410 w 411"/>
                <a:gd name="T27" fmla="*/ 267 h 406"/>
                <a:gd name="T28" fmla="*/ 400 w 411"/>
                <a:gd name="T29" fmla="*/ 253 h 406"/>
                <a:gd name="T30" fmla="*/ 386 w 411"/>
                <a:gd name="T31" fmla="*/ 271 h 406"/>
                <a:gd name="T32" fmla="*/ 315 w 411"/>
                <a:gd name="T33" fmla="*/ 380 h 406"/>
                <a:gd name="T34" fmla="*/ 299 w 411"/>
                <a:gd name="T35" fmla="*/ 347 h 406"/>
                <a:gd name="T36" fmla="*/ 315 w 411"/>
                <a:gd name="T37" fmla="*/ 275 h 406"/>
                <a:gd name="T38" fmla="*/ 351 w 411"/>
                <a:gd name="T39" fmla="*/ 101 h 406"/>
                <a:gd name="T40" fmla="*/ 264 w 411"/>
                <a:gd name="T41" fmla="*/ 0 h 406"/>
                <a:gd name="T42" fmla="*/ 150 w 411"/>
                <a:gd name="T43" fmla="*/ 80 h 406"/>
                <a:gd name="T44" fmla="*/ 79 w 411"/>
                <a:gd name="T45" fmla="*/ 0 h 406"/>
                <a:gd name="T46" fmla="*/ 24 w 411"/>
                <a:gd name="T47" fmla="*/ 51 h 406"/>
                <a:gd name="T48" fmla="*/ 0 w 411"/>
                <a:gd name="T49" fmla="*/ 137 h 406"/>
                <a:gd name="T50" fmla="*/ 11 w 411"/>
                <a:gd name="T51" fmla="*/ 148 h 406"/>
                <a:gd name="T52" fmla="*/ 27 w 411"/>
                <a:gd name="T53" fmla="*/ 123 h 406"/>
                <a:gd name="T54" fmla="*/ 76 w 411"/>
                <a:gd name="T55" fmla="*/ 25 h 406"/>
                <a:gd name="T56" fmla="*/ 98 w 411"/>
                <a:gd name="T57" fmla="*/ 69 h 406"/>
                <a:gd name="T58" fmla="*/ 87 w 411"/>
                <a:gd name="T59" fmla="*/ 145 h 406"/>
                <a:gd name="T60" fmla="*/ 71 w 411"/>
                <a:gd name="T61" fmla="*/ 224 h 406"/>
                <a:gd name="T62" fmla="*/ 49 w 411"/>
                <a:gd name="T63" fmla="*/ 3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1" h="406">
                  <a:moveTo>
                    <a:pt x="49" y="340"/>
                  </a:moveTo>
                  <a:cubicBezTo>
                    <a:pt x="49" y="351"/>
                    <a:pt x="43" y="372"/>
                    <a:pt x="43" y="376"/>
                  </a:cubicBezTo>
                  <a:cubicBezTo>
                    <a:pt x="43" y="398"/>
                    <a:pt x="57" y="405"/>
                    <a:pt x="68" y="405"/>
                  </a:cubicBezTo>
                  <a:cubicBezTo>
                    <a:pt x="79" y="405"/>
                    <a:pt x="90" y="394"/>
                    <a:pt x="92" y="383"/>
                  </a:cubicBezTo>
                  <a:cubicBezTo>
                    <a:pt x="95" y="376"/>
                    <a:pt x="103" y="347"/>
                    <a:pt x="103" y="329"/>
                  </a:cubicBezTo>
                  <a:cubicBezTo>
                    <a:pt x="109" y="311"/>
                    <a:pt x="114" y="271"/>
                    <a:pt x="120" y="249"/>
                  </a:cubicBezTo>
                  <a:cubicBezTo>
                    <a:pt x="125" y="228"/>
                    <a:pt x="128" y="210"/>
                    <a:pt x="130" y="188"/>
                  </a:cubicBezTo>
                  <a:cubicBezTo>
                    <a:pt x="139" y="152"/>
                    <a:pt x="139" y="145"/>
                    <a:pt x="158" y="108"/>
                  </a:cubicBezTo>
                  <a:cubicBezTo>
                    <a:pt x="179" y="72"/>
                    <a:pt x="209" y="25"/>
                    <a:pt x="261" y="25"/>
                  </a:cubicBezTo>
                  <a:cubicBezTo>
                    <a:pt x="299" y="25"/>
                    <a:pt x="299" y="69"/>
                    <a:pt x="299" y="87"/>
                  </a:cubicBezTo>
                  <a:cubicBezTo>
                    <a:pt x="299" y="141"/>
                    <a:pt x="272" y="239"/>
                    <a:pt x="261" y="278"/>
                  </a:cubicBezTo>
                  <a:cubicBezTo>
                    <a:pt x="253" y="304"/>
                    <a:pt x="250" y="311"/>
                    <a:pt x="250" y="325"/>
                  </a:cubicBezTo>
                  <a:cubicBezTo>
                    <a:pt x="250" y="372"/>
                    <a:pt x="280" y="405"/>
                    <a:pt x="313" y="405"/>
                  </a:cubicBezTo>
                  <a:cubicBezTo>
                    <a:pt x="381" y="405"/>
                    <a:pt x="410" y="282"/>
                    <a:pt x="410" y="267"/>
                  </a:cubicBezTo>
                  <a:cubicBezTo>
                    <a:pt x="410" y="253"/>
                    <a:pt x="402" y="253"/>
                    <a:pt x="400" y="253"/>
                  </a:cubicBezTo>
                  <a:cubicBezTo>
                    <a:pt x="391" y="253"/>
                    <a:pt x="389" y="260"/>
                    <a:pt x="386" y="271"/>
                  </a:cubicBezTo>
                  <a:cubicBezTo>
                    <a:pt x="372" y="340"/>
                    <a:pt x="343" y="380"/>
                    <a:pt x="315" y="380"/>
                  </a:cubicBezTo>
                  <a:cubicBezTo>
                    <a:pt x="302" y="380"/>
                    <a:pt x="299" y="369"/>
                    <a:pt x="299" y="347"/>
                  </a:cubicBezTo>
                  <a:cubicBezTo>
                    <a:pt x="299" y="325"/>
                    <a:pt x="302" y="314"/>
                    <a:pt x="315" y="275"/>
                  </a:cubicBezTo>
                  <a:cubicBezTo>
                    <a:pt x="321" y="246"/>
                    <a:pt x="351" y="152"/>
                    <a:pt x="351" y="101"/>
                  </a:cubicBezTo>
                  <a:cubicBezTo>
                    <a:pt x="351" y="14"/>
                    <a:pt x="299" y="0"/>
                    <a:pt x="264" y="0"/>
                  </a:cubicBezTo>
                  <a:cubicBezTo>
                    <a:pt x="207" y="0"/>
                    <a:pt x="169" y="47"/>
                    <a:pt x="150" y="80"/>
                  </a:cubicBezTo>
                  <a:cubicBezTo>
                    <a:pt x="144" y="22"/>
                    <a:pt x="103" y="0"/>
                    <a:pt x="79" y="0"/>
                  </a:cubicBezTo>
                  <a:cubicBezTo>
                    <a:pt x="49" y="0"/>
                    <a:pt x="33" y="29"/>
                    <a:pt x="24" y="51"/>
                  </a:cubicBezTo>
                  <a:cubicBezTo>
                    <a:pt x="8" y="80"/>
                    <a:pt x="0" y="134"/>
                    <a:pt x="0" y="137"/>
                  </a:cubicBezTo>
                  <a:cubicBezTo>
                    <a:pt x="0" y="148"/>
                    <a:pt x="8" y="148"/>
                    <a:pt x="11" y="148"/>
                  </a:cubicBezTo>
                  <a:cubicBezTo>
                    <a:pt x="22" y="148"/>
                    <a:pt x="22" y="145"/>
                    <a:pt x="27" y="123"/>
                  </a:cubicBezTo>
                  <a:cubicBezTo>
                    <a:pt x="38" y="69"/>
                    <a:pt x="49" y="25"/>
                    <a:pt x="76" y="25"/>
                  </a:cubicBezTo>
                  <a:cubicBezTo>
                    <a:pt x="92" y="25"/>
                    <a:pt x="98" y="43"/>
                    <a:pt x="98" y="69"/>
                  </a:cubicBezTo>
                  <a:cubicBezTo>
                    <a:pt x="98" y="87"/>
                    <a:pt x="92" y="119"/>
                    <a:pt x="87" y="145"/>
                  </a:cubicBezTo>
                  <a:cubicBezTo>
                    <a:pt x="82" y="166"/>
                    <a:pt x="76" y="206"/>
                    <a:pt x="71" y="224"/>
                  </a:cubicBezTo>
                  <a:lnTo>
                    <a:pt x="49" y="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6" name="Freeform 106">
              <a:extLst>
                <a:ext uri="{FF2B5EF4-FFF2-40B4-BE49-F238E27FC236}">
                  <a16:creationId xmlns:a16="http://schemas.microsoft.com/office/drawing/2014/main" id="{9C885CFC-75CA-4074-957F-B9D043187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263"/>
              <a:ext cx="66" cy="162"/>
            </a:xfrm>
            <a:custGeom>
              <a:avLst/>
              <a:gdLst>
                <a:gd name="T0" fmla="*/ 182 w 295"/>
                <a:gd name="T1" fmla="*/ 29 h 717"/>
                <a:gd name="T2" fmla="*/ 160 w 295"/>
                <a:gd name="T3" fmla="*/ 0 h 717"/>
                <a:gd name="T4" fmla="*/ 0 w 295"/>
                <a:gd name="T5" fmla="*/ 69 h 717"/>
                <a:gd name="T6" fmla="*/ 0 w 295"/>
                <a:gd name="T7" fmla="*/ 108 h 717"/>
                <a:gd name="T8" fmla="*/ 117 w 295"/>
                <a:gd name="T9" fmla="*/ 80 h 717"/>
                <a:gd name="T10" fmla="*/ 117 w 295"/>
                <a:gd name="T11" fmla="*/ 625 h 717"/>
                <a:gd name="T12" fmla="*/ 35 w 295"/>
                <a:gd name="T13" fmla="*/ 676 h 717"/>
                <a:gd name="T14" fmla="*/ 5 w 295"/>
                <a:gd name="T15" fmla="*/ 676 h 717"/>
                <a:gd name="T16" fmla="*/ 5 w 295"/>
                <a:gd name="T17" fmla="*/ 716 h 717"/>
                <a:gd name="T18" fmla="*/ 150 w 295"/>
                <a:gd name="T19" fmla="*/ 708 h 717"/>
                <a:gd name="T20" fmla="*/ 294 w 295"/>
                <a:gd name="T21" fmla="*/ 716 h 717"/>
                <a:gd name="T22" fmla="*/ 294 w 295"/>
                <a:gd name="T23" fmla="*/ 676 h 717"/>
                <a:gd name="T24" fmla="*/ 264 w 295"/>
                <a:gd name="T25" fmla="*/ 676 h 717"/>
                <a:gd name="T26" fmla="*/ 182 w 295"/>
                <a:gd name="T27" fmla="*/ 625 h 717"/>
                <a:gd name="T28" fmla="*/ 182 w 295"/>
                <a:gd name="T29" fmla="*/ 2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717">
                  <a:moveTo>
                    <a:pt x="182" y="29"/>
                  </a:moveTo>
                  <a:cubicBezTo>
                    <a:pt x="182" y="0"/>
                    <a:pt x="179" y="0"/>
                    <a:pt x="160" y="0"/>
                  </a:cubicBezTo>
                  <a:cubicBezTo>
                    <a:pt x="106" y="65"/>
                    <a:pt x="33" y="69"/>
                    <a:pt x="0" y="69"/>
                  </a:cubicBezTo>
                  <a:lnTo>
                    <a:pt x="0" y="108"/>
                  </a:lnTo>
                  <a:cubicBezTo>
                    <a:pt x="19" y="108"/>
                    <a:pt x="71" y="108"/>
                    <a:pt x="117" y="80"/>
                  </a:cubicBezTo>
                  <a:lnTo>
                    <a:pt x="117" y="625"/>
                  </a:lnTo>
                  <a:cubicBezTo>
                    <a:pt x="117" y="661"/>
                    <a:pt x="117" y="676"/>
                    <a:pt x="35" y="676"/>
                  </a:cubicBezTo>
                  <a:lnTo>
                    <a:pt x="5" y="676"/>
                  </a:lnTo>
                  <a:lnTo>
                    <a:pt x="5" y="716"/>
                  </a:lnTo>
                  <a:cubicBezTo>
                    <a:pt x="19" y="716"/>
                    <a:pt x="120" y="708"/>
                    <a:pt x="150" y="708"/>
                  </a:cubicBezTo>
                  <a:cubicBezTo>
                    <a:pt x="177" y="708"/>
                    <a:pt x="277" y="716"/>
                    <a:pt x="294" y="716"/>
                  </a:cubicBezTo>
                  <a:lnTo>
                    <a:pt x="294" y="676"/>
                  </a:lnTo>
                  <a:lnTo>
                    <a:pt x="264" y="676"/>
                  </a:lnTo>
                  <a:cubicBezTo>
                    <a:pt x="182" y="676"/>
                    <a:pt x="182" y="661"/>
                    <a:pt x="182" y="625"/>
                  </a:cubicBezTo>
                  <a:lnTo>
                    <a:pt x="182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07" name="Group 107">
            <a:extLst>
              <a:ext uri="{FF2B5EF4-FFF2-40B4-BE49-F238E27FC236}">
                <a16:creationId xmlns:a16="http://schemas.microsoft.com/office/drawing/2014/main" id="{729551FF-6E59-4F2F-AE2F-A1BC746FEDEF}"/>
              </a:ext>
            </a:extLst>
          </p:cNvPr>
          <p:cNvGrpSpPr>
            <a:grpSpLocks/>
          </p:cNvGrpSpPr>
          <p:nvPr/>
        </p:nvGrpSpPr>
        <p:grpSpPr bwMode="auto">
          <a:xfrm>
            <a:off x="6191250" y="3417888"/>
            <a:ext cx="466725" cy="406400"/>
            <a:chOff x="3900" y="2153"/>
            <a:chExt cx="294" cy="256"/>
          </a:xfrm>
        </p:grpSpPr>
        <p:sp>
          <p:nvSpPr>
            <p:cNvPr id="308" name="Freeform 108">
              <a:extLst>
                <a:ext uri="{FF2B5EF4-FFF2-40B4-BE49-F238E27FC236}">
                  <a16:creationId xmlns:a16="http://schemas.microsoft.com/office/drawing/2014/main" id="{9F17942F-611F-412F-A664-840F4BC13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154"/>
              <a:ext cx="291" cy="229"/>
            </a:xfrm>
            <a:custGeom>
              <a:avLst/>
              <a:gdLst>
                <a:gd name="T0" fmla="*/ 644 w 1286"/>
                <a:gd name="T1" fmla="*/ 1013 h 1014"/>
                <a:gd name="T2" fmla="*/ 0 w 1286"/>
                <a:gd name="T3" fmla="*/ 1013 h 1014"/>
                <a:gd name="T4" fmla="*/ 0 w 1286"/>
                <a:gd name="T5" fmla="*/ 0 h 1014"/>
                <a:gd name="T6" fmla="*/ 1285 w 1286"/>
                <a:gd name="T7" fmla="*/ 0 h 1014"/>
                <a:gd name="T8" fmla="*/ 1285 w 1286"/>
                <a:gd name="T9" fmla="*/ 1013 h 1014"/>
                <a:gd name="T10" fmla="*/ 644 w 1286"/>
                <a:gd name="T11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1014">
                  <a:moveTo>
                    <a:pt x="644" y="1013"/>
                  </a:moveTo>
                  <a:lnTo>
                    <a:pt x="0" y="1013"/>
                  </a:lnTo>
                  <a:lnTo>
                    <a:pt x="0" y="0"/>
                  </a:lnTo>
                  <a:lnTo>
                    <a:pt x="1285" y="0"/>
                  </a:lnTo>
                  <a:lnTo>
                    <a:pt x="1285" y="1013"/>
                  </a:lnTo>
                  <a:lnTo>
                    <a:pt x="644" y="1013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9" name="Freeform 109">
              <a:extLst>
                <a:ext uri="{FF2B5EF4-FFF2-40B4-BE49-F238E27FC236}">
                  <a16:creationId xmlns:a16="http://schemas.microsoft.com/office/drawing/2014/main" id="{0C3DE6B2-CAC2-4374-9543-DB29FC1B2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153"/>
              <a:ext cx="98" cy="192"/>
            </a:xfrm>
            <a:custGeom>
              <a:avLst/>
              <a:gdLst>
                <a:gd name="T0" fmla="*/ 205 w 435"/>
                <a:gd name="T1" fmla="*/ 14 h 850"/>
                <a:gd name="T2" fmla="*/ 195 w 435"/>
                <a:gd name="T3" fmla="*/ 0 h 850"/>
                <a:gd name="T4" fmla="*/ 85 w 435"/>
                <a:gd name="T5" fmla="*/ 10 h 850"/>
                <a:gd name="T6" fmla="*/ 67 w 435"/>
                <a:gd name="T7" fmla="*/ 34 h 850"/>
                <a:gd name="T8" fmla="*/ 90 w 435"/>
                <a:gd name="T9" fmla="*/ 51 h 850"/>
                <a:gd name="T10" fmla="*/ 135 w 435"/>
                <a:gd name="T11" fmla="*/ 72 h 850"/>
                <a:gd name="T12" fmla="*/ 132 w 435"/>
                <a:gd name="T13" fmla="*/ 95 h 850"/>
                <a:gd name="T14" fmla="*/ 5 w 435"/>
                <a:gd name="T15" fmla="*/ 788 h 850"/>
                <a:gd name="T16" fmla="*/ 0 w 435"/>
                <a:gd name="T17" fmla="*/ 811 h 850"/>
                <a:gd name="T18" fmla="*/ 25 w 435"/>
                <a:gd name="T19" fmla="*/ 849 h 850"/>
                <a:gd name="T20" fmla="*/ 57 w 435"/>
                <a:gd name="T21" fmla="*/ 815 h 850"/>
                <a:gd name="T22" fmla="*/ 75 w 435"/>
                <a:gd name="T23" fmla="*/ 726 h 850"/>
                <a:gd name="T24" fmla="*/ 95 w 435"/>
                <a:gd name="T25" fmla="*/ 617 h 850"/>
                <a:gd name="T26" fmla="*/ 110 w 435"/>
                <a:gd name="T27" fmla="*/ 539 h 850"/>
                <a:gd name="T28" fmla="*/ 120 w 435"/>
                <a:gd name="T29" fmla="*/ 484 h 850"/>
                <a:gd name="T30" fmla="*/ 180 w 435"/>
                <a:gd name="T31" fmla="*/ 372 h 850"/>
                <a:gd name="T32" fmla="*/ 264 w 435"/>
                <a:gd name="T33" fmla="*/ 331 h 850"/>
                <a:gd name="T34" fmla="*/ 312 w 435"/>
                <a:gd name="T35" fmla="*/ 416 h 850"/>
                <a:gd name="T36" fmla="*/ 255 w 435"/>
                <a:gd name="T37" fmla="*/ 682 h 850"/>
                <a:gd name="T38" fmla="*/ 245 w 435"/>
                <a:gd name="T39" fmla="*/ 750 h 850"/>
                <a:gd name="T40" fmla="*/ 317 w 435"/>
                <a:gd name="T41" fmla="*/ 849 h 850"/>
                <a:gd name="T42" fmla="*/ 434 w 435"/>
                <a:gd name="T43" fmla="*/ 661 h 850"/>
                <a:gd name="T44" fmla="*/ 422 w 435"/>
                <a:gd name="T45" fmla="*/ 648 h 850"/>
                <a:gd name="T46" fmla="*/ 409 w 435"/>
                <a:gd name="T47" fmla="*/ 672 h 850"/>
                <a:gd name="T48" fmla="*/ 319 w 435"/>
                <a:gd name="T49" fmla="*/ 822 h 850"/>
                <a:gd name="T50" fmla="*/ 297 w 435"/>
                <a:gd name="T51" fmla="*/ 781 h 850"/>
                <a:gd name="T52" fmla="*/ 314 w 435"/>
                <a:gd name="T53" fmla="*/ 696 h 850"/>
                <a:gd name="T54" fmla="*/ 367 w 435"/>
                <a:gd name="T55" fmla="*/ 430 h 850"/>
                <a:gd name="T56" fmla="*/ 264 w 435"/>
                <a:gd name="T57" fmla="*/ 303 h 850"/>
                <a:gd name="T58" fmla="*/ 135 w 435"/>
                <a:gd name="T59" fmla="*/ 396 h 850"/>
                <a:gd name="T60" fmla="*/ 205 w 435"/>
                <a:gd name="T61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5" h="850">
                  <a:moveTo>
                    <a:pt x="205" y="14"/>
                  </a:moveTo>
                  <a:cubicBezTo>
                    <a:pt x="205" y="10"/>
                    <a:pt x="205" y="0"/>
                    <a:pt x="195" y="0"/>
                  </a:cubicBezTo>
                  <a:cubicBezTo>
                    <a:pt x="175" y="0"/>
                    <a:pt x="107" y="10"/>
                    <a:pt x="85" y="10"/>
                  </a:cubicBezTo>
                  <a:cubicBezTo>
                    <a:pt x="77" y="14"/>
                    <a:pt x="67" y="14"/>
                    <a:pt x="67" y="34"/>
                  </a:cubicBezTo>
                  <a:cubicBezTo>
                    <a:pt x="67" y="51"/>
                    <a:pt x="75" y="51"/>
                    <a:pt x="90" y="51"/>
                  </a:cubicBezTo>
                  <a:cubicBezTo>
                    <a:pt x="132" y="51"/>
                    <a:pt x="135" y="61"/>
                    <a:pt x="135" y="72"/>
                  </a:cubicBezTo>
                  <a:lnTo>
                    <a:pt x="132" y="95"/>
                  </a:lnTo>
                  <a:lnTo>
                    <a:pt x="5" y="788"/>
                  </a:lnTo>
                  <a:cubicBezTo>
                    <a:pt x="0" y="805"/>
                    <a:pt x="0" y="808"/>
                    <a:pt x="0" y="811"/>
                  </a:cubicBezTo>
                  <a:cubicBezTo>
                    <a:pt x="0" y="842"/>
                    <a:pt x="17" y="849"/>
                    <a:pt x="25" y="849"/>
                  </a:cubicBezTo>
                  <a:cubicBezTo>
                    <a:pt x="40" y="849"/>
                    <a:pt x="55" y="832"/>
                    <a:pt x="57" y="815"/>
                  </a:cubicBezTo>
                  <a:lnTo>
                    <a:pt x="75" y="726"/>
                  </a:lnTo>
                  <a:lnTo>
                    <a:pt x="95" y="617"/>
                  </a:lnTo>
                  <a:cubicBezTo>
                    <a:pt x="100" y="590"/>
                    <a:pt x="105" y="566"/>
                    <a:pt x="110" y="539"/>
                  </a:cubicBezTo>
                  <a:cubicBezTo>
                    <a:pt x="112" y="528"/>
                    <a:pt x="117" y="488"/>
                    <a:pt x="120" y="484"/>
                  </a:cubicBezTo>
                  <a:cubicBezTo>
                    <a:pt x="122" y="471"/>
                    <a:pt x="150" y="402"/>
                    <a:pt x="180" y="372"/>
                  </a:cubicBezTo>
                  <a:cubicBezTo>
                    <a:pt x="197" y="351"/>
                    <a:pt x="225" y="331"/>
                    <a:pt x="264" y="331"/>
                  </a:cubicBezTo>
                  <a:cubicBezTo>
                    <a:pt x="302" y="331"/>
                    <a:pt x="312" y="372"/>
                    <a:pt x="312" y="416"/>
                  </a:cubicBezTo>
                  <a:cubicBezTo>
                    <a:pt x="312" y="477"/>
                    <a:pt x="277" y="607"/>
                    <a:pt x="255" y="682"/>
                  </a:cubicBezTo>
                  <a:cubicBezTo>
                    <a:pt x="250" y="709"/>
                    <a:pt x="245" y="726"/>
                    <a:pt x="245" y="750"/>
                  </a:cubicBezTo>
                  <a:cubicBezTo>
                    <a:pt x="245" y="805"/>
                    <a:pt x="274" y="849"/>
                    <a:pt x="317" y="849"/>
                  </a:cubicBezTo>
                  <a:cubicBezTo>
                    <a:pt x="399" y="849"/>
                    <a:pt x="434" y="672"/>
                    <a:pt x="434" y="661"/>
                  </a:cubicBezTo>
                  <a:cubicBezTo>
                    <a:pt x="434" y="648"/>
                    <a:pt x="424" y="648"/>
                    <a:pt x="422" y="648"/>
                  </a:cubicBezTo>
                  <a:cubicBezTo>
                    <a:pt x="414" y="648"/>
                    <a:pt x="414" y="655"/>
                    <a:pt x="409" y="672"/>
                  </a:cubicBezTo>
                  <a:cubicBezTo>
                    <a:pt x="394" y="736"/>
                    <a:pt x="367" y="822"/>
                    <a:pt x="319" y="822"/>
                  </a:cubicBezTo>
                  <a:cubicBezTo>
                    <a:pt x="304" y="822"/>
                    <a:pt x="297" y="811"/>
                    <a:pt x="297" y="781"/>
                  </a:cubicBezTo>
                  <a:cubicBezTo>
                    <a:pt x="297" y="750"/>
                    <a:pt x="304" y="723"/>
                    <a:pt x="314" y="696"/>
                  </a:cubicBezTo>
                  <a:cubicBezTo>
                    <a:pt x="327" y="644"/>
                    <a:pt x="367" y="501"/>
                    <a:pt x="367" y="430"/>
                  </a:cubicBezTo>
                  <a:cubicBezTo>
                    <a:pt x="367" y="355"/>
                    <a:pt x="332" y="303"/>
                    <a:pt x="264" y="303"/>
                  </a:cubicBezTo>
                  <a:cubicBezTo>
                    <a:pt x="210" y="303"/>
                    <a:pt x="167" y="341"/>
                    <a:pt x="135" y="396"/>
                  </a:cubicBezTo>
                  <a:lnTo>
                    <a:pt x="20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0" name="Freeform 110">
              <a:extLst>
                <a:ext uri="{FF2B5EF4-FFF2-40B4-BE49-F238E27FC236}">
                  <a16:creationId xmlns:a16="http://schemas.microsoft.com/office/drawing/2014/main" id="{3EC3326F-D789-457E-919D-2D172629A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2299"/>
              <a:ext cx="85" cy="86"/>
            </a:xfrm>
            <a:custGeom>
              <a:avLst/>
              <a:gdLst>
                <a:gd name="T0" fmla="*/ 45 w 378"/>
                <a:gd name="T1" fmla="*/ 321 h 383"/>
                <a:gd name="T2" fmla="*/ 40 w 378"/>
                <a:gd name="T3" fmla="*/ 355 h 383"/>
                <a:gd name="T4" fmla="*/ 62 w 378"/>
                <a:gd name="T5" fmla="*/ 382 h 383"/>
                <a:gd name="T6" fmla="*/ 85 w 378"/>
                <a:gd name="T7" fmla="*/ 361 h 383"/>
                <a:gd name="T8" fmla="*/ 95 w 378"/>
                <a:gd name="T9" fmla="*/ 310 h 383"/>
                <a:gd name="T10" fmla="*/ 110 w 378"/>
                <a:gd name="T11" fmla="*/ 235 h 383"/>
                <a:gd name="T12" fmla="*/ 120 w 378"/>
                <a:gd name="T13" fmla="*/ 177 h 383"/>
                <a:gd name="T14" fmla="*/ 145 w 378"/>
                <a:gd name="T15" fmla="*/ 102 h 383"/>
                <a:gd name="T16" fmla="*/ 240 w 378"/>
                <a:gd name="T17" fmla="*/ 24 h 383"/>
                <a:gd name="T18" fmla="*/ 274 w 378"/>
                <a:gd name="T19" fmla="*/ 82 h 383"/>
                <a:gd name="T20" fmla="*/ 240 w 378"/>
                <a:gd name="T21" fmla="*/ 263 h 383"/>
                <a:gd name="T22" fmla="*/ 230 w 378"/>
                <a:gd name="T23" fmla="*/ 307 h 383"/>
                <a:gd name="T24" fmla="*/ 287 w 378"/>
                <a:gd name="T25" fmla="*/ 382 h 383"/>
                <a:gd name="T26" fmla="*/ 377 w 378"/>
                <a:gd name="T27" fmla="*/ 252 h 383"/>
                <a:gd name="T28" fmla="*/ 367 w 378"/>
                <a:gd name="T29" fmla="*/ 239 h 383"/>
                <a:gd name="T30" fmla="*/ 354 w 378"/>
                <a:gd name="T31" fmla="*/ 256 h 383"/>
                <a:gd name="T32" fmla="*/ 289 w 378"/>
                <a:gd name="T33" fmla="*/ 358 h 383"/>
                <a:gd name="T34" fmla="*/ 274 w 378"/>
                <a:gd name="T35" fmla="*/ 327 h 383"/>
                <a:gd name="T36" fmla="*/ 289 w 378"/>
                <a:gd name="T37" fmla="*/ 259 h 383"/>
                <a:gd name="T38" fmla="*/ 322 w 378"/>
                <a:gd name="T39" fmla="*/ 95 h 383"/>
                <a:gd name="T40" fmla="*/ 242 w 378"/>
                <a:gd name="T41" fmla="*/ 0 h 383"/>
                <a:gd name="T42" fmla="*/ 137 w 378"/>
                <a:gd name="T43" fmla="*/ 75 h 383"/>
                <a:gd name="T44" fmla="*/ 72 w 378"/>
                <a:gd name="T45" fmla="*/ 0 h 383"/>
                <a:gd name="T46" fmla="*/ 22 w 378"/>
                <a:gd name="T47" fmla="*/ 48 h 383"/>
                <a:gd name="T48" fmla="*/ 0 w 378"/>
                <a:gd name="T49" fmla="*/ 130 h 383"/>
                <a:gd name="T50" fmla="*/ 10 w 378"/>
                <a:gd name="T51" fmla="*/ 140 h 383"/>
                <a:gd name="T52" fmla="*/ 25 w 378"/>
                <a:gd name="T53" fmla="*/ 116 h 383"/>
                <a:gd name="T54" fmla="*/ 70 w 378"/>
                <a:gd name="T55" fmla="*/ 24 h 383"/>
                <a:gd name="T56" fmla="*/ 90 w 378"/>
                <a:gd name="T57" fmla="*/ 65 h 383"/>
                <a:gd name="T58" fmla="*/ 80 w 378"/>
                <a:gd name="T59" fmla="*/ 136 h 383"/>
                <a:gd name="T60" fmla="*/ 65 w 378"/>
                <a:gd name="T61" fmla="*/ 211 h 383"/>
                <a:gd name="T62" fmla="*/ 45 w 378"/>
                <a:gd name="T63" fmla="*/ 32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383">
                  <a:moveTo>
                    <a:pt x="45" y="321"/>
                  </a:moveTo>
                  <a:cubicBezTo>
                    <a:pt x="45" y="331"/>
                    <a:pt x="40" y="351"/>
                    <a:pt x="40" y="355"/>
                  </a:cubicBezTo>
                  <a:cubicBezTo>
                    <a:pt x="40" y="375"/>
                    <a:pt x="52" y="382"/>
                    <a:pt x="62" y="382"/>
                  </a:cubicBezTo>
                  <a:cubicBezTo>
                    <a:pt x="72" y="382"/>
                    <a:pt x="82" y="372"/>
                    <a:pt x="85" y="361"/>
                  </a:cubicBezTo>
                  <a:cubicBezTo>
                    <a:pt x="87" y="355"/>
                    <a:pt x="95" y="327"/>
                    <a:pt x="95" y="310"/>
                  </a:cubicBezTo>
                  <a:cubicBezTo>
                    <a:pt x="100" y="293"/>
                    <a:pt x="105" y="256"/>
                    <a:pt x="110" y="235"/>
                  </a:cubicBezTo>
                  <a:cubicBezTo>
                    <a:pt x="115" y="215"/>
                    <a:pt x="117" y="198"/>
                    <a:pt x="120" y="177"/>
                  </a:cubicBezTo>
                  <a:cubicBezTo>
                    <a:pt x="127" y="143"/>
                    <a:pt x="127" y="136"/>
                    <a:pt x="145" y="102"/>
                  </a:cubicBezTo>
                  <a:cubicBezTo>
                    <a:pt x="165" y="68"/>
                    <a:pt x="192" y="24"/>
                    <a:pt x="240" y="24"/>
                  </a:cubicBezTo>
                  <a:cubicBezTo>
                    <a:pt x="274" y="24"/>
                    <a:pt x="274" y="65"/>
                    <a:pt x="274" y="82"/>
                  </a:cubicBezTo>
                  <a:cubicBezTo>
                    <a:pt x="274" y="133"/>
                    <a:pt x="250" y="225"/>
                    <a:pt x="240" y="263"/>
                  </a:cubicBezTo>
                  <a:cubicBezTo>
                    <a:pt x="232" y="286"/>
                    <a:pt x="230" y="293"/>
                    <a:pt x="230" y="307"/>
                  </a:cubicBezTo>
                  <a:cubicBezTo>
                    <a:pt x="230" y="351"/>
                    <a:pt x="257" y="382"/>
                    <a:pt x="287" y="382"/>
                  </a:cubicBezTo>
                  <a:cubicBezTo>
                    <a:pt x="349" y="382"/>
                    <a:pt x="377" y="266"/>
                    <a:pt x="377" y="252"/>
                  </a:cubicBezTo>
                  <a:cubicBezTo>
                    <a:pt x="377" y="239"/>
                    <a:pt x="369" y="239"/>
                    <a:pt x="367" y="239"/>
                  </a:cubicBezTo>
                  <a:cubicBezTo>
                    <a:pt x="359" y="239"/>
                    <a:pt x="357" y="245"/>
                    <a:pt x="354" y="256"/>
                  </a:cubicBezTo>
                  <a:cubicBezTo>
                    <a:pt x="342" y="321"/>
                    <a:pt x="314" y="358"/>
                    <a:pt x="289" y="358"/>
                  </a:cubicBezTo>
                  <a:cubicBezTo>
                    <a:pt x="277" y="358"/>
                    <a:pt x="274" y="348"/>
                    <a:pt x="274" y="327"/>
                  </a:cubicBezTo>
                  <a:cubicBezTo>
                    <a:pt x="274" y="307"/>
                    <a:pt x="277" y="297"/>
                    <a:pt x="289" y="259"/>
                  </a:cubicBezTo>
                  <a:cubicBezTo>
                    <a:pt x="294" y="232"/>
                    <a:pt x="322" y="143"/>
                    <a:pt x="322" y="95"/>
                  </a:cubicBezTo>
                  <a:cubicBezTo>
                    <a:pt x="322" y="14"/>
                    <a:pt x="274" y="0"/>
                    <a:pt x="242" y="0"/>
                  </a:cubicBezTo>
                  <a:cubicBezTo>
                    <a:pt x="190" y="0"/>
                    <a:pt x="155" y="44"/>
                    <a:pt x="137" y="75"/>
                  </a:cubicBezTo>
                  <a:cubicBezTo>
                    <a:pt x="132" y="20"/>
                    <a:pt x="95" y="0"/>
                    <a:pt x="72" y="0"/>
                  </a:cubicBezTo>
                  <a:cubicBezTo>
                    <a:pt x="45" y="0"/>
                    <a:pt x="30" y="27"/>
                    <a:pt x="22" y="48"/>
                  </a:cubicBezTo>
                  <a:cubicBezTo>
                    <a:pt x="7" y="75"/>
                    <a:pt x="0" y="126"/>
                    <a:pt x="0" y="130"/>
                  </a:cubicBezTo>
                  <a:cubicBezTo>
                    <a:pt x="0" y="140"/>
                    <a:pt x="7" y="140"/>
                    <a:pt x="10" y="140"/>
                  </a:cubicBezTo>
                  <a:cubicBezTo>
                    <a:pt x="20" y="140"/>
                    <a:pt x="20" y="136"/>
                    <a:pt x="25" y="116"/>
                  </a:cubicBezTo>
                  <a:cubicBezTo>
                    <a:pt x="35" y="65"/>
                    <a:pt x="45" y="24"/>
                    <a:pt x="70" y="24"/>
                  </a:cubicBezTo>
                  <a:cubicBezTo>
                    <a:pt x="85" y="24"/>
                    <a:pt x="90" y="41"/>
                    <a:pt x="90" y="65"/>
                  </a:cubicBezTo>
                  <a:cubicBezTo>
                    <a:pt x="90" y="82"/>
                    <a:pt x="85" y="113"/>
                    <a:pt x="80" y="136"/>
                  </a:cubicBezTo>
                  <a:cubicBezTo>
                    <a:pt x="75" y="157"/>
                    <a:pt x="70" y="194"/>
                    <a:pt x="65" y="211"/>
                  </a:cubicBezTo>
                  <a:lnTo>
                    <a:pt x="45" y="3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1" name="Freeform 111">
              <a:extLst>
                <a:ext uri="{FF2B5EF4-FFF2-40B4-BE49-F238E27FC236}">
                  <a16:creationId xmlns:a16="http://schemas.microsoft.com/office/drawing/2014/main" id="{A108832C-BE28-4D03-AFD3-BEF6A274D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257"/>
              <a:ext cx="73" cy="152"/>
            </a:xfrm>
            <a:custGeom>
              <a:avLst/>
              <a:gdLst>
                <a:gd name="T0" fmla="*/ 327 w 328"/>
                <a:gd name="T1" fmla="*/ 488 h 676"/>
                <a:gd name="T2" fmla="*/ 302 w 328"/>
                <a:gd name="T3" fmla="*/ 488 h 676"/>
                <a:gd name="T4" fmla="*/ 279 w 328"/>
                <a:gd name="T5" fmla="*/ 583 h 676"/>
                <a:gd name="T6" fmla="*/ 210 w 328"/>
                <a:gd name="T7" fmla="*/ 586 h 676"/>
                <a:gd name="T8" fmla="*/ 75 w 328"/>
                <a:gd name="T9" fmla="*/ 586 h 676"/>
                <a:gd name="T10" fmla="*/ 220 w 328"/>
                <a:gd name="T11" fmla="*/ 419 h 676"/>
                <a:gd name="T12" fmla="*/ 327 w 328"/>
                <a:gd name="T13" fmla="*/ 198 h 676"/>
                <a:gd name="T14" fmla="*/ 152 w 328"/>
                <a:gd name="T15" fmla="*/ 0 h 676"/>
                <a:gd name="T16" fmla="*/ 0 w 328"/>
                <a:gd name="T17" fmla="*/ 181 h 676"/>
                <a:gd name="T18" fmla="*/ 40 w 328"/>
                <a:gd name="T19" fmla="*/ 239 h 676"/>
                <a:gd name="T20" fmla="*/ 77 w 328"/>
                <a:gd name="T21" fmla="*/ 184 h 676"/>
                <a:gd name="T22" fmla="*/ 35 w 328"/>
                <a:gd name="T23" fmla="*/ 133 h 676"/>
                <a:gd name="T24" fmla="*/ 142 w 328"/>
                <a:gd name="T25" fmla="*/ 38 h 676"/>
                <a:gd name="T26" fmla="*/ 257 w 328"/>
                <a:gd name="T27" fmla="*/ 198 h 676"/>
                <a:gd name="T28" fmla="*/ 185 w 328"/>
                <a:gd name="T29" fmla="*/ 396 h 676"/>
                <a:gd name="T30" fmla="*/ 5 w 328"/>
                <a:gd name="T31" fmla="*/ 631 h 676"/>
                <a:gd name="T32" fmla="*/ 0 w 328"/>
                <a:gd name="T33" fmla="*/ 675 h 676"/>
                <a:gd name="T34" fmla="*/ 304 w 328"/>
                <a:gd name="T35" fmla="*/ 675 h 676"/>
                <a:gd name="T36" fmla="*/ 327 w 328"/>
                <a:gd name="T37" fmla="*/ 48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676">
                  <a:moveTo>
                    <a:pt x="327" y="488"/>
                  </a:moveTo>
                  <a:lnTo>
                    <a:pt x="302" y="488"/>
                  </a:lnTo>
                  <a:cubicBezTo>
                    <a:pt x="297" y="515"/>
                    <a:pt x="292" y="569"/>
                    <a:pt x="279" y="583"/>
                  </a:cubicBezTo>
                  <a:cubicBezTo>
                    <a:pt x="277" y="586"/>
                    <a:pt x="220" y="586"/>
                    <a:pt x="210" y="586"/>
                  </a:cubicBezTo>
                  <a:lnTo>
                    <a:pt x="75" y="586"/>
                  </a:lnTo>
                  <a:cubicBezTo>
                    <a:pt x="150" y="494"/>
                    <a:pt x="175" y="467"/>
                    <a:pt x="220" y="419"/>
                  </a:cubicBezTo>
                  <a:cubicBezTo>
                    <a:pt x="277" y="358"/>
                    <a:pt x="327" y="297"/>
                    <a:pt x="327" y="198"/>
                  </a:cubicBezTo>
                  <a:cubicBezTo>
                    <a:pt x="327" y="75"/>
                    <a:pt x="247" y="0"/>
                    <a:pt x="152" y="0"/>
                  </a:cubicBezTo>
                  <a:cubicBezTo>
                    <a:pt x="62" y="0"/>
                    <a:pt x="0" y="89"/>
                    <a:pt x="0" y="181"/>
                  </a:cubicBezTo>
                  <a:cubicBezTo>
                    <a:pt x="0" y="235"/>
                    <a:pt x="30" y="239"/>
                    <a:pt x="40" y="239"/>
                  </a:cubicBezTo>
                  <a:cubicBezTo>
                    <a:pt x="57" y="239"/>
                    <a:pt x="77" y="222"/>
                    <a:pt x="77" y="184"/>
                  </a:cubicBezTo>
                  <a:cubicBezTo>
                    <a:pt x="77" y="167"/>
                    <a:pt x="75" y="133"/>
                    <a:pt x="35" y="133"/>
                  </a:cubicBezTo>
                  <a:cubicBezTo>
                    <a:pt x="57" y="58"/>
                    <a:pt x="107" y="38"/>
                    <a:pt x="142" y="38"/>
                  </a:cubicBezTo>
                  <a:cubicBezTo>
                    <a:pt x="217" y="38"/>
                    <a:pt x="257" y="116"/>
                    <a:pt x="257" y="198"/>
                  </a:cubicBezTo>
                  <a:cubicBezTo>
                    <a:pt x="257" y="286"/>
                    <a:pt x="210" y="355"/>
                    <a:pt x="185" y="396"/>
                  </a:cubicBezTo>
                  <a:lnTo>
                    <a:pt x="5" y="631"/>
                  </a:lnTo>
                  <a:cubicBezTo>
                    <a:pt x="0" y="644"/>
                    <a:pt x="0" y="648"/>
                    <a:pt x="0" y="675"/>
                  </a:cubicBezTo>
                  <a:lnTo>
                    <a:pt x="304" y="675"/>
                  </a:lnTo>
                  <a:lnTo>
                    <a:pt x="327" y="4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12" name="AutoShape 112">
            <a:extLst>
              <a:ext uri="{FF2B5EF4-FFF2-40B4-BE49-F238E27FC236}">
                <a16:creationId xmlns:a16="http://schemas.microsoft.com/office/drawing/2014/main" id="{098CFC51-8F12-4599-A1B0-56C9ACB3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750" y="1871663"/>
            <a:ext cx="539750" cy="3851275"/>
          </a:xfrm>
          <a:prstGeom prst="upArrow">
            <a:avLst>
              <a:gd name="adj1" fmla="val 50000"/>
              <a:gd name="adj2" fmla="val 178382"/>
            </a:avLst>
          </a:prstGeom>
          <a:solidFill>
            <a:srgbClr val="FF0066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13" name="Text Box 113">
            <a:extLst>
              <a:ext uri="{FF2B5EF4-FFF2-40B4-BE49-F238E27FC236}">
                <a16:creationId xmlns:a16="http://schemas.microsoft.com/office/drawing/2014/main" id="{114FD95E-F2FE-408F-AB85-4B75F404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25" y="3613150"/>
            <a:ext cx="15890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/>
              <a:t>Forward Pass</a:t>
            </a:r>
          </a:p>
        </p:txBody>
      </p:sp>
      <p:sp>
        <p:nvSpPr>
          <p:cNvPr id="314" name="AutoShape 114">
            <a:extLst>
              <a:ext uri="{FF2B5EF4-FFF2-40B4-BE49-F238E27FC236}">
                <a16:creationId xmlns:a16="http://schemas.microsoft.com/office/drawing/2014/main" id="{0F4A8507-39C2-4F9C-8C32-7B4D1945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79613"/>
            <a:ext cx="576263" cy="3816350"/>
          </a:xfrm>
          <a:prstGeom prst="downArrow">
            <a:avLst>
              <a:gd name="adj1" fmla="val 50000"/>
              <a:gd name="adj2" fmla="val 165565"/>
            </a:avLst>
          </a:prstGeom>
          <a:solidFill>
            <a:srgbClr val="0099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15" name="Text Box 115">
            <a:extLst>
              <a:ext uri="{FF2B5EF4-FFF2-40B4-BE49-F238E27FC236}">
                <a16:creationId xmlns:a16="http://schemas.microsoft.com/office/drawing/2014/main" id="{D1440F8E-FCD5-46A0-9DA4-FFBFC44A6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3289300"/>
            <a:ext cx="17541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/>
              <a:t>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Speech Bubble: Rectangle 119">
                <a:extLst>
                  <a:ext uri="{FF2B5EF4-FFF2-40B4-BE49-F238E27FC236}">
                    <a16:creationId xmlns:a16="http://schemas.microsoft.com/office/drawing/2014/main" id="{F5E3A4A1-456A-4527-81CF-93BE92D4F2A1}"/>
                  </a:ext>
                </a:extLst>
              </p:cNvPr>
              <p:cNvSpPr/>
              <p:nvPr/>
            </p:nvSpPr>
            <p:spPr>
              <a:xfrm>
                <a:off x="9799465" y="767744"/>
                <a:ext cx="2052902" cy="950393"/>
              </a:xfrm>
              <a:prstGeom prst="wedgeRectCallout">
                <a:avLst>
                  <a:gd name="adj1" fmla="val -37439"/>
                  <a:gd name="adj2" fmla="val 6848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Forward pass computes hidden units and the loss using current values of the network weights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</a:t>
                </a:r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0" name="Speech Bubble: Rectangle 119">
                <a:extLst>
                  <a:ext uri="{FF2B5EF4-FFF2-40B4-BE49-F238E27FC236}">
                    <a16:creationId xmlns:a16="http://schemas.microsoft.com/office/drawing/2014/main" id="{F5E3A4A1-456A-4527-81CF-93BE92D4F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465" y="767744"/>
                <a:ext cx="2052902" cy="950393"/>
              </a:xfrm>
              <a:prstGeom prst="wedgeRectCallout">
                <a:avLst>
                  <a:gd name="adj1" fmla="val -37439"/>
                  <a:gd name="adj2" fmla="val 68483"/>
                </a:avLst>
              </a:prstGeom>
              <a:blipFill>
                <a:blip r:embed="rId4"/>
                <a:stretch>
                  <a:fillRect l="-590" r="-20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120">
                <a:extLst>
                  <a:ext uri="{FF2B5EF4-FFF2-40B4-BE49-F238E27FC236}">
                    <a16:creationId xmlns:a16="http://schemas.microsoft.com/office/drawing/2014/main" id="{5902CB3B-2AD9-433E-9017-61DDE3778D05}"/>
                  </a:ext>
                </a:extLst>
              </p:cNvPr>
              <p:cNvSpPr/>
              <p:nvPr/>
            </p:nvSpPr>
            <p:spPr>
              <a:xfrm>
                <a:off x="2380849" y="1731493"/>
                <a:ext cx="2235839" cy="1518120"/>
              </a:xfrm>
              <a:prstGeom prst="wedgeRectCallout">
                <a:avLst>
                  <a:gd name="adj1" fmla="val -60879"/>
                  <a:gd name="adj2" fmla="val 305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Backward pass uses the loss and hidden units’ values to compute the gradient of the loss, starting with weights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the last layer, updates the weights, and proceeds to do the same for other layers</a:t>
                </a:r>
              </a:p>
            </p:txBody>
          </p:sp>
        </mc:Choice>
        <mc:Fallback xmlns="">
          <p:sp>
            <p:nvSpPr>
              <p:cNvPr id="121" name="Speech Bubble: Rectangle 120">
                <a:extLst>
                  <a:ext uri="{FF2B5EF4-FFF2-40B4-BE49-F238E27FC236}">
                    <a16:creationId xmlns:a16="http://schemas.microsoft.com/office/drawing/2014/main" id="{5902CB3B-2AD9-433E-9017-61DDE3778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849" y="1731493"/>
                <a:ext cx="2235839" cy="1518120"/>
              </a:xfrm>
              <a:prstGeom prst="wedgeRectCallout">
                <a:avLst>
                  <a:gd name="adj1" fmla="val -60879"/>
                  <a:gd name="adj2" fmla="val 30554"/>
                </a:avLst>
              </a:prstGeom>
              <a:blipFill>
                <a:blip r:embed="rId5"/>
                <a:stretch>
                  <a:fillRect t="-2381" r="-244" b="-55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6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41"/>
    </mc:Choice>
    <mc:Fallback xmlns="">
      <p:transition spd="slow" advTm="89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  <p:bldP spid="203" grpId="0" animBg="1"/>
      <p:bldP spid="204" grpId="0" animBg="1"/>
      <p:bldP spid="208" grpId="0" animBg="1"/>
      <p:bldP spid="278" grpId="0" animBg="1"/>
      <p:bldP spid="291" grpId="0" animBg="1"/>
      <p:bldP spid="292" grpId="0" animBg="1"/>
      <p:bldP spid="297" grpId="0" animBg="1"/>
      <p:bldP spid="312" grpId="0" animBg="1"/>
      <p:bldP spid="313" grpId="0"/>
      <p:bldP spid="314" grpId="0" animBg="1"/>
      <p:bldP spid="315" grpId="0"/>
      <p:bldP spid="120" grpId="0" animBg="1"/>
      <p:bldP spid="1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1.3|22.4|8.3|37.3|1.6|18.5|4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1.3|22.4|8.3|37.3|1.6|18.5|4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1.3|22.4|8.3|37.3|1.6|18.5|4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1.3|22.4|8.3|37.3|1.6|18.5|4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1.3|22.4|8.3|37.3|1.6|18.5|4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1.3|22.4|8.3|37.3|1.6|18.5|4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1.3|22.4|8.3|37.3|1.6|18.5|4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7|1.2|1.1|1|6.7|14.3|1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2.9|46.8|41.7|17.4|3.2|16.2|45.1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29070</TotalTime>
  <Words>2247</Words>
  <Application>Microsoft Office PowerPoint</Application>
  <PresentationFormat>Widescreen</PresentationFormat>
  <Paragraphs>426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Intro to Deep Neural Nets (Contd)</vt:lpstr>
      <vt:lpstr>Plan today</vt:lpstr>
      <vt:lpstr>Backpropagation via a Simple Example</vt:lpstr>
      <vt:lpstr>Background: Gradient and Jacobian</vt:lpstr>
      <vt:lpstr>Background: Multivariate Chain Rule of Calculus</vt:lpstr>
      <vt:lpstr>Backpropagation (Backprop)</vt:lpstr>
      <vt:lpstr>Backpropagation in detail</vt:lpstr>
      <vt:lpstr>Backpropagation: Computation Reuse</vt:lpstr>
      <vt:lpstr>Backpropagation</vt:lpstr>
      <vt:lpstr>Backpropagation through an example</vt:lpstr>
      <vt:lpstr>Problem of Exploding/Vanishing Gradients</vt:lpstr>
      <vt:lpstr>Training of DNNs: Some Important Aspects</vt:lpstr>
      <vt:lpstr>Batch Normalization</vt:lpstr>
      <vt:lpstr>Layer Normalization</vt:lpstr>
      <vt:lpstr>Dropout Layer</vt:lpstr>
      <vt:lpstr>Residual/Skip Connections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Deep Neural Nets (Contd)</dc:title>
  <dc:creator>Piyush Rai</dc:creator>
  <cp:lastModifiedBy>Piyush Rai</cp:lastModifiedBy>
  <cp:revision>768</cp:revision>
  <dcterms:created xsi:type="dcterms:W3CDTF">2020-07-07T20:42:16Z</dcterms:created>
  <dcterms:modified xsi:type="dcterms:W3CDTF">2023-11-27T03:05:33Z</dcterms:modified>
</cp:coreProperties>
</file>