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57" r:id="rId3"/>
    <p:sldId id="279" r:id="rId4"/>
    <p:sldId id="284" r:id="rId5"/>
    <p:sldId id="285" r:id="rId6"/>
    <p:sldId id="283" r:id="rId7"/>
    <p:sldId id="288" r:id="rId8"/>
    <p:sldId id="278" r:id="rId9"/>
    <p:sldId id="286" r:id="rId10"/>
    <p:sldId id="281" r:id="rId11"/>
    <p:sldId id="300" r:id="rId12"/>
    <p:sldId id="298" r:id="rId13"/>
    <p:sldId id="293" r:id="rId14"/>
    <p:sldId id="294" r:id="rId15"/>
    <p:sldId id="295" r:id="rId16"/>
    <p:sldId id="296" r:id="rId17"/>
    <p:sldId id="297" r:id="rId18"/>
    <p:sldId id="299" r:id="rId19"/>
    <p:sldId id="302" r:id="rId20"/>
    <p:sldId id="303" r:id="rId21"/>
    <p:sldId id="304" r:id="rId22"/>
    <p:sldId id="305" r:id="rId23"/>
    <p:sldId id="307" r:id="rId24"/>
    <p:sldId id="308" r:id="rId25"/>
    <p:sldId id="309" r:id="rId26"/>
    <p:sldId id="31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yush Rai" initials="PR" lastIdx="1" clrIdx="0">
    <p:extLst>
      <p:ext uri="{19B8F6BF-5375-455C-9EA6-DF929625EA0E}">
        <p15:presenceInfo xmlns:p15="http://schemas.microsoft.com/office/powerpoint/2012/main" userId="S-1-5-21-1815594393-203851566-323931515-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AB2"/>
    <a:srgbClr val="1D67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16" autoAdjust="0"/>
    <p:restoredTop sz="94660"/>
  </p:normalViewPr>
  <p:slideViewPr>
    <p:cSldViewPr snapToGrid="0">
      <p:cViewPr varScale="1">
        <p:scale>
          <a:sx n="109" d="100"/>
          <a:sy n="109"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079FB-1158-44A5-81BA-70742E8B8B87}" type="datetimeFigureOut">
              <a:rPr lang="en-IN" smtClean="0"/>
              <a:t>03-08-2023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C2274-7721-4180-95CA-BE03DFC6FB35}" type="slidenum">
              <a:rPr lang="en-IN" smtClean="0"/>
              <a:t>‹#›</a:t>
            </a:fld>
            <a:endParaRPr lang="en-IN"/>
          </a:p>
        </p:txBody>
      </p:sp>
    </p:spTree>
    <p:extLst>
      <p:ext uri="{BB962C8B-B14F-4D97-AF65-F5344CB8AC3E}">
        <p14:creationId xmlns:p14="http://schemas.microsoft.com/office/powerpoint/2010/main" val="333832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02E8B-E765-4F58-A257-0E1E2EC1E1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FB0D9F0-86A6-48DF-B30E-B84487765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67E9CD7-9DDA-4CF9-AA93-4DE94EF05F48}"/>
              </a:ext>
            </a:extLst>
          </p:cNvPr>
          <p:cNvSpPr>
            <a:spLocks noGrp="1"/>
          </p:cNvSpPr>
          <p:nvPr>
            <p:ph type="dt" sz="half" idx="10"/>
          </p:nvPr>
        </p:nvSpPr>
        <p:spPr/>
        <p:txBody>
          <a:bodyPr/>
          <a:lstStyle/>
          <a:p>
            <a:fld id="{66A9955A-2DC5-4511-A53D-598F496EDEEE}" type="datetime1">
              <a:rPr lang="en-IN" smtClean="0"/>
              <a:t>03-08-2023</a:t>
            </a:fld>
            <a:endParaRPr lang="en-IN"/>
          </a:p>
        </p:txBody>
      </p:sp>
      <p:sp>
        <p:nvSpPr>
          <p:cNvPr id="5" name="Footer Placeholder 4">
            <a:extLst>
              <a:ext uri="{FF2B5EF4-FFF2-40B4-BE49-F238E27FC236}">
                <a16:creationId xmlns:a16="http://schemas.microsoft.com/office/drawing/2014/main" id="{1C5422E9-1D05-4AD0-BFC0-2527F712172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BFB85C-0DA1-4C64-8F01-7A91FEF10534}"/>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72145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9521F-28F4-406E-9485-88EB85F4D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B4819DE-9E94-437E-8A68-6E165BAA96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C872149-A870-4DC0-8F9C-DDB1FD582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F4BED7-7934-4480-A6EE-DA8954235B6B}"/>
              </a:ext>
            </a:extLst>
          </p:cNvPr>
          <p:cNvSpPr>
            <a:spLocks noGrp="1"/>
          </p:cNvSpPr>
          <p:nvPr>
            <p:ph type="dt" sz="half" idx="10"/>
          </p:nvPr>
        </p:nvSpPr>
        <p:spPr/>
        <p:txBody>
          <a:bodyPr/>
          <a:lstStyle/>
          <a:p>
            <a:fld id="{9ECCF262-89E0-4714-A1CF-8A83C222FB9B}" type="datetime1">
              <a:rPr lang="en-IN" smtClean="0"/>
              <a:t>03-08-2023</a:t>
            </a:fld>
            <a:endParaRPr lang="en-IN"/>
          </a:p>
        </p:txBody>
      </p:sp>
      <p:sp>
        <p:nvSpPr>
          <p:cNvPr id="6" name="Footer Placeholder 5">
            <a:extLst>
              <a:ext uri="{FF2B5EF4-FFF2-40B4-BE49-F238E27FC236}">
                <a16:creationId xmlns:a16="http://schemas.microsoft.com/office/drawing/2014/main" id="{BC7CB16A-A6D8-4778-B7F0-21B6BFD28B0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254C42-23E8-4F2C-AC3E-A5BBDF4E66E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4123178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F842-6D8B-4C86-8F39-4F97C9A0899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B19E737-F70E-42FA-A4AC-876FA6F163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611A242-E710-4C98-92C7-184F6C186352}"/>
              </a:ext>
            </a:extLst>
          </p:cNvPr>
          <p:cNvSpPr>
            <a:spLocks noGrp="1"/>
          </p:cNvSpPr>
          <p:nvPr>
            <p:ph type="dt" sz="half" idx="10"/>
          </p:nvPr>
        </p:nvSpPr>
        <p:spPr/>
        <p:txBody>
          <a:bodyPr/>
          <a:lstStyle/>
          <a:p>
            <a:fld id="{C7CCAA5C-2D5F-4D58-9A50-D19B643441D4}" type="datetime1">
              <a:rPr lang="en-IN" smtClean="0"/>
              <a:t>03-08-2023</a:t>
            </a:fld>
            <a:endParaRPr lang="en-IN"/>
          </a:p>
        </p:txBody>
      </p:sp>
      <p:sp>
        <p:nvSpPr>
          <p:cNvPr id="5" name="Footer Placeholder 4">
            <a:extLst>
              <a:ext uri="{FF2B5EF4-FFF2-40B4-BE49-F238E27FC236}">
                <a16:creationId xmlns:a16="http://schemas.microsoft.com/office/drawing/2014/main" id="{84C3ABB8-F14F-4280-A105-4070853E67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CF30805-AFD9-468A-8350-47B0059B70D1}"/>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1189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3CE3C8-84F1-4290-9648-5C9E9A2324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9CFA146-680D-4C44-80AE-61ACEA18EF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12229F1-7D33-4055-BCFB-C0B4E177D5C8}"/>
              </a:ext>
            </a:extLst>
          </p:cNvPr>
          <p:cNvSpPr>
            <a:spLocks noGrp="1"/>
          </p:cNvSpPr>
          <p:nvPr>
            <p:ph type="dt" sz="half" idx="10"/>
          </p:nvPr>
        </p:nvSpPr>
        <p:spPr/>
        <p:txBody>
          <a:bodyPr/>
          <a:lstStyle/>
          <a:p>
            <a:fld id="{24DF1576-788D-4E35-9930-DF0255718A2B}" type="datetime1">
              <a:rPr lang="en-IN" smtClean="0"/>
              <a:t>03-08-2023</a:t>
            </a:fld>
            <a:endParaRPr lang="en-IN"/>
          </a:p>
        </p:txBody>
      </p:sp>
      <p:sp>
        <p:nvSpPr>
          <p:cNvPr id="5" name="Footer Placeholder 4">
            <a:extLst>
              <a:ext uri="{FF2B5EF4-FFF2-40B4-BE49-F238E27FC236}">
                <a16:creationId xmlns:a16="http://schemas.microsoft.com/office/drawing/2014/main" id="{A958B88A-8C21-46C7-8EDF-2F9AEE5A2A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161208B-689D-4C89-B6D0-6D893F5C0C63}"/>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38470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BDEA5-031B-494A-B467-EFFEB2766D4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BAD22B5-97C1-4FAC-9285-AA741BFE1F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07785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027FE-0F44-497F-BF33-83303D147F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96ABBA3-F0E8-4C36-916A-E54529F14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A16D18-BB11-4BFD-9E7A-8DFB408A75BB}"/>
              </a:ext>
            </a:extLst>
          </p:cNvPr>
          <p:cNvSpPr>
            <a:spLocks noGrp="1"/>
          </p:cNvSpPr>
          <p:nvPr>
            <p:ph type="dt" sz="half" idx="10"/>
          </p:nvPr>
        </p:nvSpPr>
        <p:spPr/>
        <p:txBody>
          <a:bodyPr/>
          <a:lstStyle/>
          <a:p>
            <a:fld id="{4CFD7B4F-85E2-411C-AFB6-1A374A5D39B8}" type="datetime1">
              <a:rPr lang="en-IN" smtClean="0"/>
              <a:t>03-08-2023</a:t>
            </a:fld>
            <a:endParaRPr lang="en-IN"/>
          </a:p>
        </p:txBody>
      </p:sp>
      <p:sp>
        <p:nvSpPr>
          <p:cNvPr id="5" name="Footer Placeholder 4">
            <a:extLst>
              <a:ext uri="{FF2B5EF4-FFF2-40B4-BE49-F238E27FC236}">
                <a16:creationId xmlns:a16="http://schemas.microsoft.com/office/drawing/2014/main" id="{8533F1CC-7685-4FAD-B5F7-982834C4123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E65F9D9-79E8-4C23-9200-19A6857E3D87}"/>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161319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6550-E91F-4D00-83FE-94375199494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A4E5A4F-9318-4630-A9C7-16E2FD6AF7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795E241-2474-417E-B544-69CF286112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73449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84DE6-F5FA-4EAA-848D-A77AAE5BE49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968C00C-37B0-705B-60EA-9AF3B6CAC9E9}"/>
              </a:ext>
            </a:extLst>
          </p:cNvPr>
          <p:cNvSpPr>
            <a:spLocks noGrp="1"/>
          </p:cNvSpPr>
          <p:nvPr>
            <p:ph type="dt" sz="half" idx="10"/>
          </p:nvPr>
        </p:nvSpPr>
        <p:spPr/>
        <p:txBody>
          <a:bodyPr/>
          <a:lstStyle/>
          <a:p>
            <a:fld id="{A4176463-DA8A-478C-9FC8-00C83590963D}" type="datetime1">
              <a:rPr lang="en-IN" smtClean="0"/>
              <a:t>03-08-2023</a:t>
            </a:fld>
            <a:endParaRPr lang="en-IN"/>
          </a:p>
        </p:txBody>
      </p:sp>
      <p:sp>
        <p:nvSpPr>
          <p:cNvPr id="4" name="Footer Placeholder 3">
            <a:extLst>
              <a:ext uri="{FF2B5EF4-FFF2-40B4-BE49-F238E27FC236}">
                <a16:creationId xmlns:a16="http://schemas.microsoft.com/office/drawing/2014/main" id="{55CC7435-2B6B-F9C3-9A4E-A7EBB5BDAD9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4083EE0-0FFE-7317-6147-89715EE04818}"/>
              </a:ext>
            </a:extLst>
          </p:cNvPr>
          <p:cNvSpPr>
            <a:spLocks noGrp="1"/>
          </p:cNvSpPr>
          <p:nvPr>
            <p:ph type="sldNum" sz="quarter" idx="12"/>
          </p:nvPr>
        </p:nvSpPr>
        <p:spPr/>
        <p:txBody>
          <a:bodyPr/>
          <a:lstStyle/>
          <a:p>
            <a:fld id="{80FED9D3-AF84-488D-8A6A-726D5349CDAB}" type="slidenum">
              <a:rPr lang="en-IN" smtClean="0"/>
              <a:t>‹#›</a:t>
            </a:fld>
            <a:endParaRPr lang="en-IN" dirty="0"/>
          </a:p>
        </p:txBody>
      </p:sp>
    </p:spTree>
    <p:extLst>
      <p:ext uri="{BB962C8B-B14F-4D97-AF65-F5344CB8AC3E}">
        <p14:creationId xmlns:p14="http://schemas.microsoft.com/office/powerpoint/2010/main" val="358218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F0B88-78D9-4019-8BFF-8F7C0DCD4F7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960B707-0551-48AD-BAF3-CE20FCE94C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6066B9-A417-4624-91D6-6D6295C210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B5A6971-440D-4631-80F7-B3123104A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684CD4-B32C-429C-8FDB-C3993DE51C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2C11BC8-FB4C-4B9C-8A71-BB4D1F6A2DBB}"/>
              </a:ext>
            </a:extLst>
          </p:cNvPr>
          <p:cNvSpPr>
            <a:spLocks noGrp="1"/>
          </p:cNvSpPr>
          <p:nvPr>
            <p:ph type="dt" sz="half" idx="10"/>
          </p:nvPr>
        </p:nvSpPr>
        <p:spPr/>
        <p:txBody>
          <a:bodyPr/>
          <a:lstStyle/>
          <a:p>
            <a:fld id="{E1C471E0-72C8-4CC8-AE53-DCEAAFB58B8B}" type="datetime1">
              <a:rPr lang="en-IN" smtClean="0"/>
              <a:t>03-08-2023</a:t>
            </a:fld>
            <a:endParaRPr lang="en-IN"/>
          </a:p>
        </p:txBody>
      </p:sp>
      <p:sp>
        <p:nvSpPr>
          <p:cNvPr id="8" name="Footer Placeholder 7">
            <a:extLst>
              <a:ext uri="{FF2B5EF4-FFF2-40B4-BE49-F238E27FC236}">
                <a16:creationId xmlns:a16="http://schemas.microsoft.com/office/drawing/2014/main" id="{3783E117-C4A9-4FF3-9C91-FFD40695E55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B29C272-E75C-4778-96BF-8B2BC996BA08}"/>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41616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DEF5-DE48-45E6-AB10-8EDCE19D9B3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E021AE6-4821-4359-BA0A-71E21BF0BC09}"/>
              </a:ext>
            </a:extLst>
          </p:cNvPr>
          <p:cNvSpPr>
            <a:spLocks noGrp="1"/>
          </p:cNvSpPr>
          <p:nvPr>
            <p:ph type="dt" sz="half" idx="10"/>
          </p:nvPr>
        </p:nvSpPr>
        <p:spPr/>
        <p:txBody>
          <a:bodyPr/>
          <a:lstStyle/>
          <a:p>
            <a:fld id="{71899225-93B0-4D75-98A5-1AA74F5D545B}" type="datetime1">
              <a:rPr lang="en-IN" smtClean="0"/>
              <a:t>03-08-2023</a:t>
            </a:fld>
            <a:endParaRPr lang="en-IN"/>
          </a:p>
        </p:txBody>
      </p:sp>
      <p:sp>
        <p:nvSpPr>
          <p:cNvPr id="4" name="Footer Placeholder 3">
            <a:extLst>
              <a:ext uri="{FF2B5EF4-FFF2-40B4-BE49-F238E27FC236}">
                <a16:creationId xmlns:a16="http://schemas.microsoft.com/office/drawing/2014/main" id="{7C427195-022D-4F59-91AC-F6EF60F074F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ABCDE4F-8C95-4584-8FBF-AF73E2F5BF9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38783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937068-89ED-42F9-9A72-92111C5A53CC}"/>
              </a:ext>
            </a:extLst>
          </p:cNvPr>
          <p:cNvSpPr>
            <a:spLocks noGrp="1"/>
          </p:cNvSpPr>
          <p:nvPr>
            <p:ph type="dt" sz="half" idx="10"/>
          </p:nvPr>
        </p:nvSpPr>
        <p:spPr/>
        <p:txBody>
          <a:bodyPr/>
          <a:lstStyle/>
          <a:p>
            <a:fld id="{EA2F8A65-8968-44A1-8A19-3117F08B5A38}" type="datetime1">
              <a:rPr lang="en-IN" smtClean="0"/>
              <a:t>03-08-2023</a:t>
            </a:fld>
            <a:endParaRPr lang="en-IN"/>
          </a:p>
        </p:txBody>
      </p:sp>
      <p:sp>
        <p:nvSpPr>
          <p:cNvPr id="3" name="Footer Placeholder 2">
            <a:extLst>
              <a:ext uri="{FF2B5EF4-FFF2-40B4-BE49-F238E27FC236}">
                <a16:creationId xmlns:a16="http://schemas.microsoft.com/office/drawing/2014/main" id="{CFD62B2C-1FE1-496D-9296-45C99FB44B7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FBFDE75-9B7A-49B3-9B56-47588999928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172041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39A8-6449-4746-8F81-EF24B31227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688EEFD-9C86-41A8-9E20-FB51AE365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C7D5B7E-7597-4AD6-A029-CB20B9FBF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0E2B30-B4F2-4EC2-B501-40677FFA1103}"/>
              </a:ext>
            </a:extLst>
          </p:cNvPr>
          <p:cNvSpPr>
            <a:spLocks noGrp="1"/>
          </p:cNvSpPr>
          <p:nvPr>
            <p:ph type="dt" sz="half" idx="10"/>
          </p:nvPr>
        </p:nvSpPr>
        <p:spPr/>
        <p:txBody>
          <a:bodyPr/>
          <a:lstStyle/>
          <a:p>
            <a:fld id="{26D3029C-FE30-49AA-946C-8160924AD21C}" type="datetime1">
              <a:rPr lang="en-IN" smtClean="0"/>
              <a:t>03-08-2023</a:t>
            </a:fld>
            <a:endParaRPr lang="en-IN"/>
          </a:p>
        </p:txBody>
      </p:sp>
      <p:sp>
        <p:nvSpPr>
          <p:cNvPr id="6" name="Footer Placeholder 5">
            <a:extLst>
              <a:ext uri="{FF2B5EF4-FFF2-40B4-BE49-F238E27FC236}">
                <a16:creationId xmlns:a16="http://schemas.microsoft.com/office/drawing/2014/main" id="{EFD346B0-D5A7-4730-8667-0678E78485C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B353FD6-F916-41FC-BA8C-069D6DA07BA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258535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B49AE5-850C-4D68-B1A0-D1411569DCF5}"/>
              </a:ext>
            </a:extLst>
          </p:cNvPr>
          <p:cNvPicPr>
            <a:picLocks noChangeAspect="1"/>
          </p:cNvPicPr>
          <p:nvPr userDrawn="1"/>
        </p:nvPicPr>
        <p:blipFill>
          <a:blip r:embed="rId14">
            <a:lum bright="70000" contrast="-70000"/>
            <a:extLst>
              <a:ext uri="{28A0092B-C50C-407E-A947-70E740481C1C}">
                <a14:useLocalDpi xmlns:a14="http://schemas.microsoft.com/office/drawing/2010/main" val="0"/>
              </a:ext>
            </a:extLst>
          </a:blip>
          <a:stretch>
            <a:fillRect/>
          </a:stretch>
        </p:blipFill>
        <p:spPr>
          <a:xfrm>
            <a:off x="10741313" y="5372525"/>
            <a:ext cx="1224973" cy="1166387"/>
          </a:xfrm>
          <a:prstGeom prst="rect">
            <a:avLst/>
          </a:prstGeom>
        </p:spPr>
      </p:pic>
      <p:sp>
        <p:nvSpPr>
          <p:cNvPr id="9" name="TextBox 8">
            <a:extLst>
              <a:ext uri="{FF2B5EF4-FFF2-40B4-BE49-F238E27FC236}">
                <a16:creationId xmlns:a16="http://schemas.microsoft.com/office/drawing/2014/main" id="{17F7CEE4-2B80-48B3-9B66-3F5A2C62C75F}"/>
              </a:ext>
            </a:extLst>
          </p:cNvPr>
          <p:cNvSpPr txBox="1"/>
          <p:nvPr userDrawn="1"/>
        </p:nvSpPr>
        <p:spPr>
          <a:xfrm>
            <a:off x="10456460" y="6492875"/>
            <a:ext cx="1735540" cy="338554"/>
          </a:xfrm>
          <a:prstGeom prst="rect">
            <a:avLst/>
          </a:prstGeom>
          <a:solidFill>
            <a:schemeClr val="bg1"/>
          </a:solidFill>
        </p:spPr>
        <p:txBody>
          <a:bodyPr wrap="none" rtlCol="0">
            <a:spAutoFit/>
          </a:bodyPr>
          <a:lstStyle/>
          <a:p>
            <a:r>
              <a:rPr lang="en-IN" sz="1600" dirty="0">
                <a:solidFill>
                  <a:schemeClr val="tx1"/>
                </a:solidFill>
              </a:rPr>
              <a:t>CS771: Intro to ML</a:t>
            </a:r>
          </a:p>
        </p:txBody>
      </p:sp>
      <p:sp>
        <p:nvSpPr>
          <p:cNvPr id="2" name="Title Placeholder 1">
            <a:extLst>
              <a:ext uri="{FF2B5EF4-FFF2-40B4-BE49-F238E27FC236}">
                <a16:creationId xmlns:a16="http://schemas.microsoft.com/office/drawing/2014/main" id="{D83DB4A9-B55E-4623-A2D9-A87B7B5582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7CCFFDC-2115-4CD1-967C-545001D0D0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339EF888-538C-4F90-BE4E-FDD77BCBC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76463-DA8A-478C-9FC8-00C83590963D}" type="datetime1">
              <a:rPr lang="en-IN" smtClean="0"/>
              <a:t>03-08-2023</a:t>
            </a:fld>
            <a:endParaRPr lang="en-IN"/>
          </a:p>
        </p:txBody>
      </p:sp>
      <p:sp>
        <p:nvSpPr>
          <p:cNvPr id="5" name="Footer Placeholder 4">
            <a:extLst>
              <a:ext uri="{FF2B5EF4-FFF2-40B4-BE49-F238E27FC236}">
                <a16:creationId xmlns:a16="http://schemas.microsoft.com/office/drawing/2014/main" id="{A65CDA8E-891B-4E76-B24D-670B7EB40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FF6AB6D-2CD0-4185-A303-317BFF965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ED9D3-AF84-488D-8A6A-726D5349CDAB}" type="slidenum">
              <a:rPr lang="en-IN" smtClean="0"/>
              <a:t>‹#›</a:t>
            </a:fld>
            <a:endParaRPr lang="en-IN" dirty="0"/>
          </a:p>
        </p:txBody>
      </p:sp>
    </p:spTree>
    <p:extLst>
      <p:ext uri="{BB962C8B-B14F-4D97-AF65-F5344CB8AC3E}">
        <p14:creationId xmlns:p14="http://schemas.microsoft.com/office/powerpoint/2010/main" val="1595129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5.png"/><Relationship Id="rId11" Type="http://schemas.openxmlformats.org/officeDocument/2006/relationships/image" Target="../media/image2.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31.png"/><Relationship Id="rId7" Type="http://schemas.openxmlformats.org/officeDocument/2006/relationships/image" Target="../media/image90.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80.png"/><Relationship Id="rId11" Type="http://schemas.openxmlformats.org/officeDocument/2006/relationships/image" Target="../media/image161.png"/><Relationship Id="rId5" Type="http://schemas.openxmlformats.org/officeDocument/2006/relationships/image" Target="../media/image141.png"/><Relationship Id="rId10" Type="http://schemas.openxmlformats.org/officeDocument/2006/relationships/image" Target="../media/image2.png"/><Relationship Id="rId4" Type="http://schemas.openxmlformats.org/officeDocument/2006/relationships/image" Target="../media/image60.png"/><Relationship Id="rId9" Type="http://schemas.openxmlformats.org/officeDocument/2006/relationships/image" Target="../media/image110.png"/></Relationships>
</file>

<file path=ppt/slides/_rels/slide16.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30.png"/><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60.png"/><Relationship Id="rId5" Type="http://schemas.openxmlformats.org/officeDocument/2006/relationships/image" Target="../media/image150.png"/><Relationship Id="rId10" Type="http://schemas.openxmlformats.org/officeDocument/2006/relationships/image" Target="../media/image21.png"/><Relationship Id="rId4" Type="http://schemas.openxmlformats.org/officeDocument/2006/relationships/image" Target="../media/image140.png"/><Relationship Id="rId9" Type="http://schemas.openxmlformats.org/officeDocument/2006/relationships/image" Target="../media/image18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0.png"/><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0.png"/><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s://deepai.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70">
          <a:fgClr>
            <a:srgbClr val="7030A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AC89-BE04-43C0-8DE4-613238CF2617}"/>
              </a:ext>
            </a:extLst>
          </p:cNvPr>
          <p:cNvSpPr>
            <a:spLocks noGrp="1"/>
          </p:cNvSpPr>
          <p:nvPr>
            <p:ph type="ctrTitle"/>
          </p:nvPr>
        </p:nvSpPr>
        <p:spPr>
          <a:xfrm>
            <a:off x="732746" y="2422009"/>
            <a:ext cx="10877550" cy="1657029"/>
          </a:xfrm>
        </p:spPr>
        <p:txBody>
          <a:bodyPr>
            <a:normAutofit fontScale="90000"/>
          </a:bodyPr>
          <a:lstStyle/>
          <a:p>
            <a:r>
              <a:rPr lang="en-IN" b="1" dirty="0">
                <a:solidFill>
                  <a:schemeClr val="bg1"/>
                </a:solidFill>
                <a:latin typeface="Garamond" panose="02020404030301010803" pitchFamily="18" charset="0"/>
                <a:cs typeface="Aldhabi" panose="020B0604020202020204" pitchFamily="2" charset="-78"/>
              </a:rPr>
              <a:t>Data and Features, Supervised Learning by Computing Distances</a:t>
            </a:r>
          </a:p>
        </p:txBody>
      </p:sp>
      <p:sp>
        <p:nvSpPr>
          <p:cNvPr id="3" name="Subtitle 2">
            <a:extLst>
              <a:ext uri="{FF2B5EF4-FFF2-40B4-BE49-F238E27FC236}">
                <a16:creationId xmlns:a16="http://schemas.microsoft.com/office/drawing/2014/main" id="{18A059B3-A292-45C9-BE13-9562DE36CC68}"/>
              </a:ext>
            </a:extLst>
          </p:cNvPr>
          <p:cNvSpPr>
            <a:spLocks noGrp="1"/>
          </p:cNvSpPr>
          <p:nvPr>
            <p:ph type="subTitle" idx="1"/>
          </p:nvPr>
        </p:nvSpPr>
        <p:spPr>
          <a:xfrm>
            <a:off x="2896763" y="4830266"/>
            <a:ext cx="6282137" cy="1153276"/>
          </a:xfrm>
        </p:spPr>
        <p:txBody>
          <a:bodyPr>
            <a:normAutofit fontScale="85000" lnSpcReduction="10000"/>
          </a:bodyPr>
          <a:lstStyle/>
          <a:p>
            <a:r>
              <a:rPr lang="en-IN" sz="3200" dirty="0">
                <a:solidFill>
                  <a:schemeClr val="bg1"/>
                </a:solidFill>
                <a:latin typeface="Garamond" panose="02020404030301010803" pitchFamily="18" charset="0"/>
              </a:rPr>
              <a:t>CS771: Introduction to Machine Learning</a:t>
            </a:r>
          </a:p>
          <a:p>
            <a:r>
              <a:rPr lang="en-IN" sz="3200" dirty="0">
                <a:solidFill>
                  <a:schemeClr val="bg1"/>
                </a:solidFill>
                <a:latin typeface="Garamond" panose="02020404030301010803" pitchFamily="18" charset="0"/>
              </a:rPr>
              <a:t>Piyush Rai</a:t>
            </a:r>
          </a:p>
        </p:txBody>
      </p:sp>
    </p:spTree>
    <p:extLst>
      <p:ext uri="{BB962C8B-B14F-4D97-AF65-F5344CB8AC3E}">
        <p14:creationId xmlns:p14="http://schemas.microsoft.com/office/powerpoint/2010/main" val="433224388"/>
      </p:ext>
    </p:extLst>
  </p:cSld>
  <p:clrMapOvr>
    <a:masterClrMapping/>
  </p:clrMapOvr>
  <mc:AlternateContent xmlns:mc="http://schemas.openxmlformats.org/markup-compatibility/2006" xmlns:p14="http://schemas.microsoft.com/office/powerpoint/2010/main">
    <mc:Choice Requires="p14">
      <p:transition spd="slow" p14:dur="2000" advTm="32319"/>
    </mc:Choice>
    <mc:Fallback xmlns="">
      <p:transition spd="slow" advTm="3231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chemeClr val="accent2">
                    <a:lumMod val="75000"/>
                  </a:schemeClr>
                </a:solidFill>
              </a:rPr>
              <a:t>Types of Features and Types of Outputs</a:t>
            </a:r>
            <a:endParaRPr lang="en-IN" dirty="0">
              <a:solidFill>
                <a:schemeClr val="accent2">
                  <a:lumMod val="75000"/>
                </a:schemeClr>
              </a:solidFill>
            </a:endParaRP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10</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22B7DD1A-7A4A-49F3-9BB1-17CB482EDFAC}"/>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400" dirty="0">
                <a:latin typeface="Abadi Extra Light" panose="020B0204020104020204" pitchFamily="34" charset="0"/>
              </a:rPr>
              <a:t>Features as well as outputs can be real-valued, binary, categorical, ordinal, etc. </a:t>
            </a:r>
          </a:p>
          <a:p>
            <a:pPr marL="0" indent="0">
              <a:buNone/>
            </a:pPr>
            <a:endParaRPr lang="en-GB" sz="2400" dirty="0">
              <a:latin typeface="Abadi Extra Light" panose="020B0204020104020204" pitchFamily="34" charset="0"/>
            </a:endParaRPr>
          </a:p>
          <a:p>
            <a:pPr>
              <a:buFont typeface="Wingdings" panose="05000000000000000000" pitchFamily="2" charset="2"/>
              <a:buChar char="§"/>
            </a:pPr>
            <a:r>
              <a:rPr lang="en-GB" sz="2400" dirty="0">
                <a:solidFill>
                  <a:srgbClr val="FF0000"/>
                </a:solidFill>
                <a:latin typeface="Abadi Extra Light" panose="020B0204020104020204" pitchFamily="34" charset="0"/>
              </a:rPr>
              <a:t>Real-valued:</a:t>
            </a:r>
            <a:r>
              <a:rPr lang="en-GB" sz="2400" dirty="0">
                <a:latin typeface="Abadi Extra Light" panose="020B0204020104020204" pitchFamily="34" charset="0"/>
              </a:rPr>
              <a:t> Pixel intensity, house area, house price, rainfall amount, temperature, etc</a:t>
            </a:r>
          </a:p>
          <a:p>
            <a:pPr marL="0" indent="0">
              <a:buNone/>
            </a:pPr>
            <a:endParaRPr lang="en-GB" sz="2400" dirty="0">
              <a:latin typeface="Abadi Extra Light" panose="020B0204020104020204" pitchFamily="34" charset="0"/>
            </a:endParaRPr>
          </a:p>
          <a:p>
            <a:pPr>
              <a:buFont typeface="Wingdings" panose="05000000000000000000" pitchFamily="2" charset="2"/>
              <a:buChar char="§"/>
            </a:pPr>
            <a:r>
              <a:rPr lang="en-GB" sz="2400" dirty="0">
                <a:solidFill>
                  <a:srgbClr val="FF0000"/>
                </a:solidFill>
                <a:latin typeface="Abadi Extra Light" panose="020B0204020104020204" pitchFamily="34" charset="0"/>
              </a:rPr>
              <a:t>Binary:</a:t>
            </a:r>
            <a:r>
              <a:rPr lang="en-GB" sz="2400" dirty="0">
                <a:latin typeface="Abadi Extra Light" panose="020B0204020104020204" pitchFamily="34" charset="0"/>
              </a:rPr>
              <a:t> Male/female, adult/non-adult, or any yes/no or present/absent type value</a:t>
            </a:r>
          </a:p>
          <a:p>
            <a:pPr marL="0" indent="0">
              <a:buNone/>
            </a:pPr>
            <a:endParaRPr lang="en-GB" sz="2400" dirty="0">
              <a:latin typeface="Abadi Extra Light" panose="020B0204020104020204" pitchFamily="34" charset="0"/>
            </a:endParaRPr>
          </a:p>
          <a:p>
            <a:pPr>
              <a:buFont typeface="Wingdings" panose="05000000000000000000" pitchFamily="2" charset="2"/>
              <a:buChar char="§"/>
            </a:pPr>
            <a:r>
              <a:rPr lang="en-GB" sz="2400" dirty="0">
                <a:solidFill>
                  <a:srgbClr val="FF0000"/>
                </a:solidFill>
                <a:latin typeface="Abadi Extra Light" panose="020B0204020104020204" pitchFamily="34" charset="0"/>
              </a:rPr>
              <a:t>Categorical/Discrete: </a:t>
            </a:r>
            <a:r>
              <a:rPr lang="en-GB" sz="2400" dirty="0" err="1">
                <a:latin typeface="Abadi Extra Light" panose="020B0204020104020204" pitchFamily="34" charset="0"/>
              </a:rPr>
              <a:t>Zipcode</a:t>
            </a:r>
            <a:r>
              <a:rPr lang="en-GB" sz="2400" dirty="0">
                <a:latin typeface="Abadi Extra Light" panose="020B0204020104020204" pitchFamily="34" charset="0"/>
              </a:rPr>
              <a:t>, blood-group, or any “one from a finite many choices“ value</a:t>
            </a:r>
          </a:p>
          <a:p>
            <a:pPr>
              <a:buFont typeface="Wingdings" panose="05000000000000000000" pitchFamily="2" charset="2"/>
              <a:buChar char="§"/>
            </a:pPr>
            <a:endParaRPr lang="en-GB" sz="2400" dirty="0">
              <a:latin typeface="Abadi Extra Light" panose="020B0204020104020204" pitchFamily="34" charset="0"/>
            </a:endParaRPr>
          </a:p>
          <a:p>
            <a:pPr>
              <a:buFont typeface="Wingdings" panose="05000000000000000000" pitchFamily="2" charset="2"/>
              <a:buChar char="§"/>
            </a:pPr>
            <a:r>
              <a:rPr lang="en-GB" sz="2400" dirty="0">
                <a:solidFill>
                  <a:srgbClr val="FF0000"/>
                </a:solidFill>
                <a:latin typeface="Abadi Extra Light" panose="020B0204020104020204" pitchFamily="34" charset="0"/>
              </a:rPr>
              <a:t>Ordinal:</a:t>
            </a:r>
            <a:r>
              <a:rPr lang="en-GB" sz="2400" dirty="0">
                <a:latin typeface="Abadi Extra Light" panose="020B0204020104020204" pitchFamily="34" charset="0"/>
              </a:rPr>
              <a:t> Grade (A/B/C etc.) in a course, or any other type where relative values matter</a:t>
            </a:r>
          </a:p>
          <a:p>
            <a:pPr>
              <a:buFont typeface="Wingdings" panose="05000000000000000000" pitchFamily="2" charset="2"/>
              <a:buChar char="§"/>
            </a:pPr>
            <a:endParaRPr lang="en-GB" sz="2400" dirty="0">
              <a:latin typeface="Abadi Extra Light" panose="020B0204020104020204" pitchFamily="34" charset="0"/>
            </a:endParaRPr>
          </a:p>
          <a:p>
            <a:pPr>
              <a:buFont typeface="Wingdings" panose="05000000000000000000" pitchFamily="2" charset="2"/>
              <a:buChar char="§"/>
            </a:pPr>
            <a:r>
              <a:rPr lang="en-GB" sz="2400" dirty="0">
                <a:latin typeface="Abadi Extra Light" panose="020B0204020104020204" pitchFamily="34" charset="0"/>
              </a:rPr>
              <a:t>Often, the features can be of mixed types (some real, some categorical, some ordinal, etc.)</a:t>
            </a:r>
          </a:p>
        </p:txBody>
      </p:sp>
    </p:spTree>
    <p:custDataLst>
      <p:tags r:id="rId1"/>
    </p:custDataLst>
    <p:extLst>
      <p:ext uri="{BB962C8B-B14F-4D97-AF65-F5344CB8AC3E}">
        <p14:creationId xmlns:p14="http://schemas.microsoft.com/office/powerpoint/2010/main" val="2308838584"/>
      </p:ext>
    </p:extLst>
  </p:cSld>
  <p:clrMapOvr>
    <a:masterClrMapping/>
  </p:clrMapOvr>
  <mc:AlternateContent xmlns:mc="http://schemas.openxmlformats.org/markup-compatibility/2006" xmlns:p14="http://schemas.microsoft.com/office/powerpoint/2010/main">
    <mc:Choice Requires="p14">
      <p:transition spd="slow" p14:dur="2000" advTm="91238"/>
    </mc:Choice>
    <mc:Fallback xmlns="">
      <p:transition spd="slow" advTm="912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down)">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wipe(down)">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latin typeface="Abadi Extra Light" panose="020B0204020104020204" pitchFamily="34" charset="0"/>
              </a:rPr>
              <a:t>Supervised Learning</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11</a:t>
            </a:fld>
            <a:endParaRPr lang="en-IN" sz="2800" dirty="0">
              <a:solidFill>
                <a:schemeClr val="accent2">
                  <a:lumMod val="40000"/>
                  <a:lumOff val="60000"/>
                </a:schemeClr>
              </a:solidFill>
            </a:endParaRPr>
          </a:p>
        </p:txBody>
      </p:sp>
      <p:sp>
        <p:nvSpPr>
          <p:cNvPr id="5" name="Rectangle: Rounded Corners 4">
            <a:extLst>
              <a:ext uri="{FF2B5EF4-FFF2-40B4-BE49-F238E27FC236}">
                <a16:creationId xmlns:a16="http://schemas.microsoft.com/office/drawing/2014/main" id="{372F2E9C-0FFB-41D9-940F-34AD6F751AD2}"/>
              </a:ext>
            </a:extLst>
          </p:cNvPr>
          <p:cNvSpPr/>
          <p:nvPr/>
        </p:nvSpPr>
        <p:spPr>
          <a:xfrm>
            <a:off x="4147714" y="1600799"/>
            <a:ext cx="3496666" cy="128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latin typeface="Abadi Extra Light" panose="020B0204020104020204" pitchFamily="34" charset="0"/>
              </a:rPr>
              <a:t>Supervised Learning</a:t>
            </a:r>
          </a:p>
          <a:p>
            <a:pPr algn="ctr"/>
            <a:r>
              <a:rPr lang="en-IN" sz="2800" dirty="0">
                <a:latin typeface="Abadi Extra Light" panose="020B0204020104020204" pitchFamily="34" charset="0"/>
              </a:rPr>
              <a:t>Algorithm</a:t>
            </a:r>
          </a:p>
        </p:txBody>
      </p:sp>
      <p:pic>
        <p:nvPicPr>
          <p:cNvPr id="6" name="Picture 5">
            <a:extLst>
              <a:ext uri="{FF2B5EF4-FFF2-40B4-BE49-F238E27FC236}">
                <a16:creationId xmlns:a16="http://schemas.microsoft.com/office/drawing/2014/main" id="{EBB79474-61A3-48F5-ABE2-9C810866EB1A}"/>
              </a:ext>
            </a:extLst>
          </p:cNvPr>
          <p:cNvPicPr/>
          <p:nvPr/>
        </p:nvPicPr>
        <p:blipFill>
          <a:blip r:embed="rId3"/>
          <a:stretch/>
        </p:blipFill>
        <p:spPr>
          <a:xfrm>
            <a:off x="2305755" y="1184518"/>
            <a:ext cx="494113" cy="418029"/>
          </a:xfrm>
          <a:prstGeom prst="rect">
            <a:avLst/>
          </a:prstGeom>
          <a:ln w="0">
            <a:noFill/>
          </a:ln>
        </p:spPr>
      </p:pic>
      <p:pic>
        <p:nvPicPr>
          <p:cNvPr id="7" name="Picture 6">
            <a:extLst>
              <a:ext uri="{FF2B5EF4-FFF2-40B4-BE49-F238E27FC236}">
                <a16:creationId xmlns:a16="http://schemas.microsoft.com/office/drawing/2014/main" id="{615ACE96-BA59-45D0-8576-D0D93657785C}"/>
              </a:ext>
            </a:extLst>
          </p:cNvPr>
          <p:cNvPicPr/>
          <p:nvPr/>
        </p:nvPicPr>
        <p:blipFill>
          <a:blip r:embed="rId4"/>
          <a:stretch/>
        </p:blipFill>
        <p:spPr>
          <a:xfrm>
            <a:off x="2096674" y="1525485"/>
            <a:ext cx="487260" cy="393953"/>
          </a:xfrm>
          <a:prstGeom prst="rect">
            <a:avLst/>
          </a:prstGeom>
          <a:ln w="0">
            <a:noFill/>
          </a:ln>
        </p:spPr>
      </p:pic>
      <p:pic>
        <p:nvPicPr>
          <p:cNvPr id="8" name="Picture 7">
            <a:extLst>
              <a:ext uri="{FF2B5EF4-FFF2-40B4-BE49-F238E27FC236}">
                <a16:creationId xmlns:a16="http://schemas.microsoft.com/office/drawing/2014/main" id="{47A8E66B-81E1-47B8-95AA-79FFF7D75ABD}"/>
              </a:ext>
            </a:extLst>
          </p:cNvPr>
          <p:cNvPicPr/>
          <p:nvPr/>
        </p:nvPicPr>
        <p:blipFill>
          <a:blip r:embed="rId5"/>
          <a:stretch/>
        </p:blipFill>
        <p:spPr>
          <a:xfrm>
            <a:off x="1854084" y="1820961"/>
            <a:ext cx="451671" cy="419918"/>
          </a:xfrm>
          <a:prstGeom prst="rect">
            <a:avLst/>
          </a:prstGeom>
          <a:ln w="0">
            <a:noFill/>
          </a:ln>
        </p:spPr>
      </p:pic>
      <p:pic>
        <p:nvPicPr>
          <p:cNvPr id="9" name="Picture 8">
            <a:extLst>
              <a:ext uri="{FF2B5EF4-FFF2-40B4-BE49-F238E27FC236}">
                <a16:creationId xmlns:a16="http://schemas.microsoft.com/office/drawing/2014/main" id="{020C3F11-2041-4BF0-BA69-482ADABB37EA}"/>
              </a:ext>
            </a:extLst>
          </p:cNvPr>
          <p:cNvPicPr/>
          <p:nvPr/>
        </p:nvPicPr>
        <p:blipFill>
          <a:blip r:embed="rId6"/>
          <a:stretch/>
        </p:blipFill>
        <p:spPr>
          <a:xfrm>
            <a:off x="1611091" y="2161467"/>
            <a:ext cx="474725" cy="401174"/>
          </a:xfrm>
          <a:prstGeom prst="rect">
            <a:avLst/>
          </a:prstGeom>
          <a:ln w="0">
            <a:noFill/>
          </a:ln>
        </p:spPr>
      </p:pic>
      <p:pic>
        <p:nvPicPr>
          <p:cNvPr id="10" name="Picture 9">
            <a:extLst>
              <a:ext uri="{FF2B5EF4-FFF2-40B4-BE49-F238E27FC236}">
                <a16:creationId xmlns:a16="http://schemas.microsoft.com/office/drawing/2014/main" id="{1EBA83AC-A630-43D6-8641-9F319D04EB79}"/>
              </a:ext>
            </a:extLst>
          </p:cNvPr>
          <p:cNvPicPr/>
          <p:nvPr/>
        </p:nvPicPr>
        <p:blipFill>
          <a:blip r:embed="rId7"/>
          <a:stretch/>
        </p:blipFill>
        <p:spPr>
          <a:xfrm>
            <a:off x="1376402" y="2497651"/>
            <a:ext cx="505914" cy="393840"/>
          </a:xfrm>
          <a:prstGeom prst="rect">
            <a:avLst/>
          </a:prstGeom>
          <a:ln w="0">
            <a:noFill/>
          </a:ln>
        </p:spPr>
      </p:pic>
      <p:pic>
        <p:nvPicPr>
          <p:cNvPr id="11" name="Picture 10">
            <a:extLst>
              <a:ext uri="{FF2B5EF4-FFF2-40B4-BE49-F238E27FC236}">
                <a16:creationId xmlns:a16="http://schemas.microsoft.com/office/drawing/2014/main" id="{FCAB989E-AACC-47CB-BDF4-1FBE33F23957}"/>
              </a:ext>
            </a:extLst>
          </p:cNvPr>
          <p:cNvPicPr/>
          <p:nvPr/>
        </p:nvPicPr>
        <p:blipFill>
          <a:blip r:embed="rId8"/>
          <a:stretch/>
        </p:blipFill>
        <p:spPr>
          <a:xfrm>
            <a:off x="1175989" y="2802455"/>
            <a:ext cx="462469" cy="393840"/>
          </a:xfrm>
          <a:prstGeom prst="rect">
            <a:avLst/>
          </a:prstGeom>
          <a:ln w="0">
            <a:noFill/>
          </a:ln>
        </p:spPr>
      </p:pic>
      <p:sp>
        <p:nvSpPr>
          <p:cNvPr id="13" name="TextShape 3">
            <a:extLst>
              <a:ext uri="{FF2B5EF4-FFF2-40B4-BE49-F238E27FC236}">
                <a16:creationId xmlns:a16="http://schemas.microsoft.com/office/drawing/2014/main" id="{25081AE1-12D3-4C97-A4A8-082401DED695}"/>
              </a:ext>
            </a:extLst>
          </p:cNvPr>
          <p:cNvSpPr txBox="1"/>
          <p:nvPr/>
        </p:nvSpPr>
        <p:spPr>
          <a:xfrm>
            <a:off x="2217294" y="2031659"/>
            <a:ext cx="610804" cy="296551"/>
          </a:xfrm>
          <a:prstGeom prst="rect">
            <a:avLst/>
          </a:prstGeom>
          <a:noFill/>
          <a:ln w="0">
            <a:noFill/>
          </a:ln>
        </p:spPr>
        <p:txBody>
          <a:bodyPr lIns="90000" tIns="45000" rIns="90000" bIns="45000">
            <a:noAutofit/>
          </a:bodyPr>
          <a:lstStyle/>
          <a:p>
            <a:r>
              <a:rPr lang="en-IN" sz="1400" b="0" strike="noStrike" spc="-1" dirty="0">
                <a:latin typeface="Arial"/>
              </a:rPr>
              <a:t>“dog”</a:t>
            </a:r>
          </a:p>
        </p:txBody>
      </p:sp>
      <p:sp>
        <p:nvSpPr>
          <p:cNvPr id="14" name="TextShape 6">
            <a:extLst>
              <a:ext uri="{FF2B5EF4-FFF2-40B4-BE49-F238E27FC236}">
                <a16:creationId xmlns:a16="http://schemas.microsoft.com/office/drawing/2014/main" id="{510D3030-6DD5-4596-991F-FFFAEDE00BDE}"/>
              </a:ext>
            </a:extLst>
          </p:cNvPr>
          <p:cNvSpPr txBox="1"/>
          <p:nvPr/>
        </p:nvSpPr>
        <p:spPr>
          <a:xfrm>
            <a:off x="1578039" y="2903032"/>
            <a:ext cx="702000" cy="346320"/>
          </a:xfrm>
          <a:prstGeom prst="rect">
            <a:avLst/>
          </a:prstGeom>
          <a:noFill/>
          <a:ln w="0">
            <a:noFill/>
          </a:ln>
        </p:spPr>
        <p:txBody>
          <a:bodyPr lIns="90000" tIns="45000" rIns="90000" bIns="45000">
            <a:noAutofit/>
          </a:bodyPr>
          <a:lstStyle/>
          <a:p>
            <a:r>
              <a:rPr lang="en-IN" sz="1800" b="0" strike="noStrike" spc="-1" dirty="0">
                <a:latin typeface="Arial"/>
              </a:rPr>
              <a:t>“</a:t>
            </a:r>
            <a:r>
              <a:rPr lang="en-IN" sz="1400" b="0" strike="noStrike" spc="-1" dirty="0">
                <a:latin typeface="Arial"/>
              </a:rPr>
              <a:t>cat</a:t>
            </a:r>
            <a:r>
              <a:rPr lang="en-IN" sz="1800" b="0" strike="noStrike" spc="-1" dirty="0">
                <a:latin typeface="Arial"/>
              </a:rPr>
              <a:t>”</a:t>
            </a:r>
          </a:p>
        </p:txBody>
      </p:sp>
      <p:sp>
        <p:nvSpPr>
          <p:cNvPr id="15" name="TextShape 7">
            <a:extLst>
              <a:ext uri="{FF2B5EF4-FFF2-40B4-BE49-F238E27FC236}">
                <a16:creationId xmlns:a16="http://schemas.microsoft.com/office/drawing/2014/main" id="{94ABC98D-6143-477C-BE4F-FE15616C831E}"/>
              </a:ext>
            </a:extLst>
          </p:cNvPr>
          <p:cNvSpPr txBox="1"/>
          <p:nvPr/>
        </p:nvSpPr>
        <p:spPr>
          <a:xfrm>
            <a:off x="719498" y="1176400"/>
            <a:ext cx="1121753" cy="985680"/>
          </a:xfrm>
          <a:prstGeom prst="rect">
            <a:avLst/>
          </a:prstGeom>
          <a:noFill/>
          <a:ln w="0">
            <a:noFill/>
          </a:ln>
        </p:spPr>
        <p:txBody>
          <a:bodyPr lIns="90000" tIns="45000" rIns="90000" bIns="45000">
            <a:noAutofit/>
          </a:bodyPr>
          <a:lstStyle/>
          <a:p>
            <a:r>
              <a:rPr lang="en-IN" sz="2600" b="0" strike="noStrike" spc="-1" dirty="0">
                <a:latin typeface="Arial"/>
              </a:rPr>
              <a:t> </a:t>
            </a:r>
            <a:r>
              <a:rPr lang="en-IN" b="0" strike="noStrike" spc="-1" dirty="0" err="1">
                <a:latin typeface="Arial"/>
              </a:rPr>
              <a:t>Labeled</a:t>
            </a:r>
            <a:endParaRPr lang="en-IN" b="0" strike="noStrike" spc="-1" dirty="0">
              <a:latin typeface="Arial"/>
            </a:endParaRPr>
          </a:p>
          <a:p>
            <a:r>
              <a:rPr lang="en-IN" b="0" strike="noStrike" spc="-1" dirty="0">
                <a:latin typeface="Arial"/>
              </a:rPr>
              <a:t> Training</a:t>
            </a:r>
          </a:p>
          <a:p>
            <a:r>
              <a:rPr lang="en-IN" b="0" strike="noStrike" spc="-1" dirty="0">
                <a:latin typeface="Arial"/>
              </a:rPr>
              <a:t>   Data</a:t>
            </a:r>
          </a:p>
        </p:txBody>
      </p:sp>
      <p:sp>
        <p:nvSpPr>
          <p:cNvPr id="16" name="TextShape 6">
            <a:extLst>
              <a:ext uri="{FF2B5EF4-FFF2-40B4-BE49-F238E27FC236}">
                <a16:creationId xmlns:a16="http://schemas.microsoft.com/office/drawing/2014/main" id="{42A9C851-5A56-4A67-B9D2-A1C67AE5CEA8}"/>
              </a:ext>
            </a:extLst>
          </p:cNvPr>
          <p:cNvSpPr txBox="1"/>
          <p:nvPr/>
        </p:nvSpPr>
        <p:spPr>
          <a:xfrm>
            <a:off x="1782960" y="2578694"/>
            <a:ext cx="702000" cy="346320"/>
          </a:xfrm>
          <a:prstGeom prst="rect">
            <a:avLst/>
          </a:prstGeom>
          <a:noFill/>
          <a:ln w="0">
            <a:noFill/>
          </a:ln>
        </p:spPr>
        <p:txBody>
          <a:bodyPr lIns="90000" tIns="45000" rIns="90000" bIns="45000">
            <a:noAutofit/>
          </a:bodyPr>
          <a:lstStyle/>
          <a:p>
            <a:r>
              <a:rPr lang="en-IN" sz="1800" b="0" strike="noStrike" spc="-1" dirty="0">
                <a:latin typeface="Arial"/>
              </a:rPr>
              <a:t>“</a:t>
            </a:r>
            <a:r>
              <a:rPr lang="en-IN" sz="1400" b="0" strike="noStrike" spc="-1" dirty="0">
                <a:latin typeface="Arial"/>
              </a:rPr>
              <a:t>cat</a:t>
            </a:r>
            <a:r>
              <a:rPr lang="en-IN" sz="1800" b="0" strike="noStrike" spc="-1" dirty="0">
                <a:latin typeface="Arial"/>
              </a:rPr>
              <a:t>”</a:t>
            </a:r>
          </a:p>
        </p:txBody>
      </p:sp>
      <p:sp>
        <p:nvSpPr>
          <p:cNvPr id="17" name="TextShape 6">
            <a:extLst>
              <a:ext uri="{FF2B5EF4-FFF2-40B4-BE49-F238E27FC236}">
                <a16:creationId xmlns:a16="http://schemas.microsoft.com/office/drawing/2014/main" id="{947564AC-055B-432D-B6FE-E0214F34CB1C}"/>
              </a:ext>
            </a:extLst>
          </p:cNvPr>
          <p:cNvSpPr txBox="1"/>
          <p:nvPr/>
        </p:nvSpPr>
        <p:spPr>
          <a:xfrm>
            <a:off x="2005470" y="2282975"/>
            <a:ext cx="702000" cy="346320"/>
          </a:xfrm>
          <a:prstGeom prst="rect">
            <a:avLst/>
          </a:prstGeom>
          <a:noFill/>
          <a:ln w="0">
            <a:noFill/>
          </a:ln>
        </p:spPr>
        <p:txBody>
          <a:bodyPr lIns="90000" tIns="45000" rIns="90000" bIns="45000">
            <a:noAutofit/>
          </a:bodyPr>
          <a:lstStyle/>
          <a:p>
            <a:r>
              <a:rPr lang="en-IN" sz="1800" b="0" strike="noStrike" spc="-1" dirty="0">
                <a:latin typeface="Arial"/>
              </a:rPr>
              <a:t>“</a:t>
            </a:r>
            <a:r>
              <a:rPr lang="en-IN" sz="1400" b="0" strike="noStrike" spc="-1" dirty="0">
                <a:latin typeface="Arial"/>
              </a:rPr>
              <a:t>cat</a:t>
            </a:r>
            <a:r>
              <a:rPr lang="en-IN" sz="1800" b="0" strike="noStrike" spc="-1" dirty="0">
                <a:latin typeface="Arial"/>
              </a:rPr>
              <a:t>”</a:t>
            </a:r>
          </a:p>
        </p:txBody>
      </p:sp>
      <p:sp>
        <p:nvSpPr>
          <p:cNvPr id="18" name="TextShape 3">
            <a:extLst>
              <a:ext uri="{FF2B5EF4-FFF2-40B4-BE49-F238E27FC236}">
                <a16:creationId xmlns:a16="http://schemas.microsoft.com/office/drawing/2014/main" id="{44D2F86E-BA41-4EEA-9968-965F66B46CD9}"/>
              </a:ext>
            </a:extLst>
          </p:cNvPr>
          <p:cNvSpPr txBox="1"/>
          <p:nvPr/>
        </p:nvSpPr>
        <p:spPr>
          <a:xfrm>
            <a:off x="2518374" y="1730382"/>
            <a:ext cx="610804" cy="296551"/>
          </a:xfrm>
          <a:prstGeom prst="rect">
            <a:avLst/>
          </a:prstGeom>
          <a:noFill/>
          <a:ln w="0">
            <a:noFill/>
          </a:ln>
        </p:spPr>
        <p:txBody>
          <a:bodyPr lIns="90000" tIns="45000" rIns="90000" bIns="45000">
            <a:noAutofit/>
          </a:bodyPr>
          <a:lstStyle/>
          <a:p>
            <a:r>
              <a:rPr lang="en-IN" sz="1400" b="0" strike="noStrike" spc="-1" dirty="0">
                <a:latin typeface="Arial"/>
              </a:rPr>
              <a:t>“dog”</a:t>
            </a:r>
          </a:p>
        </p:txBody>
      </p:sp>
      <p:pic>
        <p:nvPicPr>
          <p:cNvPr id="19" name="Picture 18" descr="A picture containing photo, different, small, old&#10;&#10;Description automatically generated">
            <a:extLst>
              <a:ext uri="{FF2B5EF4-FFF2-40B4-BE49-F238E27FC236}">
                <a16:creationId xmlns:a16="http://schemas.microsoft.com/office/drawing/2014/main" id="{920717E1-0854-4614-91FE-C954DD16E8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23803" y="1654139"/>
            <a:ext cx="995031" cy="745588"/>
          </a:xfrm>
          <a:prstGeom prst="rect">
            <a:avLst/>
          </a:prstGeom>
        </p:spPr>
      </p:pic>
      <p:sp>
        <p:nvSpPr>
          <p:cNvPr id="20" name="Rectangle 19">
            <a:extLst>
              <a:ext uri="{FF2B5EF4-FFF2-40B4-BE49-F238E27FC236}">
                <a16:creationId xmlns:a16="http://schemas.microsoft.com/office/drawing/2014/main" id="{CBF267B4-1A7D-4AD3-AB32-1280E6DFA96F}"/>
              </a:ext>
            </a:extLst>
          </p:cNvPr>
          <p:cNvSpPr/>
          <p:nvPr/>
        </p:nvSpPr>
        <p:spPr>
          <a:xfrm>
            <a:off x="8968302" y="1564212"/>
            <a:ext cx="1162248" cy="925441"/>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TextBox 20">
            <a:extLst>
              <a:ext uri="{FF2B5EF4-FFF2-40B4-BE49-F238E27FC236}">
                <a16:creationId xmlns:a16="http://schemas.microsoft.com/office/drawing/2014/main" id="{D07697A6-64A1-4EBE-9454-B40AE4410B0A}"/>
              </a:ext>
            </a:extLst>
          </p:cNvPr>
          <p:cNvSpPr txBox="1"/>
          <p:nvPr/>
        </p:nvSpPr>
        <p:spPr>
          <a:xfrm>
            <a:off x="8638437" y="2535723"/>
            <a:ext cx="1794274" cy="646331"/>
          </a:xfrm>
          <a:prstGeom prst="rect">
            <a:avLst/>
          </a:prstGeom>
          <a:noFill/>
        </p:spPr>
        <p:txBody>
          <a:bodyPr wrap="none" rtlCol="0">
            <a:spAutoFit/>
          </a:bodyPr>
          <a:lstStyle/>
          <a:p>
            <a:r>
              <a:rPr lang="en-IN" dirty="0"/>
              <a:t>     Cat vs Dog </a:t>
            </a:r>
          </a:p>
          <a:p>
            <a:r>
              <a:rPr lang="en-IN" dirty="0"/>
              <a:t>Prediction model</a:t>
            </a:r>
          </a:p>
        </p:txBody>
      </p:sp>
      <p:sp>
        <p:nvSpPr>
          <p:cNvPr id="3" name="Arrow: Right 2">
            <a:extLst>
              <a:ext uri="{FF2B5EF4-FFF2-40B4-BE49-F238E27FC236}">
                <a16:creationId xmlns:a16="http://schemas.microsoft.com/office/drawing/2014/main" id="{72649564-0354-41E1-8F30-D0156D557D70}"/>
              </a:ext>
            </a:extLst>
          </p:cNvPr>
          <p:cNvSpPr/>
          <p:nvPr/>
        </p:nvSpPr>
        <p:spPr>
          <a:xfrm>
            <a:off x="3129178" y="2161467"/>
            <a:ext cx="897908" cy="238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Arrow: Right 21">
            <a:extLst>
              <a:ext uri="{FF2B5EF4-FFF2-40B4-BE49-F238E27FC236}">
                <a16:creationId xmlns:a16="http://schemas.microsoft.com/office/drawing/2014/main" id="{ED519FB5-9798-4D95-9B62-00C43F54F4EE}"/>
              </a:ext>
            </a:extLst>
          </p:cNvPr>
          <p:cNvSpPr/>
          <p:nvPr/>
        </p:nvSpPr>
        <p:spPr>
          <a:xfrm>
            <a:off x="7805296" y="1999656"/>
            <a:ext cx="897908" cy="238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3" name="Picture 22" descr="A picture containing photo, different, small, old&#10;&#10;Description automatically generated">
            <a:extLst>
              <a:ext uri="{FF2B5EF4-FFF2-40B4-BE49-F238E27FC236}">
                <a16:creationId xmlns:a16="http://schemas.microsoft.com/office/drawing/2014/main" id="{930026B4-1BDD-4648-B882-DED1FD4C70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51144" y="3712686"/>
            <a:ext cx="995031" cy="745588"/>
          </a:xfrm>
          <a:prstGeom prst="rect">
            <a:avLst/>
          </a:prstGeom>
        </p:spPr>
      </p:pic>
      <p:sp>
        <p:nvSpPr>
          <p:cNvPr id="24" name="Rectangle 23">
            <a:extLst>
              <a:ext uri="{FF2B5EF4-FFF2-40B4-BE49-F238E27FC236}">
                <a16:creationId xmlns:a16="http://schemas.microsoft.com/office/drawing/2014/main" id="{075AF906-A40F-4313-A403-BD8ECA6D3D3B}"/>
              </a:ext>
            </a:extLst>
          </p:cNvPr>
          <p:cNvSpPr/>
          <p:nvPr/>
        </p:nvSpPr>
        <p:spPr>
          <a:xfrm>
            <a:off x="5295643" y="3622759"/>
            <a:ext cx="1162248" cy="925441"/>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TextBox 24">
            <a:extLst>
              <a:ext uri="{FF2B5EF4-FFF2-40B4-BE49-F238E27FC236}">
                <a16:creationId xmlns:a16="http://schemas.microsoft.com/office/drawing/2014/main" id="{52E3EC9D-04C6-400D-A8E9-F284F3034759}"/>
              </a:ext>
            </a:extLst>
          </p:cNvPr>
          <p:cNvSpPr txBox="1"/>
          <p:nvPr/>
        </p:nvSpPr>
        <p:spPr>
          <a:xfrm>
            <a:off x="5004797" y="4548200"/>
            <a:ext cx="1794274" cy="646331"/>
          </a:xfrm>
          <a:prstGeom prst="rect">
            <a:avLst/>
          </a:prstGeom>
          <a:noFill/>
        </p:spPr>
        <p:txBody>
          <a:bodyPr wrap="none" rtlCol="0">
            <a:spAutoFit/>
          </a:bodyPr>
          <a:lstStyle/>
          <a:p>
            <a:r>
              <a:rPr lang="en-IN" dirty="0"/>
              <a:t>     Cat vs Dog </a:t>
            </a:r>
          </a:p>
          <a:p>
            <a:r>
              <a:rPr lang="en-IN" dirty="0"/>
              <a:t>Prediction model</a:t>
            </a:r>
          </a:p>
        </p:txBody>
      </p:sp>
      <p:pic>
        <p:nvPicPr>
          <p:cNvPr id="26" name="Picture 25">
            <a:extLst>
              <a:ext uri="{FF2B5EF4-FFF2-40B4-BE49-F238E27FC236}">
                <a16:creationId xmlns:a16="http://schemas.microsoft.com/office/drawing/2014/main" id="{D09FE8BC-940A-464F-9458-E26EF800BCED}"/>
              </a:ext>
            </a:extLst>
          </p:cNvPr>
          <p:cNvPicPr/>
          <p:nvPr/>
        </p:nvPicPr>
        <p:blipFill>
          <a:blip r:embed="rId10"/>
          <a:stretch/>
        </p:blipFill>
        <p:spPr>
          <a:xfrm>
            <a:off x="3750404" y="3797261"/>
            <a:ext cx="587830" cy="626426"/>
          </a:xfrm>
          <a:prstGeom prst="rect">
            <a:avLst/>
          </a:prstGeom>
          <a:ln w="0">
            <a:noFill/>
          </a:ln>
        </p:spPr>
      </p:pic>
      <p:sp>
        <p:nvSpPr>
          <p:cNvPr id="27" name="TextShape 32">
            <a:extLst>
              <a:ext uri="{FF2B5EF4-FFF2-40B4-BE49-F238E27FC236}">
                <a16:creationId xmlns:a16="http://schemas.microsoft.com/office/drawing/2014/main" id="{20F93C53-8AB7-4C72-877F-46907446DF9E}"/>
              </a:ext>
            </a:extLst>
          </p:cNvPr>
          <p:cNvSpPr txBox="1"/>
          <p:nvPr/>
        </p:nvSpPr>
        <p:spPr>
          <a:xfrm>
            <a:off x="3253429" y="4358333"/>
            <a:ext cx="1545572" cy="337371"/>
          </a:xfrm>
          <a:prstGeom prst="rect">
            <a:avLst/>
          </a:prstGeom>
          <a:noFill/>
          <a:ln w="0">
            <a:noFill/>
          </a:ln>
        </p:spPr>
        <p:txBody>
          <a:bodyPr lIns="90000" tIns="45000" rIns="90000" bIns="45000">
            <a:noAutofit/>
          </a:bodyPr>
          <a:lstStyle/>
          <a:p>
            <a:r>
              <a:rPr lang="en-IN" sz="1600" b="0" strike="noStrike" spc="-1" dirty="0">
                <a:latin typeface="Arial"/>
              </a:rPr>
              <a:t>   A test image</a:t>
            </a:r>
          </a:p>
        </p:txBody>
      </p:sp>
      <p:sp>
        <p:nvSpPr>
          <p:cNvPr id="28" name="Arrow: Right 27">
            <a:extLst>
              <a:ext uri="{FF2B5EF4-FFF2-40B4-BE49-F238E27FC236}">
                <a16:creationId xmlns:a16="http://schemas.microsoft.com/office/drawing/2014/main" id="{48FE2AA3-58F7-4287-B66D-6B7F1793E53D}"/>
              </a:ext>
            </a:extLst>
          </p:cNvPr>
          <p:cNvSpPr/>
          <p:nvPr/>
        </p:nvSpPr>
        <p:spPr>
          <a:xfrm>
            <a:off x="4459363" y="4025931"/>
            <a:ext cx="700269" cy="238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Arrow: Right 28">
            <a:extLst>
              <a:ext uri="{FF2B5EF4-FFF2-40B4-BE49-F238E27FC236}">
                <a16:creationId xmlns:a16="http://schemas.microsoft.com/office/drawing/2014/main" id="{C8C25938-F944-4763-8A2F-9B284084AD2E}"/>
              </a:ext>
            </a:extLst>
          </p:cNvPr>
          <p:cNvSpPr/>
          <p:nvPr/>
        </p:nvSpPr>
        <p:spPr>
          <a:xfrm>
            <a:off x="6705812" y="4025931"/>
            <a:ext cx="700269" cy="238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Shape 35">
            <a:extLst>
              <a:ext uri="{FF2B5EF4-FFF2-40B4-BE49-F238E27FC236}">
                <a16:creationId xmlns:a16="http://schemas.microsoft.com/office/drawing/2014/main" id="{5BC57AEB-7FE7-431C-9E78-5921CFCD4745}"/>
              </a:ext>
            </a:extLst>
          </p:cNvPr>
          <p:cNvSpPr txBox="1"/>
          <p:nvPr/>
        </p:nvSpPr>
        <p:spPr>
          <a:xfrm>
            <a:off x="7653090" y="3942962"/>
            <a:ext cx="1858145" cy="609058"/>
          </a:xfrm>
          <a:prstGeom prst="rect">
            <a:avLst/>
          </a:prstGeom>
          <a:noFill/>
          <a:ln w="0">
            <a:noFill/>
          </a:ln>
        </p:spPr>
        <p:txBody>
          <a:bodyPr lIns="90000" tIns="45000" rIns="90000" bIns="45000">
            <a:noAutofit/>
          </a:bodyPr>
          <a:lstStyle/>
          <a:p>
            <a:pPr algn="ctr"/>
            <a:r>
              <a:rPr lang="en-IN" b="0" strike="noStrike" spc="-1" dirty="0">
                <a:latin typeface="Arial"/>
              </a:rPr>
              <a:t>Predicted Label   </a:t>
            </a:r>
          </a:p>
          <a:p>
            <a:pPr algn="ctr"/>
            <a:r>
              <a:rPr lang="en-IN" b="0" strike="noStrike" spc="-1" dirty="0">
                <a:latin typeface="Arial"/>
              </a:rPr>
              <a:t>(cat/dog)</a:t>
            </a:r>
          </a:p>
        </p:txBody>
      </p:sp>
      <p:pic>
        <p:nvPicPr>
          <p:cNvPr id="31" name="Picture 30">
            <a:extLst>
              <a:ext uri="{FF2B5EF4-FFF2-40B4-BE49-F238E27FC236}">
                <a16:creationId xmlns:a16="http://schemas.microsoft.com/office/drawing/2014/main" id="{3D1F32CC-2C47-4AC1-A37C-A97C06269B75}"/>
              </a:ext>
            </a:extLst>
          </p:cNvPr>
          <p:cNvPicPr>
            <a:picLocks noChangeAspect="1"/>
          </p:cNvPicPr>
          <p:nvPr/>
        </p:nvPicPr>
        <p:blipFill>
          <a:blip r:embed="rId11"/>
          <a:stretch>
            <a:fillRect/>
          </a:stretch>
        </p:blipFill>
        <p:spPr>
          <a:xfrm>
            <a:off x="58806" y="4716377"/>
            <a:ext cx="1010687" cy="965223"/>
          </a:xfrm>
          <a:prstGeom prst="rect">
            <a:avLst/>
          </a:prstGeom>
        </p:spPr>
      </p:pic>
      <p:sp>
        <p:nvSpPr>
          <p:cNvPr id="32" name="Speech Bubble: Rectangle 31">
            <a:extLst>
              <a:ext uri="{FF2B5EF4-FFF2-40B4-BE49-F238E27FC236}">
                <a16:creationId xmlns:a16="http://schemas.microsoft.com/office/drawing/2014/main" id="{6A90C94B-A448-47CE-A40F-1FADD935632B}"/>
              </a:ext>
            </a:extLst>
          </p:cNvPr>
          <p:cNvSpPr/>
          <p:nvPr/>
        </p:nvSpPr>
        <p:spPr>
          <a:xfrm>
            <a:off x="98218" y="3416850"/>
            <a:ext cx="3540470" cy="1045164"/>
          </a:xfrm>
          <a:prstGeom prst="wedgeRectCallout">
            <a:avLst>
              <a:gd name="adj1" fmla="val -37457"/>
              <a:gd name="adj2" fmla="val 8711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b="1" dirty="0">
                <a:solidFill>
                  <a:srgbClr val="FF0000"/>
                </a:solidFill>
                <a:latin typeface="Abadi Extra Light" panose="020B0204020104020204" pitchFamily="34" charset="0"/>
              </a:rPr>
              <a:t>Important: </a:t>
            </a:r>
            <a:r>
              <a:rPr lang="en-IN" sz="1600" dirty="0">
                <a:solidFill>
                  <a:schemeClr val="tx1"/>
                </a:solidFill>
                <a:latin typeface="Abadi Extra Light" panose="020B0204020104020204" pitchFamily="34" charset="0"/>
              </a:rPr>
              <a:t>In ML (not just sup. learning but also </a:t>
            </a:r>
            <a:r>
              <a:rPr lang="en-IN" sz="1600" dirty="0" err="1">
                <a:solidFill>
                  <a:schemeClr val="tx1"/>
                </a:solidFill>
                <a:latin typeface="Abadi Extra Light" panose="020B0204020104020204" pitchFamily="34" charset="0"/>
              </a:rPr>
              <a:t>unsup</a:t>
            </a:r>
            <a:r>
              <a:rPr lang="en-IN" sz="1600" dirty="0">
                <a:solidFill>
                  <a:schemeClr val="tx1"/>
                </a:solidFill>
                <a:latin typeface="Abadi Extra Light" panose="020B0204020104020204" pitchFamily="34" charset="0"/>
              </a:rPr>
              <a:t>. and RL), training and test datasets should be “similar” (we don’t like “out-of-syllabus” questions in exams </a:t>
            </a:r>
            <a:r>
              <a:rPr lang="en-IN" sz="1600" dirty="0">
                <a:solidFill>
                  <a:schemeClr val="tx1"/>
                </a:solidFill>
                <a:latin typeface="Abadi Extra Light" panose="020B0204020104020204" pitchFamily="34" charset="0"/>
                <a:sym typeface="Wingdings" panose="05000000000000000000" pitchFamily="2" charset="2"/>
              </a:rPr>
              <a:t></a:t>
            </a:r>
            <a:r>
              <a:rPr lang="en-IN" sz="1600" dirty="0">
                <a:solidFill>
                  <a:schemeClr val="tx1"/>
                </a:solidFill>
                <a:latin typeface="Abadi Extra Light" panose="020B0204020104020204" pitchFamily="34" charset="0"/>
              </a:rPr>
              <a:t>)</a:t>
            </a:r>
          </a:p>
        </p:txBody>
      </p:sp>
      <p:sp>
        <p:nvSpPr>
          <p:cNvPr id="33" name="Speech Bubble: Rectangle 32">
            <a:extLst>
              <a:ext uri="{FF2B5EF4-FFF2-40B4-BE49-F238E27FC236}">
                <a16:creationId xmlns:a16="http://schemas.microsoft.com/office/drawing/2014/main" id="{13760350-397F-41C5-BB44-73A717F5D19E}"/>
              </a:ext>
            </a:extLst>
          </p:cNvPr>
          <p:cNvSpPr/>
          <p:nvPr/>
        </p:nvSpPr>
        <p:spPr>
          <a:xfrm>
            <a:off x="923734" y="5780482"/>
            <a:ext cx="2587120" cy="723133"/>
          </a:xfrm>
          <a:prstGeom prst="wedgeRectCallout">
            <a:avLst>
              <a:gd name="adj1" fmla="val -538"/>
              <a:gd name="adj2" fmla="val -7445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More formally, the train and test data </a:t>
            </a:r>
            <a:r>
              <a:rPr lang="en-IN" sz="1600" u="sng" dirty="0">
                <a:solidFill>
                  <a:schemeClr val="tx1"/>
                </a:solidFill>
                <a:latin typeface="Abadi Extra Light" panose="020B0204020104020204" pitchFamily="34" charset="0"/>
              </a:rPr>
              <a:t>distributions</a:t>
            </a:r>
            <a:r>
              <a:rPr lang="en-IN" sz="1600" dirty="0">
                <a:solidFill>
                  <a:schemeClr val="tx1"/>
                </a:solidFill>
                <a:latin typeface="Abadi Extra Light" panose="020B0204020104020204" pitchFamily="34" charset="0"/>
              </a:rPr>
              <a:t> should be the same</a:t>
            </a:r>
          </a:p>
        </p:txBody>
      </p:sp>
      <p:sp>
        <p:nvSpPr>
          <p:cNvPr id="34" name="Speech Bubble: Rectangle 33">
            <a:extLst>
              <a:ext uri="{FF2B5EF4-FFF2-40B4-BE49-F238E27FC236}">
                <a16:creationId xmlns:a16="http://schemas.microsoft.com/office/drawing/2014/main" id="{FD58D8F5-C825-413F-971F-1A99D01506BF}"/>
              </a:ext>
            </a:extLst>
          </p:cNvPr>
          <p:cNvSpPr/>
          <p:nvPr/>
        </p:nvSpPr>
        <p:spPr>
          <a:xfrm>
            <a:off x="1278962" y="4619473"/>
            <a:ext cx="2630258" cy="965223"/>
          </a:xfrm>
          <a:prstGeom prst="wedgeRectCallout">
            <a:avLst>
              <a:gd name="adj1" fmla="val -2923"/>
              <a:gd name="adj2" fmla="val -6395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In the above example, it means that we can’t have test data with </a:t>
            </a:r>
            <a:r>
              <a:rPr lang="en-IN" sz="1600" dirty="0" err="1">
                <a:solidFill>
                  <a:schemeClr val="tx1"/>
                </a:solidFill>
                <a:latin typeface="Abadi Extra Light" panose="020B0204020104020204" pitchFamily="34" charset="0"/>
              </a:rPr>
              <a:t>BnW</a:t>
            </a:r>
            <a:r>
              <a:rPr lang="en-IN" sz="1600" dirty="0">
                <a:solidFill>
                  <a:schemeClr val="tx1"/>
                </a:solidFill>
                <a:latin typeface="Abadi Extra Light" panose="020B0204020104020204" pitchFamily="34" charset="0"/>
              </a:rPr>
              <a:t> images or sketches of cats and dogs</a:t>
            </a:r>
          </a:p>
        </p:txBody>
      </p:sp>
      <p:pic>
        <p:nvPicPr>
          <p:cNvPr id="37" name="Picture 2">
            <a:extLst>
              <a:ext uri="{FF2B5EF4-FFF2-40B4-BE49-F238E27FC236}">
                <a16:creationId xmlns:a16="http://schemas.microsoft.com/office/drawing/2014/main" id="{ED21A1AB-1EA1-49E8-8093-F5A43EFFD24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24762" y="4373212"/>
            <a:ext cx="1181100" cy="1238250"/>
          </a:xfrm>
          <a:prstGeom prst="rect">
            <a:avLst/>
          </a:prstGeom>
          <a:noFill/>
          <a:extLst>
            <a:ext uri="{909E8E84-426E-40DD-AFC4-6F175D3DCCD1}">
              <a14:hiddenFill xmlns:a14="http://schemas.microsoft.com/office/drawing/2010/main">
                <a:solidFill>
                  <a:srgbClr val="FFFFFF"/>
                </a:solidFill>
              </a14:hiddenFill>
            </a:ext>
          </a:extLst>
        </p:spPr>
      </p:pic>
      <p:sp>
        <p:nvSpPr>
          <p:cNvPr id="36" name="Speech Bubble: Rectangle 35">
            <a:extLst>
              <a:ext uri="{FF2B5EF4-FFF2-40B4-BE49-F238E27FC236}">
                <a16:creationId xmlns:a16="http://schemas.microsoft.com/office/drawing/2014/main" id="{B22DCD1E-BEF8-4C23-A832-1AB30A049A5F}"/>
              </a:ext>
            </a:extLst>
          </p:cNvPr>
          <p:cNvSpPr/>
          <p:nvPr/>
        </p:nvSpPr>
        <p:spPr>
          <a:xfrm>
            <a:off x="7907772" y="4737163"/>
            <a:ext cx="2696777" cy="519618"/>
          </a:xfrm>
          <a:prstGeom prst="wedgeRectCallout">
            <a:avLst>
              <a:gd name="adj1" fmla="val 61579"/>
              <a:gd name="adj2" fmla="val 1907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600" dirty="0">
              <a:solidFill>
                <a:schemeClr val="tx1"/>
              </a:solidFill>
              <a:latin typeface="Abadi Extra Light" panose="020B0204020104020204" pitchFamily="34" charset="0"/>
            </a:endParaRPr>
          </a:p>
          <a:p>
            <a:r>
              <a:rPr lang="en-IN" sz="1600" dirty="0">
                <a:solidFill>
                  <a:schemeClr val="tx1"/>
                </a:solidFill>
                <a:latin typeface="Abadi Extra Light" panose="020B0204020104020204" pitchFamily="34" charset="0"/>
              </a:rPr>
              <a:t>Does it mean ML is useless if this assumption is violated?</a:t>
            </a:r>
          </a:p>
          <a:p>
            <a:endParaRPr lang="en-IN" sz="1600" dirty="0">
              <a:solidFill>
                <a:schemeClr val="tx1"/>
              </a:solidFill>
            </a:endParaRPr>
          </a:p>
        </p:txBody>
      </p:sp>
      <p:pic>
        <p:nvPicPr>
          <p:cNvPr id="38" name="Picture 37">
            <a:extLst>
              <a:ext uri="{FF2B5EF4-FFF2-40B4-BE49-F238E27FC236}">
                <a16:creationId xmlns:a16="http://schemas.microsoft.com/office/drawing/2014/main" id="{6F96836A-33A1-4E3F-9983-B328A684539F}"/>
              </a:ext>
            </a:extLst>
          </p:cNvPr>
          <p:cNvPicPr>
            <a:picLocks noChangeAspect="1"/>
          </p:cNvPicPr>
          <p:nvPr/>
        </p:nvPicPr>
        <p:blipFill>
          <a:blip r:embed="rId11"/>
          <a:stretch>
            <a:fillRect/>
          </a:stretch>
        </p:blipFill>
        <p:spPr>
          <a:xfrm>
            <a:off x="4181251" y="5478493"/>
            <a:ext cx="1010687" cy="965223"/>
          </a:xfrm>
          <a:prstGeom prst="rect">
            <a:avLst/>
          </a:prstGeom>
        </p:spPr>
      </p:pic>
      <p:sp>
        <p:nvSpPr>
          <p:cNvPr id="39" name="Speech Bubble: Rectangle 38">
            <a:extLst>
              <a:ext uri="{FF2B5EF4-FFF2-40B4-BE49-F238E27FC236}">
                <a16:creationId xmlns:a16="http://schemas.microsoft.com/office/drawing/2014/main" id="{1DF1FEC5-3F7F-4ABD-99A1-97165BB82E5B}"/>
              </a:ext>
            </a:extLst>
          </p:cNvPr>
          <p:cNvSpPr/>
          <p:nvPr/>
        </p:nvSpPr>
        <p:spPr>
          <a:xfrm>
            <a:off x="5239688" y="5487368"/>
            <a:ext cx="2696778" cy="1123823"/>
          </a:xfrm>
          <a:prstGeom prst="wedgeRectCallout">
            <a:avLst>
              <a:gd name="adj1" fmla="val -62464"/>
              <a:gd name="adj2" fmla="val 1292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Of course not. </a:t>
            </a:r>
            <a:r>
              <a:rPr lang="en-IN" sz="1600" dirty="0">
                <a:solidFill>
                  <a:schemeClr val="tx1"/>
                </a:solidFill>
                <a:latin typeface="Abadi Extra Light" panose="020B0204020104020204" pitchFamily="34" charset="0"/>
                <a:sym typeface="Wingdings" panose="05000000000000000000" pitchFamily="2" charset="2"/>
              </a:rPr>
              <a:t></a:t>
            </a:r>
            <a:r>
              <a:rPr lang="en-IN" sz="1600" dirty="0">
                <a:solidFill>
                  <a:schemeClr val="tx1"/>
                </a:solidFill>
                <a:latin typeface="Abadi Extra Light" panose="020B0204020104020204" pitchFamily="34" charset="0"/>
              </a:rPr>
              <a:t> Many ML techniques exist to handle such situations (a bit advanced but will touch upon those later)</a:t>
            </a:r>
          </a:p>
        </p:txBody>
      </p:sp>
      <p:sp>
        <p:nvSpPr>
          <p:cNvPr id="40" name="Speech Bubble: Rectangle 39">
            <a:extLst>
              <a:ext uri="{FF2B5EF4-FFF2-40B4-BE49-F238E27FC236}">
                <a16:creationId xmlns:a16="http://schemas.microsoft.com/office/drawing/2014/main" id="{DC8FC59C-220A-46F0-8096-53D3D4EA66E8}"/>
              </a:ext>
            </a:extLst>
          </p:cNvPr>
          <p:cNvSpPr/>
          <p:nvPr/>
        </p:nvSpPr>
        <p:spPr>
          <a:xfrm>
            <a:off x="8074735" y="5772267"/>
            <a:ext cx="3002839" cy="723133"/>
          </a:xfrm>
          <a:prstGeom prst="wedgeRectCallout">
            <a:avLst>
              <a:gd name="adj1" fmla="val -62464"/>
              <a:gd name="adj2" fmla="val 1292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Will give you just the names for now – </a:t>
            </a:r>
            <a:r>
              <a:rPr lang="en-IN" sz="1600" dirty="0">
                <a:solidFill>
                  <a:srgbClr val="FF0000"/>
                </a:solidFill>
                <a:latin typeface="Abadi Extra Light" panose="020B0204020104020204" pitchFamily="34" charset="0"/>
              </a:rPr>
              <a:t>domain adaptation</a:t>
            </a:r>
            <a:r>
              <a:rPr lang="en-IN" sz="1600" dirty="0">
                <a:solidFill>
                  <a:schemeClr val="tx1"/>
                </a:solidFill>
                <a:latin typeface="Abadi Extra Light" panose="020B0204020104020204" pitchFamily="34" charset="0"/>
              </a:rPr>
              <a:t>, </a:t>
            </a:r>
            <a:r>
              <a:rPr lang="en-IN" sz="1600" dirty="0">
                <a:solidFill>
                  <a:srgbClr val="FF0000"/>
                </a:solidFill>
                <a:latin typeface="Abadi Extra Light" panose="020B0204020104020204" pitchFamily="34" charset="0"/>
              </a:rPr>
              <a:t>covariate shift</a:t>
            </a:r>
            <a:r>
              <a:rPr lang="en-IN" sz="1600" dirty="0">
                <a:solidFill>
                  <a:schemeClr val="tx1"/>
                </a:solidFill>
                <a:latin typeface="Abadi Extra Light" panose="020B0204020104020204" pitchFamily="34" charset="0"/>
              </a:rPr>
              <a:t>, </a:t>
            </a:r>
            <a:r>
              <a:rPr lang="en-IN" sz="1600" dirty="0">
                <a:solidFill>
                  <a:srgbClr val="FF0000"/>
                </a:solidFill>
                <a:latin typeface="Abadi Extra Light" panose="020B0204020104020204" pitchFamily="34" charset="0"/>
              </a:rPr>
              <a:t>transfer learning</a:t>
            </a:r>
            <a:r>
              <a:rPr lang="en-IN" sz="1600" dirty="0">
                <a:solidFill>
                  <a:schemeClr val="tx1"/>
                </a:solidFill>
                <a:latin typeface="Abadi Extra Light" panose="020B0204020104020204" pitchFamily="34" charset="0"/>
              </a:rPr>
              <a:t>, etc</a:t>
            </a:r>
          </a:p>
        </p:txBody>
      </p:sp>
    </p:spTree>
    <p:custDataLst>
      <p:tags r:id="rId1"/>
    </p:custDataLst>
    <p:extLst>
      <p:ext uri="{BB962C8B-B14F-4D97-AF65-F5344CB8AC3E}">
        <p14:creationId xmlns:p14="http://schemas.microsoft.com/office/powerpoint/2010/main" val="3585306627"/>
      </p:ext>
    </p:extLst>
  </p:cSld>
  <p:clrMapOvr>
    <a:masterClrMapping/>
  </p:clrMapOvr>
  <mc:AlternateContent xmlns:mc="http://schemas.openxmlformats.org/markup-compatibility/2006" xmlns:p14="http://schemas.microsoft.com/office/powerpoint/2010/main">
    <mc:Choice Requires="p14">
      <p:transition spd="slow" p14:dur="2000" advTm="141359"/>
    </mc:Choice>
    <mc:Fallback xmlns="">
      <p:transition spd="slow" advTm="1413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down)">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par>
                                <p:cTn id="61" presetID="22" presetClass="entr" presetSubtype="4"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down)">
                                      <p:cBhvr>
                                        <p:cTn id="63" dur="500"/>
                                        <p:tgtEl>
                                          <p:spTgt spid="19"/>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down)">
                                      <p:cBhvr>
                                        <p:cTn id="71" dur="500"/>
                                        <p:tgtEl>
                                          <p:spTgt spid="26"/>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down)">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par>
                                <p:cTn id="85" presetID="22" presetClass="entr" presetSubtype="4"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down)">
                                      <p:cBhvr>
                                        <p:cTn id="87" dur="500"/>
                                        <p:tgtEl>
                                          <p:spTgt spid="23"/>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down)">
                                      <p:cBhvr>
                                        <p:cTn id="95" dur="500"/>
                                        <p:tgtEl>
                                          <p:spTgt spid="29"/>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wipe(down)">
                                      <p:cBhvr>
                                        <p:cTn id="100" dur="500"/>
                                        <p:tgtEl>
                                          <p:spTgt spid="30"/>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wipe(down)">
                                      <p:cBhvr>
                                        <p:cTn id="105" dur="500"/>
                                        <p:tgtEl>
                                          <p:spTgt spid="31"/>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wipe(down)">
                                      <p:cBhvr>
                                        <p:cTn id="108" dur="500"/>
                                        <p:tgtEl>
                                          <p:spTgt spid="32"/>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wipe(down)">
                                      <p:cBhvr>
                                        <p:cTn id="113" dur="500"/>
                                        <p:tgtEl>
                                          <p:spTgt spid="34"/>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wipe(down)">
                                      <p:cBhvr>
                                        <p:cTn id="118" dur="500"/>
                                        <p:tgtEl>
                                          <p:spTgt spid="33"/>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wipe(down)">
                                      <p:cBhvr>
                                        <p:cTn id="123" dur="500"/>
                                        <p:tgtEl>
                                          <p:spTgt spid="37"/>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wipe(down)">
                                      <p:cBhvr>
                                        <p:cTn id="126" dur="500"/>
                                        <p:tgtEl>
                                          <p:spTgt spid="36"/>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nodeType="click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wipe(down)">
                                      <p:cBhvr>
                                        <p:cTn id="131" dur="500"/>
                                        <p:tgtEl>
                                          <p:spTgt spid="38"/>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wipe(down)">
                                      <p:cBhvr>
                                        <p:cTn id="134" dur="500"/>
                                        <p:tgtEl>
                                          <p:spTgt spid="39"/>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wipe(down)">
                                      <p:cBhvr>
                                        <p:cTn id="1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4" grpId="0"/>
      <p:bldP spid="15" grpId="0"/>
      <p:bldP spid="16" grpId="0"/>
      <p:bldP spid="17" grpId="0"/>
      <p:bldP spid="18" grpId="0"/>
      <p:bldP spid="20" grpId="0" animBg="1"/>
      <p:bldP spid="21" grpId="0"/>
      <p:bldP spid="3" grpId="0" animBg="1"/>
      <p:bldP spid="22" grpId="0" animBg="1"/>
      <p:bldP spid="24" grpId="0" animBg="1"/>
      <p:bldP spid="25" grpId="0"/>
      <p:bldP spid="27" grpId="0"/>
      <p:bldP spid="28" grpId="0" animBg="1"/>
      <p:bldP spid="29" grpId="0" animBg="1"/>
      <p:bldP spid="30" grpId="0"/>
      <p:bldP spid="32" grpId="0" animBg="1"/>
      <p:bldP spid="33" grpId="0" animBg="1"/>
      <p:bldP spid="34" grpId="0" animBg="1"/>
      <p:bldP spid="36"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latin typeface="Abadi Extra Light" panose="020B0204020104020204" pitchFamily="34" charset="0"/>
              </a:rPr>
              <a:t>Some Types of Supervised Learning Problems</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12</a:t>
            </a:fld>
            <a:endParaRPr lang="en-IN" sz="2800" dirty="0">
              <a:solidFill>
                <a:schemeClr val="accent2">
                  <a:lumMod val="40000"/>
                  <a:lumOff val="60000"/>
                </a:schemeClr>
              </a:solidFill>
            </a:endParaRPr>
          </a:p>
        </p:txBody>
      </p:sp>
      <p:sp>
        <p:nvSpPr>
          <p:cNvPr id="34" name="Content Placeholder 2">
            <a:extLst>
              <a:ext uri="{FF2B5EF4-FFF2-40B4-BE49-F238E27FC236}">
                <a16:creationId xmlns:a16="http://schemas.microsoft.com/office/drawing/2014/main" id="{E1DF4C8E-2FB0-4CA2-9D9A-034196FC982E}"/>
              </a:ext>
            </a:extLst>
          </p:cNvPr>
          <p:cNvSpPr>
            <a:spLocks noGrp="1"/>
          </p:cNvSpPr>
          <p:nvPr>
            <p:ph idx="1"/>
          </p:nvPr>
        </p:nvSpPr>
        <p:spPr>
          <a:xfrm>
            <a:off x="265245" y="1130786"/>
            <a:ext cx="11740617" cy="5557532"/>
          </a:xfrm>
        </p:spPr>
        <p:txBody>
          <a:bodyPr>
            <a:normAutofit fontScale="92500" lnSpcReduction="10000"/>
          </a:bodyPr>
          <a:lstStyle/>
          <a:p>
            <a:pPr>
              <a:buFont typeface="Wingdings" panose="05000000000000000000" pitchFamily="2" charset="2"/>
              <a:buChar char="§"/>
            </a:pPr>
            <a:r>
              <a:rPr lang="en-IN" sz="3200" dirty="0">
                <a:latin typeface="Abadi Extra Light" panose="020B0604020202020204" pitchFamily="34" charset="0"/>
              </a:rPr>
              <a:t>Consider building an ML module for an e-mail client</a:t>
            </a:r>
          </a:p>
          <a:p>
            <a:pPr marL="0" indent="0">
              <a:buNone/>
            </a:pPr>
            <a:endParaRPr lang="en-IN" sz="1200" dirty="0">
              <a:latin typeface="Abadi Extra Light" panose="020B0604020202020204" pitchFamily="34" charset="0"/>
            </a:endParaRPr>
          </a:p>
          <a:p>
            <a:pPr>
              <a:buFont typeface="Wingdings" panose="05000000000000000000" pitchFamily="2" charset="2"/>
              <a:buChar char="§"/>
            </a:pPr>
            <a:r>
              <a:rPr lang="en-IN" sz="3200" dirty="0">
                <a:latin typeface="Abadi Extra Light" panose="020B0604020202020204" pitchFamily="34" charset="0"/>
              </a:rPr>
              <a:t>Some tasks that we may want this module to perform</a:t>
            </a:r>
          </a:p>
          <a:p>
            <a:pPr lvl="1">
              <a:buFont typeface="Wingdings" panose="05000000000000000000" pitchFamily="2" charset="2"/>
              <a:buChar char="§"/>
            </a:pPr>
            <a:r>
              <a:rPr lang="en-IN" dirty="0">
                <a:latin typeface="Abadi Extra Light" panose="020B0604020202020204" pitchFamily="34" charset="0"/>
              </a:rPr>
              <a:t>Predicting whether an email of spam or normal: </a:t>
            </a:r>
            <a:r>
              <a:rPr lang="en-IN" dirty="0">
                <a:solidFill>
                  <a:srgbClr val="0000FF"/>
                </a:solidFill>
                <a:latin typeface="Abadi Extra Light" panose="020B0604020202020204" pitchFamily="34" charset="0"/>
              </a:rPr>
              <a:t>Binary Classification</a:t>
            </a:r>
          </a:p>
          <a:p>
            <a:pPr lvl="1">
              <a:buFont typeface="Wingdings" panose="05000000000000000000" pitchFamily="2" charset="2"/>
              <a:buChar char="§"/>
            </a:pPr>
            <a:r>
              <a:rPr lang="en-IN" dirty="0">
                <a:latin typeface="Abadi Extra Light" panose="020B0604020202020204" pitchFamily="34" charset="0"/>
              </a:rPr>
              <a:t>Predicting which of the many folders the email should be sent to: </a:t>
            </a:r>
            <a:r>
              <a:rPr lang="en-IN" dirty="0">
                <a:solidFill>
                  <a:srgbClr val="0000FF"/>
                </a:solidFill>
                <a:latin typeface="Abadi Extra Light" panose="020B0604020202020204" pitchFamily="34" charset="0"/>
              </a:rPr>
              <a:t>Multi-class Classification</a:t>
            </a:r>
          </a:p>
          <a:p>
            <a:pPr lvl="1">
              <a:buFont typeface="Wingdings" panose="05000000000000000000" pitchFamily="2" charset="2"/>
              <a:buChar char="§"/>
            </a:pPr>
            <a:r>
              <a:rPr lang="en-IN" dirty="0">
                <a:latin typeface="Abadi Extra Light" panose="020B0604020202020204" pitchFamily="34" charset="0"/>
              </a:rPr>
              <a:t>Predicting all the relevant tags for an email: </a:t>
            </a:r>
            <a:r>
              <a:rPr lang="en-IN" dirty="0">
                <a:solidFill>
                  <a:srgbClr val="0000FF"/>
                </a:solidFill>
                <a:latin typeface="Abadi Extra Light" panose="020B0604020202020204" pitchFamily="34" charset="0"/>
              </a:rPr>
              <a:t>Tagging </a:t>
            </a:r>
            <a:r>
              <a:rPr lang="en-IN" dirty="0">
                <a:latin typeface="Abadi Extra Light" panose="020B0604020202020204" pitchFamily="34" charset="0"/>
              </a:rPr>
              <a:t>or</a:t>
            </a:r>
            <a:r>
              <a:rPr lang="en-IN" dirty="0">
                <a:solidFill>
                  <a:srgbClr val="0000FF"/>
                </a:solidFill>
                <a:latin typeface="Abadi Extra Light" panose="020B0604020202020204" pitchFamily="34" charset="0"/>
              </a:rPr>
              <a:t> Multi-label Classification</a:t>
            </a:r>
            <a:endParaRPr lang="en-IN" dirty="0">
              <a:latin typeface="Abadi Extra Light" panose="020B0604020202020204" pitchFamily="34" charset="0"/>
            </a:endParaRPr>
          </a:p>
          <a:p>
            <a:pPr lvl="1">
              <a:buFont typeface="Wingdings" panose="05000000000000000000" pitchFamily="2" charset="2"/>
              <a:buChar char="§"/>
            </a:pPr>
            <a:r>
              <a:rPr lang="en-IN" dirty="0">
                <a:latin typeface="Abadi Extra Light" panose="020B0604020202020204" pitchFamily="34" charset="0"/>
              </a:rPr>
              <a:t>Predicting what’s the spam-score of an email: </a:t>
            </a:r>
            <a:r>
              <a:rPr lang="en-IN" dirty="0">
                <a:solidFill>
                  <a:srgbClr val="0000FF"/>
                </a:solidFill>
                <a:latin typeface="Abadi Extra Light" panose="020B0604020202020204" pitchFamily="34" charset="0"/>
              </a:rPr>
              <a:t>Regression</a:t>
            </a:r>
          </a:p>
          <a:p>
            <a:pPr lvl="1">
              <a:buFont typeface="Wingdings" panose="05000000000000000000" pitchFamily="2" charset="2"/>
              <a:buChar char="§"/>
            </a:pPr>
            <a:r>
              <a:rPr lang="en-IN" dirty="0">
                <a:latin typeface="Abadi Extra Light" panose="020B0604020202020204" pitchFamily="34" charset="0"/>
              </a:rPr>
              <a:t>Predicting which email(s) should be shown at the top: </a:t>
            </a:r>
            <a:r>
              <a:rPr lang="en-IN" dirty="0">
                <a:solidFill>
                  <a:srgbClr val="0000FF"/>
                </a:solidFill>
                <a:latin typeface="Abadi Extra Light" panose="020B0604020202020204" pitchFamily="34" charset="0"/>
              </a:rPr>
              <a:t>Ranking</a:t>
            </a:r>
          </a:p>
          <a:p>
            <a:pPr lvl="1">
              <a:buFont typeface="Wingdings" panose="05000000000000000000" pitchFamily="2" charset="2"/>
              <a:buChar char="§"/>
            </a:pPr>
            <a:r>
              <a:rPr lang="en-IN" dirty="0">
                <a:latin typeface="Abadi Extra Light" panose="020B0604020202020204" pitchFamily="34" charset="0"/>
              </a:rPr>
              <a:t>Predicting which emails are work/study-related emails: </a:t>
            </a:r>
            <a:r>
              <a:rPr lang="en-IN" dirty="0">
                <a:solidFill>
                  <a:srgbClr val="0000FF"/>
                </a:solidFill>
                <a:latin typeface="Abadi Extra Light" panose="020B0604020202020204" pitchFamily="34" charset="0"/>
              </a:rPr>
              <a:t>One-class Classification</a:t>
            </a:r>
            <a:endParaRPr lang="en-IN" dirty="0">
              <a:latin typeface="Abadi Extra Light" panose="020B0604020202020204" pitchFamily="34" charset="0"/>
            </a:endParaRPr>
          </a:p>
          <a:p>
            <a:pPr lvl="1">
              <a:buFont typeface="Wingdings" panose="05000000000000000000" pitchFamily="2" charset="2"/>
              <a:buChar char="§"/>
            </a:pPr>
            <a:endParaRPr lang="en-IN" dirty="0">
              <a:solidFill>
                <a:srgbClr val="0000FF"/>
              </a:solidFill>
              <a:latin typeface="Abadi Extra Light" panose="020B0604020202020204" pitchFamily="34" charset="0"/>
            </a:endParaRPr>
          </a:p>
          <a:p>
            <a:pPr>
              <a:buFont typeface="Wingdings" panose="05000000000000000000" pitchFamily="2" charset="2"/>
              <a:buChar char="§"/>
            </a:pPr>
            <a:r>
              <a:rPr lang="en-IN" dirty="0">
                <a:latin typeface="Abadi Extra Light" panose="020B0604020202020204" pitchFamily="34" charset="0"/>
              </a:rPr>
              <a:t>These predictive modeling tasks can be formulated as supervised learning problems</a:t>
            </a:r>
          </a:p>
          <a:p>
            <a:pPr marL="0" indent="0">
              <a:buNone/>
            </a:pPr>
            <a:endParaRPr lang="en-IN" dirty="0">
              <a:latin typeface="Abadi Extra Light" panose="020B0604020202020204" pitchFamily="34" charset="0"/>
            </a:endParaRPr>
          </a:p>
          <a:p>
            <a:pPr>
              <a:buFont typeface="Wingdings" panose="05000000000000000000" pitchFamily="2" charset="2"/>
              <a:buChar char="§"/>
            </a:pPr>
            <a:r>
              <a:rPr lang="en-IN" dirty="0">
                <a:latin typeface="Abadi Extra Light" panose="020B0604020202020204" pitchFamily="34" charset="0"/>
              </a:rPr>
              <a:t>Today: A very simple supervised learning model for binary/multi-class classification</a:t>
            </a:r>
          </a:p>
          <a:p>
            <a:pPr lvl="1">
              <a:buFont typeface="Wingdings" panose="05000000000000000000" pitchFamily="2" charset="2"/>
              <a:buChar char="§"/>
            </a:pPr>
            <a:r>
              <a:rPr lang="en-IN" dirty="0">
                <a:latin typeface="Abadi Extra Light" panose="020B0604020202020204" pitchFamily="34" charset="0"/>
              </a:rPr>
              <a:t>This model doesn’t require any fancy maths – just computing means and distances</a:t>
            </a:r>
          </a:p>
          <a:p>
            <a:pPr marL="457200" lvl="1" indent="0">
              <a:buNone/>
            </a:pPr>
            <a:endParaRPr lang="en-GB" dirty="0">
              <a:solidFill>
                <a:srgbClr val="0000FF"/>
              </a:solidFill>
              <a:latin typeface="Abadi Extra Light" panose="020B0604020202020204" pitchFamily="34" charset="0"/>
            </a:endParaRPr>
          </a:p>
        </p:txBody>
      </p:sp>
    </p:spTree>
    <p:custDataLst>
      <p:tags r:id="rId1"/>
    </p:custDataLst>
    <p:extLst>
      <p:ext uri="{BB962C8B-B14F-4D97-AF65-F5344CB8AC3E}">
        <p14:creationId xmlns:p14="http://schemas.microsoft.com/office/powerpoint/2010/main" val="4015667906"/>
      </p:ext>
    </p:extLst>
  </p:cSld>
  <p:clrMapOvr>
    <a:masterClrMapping/>
  </p:clrMapOvr>
  <mc:AlternateContent xmlns:mc="http://schemas.openxmlformats.org/markup-compatibility/2006" xmlns:p14="http://schemas.microsoft.com/office/powerpoint/2010/main">
    <mc:Choice Requires="p14">
      <p:transition spd="slow" p14:dur="2000" advTm="221205"/>
    </mc:Choice>
    <mc:Fallback xmlns="">
      <p:transition spd="slow" advTm="2212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down)">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xEl>
                                              <p:pRg st="2" end="2"/>
                                            </p:txEl>
                                          </p:spTgt>
                                        </p:tgtEl>
                                        <p:attrNameLst>
                                          <p:attrName>style.visibility</p:attrName>
                                        </p:attrNameLst>
                                      </p:cBhvr>
                                      <p:to>
                                        <p:strVal val="visible"/>
                                      </p:to>
                                    </p:set>
                                    <p:animEffect transition="in" filter="wipe(down)">
                                      <p:cBhvr>
                                        <p:cTn id="12" dur="500"/>
                                        <p:tgtEl>
                                          <p:spTgt spid="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wipe(down)">
                                      <p:cBhvr>
                                        <p:cTn id="17" dur="500"/>
                                        <p:tgtEl>
                                          <p:spTgt spid="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4">
                                            <p:txEl>
                                              <p:pRg st="4" end="4"/>
                                            </p:txEl>
                                          </p:spTgt>
                                        </p:tgtEl>
                                        <p:attrNameLst>
                                          <p:attrName>style.visibility</p:attrName>
                                        </p:attrNameLst>
                                      </p:cBhvr>
                                      <p:to>
                                        <p:strVal val="visible"/>
                                      </p:to>
                                    </p:set>
                                    <p:animEffect transition="in" filter="wipe(down)">
                                      <p:cBhvr>
                                        <p:cTn id="22" dur="500"/>
                                        <p:tgtEl>
                                          <p:spTgt spid="3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4">
                                            <p:txEl>
                                              <p:pRg st="5" end="5"/>
                                            </p:txEl>
                                          </p:spTgt>
                                        </p:tgtEl>
                                        <p:attrNameLst>
                                          <p:attrName>style.visibility</p:attrName>
                                        </p:attrNameLst>
                                      </p:cBhvr>
                                      <p:to>
                                        <p:strVal val="visible"/>
                                      </p:to>
                                    </p:set>
                                    <p:animEffect transition="in" filter="wipe(down)">
                                      <p:cBhvr>
                                        <p:cTn id="27" dur="500"/>
                                        <p:tgtEl>
                                          <p:spTgt spid="3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4">
                                            <p:txEl>
                                              <p:pRg st="6" end="6"/>
                                            </p:txEl>
                                          </p:spTgt>
                                        </p:tgtEl>
                                        <p:attrNameLst>
                                          <p:attrName>style.visibility</p:attrName>
                                        </p:attrNameLst>
                                      </p:cBhvr>
                                      <p:to>
                                        <p:strVal val="visible"/>
                                      </p:to>
                                    </p:set>
                                    <p:animEffect transition="in" filter="wipe(down)">
                                      <p:cBhvr>
                                        <p:cTn id="32" dur="500"/>
                                        <p:tgtEl>
                                          <p:spTgt spid="3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4">
                                            <p:txEl>
                                              <p:pRg st="7" end="7"/>
                                            </p:txEl>
                                          </p:spTgt>
                                        </p:tgtEl>
                                        <p:attrNameLst>
                                          <p:attrName>style.visibility</p:attrName>
                                        </p:attrNameLst>
                                      </p:cBhvr>
                                      <p:to>
                                        <p:strVal val="visible"/>
                                      </p:to>
                                    </p:set>
                                    <p:animEffect transition="in" filter="wipe(down)">
                                      <p:cBhvr>
                                        <p:cTn id="37" dur="500"/>
                                        <p:tgtEl>
                                          <p:spTgt spid="3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4">
                                            <p:txEl>
                                              <p:pRg st="8" end="8"/>
                                            </p:txEl>
                                          </p:spTgt>
                                        </p:tgtEl>
                                        <p:attrNameLst>
                                          <p:attrName>style.visibility</p:attrName>
                                        </p:attrNameLst>
                                      </p:cBhvr>
                                      <p:to>
                                        <p:strVal val="visible"/>
                                      </p:to>
                                    </p:set>
                                    <p:animEffect transition="in" filter="wipe(down)">
                                      <p:cBhvr>
                                        <p:cTn id="42" dur="500"/>
                                        <p:tgtEl>
                                          <p:spTgt spid="3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4">
                                            <p:txEl>
                                              <p:pRg st="10" end="10"/>
                                            </p:txEl>
                                          </p:spTgt>
                                        </p:tgtEl>
                                        <p:attrNameLst>
                                          <p:attrName>style.visibility</p:attrName>
                                        </p:attrNameLst>
                                      </p:cBhvr>
                                      <p:to>
                                        <p:strVal val="visible"/>
                                      </p:to>
                                    </p:set>
                                    <p:animEffect transition="in" filter="wipe(down)">
                                      <p:cBhvr>
                                        <p:cTn id="47" dur="500"/>
                                        <p:tgtEl>
                                          <p:spTgt spid="3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xEl>
                                              <p:pRg st="12" end="12"/>
                                            </p:txEl>
                                          </p:spTgt>
                                        </p:tgtEl>
                                        <p:attrNameLst>
                                          <p:attrName>style.visibility</p:attrName>
                                        </p:attrNameLst>
                                      </p:cBhvr>
                                      <p:to>
                                        <p:strVal val="visible"/>
                                      </p:to>
                                    </p:set>
                                    <p:animEffect transition="in" filter="wipe(down)">
                                      <p:cBhvr>
                                        <p:cTn id="52" dur="500"/>
                                        <p:tgtEl>
                                          <p:spTgt spid="34">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xEl>
                                              <p:pRg st="13" end="13"/>
                                            </p:txEl>
                                          </p:spTgt>
                                        </p:tgtEl>
                                        <p:attrNameLst>
                                          <p:attrName>style.visibility</p:attrName>
                                        </p:attrNameLst>
                                      </p:cBhvr>
                                      <p:to>
                                        <p:strVal val="visible"/>
                                      </p:to>
                                    </p:set>
                                    <p:animEffect transition="in" filter="wipe(down)">
                                      <p:cBhvr>
                                        <p:cTn id="57" dur="500"/>
                                        <p:tgtEl>
                                          <p:spTgt spid="3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latin typeface="Abadi Extra Light" panose="020B0204020104020204" pitchFamily="34" charset="0"/>
              </a:rPr>
              <a:t>Some Notation and Conventions</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13</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34" name="Content Placeholder 2">
                <a:extLst>
                  <a:ext uri="{FF2B5EF4-FFF2-40B4-BE49-F238E27FC236}">
                    <a16:creationId xmlns:a16="http://schemas.microsoft.com/office/drawing/2014/main" id="{E1DF4C8E-2FB0-4CA2-9D9A-034196FC982E}"/>
                  </a:ext>
                </a:extLst>
              </p:cNvPr>
              <p:cNvSpPr>
                <a:spLocks noGrp="1"/>
              </p:cNvSpPr>
              <p:nvPr>
                <p:ph idx="1"/>
              </p:nvPr>
            </p:nvSpPr>
            <p:spPr>
              <a:xfrm>
                <a:off x="265245" y="1130786"/>
                <a:ext cx="11740617" cy="5557532"/>
              </a:xfrm>
            </p:spPr>
            <p:txBody>
              <a:bodyPr>
                <a:normAutofit fontScale="92500" lnSpcReduction="10000"/>
              </a:bodyPr>
              <a:lstStyle/>
              <a:p>
                <a:pPr>
                  <a:buFont typeface="Wingdings" panose="05000000000000000000" pitchFamily="2" charset="2"/>
                  <a:buChar char="§"/>
                </a:pPr>
                <a:r>
                  <a:rPr lang="en-GB" sz="3200" dirty="0">
                    <a:latin typeface="Abadi Extra Light" panose="020B0604020202020204" pitchFamily="34" charset="0"/>
                  </a:rPr>
                  <a:t>In ML, inputs are usually represented by vectors</a:t>
                </a:r>
              </a:p>
              <a:p>
                <a:pPr>
                  <a:buFont typeface="Wingdings" panose="05000000000000000000" pitchFamily="2" charset="2"/>
                  <a:buChar char="§"/>
                </a:pPr>
                <a:r>
                  <a:rPr lang="en-GB" sz="3200" dirty="0">
                    <a:latin typeface="Abadi Extra Light" panose="020B0604020202020204" pitchFamily="34" charset="0"/>
                  </a:rPr>
                  <a:t>A vector consists of an array of scalar values</a:t>
                </a:r>
              </a:p>
              <a:p>
                <a:pPr>
                  <a:buFont typeface="Wingdings" panose="05000000000000000000" pitchFamily="2" charset="2"/>
                  <a:buChar char="§"/>
                </a:pPr>
                <a:r>
                  <a:rPr lang="en-GB" sz="3200" dirty="0">
                    <a:latin typeface="Abadi Extra Light" panose="020B0604020202020204" pitchFamily="34" charset="0"/>
                  </a:rPr>
                  <a:t>Geometrically, a vector is just a point in a vector space, e.g., </a:t>
                </a:r>
              </a:p>
              <a:p>
                <a:pPr lvl="1">
                  <a:buFont typeface="Wingdings" panose="05000000000000000000" pitchFamily="2" charset="2"/>
                  <a:buChar char="§"/>
                </a:pPr>
                <a:r>
                  <a:rPr lang="en-GB" sz="2800" dirty="0">
                    <a:latin typeface="Abadi Extra Light" panose="020B0604020202020204" pitchFamily="34" charset="0"/>
                  </a:rPr>
                  <a:t>A length 2 vector is a point in 2-dim vector space</a:t>
                </a:r>
              </a:p>
              <a:p>
                <a:pPr lvl="1">
                  <a:buFont typeface="Wingdings" panose="05000000000000000000" pitchFamily="2" charset="2"/>
                  <a:buChar char="§"/>
                </a:pPr>
                <a:r>
                  <a:rPr lang="en-GB" sz="2800" dirty="0">
                    <a:latin typeface="Abadi Extra Light" panose="020B0604020202020204" pitchFamily="34" charset="0"/>
                  </a:rPr>
                  <a:t>A length 3 vector is a point in 3-dim vector space</a:t>
                </a:r>
              </a:p>
              <a:p>
                <a:pPr marL="457200" lvl="1" indent="0">
                  <a:buNone/>
                </a:pPr>
                <a:endParaRPr lang="en-GB" dirty="0">
                  <a:latin typeface="Abadi Extra Light" panose="020B0604020202020204" pitchFamily="34" charset="0"/>
                </a:endParaRPr>
              </a:p>
              <a:p>
                <a:pPr>
                  <a:buFont typeface="Wingdings" panose="05000000000000000000" pitchFamily="2" charset="2"/>
                  <a:buChar char="§"/>
                </a:pPr>
                <a:endParaRPr lang="en-GB" sz="3200" dirty="0">
                  <a:latin typeface="Abadi Extra Light" panose="020B0604020202020204" pitchFamily="34" charset="0"/>
                </a:endParaRPr>
              </a:p>
              <a:p>
                <a:pPr>
                  <a:buFont typeface="Wingdings" panose="05000000000000000000" pitchFamily="2" charset="2"/>
                  <a:buChar char="§"/>
                </a:pPr>
                <a:endParaRPr lang="en-GB" sz="3200" dirty="0">
                  <a:latin typeface="Abadi Extra Light" panose="020B0604020202020204" pitchFamily="34" charset="0"/>
                </a:endParaRPr>
              </a:p>
              <a:p>
                <a:pPr marL="457200" lvl="1" indent="0">
                  <a:buNone/>
                </a:pPr>
                <a:endParaRPr lang="en-GB" sz="2800" dirty="0">
                  <a:latin typeface="Abadi Extra Light" panose="020B0604020202020204" pitchFamily="34" charset="0"/>
                </a:endParaRPr>
              </a:p>
              <a:p>
                <a:pPr>
                  <a:buFont typeface="Wingdings" panose="05000000000000000000" pitchFamily="2" charset="2"/>
                  <a:buChar char="§"/>
                </a:pPr>
                <a:r>
                  <a:rPr lang="en-GB" sz="3200" dirty="0">
                    <a:latin typeface="Abadi Extra Light" panose="020B0604020202020204" pitchFamily="34" charset="0"/>
                  </a:rPr>
                  <a:t>Unless specified otherwise</a:t>
                </a:r>
              </a:p>
              <a:p>
                <a:pPr lvl="1">
                  <a:buFont typeface="Wingdings" panose="05000000000000000000" pitchFamily="2" charset="2"/>
                  <a:buChar char="§"/>
                </a:pPr>
                <a:r>
                  <a:rPr lang="en-GB" sz="2800" dirty="0">
                    <a:latin typeface="Abadi Extra Light" panose="020B0604020202020204" pitchFamily="34" charset="0"/>
                  </a:rPr>
                  <a:t>Small letters in bold font will denote vectors, e.g., </a:t>
                </a:r>
                <a14:m>
                  <m:oMath xmlns:m="http://schemas.openxmlformats.org/officeDocument/2006/math">
                    <m:r>
                      <a:rPr lang="en-IN" sz="2800" b="1" i="0" smtClean="0">
                        <a:latin typeface="Cambria Math" panose="02040503050406030204" pitchFamily="18" charset="0"/>
                        <a:ea typeface="Cambria Math" panose="02040503050406030204" pitchFamily="18" charset="0"/>
                      </a:rPr>
                      <m:t>𝐱</m:t>
                    </m:r>
                  </m:oMath>
                </a14:m>
                <a:r>
                  <a:rPr lang="en-GB" sz="2800" dirty="0">
                    <a:latin typeface="Cambria Math" panose="02040503050406030204" pitchFamily="18" charset="0"/>
                    <a:ea typeface="Cambria Math" panose="02040503050406030204" pitchFamily="18" charset="0"/>
                  </a:rPr>
                  <a:t>,</a:t>
                </a:r>
                <a:r>
                  <a:rPr lang="en-IN" sz="2800" b="1" dirty="0">
                    <a:latin typeface="Cambria Math" panose="02040503050406030204" pitchFamily="18" charset="0"/>
                    <a:ea typeface="Cambria Math" panose="02040503050406030204" pitchFamily="18" charset="0"/>
                  </a:rPr>
                  <a:t> </a:t>
                </a:r>
                <a14:m>
                  <m:oMath xmlns:m="http://schemas.openxmlformats.org/officeDocument/2006/math">
                    <m:r>
                      <a:rPr lang="en-IN" sz="2800" b="1" i="0" smtClean="0">
                        <a:latin typeface="Cambria Math" panose="02040503050406030204" pitchFamily="18" charset="0"/>
                        <a:ea typeface="Cambria Math" panose="02040503050406030204" pitchFamily="18" charset="0"/>
                      </a:rPr>
                      <m:t>𝐚</m:t>
                    </m:r>
                  </m:oMath>
                </a14:m>
                <a:r>
                  <a:rPr lang="en-GB" sz="2800" dirty="0">
                    <a:latin typeface="Cambria Math" panose="02040503050406030204" pitchFamily="18" charset="0"/>
                    <a:ea typeface="Cambria Math" panose="02040503050406030204" pitchFamily="18" charset="0"/>
                  </a:rPr>
                  <a:t>,</a:t>
                </a:r>
                <a:r>
                  <a:rPr lang="en-IN" sz="2800" b="1" dirty="0">
                    <a:latin typeface="Cambria Math" panose="02040503050406030204" pitchFamily="18" charset="0"/>
                    <a:ea typeface="Cambria Math" panose="02040503050406030204" pitchFamily="18" charset="0"/>
                  </a:rPr>
                  <a:t> </a:t>
                </a:r>
                <a14:m>
                  <m:oMath xmlns:m="http://schemas.openxmlformats.org/officeDocument/2006/math">
                    <m:r>
                      <a:rPr lang="en-IN" sz="2800" b="1" i="0" smtClean="0">
                        <a:latin typeface="Cambria Math" panose="02040503050406030204" pitchFamily="18" charset="0"/>
                        <a:ea typeface="Cambria Math" panose="02040503050406030204" pitchFamily="18" charset="0"/>
                      </a:rPr>
                      <m:t>𝐛</m:t>
                    </m:r>
                  </m:oMath>
                </a14:m>
                <a:r>
                  <a:rPr lang="en-GB" sz="2800" dirty="0">
                    <a:latin typeface="Cambria Math" panose="02040503050406030204" pitchFamily="18" charset="0"/>
                    <a:ea typeface="Cambria Math" panose="02040503050406030204" pitchFamily="18" charset="0"/>
                  </a:rPr>
                  <a:t> </a:t>
                </a:r>
                <a:r>
                  <a:rPr lang="en-GB" sz="2800" dirty="0">
                    <a:latin typeface="Abadi Extra Light" panose="020B0604020202020204" pitchFamily="34" charset="0"/>
                  </a:rPr>
                  <a:t>etc.</a:t>
                </a:r>
              </a:p>
              <a:p>
                <a:pPr lvl="1">
                  <a:buFont typeface="Wingdings" panose="05000000000000000000" pitchFamily="2" charset="2"/>
                  <a:buChar char="§"/>
                </a:pPr>
                <a:r>
                  <a:rPr lang="en-GB" sz="2800" dirty="0">
                    <a:latin typeface="Abadi Extra Light" panose="020B0604020202020204" pitchFamily="34" charset="0"/>
                  </a:rPr>
                  <a:t>Small letters in normal font to denote scalars, e.g. </a:t>
                </a:r>
                <a14:m>
                  <m:oMath xmlns:m="http://schemas.openxmlformats.org/officeDocument/2006/math">
                    <m:r>
                      <a:rPr lang="en-IN" sz="2800" b="0" i="1" smtClean="0">
                        <a:latin typeface="Cambria Math" panose="02040503050406030204" pitchFamily="18" charset="0"/>
                      </a:rPr>
                      <m:t>𝑥</m:t>
                    </m:r>
                    <m:r>
                      <a:rPr lang="en-IN" sz="2800" b="0" i="1" smtClean="0">
                        <a:latin typeface="Cambria Math" panose="02040503050406030204" pitchFamily="18" charset="0"/>
                      </a:rPr>
                      <m:t>, </m:t>
                    </m:r>
                    <m:r>
                      <a:rPr lang="en-IN" sz="2800" b="0" i="1" smtClean="0">
                        <a:latin typeface="Cambria Math" panose="02040503050406030204" pitchFamily="18" charset="0"/>
                      </a:rPr>
                      <m:t>𝑎</m:t>
                    </m:r>
                    <m:r>
                      <a:rPr lang="en-IN" sz="2800" b="0" i="1" smtClean="0">
                        <a:latin typeface="Cambria Math" panose="02040503050406030204" pitchFamily="18" charset="0"/>
                      </a:rPr>
                      <m:t>, </m:t>
                    </m:r>
                    <m:r>
                      <a:rPr lang="en-IN" sz="2800" b="0" i="1" smtClean="0">
                        <a:latin typeface="Cambria Math" panose="02040503050406030204" pitchFamily="18" charset="0"/>
                      </a:rPr>
                      <m:t>𝑏</m:t>
                    </m:r>
                  </m:oMath>
                </a14:m>
                <a:r>
                  <a:rPr lang="en-GB" sz="2800" dirty="0">
                    <a:latin typeface="Abadi Extra Light" panose="020B0604020202020204" pitchFamily="34" charset="0"/>
                  </a:rPr>
                  <a:t>, etc</a:t>
                </a:r>
              </a:p>
              <a:p>
                <a:pPr lvl="1">
                  <a:buFont typeface="Wingdings" panose="05000000000000000000" pitchFamily="2" charset="2"/>
                  <a:buChar char="§"/>
                </a:pPr>
                <a:r>
                  <a:rPr lang="en-GB" sz="2800" dirty="0">
                    <a:latin typeface="Abadi Extra Light" panose="020B0604020202020204" pitchFamily="34" charset="0"/>
                  </a:rPr>
                  <a:t>Capital letters in bold font will denote matrices (2-dim arrays), e.g., </a:t>
                </a:r>
                <a14:m>
                  <m:oMath xmlns:m="http://schemas.openxmlformats.org/officeDocument/2006/math">
                    <m:r>
                      <a:rPr lang="en-IN" sz="2800" b="1" i="0" smtClean="0">
                        <a:latin typeface="Cambria Math" panose="02040503050406030204" pitchFamily="18" charset="0"/>
                      </a:rPr>
                      <m:t>𝐗</m:t>
                    </m:r>
                    <m:r>
                      <a:rPr lang="en-IN" sz="2800" b="1" i="0" smtClean="0">
                        <a:latin typeface="Cambria Math" panose="02040503050406030204" pitchFamily="18" charset="0"/>
                      </a:rPr>
                      <m:t>, </m:t>
                    </m:r>
                    <m:r>
                      <a:rPr lang="en-IN" sz="2800" b="1" i="0" smtClean="0">
                        <a:latin typeface="Cambria Math" panose="02040503050406030204" pitchFamily="18" charset="0"/>
                      </a:rPr>
                      <m:t>𝐀</m:t>
                    </m:r>
                    <m:r>
                      <a:rPr lang="en-IN" sz="2800" b="1" i="0" smtClean="0">
                        <a:latin typeface="Cambria Math" panose="02040503050406030204" pitchFamily="18" charset="0"/>
                      </a:rPr>
                      <m:t>, </m:t>
                    </m:r>
                    <m:r>
                      <a:rPr lang="en-IN" sz="2800" b="1" i="0" smtClean="0">
                        <a:latin typeface="Cambria Math" panose="02040503050406030204" pitchFamily="18" charset="0"/>
                      </a:rPr>
                      <m:t>𝐁</m:t>
                    </m:r>
                  </m:oMath>
                </a14:m>
                <a:r>
                  <a:rPr lang="en-GB" sz="2800" dirty="0">
                    <a:latin typeface="Abadi Extra Light" panose="020B0604020202020204" pitchFamily="34" charset="0"/>
                  </a:rPr>
                  <a:t>, etc</a:t>
                </a:r>
              </a:p>
            </p:txBody>
          </p:sp>
        </mc:Choice>
        <mc:Fallback xmlns="">
          <p:sp>
            <p:nvSpPr>
              <p:cNvPr id="34" name="Content Placeholder 2">
                <a:extLst>
                  <a:ext uri="{FF2B5EF4-FFF2-40B4-BE49-F238E27FC236}">
                    <a16:creationId xmlns:a16="http://schemas.microsoft.com/office/drawing/2014/main" id="{E1DF4C8E-2FB0-4CA2-9D9A-034196FC982E}"/>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1091" t="-2961" b="-2522"/>
                </a:stretch>
              </a:blipFill>
            </p:spPr>
            <p:txBody>
              <a:bodyPr/>
              <a:lstStyle/>
              <a:p>
                <a:r>
                  <a:rPr lang="en-IN">
                    <a:noFill/>
                  </a:rPr>
                  <a:t> </a:t>
                </a:r>
              </a:p>
            </p:txBody>
          </p:sp>
        </mc:Fallback>
      </mc:AlternateContent>
      <p:graphicFrame>
        <p:nvGraphicFramePr>
          <p:cNvPr id="3" name="Table 3">
            <a:extLst>
              <a:ext uri="{FF2B5EF4-FFF2-40B4-BE49-F238E27FC236}">
                <a16:creationId xmlns:a16="http://schemas.microsoft.com/office/drawing/2014/main" id="{783A365E-8AB1-4CD8-A7F4-4D2414144BF4}"/>
              </a:ext>
            </a:extLst>
          </p:cNvPr>
          <p:cNvGraphicFramePr>
            <a:graphicFrameLocks noGrp="1"/>
          </p:cNvGraphicFramePr>
          <p:nvPr/>
        </p:nvGraphicFramePr>
        <p:xfrm>
          <a:off x="8305101" y="1483064"/>
          <a:ext cx="3447879" cy="238138"/>
        </p:xfrm>
        <a:graphic>
          <a:graphicData uri="http://schemas.openxmlformats.org/drawingml/2006/table">
            <a:tbl>
              <a:tblPr firstRow="1" bandRow="1">
                <a:tableStyleId>{5C22544A-7EE6-4342-B048-85BDC9FD1C3A}</a:tableStyleId>
              </a:tblPr>
              <a:tblGrid>
                <a:gridCol w="344788">
                  <a:extLst>
                    <a:ext uri="{9D8B030D-6E8A-4147-A177-3AD203B41FA5}">
                      <a16:colId xmlns:a16="http://schemas.microsoft.com/office/drawing/2014/main" val="3854861144"/>
                    </a:ext>
                  </a:extLst>
                </a:gridCol>
                <a:gridCol w="366970">
                  <a:extLst>
                    <a:ext uri="{9D8B030D-6E8A-4147-A177-3AD203B41FA5}">
                      <a16:colId xmlns:a16="http://schemas.microsoft.com/office/drawing/2014/main" val="256184923"/>
                    </a:ext>
                  </a:extLst>
                </a:gridCol>
                <a:gridCol w="322605">
                  <a:extLst>
                    <a:ext uri="{9D8B030D-6E8A-4147-A177-3AD203B41FA5}">
                      <a16:colId xmlns:a16="http://schemas.microsoft.com/office/drawing/2014/main" val="3866973990"/>
                    </a:ext>
                  </a:extLst>
                </a:gridCol>
                <a:gridCol w="344788">
                  <a:extLst>
                    <a:ext uri="{9D8B030D-6E8A-4147-A177-3AD203B41FA5}">
                      <a16:colId xmlns:a16="http://schemas.microsoft.com/office/drawing/2014/main" val="1879397274"/>
                    </a:ext>
                  </a:extLst>
                </a:gridCol>
                <a:gridCol w="344788">
                  <a:extLst>
                    <a:ext uri="{9D8B030D-6E8A-4147-A177-3AD203B41FA5}">
                      <a16:colId xmlns:a16="http://schemas.microsoft.com/office/drawing/2014/main" val="2986904658"/>
                    </a:ext>
                  </a:extLst>
                </a:gridCol>
                <a:gridCol w="344788">
                  <a:extLst>
                    <a:ext uri="{9D8B030D-6E8A-4147-A177-3AD203B41FA5}">
                      <a16:colId xmlns:a16="http://schemas.microsoft.com/office/drawing/2014/main" val="596298407"/>
                    </a:ext>
                  </a:extLst>
                </a:gridCol>
                <a:gridCol w="344788">
                  <a:extLst>
                    <a:ext uri="{9D8B030D-6E8A-4147-A177-3AD203B41FA5}">
                      <a16:colId xmlns:a16="http://schemas.microsoft.com/office/drawing/2014/main" val="362989291"/>
                    </a:ext>
                  </a:extLst>
                </a:gridCol>
                <a:gridCol w="344788">
                  <a:extLst>
                    <a:ext uri="{9D8B030D-6E8A-4147-A177-3AD203B41FA5}">
                      <a16:colId xmlns:a16="http://schemas.microsoft.com/office/drawing/2014/main" val="1572016170"/>
                    </a:ext>
                  </a:extLst>
                </a:gridCol>
                <a:gridCol w="344788">
                  <a:extLst>
                    <a:ext uri="{9D8B030D-6E8A-4147-A177-3AD203B41FA5}">
                      <a16:colId xmlns:a16="http://schemas.microsoft.com/office/drawing/2014/main" val="4250917338"/>
                    </a:ext>
                  </a:extLst>
                </a:gridCol>
                <a:gridCol w="344788">
                  <a:extLst>
                    <a:ext uri="{9D8B030D-6E8A-4147-A177-3AD203B41FA5}">
                      <a16:colId xmlns:a16="http://schemas.microsoft.com/office/drawing/2014/main" val="2123395191"/>
                    </a:ext>
                  </a:extLst>
                </a:gridCol>
              </a:tblGrid>
              <a:tr h="238138">
                <a:tc>
                  <a:txBody>
                    <a:bodyPr/>
                    <a:lstStyle/>
                    <a:p>
                      <a:r>
                        <a:rPr lang="en-IN" sz="800" dirty="0">
                          <a:solidFill>
                            <a:schemeClr val="tx1"/>
                          </a:solidFill>
                          <a:latin typeface="Abadi Extra Light" panose="020B0204020104020204" pitchFamily="34" charset="0"/>
                        </a:rPr>
                        <a:t>0.5</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800" dirty="0">
                          <a:solidFill>
                            <a:schemeClr val="tx1"/>
                          </a:solidFill>
                          <a:latin typeface="Abadi Extra Light" panose="020B0204020104020204" pitchFamily="34" charset="0"/>
                        </a:rPr>
                        <a:t>0.3</a:t>
                      </a:r>
                    </a:p>
                  </a:txBody>
                  <a:tcPr>
                    <a:solidFill>
                      <a:schemeClr val="accent2"/>
                    </a:solidFill>
                  </a:tcPr>
                </a:tc>
                <a:tc>
                  <a:txBody>
                    <a:bodyPr/>
                    <a:lstStyle/>
                    <a:p>
                      <a:r>
                        <a:rPr lang="en-IN" sz="800" dirty="0">
                          <a:solidFill>
                            <a:schemeClr val="tx1"/>
                          </a:solidFill>
                          <a:latin typeface="Abadi Extra Light" panose="020B0204020104020204" pitchFamily="34" charset="0"/>
                        </a:rPr>
                        <a:t>0.6</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800" dirty="0">
                          <a:solidFill>
                            <a:schemeClr val="tx1"/>
                          </a:solidFill>
                          <a:latin typeface="Abadi Extra Light" panose="020B0204020104020204" pitchFamily="34" charset="0"/>
                        </a:rPr>
                        <a:t>0.1</a:t>
                      </a:r>
                    </a:p>
                  </a:txBody>
                  <a:tcPr>
                    <a:solidFill>
                      <a:schemeClr val="accent2"/>
                    </a:solidFill>
                  </a:tcPr>
                </a:tc>
                <a:tc>
                  <a:txBody>
                    <a:bodyPr/>
                    <a:lstStyle/>
                    <a:p>
                      <a:r>
                        <a:rPr lang="en-IN" sz="800" dirty="0">
                          <a:solidFill>
                            <a:schemeClr val="tx1"/>
                          </a:solidFill>
                          <a:latin typeface="Abadi Extra Light" panose="020B0204020104020204" pitchFamily="34" charset="0"/>
                        </a:rPr>
                        <a:t>0.2</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800" dirty="0">
                          <a:solidFill>
                            <a:schemeClr val="tx1"/>
                          </a:solidFill>
                          <a:latin typeface="Abadi Extra Light" panose="020B0204020104020204" pitchFamily="34" charset="0"/>
                        </a:rPr>
                        <a:t>0.5</a:t>
                      </a:r>
                    </a:p>
                  </a:txBody>
                  <a:tcPr>
                    <a:solidFill>
                      <a:schemeClr val="accent2"/>
                    </a:solidFill>
                  </a:tcPr>
                </a:tc>
                <a:tc>
                  <a:txBody>
                    <a:bodyPr/>
                    <a:lstStyle/>
                    <a:p>
                      <a:r>
                        <a:rPr lang="en-IN" sz="800" dirty="0">
                          <a:solidFill>
                            <a:schemeClr val="tx1"/>
                          </a:solidFill>
                          <a:latin typeface="Abadi Extra Light" panose="020B0204020104020204" pitchFamily="34" charset="0"/>
                        </a:rPr>
                        <a:t>0.9</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800" dirty="0">
                          <a:solidFill>
                            <a:schemeClr val="tx1"/>
                          </a:solidFill>
                          <a:latin typeface="Abadi Extra Light" panose="020B0204020104020204" pitchFamily="34" charset="0"/>
                        </a:rPr>
                        <a:t>0.2</a:t>
                      </a:r>
                    </a:p>
                  </a:txBody>
                  <a:tcPr>
                    <a:solidFill>
                      <a:schemeClr val="accent2"/>
                    </a:solidFill>
                  </a:tcPr>
                </a:tc>
                <a:tc>
                  <a:txBody>
                    <a:bodyPr/>
                    <a:lstStyle/>
                    <a:p>
                      <a:r>
                        <a:rPr lang="en-IN" sz="800" dirty="0">
                          <a:solidFill>
                            <a:schemeClr val="tx1"/>
                          </a:solidFill>
                          <a:latin typeface="Abadi Extra Light" panose="020B0204020104020204" pitchFamily="34" charset="0"/>
                        </a:rPr>
                        <a:t>0.1</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800" dirty="0">
                          <a:solidFill>
                            <a:schemeClr val="tx1"/>
                          </a:solidFill>
                          <a:latin typeface="Abadi Extra Light" panose="020B0204020104020204" pitchFamily="34" charset="0"/>
                        </a:rPr>
                        <a:t>0.5</a:t>
                      </a:r>
                    </a:p>
                  </a:txBody>
                  <a:tcPr>
                    <a:solidFill>
                      <a:schemeClr val="accent2"/>
                    </a:solidFill>
                  </a:tcPr>
                </a:tc>
                <a:extLst>
                  <a:ext uri="{0D108BD9-81ED-4DB2-BD59-A6C34878D82A}">
                    <a16:rowId xmlns:a16="http://schemas.microsoft.com/office/drawing/2014/main" val="4227624515"/>
                  </a:ext>
                </a:extLst>
              </a:tr>
            </a:tbl>
          </a:graphicData>
        </a:graphic>
      </p:graphicFrame>
      <p:graphicFrame>
        <p:nvGraphicFramePr>
          <p:cNvPr id="5" name="Table 4">
            <a:extLst>
              <a:ext uri="{FF2B5EF4-FFF2-40B4-BE49-F238E27FC236}">
                <a16:creationId xmlns:a16="http://schemas.microsoft.com/office/drawing/2014/main" id="{26C6EE84-2309-4CDF-BD95-75DFD67A689A}"/>
              </a:ext>
            </a:extLst>
          </p:cNvPr>
          <p:cNvGraphicFramePr>
            <a:graphicFrameLocks noGrp="1"/>
          </p:cNvGraphicFramePr>
          <p:nvPr/>
        </p:nvGraphicFramePr>
        <p:xfrm>
          <a:off x="2565400" y="4089199"/>
          <a:ext cx="711758" cy="238138"/>
        </p:xfrm>
        <a:graphic>
          <a:graphicData uri="http://schemas.openxmlformats.org/drawingml/2006/table">
            <a:tbl>
              <a:tblPr firstRow="1" bandRow="1">
                <a:tableStyleId>{5C22544A-7EE6-4342-B048-85BDC9FD1C3A}</a:tableStyleId>
              </a:tblPr>
              <a:tblGrid>
                <a:gridCol w="344788">
                  <a:extLst>
                    <a:ext uri="{9D8B030D-6E8A-4147-A177-3AD203B41FA5}">
                      <a16:colId xmlns:a16="http://schemas.microsoft.com/office/drawing/2014/main" val="2783819659"/>
                    </a:ext>
                  </a:extLst>
                </a:gridCol>
                <a:gridCol w="366970">
                  <a:extLst>
                    <a:ext uri="{9D8B030D-6E8A-4147-A177-3AD203B41FA5}">
                      <a16:colId xmlns:a16="http://schemas.microsoft.com/office/drawing/2014/main" val="1108785770"/>
                    </a:ext>
                  </a:extLst>
                </a:gridCol>
              </a:tblGrid>
              <a:tr h="238138">
                <a:tc>
                  <a:txBody>
                    <a:bodyPr/>
                    <a:lstStyle/>
                    <a:p>
                      <a:r>
                        <a:rPr lang="en-IN" sz="800" dirty="0">
                          <a:solidFill>
                            <a:schemeClr val="tx1"/>
                          </a:solidFill>
                          <a:latin typeface="Abadi Extra Light" panose="020B0204020104020204" pitchFamily="34" charset="0"/>
                        </a:rPr>
                        <a:t>0.5</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800" dirty="0">
                          <a:solidFill>
                            <a:schemeClr val="tx1"/>
                          </a:solidFill>
                          <a:latin typeface="Abadi Extra Light" panose="020B0204020104020204" pitchFamily="34" charset="0"/>
                        </a:rPr>
                        <a:t>0.3</a:t>
                      </a:r>
                    </a:p>
                  </a:txBody>
                  <a:tcPr>
                    <a:solidFill>
                      <a:schemeClr val="accent2"/>
                    </a:solidFill>
                  </a:tcPr>
                </a:tc>
                <a:extLst>
                  <a:ext uri="{0D108BD9-81ED-4DB2-BD59-A6C34878D82A}">
                    <a16:rowId xmlns:a16="http://schemas.microsoft.com/office/drawing/2014/main" val="3127192186"/>
                  </a:ext>
                </a:extLst>
              </a:tr>
            </a:tbl>
          </a:graphicData>
        </a:graphic>
      </p:graphicFrame>
      <p:cxnSp>
        <p:nvCxnSpPr>
          <p:cNvPr id="7" name="Straight Arrow Connector 6">
            <a:extLst>
              <a:ext uri="{FF2B5EF4-FFF2-40B4-BE49-F238E27FC236}">
                <a16:creationId xmlns:a16="http://schemas.microsoft.com/office/drawing/2014/main" id="{BF4CC1C8-EB96-4856-854B-1E7D20C6D137}"/>
              </a:ext>
            </a:extLst>
          </p:cNvPr>
          <p:cNvCxnSpPr>
            <a:cxnSpLocks/>
          </p:cNvCxnSpPr>
          <p:nvPr/>
        </p:nvCxnSpPr>
        <p:spPr>
          <a:xfrm flipV="1">
            <a:off x="3796145" y="3608648"/>
            <a:ext cx="0" cy="10413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CB956F-1BC3-4597-B985-0083A2B96FC4}"/>
              </a:ext>
            </a:extLst>
          </p:cNvPr>
          <p:cNvCxnSpPr>
            <a:cxnSpLocks/>
          </p:cNvCxnSpPr>
          <p:nvPr/>
        </p:nvCxnSpPr>
        <p:spPr>
          <a:xfrm flipV="1">
            <a:off x="3796145" y="4650047"/>
            <a:ext cx="111298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003DBBAB-7F21-492A-BF21-53EC232A5FEF}"/>
              </a:ext>
            </a:extLst>
          </p:cNvPr>
          <p:cNvGraphicFramePr>
            <a:graphicFrameLocks noGrp="1"/>
          </p:cNvGraphicFramePr>
          <p:nvPr/>
        </p:nvGraphicFramePr>
        <p:xfrm>
          <a:off x="6455945" y="3941988"/>
          <a:ext cx="969687" cy="238138"/>
        </p:xfrm>
        <a:graphic>
          <a:graphicData uri="http://schemas.openxmlformats.org/drawingml/2006/table">
            <a:tbl>
              <a:tblPr firstRow="1" bandRow="1">
                <a:tableStyleId>{5C22544A-7EE6-4342-B048-85BDC9FD1C3A}</a:tableStyleId>
              </a:tblPr>
              <a:tblGrid>
                <a:gridCol w="323229">
                  <a:extLst>
                    <a:ext uri="{9D8B030D-6E8A-4147-A177-3AD203B41FA5}">
                      <a16:colId xmlns:a16="http://schemas.microsoft.com/office/drawing/2014/main" val="2783819659"/>
                    </a:ext>
                  </a:extLst>
                </a:gridCol>
                <a:gridCol w="323229">
                  <a:extLst>
                    <a:ext uri="{9D8B030D-6E8A-4147-A177-3AD203B41FA5}">
                      <a16:colId xmlns:a16="http://schemas.microsoft.com/office/drawing/2014/main" val="1108785770"/>
                    </a:ext>
                  </a:extLst>
                </a:gridCol>
                <a:gridCol w="323229">
                  <a:extLst>
                    <a:ext uri="{9D8B030D-6E8A-4147-A177-3AD203B41FA5}">
                      <a16:colId xmlns:a16="http://schemas.microsoft.com/office/drawing/2014/main" val="3754831555"/>
                    </a:ext>
                  </a:extLst>
                </a:gridCol>
              </a:tblGrid>
              <a:tr h="238138">
                <a:tc>
                  <a:txBody>
                    <a:bodyPr/>
                    <a:lstStyle/>
                    <a:p>
                      <a:r>
                        <a:rPr lang="en-IN" sz="800" dirty="0">
                          <a:solidFill>
                            <a:schemeClr val="tx1"/>
                          </a:solidFill>
                          <a:latin typeface="Abadi Extra Light" panose="020B0204020104020204" pitchFamily="34" charset="0"/>
                        </a:rPr>
                        <a:t>0.5</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800" dirty="0">
                          <a:solidFill>
                            <a:schemeClr val="tx1"/>
                          </a:solidFill>
                          <a:latin typeface="Abadi Extra Light" panose="020B0204020104020204" pitchFamily="34" charset="0"/>
                        </a:rPr>
                        <a:t>0.3</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800" dirty="0">
                          <a:solidFill>
                            <a:schemeClr val="tx1"/>
                          </a:solidFill>
                          <a:latin typeface="Abadi Extra Light" panose="020B0204020104020204" pitchFamily="34" charset="0"/>
                        </a:rPr>
                        <a:t>0.6</a:t>
                      </a:r>
                    </a:p>
                  </a:txBody>
                  <a:tcPr>
                    <a:solidFill>
                      <a:schemeClr val="accent2"/>
                    </a:solidFill>
                  </a:tcPr>
                </a:tc>
                <a:extLst>
                  <a:ext uri="{0D108BD9-81ED-4DB2-BD59-A6C34878D82A}">
                    <a16:rowId xmlns:a16="http://schemas.microsoft.com/office/drawing/2014/main" val="3127192186"/>
                  </a:ext>
                </a:extLst>
              </a:tr>
            </a:tbl>
          </a:graphicData>
        </a:graphic>
      </p:graphicFrame>
      <p:sp>
        <p:nvSpPr>
          <p:cNvPr id="18" name="Oval 17">
            <a:extLst>
              <a:ext uri="{FF2B5EF4-FFF2-40B4-BE49-F238E27FC236}">
                <a16:creationId xmlns:a16="http://schemas.microsoft.com/office/drawing/2014/main" id="{667D841A-6BF4-4A7D-A628-CA70C9A46688}"/>
              </a:ext>
            </a:extLst>
          </p:cNvPr>
          <p:cNvSpPr/>
          <p:nvPr/>
        </p:nvSpPr>
        <p:spPr>
          <a:xfrm>
            <a:off x="4340133" y="3815511"/>
            <a:ext cx="100800" cy="1019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1" name="Straight Arrow Connector 30">
            <a:extLst>
              <a:ext uri="{FF2B5EF4-FFF2-40B4-BE49-F238E27FC236}">
                <a16:creationId xmlns:a16="http://schemas.microsoft.com/office/drawing/2014/main" id="{AA50976D-9BE1-4A13-9900-64C3F1B9A9DF}"/>
              </a:ext>
            </a:extLst>
          </p:cNvPr>
          <p:cNvCxnSpPr>
            <a:cxnSpLocks/>
          </p:cNvCxnSpPr>
          <p:nvPr/>
        </p:nvCxnSpPr>
        <p:spPr>
          <a:xfrm flipV="1">
            <a:off x="8083896" y="3461436"/>
            <a:ext cx="0" cy="10413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EA590D5-69C3-4417-A37C-A9FA1B989335}"/>
              </a:ext>
            </a:extLst>
          </p:cNvPr>
          <p:cNvCxnSpPr>
            <a:cxnSpLocks/>
          </p:cNvCxnSpPr>
          <p:nvPr/>
        </p:nvCxnSpPr>
        <p:spPr>
          <a:xfrm flipV="1">
            <a:off x="8083896" y="4502835"/>
            <a:ext cx="111298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3B4FF680-5C9B-446F-A143-91802335C541}"/>
              </a:ext>
            </a:extLst>
          </p:cNvPr>
          <p:cNvSpPr/>
          <p:nvPr/>
        </p:nvSpPr>
        <p:spPr>
          <a:xfrm>
            <a:off x="8350641" y="3840058"/>
            <a:ext cx="100800" cy="1019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5" name="Straight Arrow Connector 34">
            <a:extLst>
              <a:ext uri="{FF2B5EF4-FFF2-40B4-BE49-F238E27FC236}">
                <a16:creationId xmlns:a16="http://schemas.microsoft.com/office/drawing/2014/main" id="{4170B402-DB3B-470B-BC2A-FCD66B95B68A}"/>
              </a:ext>
            </a:extLst>
          </p:cNvPr>
          <p:cNvCxnSpPr>
            <a:cxnSpLocks/>
          </p:cNvCxnSpPr>
          <p:nvPr/>
        </p:nvCxnSpPr>
        <p:spPr>
          <a:xfrm flipH="1">
            <a:off x="7365594" y="4506202"/>
            <a:ext cx="718301" cy="2724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AD88F06-DE17-4F5B-BBE5-7913F1230BF4}"/>
              </a:ext>
            </a:extLst>
          </p:cNvPr>
          <p:cNvSpPr txBox="1"/>
          <p:nvPr/>
        </p:nvSpPr>
        <p:spPr>
          <a:xfrm>
            <a:off x="4427211" y="3630845"/>
            <a:ext cx="966931" cy="369332"/>
          </a:xfrm>
          <a:prstGeom prst="rect">
            <a:avLst/>
          </a:prstGeom>
          <a:noFill/>
        </p:spPr>
        <p:txBody>
          <a:bodyPr wrap="none" rtlCol="0">
            <a:spAutoFit/>
          </a:bodyPr>
          <a:lstStyle/>
          <a:p>
            <a:r>
              <a:rPr lang="en-IN" dirty="0"/>
              <a:t>(0.5,0.3)</a:t>
            </a:r>
          </a:p>
        </p:txBody>
      </p:sp>
      <p:sp>
        <p:nvSpPr>
          <p:cNvPr id="37" name="TextBox 36">
            <a:extLst>
              <a:ext uri="{FF2B5EF4-FFF2-40B4-BE49-F238E27FC236}">
                <a16:creationId xmlns:a16="http://schemas.microsoft.com/office/drawing/2014/main" id="{D184C58D-ED6E-4198-8C66-A82C1BF1B91F}"/>
              </a:ext>
            </a:extLst>
          </p:cNvPr>
          <p:cNvSpPr txBox="1"/>
          <p:nvPr/>
        </p:nvSpPr>
        <p:spPr>
          <a:xfrm>
            <a:off x="8403958" y="3655392"/>
            <a:ext cx="1316386" cy="369332"/>
          </a:xfrm>
          <a:prstGeom prst="rect">
            <a:avLst/>
          </a:prstGeom>
          <a:noFill/>
        </p:spPr>
        <p:txBody>
          <a:bodyPr wrap="none" rtlCol="0">
            <a:spAutoFit/>
          </a:bodyPr>
          <a:lstStyle/>
          <a:p>
            <a:r>
              <a:rPr lang="en-IN" dirty="0"/>
              <a:t>(0.5,0.3,0.6)</a:t>
            </a:r>
          </a:p>
        </p:txBody>
      </p:sp>
      <p:sp>
        <p:nvSpPr>
          <p:cNvPr id="38" name="Arrow: Right 37">
            <a:extLst>
              <a:ext uri="{FF2B5EF4-FFF2-40B4-BE49-F238E27FC236}">
                <a16:creationId xmlns:a16="http://schemas.microsoft.com/office/drawing/2014/main" id="{63FFA3F2-7157-4263-8DD3-5E6A5C88CAFE}"/>
              </a:ext>
            </a:extLst>
          </p:cNvPr>
          <p:cNvSpPr/>
          <p:nvPr/>
        </p:nvSpPr>
        <p:spPr>
          <a:xfrm rot="20534035">
            <a:off x="3424961" y="3998128"/>
            <a:ext cx="817373" cy="80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Arrow: Right 38">
            <a:extLst>
              <a:ext uri="{FF2B5EF4-FFF2-40B4-BE49-F238E27FC236}">
                <a16:creationId xmlns:a16="http://schemas.microsoft.com/office/drawing/2014/main" id="{E4CEFAD5-5213-451D-8912-0288A8B9B42D}"/>
              </a:ext>
            </a:extLst>
          </p:cNvPr>
          <p:cNvSpPr/>
          <p:nvPr/>
        </p:nvSpPr>
        <p:spPr>
          <a:xfrm rot="21114023">
            <a:off x="7525718" y="3990622"/>
            <a:ext cx="694844" cy="63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1" name="Picture 40">
            <a:extLst>
              <a:ext uri="{FF2B5EF4-FFF2-40B4-BE49-F238E27FC236}">
                <a16:creationId xmlns:a16="http://schemas.microsoft.com/office/drawing/2014/main" id="{2772F419-39A1-4481-9761-C7D5D44BD622}"/>
              </a:ext>
            </a:extLst>
          </p:cNvPr>
          <p:cNvPicPr>
            <a:picLocks noChangeAspect="1"/>
          </p:cNvPicPr>
          <p:nvPr/>
        </p:nvPicPr>
        <p:blipFill>
          <a:blip r:embed="rId4"/>
          <a:stretch>
            <a:fillRect/>
          </a:stretch>
        </p:blipFill>
        <p:spPr>
          <a:xfrm>
            <a:off x="11082253" y="2756925"/>
            <a:ext cx="1010687" cy="965223"/>
          </a:xfrm>
          <a:prstGeom prst="rect">
            <a:avLst/>
          </a:prstGeom>
        </p:spPr>
      </p:pic>
      <p:sp>
        <p:nvSpPr>
          <p:cNvPr id="42" name="Speech Bubble: Rectangle 41">
            <a:extLst>
              <a:ext uri="{FF2B5EF4-FFF2-40B4-BE49-F238E27FC236}">
                <a16:creationId xmlns:a16="http://schemas.microsoft.com/office/drawing/2014/main" id="{0BCDD940-B39B-4E04-B889-E9B2DDF68BB2}"/>
              </a:ext>
            </a:extLst>
          </p:cNvPr>
          <p:cNvSpPr/>
          <p:nvPr/>
        </p:nvSpPr>
        <p:spPr>
          <a:xfrm>
            <a:off x="8741328" y="2817020"/>
            <a:ext cx="2233663" cy="723133"/>
          </a:xfrm>
          <a:prstGeom prst="wedgeRectCallout">
            <a:avLst>
              <a:gd name="adj1" fmla="val 67859"/>
              <a:gd name="adj2" fmla="val 16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Likewise for higher dimensions, even though harder to visualize</a:t>
            </a:r>
          </a:p>
        </p:txBody>
      </p:sp>
    </p:spTree>
    <p:custDataLst>
      <p:tags r:id="rId1"/>
    </p:custDataLst>
    <p:extLst>
      <p:ext uri="{BB962C8B-B14F-4D97-AF65-F5344CB8AC3E}">
        <p14:creationId xmlns:p14="http://schemas.microsoft.com/office/powerpoint/2010/main" val="3993459671"/>
      </p:ext>
    </p:extLst>
  </p:cSld>
  <p:clrMapOvr>
    <a:masterClrMapping/>
  </p:clrMapOvr>
  <mc:AlternateContent xmlns:mc="http://schemas.openxmlformats.org/markup-compatibility/2006" xmlns:p14="http://schemas.microsoft.com/office/powerpoint/2010/main">
    <mc:Choice Requires="p14">
      <p:transition spd="slow" p14:dur="2000" advTm="105536"/>
    </mc:Choice>
    <mc:Fallback xmlns="">
      <p:transition spd="slow" advTm="1055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down)">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wipe(down)">
                                      <p:cBhvr>
                                        <p:cTn id="12" dur="500"/>
                                        <p:tgtEl>
                                          <p:spTgt spid="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4">
                                            <p:txEl>
                                              <p:pRg st="2" end="2"/>
                                            </p:txEl>
                                          </p:spTgt>
                                        </p:tgtEl>
                                        <p:attrNameLst>
                                          <p:attrName>style.visibility</p:attrName>
                                        </p:attrNameLst>
                                      </p:cBhvr>
                                      <p:to>
                                        <p:strVal val="visible"/>
                                      </p:to>
                                    </p:set>
                                    <p:animEffect transition="in" filter="wipe(down)">
                                      <p:cBhvr>
                                        <p:cTn id="22" dur="500"/>
                                        <p:tgtEl>
                                          <p:spTgt spid="3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4">
                                            <p:txEl>
                                              <p:pRg st="3" end="3"/>
                                            </p:txEl>
                                          </p:spTgt>
                                        </p:tgtEl>
                                        <p:attrNameLst>
                                          <p:attrName>style.visibility</p:attrName>
                                        </p:attrNameLst>
                                      </p:cBhvr>
                                      <p:to>
                                        <p:strVal val="visible"/>
                                      </p:to>
                                    </p:set>
                                    <p:animEffect transition="in" filter="wipe(down)">
                                      <p:cBhvr>
                                        <p:cTn id="27" dur="500"/>
                                        <p:tgtEl>
                                          <p:spTgt spid="3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4">
                                            <p:txEl>
                                              <p:pRg st="4" end="4"/>
                                            </p:txEl>
                                          </p:spTgt>
                                        </p:tgtEl>
                                        <p:attrNameLst>
                                          <p:attrName>style.visibility</p:attrName>
                                        </p:attrNameLst>
                                      </p:cBhvr>
                                      <p:to>
                                        <p:strVal val="visible"/>
                                      </p:to>
                                    </p:set>
                                    <p:animEffect transition="in" filter="wipe(down)">
                                      <p:cBhvr>
                                        <p:cTn id="32" dur="500"/>
                                        <p:tgtEl>
                                          <p:spTgt spid="3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down)">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down)">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par>
                                <p:cTn id="69" presetID="22" presetClass="entr" presetSubtype="4"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down)">
                                      <p:cBhvr>
                                        <p:cTn id="71" dur="500"/>
                                        <p:tgtEl>
                                          <p:spTgt spid="32"/>
                                        </p:tgtEl>
                                      </p:cBhvr>
                                    </p:animEffect>
                                  </p:childTnLst>
                                </p:cTn>
                              </p:par>
                              <p:par>
                                <p:cTn id="72" presetID="22" presetClass="entr" presetSubtype="4" fill="hold"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down)">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down)">
                                      <p:cBhvr>
                                        <p:cTn id="79" dur="500"/>
                                        <p:tgtEl>
                                          <p:spTgt spid="3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wipe(down)">
                                      <p:cBhvr>
                                        <p:cTn id="84" dur="500"/>
                                        <p:tgtEl>
                                          <p:spTgt spid="33"/>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down)">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down)">
                                      <p:cBhvr>
                                        <p:cTn id="92" dur="500"/>
                                        <p:tgtEl>
                                          <p:spTgt spid="41"/>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34">
                                            <p:txEl>
                                              <p:pRg st="9" end="9"/>
                                            </p:txEl>
                                          </p:spTgt>
                                        </p:tgtEl>
                                        <p:attrNameLst>
                                          <p:attrName>style.visibility</p:attrName>
                                        </p:attrNameLst>
                                      </p:cBhvr>
                                      <p:to>
                                        <p:strVal val="visible"/>
                                      </p:to>
                                    </p:set>
                                    <p:animEffect transition="in" filter="wipe(down)">
                                      <p:cBhvr>
                                        <p:cTn id="100" dur="500"/>
                                        <p:tgtEl>
                                          <p:spTgt spid="34">
                                            <p:txEl>
                                              <p:pRg st="9" end="9"/>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34">
                                            <p:txEl>
                                              <p:pRg st="10" end="10"/>
                                            </p:txEl>
                                          </p:spTgt>
                                        </p:tgtEl>
                                        <p:attrNameLst>
                                          <p:attrName>style.visibility</p:attrName>
                                        </p:attrNameLst>
                                      </p:cBhvr>
                                      <p:to>
                                        <p:strVal val="visible"/>
                                      </p:to>
                                    </p:set>
                                    <p:animEffect transition="in" filter="wipe(down)">
                                      <p:cBhvr>
                                        <p:cTn id="105" dur="500"/>
                                        <p:tgtEl>
                                          <p:spTgt spid="34">
                                            <p:txEl>
                                              <p:pRg st="10" end="1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34">
                                            <p:txEl>
                                              <p:pRg st="11" end="11"/>
                                            </p:txEl>
                                          </p:spTgt>
                                        </p:tgtEl>
                                        <p:attrNameLst>
                                          <p:attrName>style.visibility</p:attrName>
                                        </p:attrNameLst>
                                      </p:cBhvr>
                                      <p:to>
                                        <p:strVal val="visible"/>
                                      </p:to>
                                    </p:set>
                                    <p:animEffect transition="in" filter="wipe(down)">
                                      <p:cBhvr>
                                        <p:cTn id="110" dur="500"/>
                                        <p:tgtEl>
                                          <p:spTgt spid="34">
                                            <p:txEl>
                                              <p:pRg st="11" end="1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34">
                                            <p:txEl>
                                              <p:pRg st="12" end="12"/>
                                            </p:txEl>
                                          </p:spTgt>
                                        </p:tgtEl>
                                        <p:attrNameLst>
                                          <p:attrName>style.visibility</p:attrName>
                                        </p:attrNameLst>
                                      </p:cBhvr>
                                      <p:to>
                                        <p:strVal val="visible"/>
                                      </p:to>
                                    </p:set>
                                    <p:animEffect transition="in" filter="wipe(down)">
                                      <p:cBhvr>
                                        <p:cTn id="115" dur="500"/>
                                        <p:tgtEl>
                                          <p:spTgt spid="3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uiExpand="1" build="p"/>
      <p:bldP spid="18" grpId="0" animBg="1"/>
      <p:bldP spid="33" grpId="0" animBg="1"/>
      <p:bldP spid="36" grpId="0"/>
      <p:bldP spid="37" grpId="0"/>
      <p:bldP spid="38" grpId="0" animBg="1"/>
      <p:bldP spid="39"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latin typeface="Abadi Extra Light" panose="020B0204020104020204" pitchFamily="34" charset="0"/>
              </a:rPr>
              <a:t>Some Notation and Conventions</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14</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34" name="Content Placeholder 2">
                <a:extLst>
                  <a:ext uri="{FF2B5EF4-FFF2-40B4-BE49-F238E27FC236}">
                    <a16:creationId xmlns:a16="http://schemas.microsoft.com/office/drawing/2014/main" id="{E1DF4C8E-2FB0-4CA2-9D9A-034196FC982E}"/>
                  </a:ext>
                </a:extLst>
              </p:cNvPr>
              <p:cNvSpPr>
                <a:spLocks noGrp="1"/>
              </p:cNvSpPr>
              <p:nvPr>
                <p:ph idx="1"/>
              </p:nvPr>
            </p:nvSpPr>
            <p:spPr>
              <a:xfrm>
                <a:off x="265245" y="1130786"/>
                <a:ext cx="11740617" cy="5557532"/>
              </a:xfrm>
            </p:spPr>
            <p:txBody>
              <a:bodyPr>
                <a:normAutofit lnSpcReduction="10000"/>
              </a:bodyPr>
              <a:lstStyle/>
              <a:p>
                <a:pPr>
                  <a:buFont typeface="Wingdings" panose="05000000000000000000" pitchFamily="2" charset="2"/>
                  <a:buChar char="§"/>
                </a:pPr>
                <a:r>
                  <a:rPr lang="en-IN" dirty="0">
                    <a:latin typeface="Abadi Extra Light" panose="020B0204020104020204" pitchFamily="34" charset="0"/>
                  </a:rPr>
                  <a:t>A single vector will be assumed to be of the form </a:t>
                </a:r>
                <a14:m>
                  <m:oMath xmlns:m="http://schemas.openxmlformats.org/officeDocument/2006/math">
                    <m:r>
                      <a:rPr lang="en-IN" b="1" i="0" smtClean="0">
                        <a:latin typeface="Cambria Math" panose="02040503050406030204" pitchFamily="18" charset="0"/>
                      </a:rPr>
                      <m:t>𝐱</m:t>
                    </m:r>
                    <m:r>
                      <a:rPr lang="en-IN" b="0" i="0" smtClean="0">
                        <a:latin typeface="Cambria Math" panose="02040503050406030204" pitchFamily="18" charset="0"/>
                      </a:rPr>
                      <m:t>= </m:t>
                    </m:r>
                    <m:d>
                      <m:dPr>
                        <m:begChr m:val="["/>
                        <m:endChr m:val="]"/>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𝐷</m:t>
                            </m:r>
                          </m:sub>
                        </m:sSub>
                      </m:e>
                    </m:d>
                  </m:oMath>
                </a14:m>
                <a:endParaRPr lang="en-IN" b="0" i="1" dirty="0">
                  <a:latin typeface="Cambria Math" panose="02040503050406030204" pitchFamily="18" charset="0"/>
                </a:endParaRPr>
              </a:p>
              <a:p>
                <a:pPr marL="0" indent="0">
                  <a:buNone/>
                </a:pPr>
                <a:endParaRPr lang="en-IN" sz="2000" b="0" i="1" dirty="0">
                  <a:latin typeface="Cambria Math" panose="02040503050406030204" pitchFamily="18" charset="0"/>
                </a:endParaRPr>
              </a:p>
              <a:p>
                <a:pPr>
                  <a:buFont typeface="Wingdings" panose="05000000000000000000" pitchFamily="2" charset="2"/>
                  <a:buChar char="§"/>
                </a:pPr>
                <a:r>
                  <a:rPr lang="en-GB" dirty="0">
                    <a:latin typeface="Abadi Extra Light" panose="020B0604020202020204" pitchFamily="34" charset="0"/>
                  </a:rPr>
                  <a:t>Unless specified otherwise, vectors will be assumed to be column vectors</a:t>
                </a:r>
              </a:p>
              <a:p>
                <a:pPr lvl="1">
                  <a:buFont typeface="Wingdings" panose="05000000000000000000" pitchFamily="2" charset="2"/>
                  <a:buChar char="§"/>
                </a:pPr>
                <a:r>
                  <a:rPr lang="en-GB" dirty="0">
                    <a:latin typeface="Abadi Extra Light" panose="020B0604020202020204" pitchFamily="34" charset="0"/>
                  </a:rPr>
                  <a:t>So we will assume </a:t>
                </a:r>
                <a14:m>
                  <m:oMath xmlns:m="http://schemas.openxmlformats.org/officeDocument/2006/math">
                    <m:r>
                      <a:rPr lang="en-IN" b="1">
                        <a:latin typeface="Cambria Math" panose="02040503050406030204" pitchFamily="18" charset="0"/>
                      </a:rPr>
                      <m:t>𝐱</m:t>
                    </m:r>
                    <m:r>
                      <a:rPr lang="en-IN">
                        <a:latin typeface="Cambria Math" panose="02040503050406030204" pitchFamily="18" charset="0"/>
                      </a:rPr>
                      <m:t>= </m:t>
                    </m:r>
                    <m:d>
                      <m:dPr>
                        <m:begChr m:val="["/>
                        <m:endChr m:val="]"/>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i="1">
                                <a:latin typeface="Cambria Math" panose="02040503050406030204" pitchFamily="18" charset="0"/>
                              </a:rPr>
                              <m:t>1</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i="1">
                                <a:latin typeface="Cambria Math" panose="02040503050406030204" pitchFamily="18" charset="0"/>
                              </a:rPr>
                              <m:t>2</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i="1">
                                <a:latin typeface="Cambria Math" panose="02040503050406030204" pitchFamily="18" charset="0"/>
                              </a:rPr>
                              <m:t>𝐷</m:t>
                            </m:r>
                          </m:sub>
                        </m:sSub>
                      </m:e>
                    </m:d>
                  </m:oMath>
                </a14:m>
                <a:r>
                  <a:rPr lang="en-GB" dirty="0">
                    <a:latin typeface="Abadi Extra Light" panose="020B0604020202020204" pitchFamily="34" charset="0"/>
                  </a:rPr>
                  <a:t> to be a column vector of size </a:t>
                </a:r>
                <a14:m>
                  <m:oMath xmlns:m="http://schemas.openxmlformats.org/officeDocument/2006/math">
                    <m:r>
                      <a:rPr lang="en-IN" b="0" i="1" smtClean="0">
                        <a:latin typeface="Cambria Math" panose="02040503050406030204" pitchFamily="18" charset="0"/>
                      </a:rPr>
                      <m:t>𝐷</m:t>
                    </m:r>
                    <m:r>
                      <a:rPr lang="en-IN" b="0" i="1" smtClean="0">
                        <a:latin typeface="Cambria Math" panose="02040503050406030204" pitchFamily="18" charset="0"/>
                      </a:rPr>
                      <m:t>×1</m:t>
                    </m:r>
                  </m:oMath>
                </a14:m>
                <a:endParaRPr lang="en-GB" dirty="0">
                  <a:latin typeface="Abadi Extra Light" panose="020B0604020202020204" pitchFamily="34" charset="0"/>
                </a:endParaRPr>
              </a:p>
              <a:p>
                <a:pPr lvl="1">
                  <a:buFont typeface="Wingdings" panose="05000000000000000000" pitchFamily="2" charset="2"/>
                  <a:buChar char="§"/>
                </a:pPr>
                <a:r>
                  <a:rPr lang="en-GB" dirty="0">
                    <a:latin typeface="Abadi Extra Light" panose="020B0604020202020204" pitchFamily="34" charset="0"/>
                  </a:rPr>
                  <a:t>Assuming each element to be real-valued scalar, </a:t>
                </a:r>
                <a14:m>
                  <m:oMath xmlns:m="http://schemas.openxmlformats.org/officeDocument/2006/math">
                    <m:r>
                      <a:rPr lang="en-IN" b="1">
                        <a:latin typeface="Cambria Math" panose="02040503050406030204" pitchFamily="18" charset="0"/>
                      </a:rPr>
                      <m:t>𝐱</m:t>
                    </m:r>
                  </m:oMath>
                </a14:m>
                <a:r>
                  <a:rPr lang="en-GB" dirty="0">
                    <a:latin typeface="Abadi Extra Light" panose="020B0604020202020204" pitchFamily="34" charset="0"/>
                  </a:rPr>
                  <a:t> </a:t>
                </a:r>
                <a14:m>
                  <m:oMath xmlns:m="http://schemas.openxmlformats.org/officeDocument/2006/math">
                    <m:r>
                      <a:rPr lang="en-GB" i="1" dirty="0" smtClean="0">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b="0" i="1" smtClean="0">
                            <a:latin typeface="Cambria Math" panose="02040503050406030204" pitchFamily="18" charset="0"/>
                            <a:ea typeface="Cambria Math" panose="02040503050406030204" pitchFamily="18" charset="0"/>
                          </a:rPr>
                          <m:t>𝐷</m:t>
                        </m:r>
                        <m:r>
                          <a:rPr lang="en-IN" b="0" i="1" smtClean="0">
                            <a:latin typeface="Cambria Math" panose="02040503050406030204" pitchFamily="18" charset="0"/>
                            <a:ea typeface="Cambria Math" panose="02040503050406030204" pitchFamily="18" charset="0"/>
                          </a:rPr>
                          <m:t>×1</m:t>
                        </m:r>
                      </m:sup>
                    </m:sSup>
                  </m:oMath>
                </a14:m>
                <a:r>
                  <a:rPr lang="en-GB" dirty="0">
                    <a:latin typeface="Abadi Extra Light" panose="020B0604020202020204" pitchFamily="34" charset="0"/>
                  </a:rPr>
                  <a:t> or </a:t>
                </a:r>
                <a14:m>
                  <m:oMath xmlns:m="http://schemas.openxmlformats.org/officeDocument/2006/math">
                    <m:r>
                      <a:rPr lang="en-IN" b="1">
                        <a:latin typeface="Cambria Math" panose="02040503050406030204" pitchFamily="18" charset="0"/>
                      </a:rPr>
                      <m:t>𝐱</m:t>
                    </m:r>
                  </m:oMath>
                </a14:m>
                <a:r>
                  <a:rPr lang="en-GB" dirty="0">
                    <a:latin typeface="Abadi Extra Light" panose="020B0604020202020204" pitchFamily="34" charset="0"/>
                  </a:rPr>
                  <a:t> </a:t>
                </a:r>
                <a14:m>
                  <m:oMath xmlns:m="http://schemas.openxmlformats.org/officeDocument/2006/math">
                    <m:r>
                      <a:rPr lang="en-GB" i="1" dirty="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𝐷</m:t>
                        </m:r>
                      </m:sup>
                    </m:sSup>
                  </m:oMath>
                </a14:m>
                <a:r>
                  <a:rPr lang="en-GB" dirty="0">
                    <a:latin typeface="Abadi Extra Light" panose="020B0604020202020204" pitchFamily="34" charset="0"/>
                  </a:rPr>
                  <a:t> (</a:t>
                </a:r>
                <a14:m>
                  <m:oMath xmlns:m="http://schemas.openxmlformats.org/officeDocument/2006/math">
                    <m:r>
                      <a:rPr lang="en-IN" i="1">
                        <a:latin typeface="Cambria Math" panose="02040503050406030204" pitchFamily="18" charset="0"/>
                        <a:ea typeface="Cambria Math" panose="02040503050406030204" pitchFamily="18" charset="0"/>
                      </a:rPr>
                      <m:t>ℝ</m:t>
                    </m:r>
                  </m:oMath>
                </a14:m>
                <a:r>
                  <a:rPr lang="en-GB" dirty="0">
                    <a:latin typeface="Abadi Extra Light" panose="020B0604020202020204" pitchFamily="34" charset="0"/>
                  </a:rPr>
                  <a:t>: space of reals)</a:t>
                </a:r>
              </a:p>
              <a:p>
                <a:pPr marL="0" indent="0">
                  <a:buNone/>
                </a:pPr>
                <a:endParaRPr lang="en-IN" sz="2000" b="0" i="1" dirty="0">
                  <a:latin typeface="Cambria Math" panose="02040503050406030204" pitchFamily="18" charset="0"/>
                </a:endParaRPr>
              </a:p>
              <a:p>
                <a:pPr>
                  <a:buFont typeface="Wingdings" panose="05000000000000000000" pitchFamily="2" charset="2"/>
                  <a:buChar char="§"/>
                </a:pPr>
                <a:r>
                  <a:rPr lang="en-IN" dirty="0">
                    <a:latin typeface="Abadi Extra Light" panose="020B0204020104020204" pitchFamily="34" charset="0"/>
                  </a:rPr>
                  <a:t>If</a:t>
                </a:r>
                <a14:m>
                  <m:oMath xmlns:m="http://schemas.openxmlformats.org/officeDocument/2006/math">
                    <m:r>
                      <a:rPr lang="en-IN" b="0" i="0" smtClean="0">
                        <a:latin typeface="Cambria Math" panose="02040503050406030204" pitchFamily="18" charset="0"/>
                      </a:rPr>
                      <m:t> </m:t>
                    </m:r>
                    <m:r>
                      <a:rPr lang="en-IN" b="1">
                        <a:latin typeface="Cambria Math" panose="02040503050406030204" pitchFamily="18" charset="0"/>
                      </a:rPr>
                      <m:t>𝐱</m:t>
                    </m:r>
                    <m:r>
                      <a:rPr lang="en-IN">
                        <a:latin typeface="Cambria Math" panose="02040503050406030204" pitchFamily="18" charset="0"/>
                      </a:rPr>
                      <m:t>= </m:t>
                    </m:r>
                    <m:d>
                      <m:dPr>
                        <m:begChr m:val="["/>
                        <m:endChr m:val="]"/>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i="1">
                                <a:latin typeface="Cambria Math" panose="02040503050406030204" pitchFamily="18" charset="0"/>
                              </a:rPr>
                              <m:t>1</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i="1">
                                <a:latin typeface="Cambria Math" panose="02040503050406030204" pitchFamily="18" charset="0"/>
                              </a:rPr>
                              <m:t>2</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i="1">
                                <a:latin typeface="Cambria Math" panose="02040503050406030204" pitchFamily="18" charset="0"/>
                              </a:rPr>
                              <m:t>𝐷</m:t>
                            </m:r>
                          </m:sub>
                        </m:sSub>
                      </m:e>
                    </m:d>
                  </m:oMath>
                </a14:m>
                <a:r>
                  <a:rPr lang="en-IN" dirty="0">
                    <a:latin typeface="Abadi Extra Light" panose="020B0204020104020204" pitchFamily="34" charset="0"/>
                  </a:rPr>
                  <a:t> is a feature vector representing, say an image, then</a:t>
                </a:r>
              </a:p>
              <a:p>
                <a:pPr lvl="1">
                  <a:buFont typeface="Wingdings" panose="05000000000000000000" pitchFamily="2" charset="2"/>
                  <a:buChar char="§"/>
                </a:pPr>
                <a14:m>
                  <m:oMath xmlns:m="http://schemas.openxmlformats.org/officeDocument/2006/math">
                    <m:r>
                      <a:rPr lang="en-IN" i="1">
                        <a:latin typeface="Cambria Math" panose="02040503050406030204" pitchFamily="18" charset="0"/>
                      </a:rPr>
                      <m:t>𝐷</m:t>
                    </m:r>
                  </m:oMath>
                </a14:m>
                <a:r>
                  <a:rPr lang="en-GB" dirty="0">
                    <a:latin typeface="Abadi Extra Light" panose="020B0604020202020204" pitchFamily="34" charset="0"/>
                  </a:rPr>
                  <a:t> denotes the dimensionality of this feature vector (number of features)</a:t>
                </a:r>
                <a:endParaRPr lang="en-IN" dirty="0">
                  <a:latin typeface="Abadi Extra Light" panose="020B0204020104020204" pitchFamily="34" charset="0"/>
                </a:endParaRPr>
              </a:p>
              <a:p>
                <a:pPr lvl="1">
                  <a:buFont typeface="Wingdings" panose="05000000000000000000" pitchFamily="2" charset="2"/>
                  <a:buChar char="§"/>
                </a:pPr>
                <a:r>
                  <a:rPr lang="en-IN" dirty="0">
                    <a:latin typeface="Abadi Extra Light" panose="020B0204020104020204" pitchFamily="34" charset="0"/>
                  </a:rPr>
                  <a:t>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b="0" i="1" smtClean="0">
                            <a:latin typeface="Cambria Math" panose="02040503050406030204" pitchFamily="18" charset="0"/>
                          </a:rPr>
                          <m:t>𝑖</m:t>
                        </m:r>
                      </m:sub>
                    </m:sSub>
                    <m:r>
                      <a:rPr lang="en-IN" i="1">
                        <a:latin typeface="Cambria Math" panose="02040503050406030204" pitchFamily="18" charset="0"/>
                      </a:rPr>
                      <m:t> </m:t>
                    </m:r>
                  </m:oMath>
                </a14:m>
                <a:r>
                  <a:rPr lang="en-GB" dirty="0">
                    <a:latin typeface="Abadi Extra Light" panose="020B0604020202020204" pitchFamily="34" charset="0"/>
                  </a:rPr>
                  <a:t>(a scalar) denotes the value of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𝑖</m:t>
                        </m:r>
                      </m:e>
                      <m:sup>
                        <m:r>
                          <a:rPr lang="en-IN" b="0" i="1" smtClean="0">
                            <a:latin typeface="Cambria Math" panose="02040503050406030204" pitchFamily="18" charset="0"/>
                          </a:rPr>
                          <m:t>𝑡h</m:t>
                        </m:r>
                      </m:sup>
                    </m:sSup>
                    <m:r>
                      <a:rPr lang="en-IN" b="0" i="0" smtClean="0">
                        <a:latin typeface="Cambria Math" panose="02040503050406030204" pitchFamily="18" charset="0"/>
                      </a:rPr>
                      <m:t> </m:t>
                    </m:r>
                  </m:oMath>
                </a14:m>
                <a:r>
                  <a:rPr lang="en-GB" dirty="0">
                    <a:latin typeface="Abadi Extra Light" panose="020B0604020202020204" pitchFamily="34" charset="0"/>
                  </a:rPr>
                  <a:t>feature in the image</a:t>
                </a:r>
              </a:p>
              <a:p>
                <a:pPr marL="457200" lvl="1" indent="0">
                  <a:buNone/>
                </a:pPr>
                <a:endParaRPr lang="en-GB" dirty="0">
                  <a:latin typeface="Abadi Extra Light" panose="020B0604020202020204" pitchFamily="34" charset="0"/>
                </a:endParaRPr>
              </a:p>
              <a:p>
                <a:pPr>
                  <a:buFont typeface="Wingdings" panose="05000000000000000000" pitchFamily="2" charset="2"/>
                  <a:buChar char="§"/>
                </a:pPr>
                <a:r>
                  <a:rPr lang="en-GB" dirty="0">
                    <a:latin typeface="Abadi Extra Light" panose="020B0604020202020204" pitchFamily="34" charset="0"/>
                  </a:rPr>
                  <a:t>For denoting multiple vectors, we will use a subscript with each vector, e.g., </a:t>
                </a:r>
              </a:p>
              <a:p>
                <a:pPr lvl="1">
                  <a:buFont typeface="Wingdings" panose="05000000000000000000" pitchFamily="2" charset="2"/>
                  <a:buChar char="§"/>
                </a:pPr>
                <a:r>
                  <a:rPr lang="en-GB" dirty="0">
                    <a:latin typeface="Abadi Extra Light" panose="020B0604020202020204" pitchFamily="34" charset="0"/>
                  </a:rPr>
                  <a:t>N images denoted by N feature vectors </a:t>
                </a:r>
                <a14:m>
                  <m:oMath xmlns:m="http://schemas.openxmlformats.org/officeDocument/2006/math">
                    <m:sSub>
                      <m:sSubPr>
                        <m:ctrlPr>
                          <a:rPr lang="en-IN" b="1" i="1" smtClean="0">
                            <a:latin typeface="Cambria Math" panose="02040503050406030204" pitchFamily="18" charset="0"/>
                          </a:rPr>
                        </m:ctrlPr>
                      </m:sSubPr>
                      <m:e>
                        <m:r>
                          <a:rPr lang="en-IN" b="1">
                            <a:latin typeface="Cambria Math" panose="02040503050406030204" pitchFamily="18" charset="0"/>
                          </a:rPr>
                          <m:t>𝐱</m:t>
                        </m:r>
                      </m:e>
                      <m:sub>
                        <m:r>
                          <a:rPr lang="en-IN" b="0" i="0" smtClean="0">
                            <a:latin typeface="Cambria Math" panose="02040503050406030204" pitchFamily="18" charset="0"/>
                          </a:rPr>
                          <m:t>1</m:t>
                        </m:r>
                      </m:sub>
                    </m:sSub>
                    <m:r>
                      <a:rPr lang="en-IN" b="1" i="0" smtClean="0">
                        <a:latin typeface="Cambria Math" panose="02040503050406030204" pitchFamily="18" charset="0"/>
                      </a:rPr>
                      <m:t>, </m:t>
                    </m:r>
                    <m:sSub>
                      <m:sSubPr>
                        <m:ctrlPr>
                          <a:rPr lang="en-IN" b="1" i="1" smtClean="0">
                            <a:latin typeface="Cambria Math" panose="02040503050406030204" pitchFamily="18" charset="0"/>
                          </a:rPr>
                        </m:ctrlPr>
                      </m:sSubPr>
                      <m:e>
                        <m:r>
                          <a:rPr lang="en-IN" b="1" i="0" smtClean="0">
                            <a:latin typeface="Cambria Math" panose="02040503050406030204" pitchFamily="18" charset="0"/>
                          </a:rPr>
                          <m:t>𝐱</m:t>
                        </m:r>
                      </m:e>
                      <m:sub>
                        <m:r>
                          <a:rPr lang="en-IN" b="0" i="0" smtClean="0">
                            <a:latin typeface="Cambria Math" panose="02040503050406030204" pitchFamily="18" charset="0"/>
                          </a:rPr>
                          <m:t>2</m:t>
                        </m:r>
                      </m:sub>
                    </m:sSub>
                    <m:r>
                      <a:rPr lang="en-IN" b="1" i="0" smtClean="0">
                        <a:latin typeface="Cambria Math" panose="02040503050406030204" pitchFamily="18" charset="0"/>
                      </a:rPr>
                      <m:t>,…,</m:t>
                    </m:r>
                    <m:sSub>
                      <m:sSubPr>
                        <m:ctrlPr>
                          <a:rPr lang="en-IN" b="1" i="1" smtClean="0">
                            <a:latin typeface="Cambria Math" panose="02040503050406030204" pitchFamily="18" charset="0"/>
                          </a:rPr>
                        </m:ctrlPr>
                      </m:sSubPr>
                      <m:e>
                        <m:r>
                          <a:rPr lang="en-IN" b="1" i="0" smtClean="0">
                            <a:latin typeface="Cambria Math" panose="02040503050406030204" pitchFamily="18" charset="0"/>
                          </a:rPr>
                          <m:t>𝐱</m:t>
                        </m:r>
                      </m:e>
                      <m:sub>
                        <m:r>
                          <m:rPr>
                            <m:sty m:val="p"/>
                          </m:rPr>
                          <a:rPr lang="en-IN" b="0" i="0" smtClean="0">
                            <a:latin typeface="Cambria Math" panose="02040503050406030204" pitchFamily="18" charset="0"/>
                          </a:rPr>
                          <m:t>N</m:t>
                        </m:r>
                      </m:sub>
                    </m:sSub>
                  </m:oMath>
                </a14:m>
                <a:r>
                  <a:rPr lang="en-GB" dirty="0">
                    <a:latin typeface="Abadi Extra Light" panose="020B0604020202020204" pitchFamily="34" charset="0"/>
                  </a:rPr>
                  <a:t>, or compactly as </a:t>
                </a:r>
                <a14:m>
                  <m:oMath xmlns:m="http://schemas.openxmlformats.org/officeDocument/2006/math">
                    <m:sSubSup>
                      <m:sSubSupPr>
                        <m:ctrlPr>
                          <a:rPr lang="en-GB" i="1" smtClean="0">
                            <a:latin typeface="Cambria Math" panose="02040503050406030204" pitchFamily="18" charset="0"/>
                          </a:rPr>
                        </m:ctrlPr>
                      </m:sSubSupPr>
                      <m:e>
                        <m:d>
                          <m:dPr>
                            <m:begChr m:val="{"/>
                            <m:endChr m:val="}"/>
                            <m:ctrlPr>
                              <a:rPr lang="en-IN" b="0" i="1" smtClean="0">
                                <a:latin typeface="Cambria Math" panose="02040503050406030204" pitchFamily="18" charset="0"/>
                              </a:rPr>
                            </m:ctrlPr>
                          </m:dPr>
                          <m:e>
                            <m:sSub>
                              <m:sSubPr>
                                <m:ctrlPr>
                                  <a:rPr lang="en-IN" b="1" i="1">
                                    <a:latin typeface="Cambria Math" panose="02040503050406030204" pitchFamily="18" charset="0"/>
                                  </a:rPr>
                                </m:ctrlPr>
                              </m:sSubPr>
                              <m:e>
                                <m:r>
                                  <a:rPr lang="en-IN" b="1">
                                    <a:latin typeface="Cambria Math" panose="02040503050406030204" pitchFamily="18" charset="0"/>
                                  </a:rPr>
                                  <m:t>𝐱</m:t>
                                </m:r>
                              </m:e>
                              <m:sub>
                                <m:r>
                                  <a:rPr lang="en-IN" b="0" i="1" smtClean="0">
                                    <a:latin typeface="Cambria Math" panose="02040503050406030204" pitchFamily="18" charset="0"/>
                                  </a:rPr>
                                  <m:t>𝑛</m:t>
                                </m:r>
                              </m:sub>
                            </m:sSub>
                          </m:e>
                        </m:d>
                      </m:e>
                      <m:sub>
                        <m:r>
                          <a:rPr lang="en-IN" b="0" i="1" smtClean="0">
                            <a:latin typeface="Cambria Math" panose="02040503050406030204" pitchFamily="18" charset="0"/>
                          </a:rPr>
                          <m:t>𝑛</m:t>
                        </m:r>
                        <m:r>
                          <a:rPr lang="en-IN" b="0" i="1" smtClean="0">
                            <a:latin typeface="Cambria Math" panose="02040503050406030204" pitchFamily="18" charset="0"/>
                          </a:rPr>
                          <m:t>=1</m:t>
                        </m:r>
                      </m:sub>
                      <m:sup>
                        <m:r>
                          <a:rPr lang="en-IN" b="0" i="1" smtClean="0">
                            <a:latin typeface="Cambria Math" panose="02040503050406030204" pitchFamily="18" charset="0"/>
                          </a:rPr>
                          <m:t>𝑁</m:t>
                        </m:r>
                      </m:sup>
                    </m:sSubSup>
                  </m:oMath>
                </a14:m>
                <a:endParaRPr lang="en-GB" dirty="0">
                  <a:latin typeface="Abadi Extra Light" panose="020B0604020202020204" pitchFamily="34" charset="0"/>
                </a:endParaRPr>
              </a:p>
              <a:p>
                <a:pPr lvl="1">
                  <a:buFont typeface="Wingdings" panose="05000000000000000000" pitchFamily="2" charset="2"/>
                  <a:buChar char="§"/>
                </a:pPr>
                <a:r>
                  <a:rPr lang="en-GB" dirty="0">
                    <a:latin typeface="Abadi Extra Light" panose="020B0604020202020204" pitchFamily="34" charset="0"/>
                  </a:rPr>
                  <a:t>The vector </a:t>
                </a:r>
                <a14:m>
                  <m:oMath xmlns:m="http://schemas.openxmlformats.org/officeDocument/2006/math">
                    <m:sSub>
                      <m:sSubPr>
                        <m:ctrlPr>
                          <a:rPr lang="en-IN" b="1" i="1">
                            <a:latin typeface="Cambria Math" panose="02040503050406030204" pitchFamily="18" charset="0"/>
                          </a:rPr>
                        </m:ctrlPr>
                      </m:sSubPr>
                      <m:e>
                        <m:r>
                          <a:rPr lang="en-IN" b="1">
                            <a:latin typeface="Cambria Math" panose="02040503050406030204" pitchFamily="18" charset="0"/>
                          </a:rPr>
                          <m:t>𝐱</m:t>
                        </m:r>
                      </m:e>
                      <m:sub>
                        <m:r>
                          <a:rPr lang="en-IN" b="0" i="1" smtClean="0">
                            <a:latin typeface="Cambria Math" panose="02040503050406030204" pitchFamily="18" charset="0"/>
                          </a:rPr>
                          <m:t>𝑛</m:t>
                        </m:r>
                      </m:sub>
                    </m:sSub>
                  </m:oMath>
                </a14:m>
                <a:r>
                  <a:rPr lang="en-GB" dirty="0">
                    <a:latin typeface="Abadi Extra Light" panose="020B0604020202020204" pitchFamily="34" charset="0"/>
                  </a:rPr>
                  <a:t> denotes the </a:t>
                </a:r>
                <a14:m>
                  <m:oMath xmlns:m="http://schemas.openxmlformats.org/officeDocument/2006/math">
                    <m:sSup>
                      <m:sSupPr>
                        <m:ctrlPr>
                          <a:rPr lang="en-IN" i="1">
                            <a:latin typeface="Cambria Math" panose="02040503050406030204" pitchFamily="18" charset="0"/>
                          </a:rPr>
                        </m:ctrlPr>
                      </m:sSupPr>
                      <m:e>
                        <m:r>
                          <a:rPr lang="en-IN" b="0" i="1" smtClean="0">
                            <a:latin typeface="Cambria Math" panose="02040503050406030204" pitchFamily="18" charset="0"/>
                          </a:rPr>
                          <m:t>𝑛</m:t>
                        </m:r>
                      </m:e>
                      <m:sup>
                        <m:r>
                          <a:rPr lang="en-IN" i="1">
                            <a:latin typeface="Cambria Math" panose="02040503050406030204" pitchFamily="18" charset="0"/>
                          </a:rPr>
                          <m:t>𝑡h</m:t>
                        </m:r>
                      </m:sup>
                    </m:sSup>
                  </m:oMath>
                </a14:m>
                <a:r>
                  <a:rPr lang="en-GB" dirty="0">
                    <a:latin typeface="Abadi Extra Light" panose="020B0604020202020204" pitchFamily="34" charset="0"/>
                  </a:rPr>
                  <a:t> image</a:t>
                </a:r>
              </a:p>
              <a:p>
                <a:pPr lvl="1">
                  <a:buFont typeface="Wingdings" panose="05000000000000000000" pitchFamily="2" charset="2"/>
                  <a:buChar char="§"/>
                </a:pP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𝑥</m:t>
                        </m:r>
                      </m:e>
                      <m:sub>
                        <m:r>
                          <a:rPr lang="en-IN" b="0" i="1" smtClean="0">
                            <a:latin typeface="Cambria Math" panose="02040503050406030204" pitchFamily="18" charset="0"/>
                          </a:rPr>
                          <m:t>𝑛𝑖</m:t>
                        </m:r>
                      </m:sub>
                    </m:sSub>
                  </m:oMath>
                </a14:m>
                <a:r>
                  <a:rPr lang="en-GB" dirty="0">
                    <a:latin typeface="Abadi Extra Light" panose="020B0604020202020204" pitchFamily="34" charset="0"/>
                  </a:rPr>
                  <a:t> (a scalar) denotes the </a:t>
                </a:r>
                <a14:m>
                  <m:oMath xmlns:m="http://schemas.openxmlformats.org/officeDocument/2006/math">
                    <m:sSup>
                      <m:sSupPr>
                        <m:ctrlPr>
                          <a:rPr lang="en-IN" i="1">
                            <a:latin typeface="Cambria Math" panose="02040503050406030204" pitchFamily="18" charset="0"/>
                          </a:rPr>
                        </m:ctrlPr>
                      </m:sSupPr>
                      <m:e>
                        <m:r>
                          <a:rPr lang="en-IN" i="1">
                            <a:latin typeface="Cambria Math" panose="02040503050406030204" pitchFamily="18" charset="0"/>
                          </a:rPr>
                          <m:t>𝑖</m:t>
                        </m:r>
                      </m:e>
                      <m:sup>
                        <m:r>
                          <a:rPr lang="en-IN" i="1">
                            <a:latin typeface="Cambria Math" panose="02040503050406030204" pitchFamily="18" charset="0"/>
                          </a:rPr>
                          <m:t>𝑡h</m:t>
                        </m:r>
                      </m:sup>
                    </m:sSup>
                  </m:oMath>
                </a14:m>
                <a:r>
                  <a:rPr lang="en-GB" dirty="0">
                    <a:latin typeface="Abadi Extra Light" panose="020B0604020202020204" pitchFamily="34" charset="0"/>
                  </a:rPr>
                  <a:t> feature (</a:t>
                </a:r>
                <a14:m>
                  <m:oMath xmlns:m="http://schemas.openxmlformats.org/officeDocument/2006/math">
                    <m:r>
                      <a:rPr lang="en-IN" b="0" i="1" smtClean="0">
                        <a:latin typeface="Cambria Math" panose="02040503050406030204" pitchFamily="18" charset="0"/>
                      </a:rPr>
                      <m:t>𝑖</m:t>
                    </m:r>
                    <m:r>
                      <a:rPr lang="en-IN" b="0" i="1" smtClean="0">
                        <a:latin typeface="Cambria Math" panose="02040503050406030204" pitchFamily="18" charset="0"/>
                      </a:rPr>
                      <m:t>=1,2,…,</m:t>
                    </m:r>
                    <m:r>
                      <a:rPr lang="en-IN" b="0" i="1" smtClean="0">
                        <a:latin typeface="Cambria Math" panose="02040503050406030204" pitchFamily="18" charset="0"/>
                      </a:rPr>
                      <m:t>𝐷</m:t>
                    </m:r>
                  </m:oMath>
                </a14:m>
                <a:r>
                  <a:rPr lang="en-GB" dirty="0">
                    <a:latin typeface="Abadi Extra Light" panose="020B0604020202020204" pitchFamily="34" charset="0"/>
                  </a:rPr>
                  <a:t>) of the </a:t>
                </a:r>
                <a14:m>
                  <m:oMath xmlns:m="http://schemas.openxmlformats.org/officeDocument/2006/math">
                    <m:sSup>
                      <m:sSupPr>
                        <m:ctrlPr>
                          <a:rPr lang="en-IN" i="1">
                            <a:latin typeface="Cambria Math" panose="02040503050406030204" pitchFamily="18" charset="0"/>
                          </a:rPr>
                        </m:ctrlPr>
                      </m:sSupPr>
                      <m:e>
                        <m:r>
                          <a:rPr lang="en-IN" i="1">
                            <a:latin typeface="Cambria Math" panose="02040503050406030204" pitchFamily="18" charset="0"/>
                          </a:rPr>
                          <m:t>𝑛</m:t>
                        </m:r>
                      </m:e>
                      <m:sup>
                        <m:r>
                          <a:rPr lang="en-IN" i="1">
                            <a:latin typeface="Cambria Math" panose="02040503050406030204" pitchFamily="18" charset="0"/>
                          </a:rPr>
                          <m:t>𝑡h</m:t>
                        </m:r>
                      </m:sup>
                    </m:sSup>
                  </m:oMath>
                </a14:m>
                <a:r>
                  <a:rPr lang="en-GB" dirty="0">
                    <a:latin typeface="Abadi Extra Light" panose="020B0604020202020204" pitchFamily="34" charset="0"/>
                  </a:rPr>
                  <a:t> image</a:t>
                </a:r>
              </a:p>
              <a:p>
                <a:pPr lvl="1">
                  <a:buFont typeface="Wingdings" panose="05000000000000000000" pitchFamily="2" charset="2"/>
                  <a:buChar char="§"/>
                </a:pPr>
                <a:endParaRPr lang="en-GB" dirty="0">
                  <a:latin typeface="Abadi Extra Light" panose="020B0604020202020204" pitchFamily="34" charset="0"/>
                </a:endParaRPr>
              </a:p>
            </p:txBody>
          </p:sp>
        </mc:Choice>
        <mc:Fallback xmlns="">
          <p:sp>
            <p:nvSpPr>
              <p:cNvPr id="34" name="Content Placeholder 2">
                <a:extLst>
                  <a:ext uri="{FF2B5EF4-FFF2-40B4-BE49-F238E27FC236}">
                    <a16:creationId xmlns:a16="http://schemas.microsoft.com/office/drawing/2014/main" id="{E1DF4C8E-2FB0-4CA2-9D9A-034196FC982E}"/>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2522" b="-548"/>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947815517"/>
      </p:ext>
    </p:extLst>
  </p:cSld>
  <p:clrMapOvr>
    <a:masterClrMapping/>
  </p:clrMapOvr>
  <mc:AlternateContent xmlns:mc="http://schemas.openxmlformats.org/markup-compatibility/2006" xmlns:p14="http://schemas.microsoft.com/office/powerpoint/2010/main">
    <mc:Choice Requires="p14">
      <p:transition spd="slow" p14:dur="2000" advTm="155556"/>
    </mc:Choice>
    <mc:Fallback xmlns="">
      <p:transition spd="slow" advTm="1555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down)">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xEl>
                                              <p:pRg st="2" end="2"/>
                                            </p:txEl>
                                          </p:spTgt>
                                        </p:tgtEl>
                                        <p:attrNameLst>
                                          <p:attrName>style.visibility</p:attrName>
                                        </p:attrNameLst>
                                      </p:cBhvr>
                                      <p:to>
                                        <p:strVal val="visible"/>
                                      </p:to>
                                    </p:set>
                                    <p:animEffect transition="in" filter="wipe(down)">
                                      <p:cBhvr>
                                        <p:cTn id="12" dur="500"/>
                                        <p:tgtEl>
                                          <p:spTgt spid="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wipe(down)">
                                      <p:cBhvr>
                                        <p:cTn id="17" dur="500"/>
                                        <p:tgtEl>
                                          <p:spTgt spid="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4">
                                            <p:txEl>
                                              <p:pRg st="4" end="4"/>
                                            </p:txEl>
                                          </p:spTgt>
                                        </p:tgtEl>
                                        <p:attrNameLst>
                                          <p:attrName>style.visibility</p:attrName>
                                        </p:attrNameLst>
                                      </p:cBhvr>
                                      <p:to>
                                        <p:strVal val="visible"/>
                                      </p:to>
                                    </p:set>
                                    <p:animEffect transition="in" filter="wipe(down)">
                                      <p:cBhvr>
                                        <p:cTn id="22" dur="500"/>
                                        <p:tgtEl>
                                          <p:spTgt spid="3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4">
                                            <p:txEl>
                                              <p:pRg st="6" end="6"/>
                                            </p:txEl>
                                          </p:spTgt>
                                        </p:tgtEl>
                                        <p:attrNameLst>
                                          <p:attrName>style.visibility</p:attrName>
                                        </p:attrNameLst>
                                      </p:cBhvr>
                                      <p:to>
                                        <p:strVal val="visible"/>
                                      </p:to>
                                    </p:set>
                                    <p:animEffect transition="in" filter="wipe(down)">
                                      <p:cBhvr>
                                        <p:cTn id="27" dur="500"/>
                                        <p:tgtEl>
                                          <p:spTgt spid="3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4">
                                            <p:txEl>
                                              <p:pRg st="7" end="7"/>
                                            </p:txEl>
                                          </p:spTgt>
                                        </p:tgtEl>
                                        <p:attrNameLst>
                                          <p:attrName>style.visibility</p:attrName>
                                        </p:attrNameLst>
                                      </p:cBhvr>
                                      <p:to>
                                        <p:strVal val="visible"/>
                                      </p:to>
                                    </p:set>
                                    <p:animEffect transition="in" filter="wipe(down)">
                                      <p:cBhvr>
                                        <p:cTn id="32" dur="500"/>
                                        <p:tgtEl>
                                          <p:spTgt spid="3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4">
                                            <p:txEl>
                                              <p:pRg st="8" end="8"/>
                                            </p:txEl>
                                          </p:spTgt>
                                        </p:tgtEl>
                                        <p:attrNameLst>
                                          <p:attrName>style.visibility</p:attrName>
                                        </p:attrNameLst>
                                      </p:cBhvr>
                                      <p:to>
                                        <p:strVal val="visible"/>
                                      </p:to>
                                    </p:set>
                                    <p:animEffect transition="in" filter="wipe(down)">
                                      <p:cBhvr>
                                        <p:cTn id="37" dur="500"/>
                                        <p:tgtEl>
                                          <p:spTgt spid="3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4">
                                            <p:txEl>
                                              <p:pRg st="10" end="10"/>
                                            </p:txEl>
                                          </p:spTgt>
                                        </p:tgtEl>
                                        <p:attrNameLst>
                                          <p:attrName>style.visibility</p:attrName>
                                        </p:attrNameLst>
                                      </p:cBhvr>
                                      <p:to>
                                        <p:strVal val="visible"/>
                                      </p:to>
                                    </p:set>
                                    <p:animEffect transition="in" filter="wipe(down)">
                                      <p:cBhvr>
                                        <p:cTn id="42" dur="500"/>
                                        <p:tgtEl>
                                          <p:spTgt spid="3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4">
                                            <p:txEl>
                                              <p:pRg st="11" end="11"/>
                                            </p:txEl>
                                          </p:spTgt>
                                        </p:tgtEl>
                                        <p:attrNameLst>
                                          <p:attrName>style.visibility</p:attrName>
                                        </p:attrNameLst>
                                      </p:cBhvr>
                                      <p:to>
                                        <p:strVal val="visible"/>
                                      </p:to>
                                    </p:set>
                                    <p:animEffect transition="in" filter="wipe(down)">
                                      <p:cBhvr>
                                        <p:cTn id="47" dur="500"/>
                                        <p:tgtEl>
                                          <p:spTgt spid="34">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xEl>
                                              <p:pRg st="12" end="12"/>
                                            </p:txEl>
                                          </p:spTgt>
                                        </p:tgtEl>
                                        <p:attrNameLst>
                                          <p:attrName>style.visibility</p:attrName>
                                        </p:attrNameLst>
                                      </p:cBhvr>
                                      <p:to>
                                        <p:strVal val="visible"/>
                                      </p:to>
                                    </p:set>
                                    <p:animEffect transition="in" filter="wipe(down)">
                                      <p:cBhvr>
                                        <p:cTn id="52" dur="500"/>
                                        <p:tgtEl>
                                          <p:spTgt spid="34">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xEl>
                                              <p:pRg st="13" end="13"/>
                                            </p:txEl>
                                          </p:spTgt>
                                        </p:tgtEl>
                                        <p:attrNameLst>
                                          <p:attrName>style.visibility</p:attrName>
                                        </p:attrNameLst>
                                      </p:cBhvr>
                                      <p:to>
                                        <p:strVal val="visible"/>
                                      </p:to>
                                    </p:set>
                                    <p:animEffect transition="in" filter="wipe(down)">
                                      <p:cBhvr>
                                        <p:cTn id="57" dur="500"/>
                                        <p:tgtEl>
                                          <p:spTgt spid="3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latin typeface="Abadi Extra Light" panose="020B0204020104020204" pitchFamily="34" charset="0"/>
              </a:rPr>
              <a:t>Some Basic Operations on Vectors</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15</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34" name="Content Placeholder 2">
                <a:extLst>
                  <a:ext uri="{FF2B5EF4-FFF2-40B4-BE49-F238E27FC236}">
                    <a16:creationId xmlns:a16="http://schemas.microsoft.com/office/drawing/2014/main" id="{E1DF4C8E-2FB0-4CA2-9D9A-034196FC982E}"/>
                  </a:ext>
                </a:extLst>
              </p:cNvPr>
              <p:cNvSpPr>
                <a:spLocks noGrp="1"/>
              </p:cNvSpPr>
              <p:nvPr>
                <p:ph idx="1"/>
              </p:nvPr>
            </p:nvSpPr>
            <p:spPr>
              <a:xfrm>
                <a:off x="265245" y="1130786"/>
                <a:ext cx="11740617" cy="5557532"/>
              </a:xfrm>
            </p:spPr>
            <p:txBody>
              <a:bodyPr>
                <a:normAutofit/>
              </a:bodyPr>
              <a:lstStyle/>
              <a:p>
                <a:pPr>
                  <a:buFont typeface="Wingdings" panose="05000000000000000000" pitchFamily="2" charset="2"/>
                  <a:buChar char="§"/>
                </a:pPr>
                <a:r>
                  <a:rPr lang="en-IN" dirty="0">
                    <a:latin typeface="Abadi Extra Light" panose="020B0204020104020204" pitchFamily="34" charset="0"/>
                  </a:rPr>
                  <a:t>Addition/subtraction of two vectors gives another vector of the same size</a:t>
                </a:r>
              </a:p>
              <a:p>
                <a:pPr marL="0" indent="0">
                  <a:buNone/>
                </a:pPr>
                <a:endParaRPr lang="en-IN" sz="2000" dirty="0">
                  <a:latin typeface="Abadi Extra Light" panose="020B0204020104020204" pitchFamily="34" charset="0"/>
                </a:endParaRPr>
              </a:p>
              <a:p>
                <a:pPr>
                  <a:buFont typeface="Wingdings" panose="05000000000000000000" pitchFamily="2" charset="2"/>
                  <a:buChar char="§"/>
                </a:pPr>
                <a:r>
                  <a:rPr lang="en-IN" dirty="0">
                    <a:latin typeface="Abadi Extra Light" panose="020B0204020104020204" pitchFamily="34" charset="0"/>
                  </a:rPr>
                  <a:t>The mean </a:t>
                </a:r>
                <a14:m>
                  <m:oMath xmlns:m="http://schemas.openxmlformats.org/officeDocument/2006/math">
                    <m:r>
                      <a:rPr lang="en-IN" i="1">
                        <a:latin typeface="Cambria Math" panose="02040503050406030204" pitchFamily="18" charset="0"/>
                      </a:rPr>
                      <m:t>𝜇</m:t>
                    </m:r>
                  </m:oMath>
                </a14:m>
                <a:r>
                  <a:rPr lang="en-IN" dirty="0">
                    <a:latin typeface="Abadi Extra Light" panose="020B0204020104020204" pitchFamily="34" charset="0"/>
                  </a:rPr>
                  <a:t>(average or centroid) of </a:t>
                </a:r>
                <a14:m>
                  <m:oMath xmlns:m="http://schemas.openxmlformats.org/officeDocument/2006/math">
                    <m:r>
                      <a:rPr lang="en-IN" b="0" i="1" smtClean="0">
                        <a:latin typeface="Cambria Math" panose="02040503050406030204" pitchFamily="18" charset="0"/>
                      </a:rPr>
                      <m:t>𝑁</m:t>
                    </m:r>
                  </m:oMath>
                </a14:m>
                <a:r>
                  <a:rPr lang="en-IN" dirty="0">
                    <a:latin typeface="Abadi Extra Light" panose="020B0204020104020204" pitchFamily="34" charset="0"/>
                  </a:rPr>
                  <a:t> vectors </a:t>
                </a:r>
                <a14:m>
                  <m:oMath xmlns:m="http://schemas.openxmlformats.org/officeDocument/2006/math">
                    <m:sSubSup>
                      <m:sSubSupPr>
                        <m:ctrlPr>
                          <a:rPr lang="en-GB" i="1">
                            <a:latin typeface="Cambria Math" panose="02040503050406030204" pitchFamily="18" charset="0"/>
                          </a:rPr>
                        </m:ctrlPr>
                      </m:sSubSupPr>
                      <m:e>
                        <m:d>
                          <m:dPr>
                            <m:begChr m:val="{"/>
                            <m:endChr m:val="}"/>
                            <m:ctrlPr>
                              <a:rPr lang="en-IN" i="1">
                                <a:latin typeface="Cambria Math" panose="02040503050406030204" pitchFamily="18" charset="0"/>
                              </a:rPr>
                            </m:ctrlPr>
                          </m:dPr>
                          <m:e>
                            <m:sSub>
                              <m:sSubPr>
                                <m:ctrlPr>
                                  <a:rPr lang="en-IN" b="1" i="1">
                                    <a:latin typeface="Cambria Math" panose="02040503050406030204" pitchFamily="18" charset="0"/>
                                  </a:rPr>
                                </m:ctrlPr>
                              </m:sSubPr>
                              <m:e>
                                <m:r>
                                  <a:rPr lang="en-IN" b="1">
                                    <a:latin typeface="Cambria Math" panose="02040503050406030204" pitchFamily="18" charset="0"/>
                                  </a:rPr>
                                  <m:t>𝐱</m:t>
                                </m:r>
                              </m:e>
                              <m:sub>
                                <m:r>
                                  <a:rPr lang="en-IN" b="1" i="1">
                                    <a:latin typeface="Cambria Math" panose="02040503050406030204" pitchFamily="18" charset="0"/>
                                  </a:rPr>
                                  <m:t>𝒏</m:t>
                                </m:r>
                              </m:sub>
                            </m:sSub>
                          </m:e>
                        </m:d>
                      </m:e>
                      <m:sub>
                        <m:r>
                          <a:rPr lang="en-IN" i="1">
                            <a:latin typeface="Cambria Math" panose="02040503050406030204" pitchFamily="18" charset="0"/>
                          </a:rPr>
                          <m:t>𝑛</m:t>
                        </m:r>
                        <m:r>
                          <a:rPr lang="en-IN" i="1">
                            <a:latin typeface="Cambria Math" panose="02040503050406030204" pitchFamily="18" charset="0"/>
                          </a:rPr>
                          <m:t>=1</m:t>
                        </m:r>
                      </m:sub>
                      <m:sup>
                        <m:r>
                          <a:rPr lang="en-IN" i="1">
                            <a:latin typeface="Cambria Math" panose="02040503050406030204" pitchFamily="18" charset="0"/>
                          </a:rPr>
                          <m:t>𝑁</m:t>
                        </m:r>
                      </m:sup>
                    </m:sSubSup>
                  </m:oMath>
                </a14:m>
                <a:r>
                  <a:rPr lang="en-IN" dirty="0">
                    <a:latin typeface="Abadi Extra Light" panose="020B0204020104020204" pitchFamily="34" charset="0"/>
                  </a:rPr>
                  <a:t> </a:t>
                </a:r>
              </a:p>
              <a:p>
                <a:pPr>
                  <a:buFont typeface="Wingdings" panose="05000000000000000000" pitchFamily="2" charset="2"/>
                  <a:buChar char="§"/>
                </a:pPr>
                <a:endParaRPr lang="en-IN" dirty="0">
                  <a:latin typeface="Abadi Extra Light" panose="020B0204020104020204" pitchFamily="34" charset="0"/>
                </a:endParaRPr>
              </a:p>
              <a:p>
                <a:pPr>
                  <a:buFont typeface="Wingdings" panose="05000000000000000000" pitchFamily="2" charset="2"/>
                  <a:buChar char="§"/>
                </a:pPr>
                <a:endParaRPr lang="en-IN" dirty="0">
                  <a:latin typeface="Abadi Extra Light" panose="020B0204020104020204" pitchFamily="34" charset="0"/>
                </a:endParaRPr>
              </a:p>
              <a:p>
                <a:pPr>
                  <a:buFont typeface="Wingdings" panose="05000000000000000000" pitchFamily="2" charset="2"/>
                  <a:buChar char="§"/>
                </a:pPr>
                <a:r>
                  <a:rPr lang="en-IN" dirty="0">
                    <a:latin typeface="Abadi Extra Light" panose="020B0204020104020204" pitchFamily="34" charset="0"/>
                  </a:rPr>
                  <a:t>The inner/dot product of two vectors </a:t>
                </a:r>
                <a14:m>
                  <m:oMath xmlns:m="http://schemas.openxmlformats.org/officeDocument/2006/math">
                    <m:r>
                      <a:rPr lang="en-IN" b="1" i="0" smtClean="0">
                        <a:latin typeface="Cambria Math" panose="02040503050406030204" pitchFamily="18" charset="0"/>
                      </a:rPr>
                      <m:t>𝒂</m:t>
                    </m:r>
                  </m:oMath>
                </a14:m>
                <a:r>
                  <a:rPr lang="en-GB" dirty="0">
                    <a:latin typeface="Abadi Extra Light" panose="020B0604020202020204" pitchFamily="34" charset="0"/>
                  </a:rPr>
                  <a:t> </a:t>
                </a:r>
                <a14:m>
                  <m:oMath xmlns:m="http://schemas.openxmlformats.org/officeDocument/2006/math">
                    <m:r>
                      <a:rPr lang="en-GB" i="1" dirty="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𝐷</m:t>
                        </m:r>
                      </m:sup>
                    </m:sSup>
                    <m:r>
                      <a:rPr lang="en-IN" i="1">
                        <a:latin typeface="Cambria Math" panose="02040503050406030204" pitchFamily="18" charset="0"/>
                        <a:ea typeface="Cambria Math" panose="02040503050406030204" pitchFamily="18" charset="0"/>
                      </a:rPr>
                      <m:t> </m:t>
                    </m:r>
                  </m:oMath>
                </a14:m>
                <a:r>
                  <a:rPr lang="en-IN" dirty="0">
                    <a:latin typeface="Abadi Extra Light" panose="020B0204020104020204" pitchFamily="34" charset="0"/>
                  </a:rPr>
                  <a:t>and </a:t>
                </a:r>
                <a14:m>
                  <m:oMath xmlns:m="http://schemas.openxmlformats.org/officeDocument/2006/math">
                    <m:r>
                      <a:rPr lang="en-IN" b="1" i="0" smtClean="0">
                        <a:latin typeface="Cambria Math" panose="02040503050406030204" pitchFamily="18" charset="0"/>
                      </a:rPr>
                      <m:t>𝒃</m:t>
                    </m:r>
                  </m:oMath>
                </a14:m>
                <a:r>
                  <a:rPr lang="en-GB" dirty="0">
                    <a:latin typeface="Abadi Extra Light" panose="020B0604020202020204" pitchFamily="34" charset="0"/>
                  </a:rPr>
                  <a:t> </a:t>
                </a:r>
                <a14:m>
                  <m:oMath xmlns:m="http://schemas.openxmlformats.org/officeDocument/2006/math">
                    <m:r>
                      <a:rPr lang="en-GB" i="1" dirty="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𝐷</m:t>
                        </m:r>
                      </m:sup>
                    </m:sSup>
                    <m:r>
                      <a:rPr lang="en-IN" i="1">
                        <a:latin typeface="Cambria Math" panose="02040503050406030204" pitchFamily="18" charset="0"/>
                        <a:ea typeface="Cambria Math" panose="02040503050406030204" pitchFamily="18" charset="0"/>
                      </a:rPr>
                      <m:t> </m:t>
                    </m:r>
                  </m:oMath>
                </a14:m>
                <a:endParaRPr lang="en-IN" dirty="0">
                  <a:latin typeface="Abadi Extra Light" panose="020B0204020104020204" pitchFamily="34" charset="0"/>
                </a:endParaRPr>
              </a:p>
              <a:p>
                <a:pPr marL="0" indent="0">
                  <a:buNone/>
                </a:pPr>
                <a:endParaRPr lang="en-IN" dirty="0">
                  <a:latin typeface="Abadi Extra Light" panose="020B0204020104020204" pitchFamily="34" charset="0"/>
                </a:endParaRPr>
              </a:p>
              <a:p>
                <a:pPr>
                  <a:buFont typeface="Wingdings" panose="05000000000000000000" pitchFamily="2" charset="2"/>
                  <a:buChar char="§"/>
                </a:pPr>
                <a:endParaRPr lang="en-IN" dirty="0">
                  <a:latin typeface="Abadi Extra Light" panose="020B0204020104020204" pitchFamily="34" charset="0"/>
                </a:endParaRPr>
              </a:p>
              <a:p>
                <a:pPr>
                  <a:buFont typeface="Wingdings" panose="05000000000000000000" pitchFamily="2" charset="2"/>
                  <a:buChar char="§"/>
                </a:pPr>
                <a:r>
                  <a:rPr lang="en-IN" dirty="0">
                    <a:latin typeface="Abadi Extra Light" panose="020B0204020104020204" pitchFamily="34" charset="0"/>
                  </a:rPr>
                  <a:t>For a vector </a:t>
                </a:r>
                <a14:m>
                  <m:oMath xmlns:m="http://schemas.openxmlformats.org/officeDocument/2006/math">
                    <m:r>
                      <a:rPr lang="en-IN" b="1" smtClean="0">
                        <a:latin typeface="Cambria Math" panose="02040503050406030204" pitchFamily="18" charset="0"/>
                      </a:rPr>
                      <m:t>𝒂</m:t>
                    </m:r>
                  </m:oMath>
                </a14:m>
                <a:r>
                  <a:rPr lang="en-GB" dirty="0">
                    <a:latin typeface="Abadi Extra Light" panose="020B0604020202020204" pitchFamily="34" charset="0"/>
                  </a:rPr>
                  <a:t> </a:t>
                </a:r>
                <a14:m>
                  <m:oMath xmlns:m="http://schemas.openxmlformats.org/officeDocument/2006/math">
                    <m:r>
                      <a:rPr lang="en-GB" i="1" dirty="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𝐷</m:t>
                        </m:r>
                      </m:sup>
                    </m:sSup>
                  </m:oMath>
                </a14:m>
                <a:r>
                  <a:rPr lang="en-IN" dirty="0">
                    <a:latin typeface="Abadi Extra Light" panose="020B0204020104020204" pitchFamily="34" charset="0"/>
                  </a:rPr>
                  <a:t>, its </a:t>
                </a:r>
                <a:r>
                  <a:rPr lang="en-IN" dirty="0">
                    <a:solidFill>
                      <a:srgbClr val="0000FF"/>
                    </a:solidFill>
                    <a:latin typeface="Abadi Extra Light" panose="020B0204020104020204" pitchFamily="34" charset="0"/>
                  </a:rPr>
                  <a:t>Euclidean norm </a:t>
                </a:r>
                <a:r>
                  <a:rPr lang="en-IN" dirty="0">
                    <a:latin typeface="Abadi Extra Light" panose="020B0204020104020204" pitchFamily="34" charset="0"/>
                  </a:rPr>
                  <a:t>is defined via its inner product with itself</a:t>
                </a:r>
                <a:endParaRPr lang="en-IN" dirty="0">
                  <a:solidFill>
                    <a:srgbClr val="0000FF"/>
                  </a:solidFill>
                  <a:latin typeface="Abadi Extra Light" panose="020B0204020104020204" pitchFamily="34" charset="0"/>
                </a:endParaRPr>
              </a:p>
              <a:p>
                <a:pPr marL="0" indent="0">
                  <a:buNone/>
                </a:pPr>
                <a:endParaRPr lang="en-IN" dirty="0">
                  <a:latin typeface="Abadi Extra Light" panose="020B0204020104020204" pitchFamily="34" charset="0"/>
                </a:endParaRPr>
              </a:p>
            </p:txBody>
          </p:sp>
        </mc:Choice>
        <mc:Fallback xmlns="">
          <p:sp>
            <p:nvSpPr>
              <p:cNvPr id="34" name="Content Placeholder 2">
                <a:extLst>
                  <a:ext uri="{FF2B5EF4-FFF2-40B4-BE49-F238E27FC236}">
                    <a16:creationId xmlns:a16="http://schemas.microsoft.com/office/drawing/2014/main" id="{E1DF4C8E-2FB0-4CA2-9D9A-034196FC982E}"/>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r="-67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E3C0F27-BA29-4308-B6CC-EA1F311C8179}"/>
                  </a:ext>
                </a:extLst>
              </p:cNvPr>
              <p:cNvSpPr txBox="1"/>
              <p:nvPr/>
            </p:nvSpPr>
            <p:spPr>
              <a:xfrm>
                <a:off x="4593773" y="2503657"/>
                <a:ext cx="1826334" cy="103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𝜇</m:t>
                      </m:r>
                      <m:r>
                        <a:rPr lang="en-IN" sz="2400" b="0" i="1" smtClean="0">
                          <a:latin typeface="Cambria Math" panose="02040503050406030204" pitchFamily="18" charset="0"/>
                        </a:rPr>
                        <m:t>= </m:t>
                      </m:r>
                      <m:f>
                        <m:fPr>
                          <m:ctrlPr>
                            <a:rPr lang="en-IN" sz="2400" b="0" i="1" smtClean="0">
                              <a:latin typeface="Cambria Math" panose="02040503050406030204" pitchFamily="18" charset="0"/>
                            </a:rPr>
                          </m:ctrlPr>
                        </m:fPr>
                        <m:num>
                          <m:r>
                            <a:rPr lang="en-IN" sz="2400" b="0" i="1" smtClean="0">
                              <a:latin typeface="Cambria Math" panose="02040503050406030204" pitchFamily="18" charset="0"/>
                            </a:rPr>
                            <m:t>1</m:t>
                          </m:r>
                        </m:num>
                        <m:den>
                          <m:r>
                            <a:rPr lang="en-IN" sz="2400" b="0" i="1" smtClean="0">
                              <a:latin typeface="Cambria Math" panose="02040503050406030204" pitchFamily="18" charset="0"/>
                            </a:rPr>
                            <m:t>𝑁</m:t>
                          </m:r>
                        </m:den>
                      </m:f>
                      <m:nary>
                        <m:naryPr>
                          <m:chr m:val="∑"/>
                          <m:ctrlPr>
                            <a:rPr lang="en-IN" sz="2400" b="0" i="1" smtClean="0">
                              <a:latin typeface="Cambria Math" panose="02040503050406030204" pitchFamily="18" charset="0"/>
                            </a:rPr>
                          </m:ctrlPr>
                        </m:naryPr>
                        <m:sub>
                          <m:r>
                            <a:rPr lang="en-IN" sz="2400" b="0" i="1" smtClean="0">
                              <a:latin typeface="Cambria Math" panose="02040503050406030204" pitchFamily="18" charset="0"/>
                            </a:rPr>
                            <m:t>𝑛</m:t>
                          </m:r>
                          <m:r>
                            <a:rPr lang="en-IN" sz="2400" b="0" i="1" smtClean="0">
                              <a:latin typeface="Cambria Math" panose="02040503050406030204" pitchFamily="18" charset="0"/>
                            </a:rPr>
                            <m:t>=1</m:t>
                          </m:r>
                        </m:sub>
                        <m:sup>
                          <m:r>
                            <a:rPr lang="en-IN" sz="2400" b="0" i="1" smtClean="0">
                              <a:latin typeface="Cambria Math" panose="02040503050406030204" pitchFamily="18" charset="0"/>
                            </a:rPr>
                            <m:t>𝑁</m:t>
                          </m:r>
                        </m:sup>
                        <m:e>
                          <m:sSub>
                            <m:sSubPr>
                              <m:ctrlPr>
                                <a:rPr lang="en-IN" sz="2400" b="0" i="1" smtClean="0">
                                  <a:latin typeface="Cambria Math" panose="02040503050406030204" pitchFamily="18" charset="0"/>
                                </a:rPr>
                              </m:ctrlPr>
                            </m:sSubPr>
                            <m:e>
                              <m:r>
                                <a:rPr lang="en-IN" sz="2400" b="1" i="0" smtClean="0">
                                  <a:latin typeface="Cambria Math" panose="02040503050406030204" pitchFamily="18" charset="0"/>
                                </a:rPr>
                                <m:t>𝐱</m:t>
                              </m:r>
                            </m:e>
                            <m:sub>
                              <m:r>
                                <a:rPr lang="en-IN" sz="2400" b="0" i="1" smtClean="0">
                                  <a:latin typeface="Cambria Math" panose="02040503050406030204" pitchFamily="18" charset="0"/>
                                </a:rPr>
                                <m:t>𝑛</m:t>
                              </m:r>
                            </m:sub>
                          </m:sSub>
                        </m:e>
                      </m:nary>
                    </m:oMath>
                  </m:oMathPara>
                </a14:m>
                <a:endParaRPr lang="en-IN" sz="2400" dirty="0"/>
              </a:p>
            </p:txBody>
          </p:sp>
        </mc:Choice>
        <mc:Fallback xmlns="">
          <p:sp>
            <p:nvSpPr>
              <p:cNvPr id="4" name="TextBox 3">
                <a:extLst>
                  <a:ext uri="{FF2B5EF4-FFF2-40B4-BE49-F238E27FC236}">
                    <a16:creationId xmlns:a16="http://schemas.microsoft.com/office/drawing/2014/main" id="{EE3C0F27-BA29-4308-B6CC-EA1F311C8179}"/>
                  </a:ext>
                </a:extLst>
              </p:cNvPr>
              <p:cNvSpPr txBox="1">
                <a:spLocks noRot="1" noChangeAspect="1" noMove="1" noResize="1" noEditPoints="1" noAdjustHandles="1" noChangeArrowheads="1" noChangeShapeType="1" noTextEdit="1"/>
              </p:cNvSpPr>
              <p:nvPr/>
            </p:nvSpPr>
            <p:spPr>
              <a:xfrm>
                <a:off x="4593773" y="2503657"/>
                <a:ext cx="1826334" cy="1038489"/>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37C6525-A4E8-4FA8-AAB9-56E2BD5590B8}"/>
                  </a:ext>
                </a:extLst>
              </p:cNvPr>
              <p:cNvSpPr txBox="1"/>
              <p:nvPr/>
            </p:nvSpPr>
            <p:spPr>
              <a:xfrm>
                <a:off x="1125515" y="4417533"/>
                <a:ext cx="3468258" cy="398955"/>
              </a:xfrm>
              <a:prstGeom prst="rect">
                <a:avLst/>
              </a:prstGeom>
              <a:noFill/>
            </p:spPr>
            <p:txBody>
              <a:bodyPr wrap="square" lIns="0" tIns="0" rIns="0" bIns="0" rtlCol="0">
                <a:spAutoFit/>
              </a:bodyPr>
              <a:lstStyle/>
              <a:p>
                <a14:m>
                  <m:oMath xmlns:m="http://schemas.openxmlformats.org/officeDocument/2006/math">
                    <m:d>
                      <m:dPr>
                        <m:begChr m:val="⟨"/>
                        <m:endChr m:val="⟩"/>
                        <m:ctrlPr>
                          <a:rPr lang="en-IN" sz="2400" i="1" smtClean="0">
                            <a:latin typeface="Cambria Math" panose="02040503050406030204" pitchFamily="18" charset="0"/>
                          </a:rPr>
                        </m:ctrlPr>
                      </m:dPr>
                      <m:e>
                        <m:r>
                          <a:rPr lang="en-IN" sz="2400" b="1" i="1" smtClean="0">
                            <a:latin typeface="Cambria Math" panose="02040503050406030204" pitchFamily="18" charset="0"/>
                          </a:rPr>
                          <m:t>𝒂</m:t>
                        </m:r>
                        <m:r>
                          <a:rPr lang="en-IN" sz="2400" b="0" i="1" smtClean="0">
                            <a:latin typeface="Cambria Math" panose="02040503050406030204" pitchFamily="18" charset="0"/>
                          </a:rPr>
                          <m:t>,</m:t>
                        </m:r>
                        <m:r>
                          <a:rPr lang="en-IN" sz="2400" b="1" i="1" smtClean="0">
                            <a:latin typeface="Cambria Math" panose="02040503050406030204" pitchFamily="18" charset="0"/>
                          </a:rPr>
                          <m:t>𝒃</m:t>
                        </m:r>
                      </m:e>
                    </m:d>
                  </m:oMath>
                </a14:m>
                <a:r>
                  <a:rPr lang="en-IN" sz="2400" dirty="0"/>
                  <a:t> = </a:t>
                </a:r>
                <a14:m>
                  <m:oMath xmlns:m="http://schemas.openxmlformats.org/officeDocument/2006/math">
                    <m:sSup>
                      <m:sSupPr>
                        <m:ctrlPr>
                          <a:rPr lang="en-IN" sz="2400" i="1">
                            <a:latin typeface="Cambria Math" panose="02040503050406030204" pitchFamily="18" charset="0"/>
                          </a:rPr>
                        </m:ctrlPr>
                      </m:sSupPr>
                      <m:e>
                        <m:r>
                          <a:rPr lang="en-IN" sz="2400" b="1" i="0" smtClean="0">
                            <a:latin typeface="Cambria Math" panose="02040503050406030204" pitchFamily="18" charset="0"/>
                          </a:rPr>
                          <m:t>𝒂</m:t>
                        </m:r>
                      </m:e>
                      <m:sup>
                        <m:r>
                          <a:rPr lang="en-IN" sz="2400" i="1">
                            <a:latin typeface="Cambria Math" panose="02040503050406030204" pitchFamily="18" charset="0"/>
                          </a:rPr>
                          <m:t>⊤</m:t>
                        </m:r>
                      </m:sup>
                    </m:sSup>
                    <m:r>
                      <a:rPr lang="en-IN" sz="2400" b="1" i="1" smtClean="0">
                        <a:latin typeface="Cambria Math" panose="02040503050406030204" pitchFamily="18" charset="0"/>
                      </a:rPr>
                      <m:t>𝒃</m:t>
                    </m:r>
                    <m:r>
                      <a:rPr lang="en-IN" sz="2400" b="1" i="1" smtClean="0">
                        <a:latin typeface="Cambria Math" panose="02040503050406030204" pitchFamily="18" charset="0"/>
                      </a:rPr>
                      <m:t>=</m:t>
                    </m:r>
                    <m:nary>
                      <m:naryPr>
                        <m:chr m:val="∑"/>
                        <m:limLoc m:val="subSup"/>
                        <m:ctrlPr>
                          <a:rPr lang="en-IN" sz="2400" i="1">
                            <a:latin typeface="Cambria Math" panose="02040503050406030204" pitchFamily="18" charset="0"/>
                          </a:rPr>
                        </m:ctrlPr>
                      </m:naryPr>
                      <m:sub>
                        <m:r>
                          <m:rPr>
                            <m:brk m:alnAt="1"/>
                          </m:rPr>
                          <a:rPr lang="en-IN" sz="2400" b="0" i="1" smtClean="0">
                            <a:latin typeface="Cambria Math" panose="02040503050406030204" pitchFamily="18" charset="0"/>
                          </a:rPr>
                          <m:t>𝑖</m:t>
                        </m:r>
                        <m:r>
                          <a:rPr lang="en-IN" sz="2400" i="1">
                            <a:latin typeface="Cambria Math" panose="02040503050406030204" pitchFamily="18" charset="0"/>
                          </a:rPr>
                          <m:t>=1</m:t>
                        </m:r>
                      </m:sub>
                      <m:sup>
                        <m:r>
                          <a:rPr lang="en-IN" sz="2400" b="0" i="1" smtClean="0">
                            <a:latin typeface="Cambria Math" panose="02040503050406030204" pitchFamily="18" charset="0"/>
                          </a:rPr>
                          <m:t>𝐷</m:t>
                        </m:r>
                      </m:sup>
                      <m:e>
                        <m:sSub>
                          <m:sSubPr>
                            <m:ctrlPr>
                              <a:rPr lang="en-IN" sz="2400" b="0" i="1" smtClean="0">
                                <a:latin typeface="Cambria Math" panose="02040503050406030204" pitchFamily="18" charset="0"/>
                              </a:rPr>
                            </m:ctrlPr>
                          </m:sSubPr>
                          <m:e>
                            <m:r>
                              <a:rPr lang="en-IN" sz="2400" i="1" smtClean="0">
                                <a:latin typeface="Cambria Math" panose="02040503050406030204" pitchFamily="18" charset="0"/>
                              </a:rPr>
                              <m:t>𝑎</m:t>
                            </m:r>
                          </m:e>
                          <m:sub>
                            <m:r>
                              <a:rPr lang="en-IN" sz="2400" b="0" i="1" smtClean="0">
                                <a:latin typeface="Cambria Math" panose="02040503050406030204" pitchFamily="18" charset="0"/>
                              </a:rPr>
                              <m:t>𝑖</m:t>
                            </m:r>
                          </m:sub>
                        </m:sSub>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𝑏</m:t>
                            </m:r>
                          </m:e>
                          <m:sub>
                            <m:r>
                              <a:rPr lang="en-IN" sz="2400" b="0" i="1" smtClean="0">
                                <a:latin typeface="Cambria Math" panose="02040503050406030204" pitchFamily="18" charset="0"/>
                              </a:rPr>
                              <m:t>𝑖</m:t>
                            </m:r>
                          </m:sub>
                        </m:sSub>
                      </m:e>
                    </m:nary>
                  </m:oMath>
                </a14:m>
                <a:endParaRPr lang="en-IN" sz="2400" b="1" dirty="0"/>
              </a:p>
            </p:txBody>
          </p:sp>
        </mc:Choice>
        <mc:Fallback xmlns="">
          <p:sp>
            <p:nvSpPr>
              <p:cNvPr id="5" name="TextBox 4">
                <a:extLst>
                  <a:ext uri="{FF2B5EF4-FFF2-40B4-BE49-F238E27FC236}">
                    <a16:creationId xmlns:a16="http://schemas.microsoft.com/office/drawing/2014/main" id="{F37C6525-A4E8-4FA8-AAB9-56E2BD5590B8}"/>
                  </a:ext>
                </a:extLst>
              </p:cNvPr>
              <p:cNvSpPr txBox="1">
                <a:spLocks noRot="1" noChangeAspect="1" noMove="1" noResize="1" noEditPoints="1" noAdjustHandles="1" noChangeArrowheads="1" noChangeShapeType="1" noTextEdit="1"/>
              </p:cNvSpPr>
              <p:nvPr/>
            </p:nvSpPr>
            <p:spPr>
              <a:xfrm>
                <a:off x="1125515" y="4417533"/>
                <a:ext cx="3468258" cy="398955"/>
              </a:xfrm>
              <a:prstGeom prst="rect">
                <a:avLst/>
              </a:prstGeom>
              <a:blipFill>
                <a:blip r:embed="rId5"/>
                <a:stretch>
                  <a:fillRect t="-20000" b="-4307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9BA43C3-1F8B-41C3-8C7D-DDD8F4592BD4}"/>
                  </a:ext>
                </a:extLst>
              </p:cNvPr>
              <p:cNvSpPr txBox="1"/>
              <p:nvPr/>
            </p:nvSpPr>
            <p:spPr>
              <a:xfrm>
                <a:off x="6991927" y="2901863"/>
                <a:ext cx="3966855" cy="461665"/>
              </a:xfrm>
              <a:prstGeom prst="rect">
                <a:avLst/>
              </a:prstGeom>
              <a:noFill/>
            </p:spPr>
            <p:txBody>
              <a:bodyPr wrap="none" rtlCol="0">
                <a:spAutoFit/>
              </a:bodyPr>
              <a:lstStyle/>
              <a:p>
                <a:r>
                  <a:rPr lang="en-IN" sz="2400" dirty="0">
                    <a:latin typeface="Abadi Extra Light" panose="020B0204020104020204" pitchFamily="34" charset="0"/>
                  </a:rPr>
                  <a:t>(of the same size as each </a:t>
                </a:r>
                <a14:m>
                  <m:oMath xmlns:m="http://schemas.openxmlformats.org/officeDocument/2006/math">
                    <m:sSub>
                      <m:sSubPr>
                        <m:ctrlPr>
                          <a:rPr lang="en-IN" sz="2400" i="1">
                            <a:latin typeface="Cambria Math" panose="02040503050406030204" pitchFamily="18" charset="0"/>
                          </a:rPr>
                        </m:ctrlPr>
                      </m:sSubPr>
                      <m:e>
                        <m:r>
                          <a:rPr lang="en-IN" sz="2400" b="1">
                            <a:latin typeface="Cambria Math" panose="02040503050406030204" pitchFamily="18" charset="0"/>
                          </a:rPr>
                          <m:t>𝐱</m:t>
                        </m:r>
                      </m:e>
                      <m:sub>
                        <m:r>
                          <a:rPr lang="en-IN" sz="2400" i="1">
                            <a:latin typeface="Cambria Math" panose="02040503050406030204" pitchFamily="18" charset="0"/>
                          </a:rPr>
                          <m:t>𝑛</m:t>
                        </m:r>
                      </m:sub>
                    </m:sSub>
                  </m:oMath>
                </a14:m>
                <a:r>
                  <a:rPr lang="en-IN" sz="2400" dirty="0">
                    <a:latin typeface="Abadi Extra Light" panose="020B0204020104020204" pitchFamily="34" charset="0"/>
                  </a:rPr>
                  <a:t>) </a:t>
                </a:r>
              </a:p>
            </p:txBody>
          </p:sp>
        </mc:Choice>
        <mc:Fallback xmlns="">
          <p:sp>
            <p:nvSpPr>
              <p:cNvPr id="7" name="TextBox 6">
                <a:extLst>
                  <a:ext uri="{FF2B5EF4-FFF2-40B4-BE49-F238E27FC236}">
                    <a16:creationId xmlns:a16="http://schemas.microsoft.com/office/drawing/2014/main" id="{B9BA43C3-1F8B-41C3-8C7D-DDD8F4592BD4}"/>
                  </a:ext>
                </a:extLst>
              </p:cNvPr>
              <p:cNvSpPr txBox="1">
                <a:spLocks noRot="1" noChangeAspect="1" noMove="1" noResize="1" noEditPoints="1" noAdjustHandles="1" noChangeArrowheads="1" noChangeShapeType="1" noTextEdit="1"/>
              </p:cNvSpPr>
              <p:nvPr/>
            </p:nvSpPr>
            <p:spPr>
              <a:xfrm>
                <a:off x="6991927" y="2901863"/>
                <a:ext cx="3966855" cy="461665"/>
              </a:xfrm>
              <a:prstGeom prst="rect">
                <a:avLst/>
              </a:prstGeom>
              <a:blipFill>
                <a:blip r:embed="rId6"/>
                <a:stretch>
                  <a:fillRect l="-2458" t="-11842" r="-1229" b="-27632"/>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222C00F-09D3-4253-B8B3-500C73CD6C65}"/>
                  </a:ext>
                </a:extLst>
              </p:cNvPr>
              <p:cNvSpPr txBox="1"/>
              <p:nvPr/>
            </p:nvSpPr>
            <p:spPr>
              <a:xfrm>
                <a:off x="4593773" y="4354343"/>
                <a:ext cx="7288277" cy="461665"/>
              </a:xfrm>
              <a:prstGeom prst="rect">
                <a:avLst/>
              </a:prstGeom>
              <a:noFill/>
            </p:spPr>
            <p:txBody>
              <a:bodyPr wrap="none" rtlCol="0">
                <a:spAutoFit/>
              </a:bodyPr>
              <a:lstStyle/>
              <a:p>
                <a:r>
                  <a:rPr lang="en-IN" sz="2400" dirty="0">
                    <a:latin typeface="Abadi Extra Light" panose="020B0204020104020204" pitchFamily="34" charset="0"/>
                  </a:rPr>
                  <a:t>(a real-valued number denoting how “similar” </a:t>
                </a:r>
                <a14:m>
                  <m:oMath xmlns:m="http://schemas.openxmlformats.org/officeDocument/2006/math">
                    <m:r>
                      <a:rPr lang="en-IN" sz="2400" b="1" i="1">
                        <a:latin typeface="Cambria Math" panose="02040503050406030204" pitchFamily="18" charset="0"/>
                      </a:rPr>
                      <m:t>𝒂</m:t>
                    </m:r>
                    <m:r>
                      <a:rPr lang="en-IN" sz="2400" b="1" i="1">
                        <a:latin typeface="Cambria Math" panose="02040503050406030204" pitchFamily="18" charset="0"/>
                      </a:rPr>
                      <m:t> </m:t>
                    </m:r>
                  </m:oMath>
                </a14:m>
                <a:r>
                  <a:rPr lang="en-IN" sz="2400" dirty="0">
                    <a:latin typeface="Abadi Extra Light" panose="020B0204020104020204" pitchFamily="34" charset="0"/>
                  </a:rPr>
                  <a:t>and </a:t>
                </a:r>
                <a14:m>
                  <m:oMath xmlns:m="http://schemas.openxmlformats.org/officeDocument/2006/math">
                    <m:r>
                      <a:rPr lang="en-IN" sz="2400" b="1" i="1" smtClean="0">
                        <a:latin typeface="Cambria Math" panose="02040503050406030204" pitchFamily="18" charset="0"/>
                      </a:rPr>
                      <m:t>𝒃</m:t>
                    </m:r>
                    <m:r>
                      <a:rPr lang="en-IN" sz="2400" b="1" i="1">
                        <a:latin typeface="Cambria Math" panose="02040503050406030204" pitchFamily="18" charset="0"/>
                      </a:rPr>
                      <m:t> </m:t>
                    </m:r>
                  </m:oMath>
                </a14:m>
                <a:r>
                  <a:rPr lang="en-IN" sz="2400" dirty="0">
                    <a:latin typeface="Abadi Extra Light" panose="020B0204020104020204" pitchFamily="34" charset="0"/>
                  </a:rPr>
                  <a:t>are) </a:t>
                </a:r>
              </a:p>
            </p:txBody>
          </p:sp>
        </mc:Choice>
        <mc:Fallback xmlns="">
          <p:sp>
            <p:nvSpPr>
              <p:cNvPr id="10" name="TextBox 9">
                <a:extLst>
                  <a:ext uri="{FF2B5EF4-FFF2-40B4-BE49-F238E27FC236}">
                    <a16:creationId xmlns:a16="http://schemas.microsoft.com/office/drawing/2014/main" id="{8222C00F-09D3-4253-B8B3-500C73CD6C65}"/>
                  </a:ext>
                </a:extLst>
              </p:cNvPr>
              <p:cNvSpPr txBox="1">
                <a:spLocks noRot="1" noChangeAspect="1" noMove="1" noResize="1" noEditPoints="1" noAdjustHandles="1" noChangeArrowheads="1" noChangeShapeType="1" noTextEdit="1"/>
              </p:cNvSpPr>
              <p:nvPr/>
            </p:nvSpPr>
            <p:spPr>
              <a:xfrm>
                <a:off x="4593773" y="4354343"/>
                <a:ext cx="7288277" cy="461665"/>
              </a:xfrm>
              <a:prstGeom prst="rect">
                <a:avLst/>
              </a:prstGeom>
              <a:blipFill>
                <a:blip r:embed="rId7"/>
                <a:stretch>
                  <a:fillRect l="-1339" t="-11842" r="-502" b="-27632"/>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82C691-F478-4CF1-A5D8-0F9C2C1D8BA6}"/>
                  </a:ext>
                </a:extLst>
              </p:cNvPr>
              <p:cNvSpPr txBox="1"/>
              <p:nvPr/>
            </p:nvSpPr>
            <p:spPr>
              <a:xfrm>
                <a:off x="1833418" y="5742036"/>
                <a:ext cx="3468258" cy="751552"/>
              </a:xfrm>
              <a:prstGeom prst="rect">
                <a:avLst/>
              </a:prstGeom>
              <a:noFill/>
            </p:spPr>
            <p:txBody>
              <a:bodyPr wrap="square" lIns="0" tIns="0" rIns="0" bIns="0" rtlCol="0">
                <a:spAutoFit/>
              </a:bodyPr>
              <a:lstStyle/>
              <a:p>
                <a14:m>
                  <m:oMath xmlns:m="http://schemas.openxmlformats.org/officeDocument/2006/math">
                    <m:sSub>
                      <m:sSubPr>
                        <m:ctrlPr>
                          <a:rPr lang="en-IN" sz="2400" b="0" i="1" smtClean="0">
                            <a:latin typeface="Cambria Math" panose="02040503050406030204" pitchFamily="18" charset="0"/>
                          </a:rPr>
                        </m:ctrlPr>
                      </m:sSubPr>
                      <m:e>
                        <m:d>
                          <m:dPr>
                            <m:begChr m:val="‖"/>
                            <m:endChr m:val="‖"/>
                            <m:ctrlPr>
                              <a:rPr lang="en-IN" sz="2400" i="1" smtClean="0">
                                <a:latin typeface="Cambria Math" panose="02040503050406030204" pitchFamily="18" charset="0"/>
                              </a:rPr>
                            </m:ctrlPr>
                          </m:dPr>
                          <m:e>
                            <m:r>
                              <a:rPr lang="en-IN" sz="2400" b="1">
                                <a:latin typeface="Cambria Math" panose="02040503050406030204" pitchFamily="18" charset="0"/>
                              </a:rPr>
                              <m:t>𝒂</m:t>
                            </m:r>
                          </m:e>
                        </m:d>
                      </m:e>
                      <m:sub>
                        <m:r>
                          <a:rPr lang="en-IN" sz="2400" b="0" i="1" smtClean="0">
                            <a:latin typeface="Cambria Math" panose="02040503050406030204" pitchFamily="18" charset="0"/>
                          </a:rPr>
                          <m:t>2</m:t>
                        </m:r>
                      </m:sub>
                    </m:sSub>
                    <m:r>
                      <a:rPr lang="en-IN" sz="2400" b="0" i="1" smtClean="0">
                        <a:latin typeface="Cambria Math" panose="02040503050406030204" pitchFamily="18" charset="0"/>
                      </a:rPr>
                      <m:t>=</m:t>
                    </m:r>
                  </m:oMath>
                </a14:m>
                <a:r>
                  <a:rPr lang="en-IN" sz="2400" dirty="0"/>
                  <a:t> </a:t>
                </a:r>
                <a14:m>
                  <m:oMath xmlns:m="http://schemas.openxmlformats.org/officeDocument/2006/math">
                    <m:rad>
                      <m:radPr>
                        <m:degHide m:val="on"/>
                        <m:ctrlPr>
                          <a:rPr lang="en-IN" sz="2400" b="1" i="1" smtClean="0">
                            <a:latin typeface="Cambria Math" panose="02040503050406030204" pitchFamily="18" charset="0"/>
                          </a:rPr>
                        </m:ctrlPr>
                      </m:radPr>
                      <m:deg/>
                      <m:e>
                        <m:sSup>
                          <m:sSupPr>
                            <m:ctrlPr>
                              <a:rPr lang="en-IN" sz="2400" i="1">
                                <a:latin typeface="Cambria Math" panose="02040503050406030204" pitchFamily="18" charset="0"/>
                              </a:rPr>
                            </m:ctrlPr>
                          </m:sSupPr>
                          <m:e>
                            <m:r>
                              <a:rPr lang="en-IN" sz="2400" b="1">
                                <a:latin typeface="Cambria Math" panose="02040503050406030204" pitchFamily="18" charset="0"/>
                              </a:rPr>
                              <m:t>𝒂</m:t>
                            </m:r>
                          </m:e>
                          <m:sup>
                            <m:r>
                              <a:rPr lang="en-IN" sz="2400" i="1">
                                <a:latin typeface="Cambria Math" panose="02040503050406030204" pitchFamily="18" charset="0"/>
                              </a:rPr>
                              <m:t>⊤</m:t>
                            </m:r>
                          </m:sup>
                        </m:sSup>
                        <m:r>
                          <a:rPr lang="en-IN" sz="2400" b="1" i="1">
                            <a:latin typeface="Cambria Math" panose="02040503050406030204" pitchFamily="18" charset="0"/>
                          </a:rPr>
                          <m:t>𝒂</m:t>
                        </m:r>
                      </m:e>
                    </m:rad>
                    <m:r>
                      <a:rPr lang="en-IN" sz="2400" b="1" i="1" smtClean="0">
                        <a:latin typeface="Cambria Math" panose="02040503050406030204" pitchFamily="18" charset="0"/>
                      </a:rPr>
                      <m:t>=</m:t>
                    </m:r>
                  </m:oMath>
                </a14:m>
                <a:r>
                  <a:rPr lang="en-IN" sz="2400" b="1" dirty="0"/>
                  <a:t> </a:t>
                </a:r>
                <a14:m>
                  <m:oMath xmlns:m="http://schemas.openxmlformats.org/officeDocument/2006/math">
                    <m:rad>
                      <m:radPr>
                        <m:degHide m:val="on"/>
                        <m:ctrlPr>
                          <a:rPr lang="en-IN" sz="2400" b="1" i="1" dirty="0" smtClean="0">
                            <a:latin typeface="Cambria Math" panose="02040503050406030204" pitchFamily="18" charset="0"/>
                          </a:rPr>
                        </m:ctrlPr>
                      </m:radPr>
                      <m:deg/>
                      <m:e>
                        <m:nary>
                          <m:naryPr>
                            <m:chr m:val="∑"/>
                            <m:limLoc m:val="subSup"/>
                            <m:ctrlPr>
                              <a:rPr lang="en-IN" sz="2400" i="1">
                                <a:latin typeface="Cambria Math" panose="02040503050406030204" pitchFamily="18" charset="0"/>
                              </a:rPr>
                            </m:ctrlPr>
                          </m:naryPr>
                          <m:sub>
                            <m:r>
                              <m:rPr>
                                <m:brk m:alnAt="1"/>
                              </m:rPr>
                              <a:rPr lang="en-IN" sz="2400" i="1">
                                <a:latin typeface="Cambria Math" panose="02040503050406030204" pitchFamily="18" charset="0"/>
                              </a:rPr>
                              <m:t>𝑖</m:t>
                            </m:r>
                            <m:r>
                              <a:rPr lang="en-IN" sz="2400" i="1">
                                <a:latin typeface="Cambria Math" panose="02040503050406030204" pitchFamily="18" charset="0"/>
                              </a:rPr>
                              <m:t>=1</m:t>
                            </m:r>
                          </m:sub>
                          <m:sup>
                            <m:r>
                              <a:rPr lang="en-IN" sz="2400" i="1">
                                <a:latin typeface="Cambria Math" panose="02040503050406030204" pitchFamily="18" charset="0"/>
                              </a:rPr>
                              <m:t>𝑑</m:t>
                            </m:r>
                          </m:sup>
                          <m:e>
                            <m:sSubSup>
                              <m:sSubSupPr>
                                <m:ctrlPr>
                                  <a:rPr lang="en-IN" sz="2400" i="1">
                                    <a:latin typeface="Cambria Math" panose="02040503050406030204" pitchFamily="18" charset="0"/>
                                  </a:rPr>
                                </m:ctrlPr>
                              </m:sSubSupPr>
                              <m:e>
                                <m:r>
                                  <a:rPr lang="en-IN" sz="2400" i="1">
                                    <a:latin typeface="Cambria Math" panose="02040503050406030204" pitchFamily="18" charset="0"/>
                                  </a:rPr>
                                  <m:t>𝑎</m:t>
                                </m:r>
                              </m:e>
                              <m:sub>
                                <m:r>
                                  <a:rPr lang="en-IN" sz="2400" i="1">
                                    <a:latin typeface="Cambria Math" panose="02040503050406030204" pitchFamily="18" charset="0"/>
                                  </a:rPr>
                                  <m:t>𝑖</m:t>
                                </m:r>
                              </m:sub>
                              <m:sup>
                                <m:r>
                                  <a:rPr lang="en-IN" sz="2400" i="1">
                                    <a:latin typeface="Cambria Math" panose="02040503050406030204" pitchFamily="18" charset="0"/>
                                  </a:rPr>
                                  <m:t>2</m:t>
                                </m:r>
                              </m:sup>
                            </m:sSubSup>
                          </m:e>
                        </m:nary>
                      </m:e>
                    </m:rad>
                  </m:oMath>
                </a14:m>
                <a:endParaRPr lang="en-IN" sz="2400" b="1" dirty="0"/>
              </a:p>
            </p:txBody>
          </p:sp>
        </mc:Choice>
        <mc:Fallback xmlns="">
          <p:sp>
            <p:nvSpPr>
              <p:cNvPr id="13" name="TextBox 12">
                <a:extLst>
                  <a:ext uri="{FF2B5EF4-FFF2-40B4-BE49-F238E27FC236}">
                    <a16:creationId xmlns:a16="http://schemas.microsoft.com/office/drawing/2014/main" id="{1582C691-F478-4CF1-A5D8-0F9C2C1D8BA6}"/>
                  </a:ext>
                </a:extLst>
              </p:cNvPr>
              <p:cNvSpPr txBox="1">
                <a:spLocks noRot="1" noChangeAspect="1" noMove="1" noResize="1" noEditPoints="1" noAdjustHandles="1" noChangeArrowheads="1" noChangeShapeType="1" noTextEdit="1"/>
              </p:cNvSpPr>
              <p:nvPr/>
            </p:nvSpPr>
            <p:spPr>
              <a:xfrm>
                <a:off x="1833418" y="5742036"/>
                <a:ext cx="3468258" cy="751552"/>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Speech Bubble: Rectangle 8">
                <a:extLst>
                  <a:ext uri="{FF2B5EF4-FFF2-40B4-BE49-F238E27FC236}">
                    <a16:creationId xmlns:a16="http://schemas.microsoft.com/office/drawing/2014/main" id="{1366B76B-F9DB-4758-ADD0-E65F83CBC250}"/>
                  </a:ext>
                </a:extLst>
              </p:cNvPr>
              <p:cNvSpPr/>
              <p:nvPr/>
            </p:nvSpPr>
            <p:spPr>
              <a:xfrm>
                <a:off x="9462782" y="3725621"/>
                <a:ext cx="2348917" cy="532343"/>
              </a:xfrm>
              <a:prstGeom prst="wedgeRectCallout">
                <a:avLst>
                  <a:gd name="adj1" fmla="val -45928"/>
                  <a:gd name="adj2" fmla="val 85055"/>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latin typeface="Abadi Extra Light" panose="020B0204020104020204" pitchFamily="34" charset="0"/>
                  </a:rPr>
                  <a:t>Assuming both </a:t>
                </a:r>
                <a14:m>
                  <m:oMath xmlns:m="http://schemas.openxmlformats.org/officeDocument/2006/math">
                    <m:r>
                      <a:rPr lang="en-IN" sz="1600" b="1" i="1" smtClean="0">
                        <a:solidFill>
                          <a:schemeClr val="tx1"/>
                        </a:solidFill>
                        <a:latin typeface="Cambria Math" panose="02040503050406030204" pitchFamily="18" charset="0"/>
                      </a:rPr>
                      <m:t>𝒂</m:t>
                    </m:r>
                    <m:r>
                      <a:rPr lang="en-IN" sz="1600" b="1" i="1" smtClean="0">
                        <a:solidFill>
                          <a:schemeClr val="tx1"/>
                        </a:solidFill>
                        <a:latin typeface="Cambria Math" panose="02040503050406030204" pitchFamily="18" charset="0"/>
                      </a:rPr>
                      <m:t> </m:t>
                    </m:r>
                  </m:oMath>
                </a14:m>
                <a:r>
                  <a:rPr lang="en-IN" sz="1600" dirty="0">
                    <a:solidFill>
                      <a:schemeClr val="tx1"/>
                    </a:solidFill>
                    <a:latin typeface="Abadi Extra Light" panose="020B0204020104020204" pitchFamily="34" charset="0"/>
                  </a:rPr>
                  <a:t>and </a:t>
                </a:r>
                <a14:m>
                  <m:oMath xmlns:m="http://schemas.openxmlformats.org/officeDocument/2006/math">
                    <m:r>
                      <a:rPr lang="en-IN" sz="1600" b="1" i="1">
                        <a:solidFill>
                          <a:schemeClr val="tx1"/>
                        </a:solidFill>
                        <a:latin typeface="Cambria Math" panose="02040503050406030204" pitchFamily="18" charset="0"/>
                      </a:rPr>
                      <m:t>𝒃</m:t>
                    </m:r>
                  </m:oMath>
                </a14:m>
                <a:r>
                  <a:rPr lang="en-IN" sz="1600" dirty="0">
                    <a:solidFill>
                      <a:schemeClr val="tx1"/>
                    </a:solidFill>
                    <a:latin typeface="Abadi Extra Light" panose="020B0204020104020204" pitchFamily="34" charset="0"/>
                  </a:rPr>
                  <a:t> have unit </a:t>
                </a:r>
                <a:r>
                  <a:rPr lang="en-IN" sz="1600" dirty="0">
                    <a:solidFill>
                      <a:srgbClr val="0000FF"/>
                    </a:solidFill>
                    <a:latin typeface="Abadi Extra Light" panose="020B0204020104020204" pitchFamily="34" charset="0"/>
                  </a:rPr>
                  <a:t>Euclidean norm</a:t>
                </a:r>
              </a:p>
            </p:txBody>
          </p:sp>
        </mc:Choice>
        <mc:Fallback xmlns="">
          <p:sp>
            <p:nvSpPr>
              <p:cNvPr id="9" name="Speech Bubble: Rectangle 8">
                <a:extLst>
                  <a:ext uri="{FF2B5EF4-FFF2-40B4-BE49-F238E27FC236}">
                    <a16:creationId xmlns:a16="http://schemas.microsoft.com/office/drawing/2014/main" id="{1366B76B-F9DB-4758-ADD0-E65F83CBC250}"/>
                  </a:ext>
                </a:extLst>
              </p:cNvPr>
              <p:cNvSpPr>
                <a:spLocks noRot="1" noChangeAspect="1" noMove="1" noResize="1" noEditPoints="1" noAdjustHandles="1" noChangeArrowheads="1" noChangeShapeType="1" noTextEdit="1"/>
              </p:cNvSpPr>
              <p:nvPr/>
            </p:nvSpPr>
            <p:spPr>
              <a:xfrm>
                <a:off x="9462782" y="3725621"/>
                <a:ext cx="2348917" cy="532343"/>
              </a:xfrm>
              <a:prstGeom prst="wedgeRectCallout">
                <a:avLst>
                  <a:gd name="adj1" fmla="val -45928"/>
                  <a:gd name="adj2" fmla="val 85055"/>
                </a:avLst>
              </a:prstGeom>
              <a:blipFill>
                <a:blip r:embed="rId9"/>
                <a:stretch>
                  <a:fillRect t="-4959"/>
                </a:stretch>
              </a:blipFill>
              <a:ln w="12700">
                <a:solidFill>
                  <a:schemeClr val="accent2"/>
                </a:solidFill>
              </a:ln>
            </p:spPr>
            <p:txBody>
              <a:bodyPr/>
              <a:lstStyle/>
              <a:p>
                <a:r>
                  <a:rPr lang="en-IN">
                    <a:noFill/>
                  </a:rPr>
                  <a:t> </a:t>
                </a:r>
              </a:p>
            </p:txBody>
          </p:sp>
        </mc:Fallback>
      </mc:AlternateContent>
      <p:pic>
        <p:nvPicPr>
          <p:cNvPr id="14" name="Picture 13">
            <a:extLst>
              <a:ext uri="{FF2B5EF4-FFF2-40B4-BE49-F238E27FC236}">
                <a16:creationId xmlns:a16="http://schemas.microsoft.com/office/drawing/2014/main" id="{166CA9D7-3786-4CF7-B9EB-F19E127D45DE}"/>
              </a:ext>
            </a:extLst>
          </p:cNvPr>
          <p:cNvPicPr>
            <a:picLocks noChangeAspect="1"/>
          </p:cNvPicPr>
          <p:nvPr/>
        </p:nvPicPr>
        <p:blipFill>
          <a:blip r:embed="rId10"/>
          <a:stretch>
            <a:fillRect/>
          </a:stretch>
        </p:blipFill>
        <p:spPr>
          <a:xfrm>
            <a:off x="11119998" y="5528365"/>
            <a:ext cx="1010687" cy="965223"/>
          </a:xfrm>
          <a:prstGeom prst="rect">
            <a:avLst/>
          </a:prstGeom>
        </p:spPr>
      </p:pic>
      <mc:AlternateContent xmlns:mc="http://schemas.openxmlformats.org/markup-compatibility/2006" xmlns:a14="http://schemas.microsoft.com/office/drawing/2010/main">
        <mc:Choice Requires="a14">
          <p:sp>
            <p:nvSpPr>
              <p:cNvPr id="17" name="Speech Bubble: Rectangle 16">
                <a:extLst>
                  <a:ext uri="{FF2B5EF4-FFF2-40B4-BE49-F238E27FC236}">
                    <a16:creationId xmlns:a16="http://schemas.microsoft.com/office/drawing/2014/main" id="{A7DD8658-7B76-4B0A-95CF-BB1FED982AA8}"/>
                  </a:ext>
                </a:extLst>
              </p:cNvPr>
              <p:cNvSpPr/>
              <p:nvPr/>
            </p:nvSpPr>
            <p:spPr>
              <a:xfrm>
                <a:off x="6883931" y="5639679"/>
                <a:ext cx="4074851" cy="637368"/>
              </a:xfrm>
              <a:prstGeom prst="wedgeRectCallout">
                <a:avLst>
                  <a:gd name="adj1" fmla="val 58927"/>
                  <a:gd name="adj2" fmla="val -1168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IN" sz="1600" dirty="0">
                    <a:solidFill>
                      <a:schemeClr val="tx1"/>
                    </a:solidFill>
                    <a:latin typeface="Abadi Extra Light" panose="020B0204020104020204" pitchFamily="34" charset="0"/>
                  </a:rPr>
                  <a:t>Also the Euclidean distance of </a:t>
                </a:r>
                <a14:m>
                  <m:oMath xmlns:m="http://schemas.openxmlformats.org/officeDocument/2006/math">
                    <m:r>
                      <a:rPr lang="en-IN" sz="1600" b="1">
                        <a:solidFill>
                          <a:schemeClr val="tx1"/>
                        </a:solidFill>
                        <a:latin typeface="Cambria Math" panose="02040503050406030204" pitchFamily="18" charset="0"/>
                      </a:rPr>
                      <m:t>𝒂</m:t>
                    </m:r>
                  </m:oMath>
                </a14:m>
                <a:r>
                  <a:rPr lang="en-IN" sz="1600" dirty="0">
                    <a:solidFill>
                      <a:schemeClr val="tx1"/>
                    </a:solidFill>
                    <a:latin typeface="Abadi Extra Light" panose="020B0204020104020204" pitchFamily="34" charset="0"/>
                  </a:rPr>
                  <a:t> from origin</a:t>
                </a:r>
              </a:p>
              <a:p>
                <a:pPr marL="285750" indent="-285750">
                  <a:buFont typeface="Wingdings" panose="05000000000000000000" pitchFamily="2" charset="2"/>
                  <a:buChar char="§"/>
                </a:pPr>
                <a:r>
                  <a:rPr lang="en-IN" sz="1600" dirty="0">
                    <a:solidFill>
                      <a:schemeClr val="tx1"/>
                    </a:solidFill>
                    <a:latin typeface="Abadi Extra Light" panose="020B0204020104020204" pitchFamily="34" charset="0"/>
                  </a:rPr>
                  <a:t>Note: Euclidean norm is also called L2 norm</a:t>
                </a:r>
              </a:p>
            </p:txBody>
          </p:sp>
        </mc:Choice>
        <mc:Fallback xmlns="">
          <p:sp>
            <p:nvSpPr>
              <p:cNvPr id="17" name="Speech Bubble: Rectangle 16">
                <a:extLst>
                  <a:ext uri="{FF2B5EF4-FFF2-40B4-BE49-F238E27FC236}">
                    <a16:creationId xmlns:a16="http://schemas.microsoft.com/office/drawing/2014/main" id="{A7DD8658-7B76-4B0A-95CF-BB1FED982AA8}"/>
                  </a:ext>
                </a:extLst>
              </p:cNvPr>
              <p:cNvSpPr>
                <a:spLocks noRot="1" noChangeAspect="1" noMove="1" noResize="1" noEditPoints="1" noAdjustHandles="1" noChangeArrowheads="1" noChangeShapeType="1" noTextEdit="1"/>
              </p:cNvSpPr>
              <p:nvPr/>
            </p:nvSpPr>
            <p:spPr>
              <a:xfrm>
                <a:off x="6883931" y="5639679"/>
                <a:ext cx="4074851" cy="637368"/>
              </a:xfrm>
              <a:prstGeom prst="wedgeRectCallout">
                <a:avLst>
                  <a:gd name="adj1" fmla="val 58927"/>
                  <a:gd name="adj2" fmla="val -11685"/>
                </a:avLst>
              </a:prstGeom>
              <a:blipFill>
                <a:blip r:embed="rId11"/>
                <a:stretch>
                  <a:fillRect l="-407" b="-5556"/>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940310473"/>
      </p:ext>
    </p:extLst>
  </p:cSld>
  <p:clrMapOvr>
    <a:masterClrMapping/>
  </p:clrMapOvr>
  <mc:AlternateContent xmlns:mc="http://schemas.openxmlformats.org/markup-compatibility/2006" xmlns:p14="http://schemas.microsoft.com/office/powerpoint/2010/main">
    <mc:Choice Requires="p14">
      <p:transition spd="slow" p14:dur="2000" advTm="155334"/>
    </mc:Choice>
    <mc:Fallback xmlns="">
      <p:transition spd="slow" advTm="1553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down)">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xEl>
                                              <p:pRg st="2" end="2"/>
                                            </p:txEl>
                                          </p:spTgt>
                                        </p:tgtEl>
                                        <p:attrNameLst>
                                          <p:attrName>style.visibility</p:attrName>
                                        </p:attrNameLst>
                                      </p:cBhvr>
                                      <p:to>
                                        <p:strVal val="visible"/>
                                      </p:to>
                                    </p:set>
                                    <p:animEffect transition="in" filter="wipe(down)">
                                      <p:cBhvr>
                                        <p:cTn id="12" dur="500"/>
                                        <p:tgtEl>
                                          <p:spTgt spid="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4">
                                            <p:txEl>
                                              <p:pRg st="5" end="5"/>
                                            </p:txEl>
                                          </p:spTgt>
                                        </p:tgtEl>
                                        <p:attrNameLst>
                                          <p:attrName>style.visibility</p:attrName>
                                        </p:attrNameLst>
                                      </p:cBhvr>
                                      <p:to>
                                        <p:strVal val="visible"/>
                                      </p:to>
                                    </p:set>
                                    <p:animEffect transition="in" filter="wipe(down)">
                                      <p:cBhvr>
                                        <p:cTn id="27" dur="500"/>
                                        <p:tgtEl>
                                          <p:spTgt spid="3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4">
                                            <p:txEl>
                                              <p:pRg st="8" end="8"/>
                                            </p:txEl>
                                          </p:spTgt>
                                        </p:tgtEl>
                                        <p:attrNameLst>
                                          <p:attrName>style.visibility</p:attrName>
                                        </p:attrNameLst>
                                      </p:cBhvr>
                                      <p:to>
                                        <p:strVal val="visible"/>
                                      </p:to>
                                    </p:set>
                                    <p:animEffect transition="in" filter="wipe(down)">
                                      <p:cBhvr>
                                        <p:cTn id="47" dur="500"/>
                                        <p:tgtEl>
                                          <p:spTgt spid="3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uiExpand="1" build="p"/>
      <p:bldP spid="4" grpId="0"/>
      <p:bldP spid="7" grpId="0"/>
      <p:bldP spid="10" grpId="0"/>
      <p:bldP spid="13" grpId="0"/>
      <p:bldP spid="9"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latin typeface="Abadi Extra Light" panose="020B0204020104020204" pitchFamily="34" charset="0"/>
              </a:rPr>
              <a:t>Computing Distances</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16</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34" name="Content Placeholder 2">
                <a:extLst>
                  <a:ext uri="{FF2B5EF4-FFF2-40B4-BE49-F238E27FC236}">
                    <a16:creationId xmlns:a16="http://schemas.microsoft.com/office/drawing/2014/main" id="{E1DF4C8E-2FB0-4CA2-9D9A-034196FC982E}"/>
                  </a:ext>
                </a:extLst>
              </p:cNvPr>
              <p:cNvSpPr>
                <a:spLocks noGrp="1"/>
              </p:cNvSpPr>
              <p:nvPr>
                <p:ph idx="1"/>
              </p:nvPr>
            </p:nvSpPr>
            <p:spPr>
              <a:xfrm>
                <a:off x="265245" y="1130786"/>
                <a:ext cx="11740617" cy="5557532"/>
              </a:xfrm>
            </p:spPr>
            <p:txBody>
              <a:bodyPr>
                <a:normAutofit/>
              </a:bodyPr>
              <a:lstStyle/>
              <a:p>
                <a:pPr>
                  <a:buFont typeface="Wingdings" panose="05000000000000000000" pitchFamily="2" charset="2"/>
                  <a:buChar char="§"/>
                </a:pPr>
                <a:r>
                  <a:rPr lang="en-IN" dirty="0">
                    <a:latin typeface="Abadi Extra Light" panose="020B0204020104020204" pitchFamily="34" charset="0"/>
                  </a:rPr>
                  <a:t>Euclidean (L2 norm) distance between two vectors </a:t>
                </a:r>
                <a14:m>
                  <m:oMath xmlns:m="http://schemas.openxmlformats.org/officeDocument/2006/math">
                    <m:r>
                      <a:rPr lang="en-IN" b="1">
                        <a:latin typeface="Cambria Math" panose="02040503050406030204" pitchFamily="18" charset="0"/>
                      </a:rPr>
                      <m:t>𝒂</m:t>
                    </m:r>
                  </m:oMath>
                </a14:m>
                <a:r>
                  <a:rPr lang="en-GB" dirty="0">
                    <a:latin typeface="Abadi Extra Light" panose="020B0604020202020204" pitchFamily="34" charset="0"/>
                  </a:rPr>
                  <a:t> </a:t>
                </a:r>
                <a14:m>
                  <m:oMath xmlns:m="http://schemas.openxmlformats.org/officeDocument/2006/math">
                    <m:r>
                      <a:rPr lang="en-GB" i="1" dirty="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𝐷</m:t>
                        </m:r>
                      </m:sup>
                    </m:sSup>
                    <m:r>
                      <a:rPr lang="en-IN" i="1">
                        <a:latin typeface="Cambria Math" panose="02040503050406030204" pitchFamily="18" charset="0"/>
                        <a:ea typeface="Cambria Math" panose="02040503050406030204" pitchFamily="18" charset="0"/>
                      </a:rPr>
                      <m:t> </m:t>
                    </m:r>
                  </m:oMath>
                </a14:m>
                <a:r>
                  <a:rPr lang="en-IN" dirty="0">
                    <a:latin typeface="Abadi Extra Light" panose="020B0204020104020204" pitchFamily="34" charset="0"/>
                  </a:rPr>
                  <a:t>and </a:t>
                </a:r>
                <a14:m>
                  <m:oMath xmlns:m="http://schemas.openxmlformats.org/officeDocument/2006/math">
                    <m:r>
                      <a:rPr lang="en-IN" b="1">
                        <a:latin typeface="Cambria Math" panose="02040503050406030204" pitchFamily="18" charset="0"/>
                      </a:rPr>
                      <m:t>𝒃</m:t>
                    </m:r>
                  </m:oMath>
                </a14:m>
                <a:r>
                  <a:rPr lang="en-GB" dirty="0">
                    <a:latin typeface="Abadi Extra Light" panose="020B0604020202020204" pitchFamily="34" charset="0"/>
                  </a:rPr>
                  <a:t> </a:t>
                </a:r>
                <a14:m>
                  <m:oMath xmlns:m="http://schemas.openxmlformats.org/officeDocument/2006/math">
                    <m:r>
                      <a:rPr lang="en-GB" i="1" dirty="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𝐷</m:t>
                        </m:r>
                      </m:sup>
                    </m:sSup>
                  </m:oMath>
                </a14:m>
                <a:endParaRPr lang="en-IN" dirty="0">
                  <a:latin typeface="Abadi Extra Light" panose="020B0204020104020204" pitchFamily="34" charset="0"/>
                </a:endParaRPr>
              </a:p>
              <a:p>
                <a:pPr>
                  <a:buFont typeface="Wingdings" panose="05000000000000000000" pitchFamily="2" charset="2"/>
                  <a:buChar char="§"/>
                </a:pPr>
                <a:endParaRPr lang="en-IN" dirty="0">
                  <a:latin typeface="Abadi Extra Light" panose="020B0204020104020204" pitchFamily="34" charset="0"/>
                </a:endParaRPr>
              </a:p>
              <a:p>
                <a:pPr marL="0" indent="0">
                  <a:buNone/>
                </a:pPr>
                <a:endParaRPr lang="en-IN" dirty="0">
                  <a:latin typeface="Abadi Extra Light" panose="020B0204020104020204" pitchFamily="34" charset="0"/>
                </a:endParaRPr>
              </a:p>
              <a:p>
                <a:pPr>
                  <a:buFont typeface="Wingdings" panose="05000000000000000000" pitchFamily="2" charset="2"/>
                  <a:buChar char="§"/>
                </a:pPr>
                <a:r>
                  <a:rPr lang="en-IN" dirty="0">
                    <a:latin typeface="Abadi Extra Light" panose="020B0204020104020204" pitchFamily="34" charset="0"/>
                  </a:rPr>
                  <a:t>Weighted Euclidean distance between two vectors </a:t>
                </a:r>
                <a14:m>
                  <m:oMath xmlns:m="http://schemas.openxmlformats.org/officeDocument/2006/math">
                    <m:r>
                      <a:rPr lang="en-IN" b="1">
                        <a:latin typeface="Cambria Math" panose="02040503050406030204" pitchFamily="18" charset="0"/>
                      </a:rPr>
                      <m:t>𝒂</m:t>
                    </m:r>
                  </m:oMath>
                </a14:m>
                <a:r>
                  <a:rPr lang="en-GB" dirty="0">
                    <a:latin typeface="Abadi Extra Light" panose="020B0604020202020204" pitchFamily="34" charset="0"/>
                  </a:rPr>
                  <a:t> </a:t>
                </a:r>
                <a14:m>
                  <m:oMath xmlns:m="http://schemas.openxmlformats.org/officeDocument/2006/math">
                    <m:r>
                      <a:rPr lang="en-GB" i="1" dirty="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𝐷</m:t>
                        </m:r>
                      </m:sup>
                    </m:sSup>
                    <m:r>
                      <a:rPr lang="en-IN" i="1">
                        <a:latin typeface="Cambria Math" panose="02040503050406030204" pitchFamily="18" charset="0"/>
                        <a:ea typeface="Cambria Math" panose="02040503050406030204" pitchFamily="18" charset="0"/>
                      </a:rPr>
                      <m:t> </m:t>
                    </m:r>
                  </m:oMath>
                </a14:m>
                <a:r>
                  <a:rPr lang="en-IN" dirty="0">
                    <a:latin typeface="Abadi Extra Light" panose="020B0204020104020204" pitchFamily="34" charset="0"/>
                  </a:rPr>
                  <a:t>and </a:t>
                </a:r>
                <a14:m>
                  <m:oMath xmlns:m="http://schemas.openxmlformats.org/officeDocument/2006/math">
                    <m:r>
                      <a:rPr lang="en-IN" b="1">
                        <a:latin typeface="Cambria Math" panose="02040503050406030204" pitchFamily="18" charset="0"/>
                      </a:rPr>
                      <m:t>𝒃</m:t>
                    </m:r>
                  </m:oMath>
                </a14:m>
                <a:r>
                  <a:rPr lang="en-GB" dirty="0">
                    <a:latin typeface="Abadi Extra Light" panose="020B0604020202020204" pitchFamily="34" charset="0"/>
                  </a:rPr>
                  <a:t> </a:t>
                </a:r>
                <a14:m>
                  <m:oMath xmlns:m="http://schemas.openxmlformats.org/officeDocument/2006/math">
                    <m:r>
                      <a:rPr lang="en-GB" i="1" dirty="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𝐷</m:t>
                        </m:r>
                      </m:sup>
                    </m:sSup>
                  </m:oMath>
                </a14:m>
                <a:endParaRPr lang="en-IN" dirty="0">
                  <a:latin typeface="Abadi Extra Light" panose="020B0204020104020204" pitchFamily="34" charset="0"/>
                </a:endParaRPr>
              </a:p>
              <a:p>
                <a:pPr>
                  <a:buFont typeface="Wingdings" panose="05000000000000000000" pitchFamily="2" charset="2"/>
                  <a:buChar char="§"/>
                </a:pPr>
                <a:endParaRPr lang="en-IN" dirty="0">
                  <a:latin typeface="Abadi Extra Light" panose="020B0204020104020204" pitchFamily="34" charset="0"/>
                </a:endParaRPr>
              </a:p>
              <a:p>
                <a:pPr>
                  <a:buFont typeface="Wingdings" panose="05000000000000000000" pitchFamily="2" charset="2"/>
                  <a:buChar char="§"/>
                </a:pPr>
                <a:endParaRPr lang="en-IN" dirty="0">
                  <a:latin typeface="Abadi Extra Light" panose="020B0204020104020204" pitchFamily="34" charset="0"/>
                </a:endParaRPr>
              </a:p>
              <a:p>
                <a:pPr>
                  <a:buFont typeface="Wingdings" panose="05000000000000000000" pitchFamily="2" charset="2"/>
                  <a:buChar char="§"/>
                </a:pPr>
                <a:endParaRPr lang="en-IN" dirty="0">
                  <a:latin typeface="Abadi Extra Light" panose="020B0204020104020204" pitchFamily="34" charset="0"/>
                </a:endParaRPr>
              </a:p>
              <a:p>
                <a:pPr>
                  <a:buFont typeface="Wingdings" panose="05000000000000000000" pitchFamily="2" charset="2"/>
                  <a:buChar char="§"/>
                </a:pPr>
                <a:r>
                  <a:rPr lang="en-IN" dirty="0">
                    <a:latin typeface="Abadi Extra Light" panose="020B0204020104020204" pitchFamily="34" charset="0"/>
                  </a:rPr>
                  <a:t>Absolute (L1 norm) distance between two vectors </a:t>
                </a:r>
                <a14:m>
                  <m:oMath xmlns:m="http://schemas.openxmlformats.org/officeDocument/2006/math">
                    <m:r>
                      <a:rPr lang="en-IN" b="1">
                        <a:latin typeface="Cambria Math" panose="02040503050406030204" pitchFamily="18" charset="0"/>
                      </a:rPr>
                      <m:t>𝒂</m:t>
                    </m:r>
                  </m:oMath>
                </a14:m>
                <a:r>
                  <a:rPr lang="en-GB" dirty="0">
                    <a:latin typeface="Abadi Extra Light" panose="020B0604020202020204" pitchFamily="34" charset="0"/>
                  </a:rPr>
                  <a:t> </a:t>
                </a:r>
                <a14:m>
                  <m:oMath xmlns:m="http://schemas.openxmlformats.org/officeDocument/2006/math">
                    <m:r>
                      <a:rPr lang="en-GB" i="1" dirty="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𝐷</m:t>
                        </m:r>
                      </m:sup>
                    </m:sSup>
                    <m:r>
                      <a:rPr lang="en-IN" i="1">
                        <a:latin typeface="Cambria Math" panose="02040503050406030204" pitchFamily="18" charset="0"/>
                        <a:ea typeface="Cambria Math" panose="02040503050406030204" pitchFamily="18" charset="0"/>
                      </a:rPr>
                      <m:t> </m:t>
                    </m:r>
                  </m:oMath>
                </a14:m>
                <a:r>
                  <a:rPr lang="en-IN" dirty="0">
                    <a:latin typeface="Abadi Extra Light" panose="020B0204020104020204" pitchFamily="34" charset="0"/>
                  </a:rPr>
                  <a:t>and </a:t>
                </a:r>
                <a14:m>
                  <m:oMath xmlns:m="http://schemas.openxmlformats.org/officeDocument/2006/math">
                    <m:r>
                      <a:rPr lang="en-IN" b="1">
                        <a:latin typeface="Cambria Math" panose="02040503050406030204" pitchFamily="18" charset="0"/>
                      </a:rPr>
                      <m:t>𝒃</m:t>
                    </m:r>
                  </m:oMath>
                </a14:m>
                <a:r>
                  <a:rPr lang="en-GB" dirty="0">
                    <a:latin typeface="Abadi Extra Light" panose="020B0604020202020204" pitchFamily="34" charset="0"/>
                  </a:rPr>
                  <a:t> </a:t>
                </a:r>
                <a14:m>
                  <m:oMath xmlns:m="http://schemas.openxmlformats.org/officeDocument/2006/math">
                    <m:r>
                      <a:rPr lang="en-GB" i="1" dirty="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𝐷</m:t>
                        </m:r>
                      </m:sup>
                    </m:sSup>
                  </m:oMath>
                </a14:m>
                <a:endParaRPr lang="en-IN" dirty="0">
                  <a:latin typeface="Abadi Extra Light" panose="020B0204020104020204" pitchFamily="34" charset="0"/>
                </a:endParaRPr>
              </a:p>
              <a:p>
                <a:pPr marL="0" indent="0">
                  <a:buNone/>
                </a:pPr>
                <a:endParaRPr lang="en-IN" sz="2000" dirty="0">
                  <a:latin typeface="Abadi Extra Light" panose="020B0204020104020204" pitchFamily="34" charset="0"/>
                </a:endParaRPr>
              </a:p>
            </p:txBody>
          </p:sp>
        </mc:Choice>
        <mc:Fallback xmlns="">
          <p:sp>
            <p:nvSpPr>
              <p:cNvPr id="34" name="Content Placeholder 2">
                <a:extLst>
                  <a:ext uri="{FF2B5EF4-FFF2-40B4-BE49-F238E27FC236}">
                    <a16:creationId xmlns:a16="http://schemas.microsoft.com/office/drawing/2014/main" id="{E1DF4C8E-2FB0-4CA2-9D9A-034196FC982E}"/>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75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D7092D1-C1CB-47D4-9C90-DB6A3CF02232}"/>
                  </a:ext>
                </a:extLst>
              </p:cNvPr>
              <p:cNvSpPr txBox="1"/>
              <p:nvPr/>
            </p:nvSpPr>
            <p:spPr>
              <a:xfrm>
                <a:off x="186138" y="1598484"/>
                <a:ext cx="11819724" cy="10911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𝑑</m:t>
                          </m:r>
                        </m:e>
                        <m:sub>
                          <m:r>
                            <a:rPr lang="en-IN" sz="2400" b="0" i="1" smtClean="0">
                              <a:latin typeface="Cambria Math" panose="02040503050406030204" pitchFamily="18" charset="0"/>
                            </a:rPr>
                            <m:t>2</m:t>
                          </m:r>
                        </m:sub>
                      </m:sSub>
                      <m:d>
                        <m:dPr>
                          <m:ctrlPr>
                            <a:rPr lang="en-IN" sz="2400" b="0" i="1" smtClean="0">
                              <a:latin typeface="Cambria Math" panose="02040503050406030204" pitchFamily="18" charset="0"/>
                            </a:rPr>
                          </m:ctrlPr>
                        </m:dPr>
                        <m:e>
                          <m:r>
                            <a:rPr lang="en-IN" sz="2400" b="1" i="1" smtClean="0">
                              <a:latin typeface="Cambria Math" panose="02040503050406030204" pitchFamily="18" charset="0"/>
                            </a:rPr>
                            <m:t>𝒂</m:t>
                          </m:r>
                          <m:r>
                            <a:rPr lang="en-IN" sz="2400" b="0" i="1" smtClean="0">
                              <a:latin typeface="Cambria Math" panose="02040503050406030204" pitchFamily="18" charset="0"/>
                            </a:rPr>
                            <m:t>,</m:t>
                          </m:r>
                          <m:r>
                            <a:rPr lang="en-IN" sz="2400" b="1" i="1" smtClean="0">
                              <a:latin typeface="Cambria Math" panose="02040503050406030204" pitchFamily="18" charset="0"/>
                            </a:rPr>
                            <m:t>𝒃</m:t>
                          </m:r>
                        </m:e>
                      </m:d>
                      <m:r>
                        <a:rPr lang="en-IN" sz="2400" b="0" i="1" smtClean="0">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m:t>
                          </m:r>
                          <m:d>
                            <m:dPr>
                              <m:begChr m:val="|"/>
                              <m:endChr m:val="|"/>
                              <m:ctrlPr>
                                <a:rPr lang="en-IN" sz="2400" i="1">
                                  <a:latin typeface="Cambria Math" panose="02040503050406030204" pitchFamily="18" charset="0"/>
                                </a:rPr>
                              </m:ctrlPr>
                            </m:dPr>
                            <m:e>
                              <m:r>
                                <a:rPr lang="en-IN" sz="2400" b="1" i="1">
                                  <a:latin typeface="Cambria Math" panose="02040503050406030204" pitchFamily="18" charset="0"/>
                                </a:rPr>
                                <m:t>𝒂</m:t>
                              </m:r>
                              <m:r>
                                <a:rPr lang="en-IN" sz="2400" i="1">
                                  <a:latin typeface="Cambria Math" panose="02040503050406030204" pitchFamily="18" charset="0"/>
                                </a:rPr>
                                <m:t>−</m:t>
                              </m:r>
                              <m:r>
                                <a:rPr lang="en-IN" sz="2400" b="1" i="1">
                                  <a:latin typeface="Cambria Math" panose="02040503050406030204" pitchFamily="18" charset="0"/>
                                </a:rPr>
                                <m:t>𝒃</m:t>
                              </m:r>
                            </m:e>
                          </m:d>
                          <m:r>
                            <a:rPr lang="en-IN" sz="2400" i="1">
                              <a:latin typeface="Cambria Math" panose="02040503050406030204" pitchFamily="18" charset="0"/>
                            </a:rPr>
                            <m:t>|</m:t>
                          </m:r>
                        </m:e>
                        <m:sub>
                          <m:r>
                            <a:rPr lang="en-IN" sz="2400" b="0" i="1" smtClean="0">
                              <a:latin typeface="Cambria Math" panose="02040503050406030204" pitchFamily="18" charset="0"/>
                            </a:rPr>
                            <m:t>2</m:t>
                          </m:r>
                        </m:sub>
                      </m:sSub>
                      <m:r>
                        <a:rPr lang="en-IN" sz="2400" b="0" i="1" smtClean="0">
                          <a:latin typeface="Cambria Math" panose="02040503050406030204" pitchFamily="18" charset="0"/>
                        </a:rPr>
                        <m:t>=</m:t>
                      </m:r>
                      <m:rad>
                        <m:radPr>
                          <m:degHide m:val="on"/>
                          <m:ctrlPr>
                            <a:rPr lang="en-IN" sz="2400" b="0" i="1" smtClean="0">
                              <a:latin typeface="Cambria Math" panose="02040503050406030204" pitchFamily="18" charset="0"/>
                            </a:rPr>
                          </m:ctrlPr>
                        </m:radPr>
                        <m:deg/>
                        <m:e>
                          <m:nary>
                            <m:naryPr>
                              <m:chr m:val="∑"/>
                              <m:limLoc m:val="subSup"/>
                              <m:ctrlPr>
                                <a:rPr lang="en-IN" sz="2400" i="1">
                                  <a:latin typeface="Cambria Math" panose="02040503050406030204" pitchFamily="18" charset="0"/>
                                </a:rPr>
                              </m:ctrlPr>
                            </m:naryPr>
                            <m:sub>
                              <m:r>
                                <m:rPr>
                                  <m:brk m:alnAt="25"/>
                                </m:rPr>
                                <a:rPr lang="en-IN" sz="2400" b="0" i="1" smtClean="0">
                                  <a:latin typeface="Cambria Math" panose="02040503050406030204" pitchFamily="18" charset="0"/>
                                </a:rPr>
                                <m:t>𝑖</m:t>
                              </m:r>
                              <m:r>
                                <a:rPr lang="en-IN" sz="2400" b="0" i="1" smtClean="0">
                                  <a:latin typeface="Cambria Math" panose="02040503050406030204" pitchFamily="18" charset="0"/>
                                </a:rPr>
                                <m:t>=1</m:t>
                              </m:r>
                            </m:sub>
                            <m:sup>
                              <m:r>
                                <a:rPr lang="en-IN" sz="2400" b="0" i="1" smtClean="0">
                                  <a:latin typeface="Cambria Math" panose="02040503050406030204" pitchFamily="18" charset="0"/>
                                </a:rPr>
                                <m:t>𝐷</m:t>
                              </m:r>
                            </m:sup>
                            <m:e>
                              <m:sSup>
                                <m:sSupPr>
                                  <m:ctrlPr>
                                    <a:rPr lang="en-IN" sz="2400" b="0" i="1" smtClean="0">
                                      <a:latin typeface="Cambria Math" panose="02040503050406030204" pitchFamily="18" charset="0"/>
                                    </a:rPr>
                                  </m:ctrlPr>
                                </m:sSupPr>
                                <m:e>
                                  <m:d>
                                    <m:dPr>
                                      <m:ctrlPr>
                                        <a:rPr lang="en-IN" sz="2400" b="0" i="1" smtClean="0">
                                          <a:latin typeface="Cambria Math" panose="02040503050406030204" pitchFamily="18" charset="0"/>
                                        </a:rPr>
                                      </m:ctrlPr>
                                    </m:dPr>
                                    <m:e>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𝑎</m:t>
                                          </m:r>
                                        </m:e>
                                        <m:sub>
                                          <m:r>
                                            <a:rPr lang="en-IN" sz="2400" b="0" i="1" smtClean="0">
                                              <a:latin typeface="Cambria Math" panose="02040503050406030204" pitchFamily="18" charset="0"/>
                                            </a:rPr>
                                            <m:t>𝑖</m:t>
                                          </m:r>
                                        </m:sub>
                                      </m:sSub>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𝑏</m:t>
                                          </m:r>
                                        </m:e>
                                        <m:sub>
                                          <m:r>
                                            <a:rPr lang="en-IN" sz="2400" b="0" i="1" smtClean="0">
                                              <a:latin typeface="Cambria Math" panose="02040503050406030204" pitchFamily="18" charset="0"/>
                                            </a:rPr>
                                            <m:t>𝑖</m:t>
                                          </m:r>
                                        </m:sub>
                                      </m:sSub>
                                    </m:e>
                                  </m:d>
                                </m:e>
                                <m:sup>
                                  <m:r>
                                    <a:rPr lang="en-IN" sz="2400" b="0" i="1" smtClean="0">
                                      <a:latin typeface="Cambria Math" panose="02040503050406030204" pitchFamily="18" charset="0"/>
                                    </a:rPr>
                                    <m:t>2</m:t>
                                  </m:r>
                                </m:sup>
                              </m:sSup>
                            </m:e>
                          </m:nary>
                        </m:e>
                      </m:rad>
                      <m:r>
                        <a:rPr lang="en-IN" sz="2400" b="0" i="1" smtClean="0">
                          <a:latin typeface="Cambria Math" panose="02040503050406030204" pitchFamily="18" charset="0"/>
                        </a:rPr>
                        <m:t>=</m:t>
                      </m:r>
                      <m:rad>
                        <m:radPr>
                          <m:degHide m:val="on"/>
                          <m:ctrlPr>
                            <a:rPr lang="en-IN" sz="2400" b="0" i="1" smtClean="0">
                              <a:latin typeface="Cambria Math" panose="02040503050406030204" pitchFamily="18" charset="0"/>
                            </a:rPr>
                          </m:ctrlPr>
                        </m:radPr>
                        <m:deg/>
                        <m:e>
                          <m:sSup>
                            <m:sSupPr>
                              <m:ctrlPr>
                                <a:rPr lang="en-IN" sz="2400" b="0" i="1" smtClean="0">
                                  <a:latin typeface="Cambria Math" panose="02040503050406030204" pitchFamily="18" charset="0"/>
                                </a:rPr>
                              </m:ctrlPr>
                            </m:sSupPr>
                            <m:e>
                              <m:d>
                                <m:dPr>
                                  <m:ctrlPr>
                                    <a:rPr lang="en-IN" sz="2400" b="0" i="1" smtClean="0">
                                      <a:latin typeface="Cambria Math" panose="02040503050406030204" pitchFamily="18" charset="0"/>
                                    </a:rPr>
                                  </m:ctrlPr>
                                </m:dPr>
                                <m:e>
                                  <m:r>
                                    <a:rPr lang="en-IN" sz="2400" b="1" i="1" smtClean="0">
                                      <a:latin typeface="Cambria Math" panose="02040503050406030204" pitchFamily="18" charset="0"/>
                                    </a:rPr>
                                    <m:t>𝒂</m:t>
                                  </m:r>
                                  <m:r>
                                    <a:rPr lang="en-IN" sz="2400" b="0" i="1" smtClean="0">
                                      <a:latin typeface="Cambria Math" panose="02040503050406030204" pitchFamily="18" charset="0"/>
                                    </a:rPr>
                                    <m:t>−</m:t>
                                  </m:r>
                                  <m:r>
                                    <a:rPr lang="en-IN" sz="2400" b="1" i="1" smtClean="0">
                                      <a:latin typeface="Cambria Math" panose="02040503050406030204" pitchFamily="18" charset="0"/>
                                    </a:rPr>
                                    <m:t>𝒃</m:t>
                                  </m:r>
                                </m:e>
                              </m:d>
                            </m:e>
                            <m:sup>
                              <m:r>
                                <a:rPr lang="en-IN" sz="2400" b="0" i="1" smtClean="0">
                                  <a:latin typeface="Cambria Math" panose="02040503050406030204" pitchFamily="18" charset="0"/>
                                </a:rPr>
                                <m:t>⊤</m:t>
                              </m:r>
                            </m:sup>
                          </m:sSup>
                          <m:d>
                            <m:dPr>
                              <m:ctrlPr>
                                <a:rPr lang="en-IN" sz="2400" b="0" i="1" smtClean="0">
                                  <a:latin typeface="Cambria Math" panose="02040503050406030204" pitchFamily="18" charset="0"/>
                                </a:rPr>
                              </m:ctrlPr>
                            </m:dPr>
                            <m:e>
                              <m:r>
                                <a:rPr lang="en-IN" sz="2400" b="1" i="1" smtClean="0">
                                  <a:latin typeface="Cambria Math" panose="02040503050406030204" pitchFamily="18" charset="0"/>
                                </a:rPr>
                                <m:t>𝒂</m:t>
                              </m:r>
                              <m:r>
                                <a:rPr lang="en-IN" sz="2400" b="0" i="1" smtClean="0">
                                  <a:latin typeface="Cambria Math" panose="02040503050406030204" pitchFamily="18" charset="0"/>
                                </a:rPr>
                                <m:t>−</m:t>
                              </m:r>
                              <m:r>
                                <a:rPr lang="en-IN" sz="2400" b="1" i="1" smtClean="0">
                                  <a:latin typeface="Cambria Math" panose="02040503050406030204" pitchFamily="18" charset="0"/>
                                </a:rPr>
                                <m:t>𝒃</m:t>
                              </m:r>
                            </m:e>
                          </m:d>
                        </m:e>
                      </m:rad>
                      <m:r>
                        <a:rPr lang="en-IN" sz="2400" b="0" i="1" smtClean="0">
                          <a:latin typeface="Cambria Math" panose="02040503050406030204" pitchFamily="18" charset="0"/>
                        </a:rPr>
                        <m:t>=</m:t>
                      </m:r>
                      <m:rad>
                        <m:radPr>
                          <m:degHide m:val="on"/>
                          <m:ctrlPr>
                            <a:rPr lang="en-IN" sz="2400" i="1" smtClean="0">
                              <a:latin typeface="Cambria Math" panose="02040503050406030204" pitchFamily="18" charset="0"/>
                            </a:rPr>
                          </m:ctrlPr>
                        </m:radPr>
                        <m:deg/>
                        <m:e>
                          <m:sSup>
                            <m:sSupPr>
                              <m:ctrlPr>
                                <a:rPr lang="en-IN" sz="2400" i="1">
                                  <a:latin typeface="Cambria Math" panose="02040503050406030204" pitchFamily="18" charset="0"/>
                                </a:rPr>
                              </m:ctrlPr>
                            </m:sSupPr>
                            <m:e>
                              <m:r>
                                <a:rPr lang="en-IN" sz="2400" b="1">
                                  <a:latin typeface="Cambria Math" panose="02040503050406030204" pitchFamily="18" charset="0"/>
                                </a:rPr>
                                <m:t>𝒂</m:t>
                              </m:r>
                            </m:e>
                            <m:sup>
                              <m:r>
                                <a:rPr lang="en-IN" sz="2400" i="1">
                                  <a:latin typeface="Cambria Math" panose="02040503050406030204" pitchFamily="18" charset="0"/>
                                </a:rPr>
                                <m:t>⊤</m:t>
                              </m:r>
                            </m:sup>
                          </m:sSup>
                          <m:r>
                            <a:rPr lang="en-IN" sz="2400" b="1" i="1" smtClean="0">
                              <a:latin typeface="Cambria Math" panose="02040503050406030204" pitchFamily="18" charset="0"/>
                            </a:rPr>
                            <m:t>𝒂</m:t>
                          </m:r>
                          <m:r>
                            <a:rPr lang="en-IN" sz="2400" b="0" i="1" smtClean="0">
                              <a:latin typeface="Cambria Math" panose="02040503050406030204" pitchFamily="18" charset="0"/>
                            </a:rPr>
                            <m:t>+</m:t>
                          </m:r>
                          <m:sSup>
                            <m:sSupPr>
                              <m:ctrlPr>
                                <a:rPr lang="en-IN" sz="2400" i="1">
                                  <a:latin typeface="Cambria Math" panose="02040503050406030204" pitchFamily="18" charset="0"/>
                                </a:rPr>
                              </m:ctrlPr>
                            </m:sSupPr>
                            <m:e>
                              <m:r>
                                <a:rPr lang="en-IN" sz="2400" b="1" i="0" smtClean="0">
                                  <a:latin typeface="Cambria Math" panose="02040503050406030204" pitchFamily="18" charset="0"/>
                                </a:rPr>
                                <m:t>𝒃</m:t>
                              </m:r>
                            </m:e>
                            <m:sup>
                              <m:r>
                                <a:rPr lang="en-IN" sz="2400" i="1">
                                  <a:latin typeface="Cambria Math" panose="02040503050406030204" pitchFamily="18" charset="0"/>
                                </a:rPr>
                                <m:t>⊤</m:t>
                              </m:r>
                            </m:sup>
                          </m:sSup>
                          <m:r>
                            <a:rPr lang="en-IN" sz="2400" b="1" i="1">
                              <a:latin typeface="Cambria Math" panose="02040503050406030204" pitchFamily="18" charset="0"/>
                            </a:rPr>
                            <m:t>𝒃</m:t>
                          </m:r>
                          <m:r>
                            <a:rPr lang="en-IN" sz="2400" i="1">
                              <a:latin typeface="Cambria Math" panose="02040503050406030204" pitchFamily="18" charset="0"/>
                            </a:rPr>
                            <m:t>−2</m:t>
                          </m:r>
                          <m:sSup>
                            <m:sSupPr>
                              <m:ctrlPr>
                                <a:rPr lang="en-IN" sz="2400" i="1">
                                  <a:latin typeface="Cambria Math" panose="02040503050406030204" pitchFamily="18" charset="0"/>
                                </a:rPr>
                              </m:ctrlPr>
                            </m:sSupPr>
                            <m:e>
                              <m:r>
                                <a:rPr lang="en-IN" sz="2400" b="1">
                                  <a:latin typeface="Cambria Math" panose="02040503050406030204" pitchFamily="18" charset="0"/>
                                </a:rPr>
                                <m:t>𝒂</m:t>
                              </m:r>
                            </m:e>
                            <m:sup>
                              <m:r>
                                <a:rPr lang="en-IN" sz="2400" i="1">
                                  <a:latin typeface="Cambria Math" panose="02040503050406030204" pitchFamily="18" charset="0"/>
                                </a:rPr>
                                <m:t>⊤</m:t>
                              </m:r>
                            </m:sup>
                          </m:sSup>
                          <m:r>
                            <a:rPr lang="en-IN" sz="2400" b="1" i="1">
                              <a:latin typeface="Cambria Math" panose="02040503050406030204" pitchFamily="18" charset="0"/>
                            </a:rPr>
                            <m:t>𝒃</m:t>
                          </m:r>
                        </m:e>
                      </m:rad>
                    </m:oMath>
                  </m:oMathPara>
                </a14:m>
                <a:endParaRPr lang="en-IN" sz="2400" dirty="0"/>
              </a:p>
            </p:txBody>
          </p:sp>
        </mc:Choice>
        <mc:Fallback xmlns="">
          <p:sp>
            <p:nvSpPr>
              <p:cNvPr id="3" name="TextBox 2">
                <a:extLst>
                  <a:ext uri="{FF2B5EF4-FFF2-40B4-BE49-F238E27FC236}">
                    <a16:creationId xmlns:a16="http://schemas.microsoft.com/office/drawing/2014/main" id="{8D7092D1-C1CB-47D4-9C90-DB6A3CF02232}"/>
                  </a:ext>
                </a:extLst>
              </p:cNvPr>
              <p:cNvSpPr txBox="1">
                <a:spLocks noRot="1" noChangeAspect="1" noMove="1" noResize="1" noEditPoints="1" noAdjustHandles="1" noChangeArrowheads="1" noChangeShapeType="1" noTextEdit="1"/>
              </p:cNvSpPr>
              <p:nvPr/>
            </p:nvSpPr>
            <p:spPr>
              <a:xfrm>
                <a:off x="186138" y="1598484"/>
                <a:ext cx="11819724" cy="1091196"/>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4792C12-4821-42C7-9804-ABE60DA6C6B8}"/>
                  </a:ext>
                </a:extLst>
              </p:cNvPr>
              <p:cNvSpPr txBox="1"/>
              <p:nvPr/>
            </p:nvSpPr>
            <p:spPr>
              <a:xfrm>
                <a:off x="2132635" y="3583915"/>
                <a:ext cx="7638504" cy="10911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𝑑</m:t>
                          </m:r>
                        </m:e>
                        <m:sub>
                          <m:r>
                            <a:rPr lang="en-IN" sz="2400" b="0" i="1" smtClean="0">
                              <a:latin typeface="Cambria Math" panose="02040503050406030204" pitchFamily="18" charset="0"/>
                            </a:rPr>
                            <m:t>𝑤</m:t>
                          </m:r>
                        </m:sub>
                      </m:sSub>
                      <m:d>
                        <m:dPr>
                          <m:ctrlPr>
                            <a:rPr lang="en-IN" sz="2400" b="0" i="1" smtClean="0">
                              <a:latin typeface="Cambria Math" panose="02040503050406030204" pitchFamily="18" charset="0"/>
                            </a:rPr>
                          </m:ctrlPr>
                        </m:dPr>
                        <m:e>
                          <m:r>
                            <a:rPr lang="en-IN" sz="2400" b="1" i="1" smtClean="0">
                              <a:latin typeface="Cambria Math" panose="02040503050406030204" pitchFamily="18" charset="0"/>
                            </a:rPr>
                            <m:t>𝒂</m:t>
                          </m:r>
                          <m:r>
                            <a:rPr lang="en-IN" sz="2400" b="0" i="1" smtClean="0">
                              <a:latin typeface="Cambria Math" panose="02040503050406030204" pitchFamily="18" charset="0"/>
                            </a:rPr>
                            <m:t>,</m:t>
                          </m:r>
                          <m:r>
                            <a:rPr lang="en-IN" sz="2400" b="1" i="1" smtClean="0">
                              <a:latin typeface="Cambria Math" panose="02040503050406030204" pitchFamily="18" charset="0"/>
                            </a:rPr>
                            <m:t>𝒃</m:t>
                          </m:r>
                        </m:e>
                      </m:d>
                      <m:r>
                        <a:rPr lang="en-IN" sz="2400" b="0" i="1" smtClean="0">
                          <a:latin typeface="Cambria Math" panose="02040503050406030204" pitchFamily="18" charset="0"/>
                        </a:rPr>
                        <m:t>=</m:t>
                      </m:r>
                      <m:rad>
                        <m:radPr>
                          <m:degHide m:val="on"/>
                          <m:ctrlPr>
                            <a:rPr lang="en-IN" sz="2400" b="0" i="1" smtClean="0">
                              <a:latin typeface="Cambria Math" panose="02040503050406030204" pitchFamily="18" charset="0"/>
                            </a:rPr>
                          </m:ctrlPr>
                        </m:radPr>
                        <m:deg/>
                        <m:e>
                          <m:nary>
                            <m:naryPr>
                              <m:chr m:val="∑"/>
                              <m:limLoc m:val="subSup"/>
                              <m:ctrlPr>
                                <a:rPr lang="en-IN" sz="2400" i="1">
                                  <a:latin typeface="Cambria Math" panose="02040503050406030204" pitchFamily="18" charset="0"/>
                                </a:rPr>
                              </m:ctrlPr>
                            </m:naryPr>
                            <m:sub>
                              <m:r>
                                <m:rPr>
                                  <m:brk m:alnAt="25"/>
                                </m:rPr>
                                <a:rPr lang="en-IN" sz="2400" b="0" i="1" smtClean="0">
                                  <a:latin typeface="Cambria Math" panose="02040503050406030204" pitchFamily="18" charset="0"/>
                                </a:rPr>
                                <m:t>𝑖</m:t>
                              </m:r>
                              <m:r>
                                <a:rPr lang="en-IN" sz="2400" b="0" i="1" smtClean="0">
                                  <a:latin typeface="Cambria Math" panose="02040503050406030204" pitchFamily="18" charset="0"/>
                                </a:rPr>
                                <m:t>=1</m:t>
                              </m:r>
                            </m:sub>
                            <m:sup>
                              <m:r>
                                <a:rPr lang="en-IN" sz="2400" b="0" i="1" smtClean="0">
                                  <a:latin typeface="Cambria Math" panose="02040503050406030204" pitchFamily="18" charset="0"/>
                                </a:rPr>
                                <m:t>𝐷</m:t>
                              </m:r>
                            </m:sup>
                            <m:e>
                              <m:sSup>
                                <m:sSupPr>
                                  <m:ctrlPr>
                                    <a:rPr lang="en-IN" sz="2400" b="0" i="1" smtClean="0">
                                      <a:latin typeface="Cambria Math" panose="02040503050406030204" pitchFamily="18" charset="0"/>
                                    </a:rPr>
                                  </m:ctrlPr>
                                </m:sSupPr>
                                <m:e>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𝑤</m:t>
                                      </m:r>
                                    </m:e>
                                    <m:sub>
                                      <m:r>
                                        <a:rPr lang="en-IN" sz="2400" b="0" i="1" smtClean="0">
                                          <a:latin typeface="Cambria Math" panose="02040503050406030204" pitchFamily="18" charset="0"/>
                                        </a:rPr>
                                        <m:t>𝑖</m:t>
                                      </m:r>
                                    </m:sub>
                                  </m:sSub>
                                  <m:d>
                                    <m:dPr>
                                      <m:ctrlPr>
                                        <a:rPr lang="en-IN" sz="2400" b="0" i="1" smtClean="0">
                                          <a:latin typeface="Cambria Math" panose="02040503050406030204" pitchFamily="18" charset="0"/>
                                        </a:rPr>
                                      </m:ctrlPr>
                                    </m:dPr>
                                    <m:e>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𝑎</m:t>
                                          </m:r>
                                        </m:e>
                                        <m:sub>
                                          <m:r>
                                            <a:rPr lang="en-IN" sz="2400" b="0" i="1" smtClean="0">
                                              <a:latin typeface="Cambria Math" panose="02040503050406030204" pitchFamily="18" charset="0"/>
                                            </a:rPr>
                                            <m:t>𝑖</m:t>
                                          </m:r>
                                        </m:sub>
                                      </m:sSub>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𝑏</m:t>
                                          </m:r>
                                        </m:e>
                                        <m:sub>
                                          <m:r>
                                            <a:rPr lang="en-IN" sz="2400" b="0" i="1" smtClean="0">
                                              <a:latin typeface="Cambria Math" panose="02040503050406030204" pitchFamily="18" charset="0"/>
                                            </a:rPr>
                                            <m:t>𝑖</m:t>
                                          </m:r>
                                        </m:sub>
                                      </m:sSub>
                                    </m:e>
                                  </m:d>
                                </m:e>
                                <m:sup>
                                  <m:r>
                                    <a:rPr lang="en-IN" sz="2400" b="0" i="1" smtClean="0">
                                      <a:latin typeface="Cambria Math" panose="02040503050406030204" pitchFamily="18" charset="0"/>
                                    </a:rPr>
                                    <m:t>2</m:t>
                                  </m:r>
                                </m:sup>
                              </m:sSup>
                            </m:e>
                          </m:nary>
                        </m:e>
                      </m:rad>
                      <m:r>
                        <a:rPr lang="en-IN" sz="2400" b="0" i="1" smtClean="0">
                          <a:latin typeface="Cambria Math" panose="02040503050406030204" pitchFamily="18" charset="0"/>
                        </a:rPr>
                        <m:t>=</m:t>
                      </m:r>
                      <m:rad>
                        <m:radPr>
                          <m:degHide m:val="on"/>
                          <m:ctrlPr>
                            <a:rPr lang="en-IN" sz="2400" b="0" i="1" smtClean="0">
                              <a:latin typeface="Cambria Math" panose="02040503050406030204" pitchFamily="18" charset="0"/>
                            </a:rPr>
                          </m:ctrlPr>
                        </m:radPr>
                        <m:deg/>
                        <m:e>
                          <m:sSup>
                            <m:sSupPr>
                              <m:ctrlPr>
                                <a:rPr lang="en-IN" sz="2400" b="0" i="1" smtClean="0">
                                  <a:latin typeface="Cambria Math" panose="02040503050406030204" pitchFamily="18" charset="0"/>
                                </a:rPr>
                              </m:ctrlPr>
                            </m:sSupPr>
                            <m:e>
                              <m:d>
                                <m:dPr>
                                  <m:ctrlPr>
                                    <a:rPr lang="en-IN" sz="2400" b="0" i="1" smtClean="0">
                                      <a:latin typeface="Cambria Math" panose="02040503050406030204" pitchFamily="18" charset="0"/>
                                    </a:rPr>
                                  </m:ctrlPr>
                                </m:dPr>
                                <m:e>
                                  <m:r>
                                    <a:rPr lang="en-IN" sz="2400" b="1" i="1" smtClean="0">
                                      <a:latin typeface="Cambria Math" panose="02040503050406030204" pitchFamily="18" charset="0"/>
                                    </a:rPr>
                                    <m:t>𝒂</m:t>
                                  </m:r>
                                  <m:r>
                                    <a:rPr lang="en-IN" sz="2400" b="0" i="1" smtClean="0">
                                      <a:latin typeface="Cambria Math" panose="02040503050406030204" pitchFamily="18" charset="0"/>
                                    </a:rPr>
                                    <m:t>−</m:t>
                                  </m:r>
                                  <m:r>
                                    <a:rPr lang="en-IN" sz="2400" b="1" i="1" smtClean="0">
                                      <a:latin typeface="Cambria Math" panose="02040503050406030204" pitchFamily="18" charset="0"/>
                                    </a:rPr>
                                    <m:t>𝒃</m:t>
                                  </m:r>
                                </m:e>
                              </m:d>
                            </m:e>
                            <m:sup>
                              <m:r>
                                <a:rPr lang="en-IN" sz="2400" b="0" i="1" smtClean="0">
                                  <a:latin typeface="Cambria Math" panose="02040503050406030204" pitchFamily="18" charset="0"/>
                                </a:rPr>
                                <m:t>⊤</m:t>
                              </m:r>
                            </m:sup>
                          </m:sSup>
                          <m:r>
                            <a:rPr lang="en-IN" sz="2400" b="1" i="0" smtClean="0">
                              <a:latin typeface="Cambria Math" panose="02040503050406030204" pitchFamily="18" charset="0"/>
                            </a:rPr>
                            <m:t>𝐖</m:t>
                          </m:r>
                          <m:d>
                            <m:dPr>
                              <m:ctrlPr>
                                <a:rPr lang="en-IN" sz="2400" b="0" i="1" smtClean="0">
                                  <a:latin typeface="Cambria Math" panose="02040503050406030204" pitchFamily="18" charset="0"/>
                                </a:rPr>
                              </m:ctrlPr>
                            </m:dPr>
                            <m:e>
                              <m:r>
                                <a:rPr lang="en-IN" sz="2400" b="1" i="1" smtClean="0">
                                  <a:latin typeface="Cambria Math" panose="02040503050406030204" pitchFamily="18" charset="0"/>
                                </a:rPr>
                                <m:t>𝒂</m:t>
                              </m:r>
                              <m:r>
                                <a:rPr lang="en-IN" sz="2400" b="0" i="1" smtClean="0">
                                  <a:latin typeface="Cambria Math" panose="02040503050406030204" pitchFamily="18" charset="0"/>
                                </a:rPr>
                                <m:t>−</m:t>
                              </m:r>
                              <m:r>
                                <a:rPr lang="en-IN" sz="2400" b="1" i="1" smtClean="0">
                                  <a:latin typeface="Cambria Math" panose="02040503050406030204" pitchFamily="18" charset="0"/>
                                </a:rPr>
                                <m:t>𝒃</m:t>
                              </m:r>
                            </m:e>
                          </m:d>
                        </m:e>
                      </m:rad>
                    </m:oMath>
                  </m:oMathPara>
                </a14:m>
                <a:endParaRPr lang="en-IN" sz="2400" dirty="0"/>
              </a:p>
            </p:txBody>
          </p:sp>
        </mc:Choice>
        <mc:Fallback xmlns="">
          <p:sp>
            <p:nvSpPr>
              <p:cNvPr id="21" name="TextBox 20">
                <a:extLst>
                  <a:ext uri="{FF2B5EF4-FFF2-40B4-BE49-F238E27FC236}">
                    <a16:creationId xmlns:a16="http://schemas.microsoft.com/office/drawing/2014/main" id="{74792C12-4821-42C7-9804-ABE60DA6C6B8}"/>
                  </a:ext>
                </a:extLst>
              </p:cNvPr>
              <p:cNvSpPr txBox="1">
                <a:spLocks noRot="1" noChangeAspect="1" noMove="1" noResize="1" noEditPoints="1" noAdjustHandles="1" noChangeArrowheads="1" noChangeShapeType="1" noTextEdit="1"/>
              </p:cNvSpPr>
              <p:nvPr/>
            </p:nvSpPr>
            <p:spPr>
              <a:xfrm>
                <a:off x="2132635" y="3583915"/>
                <a:ext cx="7638504" cy="1091196"/>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0" name="Speech Bubble: Rectangle 19">
                <a:extLst>
                  <a:ext uri="{FF2B5EF4-FFF2-40B4-BE49-F238E27FC236}">
                    <a16:creationId xmlns:a16="http://schemas.microsoft.com/office/drawing/2014/main" id="{8CF62A4B-E7D5-42FF-969E-5E6CBA5064E4}"/>
                  </a:ext>
                </a:extLst>
              </p:cNvPr>
              <p:cNvSpPr/>
              <p:nvPr/>
            </p:nvSpPr>
            <p:spPr>
              <a:xfrm>
                <a:off x="8805358" y="3088375"/>
                <a:ext cx="3078490" cy="598379"/>
              </a:xfrm>
              <a:prstGeom prst="wedgeRectCallout">
                <a:avLst>
                  <a:gd name="adj1" fmla="val -53727"/>
                  <a:gd name="adj2" fmla="val 97342"/>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IN" sz="1200" b="1" i="0" dirty="0" smtClean="0">
                        <a:solidFill>
                          <a:schemeClr val="tx1"/>
                        </a:solidFill>
                        <a:latin typeface="Cambria Math" panose="02040503050406030204" pitchFamily="18" charset="0"/>
                      </a:rPr>
                      <m:t>𝐖</m:t>
                    </m:r>
                  </m:oMath>
                </a14:m>
                <a:r>
                  <a:rPr lang="en-IN" sz="1200" dirty="0">
                    <a:solidFill>
                      <a:schemeClr val="tx1"/>
                    </a:solidFill>
                    <a:latin typeface="Abadi Extra Light" panose="020B0204020104020204" pitchFamily="34" charset="0"/>
                  </a:rPr>
                  <a:t> is a </a:t>
                </a:r>
                <a:r>
                  <a:rPr lang="en-IN" sz="1200" dirty="0" err="1">
                    <a:solidFill>
                      <a:schemeClr val="tx1"/>
                    </a:solidFill>
                    <a:latin typeface="Abadi Extra Light" panose="020B0204020104020204" pitchFamily="34" charset="0"/>
                  </a:rPr>
                  <a:t>DxD</a:t>
                </a:r>
                <a:r>
                  <a:rPr lang="en-IN" sz="1200" dirty="0">
                    <a:solidFill>
                      <a:schemeClr val="tx1"/>
                    </a:solidFill>
                    <a:latin typeface="Abadi Extra Light" panose="020B0204020104020204" pitchFamily="34" charset="0"/>
                  </a:rPr>
                  <a:t> diagonal matrix with weights  </a:t>
                </a:r>
                <a14:m>
                  <m:oMath xmlns:m="http://schemas.openxmlformats.org/officeDocument/2006/math">
                    <m:sSub>
                      <m:sSubPr>
                        <m:ctrlPr>
                          <a:rPr lang="en-IN" sz="1200" b="0" i="1" smtClean="0">
                            <a:solidFill>
                              <a:schemeClr val="tx1"/>
                            </a:solidFill>
                            <a:latin typeface="Cambria Math" panose="02040503050406030204" pitchFamily="18" charset="0"/>
                          </a:rPr>
                        </m:ctrlPr>
                      </m:sSubPr>
                      <m:e>
                        <m:r>
                          <a:rPr lang="en-IN" sz="1200" b="0" i="1" smtClean="0">
                            <a:solidFill>
                              <a:schemeClr val="tx1"/>
                            </a:solidFill>
                            <a:latin typeface="Cambria Math" panose="02040503050406030204" pitchFamily="18" charset="0"/>
                          </a:rPr>
                          <m:t>𝑤</m:t>
                        </m:r>
                      </m:e>
                      <m:sub>
                        <m:r>
                          <a:rPr lang="en-IN" sz="1200" b="0" i="1" smtClean="0">
                            <a:solidFill>
                              <a:schemeClr val="tx1"/>
                            </a:solidFill>
                            <a:latin typeface="Cambria Math" panose="02040503050406030204" pitchFamily="18" charset="0"/>
                          </a:rPr>
                          <m:t>𝑖</m:t>
                        </m:r>
                      </m:sub>
                    </m:sSub>
                  </m:oMath>
                </a14:m>
                <a:r>
                  <a:rPr lang="en-IN" sz="1200" dirty="0">
                    <a:solidFill>
                      <a:schemeClr val="tx1"/>
                    </a:solidFill>
                    <a:latin typeface="Abadi Extra Light" panose="020B0204020104020204" pitchFamily="34" charset="0"/>
                  </a:rPr>
                  <a:t> on its diagonals. Weights may be known or even learned from data (in ML problems)</a:t>
                </a:r>
                <a:endParaRPr lang="en-IN" sz="1200" b="0" dirty="0">
                  <a:solidFill>
                    <a:schemeClr val="tx1"/>
                  </a:solidFill>
                  <a:latin typeface="Cambria Math" panose="02040503050406030204" pitchFamily="18" charset="0"/>
                </a:endParaRPr>
              </a:p>
            </p:txBody>
          </p:sp>
        </mc:Choice>
        <mc:Fallback xmlns="">
          <p:sp>
            <p:nvSpPr>
              <p:cNvPr id="20" name="Speech Bubble: Rectangle 19">
                <a:extLst>
                  <a:ext uri="{FF2B5EF4-FFF2-40B4-BE49-F238E27FC236}">
                    <a16:creationId xmlns:a16="http://schemas.microsoft.com/office/drawing/2014/main" id="{8CF62A4B-E7D5-42FF-969E-5E6CBA5064E4}"/>
                  </a:ext>
                </a:extLst>
              </p:cNvPr>
              <p:cNvSpPr>
                <a:spLocks noRot="1" noChangeAspect="1" noMove="1" noResize="1" noEditPoints="1" noAdjustHandles="1" noChangeArrowheads="1" noChangeShapeType="1" noTextEdit="1"/>
              </p:cNvSpPr>
              <p:nvPr/>
            </p:nvSpPr>
            <p:spPr>
              <a:xfrm>
                <a:off x="8805358" y="3088375"/>
                <a:ext cx="3078490" cy="598379"/>
              </a:xfrm>
              <a:prstGeom prst="wedgeRectCallout">
                <a:avLst>
                  <a:gd name="adj1" fmla="val -53727"/>
                  <a:gd name="adj2" fmla="val 97342"/>
                </a:avLst>
              </a:prstGeom>
              <a:blipFill>
                <a:blip r:embed="rId6"/>
                <a:stretch>
                  <a:fillRect t="-2027" r="-938"/>
                </a:stretch>
              </a:blipFill>
              <a:ln>
                <a:solidFill>
                  <a:schemeClr val="accent2"/>
                </a:solidFill>
              </a:ln>
            </p:spPr>
            <p:txBody>
              <a:bodyPr/>
              <a:lstStyle/>
              <a:p>
                <a:r>
                  <a:rPr lang="en-IN">
                    <a:noFill/>
                  </a:rPr>
                  <a:t> </a:t>
                </a:r>
              </a:p>
            </p:txBody>
          </p:sp>
        </mc:Fallback>
      </mc:AlternateContent>
      <p:pic>
        <p:nvPicPr>
          <p:cNvPr id="26" name="Picture 25">
            <a:extLst>
              <a:ext uri="{FF2B5EF4-FFF2-40B4-BE49-F238E27FC236}">
                <a16:creationId xmlns:a16="http://schemas.microsoft.com/office/drawing/2014/main" id="{BD819ECF-6603-4A60-9196-CEB2A2FA20CA}"/>
              </a:ext>
            </a:extLst>
          </p:cNvPr>
          <p:cNvPicPr>
            <a:picLocks noChangeAspect="1"/>
          </p:cNvPicPr>
          <p:nvPr/>
        </p:nvPicPr>
        <p:blipFill>
          <a:blip r:embed="rId7"/>
          <a:stretch>
            <a:fillRect/>
          </a:stretch>
        </p:blipFill>
        <p:spPr>
          <a:xfrm>
            <a:off x="316382" y="3233517"/>
            <a:ext cx="1010687" cy="965223"/>
          </a:xfrm>
          <a:prstGeom prst="rect">
            <a:avLst/>
          </a:prstGeom>
        </p:spPr>
      </p:pic>
      <p:sp>
        <p:nvSpPr>
          <p:cNvPr id="27" name="Speech Bubble: Rectangle 26">
            <a:extLst>
              <a:ext uri="{FF2B5EF4-FFF2-40B4-BE49-F238E27FC236}">
                <a16:creationId xmlns:a16="http://schemas.microsoft.com/office/drawing/2014/main" id="{8F6182F0-FFE2-4EB6-9D7A-E6066917D1FB}"/>
              </a:ext>
            </a:extLst>
          </p:cNvPr>
          <p:cNvSpPr/>
          <p:nvPr/>
        </p:nvSpPr>
        <p:spPr>
          <a:xfrm>
            <a:off x="1238718" y="3128478"/>
            <a:ext cx="2393245" cy="614580"/>
          </a:xfrm>
          <a:prstGeom prst="wedgeRectCallout">
            <a:avLst>
              <a:gd name="adj1" fmla="val -60785"/>
              <a:gd name="adj2" fmla="val 3892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solidFill>
                  <a:schemeClr val="tx1"/>
                </a:solidFill>
                <a:latin typeface="Abadi Extra Light" panose="020B0204020104020204" pitchFamily="34" charset="0"/>
              </a:rPr>
              <a:t>Useful tip: Can achieve the effect of feature scaling by using weighted Euclidean distances!</a:t>
            </a:r>
          </a:p>
        </p:txBody>
      </p:sp>
      <mc:AlternateContent xmlns:mc="http://schemas.openxmlformats.org/markup-compatibility/2006" xmlns:a14="http://schemas.microsoft.com/office/drawing/2010/main">
        <mc:Choice Requires="a14">
          <p:sp>
            <p:nvSpPr>
              <p:cNvPr id="30" name="Speech Bubble: Rectangle 29">
                <a:extLst>
                  <a:ext uri="{FF2B5EF4-FFF2-40B4-BE49-F238E27FC236}">
                    <a16:creationId xmlns:a16="http://schemas.microsoft.com/office/drawing/2014/main" id="{9C0EEB56-7C5B-45D9-937A-8FECB5E45453}"/>
                  </a:ext>
                </a:extLst>
              </p:cNvPr>
              <p:cNvSpPr/>
              <p:nvPr/>
            </p:nvSpPr>
            <p:spPr>
              <a:xfrm>
                <a:off x="9654651" y="3924083"/>
                <a:ext cx="2427006" cy="593323"/>
              </a:xfrm>
              <a:prstGeom prst="wedgeRectCallout">
                <a:avLst>
                  <a:gd name="adj1" fmla="val -2212"/>
                  <a:gd name="adj2" fmla="val -8457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200" dirty="0">
                    <a:solidFill>
                      <a:schemeClr val="tx1"/>
                    </a:solidFill>
                    <a:latin typeface="Abadi Extra Light" panose="020B0204020104020204" pitchFamily="34" charset="0"/>
                  </a:rPr>
                  <a:t>Note: If</a:t>
                </a:r>
                <a:r>
                  <a:rPr lang="en-IN" sz="1200" b="1" dirty="0">
                    <a:solidFill>
                      <a:schemeClr val="tx1"/>
                    </a:solidFill>
                  </a:rPr>
                  <a:t> </a:t>
                </a:r>
                <a14:m>
                  <m:oMath xmlns:m="http://schemas.openxmlformats.org/officeDocument/2006/math">
                    <m:r>
                      <a:rPr lang="en-IN" sz="1200" b="1" i="0" dirty="0" smtClean="0">
                        <a:solidFill>
                          <a:schemeClr val="tx1"/>
                        </a:solidFill>
                        <a:latin typeface="Cambria Math" panose="02040503050406030204" pitchFamily="18" charset="0"/>
                      </a:rPr>
                      <m:t>𝐖</m:t>
                    </m:r>
                  </m:oMath>
                </a14:m>
                <a:r>
                  <a:rPr lang="en-IN" sz="1200" dirty="0">
                    <a:solidFill>
                      <a:schemeClr val="tx1"/>
                    </a:solidFill>
                    <a:latin typeface="Abadi Extra Light" panose="020B0204020104020204" pitchFamily="34" charset="0"/>
                  </a:rPr>
                  <a:t> is a </a:t>
                </a:r>
                <a:r>
                  <a:rPr lang="en-IN" sz="1200" dirty="0" err="1">
                    <a:solidFill>
                      <a:schemeClr val="tx1"/>
                    </a:solidFill>
                    <a:latin typeface="Abadi Extra Light" panose="020B0204020104020204" pitchFamily="34" charset="0"/>
                  </a:rPr>
                  <a:t>DxD</a:t>
                </a:r>
                <a:r>
                  <a:rPr lang="en-IN" sz="1200" dirty="0">
                    <a:solidFill>
                      <a:schemeClr val="tx1"/>
                    </a:solidFill>
                    <a:latin typeface="Abadi Extra Light" panose="020B0204020104020204" pitchFamily="34" charset="0"/>
                  </a:rPr>
                  <a:t> symmetric matrix then it is called the </a:t>
                </a:r>
                <a:r>
                  <a:rPr lang="en-IN" sz="1200" b="1" dirty="0" err="1">
                    <a:solidFill>
                      <a:srgbClr val="0000FF"/>
                    </a:solidFill>
                    <a:latin typeface="Abadi Extra Light" panose="020B0204020104020204" pitchFamily="34" charset="0"/>
                  </a:rPr>
                  <a:t>Mahalanobis</a:t>
                </a:r>
                <a:r>
                  <a:rPr lang="en-IN" sz="1200" b="1" dirty="0">
                    <a:solidFill>
                      <a:srgbClr val="0000FF"/>
                    </a:solidFill>
                    <a:latin typeface="Abadi Extra Light" panose="020B0204020104020204" pitchFamily="34" charset="0"/>
                  </a:rPr>
                  <a:t> distance</a:t>
                </a:r>
                <a:r>
                  <a:rPr lang="en-IN" sz="1200" dirty="0">
                    <a:solidFill>
                      <a:schemeClr val="tx1"/>
                    </a:solidFill>
                    <a:latin typeface="Abadi Extra Light" panose="020B0204020104020204" pitchFamily="34" charset="0"/>
                  </a:rPr>
                  <a:t> (more on this later)</a:t>
                </a:r>
                <a:endParaRPr lang="en-IN" sz="1200" b="0" dirty="0">
                  <a:solidFill>
                    <a:schemeClr val="tx1"/>
                  </a:solidFill>
                  <a:latin typeface="Cambria Math" panose="02040503050406030204" pitchFamily="18" charset="0"/>
                </a:endParaRPr>
              </a:p>
            </p:txBody>
          </p:sp>
        </mc:Choice>
        <mc:Fallback xmlns="">
          <p:sp>
            <p:nvSpPr>
              <p:cNvPr id="30" name="Speech Bubble: Rectangle 29">
                <a:extLst>
                  <a:ext uri="{FF2B5EF4-FFF2-40B4-BE49-F238E27FC236}">
                    <a16:creationId xmlns:a16="http://schemas.microsoft.com/office/drawing/2014/main" id="{9C0EEB56-7C5B-45D9-937A-8FECB5E45453}"/>
                  </a:ext>
                </a:extLst>
              </p:cNvPr>
              <p:cNvSpPr>
                <a:spLocks noRot="1" noChangeAspect="1" noMove="1" noResize="1" noEditPoints="1" noAdjustHandles="1" noChangeArrowheads="1" noChangeShapeType="1" noTextEdit="1"/>
              </p:cNvSpPr>
              <p:nvPr/>
            </p:nvSpPr>
            <p:spPr>
              <a:xfrm>
                <a:off x="9654651" y="3924083"/>
                <a:ext cx="2427006" cy="593323"/>
              </a:xfrm>
              <a:prstGeom prst="wedgeRectCallout">
                <a:avLst>
                  <a:gd name="adj1" fmla="val -2212"/>
                  <a:gd name="adj2" fmla="val -84579"/>
                </a:avLst>
              </a:prstGeom>
              <a:blipFill>
                <a:blip r:embed="rId8"/>
                <a:stretch>
                  <a:fillRect b="-8209"/>
                </a:stretch>
              </a:blipFill>
              <a:ln>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775DCFE-AFB4-49E0-9FF8-1BBF123A5FEC}"/>
                  </a:ext>
                </a:extLst>
              </p:cNvPr>
              <p:cNvSpPr txBox="1"/>
              <p:nvPr/>
            </p:nvSpPr>
            <p:spPr>
              <a:xfrm>
                <a:off x="4309557" y="5372996"/>
                <a:ext cx="4983060" cy="7559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𝑑</m:t>
                          </m:r>
                        </m:e>
                        <m:sub>
                          <m:r>
                            <a:rPr lang="en-IN" sz="2400" b="0" i="1" smtClean="0">
                              <a:latin typeface="Cambria Math" panose="02040503050406030204" pitchFamily="18" charset="0"/>
                            </a:rPr>
                            <m:t>1</m:t>
                          </m:r>
                        </m:sub>
                      </m:sSub>
                      <m:d>
                        <m:dPr>
                          <m:ctrlPr>
                            <a:rPr lang="en-IN" sz="2400" b="0" i="1" smtClean="0">
                              <a:latin typeface="Cambria Math" panose="02040503050406030204" pitchFamily="18" charset="0"/>
                            </a:rPr>
                          </m:ctrlPr>
                        </m:dPr>
                        <m:e>
                          <m:r>
                            <a:rPr lang="en-IN" sz="2400" b="1" i="1" smtClean="0">
                              <a:latin typeface="Cambria Math" panose="02040503050406030204" pitchFamily="18" charset="0"/>
                            </a:rPr>
                            <m:t>𝒂</m:t>
                          </m:r>
                          <m:r>
                            <a:rPr lang="en-IN" sz="2400" b="0" i="1" smtClean="0">
                              <a:latin typeface="Cambria Math" panose="02040503050406030204" pitchFamily="18" charset="0"/>
                            </a:rPr>
                            <m:t>,</m:t>
                          </m:r>
                          <m:r>
                            <a:rPr lang="en-IN" sz="2400" b="1" i="1" smtClean="0">
                              <a:latin typeface="Cambria Math" panose="02040503050406030204" pitchFamily="18" charset="0"/>
                            </a:rPr>
                            <m:t>𝒃</m:t>
                          </m:r>
                        </m:e>
                      </m:d>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m:t>
                          </m:r>
                          <m:d>
                            <m:dPr>
                              <m:begChr m:val="|"/>
                              <m:endChr m:val="|"/>
                              <m:ctrlPr>
                                <a:rPr lang="en-IN" sz="2400" b="0" i="1" smtClean="0">
                                  <a:latin typeface="Cambria Math" panose="02040503050406030204" pitchFamily="18" charset="0"/>
                                </a:rPr>
                              </m:ctrlPr>
                            </m:dPr>
                            <m:e>
                              <m:r>
                                <a:rPr lang="en-IN" sz="2400" b="1" i="1" smtClean="0">
                                  <a:latin typeface="Cambria Math" panose="02040503050406030204" pitchFamily="18" charset="0"/>
                                </a:rPr>
                                <m:t>𝒂</m:t>
                              </m:r>
                              <m:r>
                                <a:rPr lang="en-IN" sz="2400" b="0" i="1" smtClean="0">
                                  <a:latin typeface="Cambria Math" panose="02040503050406030204" pitchFamily="18" charset="0"/>
                                </a:rPr>
                                <m:t>−</m:t>
                              </m:r>
                              <m:r>
                                <a:rPr lang="en-IN" sz="2400" b="1" i="1" smtClean="0">
                                  <a:latin typeface="Cambria Math" panose="02040503050406030204" pitchFamily="18" charset="0"/>
                                </a:rPr>
                                <m:t>𝒃</m:t>
                              </m:r>
                            </m:e>
                          </m:d>
                          <m:r>
                            <a:rPr lang="en-IN" sz="2400" b="0" i="1" smtClean="0">
                              <a:latin typeface="Cambria Math" panose="02040503050406030204" pitchFamily="18" charset="0"/>
                            </a:rPr>
                            <m:t>|</m:t>
                          </m:r>
                        </m:e>
                        <m:sub>
                          <m:r>
                            <a:rPr lang="en-IN" sz="2400" b="0" i="1" smtClean="0">
                              <a:latin typeface="Cambria Math" panose="02040503050406030204" pitchFamily="18" charset="0"/>
                            </a:rPr>
                            <m:t>1</m:t>
                          </m:r>
                        </m:sub>
                      </m:sSub>
                      <m:r>
                        <a:rPr lang="en-IN" sz="2400" b="0" i="1" smtClean="0">
                          <a:latin typeface="Cambria Math" panose="02040503050406030204" pitchFamily="18" charset="0"/>
                        </a:rPr>
                        <m:t>=</m:t>
                      </m:r>
                      <m:nary>
                        <m:naryPr>
                          <m:chr m:val="∑"/>
                          <m:limLoc m:val="subSup"/>
                          <m:ctrlPr>
                            <a:rPr lang="en-IN" sz="2400" i="1">
                              <a:latin typeface="Cambria Math" panose="02040503050406030204" pitchFamily="18" charset="0"/>
                            </a:rPr>
                          </m:ctrlPr>
                        </m:naryPr>
                        <m:sub>
                          <m:r>
                            <m:rPr>
                              <m:brk m:alnAt="25"/>
                            </m:rPr>
                            <a:rPr lang="en-IN" sz="2400" i="1">
                              <a:latin typeface="Cambria Math" panose="02040503050406030204" pitchFamily="18" charset="0"/>
                            </a:rPr>
                            <m:t>𝑖</m:t>
                          </m:r>
                          <m:r>
                            <a:rPr lang="en-IN" sz="2400" i="1">
                              <a:latin typeface="Cambria Math" panose="02040503050406030204" pitchFamily="18" charset="0"/>
                            </a:rPr>
                            <m:t>=1</m:t>
                          </m:r>
                        </m:sub>
                        <m:sup>
                          <m:r>
                            <a:rPr lang="en-IN" sz="2400" i="1">
                              <a:latin typeface="Cambria Math" panose="02040503050406030204" pitchFamily="18" charset="0"/>
                            </a:rPr>
                            <m:t>𝐷</m:t>
                          </m:r>
                        </m:sup>
                        <m:e>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𝑎</m:t>
                              </m:r>
                            </m:e>
                            <m:sub>
                              <m:r>
                                <a:rPr lang="en-IN" sz="2400" b="0" i="1" smtClean="0">
                                  <a:latin typeface="Cambria Math" panose="02040503050406030204" pitchFamily="18" charset="0"/>
                                </a:rPr>
                                <m:t>𝑖</m:t>
                              </m:r>
                            </m:sub>
                          </m:sSub>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𝑏</m:t>
                              </m:r>
                            </m:e>
                            <m:sub>
                              <m:r>
                                <a:rPr lang="en-IN" sz="2400" b="0" i="1" smtClean="0">
                                  <a:latin typeface="Cambria Math" panose="02040503050406030204" pitchFamily="18" charset="0"/>
                                </a:rPr>
                                <m:t>𝑖</m:t>
                              </m:r>
                            </m:sub>
                          </m:sSub>
                          <m:r>
                            <a:rPr lang="en-IN" sz="2400" b="0" i="1" smtClean="0">
                              <a:latin typeface="Cambria Math" panose="02040503050406030204" pitchFamily="18" charset="0"/>
                            </a:rPr>
                            <m:t>|</m:t>
                          </m:r>
                        </m:e>
                      </m:nary>
                    </m:oMath>
                  </m:oMathPara>
                </a14:m>
                <a:endParaRPr lang="en-IN" sz="2400" dirty="0"/>
              </a:p>
            </p:txBody>
          </p:sp>
        </mc:Choice>
        <mc:Fallback xmlns="">
          <p:sp>
            <p:nvSpPr>
              <p:cNvPr id="31" name="TextBox 30">
                <a:extLst>
                  <a:ext uri="{FF2B5EF4-FFF2-40B4-BE49-F238E27FC236}">
                    <a16:creationId xmlns:a16="http://schemas.microsoft.com/office/drawing/2014/main" id="{5775DCFE-AFB4-49E0-9FF8-1BBF123A5FEC}"/>
                  </a:ext>
                </a:extLst>
              </p:cNvPr>
              <p:cNvSpPr txBox="1">
                <a:spLocks noRot="1" noChangeAspect="1" noMove="1" noResize="1" noEditPoints="1" noAdjustHandles="1" noChangeArrowheads="1" noChangeShapeType="1" noTextEdit="1"/>
              </p:cNvSpPr>
              <p:nvPr/>
            </p:nvSpPr>
            <p:spPr>
              <a:xfrm>
                <a:off x="4309557" y="5372996"/>
                <a:ext cx="4983060" cy="755913"/>
              </a:xfrm>
              <a:prstGeom prst="rect">
                <a:avLst/>
              </a:prstGeom>
              <a:blipFill>
                <a:blip r:embed="rId9"/>
                <a:stretch>
                  <a:fillRect/>
                </a:stretch>
              </a:blipFill>
            </p:spPr>
            <p:txBody>
              <a:bodyPr/>
              <a:lstStyle/>
              <a:p>
                <a:r>
                  <a:rPr lang="en-IN">
                    <a:noFill/>
                  </a:rPr>
                  <a:t> </a:t>
                </a:r>
              </a:p>
            </p:txBody>
          </p:sp>
        </mc:Fallback>
      </mc:AlternateContent>
      <p:sp>
        <p:nvSpPr>
          <p:cNvPr id="32" name="Speech Bubble: Rectangle 31">
            <a:extLst>
              <a:ext uri="{FF2B5EF4-FFF2-40B4-BE49-F238E27FC236}">
                <a16:creationId xmlns:a16="http://schemas.microsoft.com/office/drawing/2014/main" id="{27759C8C-18F7-4C6D-8BE5-366B9FC58B8E}"/>
              </a:ext>
            </a:extLst>
          </p:cNvPr>
          <p:cNvSpPr/>
          <p:nvPr/>
        </p:nvSpPr>
        <p:spPr>
          <a:xfrm>
            <a:off x="7287603" y="1545249"/>
            <a:ext cx="1695411" cy="340168"/>
          </a:xfrm>
          <a:prstGeom prst="wedgeRectCallout">
            <a:avLst>
              <a:gd name="adj1" fmla="val -39979"/>
              <a:gd name="adj2" fmla="val 74783"/>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0" dirty="0">
                <a:solidFill>
                  <a:schemeClr val="tx1"/>
                </a:solidFill>
                <a:latin typeface="Abadi Extra Light" panose="020B0204020104020204" pitchFamily="34" charset="0"/>
              </a:rPr>
              <a:t>Sqrt of Inner product of the difference vector!</a:t>
            </a:r>
          </a:p>
        </p:txBody>
      </p:sp>
      <p:sp>
        <p:nvSpPr>
          <p:cNvPr id="33" name="Speech Bubble: Rectangle 32">
            <a:extLst>
              <a:ext uri="{FF2B5EF4-FFF2-40B4-BE49-F238E27FC236}">
                <a16:creationId xmlns:a16="http://schemas.microsoft.com/office/drawing/2014/main" id="{C5AF9244-2773-4B64-B740-999D98B68CCC}"/>
              </a:ext>
            </a:extLst>
          </p:cNvPr>
          <p:cNvSpPr/>
          <p:nvPr/>
        </p:nvSpPr>
        <p:spPr>
          <a:xfrm>
            <a:off x="9629993" y="1503303"/>
            <a:ext cx="2427006" cy="356094"/>
          </a:xfrm>
          <a:prstGeom prst="wedgeRectCallout">
            <a:avLst>
              <a:gd name="adj1" fmla="val -44603"/>
              <a:gd name="adj2" fmla="val 75213"/>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0" dirty="0">
                <a:solidFill>
                  <a:schemeClr val="tx1"/>
                </a:solidFill>
                <a:latin typeface="Abadi Extra Light" panose="020B0204020104020204" pitchFamily="34" charset="0"/>
              </a:rPr>
              <a:t>Another expression in terms of inner products of individual vectors</a:t>
            </a:r>
          </a:p>
        </p:txBody>
      </p:sp>
      <p:pic>
        <p:nvPicPr>
          <p:cNvPr id="35" name="Picture 34">
            <a:extLst>
              <a:ext uri="{FF2B5EF4-FFF2-40B4-BE49-F238E27FC236}">
                <a16:creationId xmlns:a16="http://schemas.microsoft.com/office/drawing/2014/main" id="{240DDE33-A90F-4CB8-85E1-61CF748C79A0}"/>
              </a:ext>
            </a:extLst>
          </p:cNvPr>
          <p:cNvPicPr>
            <a:picLocks noChangeAspect="1"/>
          </p:cNvPicPr>
          <p:nvPr/>
        </p:nvPicPr>
        <p:blipFill>
          <a:blip r:embed="rId7"/>
          <a:stretch>
            <a:fillRect/>
          </a:stretch>
        </p:blipFill>
        <p:spPr>
          <a:xfrm>
            <a:off x="411080" y="5367525"/>
            <a:ext cx="1010687" cy="965223"/>
          </a:xfrm>
          <a:prstGeom prst="rect">
            <a:avLst/>
          </a:prstGeom>
        </p:spPr>
      </p:pic>
      <p:sp>
        <p:nvSpPr>
          <p:cNvPr id="36" name="Speech Bubble: Rectangle 35">
            <a:extLst>
              <a:ext uri="{FF2B5EF4-FFF2-40B4-BE49-F238E27FC236}">
                <a16:creationId xmlns:a16="http://schemas.microsoft.com/office/drawing/2014/main" id="{A0735C8F-B57A-4148-8564-2D4B2D652915}"/>
              </a:ext>
            </a:extLst>
          </p:cNvPr>
          <p:cNvSpPr/>
          <p:nvPr/>
        </p:nvSpPr>
        <p:spPr>
          <a:xfrm>
            <a:off x="1421766" y="5191390"/>
            <a:ext cx="2740949" cy="755912"/>
          </a:xfrm>
          <a:prstGeom prst="wedgeRectCallout">
            <a:avLst>
              <a:gd name="adj1" fmla="val -60785"/>
              <a:gd name="adj2" fmla="val 3892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solidFill>
                  <a:schemeClr val="tx1"/>
                </a:solidFill>
                <a:latin typeface="Abadi Extra Light" panose="020B0204020104020204" pitchFamily="34" charset="0"/>
              </a:rPr>
              <a:t>L1 norm distance is also known as the </a:t>
            </a:r>
            <a:r>
              <a:rPr lang="en-IN" sz="1200" dirty="0">
                <a:solidFill>
                  <a:srgbClr val="0000FF"/>
                </a:solidFill>
                <a:latin typeface="Abadi Extra Light" panose="020B0204020104020204" pitchFamily="34" charset="0"/>
              </a:rPr>
              <a:t>Manhattan distance </a:t>
            </a:r>
            <a:r>
              <a:rPr lang="en-IN" sz="1200" dirty="0">
                <a:solidFill>
                  <a:schemeClr val="tx1"/>
                </a:solidFill>
                <a:latin typeface="Abadi Extra Light" panose="020B0204020104020204" pitchFamily="34" charset="0"/>
              </a:rPr>
              <a:t>or </a:t>
            </a:r>
            <a:r>
              <a:rPr lang="en-IN" sz="1200" dirty="0">
                <a:solidFill>
                  <a:srgbClr val="0000FF"/>
                </a:solidFill>
                <a:latin typeface="Abadi Extra Light" panose="020B0204020104020204" pitchFamily="34" charset="0"/>
              </a:rPr>
              <a:t>Taxicab norm</a:t>
            </a:r>
          </a:p>
          <a:p>
            <a:r>
              <a:rPr lang="en-IN" sz="1200" dirty="0">
                <a:solidFill>
                  <a:schemeClr val="tx1"/>
                </a:solidFill>
                <a:latin typeface="Abadi Extra Light" panose="020B0204020104020204" pitchFamily="34" charset="0"/>
              </a:rPr>
              <a:t>(it’s a very natural notion of distance between two points in some vector space) </a:t>
            </a:r>
          </a:p>
        </p:txBody>
      </p:sp>
      <p:sp>
        <p:nvSpPr>
          <p:cNvPr id="38" name="Speech Bubble: Rectangle 37">
            <a:extLst>
              <a:ext uri="{FF2B5EF4-FFF2-40B4-BE49-F238E27FC236}">
                <a16:creationId xmlns:a16="http://schemas.microsoft.com/office/drawing/2014/main" id="{2DA2CD33-49A8-44CC-B830-A3D72BE42703}"/>
              </a:ext>
            </a:extLst>
          </p:cNvPr>
          <p:cNvSpPr/>
          <p:nvPr/>
        </p:nvSpPr>
        <p:spPr>
          <a:xfrm>
            <a:off x="1466737" y="6001567"/>
            <a:ext cx="2740949" cy="755912"/>
          </a:xfrm>
          <a:prstGeom prst="wedgeRectCallout">
            <a:avLst>
              <a:gd name="adj1" fmla="val -68437"/>
              <a:gd name="adj2" fmla="val -6429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solidFill>
                  <a:schemeClr val="tx1"/>
                </a:solidFill>
                <a:latin typeface="Abadi Extra Light" panose="020B0204020104020204" pitchFamily="34" charset="0"/>
              </a:rPr>
              <a:t>Yes. Another, although less commonly used, distance is the L-infinity distance (equals to max of abs-value of element-wise difference between two vectors</a:t>
            </a:r>
          </a:p>
        </p:txBody>
      </p:sp>
      <p:pic>
        <p:nvPicPr>
          <p:cNvPr id="39" name="Picture 38" descr="Clipart Thanksgiving Hand Clip Black And White Stock - Thinking Light Bulb Clip Art - Png Download (950x1015), Png Download">
            <a:extLst>
              <a:ext uri="{FF2B5EF4-FFF2-40B4-BE49-F238E27FC236}">
                <a16:creationId xmlns:a16="http://schemas.microsoft.com/office/drawing/2014/main" id="{D040CB67-5E48-4984-86C1-2F83094CA27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91189" y="5554724"/>
            <a:ext cx="1075043" cy="1263380"/>
          </a:xfrm>
          <a:prstGeom prst="rect">
            <a:avLst/>
          </a:prstGeom>
          <a:noFill/>
          <a:extLst>
            <a:ext uri="{909E8E84-426E-40DD-AFC4-6F175D3DCCD1}">
              <a14:hiddenFill xmlns:a14="http://schemas.microsoft.com/office/drawing/2010/main">
                <a:solidFill>
                  <a:srgbClr val="FFFFFF"/>
                </a:solidFill>
              </a14:hiddenFill>
            </a:ext>
          </a:extLst>
        </p:spPr>
      </p:pic>
      <p:sp>
        <p:nvSpPr>
          <p:cNvPr id="40" name="Speech Bubble: Rectangle 39">
            <a:extLst>
              <a:ext uri="{FF2B5EF4-FFF2-40B4-BE49-F238E27FC236}">
                <a16:creationId xmlns:a16="http://schemas.microsoft.com/office/drawing/2014/main" id="{45F98057-6739-4CAE-97BE-F26066D3FEA8}"/>
              </a:ext>
            </a:extLst>
          </p:cNvPr>
          <p:cNvSpPr/>
          <p:nvPr/>
        </p:nvSpPr>
        <p:spPr>
          <a:xfrm>
            <a:off x="9839118" y="5125816"/>
            <a:ext cx="1620243" cy="636318"/>
          </a:xfrm>
          <a:prstGeom prst="wedgeRectCallout">
            <a:avLst>
              <a:gd name="adj1" fmla="val 40324"/>
              <a:gd name="adj2" fmla="val 95393"/>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0" dirty="0">
                <a:solidFill>
                  <a:schemeClr val="tx1"/>
                </a:solidFill>
                <a:latin typeface="Abadi Extra Light" panose="020B0204020104020204" pitchFamily="34" charset="0"/>
              </a:rPr>
              <a:t>Apart from L2 and L1. there other ways of defining distances?</a:t>
            </a:r>
          </a:p>
        </p:txBody>
      </p:sp>
    </p:spTree>
    <p:custDataLst>
      <p:tags r:id="rId1"/>
    </p:custDataLst>
    <p:extLst>
      <p:ext uri="{BB962C8B-B14F-4D97-AF65-F5344CB8AC3E}">
        <p14:creationId xmlns:p14="http://schemas.microsoft.com/office/powerpoint/2010/main" val="1056453846"/>
      </p:ext>
    </p:extLst>
  </p:cSld>
  <p:clrMapOvr>
    <a:masterClrMapping/>
  </p:clrMapOvr>
  <mc:AlternateContent xmlns:mc="http://schemas.openxmlformats.org/markup-compatibility/2006" xmlns:p14="http://schemas.microsoft.com/office/powerpoint/2010/main">
    <mc:Choice Requires="p14">
      <p:transition spd="slow" p14:dur="2000" advTm="341586"/>
    </mc:Choice>
    <mc:Fallback xmlns="">
      <p:transition spd="slow" advTm="3415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down)">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4">
                                            <p:txEl>
                                              <p:pRg st="3" end="3"/>
                                            </p:txEl>
                                          </p:spTgt>
                                        </p:tgtEl>
                                        <p:attrNameLst>
                                          <p:attrName>style.visibility</p:attrName>
                                        </p:attrNameLst>
                                      </p:cBhvr>
                                      <p:to>
                                        <p:strVal val="visible"/>
                                      </p:to>
                                    </p:set>
                                    <p:animEffect transition="in" filter="wipe(down)">
                                      <p:cBhvr>
                                        <p:cTn id="27" dur="500"/>
                                        <p:tgtEl>
                                          <p:spTgt spid="3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xEl>
                                              <p:pRg st="7" end="7"/>
                                            </p:txEl>
                                          </p:spTgt>
                                        </p:tgtEl>
                                        <p:attrNameLst>
                                          <p:attrName>style.visibility</p:attrName>
                                        </p:attrNameLst>
                                      </p:cBhvr>
                                      <p:to>
                                        <p:strVal val="visible"/>
                                      </p:to>
                                    </p:set>
                                    <p:animEffect transition="in" filter="wipe(down)">
                                      <p:cBhvr>
                                        <p:cTn id="57" dur="500"/>
                                        <p:tgtEl>
                                          <p:spTgt spid="34">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down)">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down)">
                                      <p:cBhvr>
                                        <p:cTn id="67" dur="500"/>
                                        <p:tgtEl>
                                          <p:spTgt spid="35"/>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down)">
                                      <p:cBhvr>
                                        <p:cTn id="70" dur="500"/>
                                        <p:tgtEl>
                                          <p:spTgt spid="3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down)">
                                      <p:cBhvr>
                                        <p:cTn id="75" dur="500"/>
                                        <p:tgtEl>
                                          <p:spTgt spid="39"/>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down)">
                                      <p:cBhvr>
                                        <p:cTn id="78" dur="5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down)">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uiExpand="1" build="p"/>
      <p:bldP spid="3" grpId="0"/>
      <p:bldP spid="21" grpId="0"/>
      <p:bldP spid="20" grpId="0" animBg="1"/>
      <p:bldP spid="27" grpId="0" animBg="1"/>
      <p:bldP spid="30" grpId="0" animBg="1"/>
      <p:bldP spid="31" grpId="0"/>
      <p:bldP spid="32" grpId="0" animBg="1"/>
      <p:bldP spid="33" grpId="0" animBg="1"/>
      <p:bldP spid="36" grpId="0" animBg="1"/>
      <p:bldP spid="38"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1850747" y="2868063"/>
            <a:ext cx="8939071" cy="821500"/>
          </a:xfrm>
        </p:spPr>
        <p:txBody>
          <a:bodyPr>
            <a:noAutofit/>
          </a:bodyPr>
          <a:lstStyle/>
          <a:p>
            <a:r>
              <a:rPr lang="en-IN" sz="6000" b="1" dirty="0">
                <a:solidFill>
                  <a:schemeClr val="accent2">
                    <a:lumMod val="75000"/>
                  </a:schemeClr>
                </a:solidFill>
                <a:latin typeface="Abadi Extra Light" panose="020B0204020104020204" pitchFamily="34" charset="0"/>
              </a:rPr>
              <a:t>Our First Supervised Learner</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17</a:t>
            </a:fld>
            <a:endParaRPr lang="en-IN" sz="2800" dirty="0">
              <a:solidFill>
                <a:schemeClr val="accent2">
                  <a:lumMod val="40000"/>
                  <a:lumOff val="60000"/>
                </a:schemeClr>
              </a:solidFill>
            </a:endParaRPr>
          </a:p>
        </p:txBody>
      </p:sp>
    </p:spTree>
    <p:custDataLst>
      <p:tags r:id="rId1"/>
    </p:custDataLst>
    <p:extLst>
      <p:ext uri="{BB962C8B-B14F-4D97-AF65-F5344CB8AC3E}">
        <p14:creationId xmlns:p14="http://schemas.microsoft.com/office/powerpoint/2010/main" val="3669005668"/>
      </p:ext>
    </p:extLst>
  </p:cSld>
  <p:clrMapOvr>
    <a:masterClrMapping/>
  </p:clrMapOvr>
  <mc:AlternateContent xmlns:mc="http://schemas.openxmlformats.org/markup-compatibility/2006" xmlns:p14="http://schemas.microsoft.com/office/powerpoint/2010/main">
    <mc:Choice Requires="p14">
      <p:transition spd="slow" p14:dur="2000" advTm="24929"/>
    </mc:Choice>
    <mc:Fallback xmlns="">
      <p:transition spd="slow" advTm="2492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Prelude: A Very Primitive Classifier</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18</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Consider a binary classification problem – cat vs dog</a:t>
            </a:r>
          </a:p>
          <a:p>
            <a:pPr marL="0" indent="0">
              <a:buNone/>
            </a:pPr>
            <a:endParaRPr lang="en-GB" sz="11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Assume training data with just 2 images – one         and one</a:t>
            </a:r>
          </a:p>
          <a:p>
            <a:pPr marL="0" indent="0">
              <a:buNone/>
            </a:pPr>
            <a:endParaRPr lang="en-GB" sz="11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Given a new test image (cat/dog), how do we predict its label?</a:t>
            </a:r>
          </a:p>
          <a:p>
            <a:pPr marL="0" indent="0">
              <a:buNone/>
            </a:pPr>
            <a:endParaRPr lang="en-GB" sz="11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A simple idea: Predict using its distance from each of the 2 training images</a:t>
            </a:r>
          </a:p>
        </p:txBody>
      </p:sp>
      <p:pic>
        <p:nvPicPr>
          <p:cNvPr id="7" name="Picture 6">
            <a:extLst>
              <a:ext uri="{FF2B5EF4-FFF2-40B4-BE49-F238E27FC236}">
                <a16:creationId xmlns:a16="http://schemas.microsoft.com/office/drawing/2014/main" id="{CC5A6A0C-6608-4518-9A0E-73C377782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0055" y="1759348"/>
            <a:ext cx="724303" cy="7822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3B3DB59-06A7-4696-A560-40DFDAC511F0}"/>
              </a:ext>
            </a:extLst>
          </p:cNvPr>
          <p:cNvSpPr txBox="1"/>
          <p:nvPr/>
        </p:nvSpPr>
        <p:spPr>
          <a:xfrm>
            <a:off x="836525" y="3986978"/>
            <a:ext cx="10591189" cy="923330"/>
          </a:xfrm>
          <a:prstGeom prst="rect">
            <a:avLst/>
          </a:prstGeom>
          <a:noFill/>
        </p:spPr>
        <p:txBody>
          <a:bodyPr wrap="square" lIns="0" tIns="0" rIns="0" bIns="0" rtlCol="0">
            <a:spAutoFit/>
          </a:bodyPr>
          <a:lstStyle/>
          <a:p>
            <a:r>
              <a:rPr lang="en-IN" sz="6000" i="1" dirty="0"/>
              <a:t>d</a:t>
            </a:r>
            <a:r>
              <a:rPr lang="en-IN" sz="6000" dirty="0"/>
              <a:t>(     ,    ) &lt; </a:t>
            </a:r>
            <a:r>
              <a:rPr lang="en-IN" sz="6000" i="1" dirty="0"/>
              <a:t>d</a:t>
            </a:r>
            <a:r>
              <a:rPr lang="en-IN" sz="6000" dirty="0"/>
              <a:t>(     ,    ) ? </a:t>
            </a:r>
            <a:r>
              <a:rPr lang="en-IN" sz="3600" dirty="0"/>
              <a:t>Predict cat </a:t>
            </a:r>
            <a:r>
              <a:rPr lang="en-IN" sz="3600" u="sng" dirty="0"/>
              <a:t>else</a:t>
            </a:r>
            <a:r>
              <a:rPr lang="en-IN" sz="3600" dirty="0"/>
              <a:t> dog</a:t>
            </a:r>
            <a:r>
              <a:rPr lang="en-IN" sz="6000" dirty="0"/>
              <a:t> </a:t>
            </a:r>
          </a:p>
        </p:txBody>
      </p:sp>
      <p:sp>
        <p:nvSpPr>
          <p:cNvPr id="10" name="Rectangle 9">
            <a:extLst>
              <a:ext uri="{FF2B5EF4-FFF2-40B4-BE49-F238E27FC236}">
                <a16:creationId xmlns:a16="http://schemas.microsoft.com/office/drawing/2014/main" id="{A4C2B20C-53AC-46F3-ADAE-05AC672D0351}"/>
              </a:ext>
            </a:extLst>
          </p:cNvPr>
          <p:cNvSpPr/>
          <p:nvPr/>
        </p:nvSpPr>
        <p:spPr>
          <a:xfrm>
            <a:off x="1610714" y="4194012"/>
            <a:ext cx="665685" cy="590703"/>
          </a:xfrm>
          <a:prstGeom prst="rect">
            <a:avLst/>
          </a:prstGeom>
          <a:solidFill>
            <a:schemeClr val="accent1">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rPr>
              <a:t>Test</a:t>
            </a:r>
          </a:p>
          <a:p>
            <a:pPr algn="ctr"/>
            <a:r>
              <a:rPr lang="en-IN" sz="1400" dirty="0">
                <a:solidFill>
                  <a:schemeClr val="tx1"/>
                </a:solidFill>
              </a:rPr>
              <a:t>image</a:t>
            </a:r>
          </a:p>
        </p:txBody>
      </p:sp>
      <p:pic>
        <p:nvPicPr>
          <p:cNvPr id="6" name="Picture 2">
            <a:extLst>
              <a:ext uri="{FF2B5EF4-FFF2-40B4-BE49-F238E27FC236}">
                <a16:creationId xmlns:a16="http://schemas.microsoft.com/office/drawing/2014/main" id="{57E4D1E1-08E0-4151-820C-3C80CC74BF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4121" y="4153291"/>
            <a:ext cx="519378" cy="5907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27F8BEAE-54BF-4215-84A1-0E962DE35D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116" y="1834474"/>
            <a:ext cx="621739" cy="70712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90E774A-8A05-4B57-B57F-66E5C8FDB333}"/>
              </a:ext>
            </a:extLst>
          </p:cNvPr>
          <p:cNvSpPr/>
          <p:nvPr/>
        </p:nvSpPr>
        <p:spPr>
          <a:xfrm>
            <a:off x="4873905" y="4170050"/>
            <a:ext cx="665685" cy="590703"/>
          </a:xfrm>
          <a:prstGeom prst="rect">
            <a:avLst/>
          </a:prstGeom>
          <a:solidFill>
            <a:schemeClr val="accent1">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rPr>
              <a:t>Test</a:t>
            </a:r>
          </a:p>
          <a:p>
            <a:pPr algn="ctr"/>
            <a:r>
              <a:rPr lang="en-IN" sz="1400" dirty="0">
                <a:solidFill>
                  <a:schemeClr val="tx1"/>
                </a:solidFill>
              </a:rPr>
              <a:t>image</a:t>
            </a:r>
          </a:p>
        </p:txBody>
      </p:sp>
      <p:pic>
        <p:nvPicPr>
          <p:cNvPr id="15" name="Picture 14">
            <a:extLst>
              <a:ext uri="{FF2B5EF4-FFF2-40B4-BE49-F238E27FC236}">
                <a16:creationId xmlns:a16="http://schemas.microsoft.com/office/drawing/2014/main" id="{42ACF0F3-56A6-431B-9291-3BE5C0F3D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907" y="4098240"/>
            <a:ext cx="665685" cy="7189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366BFC4D-153D-440A-88C1-66AF9DE6471B}"/>
              </a:ext>
            </a:extLst>
          </p:cNvPr>
          <p:cNvPicPr>
            <a:picLocks noChangeAspect="1"/>
          </p:cNvPicPr>
          <p:nvPr/>
        </p:nvPicPr>
        <p:blipFill>
          <a:blip r:embed="rId5"/>
          <a:stretch>
            <a:fillRect/>
          </a:stretch>
        </p:blipFill>
        <p:spPr>
          <a:xfrm>
            <a:off x="11119998" y="1230870"/>
            <a:ext cx="1010687" cy="965223"/>
          </a:xfrm>
          <a:prstGeom prst="rect">
            <a:avLst/>
          </a:prstGeom>
        </p:spPr>
      </p:pic>
      <p:sp>
        <p:nvSpPr>
          <p:cNvPr id="17" name="Speech Bubble: Rectangle 16">
            <a:extLst>
              <a:ext uri="{FF2B5EF4-FFF2-40B4-BE49-F238E27FC236}">
                <a16:creationId xmlns:a16="http://schemas.microsoft.com/office/drawing/2014/main" id="{77B2EE91-48AE-421F-A1C1-14AA7989E4FB}"/>
              </a:ext>
            </a:extLst>
          </p:cNvPr>
          <p:cNvSpPr/>
          <p:nvPr/>
        </p:nvSpPr>
        <p:spPr>
          <a:xfrm>
            <a:off x="8341606" y="199307"/>
            <a:ext cx="2982323" cy="1265092"/>
          </a:xfrm>
          <a:prstGeom prst="wedgeRectCallout">
            <a:avLst>
              <a:gd name="adj1" fmla="val 50264"/>
              <a:gd name="adj2" fmla="val 6694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The idea also applies to multi-class classification: Use one image per class, and predict label based on the distances of the test image from all such images</a:t>
            </a:r>
          </a:p>
        </p:txBody>
      </p:sp>
      <p:pic>
        <p:nvPicPr>
          <p:cNvPr id="18" name="Picture 17" descr="Clipart Thanksgiving Hand Clip Black And White Stock - Thinking Light Bulb Clip Art - Png Download (950x1015), Png Download">
            <a:extLst>
              <a:ext uri="{FF2B5EF4-FFF2-40B4-BE49-F238E27FC236}">
                <a16:creationId xmlns:a16="http://schemas.microsoft.com/office/drawing/2014/main" id="{D0F48E7A-57E6-4FF8-B831-C15AA4C218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31" y="5263016"/>
            <a:ext cx="1075043" cy="1263380"/>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19">
            <a:extLst>
              <a:ext uri="{FF2B5EF4-FFF2-40B4-BE49-F238E27FC236}">
                <a16:creationId xmlns:a16="http://schemas.microsoft.com/office/drawing/2014/main" id="{73154AC5-50B6-44AE-A9E8-2070819210B3}"/>
              </a:ext>
            </a:extLst>
          </p:cNvPr>
          <p:cNvSpPr/>
          <p:nvPr/>
        </p:nvSpPr>
        <p:spPr>
          <a:xfrm>
            <a:off x="1610714" y="5117342"/>
            <a:ext cx="2596053" cy="826143"/>
          </a:xfrm>
          <a:prstGeom prst="wedgeRectCallout">
            <a:avLst>
              <a:gd name="adj1" fmla="val -66901"/>
              <a:gd name="adj2" fmla="val 3723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Wait. Is it ML? Seems to be like just a simple “rule”. Where is the “learning” part in this?</a:t>
            </a:r>
          </a:p>
        </p:txBody>
      </p:sp>
      <p:pic>
        <p:nvPicPr>
          <p:cNvPr id="21" name="Picture 20">
            <a:extLst>
              <a:ext uri="{FF2B5EF4-FFF2-40B4-BE49-F238E27FC236}">
                <a16:creationId xmlns:a16="http://schemas.microsoft.com/office/drawing/2014/main" id="{8DEF0695-A4A9-4DEF-8DC4-423531BB76C3}"/>
              </a:ext>
            </a:extLst>
          </p:cNvPr>
          <p:cNvPicPr>
            <a:picLocks noChangeAspect="1"/>
          </p:cNvPicPr>
          <p:nvPr/>
        </p:nvPicPr>
        <p:blipFill>
          <a:blip r:embed="rId5"/>
          <a:stretch>
            <a:fillRect/>
          </a:stretch>
        </p:blipFill>
        <p:spPr>
          <a:xfrm>
            <a:off x="10913058" y="5316701"/>
            <a:ext cx="1010687" cy="965223"/>
          </a:xfrm>
          <a:prstGeom prst="rect">
            <a:avLst/>
          </a:prstGeom>
        </p:spPr>
      </p:pic>
      <p:sp>
        <p:nvSpPr>
          <p:cNvPr id="22" name="Speech Bubble: Rectangle 21">
            <a:extLst>
              <a:ext uri="{FF2B5EF4-FFF2-40B4-BE49-F238E27FC236}">
                <a16:creationId xmlns:a16="http://schemas.microsoft.com/office/drawing/2014/main" id="{C2B7ABE7-8F19-4783-B356-D05AA72475F5}"/>
              </a:ext>
            </a:extLst>
          </p:cNvPr>
          <p:cNvSpPr/>
          <p:nvPr/>
        </p:nvSpPr>
        <p:spPr>
          <a:xfrm>
            <a:off x="7711887" y="5006319"/>
            <a:ext cx="3119054" cy="1441789"/>
          </a:xfrm>
          <a:prstGeom prst="wedgeRectCallout">
            <a:avLst>
              <a:gd name="adj1" fmla="val 57686"/>
              <a:gd name="adj2" fmla="val 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Excellent question! Glad you asked!</a:t>
            </a:r>
          </a:p>
          <a:p>
            <a:r>
              <a:rPr lang="en-IN" sz="1600" dirty="0">
                <a:solidFill>
                  <a:schemeClr val="tx1"/>
                </a:solidFill>
                <a:latin typeface="Abadi Extra Light" panose="020B0204020104020204" pitchFamily="34" charset="0"/>
              </a:rPr>
              <a:t>Even this simple model can be </a:t>
            </a:r>
            <a:r>
              <a:rPr lang="en-IN" sz="1600" u="sng" dirty="0">
                <a:solidFill>
                  <a:schemeClr val="tx1"/>
                </a:solidFill>
                <a:latin typeface="Abadi Extra Light" panose="020B0204020104020204" pitchFamily="34" charset="0"/>
              </a:rPr>
              <a:t>learned</a:t>
            </a:r>
            <a:r>
              <a:rPr lang="en-IN" sz="1600" dirty="0">
                <a:solidFill>
                  <a:schemeClr val="tx1"/>
                </a:solidFill>
                <a:latin typeface="Abadi Extra Light" panose="020B0204020104020204" pitchFamily="34" charset="0"/>
              </a:rPr>
              <a:t>. For example, for the feature extraction/selection part and/or for the distance computation part</a:t>
            </a:r>
          </a:p>
        </p:txBody>
      </p:sp>
      <p:sp>
        <p:nvSpPr>
          <p:cNvPr id="23" name="Speech Bubble: Rectangle 22">
            <a:extLst>
              <a:ext uri="{FF2B5EF4-FFF2-40B4-BE49-F238E27FC236}">
                <a16:creationId xmlns:a16="http://schemas.microsoft.com/office/drawing/2014/main" id="{4397A428-693C-4659-A706-A230072013EE}"/>
              </a:ext>
            </a:extLst>
          </p:cNvPr>
          <p:cNvSpPr/>
          <p:nvPr/>
        </p:nvSpPr>
        <p:spPr>
          <a:xfrm>
            <a:off x="4444254" y="5064174"/>
            <a:ext cx="3119054" cy="1735406"/>
          </a:xfrm>
          <a:prstGeom prst="wedgeRectCallout">
            <a:avLst>
              <a:gd name="adj1" fmla="val 56159"/>
              <a:gd name="adj2" fmla="val 55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Some possibilities: Use a feature learning/selection algorithm to extract features, and use a </a:t>
            </a:r>
            <a:r>
              <a:rPr lang="en-IN" sz="1600" dirty="0" err="1">
                <a:solidFill>
                  <a:schemeClr val="tx1"/>
                </a:solidFill>
                <a:latin typeface="Abadi Extra Light" panose="020B0204020104020204" pitchFamily="34" charset="0"/>
              </a:rPr>
              <a:t>Mahalanobis</a:t>
            </a:r>
            <a:r>
              <a:rPr lang="en-IN" sz="1600" dirty="0">
                <a:solidFill>
                  <a:schemeClr val="tx1"/>
                </a:solidFill>
                <a:latin typeface="Abadi Extra Light" panose="020B0204020104020204" pitchFamily="34" charset="0"/>
              </a:rPr>
              <a:t> distance where you learn the W matrix (instead of using a predefined W), using “distance metric learning” techniques</a:t>
            </a:r>
          </a:p>
        </p:txBody>
      </p:sp>
    </p:spTree>
    <p:custDataLst>
      <p:tags r:id="rId1"/>
    </p:custDataLst>
    <p:extLst>
      <p:ext uri="{BB962C8B-B14F-4D97-AF65-F5344CB8AC3E}">
        <p14:creationId xmlns:p14="http://schemas.microsoft.com/office/powerpoint/2010/main" val="4066653428"/>
      </p:ext>
    </p:extLst>
  </p:cSld>
  <p:clrMapOvr>
    <a:masterClrMapping/>
  </p:clrMapOvr>
  <mc:AlternateContent xmlns:mc="http://schemas.openxmlformats.org/markup-compatibility/2006" xmlns:p14="http://schemas.microsoft.com/office/powerpoint/2010/main">
    <mc:Choice Requires="p14">
      <p:transition spd="slow" p14:dur="2000" advTm="217087"/>
    </mc:Choice>
    <mc:Fallback xmlns="">
      <p:transition spd="slow" advTm="2170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down)">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down)">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22" presetClass="entr" presetSubtype="4"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par>
                                <p:cTn id="43" presetID="22" presetClass="entr" presetSubtype="4"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00"/>
                                        <p:tgtEl>
                                          <p:spTgt spid="1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down)">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00"/>
                                        <p:tgtEl>
                                          <p:spTgt spid="21"/>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down)">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down)">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p:bldP spid="10" grpId="0" animBg="1"/>
      <p:bldP spid="14" grpId="0" animBg="1"/>
      <p:bldP spid="17" grpId="0" animBg="1"/>
      <p:bldP spid="20"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Improving Our Primitive Classifier</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19</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Just one input per class may not sufficiently capture variations in a class</a:t>
            </a:r>
          </a:p>
          <a:p>
            <a:pPr marL="0" indent="0">
              <a:buNone/>
            </a:pPr>
            <a:endParaRPr lang="en-GB" sz="11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A natural improvement can be by using more inputs per class</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marL="0" indent="0">
              <a:buNone/>
            </a:pPr>
            <a:endParaRPr lang="en-GB" sz="11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We will consider two approaches to do this</a:t>
            </a:r>
          </a:p>
          <a:p>
            <a:pPr lvl="1">
              <a:buFont typeface="Wingdings" panose="05000000000000000000" pitchFamily="2" charset="2"/>
              <a:buChar char="§"/>
            </a:pPr>
            <a:r>
              <a:rPr lang="en-GB" dirty="0">
                <a:latin typeface="Abadi Extra Light" panose="020B0204020104020204" pitchFamily="34" charset="0"/>
              </a:rPr>
              <a:t>Learning with Prototypes (</a:t>
            </a:r>
            <a:r>
              <a:rPr lang="en-GB" dirty="0" err="1">
                <a:latin typeface="Abadi Extra Light" panose="020B0204020104020204" pitchFamily="34" charset="0"/>
              </a:rPr>
              <a:t>LwP</a:t>
            </a:r>
            <a:r>
              <a:rPr lang="en-GB" dirty="0">
                <a:latin typeface="Abadi Extra Light" panose="020B0204020104020204" pitchFamily="34" charset="0"/>
              </a:rPr>
              <a:t>), also called “Nearest Class Mean” (NCM)</a:t>
            </a:r>
          </a:p>
          <a:p>
            <a:pPr lvl="1">
              <a:buFont typeface="Wingdings" panose="05000000000000000000" pitchFamily="2" charset="2"/>
              <a:buChar char="§"/>
            </a:pPr>
            <a:r>
              <a:rPr lang="en-GB" dirty="0">
                <a:latin typeface="Abadi Extra Light" panose="020B0204020104020204" pitchFamily="34" charset="0"/>
              </a:rPr>
              <a:t>Nearest </a:t>
            </a:r>
            <a:r>
              <a:rPr lang="en-GB" dirty="0" err="1">
                <a:latin typeface="Abadi Extra Light" panose="020B0204020104020204" pitchFamily="34" charset="0"/>
              </a:rPr>
              <a:t>Neighbors</a:t>
            </a:r>
            <a:r>
              <a:rPr lang="en-GB" dirty="0">
                <a:latin typeface="Abadi Extra Light" panose="020B0204020104020204" pitchFamily="34" charset="0"/>
              </a:rPr>
              <a:t> (NN – not “neural networks”, at least not for now </a:t>
            </a:r>
            <a:r>
              <a:rPr lang="en-GB" dirty="0">
                <a:latin typeface="Abadi Extra Light" panose="020B0204020104020204" pitchFamily="34" charset="0"/>
                <a:sym typeface="Wingdings" panose="05000000000000000000" pitchFamily="2" charset="2"/>
              </a:rPr>
              <a:t>)</a:t>
            </a:r>
          </a:p>
          <a:p>
            <a:pPr marL="457200" lvl="1" indent="0">
              <a:buNone/>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Both </a:t>
            </a:r>
            <a:r>
              <a:rPr lang="en-GB" dirty="0" err="1">
                <a:latin typeface="Abadi Extra Light" panose="020B0204020104020204" pitchFamily="34" charset="0"/>
              </a:rPr>
              <a:t>LwP</a:t>
            </a:r>
            <a:r>
              <a:rPr lang="en-GB" dirty="0">
                <a:latin typeface="Abadi Extra Light" panose="020B0204020104020204" pitchFamily="34" charset="0"/>
              </a:rPr>
              <a:t> and NN will use multiple inputs per class but in different ways</a:t>
            </a:r>
          </a:p>
          <a:p>
            <a:pPr marL="0" indent="0">
              <a:buNone/>
            </a:pPr>
            <a:endParaRPr lang="en-GB" sz="1100" dirty="0">
              <a:latin typeface="Abadi Extra Light" panose="020B0204020104020204" pitchFamily="34" charset="0"/>
            </a:endParaRPr>
          </a:p>
        </p:txBody>
      </p:sp>
      <p:pic>
        <p:nvPicPr>
          <p:cNvPr id="19" name="Picture 18">
            <a:extLst>
              <a:ext uri="{FF2B5EF4-FFF2-40B4-BE49-F238E27FC236}">
                <a16:creationId xmlns:a16="http://schemas.microsoft.com/office/drawing/2014/main" id="{2F05D7AE-C3F4-400C-B304-E908EBF70FA6}"/>
              </a:ext>
            </a:extLst>
          </p:cNvPr>
          <p:cNvPicPr/>
          <p:nvPr/>
        </p:nvPicPr>
        <p:blipFill>
          <a:blip r:embed="rId3"/>
          <a:stretch/>
        </p:blipFill>
        <p:spPr>
          <a:xfrm>
            <a:off x="6135553" y="2805175"/>
            <a:ext cx="494113" cy="418029"/>
          </a:xfrm>
          <a:prstGeom prst="rect">
            <a:avLst/>
          </a:prstGeom>
          <a:ln w="0">
            <a:noFill/>
          </a:ln>
        </p:spPr>
      </p:pic>
      <p:pic>
        <p:nvPicPr>
          <p:cNvPr id="24" name="Picture 23">
            <a:extLst>
              <a:ext uri="{FF2B5EF4-FFF2-40B4-BE49-F238E27FC236}">
                <a16:creationId xmlns:a16="http://schemas.microsoft.com/office/drawing/2014/main" id="{6D17033C-72EF-410A-AACE-089ADDD8C870}"/>
              </a:ext>
            </a:extLst>
          </p:cNvPr>
          <p:cNvPicPr/>
          <p:nvPr/>
        </p:nvPicPr>
        <p:blipFill>
          <a:blip r:embed="rId4"/>
          <a:stretch/>
        </p:blipFill>
        <p:spPr>
          <a:xfrm>
            <a:off x="5524273" y="3045129"/>
            <a:ext cx="487260" cy="393953"/>
          </a:xfrm>
          <a:prstGeom prst="rect">
            <a:avLst/>
          </a:prstGeom>
          <a:ln w="0">
            <a:noFill/>
          </a:ln>
        </p:spPr>
      </p:pic>
      <p:pic>
        <p:nvPicPr>
          <p:cNvPr id="25" name="Picture 24">
            <a:extLst>
              <a:ext uri="{FF2B5EF4-FFF2-40B4-BE49-F238E27FC236}">
                <a16:creationId xmlns:a16="http://schemas.microsoft.com/office/drawing/2014/main" id="{F5315DEF-070D-49E8-BFC0-93D3A45F8F4D}"/>
              </a:ext>
            </a:extLst>
          </p:cNvPr>
          <p:cNvPicPr/>
          <p:nvPr/>
        </p:nvPicPr>
        <p:blipFill>
          <a:blip r:embed="rId5"/>
          <a:stretch/>
        </p:blipFill>
        <p:spPr>
          <a:xfrm>
            <a:off x="5239288" y="2476335"/>
            <a:ext cx="451671" cy="419918"/>
          </a:xfrm>
          <a:prstGeom prst="rect">
            <a:avLst/>
          </a:prstGeom>
          <a:ln w="0">
            <a:noFill/>
          </a:ln>
        </p:spPr>
      </p:pic>
      <p:pic>
        <p:nvPicPr>
          <p:cNvPr id="26" name="Picture 25">
            <a:extLst>
              <a:ext uri="{FF2B5EF4-FFF2-40B4-BE49-F238E27FC236}">
                <a16:creationId xmlns:a16="http://schemas.microsoft.com/office/drawing/2014/main" id="{92C47261-5119-4FE4-83D5-BE6977402D66}"/>
              </a:ext>
            </a:extLst>
          </p:cNvPr>
          <p:cNvPicPr/>
          <p:nvPr/>
        </p:nvPicPr>
        <p:blipFill>
          <a:blip r:embed="rId6"/>
          <a:stretch/>
        </p:blipFill>
        <p:spPr>
          <a:xfrm>
            <a:off x="4293164" y="2613015"/>
            <a:ext cx="474725" cy="401174"/>
          </a:xfrm>
          <a:prstGeom prst="rect">
            <a:avLst/>
          </a:prstGeom>
          <a:ln w="0">
            <a:noFill/>
          </a:ln>
        </p:spPr>
      </p:pic>
      <p:pic>
        <p:nvPicPr>
          <p:cNvPr id="27" name="Picture 26">
            <a:extLst>
              <a:ext uri="{FF2B5EF4-FFF2-40B4-BE49-F238E27FC236}">
                <a16:creationId xmlns:a16="http://schemas.microsoft.com/office/drawing/2014/main" id="{783EE724-301C-4960-A0E8-ED34EDDDCEE0}"/>
              </a:ext>
            </a:extLst>
          </p:cNvPr>
          <p:cNvPicPr/>
          <p:nvPr/>
        </p:nvPicPr>
        <p:blipFill>
          <a:blip r:embed="rId7"/>
          <a:stretch/>
        </p:blipFill>
        <p:spPr>
          <a:xfrm>
            <a:off x="3691572" y="2841007"/>
            <a:ext cx="505914" cy="393840"/>
          </a:xfrm>
          <a:prstGeom prst="rect">
            <a:avLst/>
          </a:prstGeom>
          <a:ln w="0">
            <a:noFill/>
          </a:ln>
        </p:spPr>
      </p:pic>
      <p:pic>
        <p:nvPicPr>
          <p:cNvPr id="28" name="Picture 27">
            <a:extLst>
              <a:ext uri="{FF2B5EF4-FFF2-40B4-BE49-F238E27FC236}">
                <a16:creationId xmlns:a16="http://schemas.microsoft.com/office/drawing/2014/main" id="{9E0FB8ED-D90A-4EF3-B64D-31A19A445F66}"/>
              </a:ext>
            </a:extLst>
          </p:cNvPr>
          <p:cNvPicPr/>
          <p:nvPr/>
        </p:nvPicPr>
        <p:blipFill>
          <a:blip r:embed="rId8"/>
          <a:stretch/>
        </p:blipFill>
        <p:spPr>
          <a:xfrm>
            <a:off x="4700752" y="3193460"/>
            <a:ext cx="462469" cy="393840"/>
          </a:xfrm>
          <a:prstGeom prst="rect">
            <a:avLst/>
          </a:prstGeom>
          <a:ln w="0">
            <a:noFill/>
          </a:ln>
        </p:spPr>
      </p:pic>
      <p:sp>
        <p:nvSpPr>
          <p:cNvPr id="29" name="TextShape 3">
            <a:extLst>
              <a:ext uri="{FF2B5EF4-FFF2-40B4-BE49-F238E27FC236}">
                <a16:creationId xmlns:a16="http://schemas.microsoft.com/office/drawing/2014/main" id="{61C78AFB-61C4-440B-9198-CE7184DC67E6}"/>
              </a:ext>
            </a:extLst>
          </p:cNvPr>
          <p:cNvSpPr txBox="1"/>
          <p:nvPr/>
        </p:nvSpPr>
        <p:spPr>
          <a:xfrm>
            <a:off x="5933024" y="3242105"/>
            <a:ext cx="610804" cy="296551"/>
          </a:xfrm>
          <a:prstGeom prst="rect">
            <a:avLst/>
          </a:prstGeom>
          <a:noFill/>
          <a:ln w="0">
            <a:noFill/>
          </a:ln>
        </p:spPr>
        <p:txBody>
          <a:bodyPr lIns="90000" tIns="45000" rIns="90000" bIns="45000">
            <a:noAutofit/>
          </a:bodyPr>
          <a:lstStyle/>
          <a:p>
            <a:r>
              <a:rPr lang="en-IN" sz="1400" b="0" strike="noStrike" spc="-1" dirty="0">
                <a:latin typeface="Arial"/>
              </a:rPr>
              <a:t>“dog”</a:t>
            </a:r>
          </a:p>
        </p:txBody>
      </p:sp>
      <p:sp>
        <p:nvSpPr>
          <p:cNvPr id="31" name="TextShape 6">
            <a:extLst>
              <a:ext uri="{FF2B5EF4-FFF2-40B4-BE49-F238E27FC236}">
                <a16:creationId xmlns:a16="http://schemas.microsoft.com/office/drawing/2014/main" id="{0B810045-5BF5-4951-99D4-2ABA6DFEFB1D}"/>
              </a:ext>
            </a:extLst>
          </p:cNvPr>
          <p:cNvSpPr txBox="1"/>
          <p:nvPr/>
        </p:nvSpPr>
        <p:spPr>
          <a:xfrm>
            <a:off x="4092647" y="2970318"/>
            <a:ext cx="702000" cy="346320"/>
          </a:xfrm>
          <a:prstGeom prst="rect">
            <a:avLst/>
          </a:prstGeom>
          <a:noFill/>
          <a:ln w="0">
            <a:noFill/>
          </a:ln>
        </p:spPr>
        <p:txBody>
          <a:bodyPr lIns="90000" tIns="45000" rIns="90000" bIns="45000">
            <a:noAutofit/>
          </a:bodyPr>
          <a:lstStyle/>
          <a:p>
            <a:r>
              <a:rPr lang="en-IN" sz="1800" b="0" strike="noStrike" spc="-1" dirty="0">
                <a:latin typeface="Arial"/>
              </a:rPr>
              <a:t>“</a:t>
            </a:r>
            <a:r>
              <a:rPr lang="en-IN" sz="1400" b="0" strike="noStrike" spc="-1" dirty="0">
                <a:latin typeface="Arial"/>
              </a:rPr>
              <a:t>cat</a:t>
            </a:r>
            <a:r>
              <a:rPr lang="en-IN" sz="1800" b="0" strike="noStrike" spc="-1" dirty="0">
                <a:latin typeface="Arial"/>
              </a:rPr>
              <a:t>”</a:t>
            </a:r>
          </a:p>
        </p:txBody>
      </p:sp>
      <p:sp>
        <p:nvSpPr>
          <p:cNvPr id="32" name="TextShape 6">
            <a:extLst>
              <a:ext uri="{FF2B5EF4-FFF2-40B4-BE49-F238E27FC236}">
                <a16:creationId xmlns:a16="http://schemas.microsoft.com/office/drawing/2014/main" id="{2AE0498F-9706-4E70-AB24-FD82E8D2668F}"/>
              </a:ext>
            </a:extLst>
          </p:cNvPr>
          <p:cNvSpPr txBox="1"/>
          <p:nvPr/>
        </p:nvSpPr>
        <p:spPr>
          <a:xfrm>
            <a:off x="4700752" y="2673767"/>
            <a:ext cx="702000" cy="346320"/>
          </a:xfrm>
          <a:prstGeom prst="rect">
            <a:avLst/>
          </a:prstGeom>
          <a:noFill/>
          <a:ln w="0">
            <a:noFill/>
          </a:ln>
        </p:spPr>
        <p:txBody>
          <a:bodyPr lIns="90000" tIns="45000" rIns="90000" bIns="45000">
            <a:noAutofit/>
          </a:bodyPr>
          <a:lstStyle/>
          <a:p>
            <a:r>
              <a:rPr lang="en-IN" sz="1800" b="0" strike="noStrike" spc="-1" dirty="0">
                <a:latin typeface="Arial"/>
              </a:rPr>
              <a:t>“</a:t>
            </a:r>
            <a:r>
              <a:rPr lang="en-IN" sz="1400" b="0" strike="noStrike" spc="-1" dirty="0">
                <a:latin typeface="Arial"/>
              </a:rPr>
              <a:t>cat</a:t>
            </a:r>
            <a:r>
              <a:rPr lang="en-IN" sz="1800" b="0" strike="noStrike" spc="-1" dirty="0">
                <a:latin typeface="Arial"/>
              </a:rPr>
              <a:t>”</a:t>
            </a:r>
          </a:p>
        </p:txBody>
      </p:sp>
      <p:sp>
        <p:nvSpPr>
          <p:cNvPr id="33" name="TextShape 3">
            <a:extLst>
              <a:ext uri="{FF2B5EF4-FFF2-40B4-BE49-F238E27FC236}">
                <a16:creationId xmlns:a16="http://schemas.microsoft.com/office/drawing/2014/main" id="{EE256732-51FE-439E-8718-ECDBEBC14148}"/>
              </a:ext>
            </a:extLst>
          </p:cNvPr>
          <p:cNvSpPr txBox="1"/>
          <p:nvPr/>
        </p:nvSpPr>
        <p:spPr>
          <a:xfrm>
            <a:off x="6626967" y="3001464"/>
            <a:ext cx="610804" cy="296551"/>
          </a:xfrm>
          <a:prstGeom prst="rect">
            <a:avLst/>
          </a:prstGeom>
          <a:noFill/>
          <a:ln w="0">
            <a:noFill/>
          </a:ln>
        </p:spPr>
        <p:txBody>
          <a:bodyPr lIns="90000" tIns="45000" rIns="90000" bIns="45000">
            <a:noAutofit/>
          </a:bodyPr>
          <a:lstStyle/>
          <a:p>
            <a:r>
              <a:rPr lang="en-IN" sz="1400" b="0" strike="noStrike" spc="-1" dirty="0">
                <a:latin typeface="Arial"/>
              </a:rPr>
              <a:t>“dog”</a:t>
            </a:r>
          </a:p>
        </p:txBody>
      </p:sp>
      <p:sp>
        <p:nvSpPr>
          <p:cNvPr id="34" name="TextShape 3">
            <a:extLst>
              <a:ext uri="{FF2B5EF4-FFF2-40B4-BE49-F238E27FC236}">
                <a16:creationId xmlns:a16="http://schemas.microsoft.com/office/drawing/2014/main" id="{F0DE87CF-FB5E-48EB-A4FC-118F380075A1}"/>
              </a:ext>
            </a:extLst>
          </p:cNvPr>
          <p:cNvSpPr txBox="1"/>
          <p:nvPr/>
        </p:nvSpPr>
        <p:spPr>
          <a:xfrm>
            <a:off x="5629075" y="2673767"/>
            <a:ext cx="610804" cy="296551"/>
          </a:xfrm>
          <a:prstGeom prst="rect">
            <a:avLst/>
          </a:prstGeom>
          <a:noFill/>
          <a:ln w="0">
            <a:noFill/>
          </a:ln>
        </p:spPr>
        <p:txBody>
          <a:bodyPr lIns="90000" tIns="45000" rIns="90000" bIns="45000">
            <a:noAutofit/>
          </a:bodyPr>
          <a:lstStyle/>
          <a:p>
            <a:r>
              <a:rPr lang="en-IN" sz="1400" b="0" strike="noStrike" spc="-1" dirty="0">
                <a:latin typeface="Arial"/>
              </a:rPr>
              <a:t>“dog”</a:t>
            </a:r>
          </a:p>
        </p:txBody>
      </p:sp>
      <p:sp>
        <p:nvSpPr>
          <p:cNvPr id="35" name="TextShape 6">
            <a:extLst>
              <a:ext uri="{FF2B5EF4-FFF2-40B4-BE49-F238E27FC236}">
                <a16:creationId xmlns:a16="http://schemas.microsoft.com/office/drawing/2014/main" id="{73AA1300-3F61-4CEB-80D1-B4A166BDCF6B}"/>
              </a:ext>
            </a:extLst>
          </p:cNvPr>
          <p:cNvSpPr txBox="1"/>
          <p:nvPr/>
        </p:nvSpPr>
        <p:spPr>
          <a:xfrm>
            <a:off x="5099475" y="3298015"/>
            <a:ext cx="702000" cy="346320"/>
          </a:xfrm>
          <a:prstGeom prst="rect">
            <a:avLst/>
          </a:prstGeom>
          <a:noFill/>
          <a:ln w="0">
            <a:noFill/>
          </a:ln>
        </p:spPr>
        <p:txBody>
          <a:bodyPr lIns="90000" tIns="45000" rIns="90000" bIns="45000">
            <a:noAutofit/>
          </a:bodyPr>
          <a:lstStyle/>
          <a:p>
            <a:r>
              <a:rPr lang="en-IN" sz="1800" b="0" strike="noStrike" spc="-1" dirty="0">
                <a:latin typeface="Arial"/>
              </a:rPr>
              <a:t>“</a:t>
            </a:r>
            <a:r>
              <a:rPr lang="en-IN" sz="1400" b="0" strike="noStrike" spc="-1" dirty="0">
                <a:latin typeface="Arial"/>
              </a:rPr>
              <a:t>cat</a:t>
            </a:r>
            <a:r>
              <a:rPr lang="en-IN" sz="1800" b="0" strike="noStrike" spc="-1" dirty="0">
                <a:latin typeface="Arial"/>
              </a:rPr>
              <a:t>”</a:t>
            </a:r>
          </a:p>
        </p:txBody>
      </p:sp>
    </p:spTree>
    <p:custDataLst>
      <p:tags r:id="rId1"/>
    </p:custDataLst>
    <p:extLst>
      <p:ext uri="{BB962C8B-B14F-4D97-AF65-F5344CB8AC3E}">
        <p14:creationId xmlns:p14="http://schemas.microsoft.com/office/powerpoint/2010/main" val="3441034946"/>
      </p:ext>
    </p:extLst>
  </p:cSld>
  <p:clrMapOvr>
    <a:masterClrMapping/>
  </p:clrMapOvr>
  <mc:AlternateContent xmlns:mc="http://schemas.openxmlformats.org/markup-compatibility/2006" xmlns:p14="http://schemas.microsoft.com/office/powerpoint/2010/main">
    <mc:Choice Requires="p14">
      <p:transition spd="slow" p14:dur="2000" advTm="83533"/>
    </mc:Choice>
    <mc:Fallback xmlns="">
      <p:transition spd="slow" advTm="835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par>
                                <p:cTn id="18" presetID="22" presetClass="entr" presetSubtype="4"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par>
                                <p:cTn id="21" presetID="22" presetClass="entr" presetSubtype="4"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par>
                                <p:cTn id="24" presetID="22" presetClass="entr" presetSubtype="4"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par>
                                <p:cTn id="27" presetID="22" presetClass="entr" presetSubtype="4"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down)">
                                      <p:cBhvr>
                                        <p:cTn id="29" dur="500"/>
                                        <p:tgtEl>
                                          <p:spTgt spid="27"/>
                                        </p:tgtEl>
                                      </p:cBhvr>
                                    </p:animEffect>
                                  </p:childTnLst>
                                </p:cTn>
                              </p:par>
                              <p:par>
                                <p:cTn id="30" presetID="22" presetClass="entr" presetSubtype="4"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500"/>
                                        <p:tgtEl>
                                          <p:spTgt spid="2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down)">
                                      <p:cBhvr>
                                        <p:cTn id="41" dur="500"/>
                                        <p:tgtEl>
                                          <p:spTgt spid="3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down)">
                                      <p:cBhvr>
                                        <p:cTn id="47" dur="500"/>
                                        <p:tgtEl>
                                          <p:spTgt spid="34"/>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down)">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wipe(down)">
                                      <p:cBhvr>
                                        <p:cTn id="55" dur="500"/>
                                        <p:tgtEl>
                                          <p:spTgt spid="4">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Effect transition="in" filter="wipe(down)">
                                      <p:cBhvr>
                                        <p:cTn id="60" dur="500"/>
                                        <p:tgtEl>
                                          <p:spTgt spid="4">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4">
                                            <p:txEl>
                                              <p:pRg st="8" end="8"/>
                                            </p:txEl>
                                          </p:spTgt>
                                        </p:tgtEl>
                                        <p:attrNameLst>
                                          <p:attrName>style.visibility</p:attrName>
                                        </p:attrNameLst>
                                      </p:cBhvr>
                                      <p:to>
                                        <p:strVal val="visible"/>
                                      </p:to>
                                    </p:set>
                                    <p:animEffect transition="in" filter="wipe(down)">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4">
                                            <p:txEl>
                                              <p:pRg st="10" end="10"/>
                                            </p:txEl>
                                          </p:spTgt>
                                        </p:tgtEl>
                                        <p:attrNameLst>
                                          <p:attrName>style.visibility</p:attrName>
                                        </p:attrNameLst>
                                      </p:cBhvr>
                                      <p:to>
                                        <p:strVal val="visible"/>
                                      </p:to>
                                    </p:set>
                                    <p:animEffect transition="in" filter="wipe(down)">
                                      <p:cBhvr>
                                        <p:cTn id="70"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9" grpId="0"/>
      <p:bldP spid="31" grpId="0"/>
      <p:bldP spid="32" grpId="0"/>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Autofit/>
          </a:bodyPr>
          <a:lstStyle/>
          <a:p>
            <a:r>
              <a:rPr lang="en-IN" sz="4800" b="1" dirty="0">
                <a:latin typeface="Abadi Extra Light" panose="020B0204020104020204" pitchFamily="34" charset="0"/>
                <a:cs typeface="Angsana New" panose="020B0502040204020203" pitchFamily="18" charset="-34"/>
              </a:rPr>
              <a:t>Announcements</a:t>
            </a:r>
          </a:p>
        </p:txBody>
      </p:sp>
      <p:sp>
        <p:nvSpPr>
          <p:cNvPr id="3" name="Content Placeholder 2">
            <a:extLst>
              <a:ext uri="{FF2B5EF4-FFF2-40B4-BE49-F238E27FC236}">
                <a16:creationId xmlns:a16="http://schemas.microsoft.com/office/drawing/2014/main" id="{9EDB3B81-B223-4378-BF5F-DC75BC9A75A1}"/>
              </a:ext>
            </a:extLst>
          </p:cNvPr>
          <p:cNvSpPr>
            <a:spLocks noGrp="1"/>
          </p:cNvSpPr>
          <p:nvPr>
            <p:ph idx="1"/>
          </p:nvPr>
        </p:nvSpPr>
        <p:spPr>
          <a:xfrm>
            <a:off x="265245" y="1130786"/>
            <a:ext cx="11740617" cy="5557532"/>
          </a:xfrm>
        </p:spPr>
        <p:txBody>
          <a:bodyPr>
            <a:normAutofit lnSpcReduction="10000"/>
          </a:bodyPr>
          <a:lstStyle/>
          <a:p>
            <a:pPr>
              <a:buFont typeface="Wingdings" panose="05000000000000000000" pitchFamily="2" charset="2"/>
              <a:buChar char="§"/>
            </a:pPr>
            <a:r>
              <a:rPr lang="en-GB" dirty="0">
                <a:latin typeface="Abadi Extra Light" panose="020B0204020104020204" pitchFamily="34" charset="0"/>
              </a:rPr>
              <a:t>Python + NumPy refresher: Aug 5 (Saturday), 6pm, RM-101</a:t>
            </a:r>
          </a:p>
          <a:p>
            <a:pPr lvl="1">
              <a:buFont typeface="Wingdings" panose="05000000000000000000" pitchFamily="2" charset="2"/>
              <a:buChar char="§"/>
            </a:pPr>
            <a:r>
              <a:rPr lang="en-GB" dirty="0">
                <a:latin typeface="Abadi Extra Light" panose="020B0204020104020204" pitchFamily="34" charset="0"/>
              </a:rPr>
              <a:t>Conducted by CSE PhD students </a:t>
            </a:r>
            <a:r>
              <a:rPr lang="en-GB" dirty="0" err="1">
                <a:latin typeface="Abadi Extra Light" panose="020B0204020104020204" pitchFamily="34" charset="0"/>
              </a:rPr>
              <a:t>Avideep</a:t>
            </a:r>
            <a:r>
              <a:rPr lang="en-GB" dirty="0">
                <a:latin typeface="Abadi Extra Light" panose="020B0204020104020204" pitchFamily="34" charset="0"/>
              </a:rPr>
              <a:t> and Soumya</a:t>
            </a:r>
          </a:p>
          <a:p>
            <a:pPr marL="457200" lvl="1" indent="0">
              <a:buNone/>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Also plan to have a maths refresher next week (an extra session)</a:t>
            </a:r>
          </a:p>
          <a:p>
            <a:pPr marL="0" indent="0">
              <a:buNone/>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Add-drop requests: Will be cleared by noon tomorrow (Aug 4)</a:t>
            </a:r>
          </a:p>
          <a:p>
            <a:pPr marL="0" indent="0">
              <a:lnSpc>
                <a:spcPct val="110000"/>
              </a:lnSpc>
              <a:buNone/>
            </a:pPr>
            <a:endParaRPr lang="en-GB" sz="1000" dirty="0">
              <a:latin typeface="Abadi Extra Light" panose="020B0204020104020204" pitchFamily="34" charset="0"/>
            </a:endParaRPr>
          </a:p>
          <a:p>
            <a:pPr>
              <a:buFont typeface="Wingdings" panose="05000000000000000000" pitchFamily="2" charset="2"/>
              <a:buChar char="§"/>
            </a:pPr>
            <a:endParaRPr lang="en-IN" dirty="0">
              <a:latin typeface="Abadi Extra Light" panose="020B0204020104020204" pitchFamily="34" charset="0"/>
            </a:endParaRP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650457" y="136939"/>
            <a:ext cx="276298" cy="365125"/>
          </a:xfrm>
        </p:spPr>
        <p:txBody>
          <a:bodyPr/>
          <a:lstStyle/>
          <a:p>
            <a:fld id="{80FED9D3-AF84-488D-8A6A-726D5349CDAB}" type="slidenum">
              <a:rPr lang="en-IN" sz="2800" smtClean="0">
                <a:solidFill>
                  <a:schemeClr val="accent6"/>
                </a:solidFill>
              </a:rPr>
              <a:t>2</a:t>
            </a:fld>
            <a:endParaRPr lang="en-IN" sz="2800" dirty="0">
              <a:solidFill>
                <a:schemeClr val="accent6"/>
              </a:solidFill>
            </a:endParaRPr>
          </a:p>
        </p:txBody>
      </p:sp>
    </p:spTree>
    <p:custDataLst>
      <p:tags r:id="rId1"/>
    </p:custDataLst>
    <p:extLst>
      <p:ext uri="{BB962C8B-B14F-4D97-AF65-F5344CB8AC3E}">
        <p14:creationId xmlns:p14="http://schemas.microsoft.com/office/powerpoint/2010/main" val="3316238225"/>
      </p:ext>
    </p:extLst>
  </p:cSld>
  <p:clrMapOvr>
    <a:masterClrMapping/>
  </p:clrMapOvr>
  <mc:AlternateContent xmlns:mc="http://schemas.openxmlformats.org/markup-compatibility/2006" xmlns:p14="http://schemas.microsoft.com/office/powerpoint/2010/main">
    <mc:Choice Requires="p14">
      <p:transition spd="slow" p14:dur="2000" advTm="106087"/>
    </mc:Choice>
    <mc:Fallback xmlns="">
      <p:transition spd="slow" advTm="1060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Learning with Prototypes (</a:t>
            </a:r>
            <a:r>
              <a:rPr lang="en-IN" dirty="0" err="1">
                <a:solidFill>
                  <a:schemeClr val="accent2">
                    <a:lumMod val="75000"/>
                  </a:schemeClr>
                </a:solidFill>
              </a:rPr>
              <a:t>LwP</a:t>
            </a:r>
            <a:r>
              <a:rPr lang="en-IN" dirty="0">
                <a:solidFill>
                  <a:schemeClr val="accent2">
                    <a:lumMod val="75000"/>
                  </a:schemeClr>
                </a:solidFill>
              </a:rPr>
              <a:t>)</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20</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Basic idea: Represent each class by a “prototype” vector</a:t>
            </a:r>
          </a:p>
          <a:p>
            <a:pPr marL="0" indent="0">
              <a:buNone/>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Class Prototype: The “mean” or “average” of inputs from that class</a:t>
            </a:r>
          </a:p>
          <a:p>
            <a:pPr>
              <a:buFont typeface="Wingdings" panose="05000000000000000000" pitchFamily="2" charset="2"/>
              <a:buChar char="§"/>
            </a:pPr>
            <a:endParaRPr lang="en-GB" dirty="0">
              <a:latin typeface="Abadi Extra Light" panose="020B0204020104020204" pitchFamily="34" charset="0"/>
            </a:endParaRPr>
          </a:p>
          <a:p>
            <a:pPr marL="0" indent="0">
              <a:buNone/>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Predict label of each test input based on its distances from the class prototypes</a:t>
            </a:r>
          </a:p>
          <a:p>
            <a:pPr lvl="1">
              <a:buFont typeface="Wingdings" panose="05000000000000000000" pitchFamily="2" charset="2"/>
              <a:buChar char="§"/>
            </a:pPr>
            <a:r>
              <a:rPr lang="en-GB" dirty="0">
                <a:latin typeface="Abadi Extra Light" panose="020B0204020104020204" pitchFamily="34" charset="0"/>
              </a:rPr>
              <a:t>Predicted label will be the class that is the closest to the test input</a:t>
            </a:r>
          </a:p>
          <a:p>
            <a:pPr marL="457200" lvl="1" indent="0">
              <a:buNone/>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 How we compute distances can have an effect on the accuracy of this model (may need to try Euclidean, weight Euclidean, </a:t>
            </a:r>
            <a:r>
              <a:rPr lang="en-GB" dirty="0" err="1">
                <a:latin typeface="Abadi Extra Light" panose="020B0204020104020204" pitchFamily="34" charset="0"/>
              </a:rPr>
              <a:t>Mahalanobis</a:t>
            </a:r>
            <a:r>
              <a:rPr lang="en-GB" dirty="0">
                <a:latin typeface="Abadi Extra Light" panose="020B0204020104020204" pitchFamily="34" charset="0"/>
              </a:rPr>
              <a:t>, or something else)</a:t>
            </a:r>
          </a:p>
          <a:p>
            <a:pPr marL="0" indent="0">
              <a:buNone/>
            </a:pPr>
            <a:endParaRPr lang="en-GB" sz="1100" dirty="0">
              <a:latin typeface="Abadi Extra Light" panose="020B0204020104020204" pitchFamily="34" charset="0"/>
            </a:endParaRPr>
          </a:p>
        </p:txBody>
      </p:sp>
      <p:pic>
        <p:nvPicPr>
          <p:cNvPr id="1026" name="Picture 2">
            <a:extLst>
              <a:ext uri="{FF2B5EF4-FFF2-40B4-BE49-F238E27FC236}">
                <a16:creationId xmlns:a16="http://schemas.microsoft.com/office/drawing/2014/main" id="{CB8CF9A4-04D7-4DCC-8F78-38D2D2CC5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325" y="2882818"/>
            <a:ext cx="2552700" cy="8196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BCE3C09-1F67-44F9-BE79-DEF1923FE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284" y="2898505"/>
            <a:ext cx="2621696" cy="8323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2F9CF9D-5DCF-4C35-82CD-D747D8D4E3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2880" y="2915033"/>
            <a:ext cx="2552701" cy="7993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F002A32-F8C2-4A9C-BD4E-C77E4E7233C8}"/>
              </a:ext>
            </a:extLst>
          </p:cNvPr>
          <p:cNvSpPr txBox="1"/>
          <p:nvPr/>
        </p:nvSpPr>
        <p:spPr>
          <a:xfrm>
            <a:off x="2955747" y="3685832"/>
            <a:ext cx="5730158" cy="369332"/>
          </a:xfrm>
          <a:prstGeom prst="rect">
            <a:avLst/>
          </a:prstGeom>
          <a:noFill/>
        </p:spPr>
        <p:txBody>
          <a:bodyPr wrap="none" rtlCol="0">
            <a:spAutoFit/>
          </a:bodyPr>
          <a:lstStyle/>
          <a:p>
            <a:r>
              <a:rPr lang="en-IN" dirty="0">
                <a:latin typeface="Abadi Extra Light" panose="020B0204020104020204" pitchFamily="34" charset="0"/>
              </a:rPr>
              <a:t>Averages (prototypes) of each of the handwritten digits 1-9</a:t>
            </a:r>
          </a:p>
        </p:txBody>
      </p:sp>
      <p:sp>
        <p:nvSpPr>
          <p:cNvPr id="6" name="TextBox 5">
            <a:extLst>
              <a:ext uri="{FF2B5EF4-FFF2-40B4-BE49-F238E27FC236}">
                <a16:creationId xmlns:a16="http://schemas.microsoft.com/office/drawing/2014/main" id="{827FF435-B493-4768-9A92-F2EDF48B6084}"/>
              </a:ext>
            </a:extLst>
          </p:cNvPr>
          <p:cNvSpPr txBox="1"/>
          <p:nvPr/>
        </p:nvSpPr>
        <p:spPr>
          <a:xfrm>
            <a:off x="67520" y="6549818"/>
            <a:ext cx="6694525" cy="276999"/>
          </a:xfrm>
          <a:prstGeom prst="rect">
            <a:avLst/>
          </a:prstGeom>
          <a:noFill/>
        </p:spPr>
        <p:txBody>
          <a:bodyPr wrap="none" rtlCol="0">
            <a:spAutoFit/>
          </a:bodyPr>
          <a:lstStyle/>
          <a:p>
            <a:r>
              <a:rPr lang="en-IN" sz="1200" dirty="0"/>
              <a:t>Pic from: https://www.reddit.com/r/dataisbeautiful/comments/3wgbv9/average_handwritten_digit_oc/</a:t>
            </a:r>
          </a:p>
        </p:txBody>
      </p:sp>
    </p:spTree>
    <p:custDataLst>
      <p:tags r:id="rId1"/>
    </p:custDataLst>
    <p:extLst>
      <p:ext uri="{BB962C8B-B14F-4D97-AF65-F5344CB8AC3E}">
        <p14:creationId xmlns:p14="http://schemas.microsoft.com/office/powerpoint/2010/main" val="3976387473"/>
      </p:ext>
    </p:extLst>
  </p:cSld>
  <p:clrMapOvr>
    <a:masterClrMapping/>
  </p:clrMapOvr>
  <mc:AlternateContent xmlns:mc="http://schemas.openxmlformats.org/markup-compatibility/2006" xmlns:p14="http://schemas.microsoft.com/office/powerpoint/2010/main">
    <mc:Choice Requires="p14">
      <p:transition spd="slow" p14:dur="2000" advTm="112624"/>
    </mc:Choice>
    <mc:Fallback xmlns="">
      <p:transition spd="slow" advTm="1126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par>
                                <p:cTn id="18" presetID="22" presetClass="entr" presetSubtype="4"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wipe(down)">
                                      <p:cBhvr>
                                        <p:cTn id="20" dur="500"/>
                                        <p:tgtEl>
                                          <p:spTgt spid="1028"/>
                                        </p:tgtEl>
                                      </p:cBhvr>
                                    </p:animEffect>
                                  </p:childTnLst>
                                </p:cTn>
                              </p:par>
                              <p:par>
                                <p:cTn id="21" presetID="22" presetClass="entr" presetSubtype="4"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wipe(down)">
                                      <p:cBhvr>
                                        <p:cTn id="23" dur="500"/>
                                        <p:tgtEl>
                                          <p:spTgt spid="103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down)">
                                      <p:cBhvr>
                                        <p:cTn id="31" dur="500"/>
                                        <p:tgtEl>
                                          <p:spTgt spid="4">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wipe(down)">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wipe(down)">
                                      <p:cBhvr>
                                        <p:cTn id="39" dur="500"/>
                                        <p:tgtEl>
                                          <p:spTgt spid="4">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Learning with Prototypes (</a:t>
            </a:r>
            <a:r>
              <a:rPr lang="en-IN" dirty="0" err="1">
                <a:solidFill>
                  <a:schemeClr val="accent2">
                    <a:lumMod val="75000"/>
                  </a:schemeClr>
                </a:solidFill>
              </a:rPr>
              <a:t>LwP</a:t>
            </a:r>
            <a:r>
              <a:rPr lang="en-IN" dirty="0">
                <a:solidFill>
                  <a:schemeClr val="accent2">
                    <a:lumMod val="75000"/>
                  </a:schemeClr>
                </a:solidFill>
              </a:rPr>
              <a:t>): An Illustration</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21</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Suppose the task is binary classification (two classes assumed </a:t>
                </a:r>
                <a:r>
                  <a:rPr lang="en-GB" dirty="0" err="1">
                    <a:latin typeface="Abadi Extra Light" panose="020B0204020104020204" pitchFamily="34" charset="0"/>
                  </a:rPr>
                  <a:t>pos</a:t>
                </a:r>
                <a:r>
                  <a:rPr lang="en-GB" dirty="0">
                    <a:latin typeface="Abadi Extra Light" panose="020B0204020104020204" pitchFamily="34" charset="0"/>
                  </a:rPr>
                  <a:t> and neg)</a:t>
                </a:r>
              </a:p>
              <a:p>
                <a:pPr>
                  <a:buFont typeface="Wingdings" panose="05000000000000000000" pitchFamily="2" charset="2"/>
                  <a:buChar char="§"/>
                </a:pPr>
                <a:endParaRPr lang="en-GB" sz="11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Training data: </a:t>
                </a:r>
                <a14:m>
                  <m:oMath xmlns:m="http://schemas.openxmlformats.org/officeDocument/2006/math">
                    <m:r>
                      <a:rPr lang="en-IN" b="0" i="1" smtClean="0">
                        <a:latin typeface="Cambria Math" panose="02040503050406030204" pitchFamily="18" charset="0"/>
                      </a:rPr>
                      <m:t>𝑁</m:t>
                    </m:r>
                  </m:oMath>
                </a14:m>
                <a:r>
                  <a:rPr lang="en-GB" dirty="0">
                    <a:latin typeface="Abadi Extra Light" panose="020B0204020104020204" pitchFamily="34" charset="0"/>
                  </a:rPr>
                  <a:t> labelled examples </a:t>
                </a:r>
                <a14:m>
                  <m:oMath xmlns:m="http://schemas.openxmlformats.org/officeDocument/2006/math">
                    <m:sSubSup>
                      <m:sSubSupPr>
                        <m:ctrlPr>
                          <a:rPr lang="pt-BR" i="1">
                            <a:latin typeface="Cambria Math" panose="02040503050406030204" pitchFamily="18" charset="0"/>
                          </a:rPr>
                        </m:ctrlPr>
                      </m:sSubSupPr>
                      <m:e>
                        <m:r>
                          <a:rPr lang="en-IN" i="1">
                            <a:latin typeface="Cambria Math" panose="02040503050406030204" pitchFamily="18" charset="0"/>
                          </a:rPr>
                          <m:t>{</m:t>
                        </m:r>
                        <m:d>
                          <m:dPr>
                            <m:ctrlPr>
                              <a:rPr lang="pt-BR" i="1">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𝐱</m:t>
                                </m:r>
                              </m:e>
                              <m:sub>
                                <m:r>
                                  <a:rPr lang="pt-BR" i="1">
                                    <a:latin typeface="Cambria Math" panose="02040503050406030204" pitchFamily="18" charset="0"/>
                                  </a:rPr>
                                  <m:t>𝑛</m:t>
                                </m:r>
                              </m:sub>
                            </m:sSub>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𝑦</m:t>
                                </m:r>
                              </m:e>
                              <m:sub>
                                <m:r>
                                  <a:rPr lang="pt-BR" i="1">
                                    <a:latin typeface="Cambria Math" panose="02040503050406030204" pitchFamily="18" charset="0"/>
                                  </a:rPr>
                                  <m:t>𝑛</m:t>
                                </m:r>
                              </m:sub>
                            </m:sSub>
                          </m:e>
                        </m:d>
                        <m:r>
                          <a:rPr lang="en-IN" i="1">
                            <a:latin typeface="Cambria Math" panose="02040503050406030204" pitchFamily="18" charset="0"/>
                          </a:rPr>
                          <m:t>}</m:t>
                        </m:r>
                      </m:e>
                      <m:sub>
                        <m:r>
                          <a:rPr lang="pt-BR" i="1">
                            <a:latin typeface="Cambria Math" panose="02040503050406030204" pitchFamily="18" charset="0"/>
                          </a:rPr>
                          <m:t>𝑛</m:t>
                        </m:r>
                        <m:r>
                          <a:rPr lang="pt-BR" i="1">
                            <a:latin typeface="Cambria Math" panose="02040503050406030204" pitchFamily="18" charset="0"/>
                          </a:rPr>
                          <m:t>=1</m:t>
                        </m:r>
                      </m:sub>
                      <m:sup>
                        <m:r>
                          <a:rPr lang="en-IN" i="1">
                            <a:latin typeface="Cambria Math" panose="02040503050406030204" pitchFamily="18" charset="0"/>
                          </a:rPr>
                          <m:t>𝑁</m:t>
                        </m:r>
                      </m:sup>
                    </m:sSubSup>
                  </m:oMath>
                </a14:m>
                <a:r>
                  <a:rPr lang="en-GB" dirty="0">
                    <a:latin typeface="Abadi Extra Light" panose="020B0204020104020204" pitchFamily="34" charset="0"/>
                  </a:rPr>
                  <a:t>,</a:t>
                </a:r>
                <a14:m>
                  <m:oMath xmlns:m="http://schemas.openxmlformats.org/officeDocument/2006/math">
                    <m:r>
                      <a:rPr lang="en-IN" b="0" i="0" smtClean="0">
                        <a:latin typeface="Cambria Math" panose="02040503050406030204" pitchFamily="18" charset="0"/>
                      </a:rPr>
                      <m:t>  </m:t>
                    </m:r>
                    <m:sSub>
                      <m:sSubPr>
                        <m:ctrlPr>
                          <a:rPr lang="pt-BR" i="1">
                            <a:latin typeface="Cambria Math" panose="02040503050406030204" pitchFamily="18" charset="0"/>
                          </a:rPr>
                        </m:ctrlPr>
                      </m:sSubPr>
                      <m:e>
                        <m:r>
                          <a:rPr lang="en-IN" b="0" i="1" smtClean="0">
                            <a:latin typeface="Cambria Math" panose="02040503050406030204" pitchFamily="18" charset="0"/>
                          </a:rPr>
                          <m:t> </m:t>
                        </m:r>
                        <m:r>
                          <a:rPr lang="pt-BR" i="1">
                            <a:latin typeface="Cambria Math" panose="02040503050406030204" pitchFamily="18" charset="0"/>
                          </a:rPr>
                          <m:t>𝐱</m:t>
                        </m:r>
                      </m:e>
                      <m:sub>
                        <m:r>
                          <a:rPr lang="pt-BR" b="0" i="1">
                            <a:latin typeface="Cambria Math" panose="02040503050406030204" pitchFamily="18" charset="0"/>
                          </a:rPr>
                          <m:t>𝑛</m:t>
                        </m:r>
                      </m:sub>
                    </m:sSub>
                    <m:r>
                      <a:rPr lang="en-GB" i="1" dirty="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𝐷</m:t>
                        </m:r>
                      </m:sup>
                    </m:sSup>
                  </m:oMath>
                </a14:m>
                <a:r>
                  <a:rPr lang="en-GB" dirty="0">
                    <a:latin typeface="Abadi Extra Light" panose="020B0204020104020204" pitchFamily="34" charset="0"/>
                  </a:rPr>
                  <a:t>, </a:t>
                </a:r>
                <a14:m>
                  <m:oMath xmlns:m="http://schemas.openxmlformats.org/officeDocument/2006/math">
                    <m:sSub>
                      <m:sSubPr>
                        <m:ctrlPr>
                          <a:rPr lang="pt-BR" i="1">
                            <a:latin typeface="Cambria Math" panose="02040503050406030204" pitchFamily="18" charset="0"/>
                          </a:rPr>
                        </m:ctrlPr>
                      </m:sSubPr>
                      <m:e>
                        <m:r>
                          <a:rPr lang="en-IN" i="1">
                            <a:latin typeface="Cambria Math" panose="02040503050406030204" pitchFamily="18" charset="0"/>
                          </a:rPr>
                          <m:t> </m:t>
                        </m:r>
                        <m:r>
                          <a:rPr lang="en-IN" b="0" i="1" smtClean="0">
                            <a:latin typeface="Cambria Math" panose="02040503050406030204" pitchFamily="18" charset="0"/>
                          </a:rPr>
                          <m:t>𝑦</m:t>
                        </m:r>
                      </m:e>
                      <m:sub>
                        <m:r>
                          <a:rPr lang="pt-BR" b="0" i="1">
                            <a:latin typeface="Cambria Math" panose="02040503050406030204" pitchFamily="18" charset="0"/>
                          </a:rPr>
                          <m:t>𝑛</m:t>
                        </m:r>
                      </m:sub>
                    </m:sSub>
                    <m:r>
                      <a:rPr lang="en-IN" b="0" i="1" smtClean="0">
                        <a:latin typeface="Cambria Math" panose="02040503050406030204" pitchFamily="18" charset="0"/>
                      </a:rPr>
                      <m:t> </m:t>
                    </m:r>
                    <m:r>
                      <a:rPr lang="en-GB" i="1" dirty="0">
                        <a:latin typeface="Cambria Math" panose="02040503050406030204" pitchFamily="18" charset="0"/>
                        <a:ea typeface="Cambria Math" panose="02040503050406030204" pitchFamily="18" charset="0"/>
                      </a:rPr>
                      <m:t>∈</m:t>
                    </m:r>
                    <m:r>
                      <a:rPr lang="en-IN" b="0" i="1" dirty="0" smtClean="0">
                        <a:latin typeface="Cambria Math" panose="02040503050406030204" pitchFamily="18" charset="0"/>
                        <a:ea typeface="Cambria Math" panose="02040503050406030204" pitchFamily="18" charset="0"/>
                      </a:rPr>
                      <m:t>{−1,+1}</m:t>
                    </m:r>
                  </m:oMath>
                </a14:m>
                <a:r>
                  <a:rPr lang="en-GB" dirty="0">
                    <a:latin typeface="Abadi Extra Light" panose="020B0204020104020204" pitchFamily="34" charset="0"/>
                  </a:rPr>
                  <a:t> </a:t>
                </a:r>
              </a:p>
              <a:p>
                <a:pPr lvl="1">
                  <a:buFont typeface="Wingdings" panose="05000000000000000000" pitchFamily="2" charset="2"/>
                  <a:buChar char="§"/>
                </a:pPr>
                <a:r>
                  <a:rPr lang="en-IN" b="0" dirty="0">
                    <a:latin typeface="Abadi Extra Light" panose="020B0204020104020204" pitchFamily="34" charset="0"/>
                  </a:rPr>
                  <a:t>Assume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𝑁</m:t>
                        </m:r>
                      </m:e>
                      <m:sub>
                        <m:r>
                          <a:rPr lang="en-IN" b="0" i="1" smtClean="0">
                            <a:latin typeface="Cambria Math" panose="02040503050406030204" pitchFamily="18" charset="0"/>
                          </a:rPr>
                          <m:t>+</m:t>
                        </m:r>
                      </m:sub>
                    </m:sSub>
                  </m:oMath>
                </a14:m>
                <a:r>
                  <a:rPr lang="en-GB" dirty="0">
                    <a:latin typeface="Abadi Extra Light" panose="020B0204020104020204" pitchFamily="34" charset="0"/>
                  </a:rPr>
                  <a:t> example from positive class,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𝑁</m:t>
                        </m:r>
                      </m:e>
                      <m:sub>
                        <m:r>
                          <a:rPr lang="en-IN" b="0" i="1" smtClean="0">
                            <a:latin typeface="Cambria Math" panose="02040503050406030204" pitchFamily="18" charset="0"/>
                          </a:rPr>
                          <m:t>−</m:t>
                        </m:r>
                      </m:sub>
                    </m:sSub>
                  </m:oMath>
                </a14:m>
                <a:r>
                  <a:rPr lang="en-GB" dirty="0">
                    <a:latin typeface="Abadi Extra Light" panose="020B0204020104020204" pitchFamily="34" charset="0"/>
                  </a:rPr>
                  <a:t> examples from negative class</a:t>
                </a:r>
              </a:p>
              <a:p>
                <a:pPr lvl="1">
                  <a:buFont typeface="Wingdings" panose="05000000000000000000" pitchFamily="2" charset="2"/>
                  <a:buChar char="§"/>
                </a:pPr>
                <a:r>
                  <a:rPr lang="en-GB" dirty="0">
                    <a:latin typeface="Abadi Extra Light" panose="020B0204020104020204" pitchFamily="34" charset="0"/>
                  </a:rPr>
                  <a:t>Assume green is positive and red is negative</a:t>
                </a:r>
              </a:p>
              <a:p>
                <a:pPr marL="0" indent="0">
                  <a:buNone/>
                </a:pPr>
                <a:endParaRPr lang="en-GB" sz="11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a:stretch>
              </a:blipFill>
            </p:spPr>
            <p:txBody>
              <a:bodyPr/>
              <a:lstStyle/>
              <a:p>
                <a:r>
                  <a:rPr lang="en-IN">
                    <a:noFill/>
                  </a:rPr>
                  <a:t> </a:t>
                </a:r>
              </a:p>
            </p:txBody>
          </p:sp>
        </mc:Fallback>
      </mc:AlternateContent>
      <p:sp>
        <p:nvSpPr>
          <p:cNvPr id="3" name="Star: 5 Points 2">
            <a:extLst>
              <a:ext uri="{FF2B5EF4-FFF2-40B4-BE49-F238E27FC236}">
                <a16:creationId xmlns:a16="http://schemas.microsoft.com/office/drawing/2014/main" id="{16661A94-83CC-4D43-B547-A721293DD2C8}"/>
              </a:ext>
            </a:extLst>
          </p:cNvPr>
          <p:cNvSpPr/>
          <p:nvPr/>
        </p:nvSpPr>
        <p:spPr>
          <a:xfrm>
            <a:off x="3560896" y="3329949"/>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Star: 5 Points 17">
            <a:extLst>
              <a:ext uri="{FF2B5EF4-FFF2-40B4-BE49-F238E27FC236}">
                <a16:creationId xmlns:a16="http://schemas.microsoft.com/office/drawing/2014/main" id="{E6F4BAA2-7249-48A4-8D48-861AC6A63B51}"/>
              </a:ext>
            </a:extLst>
          </p:cNvPr>
          <p:cNvSpPr/>
          <p:nvPr/>
        </p:nvSpPr>
        <p:spPr>
          <a:xfrm>
            <a:off x="4236062" y="3259859"/>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Star: 5 Points 19">
            <a:extLst>
              <a:ext uri="{FF2B5EF4-FFF2-40B4-BE49-F238E27FC236}">
                <a16:creationId xmlns:a16="http://schemas.microsoft.com/office/drawing/2014/main" id="{0157D6F5-3A67-4984-AF4F-F1350C02AB3F}"/>
              </a:ext>
            </a:extLst>
          </p:cNvPr>
          <p:cNvSpPr/>
          <p:nvPr/>
        </p:nvSpPr>
        <p:spPr>
          <a:xfrm>
            <a:off x="2905125" y="4234824"/>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Star: 5 Points 20">
            <a:extLst>
              <a:ext uri="{FF2B5EF4-FFF2-40B4-BE49-F238E27FC236}">
                <a16:creationId xmlns:a16="http://schemas.microsoft.com/office/drawing/2014/main" id="{A3625DEA-EAE0-4FA9-958F-53406C6FA076}"/>
              </a:ext>
            </a:extLst>
          </p:cNvPr>
          <p:cNvSpPr/>
          <p:nvPr/>
        </p:nvSpPr>
        <p:spPr>
          <a:xfrm>
            <a:off x="4586651" y="4577724"/>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Star: 5 Points 21">
            <a:extLst>
              <a:ext uri="{FF2B5EF4-FFF2-40B4-BE49-F238E27FC236}">
                <a16:creationId xmlns:a16="http://schemas.microsoft.com/office/drawing/2014/main" id="{5D3EC759-FE01-4440-AAA7-AD68D1346791}"/>
              </a:ext>
            </a:extLst>
          </p:cNvPr>
          <p:cNvSpPr/>
          <p:nvPr/>
        </p:nvSpPr>
        <p:spPr>
          <a:xfrm>
            <a:off x="4977176" y="3482349"/>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Star: 5 Points 22">
            <a:extLst>
              <a:ext uri="{FF2B5EF4-FFF2-40B4-BE49-F238E27FC236}">
                <a16:creationId xmlns:a16="http://schemas.microsoft.com/office/drawing/2014/main" id="{E154AD0A-03F4-4AEE-A7A7-C016CF3817E2}"/>
              </a:ext>
            </a:extLst>
          </p:cNvPr>
          <p:cNvSpPr/>
          <p:nvPr/>
        </p:nvSpPr>
        <p:spPr>
          <a:xfrm>
            <a:off x="3215051" y="4812434"/>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Star: 5 Points 29">
            <a:extLst>
              <a:ext uri="{FF2B5EF4-FFF2-40B4-BE49-F238E27FC236}">
                <a16:creationId xmlns:a16="http://schemas.microsoft.com/office/drawing/2014/main" id="{A8355CEC-9911-41AE-9690-DB353C3F151D}"/>
              </a:ext>
            </a:extLst>
          </p:cNvPr>
          <p:cNvSpPr/>
          <p:nvPr/>
        </p:nvSpPr>
        <p:spPr>
          <a:xfrm>
            <a:off x="4843826" y="4012622"/>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Star: 5 Points 35">
            <a:extLst>
              <a:ext uri="{FF2B5EF4-FFF2-40B4-BE49-F238E27FC236}">
                <a16:creationId xmlns:a16="http://schemas.microsoft.com/office/drawing/2014/main" id="{6C6EDA2E-1981-43C8-9A6F-ECD636031C1A}"/>
              </a:ext>
            </a:extLst>
          </p:cNvPr>
          <p:cNvSpPr/>
          <p:nvPr/>
        </p:nvSpPr>
        <p:spPr>
          <a:xfrm>
            <a:off x="4500926" y="3790132"/>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Star: 5 Points 23">
            <a:extLst>
              <a:ext uri="{FF2B5EF4-FFF2-40B4-BE49-F238E27FC236}">
                <a16:creationId xmlns:a16="http://schemas.microsoft.com/office/drawing/2014/main" id="{017E1B27-973E-498A-9B45-07D7E20E9873}"/>
              </a:ext>
            </a:extLst>
          </p:cNvPr>
          <p:cNvSpPr/>
          <p:nvPr/>
        </p:nvSpPr>
        <p:spPr>
          <a:xfrm>
            <a:off x="3053126" y="3745634"/>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Star: 5 Points 24">
            <a:extLst>
              <a:ext uri="{FF2B5EF4-FFF2-40B4-BE49-F238E27FC236}">
                <a16:creationId xmlns:a16="http://schemas.microsoft.com/office/drawing/2014/main" id="{EB17A92E-FC62-4A28-A64E-28A1DCC04709}"/>
              </a:ext>
            </a:extLst>
          </p:cNvPr>
          <p:cNvSpPr/>
          <p:nvPr/>
        </p:nvSpPr>
        <p:spPr>
          <a:xfrm>
            <a:off x="3912212" y="4936259"/>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Star: 5 Points 25">
            <a:extLst>
              <a:ext uri="{FF2B5EF4-FFF2-40B4-BE49-F238E27FC236}">
                <a16:creationId xmlns:a16="http://schemas.microsoft.com/office/drawing/2014/main" id="{A9C626A0-8356-41EE-AB8F-BD4001A92703}"/>
              </a:ext>
            </a:extLst>
          </p:cNvPr>
          <p:cNvSpPr/>
          <p:nvPr/>
        </p:nvSpPr>
        <p:spPr>
          <a:xfrm>
            <a:off x="3424588" y="3876324"/>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Star: 5 Points 26">
            <a:extLst>
              <a:ext uri="{FF2B5EF4-FFF2-40B4-BE49-F238E27FC236}">
                <a16:creationId xmlns:a16="http://schemas.microsoft.com/office/drawing/2014/main" id="{596EE2DF-7FB9-4380-AB54-A2CFB6C4A710}"/>
              </a:ext>
            </a:extLst>
          </p:cNvPr>
          <p:cNvSpPr/>
          <p:nvPr/>
        </p:nvSpPr>
        <p:spPr>
          <a:xfrm>
            <a:off x="4198326" y="4644255"/>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Star: 5 Points 27">
            <a:extLst>
              <a:ext uri="{FF2B5EF4-FFF2-40B4-BE49-F238E27FC236}">
                <a16:creationId xmlns:a16="http://schemas.microsoft.com/office/drawing/2014/main" id="{CA0E490A-48CC-4A15-A04D-32ED365E74E0}"/>
              </a:ext>
            </a:extLst>
          </p:cNvPr>
          <p:cNvSpPr/>
          <p:nvPr/>
        </p:nvSpPr>
        <p:spPr>
          <a:xfrm>
            <a:off x="7315911" y="3434292"/>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Star: 5 Points 28">
            <a:extLst>
              <a:ext uri="{FF2B5EF4-FFF2-40B4-BE49-F238E27FC236}">
                <a16:creationId xmlns:a16="http://schemas.microsoft.com/office/drawing/2014/main" id="{57C45B1C-097E-4EA7-9B57-BDC42C7EF3B6}"/>
              </a:ext>
            </a:extLst>
          </p:cNvPr>
          <p:cNvSpPr/>
          <p:nvPr/>
        </p:nvSpPr>
        <p:spPr>
          <a:xfrm>
            <a:off x="7844951" y="3586692"/>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Star: 5 Points 30">
            <a:extLst>
              <a:ext uri="{FF2B5EF4-FFF2-40B4-BE49-F238E27FC236}">
                <a16:creationId xmlns:a16="http://schemas.microsoft.com/office/drawing/2014/main" id="{9CAA1BD6-7513-49D8-B8F8-56EC52DC6B1B}"/>
              </a:ext>
            </a:extLst>
          </p:cNvPr>
          <p:cNvSpPr/>
          <p:nvPr/>
        </p:nvSpPr>
        <p:spPr>
          <a:xfrm>
            <a:off x="6699005" y="3815292"/>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Star: 5 Points 31">
            <a:extLst>
              <a:ext uri="{FF2B5EF4-FFF2-40B4-BE49-F238E27FC236}">
                <a16:creationId xmlns:a16="http://schemas.microsoft.com/office/drawing/2014/main" id="{12B4249F-5A68-4631-A7C9-61D2148C060F}"/>
              </a:ext>
            </a:extLst>
          </p:cNvPr>
          <p:cNvSpPr/>
          <p:nvPr/>
        </p:nvSpPr>
        <p:spPr>
          <a:xfrm>
            <a:off x="8439098" y="4672974"/>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Star: 5 Points 32">
            <a:extLst>
              <a:ext uri="{FF2B5EF4-FFF2-40B4-BE49-F238E27FC236}">
                <a16:creationId xmlns:a16="http://schemas.microsoft.com/office/drawing/2014/main" id="{B4A9D564-5ABF-4C54-8C0B-6705C509ABF0}"/>
              </a:ext>
            </a:extLst>
          </p:cNvPr>
          <p:cNvSpPr/>
          <p:nvPr/>
        </p:nvSpPr>
        <p:spPr>
          <a:xfrm>
            <a:off x="8436916" y="3612140"/>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Star: 5 Points 33">
            <a:extLst>
              <a:ext uri="{FF2B5EF4-FFF2-40B4-BE49-F238E27FC236}">
                <a16:creationId xmlns:a16="http://schemas.microsoft.com/office/drawing/2014/main" id="{710BF30F-8031-40C1-B555-A06450149FE6}"/>
              </a:ext>
            </a:extLst>
          </p:cNvPr>
          <p:cNvSpPr/>
          <p:nvPr/>
        </p:nvSpPr>
        <p:spPr>
          <a:xfrm>
            <a:off x="7123939" y="4498253"/>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Star: 5 Points 34">
            <a:extLst>
              <a:ext uri="{FF2B5EF4-FFF2-40B4-BE49-F238E27FC236}">
                <a16:creationId xmlns:a16="http://schemas.microsoft.com/office/drawing/2014/main" id="{AFFADE1B-0ED7-428A-8427-033FC6801335}"/>
              </a:ext>
            </a:extLst>
          </p:cNvPr>
          <p:cNvSpPr/>
          <p:nvPr/>
        </p:nvSpPr>
        <p:spPr>
          <a:xfrm>
            <a:off x="8732172" y="4147103"/>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Star: 5 Points 44">
            <a:extLst>
              <a:ext uri="{FF2B5EF4-FFF2-40B4-BE49-F238E27FC236}">
                <a16:creationId xmlns:a16="http://schemas.microsoft.com/office/drawing/2014/main" id="{72EDAA31-D6A1-4C4D-82BF-89C8D4BF213E}"/>
              </a:ext>
            </a:extLst>
          </p:cNvPr>
          <p:cNvSpPr/>
          <p:nvPr/>
        </p:nvSpPr>
        <p:spPr>
          <a:xfrm>
            <a:off x="8109776" y="4234824"/>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Star: 5 Points 45">
            <a:extLst>
              <a:ext uri="{FF2B5EF4-FFF2-40B4-BE49-F238E27FC236}">
                <a16:creationId xmlns:a16="http://schemas.microsoft.com/office/drawing/2014/main" id="{C4D3B56B-6D04-4E46-A9E2-1503CED9FFDE}"/>
              </a:ext>
            </a:extLst>
          </p:cNvPr>
          <p:cNvSpPr/>
          <p:nvPr/>
        </p:nvSpPr>
        <p:spPr>
          <a:xfrm>
            <a:off x="7131991" y="3828376"/>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Star: 5 Points 46">
            <a:extLst>
              <a:ext uri="{FF2B5EF4-FFF2-40B4-BE49-F238E27FC236}">
                <a16:creationId xmlns:a16="http://schemas.microsoft.com/office/drawing/2014/main" id="{76C111E2-7750-4B30-B19D-4812690F9CD8}"/>
              </a:ext>
            </a:extLst>
          </p:cNvPr>
          <p:cNvSpPr/>
          <p:nvPr/>
        </p:nvSpPr>
        <p:spPr>
          <a:xfrm>
            <a:off x="7219552" y="5060464"/>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Star: 5 Points 47">
            <a:extLst>
              <a:ext uri="{FF2B5EF4-FFF2-40B4-BE49-F238E27FC236}">
                <a16:creationId xmlns:a16="http://schemas.microsoft.com/office/drawing/2014/main" id="{E76E4485-E37B-447F-AD04-733B4774B237}"/>
              </a:ext>
            </a:extLst>
          </p:cNvPr>
          <p:cNvSpPr/>
          <p:nvPr/>
        </p:nvSpPr>
        <p:spPr>
          <a:xfrm>
            <a:off x="6675900" y="4507634"/>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Star: 5 Points 48">
            <a:extLst>
              <a:ext uri="{FF2B5EF4-FFF2-40B4-BE49-F238E27FC236}">
                <a16:creationId xmlns:a16="http://schemas.microsoft.com/office/drawing/2014/main" id="{4FD7CC3F-C813-4D49-8CEE-F5CA71FA93E0}"/>
              </a:ext>
            </a:extLst>
          </p:cNvPr>
          <p:cNvSpPr/>
          <p:nvPr/>
        </p:nvSpPr>
        <p:spPr>
          <a:xfrm>
            <a:off x="7893991" y="4923607"/>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Star: 5 Points 49">
            <a:extLst>
              <a:ext uri="{FF2B5EF4-FFF2-40B4-BE49-F238E27FC236}">
                <a16:creationId xmlns:a16="http://schemas.microsoft.com/office/drawing/2014/main" id="{6727821D-AE03-45E9-8614-52A7B62A18B0}"/>
              </a:ext>
            </a:extLst>
          </p:cNvPr>
          <p:cNvSpPr/>
          <p:nvPr/>
        </p:nvSpPr>
        <p:spPr>
          <a:xfrm>
            <a:off x="8055916" y="3215361"/>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72DE113-30CC-460D-8047-5A0E04F069D2}"/>
                  </a:ext>
                </a:extLst>
              </p:cNvPr>
              <p:cNvSpPr txBox="1"/>
              <p:nvPr/>
            </p:nvSpPr>
            <p:spPr>
              <a:xfrm>
                <a:off x="3813702" y="3665363"/>
                <a:ext cx="55245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3200" b="0" i="1" smtClean="0">
                              <a:latin typeface="Cambria Math" panose="02040503050406030204" pitchFamily="18" charset="0"/>
                            </a:rPr>
                          </m:ctrlPr>
                        </m:sSubPr>
                        <m:e>
                          <m:r>
                            <a:rPr lang="en-IN" sz="3200" b="0" i="1" smtClean="0">
                              <a:latin typeface="Cambria Math" panose="02040503050406030204" pitchFamily="18" charset="0"/>
                            </a:rPr>
                            <m:t>𝜇</m:t>
                          </m:r>
                        </m:e>
                        <m:sub>
                          <m:r>
                            <a:rPr lang="en-IN" sz="3200" b="0" i="1" smtClean="0">
                              <a:latin typeface="Cambria Math" panose="02040503050406030204" pitchFamily="18" charset="0"/>
                            </a:rPr>
                            <m:t>−</m:t>
                          </m:r>
                        </m:sub>
                      </m:sSub>
                    </m:oMath>
                  </m:oMathPara>
                </a14:m>
                <a:endParaRPr lang="en-IN" sz="3200" dirty="0"/>
              </a:p>
            </p:txBody>
          </p:sp>
        </mc:Choice>
        <mc:Fallback xmlns="">
          <p:sp>
            <p:nvSpPr>
              <p:cNvPr id="5" name="TextBox 4">
                <a:extLst>
                  <a:ext uri="{FF2B5EF4-FFF2-40B4-BE49-F238E27FC236}">
                    <a16:creationId xmlns:a16="http://schemas.microsoft.com/office/drawing/2014/main" id="{272DE113-30CC-460D-8047-5A0E04F069D2}"/>
                  </a:ext>
                </a:extLst>
              </p:cNvPr>
              <p:cNvSpPr txBox="1">
                <a:spLocks noRot="1" noChangeAspect="1" noMove="1" noResize="1" noEditPoints="1" noAdjustHandles="1" noChangeArrowheads="1" noChangeShapeType="1" noTextEdit="1"/>
              </p:cNvSpPr>
              <p:nvPr/>
            </p:nvSpPr>
            <p:spPr>
              <a:xfrm>
                <a:off x="3813702" y="3665363"/>
                <a:ext cx="552459" cy="492443"/>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22D43AE5-9EBC-4319-AE50-968A84D3576A}"/>
                  </a:ext>
                </a:extLst>
              </p:cNvPr>
              <p:cNvSpPr txBox="1"/>
              <p:nvPr/>
            </p:nvSpPr>
            <p:spPr>
              <a:xfrm>
                <a:off x="7503457" y="3777572"/>
                <a:ext cx="55245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3200" b="0" i="1" smtClean="0">
                              <a:latin typeface="Cambria Math" panose="02040503050406030204" pitchFamily="18" charset="0"/>
                            </a:rPr>
                          </m:ctrlPr>
                        </m:sSubPr>
                        <m:e>
                          <m:r>
                            <a:rPr lang="en-IN" sz="3200" b="0" i="1" smtClean="0">
                              <a:latin typeface="Cambria Math" panose="02040503050406030204" pitchFamily="18" charset="0"/>
                            </a:rPr>
                            <m:t>𝜇</m:t>
                          </m:r>
                        </m:e>
                        <m:sub>
                          <m:r>
                            <a:rPr lang="en-IN" sz="3200" b="0" i="1" smtClean="0">
                              <a:latin typeface="Cambria Math" panose="02040503050406030204" pitchFamily="18" charset="0"/>
                            </a:rPr>
                            <m:t>+</m:t>
                          </m:r>
                        </m:sub>
                      </m:sSub>
                    </m:oMath>
                  </m:oMathPara>
                </a14:m>
                <a:endParaRPr lang="en-IN" sz="3200" dirty="0"/>
              </a:p>
            </p:txBody>
          </p:sp>
        </mc:Choice>
        <mc:Fallback xmlns="">
          <p:sp>
            <p:nvSpPr>
              <p:cNvPr id="51" name="TextBox 50">
                <a:extLst>
                  <a:ext uri="{FF2B5EF4-FFF2-40B4-BE49-F238E27FC236}">
                    <a16:creationId xmlns:a16="http://schemas.microsoft.com/office/drawing/2014/main" id="{22D43AE5-9EBC-4319-AE50-968A84D3576A}"/>
                  </a:ext>
                </a:extLst>
              </p:cNvPr>
              <p:cNvSpPr txBox="1">
                <a:spLocks noRot="1" noChangeAspect="1" noMove="1" noResize="1" noEditPoints="1" noAdjustHandles="1" noChangeArrowheads="1" noChangeShapeType="1" noTextEdit="1"/>
              </p:cNvSpPr>
              <p:nvPr/>
            </p:nvSpPr>
            <p:spPr>
              <a:xfrm>
                <a:off x="7503457" y="3777572"/>
                <a:ext cx="552459" cy="492443"/>
              </a:xfrm>
              <a:prstGeom prst="rect">
                <a:avLst/>
              </a:prstGeom>
              <a:blipFill>
                <a:blip r:embed="rId5"/>
                <a:stretch>
                  <a:fillRect/>
                </a:stretch>
              </a:blipFill>
            </p:spPr>
            <p:txBody>
              <a:bodyPr/>
              <a:lstStyle/>
              <a:p>
                <a:r>
                  <a:rPr lang="en-IN">
                    <a:noFill/>
                  </a:rPr>
                  <a:t> </a:t>
                </a:r>
              </a:p>
            </p:txBody>
          </p:sp>
        </mc:Fallback>
      </mc:AlternateContent>
      <p:sp>
        <p:nvSpPr>
          <p:cNvPr id="52" name="Star: 5 Points 51">
            <a:extLst>
              <a:ext uri="{FF2B5EF4-FFF2-40B4-BE49-F238E27FC236}">
                <a16:creationId xmlns:a16="http://schemas.microsoft.com/office/drawing/2014/main" id="{A805B741-C327-40C7-B867-AF8A82B88E5D}"/>
              </a:ext>
            </a:extLst>
          </p:cNvPr>
          <p:cNvSpPr/>
          <p:nvPr/>
        </p:nvSpPr>
        <p:spPr>
          <a:xfrm>
            <a:off x="7676006" y="4272924"/>
            <a:ext cx="323850" cy="304800"/>
          </a:xfrm>
          <a:prstGeom prst="star5">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Star: 5 Points 52">
            <a:extLst>
              <a:ext uri="{FF2B5EF4-FFF2-40B4-BE49-F238E27FC236}">
                <a16:creationId xmlns:a16="http://schemas.microsoft.com/office/drawing/2014/main" id="{EA4C04C6-0051-4E64-9B86-49B50BCC02F4}"/>
              </a:ext>
            </a:extLst>
          </p:cNvPr>
          <p:cNvSpPr/>
          <p:nvPr/>
        </p:nvSpPr>
        <p:spPr>
          <a:xfrm>
            <a:off x="3935346" y="4147103"/>
            <a:ext cx="323850" cy="304800"/>
          </a:xfrm>
          <a:prstGeom prst="star5">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Star: 5 Points 53">
            <a:extLst>
              <a:ext uri="{FF2B5EF4-FFF2-40B4-BE49-F238E27FC236}">
                <a16:creationId xmlns:a16="http://schemas.microsoft.com/office/drawing/2014/main" id="{D32EC0D9-34ED-464A-86D8-B6E79417A108}"/>
              </a:ext>
            </a:extLst>
          </p:cNvPr>
          <p:cNvSpPr/>
          <p:nvPr/>
        </p:nvSpPr>
        <p:spPr>
          <a:xfrm>
            <a:off x="5023444" y="5566823"/>
            <a:ext cx="323850" cy="304800"/>
          </a:xfrm>
          <a:prstGeom prst="star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7" name="Straight Connector 6">
            <a:extLst>
              <a:ext uri="{FF2B5EF4-FFF2-40B4-BE49-F238E27FC236}">
                <a16:creationId xmlns:a16="http://schemas.microsoft.com/office/drawing/2014/main" id="{AF44EF25-F5B8-42B4-B4AE-F4BD7DEF7DE5}"/>
              </a:ext>
            </a:extLst>
          </p:cNvPr>
          <p:cNvCxnSpPr>
            <a:cxnSpLocks/>
          </p:cNvCxnSpPr>
          <p:nvPr/>
        </p:nvCxnSpPr>
        <p:spPr>
          <a:xfrm flipH="1" flipV="1">
            <a:off x="4097272" y="4355234"/>
            <a:ext cx="1088097" cy="135268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7D3022E-381C-4CB8-AE95-D26A0AE1E185}"/>
              </a:ext>
            </a:extLst>
          </p:cNvPr>
          <p:cNvCxnSpPr>
            <a:cxnSpLocks/>
          </p:cNvCxnSpPr>
          <p:nvPr/>
        </p:nvCxnSpPr>
        <p:spPr>
          <a:xfrm flipV="1">
            <a:off x="5162235" y="4425324"/>
            <a:ext cx="2682716" cy="128259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Star: 5 Points 55">
            <a:extLst>
              <a:ext uri="{FF2B5EF4-FFF2-40B4-BE49-F238E27FC236}">
                <a16:creationId xmlns:a16="http://schemas.microsoft.com/office/drawing/2014/main" id="{BB24AB21-9A0A-471F-BE72-BF4B68C8D2AE}"/>
              </a:ext>
            </a:extLst>
          </p:cNvPr>
          <p:cNvSpPr/>
          <p:nvPr/>
        </p:nvSpPr>
        <p:spPr>
          <a:xfrm>
            <a:off x="5018028" y="5566823"/>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Star: 5 Points 56">
            <a:extLst>
              <a:ext uri="{FF2B5EF4-FFF2-40B4-BE49-F238E27FC236}">
                <a16:creationId xmlns:a16="http://schemas.microsoft.com/office/drawing/2014/main" id="{09D9603D-C51B-439A-89E9-F947525BB1DD}"/>
              </a:ext>
            </a:extLst>
          </p:cNvPr>
          <p:cNvSpPr/>
          <p:nvPr/>
        </p:nvSpPr>
        <p:spPr>
          <a:xfrm>
            <a:off x="6575143" y="5496594"/>
            <a:ext cx="323850" cy="304800"/>
          </a:xfrm>
          <a:prstGeom prst="star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8" name="Star: 5 Points 57">
            <a:extLst>
              <a:ext uri="{FF2B5EF4-FFF2-40B4-BE49-F238E27FC236}">
                <a16:creationId xmlns:a16="http://schemas.microsoft.com/office/drawing/2014/main" id="{6360B1EA-447A-4A2B-851B-99587FC7A911}"/>
              </a:ext>
            </a:extLst>
          </p:cNvPr>
          <p:cNvSpPr/>
          <p:nvPr/>
        </p:nvSpPr>
        <p:spPr>
          <a:xfrm>
            <a:off x="6575143" y="5493053"/>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9" name="Straight Connector 58">
            <a:extLst>
              <a:ext uri="{FF2B5EF4-FFF2-40B4-BE49-F238E27FC236}">
                <a16:creationId xmlns:a16="http://schemas.microsoft.com/office/drawing/2014/main" id="{DC757AC3-9EED-417E-BD9C-34CAE596BC64}"/>
              </a:ext>
            </a:extLst>
          </p:cNvPr>
          <p:cNvCxnSpPr>
            <a:cxnSpLocks/>
          </p:cNvCxnSpPr>
          <p:nvPr/>
        </p:nvCxnSpPr>
        <p:spPr>
          <a:xfrm flipV="1">
            <a:off x="6743700" y="4447390"/>
            <a:ext cx="1106667" cy="119515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85EA867-0DB6-4A75-805C-B86AC9C0544B}"/>
              </a:ext>
            </a:extLst>
          </p:cNvPr>
          <p:cNvCxnSpPr>
            <a:cxnSpLocks/>
          </p:cNvCxnSpPr>
          <p:nvPr/>
        </p:nvCxnSpPr>
        <p:spPr>
          <a:xfrm flipH="1" flipV="1">
            <a:off x="4098479" y="4366534"/>
            <a:ext cx="2627115" cy="127601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11FE0DA3-FEE6-4FF2-8746-0DDA9A785E84}"/>
              </a:ext>
            </a:extLst>
          </p:cNvPr>
          <p:cNvSpPr txBox="1"/>
          <p:nvPr/>
        </p:nvSpPr>
        <p:spPr>
          <a:xfrm>
            <a:off x="4522176" y="5816782"/>
            <a:ext cx="1401089" cy="369332"/>
          </a:xfrm>
          <a:prstGeom prst="rect">
            <a:avLst/>
          </a:prstGeom>
          <a:noFill/>
        </p:spPr>
        <p:txBody>
          <a:bodyPr wrap="none" rtlCol="0">
            <a:spAutoFit/>
          </a:bodyPr>
          <a:lstStyle/>
          <a:p>
            <a:r>
              <a:rPr lang="en-IN" dirty="0">
                <a:latin typeface="Abadi Extra Light" panose="020B0204020104020204" pitchFamily="34" charset="0"/>
              </a:rPr>
              <a:t>Test example</a:t>
            </a:r>
          </a:p>
        </p:txBody>
      </p:sp>
      <p:sp>
        <p:nvSpPr>
          <p:cNvPr id="65" name="TextBox 64">
            <a:extLst>
              <a:ext uri="{FF2B5EF4-FFF2-40B4-BE49-F238E27FC236}">
                <a16:creationId xmlns:a16="http://schemas.microsoft.com/office/drawing/2014/main" id="{F9BA5917-537B-4717-9480-39CB3C4A14E8}"/>
              </a:ext>
            </a:extLst>
          </p:cNvPr>
          <p:cNvSpPr txBox="1"/>
          <p:nvPr/>
        </p:nvSpPr>
        <p:spPr>
          <a:xfrm>
            <a:off x="6102368" y="5766713"/>
            <a:ext cx="1401089" cy="369332"/>
          </a:xfrm>
          <a:prstGeom prst="rect">
            <a:avLst/>
          </a:prstGeom>
          <a:noFill/>
        </p:spPr>
        <p:txBody>
          <a:bodyPr wrap="none" rtlCol="0">
            <a:spAutoFit/>
          </a:bodyPr>
          <a:lstStyle/>
          <a:p>
            <a:r>
              <a:rPr lang="en-IN" dirty="0">
                <a:latin typeface="Abadi Extra Light" panose="020B0204020104020204" pitchFamily="34" charset="0"/>
              </a:rPr>
              <a:t>Test example</a:t>
            </a:r>
          </a:p>
        </p:txBody>
      </p:sp>
      <p:pic>
        <p:nvPicPr>
          <p:cNvPr id="66" name="Picture 65">
            <a:extLst>
              <a:ext uri="{FF2B5EF4-FFF2-40B4-BE49-F238E27FC236}">
                <a16:creationId xmlns:a16="http://schemas.microsoft.com/office/drawing/2014/main" id="{492C21C7-4153-4A4C-BB1E-8152C4D8DFD3}"/>
              </a:ext>
            </a:extLst>
          </p:cNvPr>
          <p:cNvPicPr>
            <a:picLocks noChangeAspect="1"/>
          </p:cNvPicPr>
          <p:nvPr/>
        </p:nvPicPr>
        <p:blipFill>
          <a:blip r:embed="rId6"/>
          <a:stretch>
            <a:fillRect/>
          </a:stretch>
        </p:blipFill>
        <p:spPr>
          <a:xfrm>
            <a:off x="117207" y="5722946"/>
            <a:ext cx="1010687" cy="965223"/>
          </a:xfrm>
          <a:prstGeom prst="rect">
            <a:avLst/>
          </a:prstGeom>
        </p:spPr>
      </p:pic>
      <p:sp>
        <p:nvSpPr>
          <p:cNvPr id="67" name="Speech Bubble: Rectangle 66">
            <a:extLst>
              <a:ext uri="{FF2B5EF4-FFF2-40B4-BE49-F238E27FC236}">
                <a16:creationId xmlns:a16="http://schemas.microsoft.com/office/drawing/2014/main" id="{7B5D74AD-488E-4A83-B19D-DF0B0EDC98AB}"/>
              </a:ext>
            </a:extLst>
          </p:cNvPr>
          <p:cNvSpPr/>
          <p:nvPr/>
        </p:nvSpPr>
        <p:spPr>
          <a:xfrm>
            <a:off x="1130602" y="5369641"/>
            <a:ext cx="3105824" cy="1123823"/>
          </a:xfrm>
          <a:prstGeom prst="wedgeRectCallout">
            <a:avLst>
              <a:gd name="adj1" fmla="val -62464"/>
              <a:gd name="adj2" fmla="val 1292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err="1">
                <a:solidFill>
                  <a:schemeClr val="tx1"/>
                </a:solidFill>
                <a:latin typeface="Abadi Extra Light" panose="020B0204020104020204" pitchFamily="34" charset="0"/>
              </a:rPr>
              <a:t>LwP</a:t>
            </a:r>
            <a:r>
              <a:rPr lang="en-IN" sz="1600" dirty="0">
                <a:solidFill>
                  <a:schemeClr val="tx1"/>
                </a:solidFill>
                <a:latin typeface="Abadi Extra Light" panose="020B0204020104020204" pitchFamily="34" charset="0"/>
              </a:rPr>
              <a:t> straightforwardly generalizes to more than 2 classes as well (multi-class classification) – K prototypes for K classes</a:t>
            </a:r>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EDD9FEEE-C473-41FA-8191-A7221CCB982E}"/>
                  </a:ext>
                </a:extLst>
              </p:cNvPr>
              <p:cNvSpPr txBox="1"/>
              <p:nvPr/>
            </p:nvSpPr>
            <p:spPr>
              <a:xfrm>
                <a:off x="283281" y="3449801"/>
                <a:ext cx="2077620" cy="785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𝜇</m:t>
                          </m:r>
                        </m:e>
                        <m:sub>
                          <m:r>
                            <a:rPr lang="en-IN" sz="2000" b="0" i="1" smtClean="0">
                              <a:latin typeface="Cambria Math" panose="02040503050406030204" pitchFamily="18" charset="0"/>
                            </a:rPr>
                            <m:t>−</m:t>
                          </m:r>
                        </m:sub>
                      </m:sSub>
                      <m:r>
                        <a:rPr lang="en-IN" sz="2000" b="0" i="1" smtClean="0">
                          <a:latin typeface="Cambria Math" panose="02040503050406030204" pitchFamily="18" charset="0"/>
                        </a:rPr>
                        <m:t>= </m:t>
                      </m:r>
                      <m:f>
                        <m:fPr>
                          <m:ctrlPr>
                            <a:rPr lang="en-IN" sz="2000" b="0" i="1" smtClean="0">
                              <a:latin typeface="Cambria Math" panose="02040503050406030204" pitchFamily="18" charset="0"/>
                            </a:rPr>
                          </m:ctrlPr>
                        </m:fPr>
                        <m:num>
                          <m:r>
                            <a:rPr lang="en-IN" sz="2000" b="0" i="1" smtClean="0">
                              <a:latin typeface="Cambria Math" panose="02040503050406030204" pitchFamily="18" charset="0"/>
                            </a:rPr>
                            <m:t>1</m:t>
                          </m:r>
                        </m:num>
                        <m:den>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𝑁</m:t>
                              </m:r>
                            </m:e>
                            <m:sub>
                              <m:r>
                                <a:rPr lang="en-IN" sz="2000" b="0" i="1" smtClean="0">
                                  <a:latin typeface="Cambria Math" panose="02040503050406030204" pitchFamily="18" charset="0"/>
                                </a:rPr>
                                <m:t>−</m:t>
                              </m:r>
                            </m:sub>
                          </m:sSub>
                        </m:den>
                      </m:f>
                      <m:nary>
                        <m:naryPr>
                          <m:chr m:val="∑"/>
                          <m:supHide m:val="on"/>
                          <m:ctrlPr>
                            <a:rPr lang="en-IN" sz="2000" b="0" i="1" smtClean="0">
                              <a:latin typeface="Cambria Math" panose="02040503050406030204" pitchFamily="18" charset="0"/>
                            </a:rPr>
                          </m:ctrlPr>
                        </m:naryPr>
                        <m:sub>
                          <m:sSub>
                            <m:sSubPr>
                              <m:ctrlPr>
                                <a:rPr lang="en-IN" sz="2000" b="0" i="1" smtClean="0">
                                  <a:latin typeface="Cambria Math" panose="02040503050406030204" pitchFamily="18" charset="0"/>
                                </a:rPr>
                              </m:ctrlPr>
                            </m:sSubPr>
                            <m:e>
                              <m:r>
                                <m:rPr>
                                  <m:brk m:alnAt="7"/>
                                </m:rPr>
                                <a:rPr lang="en-IN" sz="2000" b="0" i="1" smtClean="0">
                                  <a:latin typeface="Cambria Math" panose="02040503050406030204" pitchFamily="18" charset="0"/>
                                </a:rPr>
                                <m:t>𝑦</m:t>
                              </m:r>
                            </m:e>
                            <m:sub>
                              <m:r>
                                <m:rPr>
                                  <m:brk m:alnAt="7"/>
                                </m:rPr>
                                <a:rPr lang="en-IN" sz="2000" b="0" i="1" smtClean="0">
                                  <a:latin typeface="Cambria Math" panose="02040503050406030204" pitchFamily="18" charset="0"/>
                                </a:rPr>
                                <m:t>𝑛</m:t>
                              </m:r>
                            </m:sub>
                          </m:sSub>
                          <m:r>
                            <m:rPr>
                              <m:brk m:alnAt="7"/>
                            </m:rPr>
                            <a:rPr lang="en-IN" sz="2000" b="0" i="1" smtClean="0">
                              <a:latin typeface="Cambria Math" panose="02040503050406030204" pitchFamily="18" charset="0"/>
                            </a:rPr>
                            <m:t>=</m:t>
                          </m:r>
                          <m:r>
                            <a:rPr lang="en-IN" sz="2000" b="0" i="1" smtClean="0">
                              <a:latin typeface="Cambria Math" panose="02040503050406030204" pitchFamily="18" charset="0"/>
                            </a:rPr>
                            <m:t>−1</m:t>
                          </m:r>
                        </m:sub>
                        <m:sup/>
                        <m:e>
                          <m:sSub>
                            <m:sSubPr>
                              <m:ctrlPr>
                                <a:rPr lang="pt-BR" sz="2000" i="1">
                                  <a:latin typeface="Cambria Math" panose="02040503050406030204" pitchFamily="18" charset="0"/>
                                </a:rPr>
                              </m:ctrlPr>
                            </m:sSubPr>
                            <m:e>
                              <m:r>
                                <a:rPr lang="pt-BR" sz="2000" i="1">
                                  <a:latin typeface="Cambria Math" panose="02040503050406030204" pitchFamily="18" charset="0"/>
                                </a:rPr>
                                <m:t>𝐱</m:t>
                              </m:r>
                            </m:e>
                            <m:sub>
                              <m:r>
                                <a:rPr lang="pt-BR" sz="2000" i="1">
                                  <a:latin typeface="Cambria Math" panose="02040503050406030204" pitchFamily="18" charset="0"/>
                                </a:rPr>
                                <m:t>𝑛</m:t>
                              </m:r>
                            </m:sub>
                          </m:sSub>
                        </m:e>
                      </m:nary>
                      <m:r>
                        <a:rPr lang="en-IN" sz="2000" b="0" i="1" smtClean="0">
                          <a:latin typeface="Cambria Math" panose="02040503050406030204" pitchFamily="18" charset="0"/>
                        </a:rPr>
                        <m:t> </m:t>
                      </m:r>
                    </m:oMath>
                  </m:oMathPara>
                </a14:m>
                <a:endParaRPr lang="en-IN" sz="2000" dirty="0"/>
              </a:p>
            </p:txBody>
          </p:sp>
        </mc:Choice>
        <mc:Fallback xmlns="">
          <p:sp>
            <p:nvSpPr>
              <p:cNvPr id="63" name="TextBox 62">
                <a:extLst>
                  <a:ext uri="{FF2B5EF4-FFF2-40B4-BE49-F238E27FC236}">
                    <a16:creationId xmlns:a16="http://schemas.microsoft.com/office/drawing/2014/main" id="{EDD9FEEE-C473-41FA-8191-A7221CCB982E}"/>
                  </a:ext>
                </a:extLst>
              </p:cNvPr>
              <p:cNvSpPr txBox="1">
                <a:spLocks noRot="1" noChangeAspect="1" noMove="1" noResize="1" noEditPoints="1" noAdjustHandles="1" noChangeArrowheads="1" noChangeShapeType="1" noTextEdit="1"/>
              </p:cNvSpPr>
              <p:nvPr/>
            </p:nvSpPr>
            <p:spPr>
              <a:xfrm>
                <a:off x="283281" y="3449801"/>
                <a:ext cx="2077620" cy="785023"/>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F8132704-EC52-434D-B72E-46CDDE2742FF}"/>
                  </a:ext>
                </a:extLst>
              </p:cNvPr>
              <p:cNvSpPr txBox="1"/>
              <p:nvPr/>
            </p:nvSpPr>
            <p:spPr>
              <a:xfrm>
                <a:off x="9533157" y="3372028"/>
                <a:ext cx="2077620" cy="785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𝜇</m:t>
                          </m:r>
                        </m:e>
                        <m:sub>
                          <m:r>
                            <a:rPr lang="en-IN" sz="2000" b="0" i="1" smtClean="0">
                              <a:latin typeface="Cambria Math" panose="02040503050406030204" pitchFamily="18" charset="0"/>
                            </a:rPr>
                            <m:t>+</m:t>
                          </m:r>
                        </m:sub>
                      </m:sSub>
                      <m:r>
                        <a:rPr lang="en-IN" sz="2000" b="0" i="1" smtClean="0">
                          <a:latin typeface="Cambria Math" panose="02040503050406030204" pitchFamily="18" charset="0"/>
                        </a:rPr>
                        <m:t>= </m:t>
                      </m:r>
                      <m:f>
                        <m:fPr>
                          <m:ctrlPr>
                            <a:rPr lang="en-IN" sz="2000" b="0" i="1" smtClean="0">
                              <a:latin typeface="Cambria Math" panose="02040503050406030204" pitchFamily="18" charset="0"/>
                            </a:rPr>
                          </m:ctrlPr>
                        </m:fPr>
                        <m:num>
                          <m:r>
                            <a:rPr lang="en-IN" sz="2000" b="0" i="1" smtClean="0">
                              <a:latin typeface="Cambria Math" panose="02040503050406030204" pitchFamily="18" charset="0"/>
                            </a:rPr>
                            <m:t>1</m:t>
                          </m:r>
                        </m:num>
                        <m:den>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𝑁</m:t>
                              </m:r>
                            </m:e>
                            <m:sub>
                              <m:r>
                                <a:rPr lang="en-IN" sz="2000" b="0" i="1" smtClean="0">
                                  <a:latin typeface="Cambria Math" panose="02040503050406030204" pitchFamily="18" charset="0"/>
                                </a:rPr>
                                <m:t>+</m:t>
                              </m:r>
                            </m:sub>
                          </m:sSub>
                        </m:den>
                      </m:f>
                      <m:nary>
                        <m:naryPr>
                          <m:chr m:val="∑"/>
                          <m:supHide m:val="on"/>
                          <m:ctrlPr>
                            <a:rPr lang="en-IN" sz="2000" b="0" i="1" smtClean="0">
                              <a:latin typeface="Cambria Math" panose="02040503050406030204" pitchFamily="18" charset="0"/>
                            </a:rPr>
                          </m:ctrlPr>
                        </m:naryPr>
                        <m:sub>
                          <m:sSub>
                            <m:sSubPr>
                              <m:ctrlPr>
                                <a:rPr lang="en-IN" sz="2000" b="0" i="1" smtClean="0">
                                  <a:latin typeface="Cambria Math" panose="02040503050406030204" pitchFamily="18" charset="0"/>
                                </a:rPr>
                              </m:ctrlPr>
                            </m:sSubPr>
                            <m:e>
                              <m:r>
                                <m:rPr>
                                  <m:brk m:alnAt="7"/>
                                </m:rPr>
                                <a:rPr lang="en-IN" sz="2000" b="0" i="1" smtClean="0">
                                  <a:latin typeface="Cambria Math" panose="02040503050406030204" pitchFamily="18" charset="0"/>
                                </a:rPr>
                                <m:t>𝑦</m:t>
                              </m:r>
                            </m:e>
                            <m:sub>
                              <m:r>
                                <m:rPr>
                                  <m:brk m:alnAt="7"/>
                                </m:rPr>
                                <a:rPr lang="en-IN" sz="2000" b="0" i="1" smtClean="0">
                                  <a:latin typeface="Cambria Math" panose="02040503050406030204" pitchFamily="18" charset="0"/>
                                </a:rPr>
                                <m:t>𝑛</m:t>
                              </m:r>
                            </m:sub>
                          </m:sSub>
                          <m:r>
                            <m:rPr>
                              <m:brk m:alnAt="7"/>
                            </m:rPr>
                            <a:rPr lang="en-IN" sz="2000" b="0" i="1" smtClean="0">
                              <a:latin typeface="Cambria Math" panose="02040503050406030204" pitchFamily="18" charset="0"/>
                            </a:rPr>
                            <m:t>=</m:t>
                          </m:r>
                          <m:r>
                            <a:rPr lang="en-IN" sz="2000" b="0" i="1" smtClean="0">
                              <a:latin typeface="Cambria Math" panose="02040503050406030204" pitchFamily="18" charset="0"/>
                            </a:rPr>
                            <m:t>+1</m:t>
                          </m:r>
                        </m:sub>
                        <m:sup/>
                        <m:e>
                          <m:sSub>
                            <m:sSubPr>
                              <m:ctrlPr>
                                <a:rPr lang="pt-BR" sz="2000" i="1">
                                  <a:latin typeface="Cambria Math" panose="02040503050406030204" pitchFamily="18" charset="0"/>
                                </a:rPr>
                              </m:ctrlPr>
                            </m:sSubPr>
                            <m:e>
                              <m:r>
                                <a:rPr lang="pt-BR" sz="2000" i="1">
                                  <a:latin typeface="Cambria Math" panose="02040503050406030204" pitchFamily="18" charset="0"/>
                                </a:rPr>
                                <m:t>𝐱</m:t>
                              </m:r>
                            </m:e>
                            <m:sub>
                              <m:r>
                                <a:rPr lang="pt-BR" sz="2000" i="1">
                                  <a:latin typeface="Cambria Math" panose="02040503050406030204" pitchFamily="18" charset="0"/>
                                </a:rPr>
                                <m:t>𝑛</m:t>
                              </m:r>
                            </m:sub>
                          </m:sSub>
                        </m:e>
                      </m:nary>
                      <m:r>
                        <a:rPr lang="en-IN" sz="2000" b="0" i="1" smtClean="0">
                          <a:latin typeface="Cambria Math" panose="02040503050406030204" pitchFamily="18" charset="0"/>
                        </a:rPr>
                        <m:t> </m:t>
                      </m:r>
                    </m:oMath>
                  </m:oMathPara>
                </a14:m>
                <a:endParaRPr lang="en-IN" sz="2000" dirty="0"/>
              </a:p>
            </p:txBody>
          </p:sp>
        </mc:Choice>
        <mc:Fallback xmlns="">
          <p:sp>
            <p:nvSpPr>
              <p:cNvPr id="70" name="TextBox 69">
                <a:extLst>
                  <a:ext uri="{FF2B5EF4-FFF2-40B4-BE49-F238E27FC236}">
                    <a16:creationId xmlns:a16="http://schemas.microsoft.com/office/drawing/2014/main" id="{F8132704-EC52-434D-B72E-46CDDE2742FF}"/>
                  </a:ext>
                </a:extLst>
              </p:cNvPr>
              <p:cNvSpPr txBox="1">
                <a:spLocks noRot="1" noChangeAspect="1" noMove="1" noResize="1" noEditPoints="1" noAdjustHandles="1" noChangeArrowheads="1" noChangeShapeType="1" noTextEdit="1"/>
              </p:cNvSpPr>
              <p:nvPr/>
            </p:nvSpPr>
            <p:spPr>
              <a:xfrm>
                <a:off x="9533157" y="3372028"/>
                <a:ext cx="2077620" cy="785023"/>
              </a:xfrm>
              <a:prstGeom prst="rect">
                <a:avLst/>
              </a:prstGeom>
              <a:blipFill>
                <a:blip r:embed="rId8"/>
                <a:stretch>
                  <a:fillRect/>
                </a:stretch>
              </a:blipFill>
            </p:spPr>
            <p:txBody>
              <a:bodyPr/>
              <a:lstStyle/>
              <a:p>
                <a:r>
                  <a:rPr lang="en-IN">
                    <a:noFill/>
                  </a:rPr>
                  <a:t> </a:t>
                </a:r>
              </a:p>
            </p:txBody>
          </p:sp>
        </mc:Fallback>
      </mc:AlternateContent>
      <p:pic>
        <p:nvPicPr>
          <p:cNvPr id="71" name="Picture 70">
            <a:extLst>
              <a:ext uri="{FF2B5EF4-FFF2-40B4-BE49-F238E27FC236}">
                <a16:creationId xmlns:a16="http://schemas.microsoft.com/office/drawing/2014/main" id="{124366FF-7C1E-4BD0-B8BC-4C33EE78D413}"/>
              </a:ext>
            </a:extLst>
          </p:cNvPr>
          <p:cNvPicPr>
            <a:picLocks noChangeAspect="1"/>
          </p:cNvPicPr>
          <p:nvPr/>
        </p:nvPicPr>
        <p:blipFill>
          <a:blip r:embed="rId6"/>
          <a:stretch>
            <a:fillRect/>
          </a:stretch>
        </p:blipFill>
        <p:spPr>
          <a:xfrm>
            <a:off x="10952538" y="5241059"/>
            <a:ext cx="1010687" cy="965223"/>
          </a:xfrm>
          <a:prstGeom prst="rect">
            <a:avLst/>
          </a:prstGeom>
        </p:spPr>
      </p:pic>
      <mc:AlternateContent xmlns:mc="http://schemas.openxmlformats.org/markup-compatibility/2006" xmlns:a14="http://schemas.microsoft.com/office/drawing/2010/main">
        <mc:Choice Requires="a14">
          <p:sp>
            <p:nvSpPr>
              <p:cNvPr id="72" name="Speech Bubble: Rectangle 71">
                <a:extLst>
                  <a:ext uri="{FF2B5EF4-FFF2-40B4-BE49-F238E27FC236}">
                    <a16:creationId xmlns:a16="http://schemas.microsoft.com/office/drawing/2014/main" id="{99C26967-831E-4946-9901-F6B1B37F855F}"/>
                  </a:ext>
                </a:extLst>
              </p:cNvPr>
              <p:cNvSpPr/>
              <p:nvPr/>
            </p:nvSpPr>
            <p:spPr>
              <a:xfrm>
                <a:off x="8485010" y="5330206"/>
                <a:ext cx="2426949" cy="738929"/>
              </a:xfrm>
              <a:prstGeom prst="wedgeRectCallout">
                <a:avLst>
                  <a:gd name="adj1" fmla="val 65253"/>
                  <a:gd name="adj2" fmla="val -395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For </a:t>
                </a:r>
                <a:r>
                  <a:rPr lang="en-IN" sz="1600" dirty="0" err="1">
                    <a:solidFill>
                      <a:schemeClr val="tx1"/>
                    </a:solidFill>
                    <a:latin typeface="Abadi Extra Light" panose="020B0204020104020204" pitchFamily="34" charset="0"/>
                  </a:rPr>
                  <a:t>LwP</a:t>
                </a:r>
                <a:r>
                  <a:rPr lang="en-IN" sz="1600" dirty="0">
                    <a:solidFill>
                      <a:schemeClr val="tx1"/>
                    </a:solidFill>
                    <a:latin typeface="Abadi Extra Light" panose="020B0204020104020204" pitchFamily="34" charset="0"/>
                  </a:rPr>
                  <a:t>, the prototype vectors (</a:t>
                </a:r>
                <a14:m>
                  <m:oMath xmlns:m="http://schemas.openxmlformats.org/officeDocument/2006/math">
                    <m:sSub>
                      <m:sSubPr>
                        <m:ctrlPr>
                          <a:rPr lang="en-IN" sz="1600" b="0" i="1" smtClean="0">
                            <a:solidFill>
                              <a:schemeClr val="tx1"/>
                            </a:solidFill>
                            <a:latin typeface="Cambria Math" panose="02040503050406030204" pitchFamily="18" charset="0"/>
                          </a:rPr>
                        </m:ctrlPr>
                      </m:sSubPr>
                      <m:e>
                        <m:r>
                          <a:rPr lang="en-IN" sz="1600" b="0" i="1" smtClean="0">
                            <a:solidFill>
                              <a:schemeClr val="tx1"/>
                            </a:solidFill>
                            <a:latin typeface="Cambria Math" panose="02040503050406030204" pitchFamily="18" charset="0"/>
                          </a:rPr>
                          <m:t>𝜇</m:t>
                        </m:r>
                      </m:e>
                      <m:sub>
                        <m:r>
                          <a:rPr lang="en-IN" sz="1600" b="0" i="1" smtClean="0">
                            <a:solidFill>
                              <a:schemeClr val="tx1"/>
                            </a:solidFill>
                            <a:latin typeface="Cambria Math" panose="02040503050406030204" pitchFamily="18" charset="0"/>
                          </a:rPr>
                          <m:t>+</m:t>
                        </m:r>
                      </m:sub>
                    </m:sSub>
                    <m:r>
                      <a:rPr lang="en-IN" sz="1600" b="0" i="0" smtClean="0">
                        <a:solidFill>
                          <a:schemeClr val="tx1"/>
                        </a:solidFill>
                        <a:latin typeface="Cambria Math" panose="02040503050406030204" pitchFamily="18" charset="0"/>
                      </a:rPr>
                      <m:t> </m:t>
                    </m:r>
                  </m:oMath>
                </a14:m>
                <a:r>
                  <a:rPr lang="en-IN" sz="1600" dirty="0">
                    <a:solidFill>
                      <a:schemeClr val="tx1"/>
                    </a:solidFill>
                    <a:latin typeface="Abadi Extra Light" panose="020B0204020104020204" pitchFamily="34" charset="0"/>
                  </a:rPr>
                  <a:t>and </a:t>
                </a:r>
                <a14:m>
                  <m:oMath xmlns:m="http://schemas.openxmlformats.org/officeDocument/2006/math">
                    <m:sSub>
                      <m:sSubPr>
                        <m:ctrlPr>
                          <a:rPr lang="en-IN" sz="1600" i="1">
                            <a:solidFill>
                              <a:schemeClr val="tx1"/>
                            </a:solidFill>
                            <a:latin typeface="Cambria Math" panose="02040503050406030204" pitchFamily="18" charset="0"/>
                          </a:rPr>
                        </m:ctrlPr>
                      </m:sSubPr>
                      <m:e>
                        <m:r>
                          <a:rPr lang="en-IN" sz="1600" i="1">
                            <a:solidFill>
                              <a:schemeClr val="tx1"/>
                            </a:solidFill>
                            <a:latin typeface="Cambria Math" panose="02040503050406030204" pitchFamily="18" charset="0"/>
                          </a:rPr>
                          <m:t>𝜇</m:t>
                        </m:r>
                      </m:e>
                      <m:sub>
                        <m:r>
                          <a:rPr lang="en-IN" sz="1600" b="0" i="1" smtClean="0">
                            <a:solidFill>
                              <a:schemeClr val="tx1"/>
                            </a:solidFill>
                            <a:latin typeface="Cambria Math" panose="02040503050406030204" pitchFamily="18" charset="0"/>
                          </a:rPr>
                          <m:t>−</m:t>
                        </m:r>
                      </m:sub>
                    </m:sSub>
                    <m:r>
                      <a:rPr lang="en-IN" sz="1600" b="0" i="1" smtClean="0">
                        <a:solidFill>
                          <a:schemeClr val="tx1"/>
                        </a:solidFill>
                        <a:latin typeface="Cambria Math" panose="02040503050406030204" pitchFamily="18" charset="0"/>
                      </a:rPr>
                      <m:t> </m:t>
                    </m:r>
                  </m:oMath>
                </a14:m>
                <a:r>
                  <a:rPr lang="en-IN" sz="1600" dirty="0">
                    <a:solidFill>
                      <a:schemeClr val="tx1"/>
                    </a:solidFill>
                    <a:latin typeface="Abadi Extra Light" panose="020B0204020104020204" pitchFamily="34" charset="0"/>
                  </a:rPr>
                  <a:t>here) define the “model”</a:t>
                </a:r>
              </a:p>
            </p:txBody>
          </p:sp>
        </mc:Choice>
        <mc:Fallback xmlns="">
          <p:sp>
            <p:nvSpPr>
              <p:cNvPr id="72" name="Speech Bubble: Rectangle 71">
                <a:extLst>
                  <a:ext uri="{FF2B5EF4-FFF2-40B4-BE49-F238E27FC236}">
                    <a16:creationId xmlns:a16="http://schemas.microsoft.com/office/drawing/2014/main" id="{99C26967-831E-4946-9901-F6B1B37F855F}"/>
                  </a:ext>
                </a:extLst>
              </p:cNvPr>
              <p:cNvSpPr>
                <a:spLocks noRot="1" noChangeAspect="1" noMove="1" noResize="1" noEditPoints="1" noAdjustHandles="1" noChangeArrowheads="1" noChangeShapeType="1" noTextEdit="1"/>
              </p:cNvSpPr>
              <p:nvPr/>
            </p:nvSpPr>
            <p:spPr>
              <a:xfrm>
                <a:off x="8485010" y="5330206"/>
                <a:ext cx="2426949" cy="738929"/>
              </a:xfrm>
              <a:prstGeom prst="wedgeRectCallout">
                <a:avLst>
                  <a:gd name="adj1" fmla="val 65253"/>
                  <a:gd name="adj2" fmla="val -3958"/>
                </a:avLst>
              </a:prstGeom>
              <a:blipFill>
                <a:blip r:embed="rId9"/>
                <a:stretch>
                  <a:fillRect l="-1071" t="-7200" b="-13600"/>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3638194750"/>
      </p:ext>
    </p:extLst>
  </p:cSld>
  <p:clrMapOvr>
    <a:masterClrMapping/>
  </p:clrMapOvr>
  <mc:AlternateContent xmlns:mc="http://schemas.openxmlformats.org/markup-compatibility/2006" xmlns:p14="http://schemas.microsoft.com/office/powerpoint/2010/main">
    <mc:Choice Requires="p14">
      <p:transition spd="slow" p14:dur="2000" advTm="200169"/>
    </mc:Choice>
    <mc:Fallback xmlns="">
      <p:transition spd="slow" advTm="2001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500"/>
                                        <p:tgtEl>
                                          <p:spTgt spid="26"/>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down)">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down)">
                                      <p:cBhvr>
                                        <p:cTn id="65" dur="500"/>
                                        <p:tgtEl>
                                          <p:spTgt spid="28"/>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down)">
                                      <p:cBhvr>
                                        <p:cTn id="68" dur="500"/>
                                        <p:tgtEl>
                                          <p:spTgt spid="2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down)">
                                      <p:cBhvr>
                                        <p:cTn id="71" dur="500"/>
                                        <p:tgtEl>
                                          <p:spTgt spid="31"/>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500"/>
                                        <p:tgtEl>
                                          <p:spTgt spid="32"/>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500"/>
                                        <p:tgtEl>
                                          <p:spTgt spid="33"/>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wipe(down)">
                                      <p:cBhvr>
                                        <p:cTn id="80" dur="500"/>
                                        <p:tgtEl>
                                          <p:spTgt spid="34"/>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down)">
                                      <p:cBhvr>
                                        <p:cTn id="83" dur="500"/>
                                        <p:tgtEl>
                                          <p:spTgt spid="35"/>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wipe(down)">
                                      <p:cBhvr>
                                        <p:cTn id="86" dur="500"/>
                                        <p:tgtEl>
                                          <p:spTgt spid="45"/>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wipe(down)">
                                      <p:cBhvr>
                                        <p:cTn id="89" dur="500"/>
                                        <p:tgtEl>
                                          <p:spTgt spid="46"/>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wipe(down)">
                                      <p:cBhvr>
                                        <p:cTn id="92" dur="500"/>
                                        <p:tgtEl>
                                          <p:spTgt spid="47"/>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wipe(down)">
                                      <p:cBhvr>
                                        <p:cTn id="95" dur="500"/>
                                        <p:tgtEl>
                                          <p:spTgt spid="48"/>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down)">
                                      <p:cBhvr>
                                        <p:cTn id="98" dur="500"/>
                                        <p:tgtEl>
                                          <p:spTgt spid="49"/>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down)">
                                      <p:cBhvr>
                                        <p:cTn id="101" dur="500"/>
                                        <p:tgtEl>
                                          <p:spTgt spid="5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wipe(down)">
                                      <p:cBhvr>
                                        <p:cTn id="106" dur="500"/>
                                        <p:tgtEl>
                                          <p:spTgt spid="53"/>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5"/>
                                        </p:tgtEl>
                                        <p:attrNameLst>
                                          <p:attrName>style.visibility</p:attrName>
                                        </p:attrNameLst>
                                      </p:cBhvr>
                                      <p:to>
                                        <p:strVal val="visible"/>
                                      </p:to>
                                    </p:set>
                                    <p:animEffect transition="in" filter="wipe(down)">
                                      <p:cBhvr>
                                        <p:cTn id="111" dur="500"/>
                                        <p:tgtEl>
                                          <p:spTgt spid="5"/>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wipe(down)">
                                      <p:cBhvr>
                                        <p:cTn id="116" dur="500"/>
                                        <p:tgtEl>
                                          <p:spTgt spid="63"/>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52"/>
                                        </p:tgtEl>
                                        <p:attrNameLst>
                                          <p:attrName>style.visibility</p:attrName>
                                        </p:attrNameLst>
                                      </p:cBhvr>
                                      <p:to>
                                        <p:strVal val="visible"/>
                                      </p:to>
                                    </p:set>
                                    <p:animEffect transition="in" filter="wipe(down)">
                                      <p:cBhvr>
                                        <p:cTn id="121" dur="500"/>
                                        <p:tgtEl>
                                          <p:spTgt spid="52"/>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wipe(down)">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70"/>
                                        </p:tgtEl>
                                        <p:attrNameLst>
                                          <p:attrName>style.visibility</p:attrName>
                                        </p:attrNameLst>
                                      </p:cBhvr>
                                      <p:to>
                                        <p:strVal val="visible"/>
                                      </p:to>
                                    </p:set>
                                    <p:animEffect transition="in" filter="wipe(down)">
                                      <p:cBhvr>
                                        <p:cTn id="131" dur="500"/>
                                        <p:tgtEl>
                                          <p:spTgt spid="70"/>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nodeType="clickEffect">
                                  <p:stCondLst>
                                    <p:cond delay="0"/>
                                  </p:stCondLst>
                                  <p:childTnLst>
                                    <p:set>
                                      <p:cBhvr>
                                        <p:cTn id="135" dur="1" fill="hold">
                                          <p:stCondLst>
                                            <p:cond delay="0"/>
                                          </p:stCondLst>
                                        </p:cTn>
                                        <p:tgtEl>
                                          <p:spTgt spid="71"/>
                                        </p:tgtEl>
                                        <p:attrNameLst>
                                          <p:attrName>style.visibility</p:attrName>
                                        </p:attrNameLst>
                                      </p:cBhvr>
                                      <p:to>
                                        <p:strVal val="visible"/>
                                      </p:to>
                                    </p:set>
                                    <p:animEffect transition="in" filter="wipe(down)">
                                      <p:cBhvr>
                                        <p:cTn id="136" dur="500"/>
                                        <p:tgtEl>
                                          <p:spTgt spid="71"/>
                                        </p:tgtEl>
                                      </p:cBhvr>
                                    </p:animEffect>
                                  </p:childTnLst>
                                </p:cTn>
                              </p:par>
                              <p:par>
                                <p:cTn id="137" presetID="22" presetClass="entr" presetSubtype="4" fill="hold" grpId="0" nodeType="withEffect">
                                  <p:stCondLst>
                                    <p:cond delay="0"/>
                                  </p:stCondLst>
                                  <p:childTnLst>
                                    <p:set>
                                      <p:cBhvr>
                                        <p:cTn id="138" dur="1" fill="hold">
                                          <p:stCondLst>
                                            <p:cond delay="0"/>
                                          </p:stCondLst>
                                        </p:cTn>
                                        <p:tgtEl>
                                          <p:spTgt spid="72"/>
                                        </p:tgtEl>
                                        <p:attrNameLst>
                                          <p:attrName>style.visibility</p:attrName>
                                        </p:attrNameLst>
                                      </p:cBhvr>
                                      <p:to>
                                        <p:strVal val="visible"/>
                                      </p:to>
                                    </p:set>
                                    <p:animEffect transition="in" filter="wipe(down)">
                                      <p:cBhvr>
                                        <p:cTn id="139" dur="500"/>
                                        <p:tgtEl>
                                          <p:spTgt spid="72"/>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54"/>
                                        </p:tgtEl>
                                        <p:attrNameLst>
                                          <p:attrName>style.visibility</p:attrName>
                                        </p:attrNameLst>
                                      </p:cBhvr>
                                      <p:to>
                                        <p:strVal val="visible"/>
                                      </p:to>
                                    </p:set>
                                    <p:animEffect transition="in" filter="wipe(down)">
                                      <p:cBhvr>
                                        <p:cTn id="144" dur="500"/>
                                        <p:tgtEl>
                                          <p:spTgt spid="54"/>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61"/>
                                        </p:tgtEl>
                                        <p:attrNameLst>
                                          <p:attrName>style.visibility</p:attrName>
                                        </p:attrNameLst>
                                      </p:cBhvr>
                                      <p:to>
                                        <p:strVal val="visible"/>
                                      </p:to>
                                    </p:set>
                                    <p:animEffect transition="in" filter="wipe(down)">
                                      <p:cBhvr>
                                        <p:cTn id="147" dur="500"/>
                                        <p:tgtEl>
                                          <p:spTgt spid="61"/>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nodeType="clickEffect">
                                  <p:stCondLst>
                                    <p:cond delay="0"/>
                                  </p:stCondLst>
                                  <p:childTnLst>
                                    <p:set>
                                      <p:cBhvr>
                                        <p:cTn id="151" dur="1" fill="hold">
                                          <p:stCondLst>
                                            <p:cond delay="0"/>
                                          </p:stCondLst>
                                        </p:cTn>
                                        <p:tgtEl>
                                          <p:spTgt spid="7"/>
                                        </p:tgtEl>
                                        <p:attrNameLst>
                                          <p:attrName>style.visibility</p:attrName>
                                        </p:attrNameLst>
                                      </p:cBhvr>
                                      <p:to>
                                        <p:strVal val="visible"/>
                                      </p:to>
                                    </p:set>
                                    <p:animEffect transition="in" filter="wipe(down)">
                                      <p:cBhvr>
                                        <p:cTn id="152" dur="500"/>
                                        <p:tgtEl>
                                          <p:spTgt spid="7"/>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nodeType="click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wipe(down)">
                                      <p:cBhvr>
                                        <p:cTn id="157" dur="500"/>
                                        <p:tgtEl>
                                          <p:spTgt spid="55"/>
                                        </p:tgtEl>
                                      </p:cBhvr>
                                    </p:animEffect>
                                  </p:childTnLst>
                                </p:cTn>
                              </p:par>
                            </p:childTnLst>
                          </p:cTn>
                        </p:par>
                      </p:childTnLst>
                    </p:cTn>
                  </p:par>
                  <p:par>
                    <p:cTn id="158" fill="hold">
                      <p:stCondLst>
                        <p:cond delay="indefinite"/>
                      </p:stCondLst>
                      <p:childTnLst>
                        <p:par>
                          <p:cTn id="159" fill="hold">
                            <p:stCondLst>
                              <p:cond delay="0"/>
                            </p:stCondLst>
                            <p:childTnLst>
                              <p:par>
                                <p:cTn id="160" presetID="1" presetClass="exit" presetSubtype="0" fill="hold" grpId="1" nodeType="clickEffect">
                                  <p:stCondLst>
                                    <p:cond delay="0"/>
                                  </p:stCondLst>
                                  <p:childTnLst>
                                    <p:set>
                                      <p:cBhvr>
                                        <p:cTn id="161" dur="1" fill="hold">
                                          <p:stCondLst>
                                            <p:cond delay="0"/>
                                          </p:stCondLst>
                                        </p:cTn>
                                        <p:tgtEl>
                                          <p:spTgt spid="54"/>
                                        </p:tgtEl>
                                        <p:attrNameLst>
                                          <p:attrName>style.visibility</p:attrName>
                                        </p:attrNameLst>
                                      </p:cBhvr>
                                      <p:to>
                                        <p:strVal val="hidden"/>
                                      </p:to>
                                    </p:set>
                                  </p:childTnLst>
                                </p:cTn>
                              </p:par>
                              <p:par>
                                <p:cTn id="162" presetID="1" presetClass="exit" presetSubtype="0" fill="hold" nodeType="withEffect">
                                  <p:stCondLst>
                                    <p:cond delay="0"/>
                                  </p:stCondLst>
                                  <p:childTnLst>
                                    <p:set>
                                      <p:cBhvr>
                                        <p:cTn id="163" dur="1" fill="hold">
                                          <p:stCondLst>
                                            <p:cond delay="0"/>
                                          </p:stCondLst>
                                        </p:cTn>
                                        <p:tgtEl>
                                          <p:spTgt spid="7"/>
                                        </p:tgtEl>
                                        <p:attrNameLst>
                                          <p:attrName>style.visibility</p:attrName>
                                        </p:attrNameLst>
                                      </p:cBhvr>
                                      <p:to>
                                        <p:strVal val="hidden"/>
                                      </p:to>
                                    </p:set>
                                  </p:childTnLst>
                                </p:cTn>
                              </p:par>
                              <p:par>
                                <p:cTn id="164" presetID="1" presetClass="exit" presetSubtype="0" fill="hold" nodeType="withEffect">
                                  <p:stCondLst>
                                    <p:cond delay="0"/>
                                  </p:stCondLst>
                                  <p:childTnLst>
                                    <p:set>
                                      <p:cBhvr>
                                        <p:cTn id="165" dur="1" fill="hold">
                                          <p:stCondLst>
                                            <p:cond delay="0"/>
                                          </p:stCondLst>
                                        </p:cTn>
                                        <p:tgtEl>
                                          <p:spTgt spid="55"/>
                                        </p:tgtEl>
                                        <p:attrNameLst>
                                          <p:attrName>style.visibility</p:attrName>
                                        </p:attrNameLst>
                                      </p:cBhvr>
                                      <p:to>
                                        <p:strVal val="hidden"/>
                                      </p:to>
                                    </p:set>
                                  </p:childTnLst>
                                </p:cTn>
                              </p:par>
                              <p:par>
                                <p:cTn id="166" presetID="22" presetClass="entr" presetSubtype="4" fill="hold" grpId="0" nodeType="withEffect">
                                  <p:stCondLst>
                                    <p:cond delay="0"/>
                                  </p:stCondLst>
                                  <p:childTnLst>
                                    <p:set>
                                      <p:cBhvr>
                                        <p:cTn id="167" dur="1" fill="hold">
                                          <p:stCondLst>
                                            <p:cond delay="0"/>
                                          </p:stCondLst>
                                        </p:cTn>
                                        <p:tgtEl>
                                          <p:spTgt spid="56"/>
                                        </p:tgtEl>
                                        <p:attrNameLst>
                                          <p:attrName>style.visibility</p:attrName>
                                        </p:attrNameLst>
                                      </p:cBhvr>
                                      <p:to>
                                        <p:strVal val="visible"/>
                                      </p:to>
                                    </p:set>
                                    <p:animEffect transition="in" filter="wipe(down)">
                                      <p:cBhvr>
                                        <p:cTn id="168" dur="500"/>
                                        <p:tgtEl>
                                          <p:spTgt spid="56"/>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grpId="0" nodeType="clickEffect">
                                  <p:stCondLst>
                                    <p:cond delay="0"/>
                                  </p:stCondLst>
                                  <p:childTnLst>
                                    <p:set>
                                      <p:cBhvr>
                                        <p:cTn id="172" dur="1" fill="hold">
                                          <p:stCondLst>
                                            <p:cond delay="0"/>
                                          </p:stCondLst>
                                        </p:cTn>
                                        <p:tgtEl>
                                          <p:spTgt spid="57"/>
                                        </p:tgtEl>
                                        <p:attrNameLst>
                                          <p:attrName>style.visibility</p:attrName>
                                        </p:attrNameLst>
                                      </p:cBhvr>
                                      <p:to>
                                        <p:strVal val="visible"/>
                                      </p:to>
                                    </p:set>
                                    <p:animEffect transition="in" filter="wipe(down)">
                                      <p:cBhvr>
                                        <p:cTn id="173" dur="500"/>
                                        <p:tgtEl>
                                          <p:spTgt spid="57"/>
                                        </p:tgtEl>
                                      </p:cBhvr>
                                    </p:animEffect>
                                  </p:childTnLst>
                                </p:cTn>
                              </p:par>
                              <p:par>
                                <p:cTn id="174" presetID="22" presetClass="entr" presetSubtype="4" fill="hold" grpId="0" nodeType="withEffect">
                                  <p:stCondLst>
                                    <p:cond delay="0"/>
                                  </p:stCondLst>
                                  <p:childTnLst>
                                    <p:set>
                                      <p:cBhvr>
                                        <p:cTn id="175" dur="1" fill="hold">
                                          <p:stCondLst>
                                            <p:cond delay="0"/>
                                          </p:stCondLst>
                                        </p:cTn>
                                        <p:tgtEl>
                                          <p:spTgt spid="65"/>
                                        </p:tgtEl>
                                        <p:attrNameLst>
                                          <p:attrName>style.visibility</p:attrName>
                                        </p:attrNameLst>
                                      </p:cBhvr>
                                      <p:to>
                                        <p:strVal val="visible"/>
                                      </p:to>
                                    </p:set>
                                    <p:animEffect transition="in" filter="wipe(down)">
                                      <p:cBhvr>
                                        <p:cTn id="176" dur="500"/>
                                        <p:tgtEl>
                                          <p:spTgt spid="65"/>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4" fill="hold" nodeType="clickEffect">
                                  <p:stCondLst>
                                    <p:cond delay="0"/>
                                  </p:stCondLst>
                                  <p:childTnLst>
                                    <p:set>
                                      <p:cBhvr>
                                        <p:cTn id="180" dur="1" fill="hold">
                                          <p:stCondLst>
                                            <p:cond delay="0"/>
                                          </p:stCondLst>
                                        </p:cTn>
                                        <p:tgtEl>
                                          <p:spTgt spid="60"/>
                                        </p:tgtEl>
                                        <p:attrNameLst>
                                          <p:attrName>style.visibility</p:attrName>
                                        </p:attrNameLst>
                                      </p:cBhvr>
                                      <p:to>
                                        <p:strVal val="visible"/>
                                      </p:to>
                                    </p:set>
                                    <p:animEffect transition="in" filter="wipe(down)">
                                      <p:cBhvr>
                                        <p:cTn id="181" dur="500"/>
                                        <p:tgtEl>
                                          <p:spTgt spid="60"/>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4" fill="hold" nodeType="clickEffect">
                                  <p:stCondLst>
                                    <p:cond delay="0"/>
                                  </p:stCondLst>
                                  <p:childTnLst>
                                    <p:set>
                                      <p:cBhvr>
                                        <p:cTn id="185" dur="1" fill="hold">
                                          <p:stCondLst>
                                            <p:cond delay="0"/>
                                          </p:stCondLst>
                                        </p:cTn>
                                        <p:tgtEl>
                                          <p:spTgt spid="59"/>
                                        </p:tgtEl>
                                        <p:attrNameLst>
                                          <p:attrName>style.visibility</p:attrName>
                                        </p:attrNameLst>
                                      </p:cBhvr>
                                      <p:to>
                                        <p:strVal val="visible"/>
                                      </p:to>
                                    </p:set>
                                    <p:animEffect transition="in" filter="wipe(down)">
                                      <p:cBhvr>
                                        <p:cTn id="186" dur="500"/>
                                        <p:tgtEl>
                                          <p:spTgt spid="59"/>
                                        </p:tgtEl>
                                      </p:cBhvr>
                                    </p:animEffec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1" nodeType="clickEffect">
                                  <p:stCondLst>
                                    <p:cond delay="0"/>
                                  </p:stCondLst>
                                  <p:childTnLst>
                                    <p:set>
                                      <p:cBhvr>
                                        <p:cTn id="190" dur="1" fill="hold">
                                          <p:stCondLst>
                                            <p:cond delay="0"/>
                                          </p:stCondLst>
                                        </p:cTn>
                                        <p:tgtEl>
                                          <p:spTgt spid="57"/>
                                        </p:tgtEl>
                                        <p:attrNameLst>
                                          <p:attrName>style.visibility</p:attrName>
                                        </p:attrNameLst>
                                      </p:cBhvr>
                                      <p:to>
                                        <p:strVal val="hidden"/>
                                      </p:to>
                                    </p:set>
                                  </p:childTnLst>
                                </p:cTn>
                              </p:par>
                              <p:par>
                                <p:cTn id="191" presetID="1" presetClass="exit" presetSubtype="0" fill="hold" nodeType="withEffect">
                                  <p:stCondLst>
                                    <p:cond delay="0"/>
                                  </p:stCondLst>
                                  <p:childTnLst>
                                    <p:set>
                                      <p:cBhvr>
                                        <p:cTn id="192" dur="1" fill="hold">
                                          <p:stCondLst>
                                            <p:cond delay="0"/>
                                          </p:stCondLst>
                                        </p:cTn>
                                        <p:tgtEl>
                                          <p:spTgt spid="55"/>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59"/>
                                        </p:tgtEl>
                                        <p:attrNameLst>
                                          <p:attrName>style.visibility</p:attrName>
                                        </p:attrNameLst>
                                      </p:cBhvr>
                                      <p:to>
                                        <p:strVal val="hidden"/>
                                      </p:to>
                                    </p:set>
                                  </p:childTnLst>
                                </p:cTn>
                              </p:par>
                              <p:par>
                                <p:cTn id="195" presetID="1" presetClass="exit" presetSubtype="0" fill="hold" nodeType="withEffect">
                                  <p:stCondLst>
                                    <p:cond delay="0"/>
                                  </p:stCondLst>
                                  <p:childTnLst>
                                    <p:set>
                                      <p:cBhvr>
                                        <p:cTn id="196" dur="1" fill="hold">
                                          <p:stCondLst>
                                            <p:cond delay="0"/>
                                          </p:stCondLst>
                                        </p:cTn>
                                        <p:tgtEl>
                                          <p:spTgt spid="60"/>
                                        </p:tgtEl>
                                        <p:attrNameLst>
                                          <p:attrName>style.visibility</p:attrName>
                                        </p:attrNameLst>
                                      </p:cBhvr>
                                      <p:to>
                                        <p:strVal val="hidden"/>
                                      </p:to>
                                    </p:set>
                                  </p:childTnLst>
                                </p:cTn>
                              </p:par>
                              <p:par>
                                <p:cTn id="197" presetID="22" presetClass="entr" presetSubtype="4" fill="hold" grpId="0" nodeType="withEffect">
                                  <p:stCondLst>
                                    <p:cond delay="0"/>
                                  </p:stCondLst>
                                  <p:childTnLst>
                                    <p:set>
                                      <p:cBhvr>
                                        <p:cTn id="198" dur="1" fill="hold">
                                          <p:stCondLst>
                                            <p:cond delay="0"/>
                                          </p:stCondLst>
                                        </p:cTn>
                                        <p:tgtEl>
                                          <p:spTgt spid="58"/>
                                        </p:tgtEl>
                                        <p:attrNameLst>
                                          <p:attrName>style.visibility</p:attrName>
                                        </p:attrNameLst>
                                      </p:cBhvr>
                                      <p:to>
                                        <p:strVal val="visible"/>
                                      </p:to>
                                    </p:set>
                                    <p:animEffect transition="in" filter="wipe(down)">
                                      <p:cBhvr>
                                        <p:cTn id="199" dur="500"/>
                                        <p:tgtEl>
                                          <p:spTgt spid="58"/>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nodeType="clickEffect">
                                  <p:stCondLst>
                                    <p:cond delay="0"/>
                                  </p:stCondLst>
                                  <p:childTnLst>
                                    <p:set>
                                      <p:cBhvr>
                                        <p:cTn id="203" dur="1" fill="hold">
                                          <p:stCondLst>
                                            <p:cond delay="0"/>
                                          </p:stCondLst>
                                        </p:cTn>
                                        <p:tgtEl>
                                          <p:spTgt spid="66"/>
                                        </p:tgtEl>
                                        <p:attrNameLst>
                                          <p:attrName>style.visibility</p:attrName>
                                        </p:attrNameLst>
                                      </p:cBhvr>
                                      <p:to>
                                        <p:strVal val="visible"/>
                                      </p:to>
                                    </p:set>
                                    <p:animEffect transition="in" filter="wipe(down)">
                                      <p:cBhvr>
                                        <p:cTn id="204" dur="500"/>
                                        <p:tgtEl>
                                          <p:spTgt spid="66"/>
                                        </p:tgtEl>
                                      </p:cBhvr>
                                    </p:animEffect>
                                  </p:childTnLst>
                                </p:cTn>
                              </p:par>
                              <p:par>
                                <p:cTn id="205" presetID="22" presetClass="entr" presetSubtype="4" fill="hold" grpId="0" nodeType="withEffect">
                                  <p:stCondLst>
                                    <p:cond delay="0"/>
                                  </p:stCondLst>
                                  <p:childTnLst>
                                    <p:set>
                                      <p:cBhvr>
                                        <p:cTn id="206" dur="1" fill="hold">
                                          <p:stCondLst>
                                            <p:cond delay="0"/>
                                          </p:stCondLst>
                                        </p:cTn>
                                        <p:tgtEl>
                                          <p:spTgt spid="67"/>
                                        </p:tgtEl>
                                        <p:attrNameLst>
                                          <p:attrName>style.visibility</p:attrName>
                                        </p:attrNameLst>
                                      </p:cBhvr>
                                      <p:to>
                                        <p:strVal val="visible"/>
                                      </p:to>
                                    </p:set>
                                    <p:animEffect transition="in" filter="wipe(down)">
                                      <p:cBhvr>
                                        <p:cTn id="20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animBg="1"/>
      <p:bldP spid="18" grpId="0" animBg="1"/>
      <p:bldP spid="20" grpId="0" animBg="1"/>
      <p:bldP spid="21" grpId="0" animBg="1"/>
      <p:bldP spid="22" grpId="0" animBg="1"/>
      <p:bldP spid="23" grpId="0" animBg="1"/>
      <p:bldP spid="30" grpId="0" animBg="1"/>
      <p:bldP spid="36" grpId="0" animBg="1"/>
      <p:bldP spid="24" grpId="0" animBg="1"/>
      <p:bldP spid="25" grpId="0" animBg="1"/>
      <p:bldP spid="26" grpId="0" animBg="1"/>
      <p:bldP spid="27" grpId="0" animBg="1"/>
      <p:bldP spid="28" grpId="0" animBg="1"/>
      <p:bldP spid="29" grpId="0" animBg="1"/>
      <p:bldP spid="31" grpId="0" animBg="1"/>
      <p:bldP spid="32" grpId="0" animBg="1"/>
      <p:bldP spid="33" grpId="0" animBg="1"/>
      <p:bldP spid="34" grpId="0" animBg="1"/>
      <p:bldP spid="35" grpId="0" animBg="1"/>
      <p:bldP spid="45" grpId="0" animBg="1"/>
      <p:bldP spid="46" grpId="0" animBg="1"/>
      <p:bldP spid="47" grpId="0" animBg="1"/>
      <p:bldP spid="48" grpId="0" animBg="1"/>
      <p:bldP spid="49" grpId="0" animBg="1"/>
      <p:bldP spid="50" grpId="0" animBg="1"/>
      <p:bldP spid="5" grpId="0"/>
      <p:bldP spid="51" grpId="0"/>
      <p:bldP spid="52" grpId="0" animBg="1"/>
      <p:bldP spid="53" grpId="0" animBg="1"/>
      <p:bldP spid="54" grpId="0" animBg="1"/>
      <p:bldP spid="54" grpId="1" animBg="1"/>
      <p:bldP spid="56" grpId="0" animBg="1"/>
      <p:bldP spid="57" grpId="0" animBg="1"/>
      <p:bldP spid="57" grpId="1" animBg="1"/>
      <p:bldP spid="58" grpId="0" animBg="1"/>
      <p:bldP spid="61" grpId="0"/>
      <p:bldP spid="65" grpId="0"/>
      <p:bldP spid="67" grpId="0" animBg="1"/>
      <p:bldP spid="63" grpId="0"/>
      <p:bldP spid="70" grpId="0"/>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err="1">
                <a:solidFill>
                  <a:schemeClr val="accent2">
                    <a:lumMod val="75000"/>
                  </a:schemeClr>
                </a:solidFill>
              </a:rPr>
              <a:t>LwP</a:t>
            </a:r>
            <a:r>
              <a:rPr lang="en-IN" dirty="0">
                <a:solidFill>
                  <a:schemeClr val="accent2">
                    <a:lumMod val="75000"/>
                  </a:schemeClr>
                </a:solidFill>
              </a:rPr>
              <a:t>: The Prediction Rule, Mathematically</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22</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What does the prediction rule for </a:t>
            </a:r>
            <a:r>
              <a:rPr lang="en-GB" dirty="0" err="1">
                <a:latin typeface="Abadi Extra Light" panose="020B0204020104020204" pitchFamily="34" charset="0"/>
              </a:rPr>
              <a:t>LwP</a:t>
            </a:r>
            <a:r>
              <a:rPr lang="en-GB" dirty="0">
                <a:latin typeface="Abadi Extra Light" panose="020B0204020104020204" pitchFamily="34" charset="0"/>
              </a:rPr>
              <a:t> look like mathematically?</a:t>
            </a:r>
          </a:p>
          <a:p>
            <a:pPr marL="0" indent="0">
              <a:buNone/>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Assume we are using Euclidean distances here</a:t>
            </a:r>
          </a:p>
          <a:p>
            <a:pPr>
              <a:buFont typeface="Wingdings" panose="05000000000000000000" pitchFamily="2" charset="2"/>
              <a:buChar char="§"/>
            </a:pPr>
            <a:endParaRPr lang="en-GB" sz="1100" dirty="0">
              <a:latin typeface="Abadi Extra Light" panose="020B0204020104020204" pitchFamily="34" charset="0"/>
            </a:endParaRPr>
          </a:p>
          <a:p>
            <a:pPr marL="0" indent="0">
              <a:buNone/>
            </a:pPr>
            <a:endParaRPr lang="en-GB" sz="1100" dirty="0">
              <a:latin typeface="Abadi Extra Light" panose="020B0204020104020204" pitchFamily="34" charset="0"/>
            </a:endParaRPr>
          </a:p>
        </p:txBody>
      </p:sp>
      <p:sp>
        <p:nvSpPr>
          <p:cNvPr id="62" name="Star: 5 Points 61">
            <a:extLst>
              <a:ext uri="{FF2B5EF4-FFF2-40B4-BE49-F238E27FC236}">
                <a16:creationId xmlns:a16="http://schemas.microsoft.com/office/drawing/2014/main" id="{2C168A34-FDE5-49A5-9CF6-312EB7BD3C5D}"/>
              </a:ext>
            </a:extLst>
          </p:cNvPr>
          <p:cNvSpPr/>
          <p:nvPr/>
        </p:nvSpPr>
        <p:spPr>
          <a:xfrm>
            <a:off x="6200675" y="2664017"/>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Star: 5 Points 63">
            <a:extLst>
              <a:ext uri="{FF2B5EF4-FFF2-40B4-BE49-F238E27FC236}">
                <a16:creationId xmlns:a16="http://schemas.microsoft.com/office/drawing/2014/main" id="{0C284521-EF2B-4D2B-A3F4-93FEE106C275}"/>
              </a:ext>
            </a:extLst>
          </p:cNvPr>
          <p:cNvSpPr/>
          <p:nvPr/>
        </p:nvSpPr>
        <p:spPr>
          <a:xfrm>
            <a:off x="6875841" y="2593927"/>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8" name="Star: 5 Points 67">
            <a:extLst>
              <a:ext uri="{FF2B5EF4-FFF2-40B4-BE49-F238E27FC236}">
                <a16:creationId xmlns:a16="http://schemas.microsoft.com/office/drawing/2014/main" id="{7A12B44A-2AA5-4EDC-ABC2-62CCC86D76C2}"/>
              </a:ext>
            </a:extLst>
          </p:cNvPr>
          <p:cNvSpPr/>
          <p:nvPr/>
        </p:nvSpPr>
        <p:spPr>
          <a:xfrm>
            <a:off x="5544904" y="3568892"/>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Star: 5 Points 68">
            <a:extLst>
              <a:ext uri="{FF2B5EF4-FFF2-40B4-BE49-F238E27FC236}">
                <a16:creationId xmlns:a16="http://schemas.microsoft.com/office/drawing/2014/main" id="{9EF2BA7E-2F81-44E9-AFF1-84AC0BF080B3}"/>
              </a:ext>
            </a:extLst>
          </p:cNvPr>
          <p:cNvSpPr/>
          <p:nvPr/>
        </p:nvSpPr>
        <p:spPr>
          <a:xfrm>
            <a:off x="7226430" y="3911792"/>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1" name="Star: 5 Points 70">
            <a:extLst>
              <a:ext uri="{FF2B5EF4-FFF2-40B4-BE49-F238E27FC236}">
                <a16:creationId xmlns:a16="http://schemas.microsoft.com/office/drawing/2014/main" id="{E7DB8CDE-3386-43D1-B81E-78586B28176D}"/>
              </a:ext>
            </a:extLst>
          </p:cNvPr>
          <p:cNvSpPr/>
          <p:nvPr/>
        </p:nvSpPr>
        <p:spPr>
          <a:xfrm>
            <a:off x="7616955" y="2816417"/>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2" name="Star: 5 Points 71">
            <a:extLst>
              <a:ext uri="{FF2B5EF4-FFF2-40B4-BE49-F238E27FC236}">
                <a16:creationId xmlns:a16="http://schemas.microsoft.com/office/drawing/2014/main" id="{E9647A91-6136-4601-8C6D-49A2BDAB9FC3}"/>
              </a:ext>
            </a:extLst>
          </p:cNvPr>
          <p:cNvSpPr/>
          <p:nvPr/>
        </p:nvSpPr>
        <p:spPr>
          <a:xfrm>
            <a:off x="5854830" y="4146502"/>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3" name="Star: 5 Points 72">
            <a:extLst>
              <a:ext uri="{FF2B5EF4-FFF2-40B4-BE49-F238E27FC236}">
                <a16:creationId xmlns:a16="http://schemas.microsoft.com/office/drawing/2014/main" id="{25E9025E-2FF9-4A89-ADDD-1220A836AB1F}"/>
              </a:ext>
            </a:extLst>
          </p:cNvPr>
          <p:cNvSpPr/>
          <p:nvPr/>
        </p:nvSpPr>
        <p:spPr>
          <a:xfrm>
            <a:off x="7483605" y="3346690"/>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4" name="Star: 5 Points 73">
            <a:extLst>
              <a:ext uri="{FF2B5EF4-FFF2-40B4-BE49-F238E27FC236}">
                <a16:creationId xmlns:a16="http://schemas.microsoft.com/office/drawing/2014/main" id="{96B20791-E427-411B-B157-4370389C6393}"/>
              </a:ext>
            </a:extLst>
          </p:cNvPr>
          <p:cNvSpPr/>
          <p:nvPr/>
        </p:nvSpPr>
        <p:spPr>
          <a:xfrm>
            <a:off x="7140705" y="3124200"/>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5" name="Star: 5 Points 74">
            <a:extLst>
              <a:ext uri="{FF2B5EF4-FFF2-40B4-BE49-F238E27FC236}">
                <a16:creationId xmlns:a16="http://schemas.microsoft.com/office/drawing/2014/main" id="{F16067EE-665A-4F9E-9102-8D1E6E379D93}"/>
              </a:ext>
            </a:extLst>
          </p:cNvPr>
          <p:cNvSpPr/>
          <p:nvPr/>
        </p:nvSpPr>
        <p:spPr>
          <a:xfrm>
            <a:off x="5692905" y="3079702"/>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6" name="Star: 5 Points 75">
            <a:extLst>
              <a:ext uri="{FF2B5EF4-FFF2-40B4-BE49-F238E27FC236}">
                <a16:creationId xmlns:a16="http://schemas.microsoft.com/office/drawing/2014/main" id="{EDA1B2A8-C770-45D4-B323-5C6EFBEEBA00}"/>
              </a:ext>
            </a:extLst>
          </p:cNvPr>
          <p:cNvSpPr/>
          <p:nvPr/>
        </p:nvSpPr>
        <p:spPr>
          <a:xfrm>
            <a:off x="6551991" y="4270327"/>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7" name="Star: 5 Points 76">
            <a:extLst>
              <a:ext uri="{FF2B5EF4-FFF2-40B4-BE49-F238E27FC236}">
                <a16:creationId xmlns:a16="http://schemas.microsoft.com/office/drawing/2014/main" id="{BDD49921-43F7-416C-8E82-3BF55FD8A6A2}"/>
              </a:ext>
            </a:extLst>
          </p:cNvPr>
          <p:cNvSpPr/>
          <p:nvPr/>
        </p:nvSpPr>
        <p:spPr>
          <a:xfrm>
            <a:off x="6064367" y="3210392"/>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Star: 5 Points 77">
            <a:extLst>
              <a:ext uri="{FF2B5EF4-FFF2-40B4-BE49-F238E27FC236}">
                <a16:creationId xmlns:a16="http://schemas.microsoft.com/office/drawing/2014/main" id="{1A43A891-0337-4EF5-9A8E-45E834698EF1}"/>
              </a:ext>
            </a:extLst>
          </p:cNvPr>
          <p:cNvSpPr/>
          <p:nvPr/>
        </p:nvSpPr>
        <p:spPr>
          <a:xfrm>
            <a:off x="6838105" y="3978323"/>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9" name="Star: 5 Points 78">
            <a:extLst>
              <a:ext uri="{FF2B5EF4-FFF2-40B4-BE49-F238E27FC236}">
                <a16:creationId xmlns:a16="http://schemas.microsoft.com/office/drawing/2014/main" id="{1A2A3058-CC25-434F-B3C8-1698F7D9F29B}"/>
              </a:ext>
            </a:extLst>
          </p:cNvPr>
          <p:cNvSpPr/>
          <p:nvPr/>
        </p:nvSpPr>
        <p:spPr>
          <a:xfrm>
            <a:off x="9955690" y="2768360"/>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0" name="Star: 5 Points 79">
            <a:extLst>
              <a:ext uri="{FF2B5EF4-FFF2-40B4-BE49-F238E27FC236}">
                <a16:creationId xmlns:a16="http://schemas.microsoft.com/office/drawing/2014/main" id="{4F5D4E7F-9288-438A-80F1-593304D24690}"/>
              </a:ext>
            </a:extLst>
          </p:cNvPr>
          <p:cNvSpPr/>
          <p:nvPr/>
        </p:nvSpPr>
        <p:spPr>
          <a:xfrm>
            <a:off x="10484730" y="2920760"/>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1" name="Star: 5 Points 80">
            <a:extLst>
              <a:ext uri="{FF2B5EF4-FFF2-40B4-BE49-F238E27FC236}">
                <a16:creationId xmlns:a16="http://schemas.microsoft.com/office/drawing/2014/main" id="{47F9DA02-AA46-486E-8284-6DB725841125}"/>
              </a:ext>
            </a:extLst>
          </p:cNvPr>
          <p:cNvSpPr/>
          <p:nvPr/>
        </p:nvSpPr>
        <p:spPr>
          <a:xfrm>
            <a:off x="9338784" y="3149360"/>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2" name="Star: 5 Points 81">
            <a:extLst>
              <a:ext uri="{FF2B5EF4-FFF2-40B4-BE49-F238E27FC236}">
                <a16:creationId xmlns:a16="http://schemas.microsoft.com/office/drawing/2014/main" id="{90327C48-82CD-4DFE-B748-9B902F20D7B2}"/>
              </a:ext>
            </a:extLst>
          </p:cNvPr>
          <p:cNvSpPr/>
          <p:nvPr/>
        </p:nvSpPr>
        <p:spPr>
          <a:xfrm>
            <a:off x="11078877" y="4007042"/>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3" name="Star: 5 Points 82">
            <a:extLst>
              <a:ext uri="{FF2B5EF4-FFF2-40B4-BE49-F238E27FC236}">
                <a16:creationId xmlns:a16="http://schemas.microsoft.com/office/drawing/2014/main" id="{F5A7F363-026F-4488-B890-1B0EE7B7257C}"/>
              </a:ext>
            </a:extLst>
          </p:cNvPr>
          <p:cNvSpPr/>
          <p:nvPr/>
        </p:nvSpPr>
        <p:spPr>
          <a:xfrm>
            <a:off x="11076695" y="2946208"/>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4" name="Star: 5 Points 83">
            <a:extLst>
              <a:ext uri="{FF2B5EF4-FFF2-40B4-BE49-F238E27FC236}">
                <a16:creationId xmlns:a16="http://schemas.microsoft.com/office/drawing/2014/main" id="{DD976337-19E0-4C94-AF20-5C89E1590CB8}"/>
              </a:ext>
            </a:extLst>
          </p:cNvPr>
          <p:cNvSpPr/>
          <p:nvPr/>
        </p:nvSpPr>
        <p:spPr>
          <a:xfrm>
            <a:off x="9763718" y="3832321"/>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5" name="Star: 5 Points 84">
            <a:extLst>
              <a:ext uri="{FF2B5EF4-FFF2-40B4-BE49-F238E27FC236}">
                <a16:creationId xmlns:a16="http://schemas.microsoft.com/office/drawing/2014/main" id="{406EFEF3-9C6A-496C-A202-B512ADAD93BE}"/>
              </a:ext>
            </a:extLst>
          </p:cNvPr>
          <p:cNvSpPr/>
          <p:nvPr/>
        </p:nvSpPr>
        <p:spPr>
          <a:xfrm>
            <a:off x="11371951" y="3481171"/>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6" name="Star: 5 Points 85">
            <a:extLst>
              <a:ext uri="{FF2B5EF4-FFF2-40B4-BE49-F238E27FC236}">
                <a16:creationId xmlns:a16="http://schemas.microsoft.com/office/drawing/2014/main" id="{3E815095-3178-4095-86FC-AFFBDEFB9380}"/>
              </a:ext>
            </a:extLst>
          </p:cNvPr>
          <p:cNvSpPr/>
          <p:nvPr/>
        </p:nvSpPr>
        <p:spPr>
          <a:xfrm>
            <a:off x="10749555" y="3568892"/>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7" name="Star: 5 Points 86">
            <a:extLst>
              <a:ext uri="{FF2B5EF4-FFF2-40B4-BE49-F238E27FC236}">
                <a16:creationId xmlns:a16="http://schemas.microsoft.com/office/drawing/2014/main" id="{D8908C7B-C532-46B9-9283-DEDEC49F9AD8}"/>
              </a:ext>
            </a:extLst>
          </p:cNvPr>
          <p:cNvSpPr/>
          <p:nvPr/>
        </p:nvSpPr>
        <p:spPr>
          <a:xfrm>
            <a:off x="9771770" y="3162444"/>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8" name="Star: 5 Points 87">
            <a:extLst>
              <a:ext uri="{FF2B5EF4-FFF2-40B4-BE49-F238E27FC236}">
                <a16:creationId xmlns:a16="http://schemas.microsoft.com/office/drawing/2014/main" id="{E583079C-2F44-446A-B19B-BA99F9165BF5}"/>
              </a:ext>
            </a:extLst>
          </p:cNvPr>
          <p:cNvSpPr/>
          <p:nvPr/>
        </p:nvSpPr>
        <p:spPr>
          <a:xfrm>
            <a:off x="9859331" y="4394532"/>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9" name="Star: 5 Points 88">
            <a:extLst>
              <a:ext uri="{FF2B5EF4-FFF2-40B4-BE49-F238E27FC236}">
                <a16:creationId xmlns:a16="http://schemas.microsoft.com/office/drawing/2014/main" id="{6C952031-4821-49E1-8549-8D7C38CEB8FF}"/>
              </a:ext>
            </a:extLst>
          </p:cNvPr>
          <p:cNvSpPr/>
          <p:nvPr/>
        </p:nvSpPr>
        <p:spPr>
          <a:xfrm>
            <a:off x="9315679" y="3841702"/>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0" name="Star: 5 Points 89">
            <a:extLst>
              <a:ext uri="{FF2B5EF4-FFF2-40B4-BE49-F238E27FC236}">
                <a16:creationId xmlns:a16="http://schemas.microsoft.com/office/drawing/2014/main" id="{B0D758B9-AD31-4C54-8B44-6A496B9EECE8}"/>
              </a:ext>
            </a:extLst>
          </p:cNvPr>
          <p:cNvSpPr/>
          <p:nvPr/>
        </p:nvSpPr>
        <p:spPr>
          <a:xfrm>
            <a:off x="10533770" y="4257675"/>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1" name="Star: 5 Points 90">
            <a:extLst>
              <a:ext uri="{FF2B5EF4-FFF2-40B4-BE49-F238E27FC236}">
                <a16:creationId xmlns:a16="http://schemas.microsoft.com/office/drawing/2014/main" id="{36016635-3FE6-43AF-BB5C-4B7D4795F8B3}"/>
              </a:ext>
            </a:extLst>
          </p:cNvPr>
          <p:cNvSpPr/>
          <p:nvPr/>
        </p:nvSpPr>
        <p:spPr>
          <a:xfrm>
            <a:off x="10695695" y="2549429"/>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98C0E394-4674-4B72-88A4-0DC697A617F6}"/>
                  </a:ext>
                </a:extLst>
              </p:cNvPr>
              <p:cNvSpPr txBox="1"/>
              <p:nvPr/>
            </p:nvSpPr>
            <p:spPr>
              <a:xfrm>
                <a:off x="6453481" y="2999431"/>
                <a:ext cx="55245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3200" b="0" i="1" smtClean="0">
                              <a:latin typeface="Cambria Math" panose="02040503050406030204" pitchFamily="18" charset="0"/>
                            </a:rPr>
                          </m:ctrlPr>
                        </m:sSubPr>
                        <m:e>
                          <m:r>
                            <a:rPr lang="en-IN" sz="3200" b="0" i="1" smtClean="0">
                              <a:latin typeface="Cambria Math" panose="02040503050406030204" pitchFamily="18" charset="0"/>
                            </a:rPr>
                            <m:t>𝜇</m:t>
                          </m:r>
                        </m:e>
                        <m:sub>
                          <m:r>
                            <a:rPr lang="en-IN" sz="3200" b="0" i="1" smtClean="0">
                              <a:latin typeface="Cambria Math" panose="02040503050406030204" pitchFamily="18" charset="0"/>
                            </a:rPr>
                            <m:t>−</m:t>
                          </m:r>
                        </m:sub>
                      </m:sSub>
                    </m:oMath>
                  </m:oMathPara>
                </a14:m>
                <a:endParaRPr lang="en-IN" sz="3200" dirty="0"/>
              </a:p>
            </p:txBody>
          </p:sp>
        </mc:Choice>
        <mc:Fallback xmlns="">
          <p:sp>
            <p:nvSpPr>
              <p:cNvPr id="92" name="TextBox 91">
                <a:extLst>
                  <a:ext uri="{FF2B5EF4-FFF2-40B4-BE49-F238E27FC236}">
                    <a16:creationId xmlns:a16="http://schemas.microsoft.com/office/drawing/2014/main" id="{98C0E394-4674-4B72-88A4-0DC697A617F6}"/>
                  </a:ext>
                </a:extLst>
              </p:cNvPr>
              <p:cNvSpPr txBox="1">
                <a:spLocks noRot="1" noChangeAspect="1" noMove="1" noResize="1" noEditPoints="1" noAdjustHandles="1" noChangeArrowheads="1" noChangeShapeType="1" noTextEdit="1"/>
              </p:cNvSpPr>
              <p:nvPr/>
            </p:nvSpPr>
            <p:spPr>
              <a:xfrm>
                <a:off x="6453481" y="2999431"/>
                <a:ext cx="552459" cy="492443"/>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C060B867-4D24-4CEE-AA44-0DF32A39583F}"/>
                  </a:ext>
                </a:extLst>
              </p:cNvPr>
              <p:cNvSpPr txBox="1"/>
              <p:nvPr/>
            </p:nvSpPr>
            <p:spPr>
              <a:xfrm>
                <a:off x="10143236" y="3111640"/>
                <a:ext cx="55245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3200" b="0" i="1" smtClean="0">
                              <a:latin typeface="Cambria Math" panose="02040503050406030204" pitchFamily="18" charset="0"/>
                            </a:rPr>
                          </m:ctrlPr>
                        </m:sSubPr>
                        <m:e>
                          <m:r>
                            <a:rPr lang="en-IN" sz="3200" b="0" i="1" smtClean="0">
                              <a:latin typeface="Cambria Math" panose="02040503050406030204" pitchFamily="18" charset="0"/>
                            </a:rPr>
                            <m:t>𝜇</m:t>
                          </m:r>
                        </m:e>
                        <m:sub>
                          <m:r>
                            <a:rPr lang="en-IN" sz="3200" b="0" i="1" smtClean="0">
                              <a:latin typeface="Cambria Math" panose="02040503050406030204" pitchFamily="18" charset="0"/>
                            </a:rPr>
                            <m:t>+</m:t>
                          </m:r>
                        </m:sub>
                      </m:sSub>
                    </m:oMath>
                  </m:oMathPara>
                </a14:m>
                <a:endParaRPr lang="en-IN" sz="3200" dirty="0"/>
              </a:p>
            </p:txBody>
          </p:sp>
        </mc:Choice>
        <mc:Fallback xmlns="">
          <p:sp>
            <p:nvSpPr>
              <p:cNvPr id="93" name="TextBox 92">
                <a:extLst>
                  <a:ext uri="{FF2B5EF4-FFF2-40B4-BE49-F238E27FC236}">
                    <a16:creationId xmlns:a16="http://schemas.microsoft.com/office/drawing/2014/main" id="{C060B867-4D24-4CEE-AA44-0DF32A39583F}"/>
                  </a:ext>
                </a:extLst>
              </p:cNvPr>
              <p:cNvSpPr txBox="1">
                <a:spLocks noRot="1" noChangeAspect="1" noMove="1" noResize="1" noEditPoints="1" noAdjustHandles="1" noChangeArrowheads="1" noChangeShapeType="1" noTextEdit="1"/>
              </p:cNvSpPr>
              <p:nvPr/>
            </p:nvSpPr>
            <p:spPr>
              <a:xfrm>
                <a:off x="10143236" y="3111640"/>
                <a:ext cx="552459" cy="492443"/>
              </a:xfrm>
              <a:prstGeom prst="rect">
                <a:avLst/>
              </a:prstGeom>
              <a:blipFill>
                <a:blip r:embed="rId4"/>
                <a:stretch>
                  <a:fillRect/>
                </a:stretch>
              </a:blipFill>
            </p:spPr>
            <p:txBody>
              <a:bodyPr/>
              <a:lstStyle/>
              <a:p>
                <a:r>
                  <a:rPr lang="en-IN">
                    <a:noFill/>
                  </a:rPr>
                  <a:t> </a:t>
                </a:r>
              </a:p>
            </p:txBody>
          </p:sp>
        </mc:Fallback>
      </mc:AlternateContent>
      <p:sp>
        <p:nvSpPr>
          <p:cNvPr id="94" name="Star: 5 Points 93">
            <a:extLst>
              <a:ext uri="{FF2B5EF4-FFF2-40B4-BE49-F238E27FC236}">
                <a16:creationId xmlns:a16="http://schemas.microsoft.com/office/drawing/2014/main" id="{32047657-8375-4862-9D4A-037133370714}"/>
              </a:ext>
            </a:extLst>
          </p:cNvPr>
          <p:cNvSpPr/>
          <p:nvPr/>
        </p:nvSpPr>
        <p:spPr>
          <a:xfrm>
            <a:off x="10315785" y="3606992"/>
            <a:ext cx="323850" cy="304800"/>
          </a:xfrm>
          <a:prstGeom prst="star5">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5" name="Star: 5 Points 94">
            <a:extLst>
              <a:ext uri="{FF2B5EF4-FFF2-40B4-BE49-F238E27FC236}">
                <a16:creationId xmlns:a16="http://schemas.microsoft.com/office/drawing/2014/main" id="{087682F8-0644-4BB9-B5A2-036198522734}"/>
              </a:ext>
            </a:extLst>
          </p:cNvPr>
          <p:cNvSpPr/>
          <p:nvPr/>
        </p:nvSpPr>
        <p:spPr>
          <a:xfrm>
            <a:off x="6575125" y="3481171"/>
            <a:ext cx="323850" cy="304800"/>
          </a:xfrm>
          <a:prstGeom prst="star5">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6" name="Star: 5 Points 95">
            <a:extLst>
              <a:ext uri="{FF2B5EF4-FFF2-40B4-BE49-F238E27FC236}">
                <a16:creationId xmlns:a16="http://schemas.microsoft.com/office/drawing/2014/main" id="{C541D032-C4BC-428E-BC58-5EAEC2ED80E4}"/>
              </a:ext>
            </a:extLst>
          </p:cNvPr>
          <p:cNvSpPr/>
          <p:nvPr/>
        </p:nvSpPr>
        <p:spPr>
          <a:xfrm>
            <a:off x="7544592" y="4555578"/>
            <a:ext cx="323850" cy="304800"/>
          </a:xfrm>
          <a:prstGeom prst="star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750BAC74-B081-460C-B94E-AC474BB07982}"/>
                  </a:ext>
                </a:extLst>
              </p:cNvPr>
              <p:cNvSpPr txBox="1"/>
              <p:nvPr/>
            </p:nvSpPr>
            <p:spPr>
              <a:xfrm>
                <a:off x="6925470" y="4846715"/>
                <a:ext cx="1562094" cy="369332"/>
              </a:xfrm>
              <a:prstGeom prst="rect">
                <a:avLst/>
              </a:prstGeom>
              <a:noFill/>
            </p:spPr>
            <p:txBody>
              <a:bodyPr wrap="none" rtlCol="0">
                <a:spAutoFit/>
              </a:bodyPr>
              <a:lstStyle/>
              <a:p>
                <a:r>
                  <a:rPr lang="en-IN" dirty="0">
                    <a:latin typeface="Abadi Extra Light" panose="020B0204020104020204" pitchFamily="34" charset="0"/>
                  </a:rPr>
                  <a:t>Test example </a:t>
                </a:r>
                <a14:m>
                  <m:oMath xmlns:m="http://schemas.openxmlformats.org/officeDocument/2006/math">
                    <m:r>
                      <a:rPr lang="en-IN" b="1" i="0" smtClean="0">
                        <a:latin typeface="Cambria Math" panose="02040503050406030204" pitchFamily="18" charset="0"/>
                      </a:rPr>
                      <m:t>𝐱</m:t>
                    </m:r>
                  </m:oMath>
                </a14:m>
                <a:endParaRPr lang="en-IN" b="1" dirty="0">
                  <a:latin typeface="Abadi Extra Light" panose="020B0204020104020204" pitchFamily="34" charset="0"/>
                </a:endParaRPr>
              </a:p>
            </p:txBody>
          </p:sp>
        </mc:Choice>
        <mc:Fallback xmlns="">
          <p:sp>
            <p:nvSpPr>
              <p:cNvPr id="104" name="TextBox 103">
                <a:extLst>
                  <a:ext uri="{FF2B5EF4-FFF2-40B4-BE49-F238E27FC236}">
                    <a16:creationId xmlns:a16="http://schemas.microsoft.com/office/drawing/2014/main" id="{750BAC74-B081-460C-B94E-AC474BB07982}"/>
                  </a:ext>
                </a:extLst>
              </p:cNvPr>
              <p:cNvSpPr txBox="1">
                <a:spLocks noRot="1" noChangeAspect="1" noMove="1" noResize="1" noEditPoints="1" noAdjustHandles="1" noChangeArrowheads="1" noChangeShapeType="1" noTextEdit="1"/>
              </p:cNvSpPr>
              <p:nvPr/>
            </p:nvSpPr>
            <p:spPr>
              <a:xfrm>
                <a:off x="6925470" y="4846715"/>
                <a:ext cx="1562094" cy="369332"/>
              </a:xfrm>
              <a:prstGeom prst="rect">
                <a:avLst/>
              </a:prstGeom>
              <a:blipFill>
                <a:blip r:embed="rId5"/>
                <a:stretch>
                  <a:fillRect l="-3125" t="-8197" b="-2459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BC6080F-8C06-4A02-BB60-7F2E50B40063}"/>
                  </a:ext>
                </a:extLst>
              </p:cNvPr>
              <p:cNvSpPr txBox="1"/>
              <p:nvPr/>
            </p:nvSpPr>
            <p:spPr>
              <a:xfrm>
                <a:off x="635414" y="3085595"/>
                <a:ext cx="4402615" cy="4081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N" sz="2000" b="0" i="1" smtClean="0">
                              <a:latin typeface="Cambria Math" panose="02040503050406030204" pitchFamily="18" charset="0"/>
                            </a:rPr>
                          </m:ctrlPr>
                        </m:sSupPr>
                        <m:e>
                          <m:d>
                            <m:dPr>
                              <m:begChr m:val="|"/>
                              <m:endChr m:val="|"/>
                              <m:ctrlPr>
                                <a:rPr lang="en-IN" sz="2000" b="0" i="1" smtClean="0">
                                  <a:latin typeface="Cambria Math" panose="02040503050406030204" pitchFamily="18" charset="0"/>
                                </a:rPr>
                              </m:ctrlPr>
                            </m:dPr>
                            <m:e>
                              <m:d>
                                <m:dPr>
                                  <m:begChr m:val="|"/>
                                  <m:endChr m:val="|"/>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1" i="1" smtClean="0">
                                          <a:latin typeface="Cambria Math" panose="02040503050406030204" pitchFamily="18" charset="0"/>
                                        </a:rPr>
                                        <m:t>𝝁</m:t>
                                      </m:r>
                                    </m:e>
                                    <m:sub>
                                      <m:r>
                                        <a:rPr lang="en-IN" sz="2000" b="0" i="1" smtClean="0">
                                          <a:latin typeface="Cambria Math" panose="02040503050406030204" pitchFamily="18" charset="0"/>
                                        </a:rPr>
                                        <m:t>−</m:t>
                                      </m:r>
                                    </m:sub>
                                  </m:sSub>
                                  <m:r>
                                    <a:rPr lang="en-IN" sz="2000" b="0" i="1" smtClean="0">
                                      <a:latin typeface="Cambria Math" panose="02040503050406030204" pitchFamily="18" charset="0"/>
                                    </a:rPr>
                                    <m:t>−</m:t>
                                  </m:r>
                                  <m:r>
                                    <a:rPr lang="en-IN" sz="2000" b="1" i="0" smtClean="0">
                                      <a:latin typeface="Cambria Math" panose="02040503050406030204" pitchFamily="18" charset="0"/>
                                    </a:rPr>
                                    <m:t>𝐱</m:t>
                                  </m:r>
                                </m:e>
                              </m:d>
                            </m:e>
                          </m:d>
                        </m:e>
                        <m:sup>
                          <m:r>
                            <a:rPr lang="en-IN" sz="2000" b="0" i="1" smtClean="0">
                              <a:latin typeface="Cambria Math" panose="02040503050406030204" pitchFamily="18" charset="0"/>
                            </a:rPr>
                            <m:t>2</m:t>
                          </m:r>
                        </m:sup>
                      </m:sSup>
                      <m:r>
                        <a:rPr lang="en-IN" sz="2000" b="0" i="1" smtClean="0">
                          <a:latin typeface="Cambria Math" panose="02040503050406030204" pitchFamily="18" charset="0"/>
                        </a:rPr>
                        <m:t>=</m:t>
                      </m:r>
                      <m:sSup>
                        <m:sSupPr>
                          <m:ctrlPr>
                            <a:rPr lang="en-IN" sz="2000" b="0" i="1" smtClean="0">
                              <a:latin typeface="Cambria Math" panose="02040503050406030204" pitchFamily="18" charset="0"/>
                            </a:rPr>
                          </m:ctrlPr>
                        </m:sSupPr>
                        <m:e>
                          <m:d>
                            <m:dPr>
                              <m:begChr m:val="|"/>
                              <m:endChr m:val="|"/>
                              <m:ctrlPr>
                                <a:rPr lang="en-IN" sz="2000" b="0" i="1" smtClean="0">
                                  <a:latin typeface="Cambria Math" panose="02040503050406030204" pitchFamily="18" charset="0"/>
                                </a:rPr>
                              </m:ctrlPr>
                            </m:dPr>
                            <m:e>
                              <m:d>
                                <m:dPr>
                                  <m:begChr m:val="|"/>
                                  <m:endChr m:val="|"/>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1" i="1" smtClean="0">
                                          <a:latin typeface="Cambria Math" panose="02040503050406030204" pitchFamily="18" charset="0"/>
                                        </a:rPr>
                                        <m:t>𝝁</m:t>
                                      </m:r>
                                    </m:e>
                                    <m:sub>
                                      <m:r>
                                        <a:rPr lang="en-IN" sz="2000" b="0" i="1" smtClean="0">
                                          <a:latin typeface="Cambria Math" panose="02040503050406030204" pitchFamily="18" charset="0"/>
                                        </a:rPr>
                                        <m:t>−</m:t>
                                      </m:r>
                                    </m:sub>
                                  </m:sSub>
                                </m:e>
                              </m:d>
                            </m:e>
                          </m:d>
                        </m:e>
                        <m:sup>
                          <m:r>
                            <a:rPr lang="en-IN" sz="2000" b="0" i="1" smtClean="0">
                              <a:latin typeface="Cambria Math" panose="02040503050406030204" pitchFamily="18" charset="0"/>
                            </a:rPr>
                            <m:t>2</m:t>
                          </m:r>
                        </m:sup>
                      </m:sSup>
                      <m:r>
                        <a:rPr lang="en-IN" sz="2000" b="0" i="1" smtClean="0">
                          <a:latin typeface="Cambria Math" panose="02040503050406030204" pitchFamily="18" charset="0"/>
                        </a:rPr>
                        <m:t>+</m:t>
                      </m:r>
                      <m:sSup>
                        <m:sSupPr>
                          <m:ctrlPr>
                            <a:rPr lang="en-IN" sz="2000" b="0" i="1" smtClean="0">
                              <a:latin typeface="Cambria Math" panose="02040503050406030204" pitchFamily="18" charset="0"/>
                            </a:rPr>
                          </m:ctrlPr>
                        </m:sSupPr>
                        <m:e>
                          <m:d>
                            <m:dPr>
                              <m:begChr m:val="|"/>
                              <m:endChr m:val="|"/>
                              <m:ctrlPr>
                                <a:rPr lang="en-IN" sz="2000" b="0" i="1" smtClean="0">
                                  <a:latin typeface="Cambria Math" panose="02040503050406030204" pitchFamily="18" charset="0"/>
                                </a:rPr>
                              </m:ctrlPr>
                            </m:dPr>
                            <m:e>
                              <m:d>
                                <m:dPr>
                                  <m:begChr m:val="|"/>
                                  <m:endChr m:val="|"/>
                                  <m:ctrlPr>
                                    <a:rPr lang="en-IN" sz="2000" b="0" i="1" smtClean="0">
                                      <a:latin typeface="Cambria Math" panose="02040503050406030204" pitchFamily="18" charset="0"/>
                                    </a:rPr>
                                  </m:ctrlPr>
                                </m:dPr>
                                <m:e>
                                  <m:r>
                                    <a:rPr lang="en-IN" sz="2000" b="1" i="0" smtClean="0">
                                      <a:latin typeface="Cambria Math" panose="02040503050406030204" pitchFamily="18" charset="0"/>
                                    </a:rPr>
                                    <m:t>𝐱</m:t>
                                  </m:r>
                                </m:e>
                              </m:d>
                            </m:e>
                          </m:d>
                        </m:e>
                        <m:sup>
                          <m:r>
                            <a:rPr lang="en-IN" sz="2000" b="0" i="1" smtClean="0">
                              <a:latin typeface="Cambria Math" panose="02040503050406030204" pitchFamily="18" charset="0"/>
                            </a:rPr>
                            <m:t>2</m:t>
                          </m:r>
                        </m:sup>
                      </m:sSup>
                      <m:r>
                        <a:rPr lang="en-IN" sz="2000" b="0" i="1" smtClean="0">
                          <a:latin typeface="Cambria Math" panose="02040503050406030204" pitchFamily="18" charset="0"/>
                        </a:rPr>
                        <m:t>−2</m:t>
                      </m:r>
                      <m:d>
                        <m:dPr>
                          <m:begChr m:val="⟨"/>
                          <m:endChr m:val="⟩"/>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1" i="1" smtClean="0">
                                  <a:latin typeface="Cambria Math" panose="02040503050406030204" pitchFamily="18" charset="0"/>
                                </a:rPr>
                                <m:t>𝝁</m:t>
                              </m:r>
                            </m:e>
                            <m:sub>
                              <m:r>
                                <a:rPr lang="en-IN" sz="2000" b="0" i="1" smtClean="0">
                                  <a:latin typeface="Cambria Math" panose="02040503050406030204" pitchFamily="18" charset="0"/>
                                </a:rPr>
                                <m:t>−</m:t>
                              </m:r>
                            </m:sub>
                          </m:sSub>
                          <m:r>
                            <a:rPr lang="en-IN" sz="2000" b="0" i="1" smtClean="0">
                              <a:latin typeface="Cambria Math" panose="02040503050406030204" pitchFamily="18" charset="0"/>
                            </a:rPr>
                            <m:t>,</m:t>
                          </m:r>
                          <m:r>
                            <a:rPr lang="en-IN" sz="2000" b="1" i="0" smtClean="0">
                              <a:latin typeface="Cambria Math" panose="02040503050406030204" pitchFamily="18" charset="0"/>
                            </a:rPr>
                            <m:t>𝐱</m:t>
                          </m:r>
                        </m:e>
                      </m:d>
                    </m:oMath>
                  </m:oMathPara>
                </a14:m>
                <a:endParaRPr lang="en-IN" sz="2000" dirty="0"/>
              </a:p>
            </p:txBody>
          </p:sp>
        </mc:Choice>
        <mc:Fallback xmlns="">
          <p:sp>
            <p:nvSpPr>
              <p:cNvPr id="8" name="TextBox 7">
                <a:extLst>
                  <a:ext uri="{FF2B5EF4-FFF2-40B4-BE49-F238E27FC236}">
                    <a16:creationId xmlns:a16="http://schemas.microsoft.com/office/drawing/2014/main" id="{FBC6080F-8C06-4A02-BB60-7F2E50B40063}"/>
                  </a:ext>
                </a:extLst>
              </p:cNvPr>
              <p:cNvSpPr txBox="1">
                <a:spLocks noRot="1" noChangeAspect="1" noMove="1" noResize="1" noEditPoints="1" noAdjustHandles="1" noChangeArrowheads="1" noChangeShapeType="1" noTextEdit="1"/>
              </p:cNvSpPr>
              <p:nvPr/>
            </p:nvSpPr>
            <p:spPr>
              <a:xfrm>
                <a:off x="635414" y="3085595"/>
                <a:ext cx="4402615" cy="408189"/>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DC293D5C-DDDE-4F3A-9382-44A82FF7A39A}"/>
                  </a:ext>
                </a:extLst>
              </p:cNvPr>
              <p:cNvSpPr txBox="1"/>
              <p:nvPr/>
            </p:nvSpPr>
            <p:spPr>
              <a:xfrm>
                <a:off x="624541" y="3643518"/>
                <a:ext cx="4402615" cy="4081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N" sz="2000" b="0" i="1" smtClean="0">
                              <a:latin typeface="Cambria Math" panose="02040503050406030204" pitchFamily="18" charset="0"/>
                            </a:rPr>
                          </m:ctrlPr>
                        </m:sSupPr>
                        <m:e>
                          <m:d>
                            <m:dPr>
                              <m:begChr m:val="|"/>
                              <m:endChr m:val="|"/>
                              <m:ctrlPr>
                                <a:rPr lang="en-IN" sz="2000" b="0" i="1" smtClean="0">
                                  <a:latin typeface="Cambria Math" panose="02040503050406030204" pitchFamily="18" charset="0"/>
                                </a:rPr>
                              </m:ctrlPr>
                            </m:dPr>
                            <m:e>
                              <m:d>
                                <m:dPr>
                                  <m:begChr m:val="|"/>
                                  <m:endChr m:val="|"/>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1" i="1" smtClean="0">
                                          <a:latin typeface="Cambria Math" panose="02040503050406030204" pitchFamily="18" charset="0"/>
                                        </a:rPr>
                                        <m:t>𝝁</m:t>
                                      </m:r>
                                    </m:e>
                                    <m:sub>
                                      <m:r>
                                        <a:rPr lang="en-IN" sz="2000" b="0" i="1" smtClean="0">
                                          <a:latin typeface="Cambria Math" panose="02040503050406030204" pitchFamily="18" charset="0"/>
                                        </a:rPr>
                                        <m:t>+</m:t>
                                      </m:r>
                                    </m:sub>
                                  </m:sSub>
                                  <m:r>
                                    <a:rPr lang="en-IN" sz="2000" b="0" i="1" smtClean="0">
                                      <a:latin typeface="Cambria Math" panose="02040503050406030204" pitchFamily="18" charset="0"/>
                                    </a:rPr>
                                    <m:t>−</m:t>
                                  </m:r>
                                  <m:r>
                                    <a:rPr lang="en-IN" sz="2000" b="1" i="0" smtClean="0">
                                      <a:latin typeface="Cambria Math" panose="02040503050406030204" pitchFamily="18" charset="0"/>
                                    </a:rPr>
                                    <m:t>𝐱</m:t>
                                  </m:r>
                                </m:e>
                              </m:d>
                            </m:e>
                          </m:d>
                        </m:e>
                        <m:sup>
                          <m:r>
                            <a:rPr lang="en-IN" sz="2000" b="0" i="1" smtClean="0">
                              <a:latin typeface="Cambria Math" panose="02040503050406030204" pitchFamily="18" charset="0"/>
                            </a:rPr>
                            <m:t>2</m:t>
                          </m:r>
                        </m:sup>
                      </m:sSup>
                      <m:r>
                        <a:rPr lang="en-IN" sz="2000" b="0" i="1" smtClean="0">
                          <a:latin typeface="Cambria Math" panose="02040503050406030204" pitchFamily="18" charset="0"/>
                        </a:rPr>
                        <m:t>=</m:t>
                      </m:r>
                      <m:sSup>
                        <m:sSupPr>
                          <m:ctrlPr>
                            <a:rPr lang="en-IN" sz="2000" b="0" i="1" smtClean="0">
                              <a:latin typeface="Cambria Math" panose="02040503050406030204" pitchFamily="18" charset="0"/>
                            </a:rPr>
                          </m:ctrlPr>
                        </m:sSupPr>
                        <m:e>
                          <m:d>
                            <m:dPr>
                              <m:begChr m:val="|"/>
                              <m:endChr m:val="|"/>
                              <m:ctrlPr>
                                <a:rPr lang="en-IN" sz="2000" b="0" i="1" smtClean="0">
                                  <a:latin typeface="Cambria Math" panose="02040503050406030204" pitchFamily="18" charset="0"/>
                                </a:rPr>
                              </m:ctrlPr>
                            </m:dPr>
                            <m:e>
                              <m:d>
                                <m:dPr>
                                  <m:begChr m:val="|"/>
                                  <m:endChr m:val="|"/>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1" i="1" smtClean="0">
                                          <a:latin typeface="Cambria Math" panose="02040503050406030204" pitchFamily="18" charset="0"/>
                                        </a:rPr>
                                        <m:t>𝝁</m:t>
                                      </m:r>
                                    </m:e>
                                    <m:sub>
                                      <m:r>
                                        <a:rPr lang="en-IN" sz="2000" b="0" i="1" smtClean="0">
                                          <a:latin typeface="Cambria Math" panose="02040503050406030204" pitchFamily="18" charset="0"/>
                                        </a:rPr>
                                        <m:t>+</m:t>
                                      </m:r>
                                    </m:sub>
                                  </m:sSub>
                                </m:e>
                              </m:d>
                            </m:e>
                          </m:d>
                        </m:e>
                        <m:sup>
                          <m:r>
                            <a:rPr lang="en-IN" sz="2000" b="0" i="1" smtClean="0">
                              <a:latin typeface="Cambria Math" panose="02040503050406030204" pitchFamily="18" charset="0"/>
                            </a:rPr>
                            <m:t>2</m:t>
                          </m:r>
                        </m:sup>
                      </m:sSup>
                      <m:r>
                        <a:rPr lang="en-IN" sz="2000" b="0" i="1" smtClean="0">
                          <a:latin typeface="Cambria Math" panose="02040503050406030204" pitchFamily="18" charset="0"/>
                        </a:rPr>
                        <m:t>+</m:t>
                      </m:r>
                      <m:sSup>
                        <m:sSupPr>
                          <m:ctrlPr>
                            <a:rPr lang="en-IN" sz="2000" b="0" i="1" smtClean="0">
                              <a:latin typeface="Cambria Math" panose="02040503050406030204" pitchFamily="18" charset="0"/>
                            </a:rPr>
                          </m:ctrlPr>
                        </m:sSupPr>
                        <m:e>
                          <m:d>
                            <m:dPr>
                              <m:begChr m:val="|"/>
                              <m:endChr m:val="|"/>
                              <m:ctrlPr>
                                <a:rPr lang="en-IN" sz="2000" b="0" i="1" smtClean="0">
                                  <a:latin typeface="Cambria Math" panose="02040503050406030204" pitchFamily="18" charset="0"/>
                                </a:rPr>
                              </m:ctrlPr>
                            </m:dPr>
                            <m:e>
                              <m:d>
                                <m:dPr>
                                  <m:begChr m:val="|"/>
                                  <m:endChr m:val="|"/>
                                  <m:ctrlPr>
                                    <a:rPr lang="en-IN" sz="2000" b="0" i="1" smtClean="0">
                                      <a:latin typeface="Cambria Math" panose="02040503050406030204" pitchFamily="18" charset="0"/>
                                    </a:rPr>
                                  </m:ctrlPr>
                                </m:dPr>
                                <m:e>
                                  <m:r>
                                    <a:rPr lang="en-IN" sz="2000" b="1" i="0" smtClean="0">
                                      <a:latin typeface="Cambria Math" panose="02040503050406030204" pitchFamily="18" charset="0"/>
                                    </a:rPr>
                                    <m:t>𝐱</m:t>
                                  </m:r>
                                </m:e>
                              </m:d>
                            </m:e>
                          </m:d>
                        </m:e>
                        <m:sup>
                          <m:r>
                            <a:rPr lang="en-IN" sz="2000" b="0" i="1" smtClean="0">
                              <a:latin typeface="Cambria Math" panose="02040503050406030204" pitchFamily="18" charset="0"/>
                            </a:rPr>
                            <m:t>2</m:t>
                          </m:r>
                        </m:sup>
                      </m:sSup>
                      <m:r>
                        <a:rPr lang="en-IN" sz="2000" b="0" i="1" smtClean="0">
                          <a:latin typeface="Cambria Math" panose="02040503050406030204" pitchFamily="18" charset="0"/>
                        </a:rPr>
                        <m:t>−2</m:t>
                      </m:r>
                      <m:d>
                        <m:dPr>
                          <m:begChr m:val="⟨"/>
                          <m:endChr m:val="⟩"/>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1" i="1" smtClean="0">
                                  <a:latin typeface="Cambria Math" panose="02040503050406030204" pitchFamily="18" charset="0"/>
                                </a:rPr>
                                <m:t>𝝁</m:t>
                              </m:r>
                            </m:e>
                            <m:sub>
                              <m:r>
                                <a:rPr lang="en-IN" sz="2000" b="0" i="1" smtClean="0">
                                  <a:latin typeface="Cambria Math" panose="02040503050406030204" pitchFamily="18" charset="0"/>
                                </a:rPr>
                                <m:t>+</m:t>
                              </m:r>
                            </m:sub>
                          </m:sSub>
                          <m:r>
                            <a:rPr lang="en-IN" sz="2000" b="0" i="1" smtClean="0">
                              <a:latin typeface="Cambria Math" panose="02040503050406030204" pitchFamily="18" charset="0"/>
                            </a:rPr>
                            <m:t>,</m:t>
                          </m:r>
                          <m:r>
                            <a:rPr lang="en-IN" sz="2000" b="1" i="0" smtClean="0">
                              <a:latin typeface="Cambria Math" panose="02040503050406030204" pitchFamily="18" charset="0"/>
                            </a:rPr>
                            <m:t>𝐱</m:t>
                          </m:r>
                        </m:e>
                      </m:d>
                    </m:oMath>
                  </m:oMathPara>
                </a14:m>
                <a:endParaRPr lang="en-IN" sz="2000" dirty="0"/>
              </a:p>
            </p:txBody>
          </p:sp>
        </mc:Choice>
        <mc:Fallback xmlns="">
          <p:sp>
            <p:nvSpPr>
              <p:cNvPr id="106" name="TextBox 105">
                <a:extLst>
                  <a:ext uri="{FF2B5EF4-FFF2-40B4-BE49-F238E27FC236}">
                    <a16:creationId xmlns:a16="http://schemas.microsoft.com/office/drawing/2014/main" id="{DC293D5C-DDDE-4F3A-9382-44A82FF7A39A}"/>
                  </a:ext>
                </a:extLst>
              </p:cNvPr>
              <p:cNvSpPr txBox="1">
                <a:spLocks noRot="1" noChangeAspect="1" noMove="1" noResize="1" noEditPoints="1" noAdjustHandles="1" noChangeArrowheads="1" noChangeShapeType="1" noTextEdit="1"/>
              </p:cNvSpPr>
              <p:nvPr/>
            </p:nvSpPr>
            <p:spPr>
              <a:xfrm>
                <a:off x="624541" y="3643518"/>
                <a:ext cx="4402615" cy="408189"/>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1D59649-A496-4B60-93A1-2B88C7F18373}"/>
                  </a:ext>
                </a:extLst>
              </p:cNvPr>
              <p:cNvSpPr txBox="1"/>
              <p:nvPr/>
            </p:nvSpPr>
            <p:spPr>
              <a:xfrm>
                <a:off x="454335" y="5342140"/>
                <a:ext cx="11154079" cy="582147"/>
              </a:xfrm>
              <a:prstGeom prst="rect">
                <a:avLst/>
              </a:prstGeom>
              <a:noFill/>
            </p:spPr>
            <p:txBody>
              <a:bodyPr wrap="none" rtlCol="0">
                <a:spAutoFit/>
              </a:bodyPr>
              <a:lstStyle/>
              <a:p>
                <a:r>
                  <a:rPr lang="en-IN" sz="2400" b="1" dirty="0">
                    <a:latin typeface="Abadi Extra Light" panose="020B0204020104020204" pitchFamily="34" charset="0"/>
                  </a:rPr>
                  <a:t>Prediction Rule: </a:t>
                </a:r>
                <a:r>
                  <a:rPr lang="en-IN" sz="2400" dirty="0">
                    <a:latin typeface="Abadi Extra Light" panose="020B0204020104020204" pitchFamily="34" charset="0"/>
                  </a:rPr>
                  <a:t>Predict label as +1 if </a:t>
                </a:r>
                <a14:m>
                  <m:oMath xmlns:m="http://schemas.openxmlformats.org/officeDocument/2006/math">
                    <m:r>
                      <a:rPr lang="en-IN" sz="2400" b="0" i="1" smtClean="0">
                        <a:latin typeface="Cambria Math" panose="02040503050406030204" pitchFamily="18" charset="0"/>
                      </a:rPr>
                      <m:t>𝑓</m:t>
                    </m:r>
                    <m:d>
                      <m:dPr>
                        <m:ctrlPr>
                          <a:rPr lang="en-IN" sz="2400" b="0" i="1" smtClean="0">
                            <a:latin typeface="Cambria Math" panose="02040503050406030204" pitchFamily="18" charset="0"/>
                          </a:rPr>
                        </m:ctrlPr>
                      </m:dPr>
                      <m:e>
                        <m:r>
                          <a:rPr lang="en-IN" sz="2400" b="1" i="0" smtClean="0">
                            <a:latin typeface="Cambria Math" panose="02040503050406030204" pitchFamily="18" charset="0"/>
                          </a:rPr>
                          <m:t>𝐱</m:t>
                        </m:r>
                      </m:e>
                    </m:d>
                    <m:r>
                      <a:rPr lang="en-IN" sz="2400" b="0" i="1" smtClean="0">
                        <a:latin typeface="Cambria Math" panose="02040503050406030204" pitchFamily="18" charset="0"/>
                      </a:rPr>
                      <m:t>=</m:t>
                    </m:r>
                    <m:sSup>
                      <m:sSupPr>
                        <m:ctrlPr>
                          <a:rPr lang="en-IN" sz="2400" b="0" i="1" smtClean="0">
                            <a:latin typeface="Cambria Math" panose="02040503050406030204" pitchFamily="18" charset="0"/>
                          </a:rPr>
                        </m:ctrlPr>
                      </m:sSupPr>
                      <m:e>
                        <m:d>
                          <m:dPr>
                            <m:begChr m:val="|"/>
                            <m:endChr m:val="|"/>
                            <m:ctrlPr>
                              <a:rPr lang="en-IN" sz="2400" i="1">
                                <a:latin typeface="Cambria Math" panose="02040503050406030204" pitchFamily="18" charset="0"/>
                              </a:rPr>
                            </m:ctrlPr>
                          </m:dPr>
                          <m:e>
                            <m:d>
                              <m:dPr>
                                <m:begChr m:val="|"/>
                                <m:endChr m:val="|"/>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b="1" i="1">
                                        <a:latin typeface="Cambria Math" panose="02040503050406030204" pitchFamily="18" charset="0"/>
                                      </a:rPr>
                                      <m:t>𝝁</m:t>
                                    </m:r>
                                  </m:e>
                                  <m:sub>
                                    <m:r>
                                      <a:rPr lang="en-IN" sz="2400" i="1">
                                        <a:latin typeface="Cambria Math" panose="02040503050406030204" pitchFamily="18" charset="0"/>
                                      </a:rPr>
                                      <m:t>−</m:t>
                                    </m:r>
                                  </m:sub>
                                </m:sSub>
                                <m:r>
                                  <a:rPr lang="en-IN" sz="2400" i="1">
                                    <a:latin typeface="Cambria Math" panose="02040503050406030204" pitchFamily="18" charset="0"/>
                                  </a:rPr>
                                  <m:t>−</m:t>
                                </m:r>
                                <m:r>
                                  <a:rPr lang="en-IN" sz="2400" b="1">
                                    <a:latin typeface="Cambria Math" panose="02040503050406030204" pitchFamily="18" charset="0"/>
                                  </a:rPr>
                                  <m:t>𝐱</m:t>
                                </m:r>
                              </m:e>
                            </m:d>
                          </m:e>
                        </m:d>
                      </m:e>
                      <m:sup>
                        <m:r>
                          <a:rPr lang="en-IN" sz="2400" b="0" i="1" smtClean="0">
                            <a:latin typeface="Cambria Math" panose="02040503050406030204" pitchFamily="18" charset="0"/>
                          </a:rPr>
                          <m:t>2</m:t>
                        </m:r>
                      </m:sup>
                    </m:sSup>
                  </m:oMath>
                </a14:m>
                <a:r>
                  <a:rPr lang="en-IN" sz="2400" dirty="0">
                    <a:latin typeface="Abadi Extra Light" panose="020B0204020104020204" pitchFamily="34" charset="0"/>
                  </a:rPr>
                  <a:t> </a:t>
                </a:r>
                <a14:m>
                  <m:oMath xmlns:m="http://schemas.openxmlformats.org/officeDocument/2006/math">
                    <m:r>
                      <a:rPr lang="en-IN" sz="2400" i="1" dirty="0" smtClean="0">
                        <a:latin typeface="Cambria Math" panose="02040503050406030204" pitchFamily="18" charset="0"/>
                      </a:rPr>
                      <m:t>−</m:t>
                    </m:r>
                  </m:oMath>
                </a14:m>
                <a:r>
                  <a:rPr lang="en-IN" sz="2400" dirty="0">
                    <a:latin typeface="Abadi Extra Light" panose="020B0204020104020204" pitchFamily="34" charset="0"/>
                  </a:rPr>
                  <a:t> </a:t>
                </a:r>
                <a14:m>
                  <m:oMath xmlns:m="http://schemas.openxmlformats.org/officeDocument/2006/math">
                    <m:sSup>
                      <m:sSupPr>
                        <m:ctrlPr>
                          <a:rPr lang="en-IN" sz="2400" b="0" i="1" smtClean="0">
                            <a:latin typeface="Cambria Math" panose="02040503050406030204" pitchFamily="18" charset="0"/>
                          </a:rPr>
                        </m:ctrlPr>
                      </m:sSupPr>
                      <m:e>
                        <m:d>
                          <m:dPr>
                            <m:begChr m:val="|"/>
                            <m:endChr m:val="|"/>
                            <m:ctrlPr>
                              <a:rPr lang="en-IN" sz="2400" i="1">
                                <a:latin typeface="Cambria Math" panose="02040503050406030204" pitchFamily="18" charset="0"/>
                              </a:rPr>
                            </m:ctrlPr>
                          </m:dPr>
                          <m:e>
                            <m:d>
                              <m:dPr>
                                <m:begChr m:val="|"/>
                                <m:endChr m:val="|"/>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b="1" i="1">
                                        <a:latin typeface="Cambria Math" panose="02040503050406030204" pitchFamily="18" charset="0"/>
                                      </a:rPr>
                                      <m:t>𝝁</m:t>
                                    </m:r>
                                  </m:e>
                                  <m:sub>
                                    <m:r>
                                      <a:rPr lang="en-IN" sz="2400" b="0" i="1" smtClean="0">
                                        <a:latin typeface="Cambria Math" panose="02040503050406030204" pitchFamily="18" charset="0"/>
                                      </a:rPr>
                                      <m:t>+</m:t>
                                    </m:r>
                                  </m:sub>
                                </m:sSub>
                                <m:r>
                                  <a:rPr lang="en-IN" sz="2400" i="1">
                                    <a:latin typeface="Cambria Math" panose="02040503050406030204" pitchFamily="18" charset="0"/>
                                  </a:rPr>
                                  <m:t>−</m:t>
                                </m:r>
                                <m:r>
                                  <a:rPr lang="en-IN" sz="2400" b="1">
                                    <a:latin typeface="Cambria Math" panose="02040503050406030204" pitchFamily="18" charset="0"/>
                                  </a:rPr>
                                  <m:t>𝐱</m:t>
                                </m:r>
                              </m:e>
                            </m:d>
                          </m:e>
                        </m:d>
                      </m:e>
                      <m:sup>
                        <m:r>
                          <a:rPr lang="en-IN" sz="2400" b="0" i="1" smtClean="0">
                            <a:latin typeface="Cambria Math" panose="02040503050406030204" pitchFamily="18" charset="0"/>
                          </a:rPr>
                          <m:t>2</m:t>
                        </m:r>
                      </m:sup>
                    </m:sSup>
                    <m:r>
                      <a:rPr lang="en-IN" sz="2400" b="0" i="1" smtClean="0">
                        <a:latin typeface="Cambria Math" panose="02040503050406030204" pitchFamily="18" charset="0"/>
                      </a:rPr>
                      <m:t>&gt;0</m:t>
                    </m:r>
                  </m:oMath>
                </a14:m>
                <a:r>
                  <a:rPr lang="en-IN" sz="2400" dirty="0">
                    <a:latin typeface="Abadi Extra Light" panose="020B0204020104020204" pitchFamily="34" charset="0"/>
                  </a:rPr>
                  <a:t> otherwise -1</a:t>
                </a:r>
              </a:p>
            </p:txBody>
          </p:sp>
        </mc:Choice>
        <mc:Fallback xmlns="">
          <p:sp>
            <p:nvSpPr>
              <p:cNvPr id="10" name="TextBox 9">
                <a:extLst>
                  <a:ext uri="{FF2B5EF4-FFF2-40B4-BE49-F238E27FC236}">
                    <a16:creationId xmlns:a16="http://schemas.microsoft.com/office/drawing/2014/main" id="{E1D59649-A496-4B60-93A1-2B88C7F18373}"/>
                  </a:ext>
                </a:extLst>
              </p:cNvPr>
              <p:cNvSpPr txBox="1">
                <a:spLocks noRot="1" noChangeAspect="1" noMove="1" noResize="1" noEditPoints="1" noAdjustHandles="1" noChangeArrowheads="1" noChangeShapeType="1" noTextEdit="1"/>
              </p:cNvSpPr>
              <p:nvPr/>
            </p:nvSpPr>
            <p:spPr>
              <a:xfrm>
                <a:off x="454335" y="5342140"/>
                <a:ext cx="11154079" cy="582147"/>
              </a:xfrm>
              <a:prstGeom prst="rect">
                <a:avLst/>
              </a:prstGeom>
              <a:blipFill>
                <a:blip r:embed="rId8"/>
                <a:stretch>
                  <a:fillRect l="-875" b="-18750"/>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399367125"/>
      </p:ext>
    </p:extLst>
  </p:cSld>
  <p:clrMapOvr>
    <a:masterClrMapping/>
  </p:clrMapOvr>
  <mc:AlternateContent xmlns:mc="http://schemas.openxmlformats.org/markup-compatibility/2006" xmlns:p14="http://schemas.microsoft.com/office/powerpoint/2010/main">
    <mc:Choice Requires="p14">
      <p:transition spd="slow" p14:dur="2000" advTm="105273"/>
    </mc:Choice>
    <mc:Fallback xmlns="">
      <p:transition spd="slow" advTm="1052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down)">
                                      <p:cBhvr>
                                        <p:cTn id="20" dur="500"/>
                                        <p:tgtEl>
                                          <p:spTgt spid="6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down)">
                                      <p:cBhvr>
                                        <p:cTn id="23" dur="500"/>
                                        <p:tgtEl>
                                          <p:spTgt spid="6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down)">
                                      <p:cBhvr>
                                        <p:cTn id="26" dur="500"/>
                                        <p:tgtEl>
                                          <p:spTgt spid="6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wipe(down)">
                                      <p:cBhvr>
                                        <p:cTn id="29" dur="500"/>
                                        <p:tgtEl>
                                          <p:spTgt spid="7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down)">
                                      <p:cBhvr>
                                        <p:cTn id="32" dur="500"/>
                                        <p:tgtEl>
                                          <p:spTgt spid="7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wipe(down)">
                                      <p:cBhvr>
                                        <p:cTn id="35" dur="500"/>
                                        <p:tgtEl>
                                          <p:spTgt spid="7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wipe(down)">
                                      <p:cBhvr>
                                        <p:cTn id="38" dur="500"/>
                                        <p:tgtEl>
                                          <p:spTgt spid="7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wipe(down)">
                                      <p:cBhvr>
                                        <p:cTn id="41" dur="500"/>
                                        <p:tgtEl>
                                          <p:spTgt spid="7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wipe(down)">
                                      <p:cBhvr>
                                        <p:cTn id="44" dur="500"/>
                                        <p:tgtEl>
                                          <p:spTgt spid="7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wipe(down)">
                                      <p:cBhvr>
                                        <p:cTn id="47" dur="500"/>
                                        <p:tgtEl>
                                          <p:spTgt spid="7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wipe(down)">
                                      <p:cBhvr>
                                        <p:cTn id="50" dur="500"/>
                                        <p:tgtEl>
                                          <p:spTgt spid="78"/>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wipe(down)">
                                      <p:cBhvr>
                                        <p:cTn id="53" dur="500"/>
                                        <p:tgtEl>
                                          <p:spTgt spid="7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wipe(down)">
                                      <p:cBhvr>
                                        <p:cTn id="56" dur="500"/>
                                        <p:tgtEl>
                                          <p:spTgt spid="80"/>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down)">
                                      <p:cBhvr>
                                        <p:cTn id="59" dur="500"/>
                                        <p:tgtEl>
                                          <p:spTgt spid="81"/>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wipe(down)">
                                      <p:cBhvr>
                                        <p:cTn id="62" dur="500"/>
                                        <p:tgtEl>
                                          <p:spTgt spid="82"/>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83"/>
                                        </p:tgtEl>
                                        <p:attrNameLst>
                                          <p:attrName>style.visibility</p:attrName>
                                        </p:attrNameLst>
                                      </p:cBhvr>
                                      <p:to>
                                        <p:strVal val="visible"/>
                                      </p:to>
                                    </p:set>
                                    <p:animEffect transition="in" filter="wipe(down)">
                                      <p:cBhvr>
                                        <p:cTn id="65" dur="500"/>
                                        <p:tgtEl>
                                          <p:spTgt spid="83"/>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wipe(down)">
                                      <p:cBhvr>
                                        <p:cTn id="68" dur="500"/>
                                        <p:tgtEl>
                                          <p:spTgt spid="84"/>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wipe(down)">
                                      <p:cBhvr>
                                        <p:cTn id="71" dur="500"/>
                                        <p:tgtEl>
                                          <p:spTgt spid="85"/>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wipe(down)">
                                      <p:cBhvr>
                                        <p:cTn id="74" dur="500"/>
                                        <p:tgtEl>
                                          <p:spTgt spid="86"/>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wipe(down)">
                                      <p:cBhvr>
                                        <p:cTn id="77" dur="500"/>
                                        <p:tgtEl>
                                          <p:spTgt spid="87"/>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wipe(down)">
                                      <p:cBhvr>
                                        <p:cTn id="80" dur="500"/>
                                        <p:tgtEl>
                                          <p:spTgt spid="88"/>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wipe(down)">
                                      <p:cBhvr>
                                        <p:cTn id="83" dur="500"/>
                                        <p:tgtEl>
                                          <p:spTgt spid="89"/>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90"/>
                                        </p:tgtEl>
                                        <p:attrNameLst>
                                          <p:attrName>style.visibility</p:attrName>
                                        </p:attrNameLst>
                                      </p:cBhvr>
                                      <p:to>
                                        <p:strVal val="visible"/>
                                      </p:to>
                                    </p:set>
                                    <p:animEffect transition="in" filter="wipe(down)">
                                      <p:cBhvr>
                                        <p:cTn id="86" dur="500"/>
                                        <p:tgtEl>
                                          <p:spTgt spid="90"/>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91"/>
                                        </p:tgtEl>
                                        <p:attrNameLst>
                                          <p:attrName>style.visibility</p:attrName>
                                        </p:attrNameLst>
                                      </p:cBhvr>
                                      <p:to>
                                        <p:strVal val="visible"/>
                                      </p:to>
                                    </p:set>
                                    <p:animEffect transition="in" filter="wipe(down)">
                                      <p:cBhvr>
                                        <p:cTn id="89" dur="500"/>
                                        <p:tgtEl>
                                          <p:spTgt spid="91"/>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92"/>
                                        </p:tgtEl>
                                        <p:attrNameLst>
                                          <p:attrName>style.visibility</p:attrName>
                                        </p:attrNameLst>
                                      </p:cBhvr>
                                      <p:to>
                                        <p:strVal val="visible"/>
                                      </p:to>
                                    </p:set>
                                    <p:animEffect transition="in" filter="wipe(down)">
                                      <p:cBhvr>
                                        <p:cTn id="92" dur="500"/>
                                        <p:tgtEl>
                                          <p:spTgt spid="92"/>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93"/>
                                        </p:tgtEl>
                                        <p:attrNameLst>
                                          <p:attrName>style.visibility</p:attrName>
                                        </p:attrNameLst>
                                      </p:cBhvr>
                                      <p:to>
                                        <p:strVal val="visible"/>
                                      </p:to>
                                    </p:set>
                                    <p:animEffect transition="in" filter="wipe(down)">
                                      <p:cBhvr>
                                        <p:cTn id="95" dur="500"/>
                                        <p:tgtEl>
                                          <p:spTgt spid="93"/>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94"/>
                                        </p:tgtEl>
                                        <p:attrNameLst>
                                          <p:attrName>style.visibility</p:attrName>
                                        </p:attrNameLst>
                                      </p:cBhvr>
                                      <p:to>
                                        <p:strVal val="visible"/>
                                      </p:to>
                                    </p:set>
                                    <p:animEffect transition="in" filter="wipe(down)">
                                      <p:cBhvr>
                                        <p:cTn id="98" dur="500"/>
                                        <p:tgtEl>
                                          <p:spTgt spid="94"/>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down)">
                                      <p:cBhvr>
                                        <p:cTn id="101" dur="500"/>
                                        <p:tgtEl>
                                          <p:spTgt spid="95"/>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96"/>
                                        </p:tgtEl>
                                        <p:attrNameLst>
                                          <p:attrName>style.visibility</p:attrName>
                                        </p:attrNameLst>
                                      </p:cBhvr>
                                      <p:to>
                                        <p:strVal val="visible"/>
                                      </p:to>
                                    </p:set>
                                    <p:animEffect transition="in" filter="wipe(down)">
                                      <p:cBhvr>
                                        <p:cTn id="104" dur="500"/>
                                        <p:tgtEl>
                                          <p:spTgt spid="9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104"/>
                                        </p:tgtEl>
                                        <p:attrNameLst>
                                          <p:attrName>style.visibility</p:attrName>
                                        </p:attrNameLst>
                                      </p:cBhvr>
                                      <p:to>
                                        <p:strVal val="visible"/>
                                      </p:to>
                                    </p:set>
                                    <p:animEffect transition="in" filter="wipe(down)">
                                      <p:cBhvr>
                                        <p:cTn id="107" dur="500"/>
                                        <p:tgtEl>
                                          <p:spTgt spid="10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down)">
                                      <p:cBhvr>
                                        <p:cTn id="112" dur="500"/>
                                        <p:tgtEl>
                                          <p:spTgt spid="8"/>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106"/>
                                        </p:tgtEl>
                                        <p:attrNameLst>
                                          <p:attrName>style.visibility</p:attrName>
                                        </p:attrNameLst>
                                      </p:cBhvr>
                                      <p:to>
                                        <p:strVal val="visible"/>
                                      </p:to>
                                    </p:set>
                                    <p:animEffect transition="in" filter="wipe(down)">
                                      <p:cBhvr>
                                        <p:cTn id="117" dur="500"/>
                                        <p:tgtEl>
                                          <p:spTgt spid="106"/>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wipe(down)">
                                      <p:cBhvr>
                                        <p:cTn id="1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2" grpId="0" animBg="1"/>
      <p:bldP spid="64" grpId="0" animBg="1"/>
      <p:bldP spid="68" grpId="0" animBg="1"/>
      <p:bldP spid="69"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p:bldP spid="93" grpId="0"/>
      <p:bldP spid="94" grpId="0" animBg="1"/>
      <p:bldP spid="95" grpId="0" animBg="1"/>
      <p:bldP spid="96" grpId="0" animBg="1"/>
      <p:bldP spid="104" grpId="0"/>
      <p:bldP spid="8" grpId="0"/>
      <p:bldP spid="106"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err="1">
                <a:solidFill>
                  <a:schemeClr val="accent2">
                    <a:lumMod val="75000"/>
                  </a:schemeClr>
                </a:solidFill>
              </a:rPr>
              <a:t>LwP</a:t>
            </a:r>
            <a:r>
              <a:rPr lang="en-IN" dirty="0">
                <a:solidFill>
                  <a:schemeClr val="accent2">
                    <a:lumMod val="75000"/>
                  </a:schemeClr>
                </a:solidFill>
              </a:rPr>
              <a:t>: The Prediction Rule, Mathematically</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23</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Let’s expand the prediction rule expression a bit more</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marL="0" indent="0">
                  <a:buNone/>
                </a:pPr>
                <a:endParaRPr lang="en-GB" dirty="0">
                  <a:latin typeface="Abadi Extra Light" panose="020B0204020104020204" pitchFamily="34" charset="0"/>
                </a:endParaRPr>
              </a:p>
              <a:p>
                <a:pPr marL="0" indent="0">
                  <a:buNone/>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Thus </a:t>
                </a:r>
                <a:r>
                  <a:rPr lang="en-GB" dirty="0" err="1">
                    <a:latin typeface="Abadi Extra Light" panose="020B0204020104020204" pitchFamily="34" charset="0"/>
                  </a:rPr>
                  <a:t>LwP</a:t>
                </a:r>
                <a:r>
                  <a:rPr lang="en-GB" dirty="0">
                    <a:latin typeface="Abadi Extra Light" panose="020B0204020104020204" pitchFamily="34" charset="0"/>
                  </a:rPr>
                  <a:t> with Euclidean distance is equivalent to a linear model with </a:t>
                </a:r>
              </a:p>
              <a:p>
                <a:pPr lvl="1">
                  <a:buFont typeface="Wingdings" panose="05000000000000000000" pitchFamily="2" charset="2"/>
                  <a:buChar char="§"/>
                </a:pPr>
                <a:r>
                  <a:rPr lang="en-GB" dirty="0">
                    <a:latin typeface="Abadi Extra Light" panose="020B0204020104020204" pitchFamily="34" charset="0"/>
                  </a:rPr>
                  <a:t>Weight vector </a:t>
                </a:r>
                <a14:m>
                  <m:oMath xmlns:m="http://schemas.openxmlformats.org/officeDocument/2006/math">
                    <m:r>
                      <a:rPr lang="en-IN" b="1" i="0">
                        <a:latin typeface="Cambria Math" panose="02040503050406030204" pitchFamily="18" charset="0"/>
                      </a:rPr>
                      <m:t>𝐰</m:t>
                    </m:r>
                    <m:r>
                      <a:rPr lang="en-IN" i="1">
                        <a:latin typeface="Cambria Math" panose="02040503050406030204" pitchFamily="18" charset="0"/>
                      </a:rPr>
                      <m:t>= </m:t>
                    </m:r>
                  </m:oMath>
                </a14:m>
                <a:r>
                  <a:rPr lang="en-IN" dirty="0"/>
                  <a:t>2(</a:t>
                </a:r>
                <a14:m>
                  <m:oMath xmlns:m="http://schemas.openxmlformats.org/officeDocument/2006/math">
                    <m:sSub>
                      <m:sSubPr>
                        <m:ctrlPr>
                          <a:rPr lang="en-IN" i="1">
                            <a:latin typeface="Cambria Math" panose="02040503050406030204" pitchFamily="18" charset="0"/>
                          </a:rPr>
                        </m:ctrlPr>
                      </m:sSubPr>
                      <m:e>
                        <m:r>
                          <a:rPr lang="en-IN" b="1" i="1">
                            <a:latin typeface="Cambria Math" panose="02040503050406030204" pitchFamily="18" charset="0"/>
                          </a:rPr>
                          <m:t>𝝁</m:t>
                        </m:r>
                      </m:e>
                      <m:sub>
                        <m:r>
                          <a:rPr lang="en-IN" i="1">
                            <a:latin typeface="Cambria Math" panose="02040503050406030204" pitchFamily="18" charset="0"/>
                          </a:rPr>
                          <m:t>+</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b="1" i="1">
                            <a:latin typeface="Cambria Math" panose="02040503050406030204" pitchFamily="18" charset="0"/>
                          </a:rPr>
                          <m:t>𝝁</m:t>
                        </m:r>
                      </m:e>
                      <m:sub>
                        <m:r>
                          <a:rPr lang="en-IN" i="1">
                            <a:latin typeface="Cambria Math" panose="02040503050406030204" pitchFamily="18" charset="0"/>
                          </a:rPr>
                          <m:t>−</m:t>
                        </m:r>
                      </m:sub>
                    </m:sSub>
                    <m:r>
                      <a:rPr lang="en-IN">
                        <a:latin typeface="Cambria Math" panose="02040503050406030204" pitchFamily="18" charset="0"/>
                      </a:rPr>
                      <m:t>)</m:t>
                    </m:r>
                  </m:oMath>
                </a14:m>
                <a:r>
                  <a:rPr lang="en-IN" dirty="0"/>
                  <a:t> </a:t>
                </a:r>
              </a:p>
              <a:p>
                <a:pPr lvl="1">
                  <a:buFont typeface="Wingdings" panose="05000000000000000000" pitchFamily="2" charset="2"/>
                  <a:buChar char="§"/>
                </a:pPr>
                <a:r>
                  <a:rPr lang="en-IN" dirty="0">
                    <a:latin typeface="Abadi Extra Light" panose="020B0204020104020204" pitchFamily="34" charset="0"/>
                  </a:rPr>
                  <a:t>Bias term </a:t>
                </a:r>
                <a14:m>
                  <m:oMath xmlns:m="http://schemas.openxmlformats.org/officeDocument/2006/math">
                    <m:r>
                      <a:rPr lang="en-IN" i="1">
                        <a:latin typeface="Cambria Math" panose="02040503050406030204" pitchFamily="18" charset="0"/>
                      </a:rPr>
                      <m:t>𝑏</m:t>
                    </m:r>
                    <m:r>
                      <a:rPr lang="en-IN" i="1">
                        <a:latin typeface="Cambria Math" panose="02040503050406030204" pitchFamily="18" charset="0"/>
                      </a:rPr>
                      <m:t>=</m:t>
                    </m:r>
                    <m:sSup>
                      <m:sSupPr>
                        <m:ctrlPr>
                          <a:rPr lang="en-IN" i="1">
                            <a:latin typeface="Cambria Math" panose="02040503050406030204" pitchFamily="18" charset="0"/>
                          </a:rPr>
                        </m:ctrlPr>
                      </m:sSupPr>
                      <m:e>
                        <m:d>
                          <m:dPr>
                            <m:begChr m:val="|"/>
                            <m:endChr m:val="|"/>
                            <m:ctrlPr>
                              <a:rPr lang="en-IN" i="1">
                                <a:latin typeface="Cambria Math" panose="02040503050406030204" pitchFamily="18" charset="0"/>
                              </a:rPr>
                            </m:ctrlPr>
                          </m:dPr>
                          <m:e>
                            <m:d>
                              <m:dPr>
                                <m:begChr m:val="|"/>
                                <m:endChr m:val="|"/>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b="1" i="1">
                                        <a:latin typeface="Cambria Math" panose="02040503050406030204" pitchFamily="18" charset="0"/>
                                      </a:rPr>
                                      <m:t>𝝁</m:t>
                                    </m:r>
                                  </m:e>
                                  <m:sub>
                                    <m:r>
                                      <a:rPr lang="en-IN" i="1">
                                        <a:latin typeface="Cambria Math" panose="02040503050406030204" pitchFamily="18" charset="0"/>
                                      </a:rPr>
                                      <m:t>−</m:t>
                                    </m:r>
                                  </m:sub>
                                </m:sSub>
                              </m:e>
                            </m:d>
                          </m:e>
                        </m:d>
                      </m:e>
                      <m:sup>
                        <m:r>
                          <a:rPr lang="en-IN" i="1">
                            <a:latin typeface="Cambria Math" panose="02040503050406030204" pitchFamily="18" charset="0"/>
                          </a:rPr>
                          <m:t>2</m:t>
                        </m:r>
                      </m:sup>
                    </m:sSup>
                    <m:r>
                      <a:rPr lang="en-IN">
                        <a:latin typeface="Cambria Math" panose="02040503050406030204" pitchFamily="18" charset="0"/>
                      </a:rPr>
                      <m:t> −</m:t>
                    </m:r>
                    <m:sSup>
                      <m:sSupPr>
                        <m:ctrlPr>
                          <a:rPr lang="en-IN" i="1">
                            <a:latin typeface="Cambria Math" panose="02040503050406030204" pitchFamily="18" charset="0"/>
                          </a:rPr>
                        </m:ctrlPr>
                      </m:sSupPr>
                      <m:e>
                        <m:d>
                          <m:dPr>
                            <m:begChr m:val="|"/>
                            <m:endChr m:val="|"/>
                            <m:ctrlPr>
                              <a:rPr lang="en-IN" i="1">
                                <a:latin typeface="Cambria Math" panose="02040503050406030204" pitchFamily="18" charset="0"/>
                              </a:rPr>
                            </m:ctrlPr>
                          </m:dPr>
                          <m:e>
                            <m:d>
                              <m:dPr>
                                <m:begChr m:val="|"/>
                                <m:endChr m:val="|"/>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b="1" i="1">
                                        <a:latin typeface="Cambria Math" panose="02040503050406030204" pitchFamily="18" charset="0"/>
                                      </a:rPr>
                                      <m:t>𝝁</m:t>
                                    </m:r>
                                  </m:e>
                                  <m:sub>
                                    <m:r>
                                      <a:rPr lang="en-IN" i="1">
                                        <a:latin typeface="Cambria Math" panose="02040503050406030204" pitchFamily="18" charset="0"/>
                                      </a:rPr>
                                      <m:t>+</m:t>
                                    </m:r>
                                  </m:sub>
                                </m:sSub>
                              </m:e>
                            </m:d>
                          </m:e>
                        </m:d>
                      </m:e>
                      <m:sup>
                        <m:r>
                          <a:rPr lang="en-IN" i="1">
                            <a:latin typeface="Cambria Math" panose="02040503050406030204" pitchFamily="18" charset="0"/>
                          </a:rPr>
                          <m:t>2</m:t>
                        </m:r>
                      </m:sup>
                    </m:sSup>
                  </m:oMath>
                </a14:m>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Prediction rule therefore is: Predict +1 if </a:t>
                </a:r>
                <a14:m>
                  <m:oMath xmlns:m="http://schemas.openxmlformats.org/officeDocument/2006/math">
                    <m:d>
                      <m:dPr>
                        <m:begChr m:val="⟨"/>
                        <m:endChr m:val="⟩"/>
                        <m:ctrlPr>
                          <a:rPr lang="en-IN" i="1">
                            <a:latin typeface="Cambria Math" panose="02040503050406030204" pitchFamily="18" charset="0"/>
                          </a:rPr>
                        </m:ctrlPr>
                      </m:dPr>
                      <m:e>
                        <m:r>
                          <a:rPr lang="en-IN" b="1">
                            <a:latin typeface="Cambria Math" panose="02040503050406030204" pitchFamily="18" charset="0"/>
                          </a:rPr>
                          <m:t>𝐰</m:t>
                        </m:r>
                        <m:r>
                          <a:rPr lang="en-IN" i="1">
                            <a:latin typeface="Cambria Math" panose="02040503050406030204" pitchFamily="18" charset="0"/>
                          </a:rPr>
                          <m:t>,</m:t>
                        </m:r>
                        <m:r>
                          <a:rPr lang="en-IN" b="1">
                            <a:latin typeface="Cambria Math" panose="02040503050406030204" pitchFamily="18" charset="0"/>
                          </a:rPr>
                          <m:t>𝐱</m:t>
                        </m:r>
                      </m:e>
                    </m:d>
                    <m:r>
                      <a:rPr lang="en-IN">
                        <a:latin typeface="Cambria Math" panose="02040503050406030204" pitchFamily="18" charset="0"/>
                      </a:rPr>
                      <m:t>+</m:t>
                    </m:r>
                    <m:r>
                      <a:rPr lang="en-IN" i="1">
                        <a:latin typeface="Cambria Math" panose="02040503050406030204" pitchFamily="18" charset="0"/>
                      </a:rPr>
                      <m:t>𝑏</m:t>
                    </m:r>
                  </m:oMath>
                </a14:m>
                <a:r>
                  <a:rPr lang="en-IN" dirty="0"/>
                  <a:t> &gt; 0</a:t>
                </a:r>
                <a:r>
                  <a:rPr lang="en-IN" dirty="0">
                    <a:latin typeface="Abadi Extra Light" panose="020B0204020104020204" pitchFamily="34" charset="0"/>
                  </a:rPr>
                  <a:t>, else predict -1</a:t>
                </a: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sz="1100" dirty="0">
                  <a:latin typeface="Abadi Extra Light" panose="020B0204020104020204" pitchFamily="34" charset="0"/>
                </a:endParaRPr>
              </a:p>
              <a:p>
                <a:pPr marL="0" indent="0">
                  <a:buNone/>
                </a:pPr>
                <a:endParaRPr lang="en-GB" sz="11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b="-131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179274E-33C8-4E00-B94C-3E9467FBFF87}"/>
                  </a:ext>
                </a:extLst>
              </p:cNvPr>
              <p:cNvSpPr txBox="1"/>
              <p:nvPr/>
            </p:nvSpPr>
            <p:spPr>
              <a:xfrm>
                <a:off x="1447800" y="1743075"/>
                <a:ext cx="8427243" cy="1931106"/>
              </a:xfrm>
              <a:prstGeom prst="rect">
                <a:avLst/>
              </a:prstGeom>
              <a:noFill/>
            </p:spPr>
            <p:txBody>
              <a:bodyPr wrap="none" rtlCol="0">
                <a:spAutoFit/>
              </a:bodyPr>
              <a:lstStyle/>
              <a:p>
                <a14:m>
                  <m:oMath xmlns:m="http://schemas.openxmlformats.org/officeDocument/2006/math">
                    <m:r>
                      <a:rPr lang="en-IN" sz="2400" i="1" smtClean="0">
                        <a:latin typeface="Cambria Math" panose="02040503050406030204" pitchFamily="18" charset="0"/>
                      </a:rPr>
                      <m:t>𝑓</m:t>
                    </m:r>
                    <m:d>
                      <m:dPr>
                        <m:ctrlPr>
                          <a:rPr lang="en-IN" sz="2400" i="1">
                            <a:latin typeface="Cambria Math" panose="02040503050406030204" pitchFamily="18" charset="0"/>
                          </a:rPr>
                        </m:ctrlPr>
                      </m:dPr>
                      <m:e>
                        <m:r>
                          <a:rPr lang="en-IN" sz="2400" b="1">
                            <a:latin typeface="Cambria Math" panose="02040503050406030204" pitchFamily="18" charset="0"/>
                          </a:rPr>
                          <m:t>𝐱</m:t>
                        </m:r>
                      </m:e>
                    </m:d>
                    <m:r>
                      <a:rPr lang="en-IN" sz="2400" i="1">
                        <a:latin typeface="Cambria Math" panose="02040503050406030204" pitchFamily="18" charset="0"/>
                      </a:rPr>
                      <m:t>=</m:t>
                    </m:r>
                    <m:sSup>
                      <m:sSupPr>
                        <m:ctrlPr>
                          <a:rPr lang="en-IN" sz="2400" i="1">
                            <a:latin typeface="Cambria Math" panose="02040503050406030204" pitchFamily="18" charset="0"/>
                          </a:rPr>
                        </m:ctrlPr>
                      </m:sSupPr>
                      <m:e>
                        <m:d>
                          <m:dPr>
                            <m:begChr m:val="|"/>
                            <m:endChr m:val="|"/>
                            <m:ctrlPr>
                              <a:rPr lang="en-IN" sz="2400" i="1">
                                <a:latin typeface="Cambria Math" panose="02040503050406030204" pitchFamily="18" charset="0"/>
                              </a:rPr>
                            </m:ctrlPr>
                          </m:dPr>
                          <m:e>
                            <m:d>
                              <m:dPr>
                                <m:begChr m:val="|"/>
                                <m:endChr m:val="|"/>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b="1" i="1">
                                        <a:latin typeface="Cambria Math" panose="02040503050406030204" pitchFamily="18" charset="0"/>
                                      </a:rPr>
                                      <m:t>𝝁</m:t>
                                    </m:r>
                                  </m:e>
                                  <m:sub>
                                    <m:r>
                                      <a:rPr lang="en-IN" sz="2400" i="1">
                                        <a:latin typeface="Cambria Math" panose="02040503050406030204" pitchFamily="18" charset="0"/>
                                      </a:rPr>
                                      <m:t>−</m:t>
                                    </m:r>
                                  </m:sub>
                                </m:sSub>
                                <m:r>
                                  <a:rPr lang="en-IN" sz="2400" i="1">
                                    <a:latin typeface="Cambria Math" panose="02040503050406030204" pitchFamily="18" charset="0"/>
                                  </a:rPr>
                                  <m:t>−</m:t>
                                </m:r>
                                <m:r>
                                  <a:rPr lang="en-IN" sz="2400" b="1">
                                    <a:latin typeface="Cambria Math" panose="02040503050406030204" pitchFamily="18" charset="0"/>
                                  </a:rPr>
                                  <m:t>𝐱</m:t>
                                </m:r>
                              </m:e>
                            </m:d>
                          </m:e>
                        </m:d>
                      </m:e>
                      <m:sup>
                        <m:r>
                          <a:rPr lang="en-IN" sz="2400" i="1">
                            <a:latin typeface="Cambria Math" panose="02040503050406030204" pitchFamily="18" charset="0"/>
                          </a:rPr>
                          <m:t>2</m:t>
                        </m:r>
                      </m:sup>
                    </m:sSup>
                  </m:oMath>
                </a14:m>
                <a:r>
                  <a:rPr lang="en-IN" sz="2400" dirty="0">
                    <a:latin typeface="Abadi Extra Light" panose="020B0204020104020204" pitchFamily="34" charset="0"/>
                  </a:rPr>
                  <a:t> </a:t>
                </a:r>
                <a14:m>
                  <m:oMath xmlns:m="http://schemas.openxmlformats.org/officeDocument/2006/math">
                    <m:r>
                      <a:rPr lang="en-IN" sz="2400" i="1" dirty="0">
                        <a:latin typeface="Cambria Math" panose="02040503050406030204" pitchFamily="18" charset="0"/>
                      </a:rPr>
                      <m:t>−</m:t>
                    </m:r>
                  </m:oMath>
                </a14:m>
                <a:r>
                  <a:rPr lang="en-IN" sz="2400" dirty="0">
                    <a:latin typeface="Abadi Extra Light" panose="020B0204020104020204" pitchFamily="34" charset="0"/>
                  </a:rPr>
                  <a:t> </a:t>
                </a:r>
                <a14:m>
                  <m:oMath xmlns:m="http://schemas.openxmlformats.org/officeDocument/2006/math">
                    <m:sSup>
                      <m:sSupPr>
                        <m:ctrlPr>
                          <a:rPr lang="en-IN" sz="2400" i="1">
                            <a:latin typeface="Cambria Math" panose="02040503050406030204" pitchFamily="18" charset="0"/>
                          </a:rPr>
                        </m:ctrlPr>
                      </m:sSupPr>
                      <m:e>
                        <m:d>
                          <m:dPr>
                            <m:begChr m:val="|"/>
                            <m:endChr m:val="|"/>
                            <m:ctrlPr>
                              <a:rPr lang="en-IN" sz="2400" i="1">
                                <a:latin typeface="Cambria Math" panose="02040503050406030204" pitchFamily="18" charset="0"/>
                              </a:rPr>
                            </m:ctrlPr>
                          </m:dPr>
                          <m:e>
                            <m:d>
                              <m:dPr>
                                <m:begChr m:val="|"/>
                                <m:endChr m:val="|"/>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b="1" i="1">
                                        <a:latin typeface="Cambria Math" panose="02040503050406030204" pitchFamily="18" charset="0"/>
                                      </a:rPr>
                                      <m:t>𝝁</m:t>
                                    </m:r>
                                  </m:e>
                                  <m:sub>
                                    <m:r>
                                      <a:rPr lang="en-IN" sz="2400" i="1">
                                        <a:latin typeface="Cambria Math" panose="02040503050406030204" pitchFamily="18" charset="0"/>
                                      </a:rPr>
                                      <m:t>+</m:t>
                                    </m:r>
                                  </m:sub>
                                </m:sSub>
                                <m:r>
                                  <a:rPr lang="en-IN" sz="2400" i="1">
                                    <a:latin typeface="Cambria Math" panose="02040503050406030204" pitchFamily="18" charset="0"/>
                                  </a:rPr>
                                  <m:t>−</m:t>
                                </m:r>
                                <m:r>
                                  <a:rPr lang="en-IN" sz="2400" b="1">
                                    <a:latin typeface="Cambria Math" panose="02040503050406030204" pitchFamily="18" charset="0"/>
                                  </a:rPr>
                                  <m:t>𝐱</m:t>
                                </m:r>
                              </m:e>
                            </m:d>
                          </m:e>
                        </m:d>
                      </m:e>
                      <m:sup>
                        <m:r>
                          <a:rPr lang="en-IN" sz="2400" i="1">
                            <a:latin typeface="Cambria Math" panose="02040503050406030204" pitchFamily="18" charset="0"/>
                          </a:rPr>
                          <m:t>2</m:t>
                        </m:r>
                      </m:sup>
                    </m:sSup>
                  </m:oMath>
                </a14:m>
                <a:endParaRPr lang="en-IN" sz="2400" dirty="0"/>
              </a:p>
              <a:p>
                <a:r>
                  <a:rPr lang="en-IN" sz="2400" dirty="0"/>
                  <a:t>          </a:t>
                </a:r>
                <a14:m>
                  <m:oMath xmlns:m="http://schemas.openxmlformats.org/officeDocument/2006/math">
                    <m:r>
                      <a:rPr lang="en-IN" sz="2400" b="0" i="1" smtClean="0">
                        <a:latin typeface="Cambria Math" panose="02040503050406030204" pitchFamily="18" charset="0"/>
                      </a:rPr>
                      <m:t>= </m:t>
                    </m:r>
                    <m:sSup>
                      <m:sSupPr>
                        <m:ctrlPr>
                          <a:rPr lang="en-IN" sz="2400" i="1">
                            <a:latin typeface="Cambria Math" panose="02040503050406030204" pitchFamily="18" charset="0"/>
                          </a:rPr>
                        </m:ctrlPr>
                      </m:sSupPr>
                      <m:e>
                        <m:d>
                          <m:dPr>
                            <m:begChr m:val="|"/>
                            <m:endChr m:val="|"/>
                            <m:ctrlPr>
                              <a:rPr lang="en-IN" sz="2400" i="1">
                                <a:latin typeface="Cambria Math" panose="02040503050406030204" pitchFamily="18" charset="0"/>
                              </a:rPr>
                            </m:ctrlPr>
                          </m:dPr>
                          <m:e>
                            <m:d>
                              <m:dPr>
                                <m:begChr m:val="|"/>
                                <m:endChr m:val="|"/>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b="1" i="1">
                                        <a:latin typeface="Cambria Math" panose="02040503050406030204" pitchFamily="18" charset="0"/>
                                      </a:rPr>
                                      <m:t>𝝁</m:t>
                                    </m:r>
                                  </m:e>
                                  <m:sub>
                                    <m:r>
                                      <a:rPr lang="en-IN" sz="2400" i="1">
                                        <a:latin typeface="Cambria Math" panose="02040503050406030204" pitchFamily="18" charset="0"/>
                                      </a:rPr>
                                      <m:t>−</m:t>
                                    </m:r>
                                  </m:sub>
                                </m:sSub>
                              </m:e>
                            </m:d>
                          </m:e>
                        </m:d>
                      </m:e>
                      <m:sup>
                        <m:r>
                          <a:rPr lang="en-IN" sz="2400" i="1">
                            <a:latin typeface="Cambria Math" panose="02040503050406030204" pitchFamily="18" charset="0"/>
                          </a:rPr>
                          <m:t>2</m:t>
                        </m:r>
                      </m:sup>
                    </m:sSup>
                    <m:r>
                      <a:rPr lang="en-IN" sz="2400" i="1">
                        <a:latin typeface="Cambria Math" panose="02040503050406030204" pitchFamily="18" charset="0"/>
                      </a:rPr>
                      <m:t>+</m:t>
                    </m:r>
                    <m:sSup>
                      <m:sSupPr>
                        <m:ctrlPr>
                          <a:rPr lang="en-IN" sz="2400" i="1">
                            <a:latin typeface="Cambria Math" panose="02040503050406030204" pitchFamily="18" charset="0"/>
                          </a:rPr>
                        </m:ctrlPr>
                      </m:sSupPr>
                      <m:e>
                        <m:d>
                          <m:dPr>
                            <m:begChr m:val="|"/>
                            <m:endChr m:val="|"/>
                            <m:ctrlPr>
                              <a:rPr lang="en-IN" sz="2400" i="1">
                                <a:latin typeface="Cambria Math" panose="02040503050406030204" pitchFamily="18" charset="0"/>
                              </a:rPr>
                            </m:ctrlPr>
                          </m:dPr>
                          <m:e>
                            <m:d>
                              <m:dPr>
                                <m:begChr m:val="|"/>
                                <m:endChr m:val="|"/>
                                <m:ctrlPr>
                                  <a:rPr lang="en-IN" sz="2400" i="1">
                                    <a:latin typeface="Cambria Math" panose="02040503050406030204" pitchFamily="18" charset="0"/>
                                  </a:rPr>
                                </m:ctrlPr>
                              </m:dPr>
                              <m:e>
                                <m:r>
                                  <a:rPr lang="en-IN" sz="2400" b="1">
                                    <a:latin typeface="Cambria Math" panose="02040503050406030204" pitchFamily="18" charset="0"/>
                                  </a:rPr>
                                  <m:t>𝐱</m:t>
                                </m:r>
                              </m:e>
                            </m:d>
                          </m:e>
                        </m:d>
                      </m:e>
                      <m:sup>
                        <m:r>
                          <a:rPr lang="en-IN" sz="2400" i="1">
                            <a:latin typeface="Cambria Math" panose="02040503050406030204" pitchFamily="18" charset="0"/>
                          </a:rPr>
                          <m:t>2</m:t>
                        </m:r>
                      </m:sup>
                    </m:sSup>
                    <m:r>
                      <a:rPr lang="en-IN" sz="2400" i="1">
                        <a:latin typeface="Cambria Math" panose="02040503050406030204" pitchFamily="18" charset="0"/>
                      </a:rPr>
                      <m:t>−2</m:t>
                    </m:r>
                    <m:d>
                      <m:dPr>
                        <m:begChr m:val="⟨"/>
                        <m:endChr m:val="⟩"/>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b="1" i="1">
                                <a:latin typeface="Cambria Math" panose="02040503050406030204" pitchFamily="18" charset="0"/>
                              </a:rPr>
                              <m:t>𝝁</m:t>
                            </m:r>
                          </m:e>
                          <m:sub>
                            <m:r>
                              <a:rPr lang="en-IN" sz="2400" i="1">
                                <a:latin typeface="Cambria Math" panose="02040503050406030204" pitchFamily="18" charset="0"/>
                              </a:rPr>
                              <m:t>−</m:t>
                            </m:r>
                          </m:sub>
                        </m:sSub>
                        <m:r>
                          <a:rPr lang="en-IN" sz="2400" i="1">
                            <a:latin typeface="Cambria Math" panose="02040503050406030204" pitchFamily="18" charset="0"/>
                          </a:rPr>
                          <m:t>,</m:t>
                        </m:r>
                        <m:r>
                          <a:rPr lang="en-IN" sz="2400" b="1">
                            <a:latin typeface="Cambria Math" panose="02040503050406030204" pitchFamily="18" charset="0"/>
                          </a:rPr>
                          <m:t>𝐱</m:t>
                        </m:r>
                      </m:e>
                    </m:d>
                    <m:r>
                      <a:rPr lang="en-IN" sz="2400" b="0" i="0" smtClean="0">
                        <a:latin typeface="Cambria Math" panose="02040503050406030204" pitchFamily="18" charset="0"/>
                      </a:rPr>
                      <m:t> −</m:t>
                    </m:r>
                    <m:sSup>
                      <m:sSupPr>
                        <m:ctrlPr>
                          <a:rPr lang="en-IN" sz="2400" i="1">
                            <a:latin typeface="Cambria Math" panose="02040503050406030204" pitchFamily="18" charset="0"/>
                          </a:rPr>
                        </m:ctrlPr>
                      </m:sSupPr>
                      <m:e>
                        <m:d>
                          <m:dPr>
                            <m:begChr m:val="|"/>
                            <m:endChr m:val="|"/>
                            <m:ctrlPr>
                              <a:rPr lang="en-IN" sz="2400" i="1">
                                <a:latin typeface="Cambria Math" panose="02040503050406030204" pitchFamily="18" charset="0"/>
                              </a:rPr>
                            </m:ctrlPr>
                          </m:dPr>
                          <m:e>
                            <m:d>
                              <m:dPr>
                                <m:begChr m:val="|"/>
                                <m:endChr m:val="|"/>
                                <m:ctrlPr>
                                  <a:rPr lang="en-IN" sz="2400" i="1">
                                    <a:latin typeface="Cambria Math" panose="02040503050406030204" pitchFamily="18" charset="0"/>
                                  </a:rPr>
                                </m:ctrlPr>
                              </m:dPr>
                              <m:e>
                                <m:sSub>
                                  <m:sSubPr>
                                    <m:ctrlPr>
                                      <a:rPr lang="en-IN" sz="2400" i="1" smtClean="0">
                                        <a:latin typeface="Cambria Math" panose="02040503050406030204" pitchFamily="18" charset="0"/>
                                      </a:rPr>
                                    </m:ctrlPr>
                                  </m:sSubPr>
                                  <m:e>
                                    <m:r>
                                      <a:rPr lang="en-IN" sz="2400" b="1" i="1">
                                        <a:latin typeface="Cambria Math" panose="02040503050406030204" pitchFamily="18" charset="0"/>
                                      </a:rPr>
                                      <m:t>𝝁</m:t>
                                    </m:r>
                                  </m:e>
                                  <m:sub>
                                    <m:r>
                                      <a:rPr lang="en-IN" sz="2400" b="0" i="1" smtClean="0">
                                        <a:latin typeface="Cambria Math" panose="02040503050406030204" pitchFamily="18" charset="0"/>
                                      </a:rPr>
                                      <m:t>+</m:t>
                                    </m:r>
                                  </m:sub>
                                </m:sSub>
                              </m:e>
                            </m:d>
                          </m:e>
                        </m:d>
                      </m:e>
                      <m:sup>
                        <m:r>
                          <a:rPr lang="en-IN" sz="2400" i="1">
                            <a:latin typeface="Cambria Math" panose="02040503050406030204" pitchFamily="18" charset="0"/>
                          </a:rPr>
                          <m:t>2</m:t>
                        </m:r>
                      </m:sup>
                    </m:sSup>
                    <m:r>
                      <a:rPr lang="en-IN" sz="2400" b="0" i="1" smtClean="0">
                        <a:latin typeface="Cambria Math" panose="02040503050406030204" pitchFamily="18" charset="0"/>
                      </a:rPr>
                      <m:t>−</m:t>
                    </m:r>
                    <m:sSup>
                      <m:sSupPr>
                        <m:ctrlPr>
                          <a:rPr lang="en-IN" sz="2400" i="1">
                            <a:latin typeface="Cambria Math" panose="02040503050406030204" pitchFamily="18" charset="0"/>
                          </a:rPr>
                        </m:ctrlPr>
                      </m:sSupPr>
                      <m:e>
                        <m:d>
                          <m:dPr>
                            <m:begChr m:val="|"/>
                            <m:endChr m:val="|"/>
                            <m:ctrlPr>
                              <a:rPr lang="en-IN" sz="2400" i="1">
                                <a:latin typeface="Cambria Math" panose="02040503050406030204" pitchFamily="18" charset="0"/>
                              </a:rPr>
                            </m:ctrlPr>
                          </m:dPr>
                          <m:e>
                            <m:d>
                              <m:dPr>
                                <m:begChr m:val="|"/>
                                <m:endChr m:val="|"/>
                                <m:ctrlPr>
                                  <a:rPr lang="en-IN" sz="2400" i="1">
                                    <a:latin typeface="Cambria Math" panose="02040503050406030204" pitchFamily="18" charset="0"/>
                                  </a:rPr>
                                </m:ctrlPr>
                              </m:dPr>
                              <m:e>
                                <m:r>
                                  <a:rPr lang="en-IN" sz="2400" b="1">
                                    <a:latin typeface="Cambria Math" panose="02040503050406030204" pitchFamily="18" charset="0"/>
                                  </a:rPr>
                                  <m:t>𝐱</m:t>
                                </m:r>
                              </m:e>
                            </m:d>
                          </m:e>
                        </m:d>
                      </m:e>
                      <m:sup>
                        <m:r>
                          <a:rPr lang="en-IN" sz="2400" i="1">
                            <a:latin typeface="Cambria Math" panose="02040503050406030204" pitchFamily="18" charset="0"/>
                          </a:rPr>
                          <m:t>2</m:t>
                        </m:r>
                      </m:sup>
                    </m:sSup>
                    <m:r>
                      <a:rPr lang="en-IN" sz="2400" b="0" i="1" smtClean="0">
                        <a:latin typeface="Cambria Math" panose="02040503050406030204" pitchFamily="18" charset="0"/>
                      </a:rPr>
                      <m:t>+</m:t>
                    </m:r>
                    <m:r>
                      <a:rPr lang="en-IN" sz="2400" i="1">
                        <a:latin typeface="Cambria Math" panose="02040503050406030204" pitchFamily="18" charset="0"/>
                      </a:rPr>
                      <m:t>2</m:t>
                    </m:r>
                    <m:d>
                      <m:dPr>
                        <m:begChr m:val="⟨"/>
                        <m:endChr m:val="⟩"/>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b="1" i="1">
                                <a:latin typeface="Cambria Math" panose="02040503050406030204" pitchFamily="18" charset="0"/>
                              </a:rPr>
                              <m:t>𝝁</m:t>
                            </m:r>
                          </m:e>
                          <m:sub>
                            <m:r>
                              <a:rPr lang="en-IN" sz="2400" b="0" i="1" smtClean="0">
                                <a:latin typeface="Cambria Math" panose="02040503050406030204" pitchFamily="18" charset="0"/>
                              </a:rPr>
                              <m:t>+</m:t>
                            </m:r>
                          </m:sub>
                        </m:sSub>
                        <m:r>
                          <a:rPr lang="en-IN" sz="2400" i="1">
                            <a:latin typeface="Cambria Math" panose="02040503050406030204" pitchFamily="18" charset="0"/>
                          </a:rPr>
                          <m:t>,</m:t>
                        </m:r>
                        <m:r>
                          <a:rPr lang="en-IN" sz="2400" b="1">
                            <a:latin typeface="Cambria Math" panose="02040503050406030204" pitchFamily="18" charset="0"/>
                          </a:rPr>
                          <m:t>𝐱</m:t>
                        </m:r>
                      </m:e>
                    </m:d>
                  </m:oMath>
                </a14:m>
                <a:endParaRPr lang="en-IN" sz="2400" dirty="0"/>
              </a:p>
              <a:p>
                <a:r>
                  <a:rPr lang="en-IN" sz="2400" dirty="0"/>
                  <a:t>          </a:t>
                </a:r>
                <a14:m>
                  <m:oMath xmlns:m="http://schemas.openxmlformats.org/officeDocument/2006/math">
                    <m:r>
                      <a:rPr lang="en-IN" sz="2400" b="0" i="1" smtClean="0">
                        <a:latin typeface="Cambria Math" panose="02040503050406030204" pitchFamily="18" charset="0"/>
                      </a:rPr>
                      <m:t>= </m:t>
                    </m:r>
                    <m:r>
                      <a:rPr lang="en-IN" sz="2400" i="1">
                        <a:latin typeface="Cambria Math" panose="02040503050406030204" pitchFamily="18" charset="0"/>
                      </a:rPr>
                      <m:t>2</m:t>
                    </m:r>
                    <m:d>
                      <m:dPr>
                        <m:begChr m:val="⟨"/>
                        <m:endChr m:val="⟩"/>
                        <m:ctrlPr>
                          <a:rPr lang="en-IN" sz="2400" i="1">
                            <a:latin typeface="Cambria Math" panose="02040503050406030204" pitchFamily="18" charset="0"/>
                          </a:rPr>
                        </m:ctrlPr>
                      </m:dPr>
                      <m:e>
                        <m:sSub>
                          <m:sSubPr>
                            <m:ctrlPr>
                              <a:rPr lang="en-IN" sz="2400" i="1" smtClean="0">
                                <a:solidFill>
                                  <a:srgbClr val="FF0000"/>
                                </a:solidFill>
                                <a:latin typeface="Cambria Math" panose="02040503050406030204" pitchFamily="18" charset="0"/>
                              </a:rPr>
                            </m:ctrlPr>
                          </m:sSubPr>
                          <m:e>
                            <m:r>
                              <a:rPr lang="en-IN" sz="2400" b="1" i="1">
                                <a:solidFill>
                                  <a:srgbClr val="FF0000"/>
                                </a:solidFill>
                                <a:latin typeface="Cambria Math" panose="02040503050406030204" pitchFamily="18" charset="0"/>
                              </a:rPr>
                              <m:t>𝝁</m:t>
                            </m:r>
                          </m:e>
                          <m:sub>
                            <m:r>
                              <a:rPr lang="en-IN" sz="2400" i="1">
                                <a:solidFill>
                                  <a:srgbClr val="FF0000"/>
                                </a:solidFill>
                                <a:latin typeface="Cambria Math" panose="02040503050406030204" pitchFamily="18" charset="0"/>
                              </a:rPr>
                              <m:t>+</m:t>
                            </m:r>
                          </m:sub>
                        </m:sSub>
                        <m:r>
                          <a:rPr lang="en-IN" sz="2400" b="0" i="1" smtClean="0">
                            <a:solidFill>
                              <a:srgbClr val="FF0000"/>
                            </a:solidFill>
                            <a:latin typeface="Cambria Math" panose="02040503050406030204" pitchFamily="18" charset="0"/>
                          </a:rPr>
                          <m:t>−</m:t>
                        </m:r>
                        <m:sSub>
                          <m:sSubPr>
                            <m:ctrlPr>
                              <a:rPr lang="en-IN" sz="2400" b="0" i="1" smtClean="0">
                                <a:solidFill>
                                  <a:srgbClr val="FF0000"/>
                                </a:solidFill>
                                <a:latin typeface="Cambria Math" panose="02040503050406030204" pitchFamily="18" charset="0"/>
                              </a:rPr>
                            </m:ctrlPr>
                          </m:sSubPr>
                          <m:e>
                            <m:r>
                              <a:rPr lang="en-IN" sz="2400" b="1" i="1" smtClean="0">
                                <a:solidFill>
                                  <a:srgbClr val="FF0000"/>
                                </a:solidFill>
                                <a:latin typeface="Cambria Math" panose="02040503050406030204" pitchFamily="18" charset="0"/>
                              </a:rPr>
                              <m:t>𝝁</m:t>
                            </m:r>
                          </m:e>
                          <m:sub>
                            <m:r>
                              <a:rPr lang="en-IN" sz="2400" b="0" i="1" smtClean="0">
                                <a:solidFill>
                                  <a:srgbClr val="FF0000"/>
                                </a:solidFill>
                                <a:latin typeface="Cambria Math" panose="02040503050406030204" pitchFamily="18" charset="0"/>
                              </a:rPr>
                              <m:t>−</m:t>
                            </m:r>
                          </m:sub>
                        </m:sSub>
                        <m:r>
                          <a:rPr lang="en-IN" sz="2400" i="1">
                            <a:latin typeface="Cambria Math" panose="02040503050406030204" pitchFamily="18" charset="0"/>
                          </a:rPr>
                          <m:t>,</m:t>
                        </m:r>
                        <m:r>
                          <a:rPr lang="en-IN" sz="2400" b="1">
                            <a:latin typeface="Cambria Math" panose="02040503050406030204" pitchFamily="18" charset="0"/>
                          </a:rPr>
                          <m:t>𝐱</m:t>
                        </m:r>
                      </m:e>
                    </m:d>
                  </m:oMath>
                </a14:m>
                <a:r>
                  <a:rPr lang="en-IN" sz="2400" dirty="0"/>
                  <a:t> + </a:t>
                </a:r>
                <a14:m>
                  <m:oMath xmlns:m="http://schemas.openxmlformats.org/officeDocument/2006/math">
                    <m:sSup>
                      <m:sSupPr>
                        <m:ctrlPr>
                          <a:rPr lang="en-IN" sz="2400" i="1" smtClean="0">
                            <a:solidFill>
                              <a:srgbClr val="0000FF"/>
                            </a:solidFill>
                            <a:latin typeface="Cambria Math" panose="02040503050406030204" pitchFamily="18" charset="0"/>
                          </a:rPr>
                        </m:ctrlPr>
                      </m:sSupPr>
                      <m:e>
                        <m:d>
                          <m:dPr>
                            <m:begChr m:val="|"/>
                            <m:endChr m:val="|"/>
                            <m:ctrlPr>
                              <a:rPr lang="en-IN" sz="2400" i="1">
                                <a:solidFill>
                                  <a:srgbClr val="0000FF"/>
                                </a:solidFill>
                                <a:latin typeface="Cambria Math" panose="02040503050406030204" pitchFamily="18" charset="0"/>
                              </a:rPr>
                            </m:ctrlPr>
                          </m:dPr>
                          <m:e>
                            <m:d>
                              <m:dPr>
                                <m:begChr m:val="|"/>
                                <m:endChr m:val="|"/>
                                <m:ctrlPr>
                                  <a:rPr lang="en-IN" sz="2400" i="1">
                                    <a:solidFill>
                                      <a:srgbClr val="0000FF"/>
                                    </a:solidFill>
                                    <a:latin typeface="Cambria Math" panose="02040503050406030204" pitchFamily="18" charset="0"/>
                                  </a:rPr>
                                </m:ctrlPr>
                              </m:dPr>
                              <m:e>
                                <m:sSub>
                                  <m:sSubPr>
                                    <m:ctrlPr>
                                      <a:rPr lang="en-IN" sz="2400" i="1">
                                        <a:solidFill>
                                          <a:srgbClr val="0000FF"/>
                                        </a:solidFill>
                                        <a:latin typeface="Cambria Math" panose="02040503050406030204" pitchFamily="18" charset="0"/>
                                      </a:rPr>
                                    </m:ctrlPr>
                                  </m:sSubPr>
                                  <m:e>
                                    <m:r>
                                      <a:rPr lang="en-IN" sz="2400" b="1" i="1">
                                        <a:solidFill>
                                          <a:srgbClr val="0000FF"/>
                                        </a:solidFill>
                                        <a:latin typeface="Cambria Math" panose="02040503050406030204" pitchFamily="18" charset="0"/>
                                      </a:rPr>
                                      <m:t>𝝁</m:t>
                                    </m:r>
                                  </m:e>
                                  <m:sub>
                                    <m:r>
                                      <a:rPr lang="en-IN" sz="2400" i="1">
                                        <a:solidFill>
                                          <a:srgbClr val="0000FF"/>
                                        </a:solidFill>
                                        <a:latin typeface="Cambria Math" panose="02040503050406030204" pitchFamily="18" charset="0"/>
                                      </a:rPr>
                                      <m:t>−</m:t>
                                    </m:r>
                                  </m:sub>
                                </m:sSub>
                              </m:e>
                            </m:d>
                          </m:e>
                        </m:d>
                      </m:e>
                      <m:sup>
                        <m:r>
                          <a:rPr lang="en-IN" sz="2400" i="1">
                            <a:solidFill>
                              <a:srgbClr val="0000FF"/>
                            </a:solidFill>
                            <a:latin typeface="Cambria Math" panose="02040503050406030204" pitchFamily="18" charset="0"/>
                          </a:rPr>
                          <m:t>2</m:t>
                        </m:r>
                      </m:sup>
                    </m:sSup>
                    <m:r>
                      <a:rPr lang="en-IN" sz="2400" b="0" i="0" smtClean="0">
                        <a:solidFill>
                          <a:srgbClr val="0000FF"/>
                        </a:solidFill>
                        <a:latin typeface="Cambria Math" panose="02040503050406030204" pitchFamily="18" charset="0"/>
                      </a:rPr>
                      <m:t> −</m:t>
                    </m:r>
                    <m:sSup>
                      <m:sSupPr>
                        <m:ctrlPr>
                          <a:rPr lang="en-IN" sz="2400" i="1">
                            <a:solidFill>
                              <a:srgbClr val="0000FF"/>
                            </a:solidFill>
                            <a:latin typeface="Cambria Math" panose="02040503050406030204" pitchFamily="18" charset="0"/>
                          </a:rPr>
                        </m:ctrlPr>
                      </m:sSupPr>
                      <m:e>
                        <m:d>
                          <m:dPr>
                            <m:begChr m:val="|"/>
                            <m:endChr m:val="|"/>
                            <m:ctrlPr>
                              <a:rPr lang="en-IN" sz="2400" i="1">
                                <a:solidFill>
                                  <a:srgbClr val="0000FF"/>
                                </a:solidFill>
                                <a:latin typeface="Cambria Math" panose="02040503050406030204" pitchFamily="18" charset="0"/>
                              </a:rPr>
                            </m:ctrlPr>
                          </m:dPr>
                          <m:e>
                            <m:d>
                              <m:dPr>
                                <m:begChr m:val="|"/>
                                <m:endChr m:val="|"/>
                                <m:ctrlPr>
                                  <a:rPr lang="en-IN" sz="2400" i="1">
                                    <a:solidFill>
                                      <a:srgbClr val="0000FF"/>
                                    </a:solidFill>
                                    <a:latin typeface="Cambria Math" panose="02040503050406030204" pitchFamily="18" charset="0"/>
                                  </a:rPr>
                                </m:ctrlPr>
                              </m:dPr>
                              <m:e>
                                <m:sSub>
                                  <m:sSubPr>
                                    <m:ctrlPr>
                                      <a:rPr lang="en-IN" sz="2400" i="1">
                                        <a:solidFill>
                                          <a:srgbClr val="0000FF"/>
                                        </a:solidFill>
                                        <a:latin typeface="Cambria Math" panose="02040503050406030204" pitchFamily="18" charset="0"/>
                                      </a:rPr>
                                    </m:ctrlPr>
                                  </m:sSubPr>
                                  <m:e>
                                    <m:r>
                                      <a:rPr lang="en-IN" sz="2400" b="1" i="1">
                                        <a:solidFill>
                                          <a:srgbClr val="0000FF"/>
                                        </a:solidFill>
                                        <a:latin typeface="Cambria Math" panose="02040503050406030204" pitchFamily="18" charset="0"/>
                                      </a:rPr>
                                      <m:t>𝝁</m:t>
                                    </m:r>
                                  </m:e>
                                  <m:sub>
                                    <m:r>
                                      <a:rPr lang="en-IN" sz="2400" i="1">
                                        <a:solidFill>
                                          <a:srgbClr val="0000FF"/>
                                        </a:solidFill>
                                        <a:latin typeface="Cambria Math" panose="02040503050406030204" pitchFamily="18" charset="0"/>
                                      </a:rPr>
                                      <m:t>+</m:t>
                                    </m:r>
                                  </m:sub>
                                </m:sSub>
                              </m:e>
                            </m:d>
                          </m:e>
                        </m:d>
                      </m:e>
                      <m:sup>
                        <m:r>
                          <a:rPr lang="en-IN" sz="2400" i="1">
                            <a:solidFill>
                              <a:srgbClr val="0000FF"/>
                            </a:solidFill>
                            <a:latin typeface="Cambria Math" panose="02040503050406030204" pitchFamily="18" charset="0"/>
                          </a:rPr>
                          <m:t>2</m:t>
                        </m:r>
                      </m:sup>
                    </m:sSup>
                  </m:oMath>
                </a14:m>
                <a:endParaRPr lang="en-IN" sz="2400" dirty="0"/>
              </a:p>
              <a:p>
                <a:r>
                  <a:rPr lang="en-IN" sz="2400" dirty="0"/>
                  <a:t>          </a:t>
                </a:r>
                <a14:m>
                  <m:oMath xmlns:m="http://schemas.openxmlformats.org/officeDocument/2006/math">
                    <m:r>
                      <a:rPr lang="en-IN" sz="2400" b="0" i="1" smtClean="0">
                        <a:latin typeface="Cambria Math" panose="02040503050406030204" pitchFamily="18" charset="0"/>
                      </a:rPr>
                      <m:t>= </m:t>
                    </m:r>
                    <m:d>
                      <m:dPr>
                        <m:begChr m:val="⟨"/>
                        <m:endChr m:val="⟩"/>
                        <m:ctrlPr>
                          <a:rPr lang="en-IN" sz="2400" i="1">
                            <a:latin typeface="Cambria Math" panose="02040503050406030204" pitchFamily="18" charset="0"/>
                          </a:rPr>
                        </m:ctrlPr>
                      </m:dPr>
                      <m:e>
                        <m:r>
                          <a:rPr lang="en-IN" sz="2400" b="1" i="0" smtClean="0">
                            <a:solidFill>
                              <a:srgbClr val="FF0000"/>
                            </a:solidFill>
                            <a:latin typeface="Cambria Math" panose="02040503050406030204" pitchFamily="18" charset="0"/>
                          </a:rPr>
                          <m:t>𝐰</m:t>
                        </m:r>
                        <m:r>
                          <a:rPr lang="en-IN" sz="2400" i="1">
                            <a:latin typeface="Cambria Math" panose="02040503050406030204" pitchFamily="18" charset="0"/>
                          </a:rPr>
                          <m:t>,</m:t>
                        </m:r>
                        <m:r>
                          <a:rPr lang="en-IN" sz="2400" b="1">
                            <a:latin typeface="Cambria Math" panose="02040503050406030204" pitchFamily="18" charset="0"/>
                          </a:rPr>
                          <m:t>𝐱</m:t>
                        </m:r>
                      </m:e>
                    </m:d>
                    <m:r>
                      <a:rPr lang="en-IN" sz="2400" b="0" i="0" smtClean="0">
                        <a:latin typeface="Cambria Math" panose="02040503050406030204" pitchFamily="18" charset="0"/>
                      </a:rPr>
                      <m:t>+</m:t>
                    </m:r>
                    <m:r>
                      <a:rPr lang="en-IN" sz="2400" b="0" i="1" smtClean="0">
                        <a:solidFill>
                          <a:srgbClr val="0000FF"/>
                        </a:solidFill>
                        <a:latin typeface="Cambria Math" panose="02040503050406030204" pitchFamily="18" charset="0"/>
                      </a:rPr>
                      <m:t>𝑏</m:t>
                    </m:r>
                  </m:oMath>
                </a14:m>
                <a:r>
                  <a:rPr lang="en-IN" sz="2400" dirty="0"/>
                  <a:t>                    </a:t>
                </a:r>
              </a:p>
            </p:txBody>
          </p:sp>
        </mc:Choice>
        <mc:Fallback xmlns="">
          <p:sp>
            <p:nvSpPr>
              <p:cNvPr id="3" name="TextBox 2">
                <a:extLst>
                  <a:ext uri="{FF2B5EF4-FFF2-40B4-BE49-F238E27FC236}">
                    <a16:creationId xmlns:a16="http://schemas.microsoft.com/office/drawing/2014/main" id="{6179274E-33C8-4E00-B94C-3E9467FBFF87}"/>
                  </a:ext>
                </a:extLst>
              </p:cNvPr>
              <p:cNvSpPr txBox="1">
                <a:spLocks noRot="1" noChangeAspect="1" noMove="1" noResize="1" noEditPoints="1" noAdjustHandles="1" noChangeArrowheads="1" noChangeShapeType="1" noTextEdit="1"/>
              </p:cNvSpPr>
              <p:nvPr/>
            </p:nvSpPr>
            <p:spPr>
              <a:xfrm>
                <a:off x="1447800" y="1743075"/>
                <a:ext cx="8427243" cy="1931106"/>
              </a:xfrm>
              <a:prstGeom prst="rect">
                <a:avLst/>
              </a:prstGeom>
              <a:blipFill>
                <a:blip r:embed="rId4"/>
                <a:stretch>
                  <a:fillRect/>
                </a:stretch>
              </a:blipFill>
            </p:spPr>
            <p:txBody>
              <a:bodyPr/>
              <a:lstStyle/>
              <a:p>
                <a:r>
                  <a:rPr lang="en-IN">
                    <a:noFill/>
                  </a:rPr>
                  <a:t> </a:t>
                </a:r>
              </a:p>
            </p:txBody>
          </p:sp>
        </mc:Fallback>
      </mc:AlternateContent>
      <p:pic>
        <p:nvPicPr>
          <p:cNvPr id="41" name="Picture 40">
            <a:extLst>
              <a:ext uri="{FF2B5EF4-FFF2-40B4-BE49-F238E27FC236}">
                <a16:creationId xmlns:a16="http://schemas.microsoft.com/office/drawing/2014/main" id="{E99BFFB2-ED24-4984-BDD3-FBD94C082586}"/>
              </a:ext>
            </a:extLst>
          </p:cNvPr>
          <p:cNvPicPr>
            <a:picLocks noChangeAspect="1"/>
          </p:cNvPicPr>
          <p:nvPr/>
        </p:nvPicPr>
        <p:blipFill>
          <a:blip r:embed="rId5"/>
          <a:stretch>
            <a:fillRect/>
          </a:stretch>
        </p:blipFill>
        <p:spPr>
          <a:xfrm>
            <a:off x="10685838" y="4698638"/>
            <a:ext cx="1010687" cy="965223"/>
          </a:xfrm>
          <a:prstGeom prst="rect">
            <a:avLst/>
          </a:prstGeom>
        </p:spPr>
      </p:pic>
      <p:sp>
        <p:nvSpPr>
          <p:cNvPr id="42" name="Speech Bubble: Rectangle 41">
            <a:extLst>
              <a:ext uri="{FF2B5EF4-FFF2-40B4-BE49-F238E27FC236}">
                <a16:creationId xmlns:a16="http://schemas.microsoft.com/office/drawing/2014/main" id="{846C839C-60E5-4123-BBE7-698B8EE8B97B}"/>
              </a:ext>
            </a:extLst>
          </p:cNvPr>
          <p:cNvSpPr/>
          <p:nvPr/>
        </p:nvSpPr>
        <p:spPr>
          <a:xfrm>
            <a:off x="8218310" y="4787785"/>
            <a:ext cx="2426949" cy="738929"/>
          </a:xfrm>
          <a:prstGeom prst="wedgeRectCallout">
            <a:avLst>
              <a:gd name="adj1" fmla="val 65253"/>
              <a:gd name="adj2" fmla="val -395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Will look at linear models more formally and in more detail later</a:t>
            </a:r>
          </a:p>
        </p:txBody>
      </p:sp>
    </p:spTree>
    <p:custDataLst>
      <p:tags r:id="rId1"/>
    </p:custDataLst>
    <p:extLst>
      <p:ext uri="{BB962C8B-B14F-4D97-AF65-F5344CB8AC3E}">
        <p14:creationId xmlns:p14="http://schemas.microsoft.com/office/powerpoint/2010/main" val="2133142788"/>
      </p:ext>
    </p:extLst>
  </p:cSld>
  <p:clrMapOvr>
    <a:masterClrMapping/>
  </p:clrMapOvr>
  <mc:AlternateContent xmlns:mc="http://schemas.openxmlformats.org/markup-compatibility/2006" xmlns:p14="http://schemas.microsoft.com/office/powerpoint/2010/main">
    <mc:Choice Requires="p14">
      <p:transition spd="slow" p14:dur="2000" advTm="163009"/>
    </mc:Choice>
    <mc:Fallback xmlns="">
      <p:transition spd="slow" advTm="1630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down)">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down)">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wipe(down)">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down)">
                                      <p:cBhvr>
                                        <p:cTn id="52" dur="500"/>
                                        <p:tgtEl>
                                          <p:spTgt spid="4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err="1">
                <a:solidFill>
                  <a:schemeClr val="accent2">
                    <a:lumMod val="75000"/>
                  </a:schemeClr>
                </a:solidFill>
              </a:rPr>
              <a:t>LwP</a:t>
            </a:r>
            <a:r>
              <a:rPr lang="en-IN" dirty="0">
                <a:solidFill>
                  <a:schemeClr val="accent2">
                    <a:lumMod val="75000"/>
                  </a:schemeClr>
                </a:solidFill>
              </a:rPr>
              <a:t>: Some Failure Cases</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24</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63529"/>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Here is a case where </a:t>
            </a:r>
            <a:r>
              <a:rPr lang="en-GB" dirty="0" err="1">
                <a:latin typeface="Abadi Extra Light" panose="020B0204020104020204" pitchFamily="34" charset="0"/>
              </a:rPr>
              <a:t>LwP</a:t>
            </a:r>
            <a:r>
              <a:rPr lang="en-GB" dirty="0">
                <a:latin typeface="Abadi Extra Light" panose="020B0204020104020204" pitchFamily="34" charset="0"/>
              </a:rPr>
              <a:t> with Euclidean distance may not work well</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marL="0" indent="0">
              <a:buNone/>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In general, if classes are not equisized and spherical, </a:t>
            </a:r>
            <a:r>
              <a:rPr lang="en-GB" dirty="0" err="1">
                <a:latin typeface="Abadi Extra Light" panose="020B0204020104020204" pitchFamily="34" charset="0"/>
              </a:rPr>
              <a:t>LwP</a:t>
            </a:r>
            <a:r>
              <a:rPr lang="en-GB" dirty="0">
                <a:latin typeface="Abadi Extra Light" panose="020B0204020104020204" pitchFamily="34" charset="0"/>
              </a:rPr>
              <a:t> with Euclidean distance will usually not work well (but improvements possible; will discuss later)</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marL="0" indent="0">
              <a:buNone/>
            </a:pPr>
            <a:endParaRPr lang="en-GB" dirty="0">
              <a:latin typeface="Abadi Extra Light" panose="020B0204020104020204" pitchFamily="34" charset="0"/>
            </a:endParaRPr>
          </a:p>
          <a:p>
            <a:pPr marL="0" indent="0">
              <a:buNone/>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sz="1100" dirty="0">
              <a:latin typeface="Abadi Extra Light" panose="020B0204020104020204" pitchFamily="34" charset="0"/>
            </a:endParaRPr>
          </a:p>
          <a:p>
            <a:pPr marL="0" indent="0">
              <a:buNone/>
            </a:pPr>
            <a:endParaRPr lang="en-GB" sz="1100" dirty="0">
              <a:latin typeface="Abadi Extra Light" panose="020B0204020104020204" pitchFamily="34" charset="0"/>
            </a:endParaRPr>
          </a:p>
        </p:txBody>
      </p:sp>
      <p:sp>
        <p:nvSpPr>
          <p:cNvPr id="8" name="Star: 5 Points 7">
            <a:extLst>
              <a:ext uri="{FF2B5EF4-FFF2-40B4-BE49-F238E27FC236}">
                <a16:creationId xmlns:a16="http://schemas.microsoft.com/office/drawing/2014/main" id="{9F2C15FE-ADED-4459-99BE-E6383BEDD8A3}"/>
              </a:ext>
            </a:extLst>
          </p:cNvPr>
          <p:cNvSpPr/>
          <p:nvPr/>
        </p:nvSpPr>
        <p:spPr>
          <a:xfrm>
            <a:off x="3246732" y="2119434"/>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Star: 5 Points 8">
            <a:extLst>
              <a:ext uri="{FF2B5EF4-FFF2-40B4-BE49-F238E27FC236}">
                <a16:creationId xmlns:a16="http://schemas.microsoft.com/office/drawing/2014/main" id="{92ABA5ED-E367-4DAC-83CE-BFA66BFCF763}"/>
              </a:ext>
            </a:extLst>
          </p:cNvPr>
          <p:cNvSpPr/>
          <p:nvPr/>
        </p:nvSpPr>
        <p:spPr>
          <a:xfrm>
            <a:off x="3864906" y="2572870"/>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tar: 5 Points 9">
            <a:extLst>
              <a:ext uri="{FF2B5EF4-FFF2-40B4-BE49-F238E27FC236}">
                <a16:creationId xmlns:a16="http://schemas.microsoft.com/office/drawing/2014/main" id="{72F732FC-1BB3-417E-AC41-C15CE62BD737}"/>
              </a:ext>
            </a:extLst>
          </p:cNvPr>
          <p:cNvSpPr/>
          <p:nvPr/>
        </p:nvSpPr>
        <p:spPr>
          <a:xfrm>
            <a:off x="2468329" y="1730567"/>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Star: 5 Points 10">
            <a:extLst>
              <a:ext uri="{FF2B5EF4-FFF2-40B4-BE49-F238E27FC236}">
                <a16:creationId xmlns:a16="http://schemas.microsoft.com/office/drawing/2014/main" id="{4B5DDA83-7369-4736-B6D6-A5FE751BD8C2}"/>
              </a:ext>
            </a:extLst>
          </p:cNvPr>
          <p:cNvSpPr/>
          <p:nvPr/>
        </p:nvSpPr>
        <p:spPr>
          <a:xfrm>
            <a:off x="5417026" y="4239005"/>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Star: 5 Points 12">
            <a:extLst>
              <a:ext uri="{FF2B5EF4-FFF2-40B4-BE49-F238E27FC236}">
                <a16:creationId xmlns:a16="http://schemas.microsoft.com/office/drawing/2014/main" id="{80134D01-EB05-4278-86E8-F05789F37D1D}"/>
              </a:ext>
            </a:extLst>
          </p:cNvPr>
          <p:cNvSpPr/>
          <p:nvPr/>
        </p:nvSpPr>
        <p:spPr>
          <a:xfrm>
            <a:off x="3606848" y="3393593"/>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Star: 5 Points 13">
            <a:extLst>
              <a:ext uri="{FF2B5EF4-FFF2-40B4-BE49-F238E27FC236}">
                <a16:creationId xmlns:a16="http://schemas.microsoft.com/office/drawing/2014/main" id="{72B6BE53-6F7E-45BF-9495-CD3006DCF822}"/>
              </a:ext>
            </a:extLst>
          </p:cNvPr>
          <p:cNvSpPr/>
          <p:nvPr/>
        </p:nvSpPr>
        <p:spPr>
          <a:xfrm>
            <a:off x="4913733" y="4391405"/>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Star: 5 Points 14">
            <a:extLst>
              <a:ext uri="{FF2B5EF4-FFF2-40B4-BE49-F238E27FC236}">
                <a16:creationId xmlns:a16="http://schemas.microsoft.com/office/drawing/2014/main" id="{806EBBF1-1392-47E8-8304-95AF630587C5}"/>
              </a:ext>
            </a:extLst>
          </p:cNvPr>
          <p:cNvSpPr/>
          <p:nvPr/>
        </p:nvSpPr>
        <p:spPr>
          <a:xfrm>
            <a:off x="4589883" y="3045396"/>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Star: 5 Points 15">
            <a:extLst>
              <a:ext uri="{FF2B5EF4-FFF2-40B4-BE49-F238E27FC236}">
                <a16:creationId xmlns:a16="http://schemas.microsoft.com/office/drawing/2014/main" id="{238CE2E1-E935-461A-A301-1BBC2C3136AF}"/>
              </a:ext>
            </a:extLst>
          </p:cNvPr>
          <p:cNvSpPr/>
          <p:nvPr/>
        </p:nvSpPr>
        <p:spPr>
          <a:xfrm>
            <a:off x="5099288" y="3596059"/>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Star: 5 Points 16">
            <a:extLst>
              <a:ext uri="{FF2B5EF4-FFF2-40B4-BE49-F238E27FC236}">
                <a16:creationId xmlns:a16="http://schemas.microsoft.com/office/drawing/2014/main" id="{A530AE3A-6860-4807-91C0-A9A0F7E669D8}"/>
              </a:ext>
            </a:extLst>
          </p:cNvPr>
          <p:cNvSpPr/>
          <p:nvPr/>
        </p:nvSpPr>
        <p:spPr>
          <a:xfrm>
            <a:off x="2822659" y="2439774"/>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Star: 5 Points 17">
            <a:extLst>
              <a:ext uri="{FF2B5EF4-FFF2-40B4-BE49-F238E27FC236}">
                <a16:creationId xmlns:a16="http://schemas.microsoft.com/office/drawing/2014/main" id="{0FA762FD-7B6F-439C-8B18-FC2557C25034}"/>
              </a:ext>
            </a:extLst>
          </p:cNvPr>
          <p:cNvSpPr/>
          <p:nvPr/>
        </p:nvSpPr>
        <p:spPr>
          <a:xfrm>
            <a:off x="4242593" y="3903154"/>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Star: 5 Points 18">
            <a:extLst>
              <a:ext uri="{FF2B5EF4-FFF2-40B4-BE49-F238E27FC236}">
                <a16:creationId xmlns:a16="http://schemas.microsoft.com/office/drawing/2014/main" id="{2A5038E9-3085-496A-9834-83E9A2091EBE}"/>
              </a:ext>
            </a:extLst>
          </p:cNvPr>
          <p:cNvSpPr/>
          <p:nvPr/>
        </p:nvSpPr>
        <p:spPr>
          <a:xfrm>
            <a:off x="3245701" y="2943554"/>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Star: 5 Points 19">
            <a:extLst>
              <a:ext uri="{FF2B5EF4-FFF2-40B4-BE49-F238E27FC236}">
                <a16:creationId xmlns:a16="http://schemas.microsoft.com/office/drawing/2014/main" id="{D004F295-B85E-4183-8C93-5A01518693F8}"/>
              </a:ext>
            </a:extLst>
          </p:cNvPr>
          <p:cNvSpPr/>
          <p:nvPr/>
        </p:nvSpPr>
        <p:spPr>
          <a:xfrm>
            <a:off x="4777364" y="3812473"/>
            <a:ext cx="32385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Star: 5 Points 21">
            <a:extLst>
              <a:ext uri="{FF2B5EF4-FFF2-40B4-BE49-F238E27FC236}">
                <a16:creationId xmlns:a16="http://schemas.microsoft.com/office/drawing/2014/main" id="{78C0A920-A56C-453B-BC1D-D69EFC84AA51}"/>
              </a:ext>
            </a:extLst>
          </p:cNvPr>
          <p:cNvSpPr/>
          <p:nvPr/>
        </p:nvSpPr>
        <p:spPr>
          <a:xfrm>
            <a:off x="6627073" y="2816211"/>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Star: 5 Points 22">
            <a:extLst>
              <a:ext uri="{FF2B5EF4-FFF2-40B4-BE49-F238E27FC236}">
                <a16:creationId xmlns:a16="http://schemas.microsoft.com/office/drawing/2014/main" id="{FE4BD1E6-75CD-43B9-B756-699107A87DCA}"/>
              </a:ext>
            </a:extLst>
          </p:cNvPr>
          <p:cNvSpPr/>
          <p:nvPr/>
        </p:nvSpPr>
        <p:spPr>
          <a:xfrm>
            <a:off x="5966744" y="3265137"/>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Star: 5 Points 23">
            <a:extLst>
              <a:ext uri="{FF2B5EF4-FFF2-40B4-BE49-F238E27FC236}">
                <a16:creationId xmlns:a16="http://schemas.microsoft.com/office/drawing/2014/main" id="{B0AE66F6-DE3D-4A8F-842B-9D2D029F84DD}"/>
              </a:ext>
            </a:extLst>
          </p:cNvPr>
          <p:cNvSpPr/>
          <p:nvPr/>
        </p:nvSpPr>
        <p:spPr>
          <a:xfrm>
            <a:off x="7219744" y="3656711"/>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Star: 5 Points 24">
            <a:extLst>
              <a:ext uri="{FF2B5EF4-FFF2-40B4-BE49-F238E27FC236}">
                <a16:creationId xmlns:a16="http://schemas.microsoft.com/office/drawing/2014/main" id="{C8C6661E-AA90-441A-823D-317DDE6AB306}"/>
              </a:ext>
            </a:extLst>
          </p:cNvPr>
          <p:cNvSpPr/>
          <p:nvPr/>
        </p:nvSpPr>
        <p:spPr>
          <a:xfrm>
            <a:off x="7107819" y="2884644"/>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Star: 5 Points 25">
            <a:extLst>
              <a:ext uri="{FF2B5EF4-FFF2-40B4-BE49-F238E27FC236}">
                <a16:creationId xmlns:a16="http://schemas.microsoft.com/office/drawing/2014/main" id="{5D805239-1AC9-4D09-81AD-ADEA98368745}"/>
              </a:ext>
            </a:extLst>
          </p:cNvPr>
          <p:cNvSpPr/>
          <p:nvPr/>
        </p:nvSpPr>
        <p:spPr>
          <a:xfrm>
            <a:off x="6219656" y="3665948"/>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Star: 5 Points 26">
            <a:extLst>
              <a:ext uri="{FF2B5EF4-FFF2-40B4-BE49-F238E27FC236}">
                <a16:creationId xmlns:a16="http://schemas.microsoft.com/office/drawing/2014/main" id="{127CD0AF-9447-4045-969A-4E0FDD715CB7}"/>
              </a:ext>
            </a:extLst>
          </p:cNvPr>
          <p:cNvSpPr/>
          <p:nvPr/>
        </p:nvSpPr>
        <p:spPr>
          <a:xfrm>
            <a:off x="6998654" y="3905831"/>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Star: 5 Points 27">
            <a:extLst>
              <a:ext uri="{FF2B5EF4-FFF2-40B4-BE49-F238E27FC236}">
                <a16:creationId xmlns:a16="http://schemas.microsoft.com/office/drawing/2014/main" id="{818C7F78-BA18-4744-B3C7-7824D191EF8C}"/>
              </a:ext>
            </a:extLst>
          </p:cNvPr>
          <p:cNvSpPr/>
          <p:nvPr/>
        </p:nvSpPr>
        <p:spPr>
          <a:xfrm>
            <a:off x="7161865" y="3178897"/>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Star: 5 Points 28">
            <a:extLst>
              <a:ext uri="{FF2B5EF4-FFF2-40B4-BE49-F238E27FC236}">
                <a16:creationId xmlns:a16="http://schemas.microsoft.com/office/drawing/2014/main" id="{B20224EC-FEF8-4AA0-AD4E-8194FD60B20C}"/>
              </a:ext>
            </a:extLst>
          </p:cNvPr>
          <p:cNvSpPr/>
          <p:nvPr/>
        </p:nvSpPr>
        <p:spPr>
          <a:xfrm>
            <a:off x="6227708" y="2996071"/>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Star: 5 Points 31">
            <a:extLst>
              <a:ext uri="{FF2B5EF4-FFF2-40B4-BE49-F238E27FC236}">
                <a16:creationId xmlns:a16="http://schemas.microsoft.com/office/drawing/2014/main" id="{1C4DF4DC-82A7-4E7F-8070-87170B17F025}"/>
              </a:ext>
            </a:extLst>
          </p:cNvPr>
          <p:cNvSpPr/>
          <p:nvPr/>
        </p:nvSpPr>
        <p:spPr>
          <a:xfrm>
            <a:off x="6543506" y="4030896"/>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98194DC-EF77-4A2B-A441-2A5749D1D0BE}"/>
                  </a:ext>
                </a:extLst>
              </p:cNvPr>
              <p:cNvSpPr txBox="1"/>
              <p:nvPr/>
            </p:nvSpPr>
            <p:spPr>
              <a:xfrm>
                <a:off x="3583209" y="2715415"/>
                <a:ext cx="55245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3200" b="0" i="1" smtClean="0">
                              <a:latin typeface="Cambria Math" panose="02040503050406030204" pitchFamily="18" charset="0"/>
                            </a:rPr>
                          </m:ctrlPr>
                        </m:sSubPr>
                        <m:e>
                          <m:r>
                            <a:rPr lang="en-IN" sz="3200" b="0" i="1" smtClean="0">
                              <a:latin typeface="Cambria Math" panose="02040503050406030204" pitchFamily="18" charset="0"/>
                            </a:rPr>
                            <m:t>𝜇</m:t>
                          </m:r>
                        </m:e>
                        <m:sub>
                          <m:r>
                            <a:rPr lang="en-IN" sz="3200" b="0" i="1" smtClean="0">
                              <a:latin typeface="Cambria Math" panose="02040503050406030204" pitchFamily="18" charset="0"/>
                            </a:rPr>
                            <m:t>−</m:t>
                          </m:r>
                        </m:sub>
                      </m:sSub>
                    </m:oMath>
                  </m:oMathPara>
                </a14:m>
                <a:endParaRPr lang="en-IN" sz="3200" dirty="0"/>
              </a:p>
            </p:txBody>
          </p:sp>
        </mc:Choice>
        <mc:Fallback xmlns="">
          <p:sp>
            <p:nvSpPr>
              <p:cNvPr id="34" name="TextBox 33">
                <a:extLst>
                  <a:ext uri="{FF2B5EF4-FFF2-40B4-BE49-F238E27FC236}">
                    <a16:creationId xmlns:a16="http://schemas.microsoft.com/office/drawing/2014/main" id="{898194DC-EF77-4A2B-A441-2A5749D1D0BE}"/>
                  </a:ext>
                </a:extLst>
              </p:cNvPr>
              <p:cNvSpPr txBox="1">
                <a:spLocks noRot="1" noChangeAspect="1" noMove="1" noResize="1" noEditPoints="1" noAdjustHandles="1" noChangeArrowheads="1" noChangeShapeType="1" noTextEdit="1"/>
              </p:cNvSpPr>
              <p:nvPr/>
            </p:nvSpPr>
            <p:spPr>
              <a:xfrm>
                <a:off x="3583209" y="2715415"/>
                <a:ext cx="552459" cy="492443"/>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9CE2576-BDF3-4460-9026-EC23E2B8FACA}"/>
                  </a:ext>
                </a:extLst>
              </p:cNvPr>
              <p:cNvSpPr txBox="1"/>
              <p:nvPr/>
            </p:nvSpPr>
            <p:spPr>
              <a:xfrm>
                <a:off x="6580482" y="3038497"/>
                <a:ext cx="552459"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3200" b="0" i="1" smtClean="0">
                              <a:latin typeface="Cambria Math" panose="02040503050406030204" pitchFamily="18" charset="0"/>
                            </a:rPr>
                          </m:ctrlPr>
                        </m:sSubPr>
                        <m:e>
                          <m:r>
                            <a:rPr lang="en-IN" sz="3200" b="0" i="1" smtClean="0">
                              <a:latin typeface="Cambria Math" panose="02040503050406030204" pitchFamily="18" charset="0"/>
                            </a:rPr>
                            <m:t>𝜇</m:t>
                          </m:r>
                        </m:e>
                        <m:sub>
                          <m:r>
                            <a:rPr lang="en-IN" sz="3200" b="0" i="1" smtClean="0">
                              <a:latin typeface="Cambria Math" panose="02040503050406030204" pitchFamily="18" charset="0"/>
                            </a:rPr>
                            <m:t>+</m:t>
                          </m:r>
                        </m:sub>
                      </m:sSub>
                    </m:oMath>
                  </m:oMathPara>
                </a14:m>
                <a:endParaRPr lang="en-IN" sz="3200" dirty="0"/>
              </a:p>
            </p:txBody>
          </p:sp>
        </mc:Choice>
        <mc:Fallback xmlns="">
          <p:sp>
            <p:nvSpPr>
              <p:cNvPr id="35" name="TextBox 34">
                <a:extLst>
                  <a:ext uri="{FF2B5EF4-FFF2-40B4-BE49-F238E27FC236}">
                    <a16:creationId xmlns:a16="http://schemas.microsoft.com/office/drawing/2014/main" id="{09CE2576-BDF3-4460-9026-EC23E2B8FACA}"/>
                  </a:ext>
                </a:extLst>
              </p:cNvPr>
              <p:cNvSpPr txBox="1">
                <a:spLocks noRot="1" noChangeAspect="1" noMove="1" noResize="1" noEditPoints="1" noAdjustHandles="1" noChangeArrowheads="1" noChangeShapeType="1" noTextEdit="1"/>
              </p:cNvSpPr>
              <p:nvPr/>
            </p:nvSpPr>
            <p:spPr>
              <a:xfrm>
                <a:off x="6580482" y="3038497"/>
                <a:ext cx="552459" cy="492443"/>
              </a:xfrm>
              <a:prstGeom prst="rect">
                <a:avLst/>
              </a:prstGeom>
              <a:blipFill>
                <a:blip r:embed="rId4"/>
                <a:stretch>
                  <a:fillRect/>
                </a:stretch>
              </a:blipFill>
            </p:spPr>
            <p:txBody>
              <a:bodyPr/>
              <a:lstStyle/>
              <a:p>
                <a:r>
                  <a:rPr lang="en-IN">
                    <a:noFill/>
                  </a:rPr>
                  <a:t> </a:t>
                </a:r>
              </a:p>
            </p:txBody>
          </p:sp>
        </mc:Fallback>
      </mc:AlternateContent>
      <p:sp>
        <p:nvSpPr>
          <p:cNvPr id="36" name="Star: 5 Points 35">
            <a:extLst>
              <a:ext uri="{FF2B5EF4-FFF2-40B4-BE49-F238E27FC236}">
                <a16:creationId xmlns:a16="http://schemas.microsoft.com/office/drawing/2014/main" id="{40067887-8619-4439-9E80-5A25D3083F91}"/>
              </a:ext>
            </a:extLst>
          </p:cNvPr>
          <p:cNvSpPr/>
          <p:nvPr/>
        </p:nvSpPr>
        <p:spPr>
          <a:xfrm>
            <a:off x="6639639" y="3537039"/>
            <a:ext cx="323850" cy="304800"/>
          </a:xfrm>
          <a:prstGeom prst="star5">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Star: 5 Points 36">
            <a:extLst>
              <a:ext uri="{FF2B5EF4-FFF2-40B4-BE49-F238E27FC236}">
                <a16:creationId xmlns:a16="http://schemas.microsoft.com/office/drawing/2014/main" id="{A56ACDFE-67AD-484A-AEC4-D8CB67C612BB}"/>
              </a:ext>
            </a:extLst>
          </p:cNvPr>
          <p:cNvSpPr/>
          <p:nvPr/>
        </p:nvSpPr>
        <p:spPr>
          <a:xfrm>
            <a:off x="4063799" y="3173242"/>
            <a:ext cx="323850" cy="304800"/>
          </a:xfrm>
          <a:prstGeom prst="star5">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Star: 5 Points 37">
            <a:extLst>
              <a:ext uri="{FF2B5EF4-FFF2-40B4-BE49-F238E27FC236}">
                <a16:creationId xmlns:a16="http://schemas.microsoft.com/office/drawing/2014/main" id="{CD2A2D0A-44B2-45C2-A203-D8546F6924FA}"/>
              </a:ext>
            </a:extLst>
          </p:cNvPr>
          <p:cNvSpPr/>
          <p:nvPr/>
        </p:nvSpPr>
        <p:spPr>
          <a:xfrm>
            <a:off x="5717660" y="4506165"/>
            <a:ext cx="323850" cy="304800"/>
          </a:xfrm>
          <a:prstGeom prst="star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0EB6023-8E18-47E4-9884-4EA49F2E2E56}"/>
                  </a:ext>
                </a:extLst>
              </p:cNvPr>
              <p:cNvSpPr txBox="1"/>
              <p:nvPr/>
            </p:nvSpPr>
            <p:spPr>
              <a:xfrm>
                <a:off x="5059759" y="4807347"/>
                <a:ext cx="1562094" cy="369332"/>
              </a:xfrm>
              <a:prstGeom prst="rect">
                <a:avLst/>
              </a:prstGeom>
              <a:noFill/>
            </p:spPr>
            <p:txBody>
              <a:bodyPr wrap="none" rtlCol="0">
                <a:spAutoFit/>
              </a:bodyPr>
              <a:lstStyle/>
              <a:p>
                <a:r>
                  <a:rPr lang="en-IN" dirty="0">
                    <a:latin typeface="Abadi Extra Light" panose="020B0204020104020204" pitchFamily="34" charset="0"/>
                  </a:rPr>
                  <a:t>Test example </a:t>
                </a:r>
                <a14:m>
                  <m:oMath xmlns:m="http://schemas.openxmlformats.org/officeDocument/2006/math">
                    <m:r>
                      <a:rPr lang="en-IN" b="1" i="0" smtClean="0">
                        <a:latin typeface="Cambria Math" panose="02040503050406030204" pitchFamily="18" charset="0"/>
                      </a:rPr>
                      <m:t>𝐱</m:t>
                    </m:r>
                  </m:oMath>
                </a14:m>
                <a:endParaRPr lang="en-IN" b="1" dirty="0">
                  <a:latin typeface="Abadi Extra Light" panose="020B0204020104020204" pitchFamily="34" charset="0"/>
                </a:endParaRPr>
              </a:p>
            </p:txBody>
          </p:sp>
        </mc:Choice>
        <mc:Fallback xmlns="">
          <p:sp>
            <p:nvSpPr>
              <p:cNvPr id="39" name="TextBox 38">
                <a:extLst>
                  <a:ext uri="{FF2B5EF4-FFF2-40B4-BE49-F238E27FC236}">
                    <a16:creationId xmlns:a16="http://schemas.microsoft.com/office/drawing/2014/main" id="{50EB6023-8E18-47E4-9884-4EA49F2E2E56}"/>
                  </a:ext>
                </a:extLst>
              </p:cNvPr>
              <p:cNvSpPr txBox="1">
                <a:spLocks noRot="1" noChangeAspect="1" noMove="1" noResize="1" noEditPoints="1" noAdjustHandles="1" noChangeArrowheads="1" noChangeShapeType="1" noTextEdit="1"/>
              </p:cNvSpPr>
              <p:nvPr/>
            </p:nvSpPr>
            <p:spPr>
              <a:xfrm>
                <a:off x="5059759" y="4807347"/>
                <a:ext cx="1562094" cy="369332"/>
              </a:xfrm>
              <a:prstGeom prst="rect">
                <a:avLst/>
              </a:prstGeom>
              <a:blipFill>
                <a:blip r:embed="rId5"/>
                <a:stretch>
                  <a:fillRect l="-3125" t="-10000" b="-26667"/>
                </a:stretch>
              </a:blipFill>
            </p:spPr>
            <p:txBody>
              <a:bodyPr/>
              <a:lstStyle/>
              <a:p>
                <a:r>
                  <a:rPr lang="en-IN">
                    <a:noFill/>
                  </a:rPr>
                  <a:t> </a:t>
                </a:r>
              </a:p>
            </p:txBody>
          </p:sp>
        </mc:Fallback>
      </mc:AlternateContent>
      <p:cxnSp>
        <p:nvCxnSpPr>
          <p:cNvPr id="40" name="Straight Connector 39">
            <a:extLst>
              <a:ext uri="{FF2B5EF4-FFF2-40B4-BE49-F238E27FC236}">
                <a16:creationId xmlns:a16="http://schemas.microsoft.com/office/drawing/2014/main" id="{FB64C094-3093-4474-9C0D-059BE8F875A5}"/>
              </a:ext>
            </a:extLst>
          </p:cNvPr>
          <p:cNvCxnSpPr>
            <a:cxnSpLocks/>
          </p:cNvCxnSpPr>
          <p:nvPr/>
        </p:nvCxnSpPr>
        <p:spPr>
          <a:xfrm flipH="1" flipV="1">
            <a:off x="4242593" y="3350196"/>
            <a:ext cx="1634332" cy="134600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8C144B4-9FD2-4B05-8872-6441113E3129}"/>
              </a:ext>
            </a:extLst>
          </p:cNvPr>
          <p:cNvCxnSpPr>
            <a:cxnSpLocks/>
          </p:cNvCxnSpPr>
          <p:nvPr/>
        </p:nvCxnSpPr>
        <p:spPr>
          <a:xfrm flipV="1">
            <a:off x="5870854" y="3707894"/>
            <a:ext cx="898010" cy="100835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tar: 5 Points 47">
            <a:extLst>
              <a:ext uri="{FF2B5EF4-FFF2-40B4-BE49-F238E27FC236}">
                <a16:creationId xmlns:a16="http://schemas.microsoft.com/office/drawing/2014/main" id="{FAEB4118-3017-4CA3-AB14-8E554CD21BF5}"/>
              </a:ext>
            </a:extLst>
          </p:cNvPr>
          <p:cNvSpPr/>
          <p:nvPr/>
        </p:nvSpPr>
        <p:spPr>
          <a:xfrm>
            <a:off x="5715000" y="4502547"/>
            <a:ext cx="323850" cy="304800"/>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9" name="Picture 48">
            <a:extLst>
              <a:ext uri="{FF2B5EF4-FFF2-40B4-BE49-F238E27FC236}">
                <a16:creationId xmlns:a16="http://schemas.microsoft.com/office/drawing/2014/main" id="{D5BC4B2D-65E7-4303-8793-6035D0A62119}"/>
              </a:ext>
            </a:extLst>
          </p:cNvPr>
          <p:cNvPicPr>
            <a:picLocks noChangeAspect="1"/>
          </p:cNvPicPr>
          <p:nvPr/>
        </p:nvPicPr>
        <p:blipFill>
          <a:blip r:embed="rId6"/>
          <a:stretch>
            <a:fillRect/>
          </a:stretch>
        </p:blipFill>
        <p:spPr>
          <a:xfrm>
            <a:off x="10936607" y="2179476"/>
            <a:ext cx="1010687" cy="965223"/>
          </a:xfrm>
          <a:prstGeom prst="rect">
            <a:avLst/>
          </a:prstGeom>
        </p:spPr>
      </p:pic>
      <p:sp>
        <p:nvSpPr>
          <p:cNvPr id="50" name="Speech Bubble: Rectangle 49">
            <a:extLst>
              <a:ext uri="{FF2B5EF4-FFF2-40B4-BE49-F238E27FC236}">
                <a16:creationId xmlns:a16="http://schemas.microsoft.com/office/drawing/2014/main" id="{1D42E504-7CAA-4890-9BFF-B7C062C6C911}"/>
              </a:ext>
            </a:extLst>
          </p:cNvPr>
          <p:cNvSpPr/>
          <p:nvPr/>
        </p:nvSpPr>
        <p:spPr>
          <a:xfrm>
            <a:off x="8067585" y="2138507"/>
            <a:ext cx="2781229" cy="965223"/>
          </a:xfrm>
          <a:prstGeom prst="wedgeRectCallout">
            <a:avLst>
              <a:gd name="adj1" fmla="val 65253"/>
              <a:gd name="adj2" fmla="val -395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Can use feature scaling or use </a:t>
            </a:r>
            <a:r>
              <a:rPr lang="en-IN" sz="1600" dirty="0" err="1">
                <a:solidFill>
                  <a:schemeClr val="tx1"/>
                </a:solidFill>
                <a:latin typeface="Abadi Extra Light" panose="020B0204020104020204" pitchFamily="34" charset="0"/>
              </a:rPr>
              <a:t>Mahalanobis</a:t>
            </a:r>
            <a:r>
              <a:rPr lang="en-IN" sz="1600" dirty="0">
                <a:solidFill>
                  <a:schemeClr val="tx1"/>
                </a:solidFill>
                <a:latin typeface="Abadi Extra Light" panose="020B0204020104020204" pitchFamily="34" charset="0"/>
              </a:rPr>
              <a:t> distance to handle such cases (will discuss this in the next lecture)</a:t>
            </a:r>
          </a:p>
        </p:txBody>
      </p:sp>
    </p:spTree>
    <p:custDataLst>
      <p:tags r:id="rId1"/>
    </p:custDataLst>
    <p:extLst>
      <p:ext uri="{BB962C8B-B14F-4D97-AF65-F5344CB8AC3E}">
        <p14:creationId xmlns:p14="http://schemas.microsoft.com/office/powerpoint/2010/main" val="2446156411"/>
      </p:ext>
    </p:extLst>
  </p:cSld>
  <p:clrMapOvr>
    <a:masterClrMapping/>
  </p:clrMapOvr>
  <mc:AlternateContent xmlns:mc="http://schemas.openxmlformats.org/markup-compatibility/2006" xmlns:p14="http://schemas.microsoft.com/office/powerpoint/2010/main">
    <mc:Choice Requires="p14">
      <p:transition spd="slow" p14:dur="2000" advTm="178394"/>
    </mc:Choice>
    <mc:Fallback xmlns="">
      <p:transition spd="slow" advTm="1783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down)">
                                      <p:cBhvr>
                                        <p:cTn id="60" dur="500"/>
                                        <p:tgtEl>
                                          <p:spTgt spid="26"/>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down)">
                                      <p:cBhvr>
                                        <p:cTn id="66" dur="500"/>
                                        <p:tgtEl>
                                          <p:spTgt spid="28"/>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down)">
                                      <p:cBhvr>
                                        <p:cTn id="69" dur="500"/>
                                        <p:tgtEl>
                                          <p:spTgt spid="29"/>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down)">
                                      <p:cBhvr>
                                        <p:cTn id="72" dur="500"/>
                                        <p:tgtEl>
                                          <p:spTgt spid="32"/>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down)">
                                      <p:cBhvr>
                                        <p:cTn id="75" dur="500"/>
                                        <p:tgtEl>
                                          <p:spTgt spid="34"/>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down)">
                                      <p:cBhvr>
                                        <p:cTn id="81" dur="500"/>
                                        <p:tgtEl>
                                          <p:spTgt spid="36"/>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down)">
                                      <p:cBhvr>
                                        <p:cTn id="84" dur="5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500"/>
                                        <p:tgtEl>
                                          <p:spTgt spid="38"/>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wipe(down)">
                                      <p:cBhvr>
                                        <p:cTn id="92" dur="500"/>
                                        <p:tgtEl>
                                          <p:spTgt spid="3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wipe(down)">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wipe(down)">
                                      <p:cBhvr>
                                        <p:cTn id="102" dur="500"/>
                                        <p:tgtEl>
                                          <p:spTgt spid="43"/>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43"/>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40"/>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38"/>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wipe(down)">
                                      <p:cBhvr>
                                        <p:cTn id="115" dur="500"/>
                                        <p:tgtEl>
                                          <p:spTgt spid="48"/>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4">
                                            <p:txEl>
                                              <p:pRg st="8" end="8"/>
                                            </p:txEl>
                                          </p:spTgt>
                                        </p:tgtEl>
                                        <p:attrNameLst>
                                          <p:attrName>style.visibility</p:attrName>
                                        </p:attrNameLst>
                                      </p:cBhvr>
                                      <p:to>
                                        <p:strVal val="visible"/>
                                      </p:to>
                                    </p:set>
                                    <p:animEffect transition="in" filter="wipe(down)">
                                      <p:cBhvr>
                                        <p:cTn id="120" dur="500"/>
                                        <p:tgtEl>
                                          <p:spTgt spid="4">
                                            <p:txEl>
                                              <p:pRg st="8" end="8"/>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nodeType="clickEffect">
                                  <p:stCondLst>
                                    <p:cond delay="0"/>
                                  </p:stCondLst>
                                  <p:childTnLst>
                                    <p:set>
                                      <p:cBhvr>
                                        <p:cTn id="124" dur="1" fill="hold">
                                          <p:stCondLst>
                                            <p:cond delay="0"/>
                                          </p:stCondLst>
                                        </p:cTn>
                                        <p:tgtEl>
                                          <p:spTgt spid="49"/>
                                        </p:tgtEl>
                                        <p:attrNameLst>
                                          <p:attrName>style.visibility</p:attrName>
                                        </p:attrNameLst>
                                      </p:cBhvr>
                                      <p:to>
                                        <p:strVal val="visible"/>
                                      </p:to>
                                    </p:set>
                                    <p:animEffect transition="in" filter="wipe(down)">
                                      <p:cBhvr>
                                        <p:cTn id="125" dur="500"/>
                                        <p:tgtEl>
                                          <p:spTgt spid="49"/>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50"/>
                                        </p:tgtEl>
                                        <p:attrNameLst>
                                          <p:attrName>style.visibility</p:attrName>
                                        </p:attrNameLst>
                                      </p:cBhvr>
                                      <p:to>
                                        <p:strVal val="visible"/>
                                      </p:to>
                                    </p:set>
                                    <p:animEffect transition="in" filter="wipe(down)">
                                      <p:cBhvr>
                                        <p:cTn id="12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2" grpId="0" animBg="1"/>
      <p:bldP spid="34" grpId="0"/>
      <p:bldP spid="35" grpId="0"/>
      <p:bldP spid="36" grpId="0" animBg="1"/>
      <p:bldP spid="37" grpId="0" animBg="1"/>
      <p:bldP spid="38" grpId="0" animBg="1"/>
      <p:bldP spid="38" grpId="1" animBg="1"/>
      <p:bldP spid="39" grpId="0"/>
      <p:bldP spid="48"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err="1">
                <a:solidFill>
                  <a:schemeClr val="accent2">
                    <a:lumMod val="75000"/>
                  </a:schemeClr>
                </a:solidFill>
              </a:rPr>
              <a:t>LwP</a:t>
            </a:r>
            <a:r>
              <a:rPr lang="en-IN" dirty="0">
                <a:solidFill>
                  <a:schemeClr val="accent2">
                    <a:lumMod val="75000"/>
                  </a:schemeClr>
                </a:solidFill>
              </a:rPr>
              <a:t>: Some Key Aspects</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25</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Very simple, interpretable, and lightweight model</a:t>
            </a:r>
          </a:p>
          <a:p>
            <a:pPr lvl="1">
              <a:buFont typeface="Wingdings" panose="05000000000000000000" pitchFamily="2" charset="2"/>
              <a:buChar char="§"/>
            </a:pPr>
            <a:r>
              <a:rPr lang="en-GB" dirty="0">
                <a:latin typeface="Abadi Extra Light" panose="020B0204020104020204" pitchFamily="34" charset="0"/>
              </a:rPr>
              <a:t>Just requires computing and storing the class prototype vectors</a:t>
            </a:r>
          </a:p>
          <a:p>
            <a:pPr marL="457200" lvl="1" indent="0">
              <a:buNone/>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Works with any number of classes (thus for multi-class classification as well)</a:t>
            </a:r>
          </a:p>
          <a:p>
            <a:pPr marL="0" indent="0">
              <a:buNone/>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Can be generalized in various ways to improve it further, e.g., </a:t>
            </a:r>
          </a:p>
          <a:p>
            <a:pPr lvl="1">
              <a:buFont typeface="Wingdings" panose="05000000000000000000" pitchFamily="2" charset="2"/>
              <a:buChar char="§"/>
            </a:pPr>
            <a:r>
              <a:rPr lang="en-GB" dirty="0">
                <a:latin typeface="Abadi Extra Light" panose="020B0204020104020204" pitchFamily="34" charset="0"/>
              </a:rPr>
              <a:t>Modeling each class by a </a:t>
            </a:r>
            <a:r>
              <a:rPr lang="en-GB" dirty="0">
                <a:solidFill>
                  <a:srgbClr val="0000FF"/>
                </a:solidFill>
                <a:latin typeface="Abadi Extra Light" panose="020B0204020104020204" pitchFamily="34" charset="0"/>
              </a:rPr>
              <a:t>probability distribution </a:t>
            </a:r>
            <a:r>
              <a:rPr lang="en-GB" dirty="0">
                <a:latin typeface="Abadi Extra Light" panose="020B0204020104020204" pitchFamily="34" charset="0"/>
              </a:rPr>
              <a:t>rather than just a prototype vector</a:t>
            </a:r>
          </a:p>
          <a:p>
            <a:pPr lvl="1">
              <a:buFont typeface="Wingdings" panose="05000000000000000000" pitchFamily="2" charset="2"/>
              <a:buChar char="§"/>
            </a:pPr>
            <a:r>
              <a:rPr lang="en-GB" dirty="0">
                <a:latin typeface="Abadi Extra Light" panose="020B0204020104020204" pitchFamily="34" charset="0"/>
              </a:rPr>
              <a:t>Using distances other than the standard Euclidean distance (e.g., </a:t>
            </a:r>
            <a:r>
              <a:rPr lang="en-GB" dirty="0" err="1">
                <a:latin typeface="Abadi Extra Light" panose="020B0204020104020204" pitchFamily="34" charset="0"/>
              </a:rPr>
              <a:t>Mahalanobis</a:t>
            </a:r>
            <a:r>
              <a:rPr lang="en-GB" dirty="0">
                <a:latin typeface="Abadi Extra Light" panose="020B0204020104020204" pitchFamily="34" charset="0"/>
              </a:rPr>
              <a:t>)</a:t>
            </a:r>
          </a:p>
          <a:p>
            <a:pPr marL="457200" lvl="1" indent="0">
              <a:buNone/>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With a learned distance function, can work very well even with very few examples from each class (used in some “few-shot learning” models nowadays – if interested, please refer to “Prototypical Networks for Few-shot Learning”)</a:t>
            </a:r>
          </a:p>
          <a:p>
            <a:pPr marL="0" indent="0">
              <a:buNone/>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How well </a:t>
            </a:r>
            <a:r>
              <a:rPr lang="en-GB" dirty="0" err="1">
                <a:latin typeface="Abadi Extra Light" panose="020B0204020104020204" pitchFamily="34" charset="0"/>
              </a:rPr>
              <a:t>LwP</a:t>
            </a:r>
            <a:r>
              <a:rPr lang="en-GB" dirty="0">
                <a:latin typeface="Abadi Extra Light" panose="020B0204020104020204" pitchFamily="34" charset="0"/>
              </a:rPr>
              <a:t> works depends crucially on the way we compute distances</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marL="0" indent="0">
              <a:buNone/>
            </a:pPr>
            <a:endParaRPr lang="en-GB" dirty="0">
              <a:latin typeface="Abadi Extra Light" panose="020B0204020104020204" pitchFamily="34" charset="0"/>
            </a:endParaRPr>
          </a:p>
          <a:p>
            <a:pPr marL="0" indent="0">
              <a:buNone/>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sz="1100" dirty="0">
              <a:latin typeface="Abadi Extra Light" panose="020B0204020104020204" pitchFamily="34" charset="0"/>
            </a:endParaRPr>
          </a:p>
          <a:p>
            <a:pPr marL="0" indent="0">
              <a:buNone/>
            </a:pPr>
            <a:endParaRPr lang="en-GB" sz="1100" dirty="0">
              <a:latin typeface="Abadi Extra Light" panose="020B0204020104020204" pitchFamily="34" charset="0"/>
            </a:endParaRPr>
          </a:p>
        </p:txBody>
      </p:sp>
    </p:spTree>
    <p:custDataLst>
      <p:tags r:id="rId1"/>
    </p:custDataLst>
    <p:extLst>
      <p:ext uri="{BB962C8B-B14F-4D97-AF65-F5344CB8AC3E}">
        <p14:creationId xmlns:p14="http://schemas.microsoft.com/office/powerpoint/2010/main" val="1224858440"/>
      </p:ext>
    </p:extLst>
  </p:cSld>
  <p:clrMapOvr>
    <a:masterClrMapping/>
  </p:clrMapOvr>
  <mc:AlternateContent xmlns:mc="http://schemas.openxmlformats.org/markup-compatibility/2006" xmlns:p14="http://schemas.microsoft.com/office/powerpoint/2010/main">
    <mc:Choice Requires="p14">
      <p:transition spd="slow" p14:dur="2000" advTm="250959"/>
    </mc:Choice>
    <mc:Fallback xmlns="">
      <p:transition spd="slow" advTm="2509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wipe(down)">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15" end="15"/>
                                            </p:txEl>
                                          </p:spTgt>
                                        </p:tgtEl>
                                        <p:attrNameLst>
                                          <p:attrName>style.visibility</p:attrName>
                                        </p:attrNameLst>
                                      </p:cBhvr>
                                      <p:to>
                                        <p:strVal val="visible"/>
                                      </p:to>
                                    </p:set>
                                    <p:animEffect transition="in" filter="wipe(down)">
                                      <p:cBhvr>
                                        <p:cTn id="42"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Next Class</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26</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Nearest Neighbors</a:t>
            </a:r>
          </a:p>
          <a:p>
            <a:pPr>
              <a:buFont typeface="Wingdings" panose="05000000000000000000" pitchFamily="2" charset="2"/>
              <a:buChar char="§"/>
            </a:pPr>
            <a:r>
              <a:rPr lang="en-GB" dirty="0">
                <a:latin typeface="Abadi Extra Light" panose="020B0204020104020204" pitchFamily="34" charset="0"/>
              </a:rPr>
              <a:t>Decision Trees and Forests/Ensembles</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marL="0" indent="0">
              <a:buNone/>
            </a:pPr>
            <a:endParaRPr lang="en-GB" dirty="0">
              <a:latin typeface="Abadi Extra Light" panose="020B0204020104020204" pitchFamily="34" charset="0"/>
            </a:endParaRPr>
          </a:p>
          <a:p>
            <a:pPr marL="0" indent="0">
              <a:buNone/>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sz="1100" dirty="0">
              <a:latin typeface="Abadi Extra Light" panose="020B0204020104020204" pitchFamily="34" charset="0"/>
            </a:endParaRPr>
          </a:p>
          <a:p>
            <a:pPr marL="0" indent="0">
              <a:buNone/>
            </a:pPr>
            <a:endParaRPr lang="en-GB" sz="1100" dirty="0">
              <a:latin typeface="Abadi Extra Light" panose="020B0204020104020204" pitchFamily="34" charset="0"/>
            </a:endParaRPr>
          </a:p>
        </p:txBody>
      </p:sp>
    </p:spTree>
    <p:custDataLst>
      <p:tags r:id="rId1"/>
    </p:custDataLst>
    <p:extLst>
      <p:ext uri="{BB962C8B-B14F-4D97-AF65-F5344CB8AC3E}">
        <p14:creationId xmlns:p14="http://schemas.microsoft.com/office/powerpoint/2010/main" val="2326896293"/>
      </p:ext>
    </p:extLst>
  </p:cSld>
  <p:clrMapOvr>
    <a:masterClrMapping/>
  </p:clrMapOvr>
  <mc:AlternateContent xmlns:mc="http://schemas.openxmlformats.org/markup-compatibility/2006" xmlns:p14="http://schemas.microsoft.com/office/powerpoint/2010/main">
    <mc:Choice Requires="p14">
      <p:transition spd="slow" p14:dur="2000" advTm="22892"/>
    </mc:Choice>
    <mc:Fallback xmlns="">
      <p:transition spd="slow" advTm="2289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Data and Features</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3</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571867A3-7A18-448A-97D5-C2A63946A635}"/>
              </a:ext>
            </a:extLst>
          </p:cNvPr>
          <p:cNvSpPr>
            <a:spLocks noGrp="1"/>
          </p:cNvSpPr>
          <p:nvPr>
            <p:ph idx="1"/>
          </p:nvPr>
        </p:nvSpPr>
        <p:spPr>
          <a:xfrm>
            <a:off x="265245" y="1130786"/>
            <a:ext cx="11740617" cy="5557532"/>
          </a:xfrm>
        </p:spPr>
        <p:txBody>
          <a:bodyPr>
            <a:normAutofit/>
          </a:bodyPr>
          <a:lstStyle/>
          <a:p>
            <a:pPr>
              <a:buFont typeface="Wingdings" panose="05000000000000000000" pitchFamily="2" charset="2"/>
              <a:buChar char="§"/>
            </a:pPr>
            <a:r>
              <a:rPr lang="en-GB" dirty="0">
                <a:latin typeface="Abadi Extra Light" panose="020B0204020104020204" pitchFamily="34" charset="0"/>
              </a:rPr>
              <a:t>ML algos require a numeric </a:t>
            </a:r>
            <a:r>
              <a:rPr lang="en-GB" dirty="0">
                <a:solidFill>
                  <a:srgbClr val="060AB2"/>
                </a:solidFill>
                <a:latin typeface="Abadi Extra Light" panose="020B0204020104020204" pitchFamily="34" charset="0"/>
              </a:rPr>
              <a:t>feature representation </a:t>
            </a:r>
            <a:r>
              <a:rPr lang="en-GB" dirty="0">
                <a:latin typeface="Abadi Extra Light" panose="020B0204020104020204" pitchFamily="34" charset="0"/>
              </a:rPr>
              <a:t>of the inputs</a:t>
            </a:r>
          </a:p>
          <a:p>
            <a:pPr marL="0" indent="0">
              <a:buNone/>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Features can be obtained using one of the two approaches</a:t>
            </a:r>
          </a:p>
          <a:p>
            <a:pPr lvl="1">
              <a:buFont typeface="Wingdings" panose="05000000000000000000" pitchFamily="2" charset="2"/>
              <a:buChar char="§"/>
            </a:pPr>
            <a:r>
              <a:rPr lang="en-GB" sz="2800" dirty="0">
                <a:latin typeface="Abadi Extra Light" panose="020B0204020104020204" pitchFamily="34" charset="0"/>
              </a:rPr>
              <a:t>Approach 1: Extracting/constructing features </a:t>
            </a:r>
            <a:r>
              <a:rPr lang="en-GB" sz="2800" u="sng" dirty="0">
                <a:latin typeface="Abadi Extra Light" panose="020B0204020104020204" pitchFamily="34" charset="0"/>
              </a:rPr>
              <a:t>manually</a:t>
            </a:r>
            <a:r>
              <a:rPr lang="en-GB" sz="2800" dirty="0">
                <a:latin typeface="Abadi Extra Light" panose="020B0204020104020204" pitchFamily="34" charset="0"/>
              </a:rPr>
              <a:t> from raw inputs</a:t>
            </a:r>
          </a:p>
          <a:p>
            <a:pPr lvl="1">
              <a:buFont typeface="Wingdings" panose="05000000000000000000" pitchFamily="2" charset="2"/>
              <a:buChar char="§"/>
            </a:pPr>
            <a:r>
              <a:rPr lang="en-GB" sz="2800" dirty="0">
                <a:latin typeface="Abadi Extra Light" panose="020B0204020104020204" pitchFamily="34" charset="0"/>
              </a:rPr>
              <a:t>Approach 2: </a:t>
            </a:r>
            <a:r>
              <a:rPr lang="en-GB" sz="2800" u="sng" dirty="0">
                <a:latin typeface="Abadi Extra Light" panose="020B0204020104020204" pitchFamily="34" charset="0"/>
              </a:rPr>
              <a:t>Learning</a:t>
            </a:r>
            <a:r>
              <a:rPr lang="en-GB" sz="2800" dirty="0">
                <a:latin typeface="Abadi Extra Light" panose="020B0204020104020204" pitchFamily="34" charset="0"/>
              </a:rPr>
              <a:t> the features from raw inputs</a:t>
            </a:r>
          </a:p>
          <a:p>
            <a:pPr lvl="1">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Approach 1 is what we will focus on primarily for now</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Approach 2 is what is followed in </a:t>
            </a:r>
            <a:r>
              <a:rPr lang="en-GB" dirty="0">
                <a:solidFill>
                  <a:srgbClr val="FF0000"/>
                </a:solidFill>
                <a:latin typeface="Abadi Extra Light" panose="020B0204020104020204" pitchFamily="34" charset="0"/>
              </a:rPr>
              <a:t>Deep Learning </a:t>
            </a:r>
            <a:r>
              <a:rPr lang="en-GB" dirty="0">
                <a:latin typeface="Abadi Extra Light" panose="020B0204020104020204" pitchFamily="34" charset="0"/>
              </a:rPr>
              <a:t>algorithms (will see later)</a:t>
            </a:r>
          </a:p>
          <a:p>
            <a:pPr marL="0" indent="0">
              <a:buNone/>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Approach 1 is not as powerful as Approach 2 but still used widely</a:t>
            </a:r>
          </a:p>
          <a:p>
            <a:pPr>
              <a:buFont typeface="Wingdings" panose="05000000000000000000" pitchFamily="2" charset="2"/>
              <a:buChar char="§"/>
            </a:pPr>
            <a:endParaRPr lang="en-GB" sz="2400" dirty="0"/>
          </a:p>
          <a:p>
            <a:pPr>
              <a:buFont typeface="Wingdings" panose="05000000000000000000" pitchFamily="2" charset="2"/>
              <a:buChar char="§"/>
            </a:pPr>
            <a:endParaRPr lang="en-GB" sz="2400" dirty="0"/>
          </a:p>
          <a:p>
            <a:pPr marL="0" indent="0">
              <a:buNone/>
            </a:pPr>
            <a:endParaRPr lang="en-GB" sz="2400" dirty="0"/>
          </a:p>
          <a:p>
            <a:pPr>
              <a:buFont typeface="Wingdings" panose="05000000000000000000" pitchFamily="2" charset="2"/>
              <a:buChar char="§"/>
            </a:pPr>
            <a:endParaRPr lang="en-IN" sz="2600" dirty="0"/>
          </a:p>
        </p:txBody>
      </p:sp>
      <p:pic>
        <p:nvPicPr>
          <p:cNvPr id="18" name="Picture 17">
            <a:extLst>
              <a:ext uri="{FF2B5EF4-FFF2-40B4-BE49-F238E27FC236}">
                <a16:creationId xmlns:a16="http://schemas.microsoft.com/office/drawing/2014/main" id="{2873E054-A5A5-49FF-BBFE-DAD91D64CB83}"/>
              </a:ext>
            </a:extLst>
          </p:cNvPr>
          <p:cNvPicPr>
            <a:picLocks noChangeAspect="1"/>
          </p:cNvPicPr>
          <p:nvPr/>
        </p:nvPicPr>
        <p:blipFill>
          <a:blip r:embed="rId3"/>
          <a:stretch>
            <a:fillRect/>
          </a:stretch>
        </p:blipFill>
        <p:spPr>
          <a:xfrm>
            <a:off x="11119998" y="817172"/>
            <a:ext cx="1010687" cy="965223"/>
          </a:xfrm>
          <a:prstGeom prst="rect">
            <a:avLst/>
          </a:prstGeom>
        </p:spPr>
      </p:pic>
      <p:sp>
        <p:nvSpPr>
          <p:cNvPr id="19" name="Speech Bubble: Rectangle 18">
            <a:extLst>
              <a:ext uri="{FF2B5EF4-FFF2-40B4-BE49-F238E27FC236}">
                <a16:creationId xmlns:a16="http://schemas.microsoft.com/office/drawing/2014/main" id="{1EBA340A-C551-4D56-B729-7C178F36C624}"/>
              </a:ext>
            </a:extLst>
          </p:cNvPr>
          <p:cNvSpPr/>
          <p:nvPr/>
        </p:nvSpPr>
        <p:spPr>
          <a:xfrm>
            <a:off x="7148945" y="169682"/>
            <a:ext cx="3676073" cy="991182"/>
          </a:xfrm>
          <a:prstGeom prst="wedgeRectCallout">
            <a:avLst>
              <a:gd name="adj1" fmla="val 64779"/>
              <a:gd name="adj2" fmla="val 5427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Abadi Extra Light" panose="020B0204020104020204" pitchFamily="34" charset="0"/>
              </a:rPr>
              <a:t>Features represent semantics of the inputs. Being able to extract good features is key to the success of ML algos</a:t>
            </a:r>
            <a:endParaRPr lang="en-IN" sz="1600" dirty="0">
              <a:solidFill>
                <a:schemeClr val="tx1"/>
              </a:solidFill>
              <a:latin typeface="Abadi Extra Light" panose="020B0204020104020204" pitchFamily="34" charset="0"/>
            </a:endParaRPr>
          </a:p>
        </p:txBody>
      </p:sp>
    </p:spTree>
    <p:custDataLst>
      <p:tags r:id="rId1"/>
    </p:custDataLst>
    <p:extLst>
      <p:ext uri="{BB962C8B-B14F-4D97-AF65-F5344CB8AC3E}">
        <p14:creationId xmlns:p14="http://schemas.microsoft.com/office/powerpoint/2010/main" val="4000446371"/>
      </p:ext>
    </p:extLst>
  </p:cSld>
  <p:clrMapOvr>
    <a:masterClrMapping/>
  </p:clrMapOvr>
  <mc:AlternateContent xmlns:mc="http://schemas.openxmlformats.org/markup-compatibility/2006" xmlns:p14="http://schemas.microsoft.com/office/powerpoint/2010/main">
    <mc:Choice Requires="p14">
      <p:transition spd="slow" p14:dur="2000" advTm="123805"/>
    </mc:Choice>
    <mc:Fallback xmlns="">
      <p:transition spd="slow" advTm="1238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down)">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down)">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down)">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wipe(down)">
                                      <p:cBhvr>
                                        <p:cTn id="40" dur="500"/>
                                        <p:tgtEl>
                                          <p:spTgt spid="4">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wipe(down)">
                                      <p:cBhvr>
                                        <p:cTn id="4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Example: Feature Extraction for Text Data</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4</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571867A3-7A18-448A-97D5-C2A63946A635}"/>
              </a:ext>
            </a:extLst>
          </p:cNvPr>
          <p:cNvSpPr>
            <a:spLocks noGrp="1"/>
          </p:cNvSpPr>
          <p:nvPr>
            <p:ph idx="1"/>
          </p:nvPr>
        </p:nvSpPr>
        <p:spPr>
          <a:xfrm>
            <a:off x="265245" y="1130786"/>
            <a:ext cx="11740617" cy="5557532"/>
          </a:xfrm>
        </p:spPr>
        <p:txBody>
          <a:bodyPr>
            <a:normAutofit/>
          </a:bodyPr>
          <a:lstStyle/>
          <a:p>
            <a:pPr>
              <a:buFont typeface="Wingdings" panose="05000000000000000000" pitchFamily="2" charset="2"/>
              <a:buChar char="§"/>
            </a:pPr>
            <a:r>
              <a:rPr lang="en-GB" dirty="0">
                <a:latin typeface="Abadi Extra Light" panose="020B0204020104020204" pitchFamily="34" charset="0"/>
              </a:rPr>
              <a:t>Consider some text data consisting of the following sentences: </a:t>
            </a:r>
          </a:p>
          <a:p>
            <a:pPr lvl="1">
              <a:buFont typeface="Wingdings" panose="05000000000000000000" pitchFamily="2" charset="2"/>
              <a:buChar char="§"/>
            </a:pPr>
            <a:r>
              <a:rPr lang="en-GB" dirty="0">
                <a:latin typeface="Abadi Extra Light" panose="020B0204020104020204" pitchFamily="34" charset="0"/>
              </a:rPr>
              <a:t>John likes to watch movies </a:t>
            </a:r>
          </a:p>
          <a:p>
            <a:pPr lvl="1">
              <a:buFont typeface="Wingdings" panose="05000000000000000000" pitchFamily="2" charset="2"/>
              <a:buChar char="§"/>
            </a:pPr>
            <a:r>
              <a:rPr lang="en-GB" dirty="0">
                <a:latin typeface="Abadi Extra Light" panose="020B0204020104020204" pitchFamily="34" charset="0"/>
              </a:rPr>
              <a:t>Mary likes movies too </a:t>
            </a:r>
          </a:p>
          <a:p>
            <a:pPr lvl="1">
              <a:buFont typeface="Wingdings" panose="05000000000000000000" pitchFamily="2" charset="2"/>
              <a:buChar char="§"/>
            </a:pPr>
            <a:r>
              <a:rPr lang="en-GB" dirty="0">
                <a:latin typeface="Abadi Extra Light" panose="020B0204020104020204" pitchFamily="34" charset="0"/>
              </a:rPr>
              <a:t>John also likes football</a:t>
            </a:r>
            <a:endParaRPr lang="en-GB" sz="24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Want to construct a </a:t>
            </a:r>
            <a:r>
              <a:rPr lang="en-GB" dirty="0">
                <a:solidFill>
                  <a:srgbClr val="FF0000"/>
                </a:solidFill>
                <a:latin typeface="Abadi Extra Light" panose="020B0204020104020204" pitchFamily="34" charset="0"/>
              </a:rPr>
              <a:t>feature representation </a:t>
            </a:r>
            <a:r>
              <a:rPr lang="en-GB" dirty="0">
                <a:latin typeface="Abadi Extra Light" panose="020B0204020104020204" pitchFamily="34" charset="0"/>
              </a:rPr>
              <a:t>for these sentences</a:t>
            </a:r>
          </a:p>
          <a:p>
            <a:pPr>
              <a:buFont typeface="Wingdings" panose="05000000000000000000" pitchFamily="2" charset="2"/>
              <a:buChar char="§"/>
            </a:pPr>
            <a:r>
              <a:rPr lang="en-GB" dirty="0">
                <a:latin typeface="Abadi Extra Light" panose="020B0204020104020204" pitchFamily="34" charset="0"/>
              </a:rPr>
              <a:t>Here is a </a:t>
            </a:r>
            <a:r>
              <a:rPr lang="en-GB" dirty="0">
                <a:solidFill>
                  <a:srgbClr val="FF0000"/>
                </a:solidFill>
                <a:latin typeface="Abadi Extra Light" panose="020B0204020104020204" pitchFamily="34" charset="0"/>
              </a:rPr>
              <a:t>“bag-of-words” </a:t>
            </a:r>
            <a:r>
              <a:rPr lang="en-GB" dirty="0">
                <a:latin typeface="Abadi Extra Light" panose="020B0204020104020204" pitchFamily="34" charset="0"/>
              </a:rPr>
              <a:t>(</a:t>
            </a:r>
            <a:r>
              <a:rPr lang="en-GB" dirty="0" err="1">
                <a:latin typeface="Abadi Extra Light" panose="020B0204020104020204" pitchFamily="34" charset="0"/>
              </a:rPr>
              <a:t>BoW</a:t>
            </a:r>
            <a:r>
              <a:rPr lang="en-GB" dirty="0">
                <a:latin typeface="Abadi Extra Light" panose="020B0204020104020204" pitchFamily="34" charset="0"/>
              </a:rPr>
              <a:t>) feature representation of these sentences</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r>
              <a:rPr lang="en-IN" sz="2600" dirty="0">
                <a:latin typeface="Abadi Extra Light" panose="020B0204020104020204" pitchFamily="34" charset="0"/>
              </a:rPr>
              <a:t>Each sentence is now represented as a </a:t>
            </a:r>
            <a:r>
              <a:rPr lang="en-IN" sz="2600" dirty="0">
                <a:solidFill>
                  <a:srgbClr val="FF0000"/>
                </a:solidFill>
                <a:latin typeface="Abadi Extra Light" panose="020B0204020104020204" pitchFamily="34" charset="0"/>
              </a:rPr>
              <a:t>binary vector </a:t>
            </a:r>
            <a:r>
              <a:rPr lang="en-IN" sz="2600" dirty="0">
                <a:latin typeface="Abadi Extra Light" panose="020B0204020104020204" pitchFamily="34" charset="0"/>
              </a:rPr>
              <a:t>(each feature is a binary value, denoting presence or absence of a word). </a:t>
            </a:r>
            <a:r>
              <a:rPr lang="en-IN" sz="2600" dirty="0" err="1">
                <a:latin typeface="Abadi Extra Light" panose="020B0204020104020204" pitchFamily="34" charset="0"/>
              </a:rPr>
              <a:t>BoW</a:t>
            </a:r>
            <a:r>
              <a:rPr lang="en-IN" sz="2600" dirty="0">
                <a:latin typeface="Abadi Extra Light" panose="020B0204020104020204" pitchFamily="34" charset="0"/>
              </a:rPr>
              <a:t> is also called </a:t>
            </a:r>
            <a:r>
              <a:rPr lang="en-IN" sz="2600" dirty="0">
                <a:solidFill>
                  <a:srgbClr val="FF0000"/>
                </a:solidFill>
                <a:latin typeface="Abadi Extra Light" panose="020B0204020104020204" pitchFamily="34" charset="0"/>
              </a:rPr>
              <a:t>“unigram” </a:t>
            </a:r>
            <a:r>
              <a:rPr lang="en-IN" sz="2600" dirty="0">
                <a:latin typeface="Abadi Extra Light" panose="020B0204020104020204" pitchFamily="34" charset="0"/>
              </a:rPr>
              <a:t>rep.</a:t>
            </a:r>
          </a:p>
        </p:txBody>
      </p:sp>
      <p:pic>
        <p:nvPicPr>
          <p:cNvPr id="1026" name="Picture 2">
            <a:extLst>
              <a:ext uri="{FF2B5EF4-FFF2-40B4-BE49-F238E27FC236}">
                <a16:creationId xmlns:a16="http://schemas.microsoft.com/office/drawing/2014/main" id="{1F5ECEA4-245C-45E2-B4A0-90331BE86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096" y="4055856"/>
            <a:ext cx="8258860" cy="14259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F688746-B949-4CE4-97FA-68AF57AE96A1}"/>
              </a:ext>
            </a:extLst>
          </p:cNvPr>
          <p:cNvPicPr>
            <a:picLocks noChangeAspect="1"/>
          </p:cNvPicPr>
          <p:nvPr/>
        </p:nvPicPr>
        <p:blipFill>
          <a:blip r:embed="rId4"/>
          <a:stretch>
            <a:fillRect/>
          </a:stretch>
        </p:blipFill>
        <p:spPr>
          <a:xfrm>
            <a:off x="11117008" y="1982044"/>
            <a:ext cx="1010687" cy="965223"/>
          </a:xfrm>
          <a:prstGeom prst="rect">
            <a:avLst/>
          </a:prstGeom>
        </p:spPr>
      </p:pic>
      <p:sp>
        <p:nvSpPr>
          <p:cNvPr id="7" name="Speech Bubble: Rectangle 6">
            <a:extLst>
              <a:ext uri="{FF2B5EF4-FFF2-40B4-BE49-F238E27FC236}">
                <a16:creationId xmlns:a16="http://schemas.microsoft.com/office/drawing/2014/main" id="{CB3F3E5B-CE84-4B32-A165-E5268CA96ED7}"/>
              </a:ext>
            </a:extLst>
          </p:cNvPr>
          <p:cNvSpPr/>
          <p:nvPr/>
        </p:nvSpPr>
        <p:spPr>
          <a:xfrm>
            <a:off x="6585358" y="1629112"/>
            <a:ext cx="4129169" cy="1173032"/>
          </a:xfrm>
          <a:prstGeom prst="wedgeRectCallout">
            <a:avLst>
              <a:gd name="adj1" fmla="val 62280"/>
              <a:gd name="adj2" fmla="val 1195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err="1">
                <a:solidFill>
                  <a:schemeClr val="tx1"/>
                </a:solidFill>
                <a:latin typeface="Abadi Extra Light" panose="020B0204020104020204" pitchFamily="34" charset="0"/>
              </a:rPr>
              <a:t>BoW</a:t>
            </a:r>
            <a:r>
              <a:rPr lang="en-GB" sz="1600" dirty="0">
                <a:solidFill>
                  <a:schemeClr val="tx1"/>
                </a:solidFill>
                <a:latin typeface="Abadi Extra Light" panose="020B0204020104020204" pitchFamily="34" charset="0"/>
              </a:rPr>
              <a:t> is just one of the many ways of doing feature extraction for text data. Not the most optimal one, and has various flaws (can you think of some?), but often works reasonably well </a:t>
            </a:r>
            <a:endParaRPr lang="en-IN" sz="1600" dirty="0">
              <a:solidFill>
                <a:schemeClr val="tx1"/>
              </a:solidFill>
              <a:latin typeface="Abadi Extra Light" panose="020B0204020104020204" pitchFamily="34" charset="0"/>
            </a:endParaRPr>
          </a:p>
        </p:txBody>
      </p:sp>
      <p:sp>
        <p:nvSpPr>
          <p:cNvPr id="3" name="Speech Bubble: Rectangle 2">
            <a:extLst>
              <a:ext uri="{FF2B5EF4-FFF2-40B4-BE49-F238E27FC236}">
                <a16:creationId xmlns:a16="http://schemas.microsoft.com/office/drawing/2014/main" id="{1D23B404-2EE0-26D7-A6DF-D8266302675A}"/>
              </a:ext>
            </a:extLst>
          </p:cNvPr>
          <p:cNvSpPr/>
          <p:nvPr/>
        </p:nvSpPr>
        <p:spPr>
          <a:xfrm>
            <a:off x="9699956" y="524285"/>
            <a:ext cx="2427739" cy="965223"/>
          </a:xfrm>
          <a:prstGeom prst="wedgeRectCallout">
            <a:avLst>
              <a:gd name="adj1" fmla="val -40936"/>
              <a:gd name="adj2" fmla="val 6933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Abadi Extra Light" panose="020B0204020104020204" pitchFamily="34" charset="0"/>
              </a:rPr>
              <a:t>Other similar approaches such as </a:t>
            </a:r>
            <a:r>
              <a:rPr lang="en-GB" sz="1400" dirty="0">
                <a:solidFill>
                  <a:srgbClr val="FF0000"/>
                </a:solidFill>
                <a:latin typeface="Abadi Extra Light" panose="020B0204020104020204" pitchFamily="34" charset="0"/>
              </a:rPr>
              <a:t>TF-IDF</a:t>
            </a:r>
            <a:r>
              <a:rPr lang="en-GB" sz="1400" dirty="0">
                <a:solidFill>
                  <a:schemeClr val="tx1"/>
                </a:solidFill>
                <a:latin typeface="Abadi Extra Light" panose="020B0204020104020204" pitchFamily="34" charset="0"/>
              </a:rPr>
              <a:t> (term frequency, inverse document frequency) are also widely used</a:t>
            </a:r>
            <a:endParaRPr lang="en-IN" sz="1400" dirty="0">
              <a:solidFill>
                <a:schemeClr val="tx1"/>
              </a:solidFill>
              <a:latin typeface="Abadi Extra Light" panose="020B0204020104020204" pitchFamily="34" charset="0"/>
            </a:endParaRPr>
          </a:p>
        </p:txBody>
      </p:sp>
    </p:spTree>
    <p:custDataLst>
      <p:tags r:id="rId1"/>
    </p:custDataLst>
    <p:extLst>
      <p:ext uri="{BB962C8B-B14F-4D97-AF65-F5344CB8AC3E}">
        <p14:creationId xmlns:p14="http://schemas.microsoft.com/office/powerpoint/2010/main" val="3773015246"/>
      </p:ext>
    </p:extLst>
  </p:cSld>
  <p:clrMapOvr>
    <a:masterClrMapping/>
  </p:clrMapOvr>
  <mc:AlternateContent xmlns:mc="http://schemas.openxmlformats.org/markup-compatibility/2006" xmlns:p14="http://schemas.microsoft.com/office/powerpoint/2010/main">
    <mc:Choice Requires="p14">
      <p:transition spd="slow" p14:dur="2000" advTm="135355"/>
    </mc:Choice>
    <mc:Fallback xmlns="">
      <p:transition spd="slow" advTm="1353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wipe(down)">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wipe(down)">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down)">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Example: Feature Extraction for Image Data</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5</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571867A3-7A18-448A-97D5-C2A63946A635}"/>
              </a:ext>
            </a:extLst>
          </p:cNvPr>
          <p:cNvSpPr>
            <a:spLocks noGrp="1"/>
          </p:cNvSpPr>
          <p:nvPr>
            <p:ph idx="1"/>
          </p:nvPr>
        </p:nvSpPr>
        <p:spPr>
          <a:xfrm>
            <a:off x="265245" y="1130786"/>
            <a:ext cx="11740617" cy="5557532"/>
          </a:xfrm>
        </p:spPr>
        <p:txBody>
          <a:bodyPr>
            <a:normAutofit/>
          </a:bodyPr>
          <a:lstStyle/>
          <a:p>
            <a:pPr>
              <a:buFont typeface="Wingdings" panose="05000000000000000000" pitchFamily="2" charset="2"/>
              <a:buChar char="§"/>
            </a:pPr>
            <a:r>
              <a:rPr lang="en-IN" dirty="0">
                <a:latin typeface="Abadi Extra Light" panose="020B0204020104020204" pitchFamily="34" charset="0"/>
              </a:rPr>
              <a:t>A very simple feature extraction approach for image data is </a:t>
            </a:r>
            <a:r>
              <a:rPr lang="en-IN" dirty="0">
                <a:solidFill>
                  <a:srgbClr val="FF0000"/>
                </a:solidFill>
                <a:latin typeface="Abadi Extra Light" panose="020B0204020104020204" pitchFamily="34" charset="0"/>
              </a:rPr>
              <a:t>flattening</a:t>
            </a: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a:buFont typeface="Wingdings" panose="05000000000000000000" pitchFamily="2" charset="2"/>
              <a:buChar char="§"/>
            </a:pPr>
            <a:r>
              <a:rPr lang="en-IN" sz="2600" dirty="0">
                <a:solidFill>
                  <a:srgbClr val="FF0000"/>
                </a:solidFill>
                <a:latin typeface="Abadi Extra Light" panose="020B0204020104020204" pitchFamily="34" charset="0"/>
              </a:rPr>
              <a:t>Histogram</a:t>
            </a:r>
            <a:r>
              <a:rPr lang="en-IN" sz="2600" dirty="0">
                <a:latin typeface="Abadi Extra Light" panose="020B0204020104020204" pitchFamily="34" charset="0"/>
              </a:rPr>
              <a:t> of visual patterns is another popular feature </a:t>
            </a:r>
            <a:r>
              <a:rPr lang="en-IN" sz="2600" dirty="0" err="1">
                <a:latin typeface="Abadi Extra Light" panose="020B0204020104020204" pitchFamily="34" charset="0"/>
              </a:rPr>
              <a:t>extr</a:t>
            </a:r>
            <a:r>
              <a:rPr lang="en-IN" sz="2600" dirty="0">
                <a:latin typeface="Abadi Extra Light" panose="020B0204020104020204" pitchFamily="34" charset="0"/>
              </a:rPr>
              <a:t>. method for images</a:t>
            </a: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r>
              <a:rPr lang="en-IN" sz="2600" dirty="0">
                <a:latin typeface="Abadi Extra Light" panose="020B0204020104020204" pitchFamily="34" charset="0"/>
              </a:rPr>
              <a:t>Many other manual feature extraction techniques developed in computer vision and image processing communities (SIFT, </a:t>
            </a:r>
            <a:r>
              <a:rPr lang="en-IN" sz="2600" dirty="0" err="1">
                <a:latin typeface="Abadi Extra Light" panose="020B0204020104020204" pitchFamily="34" charset="0"/>
              </a:rPr>
              <a:t>HoG</a:t>
            </a:r>
            <a:r>
              <a:rPr lang="en-IN" sz="2600" dirty="0">
                <a:latin typeface="Abadi Extra Light" panose="020B0204020104020204" pitchFamily="34" charset="0"/>
              </a:rPr>
              <a:t>, and others)</a:t>
            </a:r>
          </a:p>
        </p:txBody>
      </p:sp>
      <p:pic>
        <p:nvPicPr>
          <p:cNvPr id="3" name="Picture 2">
            <a:extLst>
              <a:ext uri="{FF2B5EF4-FFF2-40B4-BE49-F238E27FC236}">
                <a16:creationId xmlns:a16="http://schemas.microsoft.com/office/drawing/2014/main" id="{B5EB7C6E-62D0-4ACC-8DB3-ACF500D80F82}"/>
              </a:ext>
            </a:extLst>
          </p:cNvPr>
          <p:cNvPicPr>
            <a:picLocks noChangeAspect="1"/>
          </p:cNvPicPr>
          <p:nvPr/>
        </p:nvPicPr>
        <p:blipFill>
          <a:blip r:embed="rId3"/>
          <a:stretch>
            <a:fillRect/>
          </a:stretch>
        </p:blipFill>
        <p:spPr>
          <a:xfrm>
            <a:off x="3763110" y="1655053"/>
            <a:ext cx="1778952" cy="1271495"/>
          </a:xfrm>
          <a:prstGeom prst="rect">
            <a:avLst/>
          </a:prstGeom>
        </p:spPr>
      </p:pic>
      <p:sp>
        <p:nvSpPr>
          <p:cNvPr id="5" name="TextBox 4">
            <a:extLst>
              <a:ext uri="{FF2B5EF4-FFF2-40B4-BE49-F238E27FC236}">
                <a16:creationId xmlns:a16="http://schemas.microsoft.com/office/drawing/2014/main" id="{BC363D1F-A65F-420E-811B-9909E83A0A4D}"/>
              </a:ext>
            </a:extLst>
          </p:cNvPr>
          <p:cNvSpPr txBox="1"/>
          <p:nvPr/>
        </p:nvSpPr>
        <p:spPr>
          <a:xfrm>
            <a:off x="3608032" y="2742986"/>
            <a:ext cx="1201163" cy="646331"/>
          </a:xfrm>
          <a:prstGeom prst="rect">
            <a:avLst/>
          </a:prstGeom>
          <a:noFill/>
        </p:spPr>
        <p:txBody>
          <a:bodyPr wrap="none" rtlCol="0">
            <a:spAutoFit/>
          </a:bodyPr>
          <a:lstStyle/>
          <a:p>
            <a:r>
              <a:rPr lang="en-IN" dirty="0">
                <a:latin typeface="Abadi Extra Light" panose="020B0204020104020204" pitchFamily="34" charset="0"/>
              </a:rPr>
              <a:t>7x7 image</a:t>
            </a:r>
          </a:p>
          <a:p>
            <a:r>
              <a:rPr lang="en-IN" dirty="0">
                <a:latin typeface="Abadi Extra Light" panose="020B0204020104020204" pitchFamily="34" charset="0"/>
              </a:rPr>
              <a:t>(49 pixels)</a:t>
            </a:r>
          </a:p>
        </p:txBody>
      </p:sp>
      <p:sp>
        <p:nvSpPr>
          <p:cNvPr id="10" name="TextBox 9">
            <a:extLst>
              <a:ext uri="{FF2B5EF4-FFF2-40B4-BE49-F238E27FC236}">
                <a16:creationId xmlns:a16="http://schemas.microsoft.com/office/drawing/2014/main" id="{2EF52B15-6B47-45B3-9371-CB4625329465}"/>
              </a:ext>
            </a:extLst>
          </p:cNvPr>
          <p:cNvSpPr txBox="1"/>
          <p:nvPr/>
        </p:nvSpPr>
        <p:spPr>
          <a:xfrm>
            <a:off x="4636611" y="2846154"/>
            <a:ext cx="1425455" cy="584775"/>
          </a:xfrm>
          <a:prstGeom prst="rect">
            <a:avLst/>
          </a:prstGeom>
          <a:noFill/>
        </p:spPr>
        <p:txBody>
          <a:bodyPr wrap="none" rtlCol="0">
            <a:spAutoFit/>
          </a:bodyPr>
          <a:lstStyle/>
          <a:p>
            <a:r>
              <a:rPr lang="en-IN" sz="1600" dirty="0">
                <a:latin typeface="Abadi Extra Light" panose="020B0204020104020204" pitchFamily="34" charset="0"/>
              </a:rPr>
              <a:t>Vector of pixel </a:t>
            </a:r>
          </a:p>
          <a:p>
            <a:r>
              <a:rPr lang="en-IN" sz="1600" dirty="0">
                <a:latin typeface="Abadi Extra Light" panose="020B0204020104020204" pitchFamily="34" charset="0"/>
              </a:rPr>
              <a:t>   intensities</a:t>
            </a:r>
          </a:p>
        </p:txBody>
      </p:sp>
      <p:pic>
        <p:nvPicPr>
          <p:cNvPr id="11" name="Picture 10">
            <a:extLst>
              <a:ext uri="{FF2B5EF4-FFF2-40B4-BE49-F238E27FC236}">
                <a16:creationId xmlns:a16="http://schemas.microsoft.com/office/drawing/2014/main" id="{FD4DD240-DB86-4802-B7DC-CF196D6302CA}"/>
              </a:ext>
            </a:extLst>
          </p:cNvPr>
          <p:cNvPicPr>
            <a:picLocks noChangeAspect="1"/>
          </p:cNvPicPr>
          <p:nvPr/>
        </p:nvPicPr>
        <p:blipFill>
          <a:blip r:embed="rId4"/>
          <a:stretch>
            <a:fillRect/>
          </a:stretch>
        </p:blipFill>
        <p:spPr>
          <a:xfrm>
            <a:off x="10429379" y="2179555"/>
            <a:ext cx="1010687" cy="965223"/>
          </a:xfrm>
          <a:prstGeom prst="rect">
            <a:avLst/>
          </a:prstGeom>
        </p:spPr>
      </p:pic>
      <p:sp>
        <p:nvSpPr>
          <p:cNvPr id="13" name="Speech Bubble: Rectangle 12">
            <a:extLst>
              <a:ext uri="{FF2B5EF4-FFF2-40B4-BE49-F238E27FC236}">
                <a16:creationId xmlns:a16="http://schemas.microsoft.com/office/drawing/2014/main" id="{1C1A8FEB-972F-4DA4-9142-C3DE8C5BCFD8}"/>
              </a:ext>
            </a:extLst>
          </p:cNvPr>
          <p:cNvSpPr/>
          <p:nvPr/>
        </p:nvSpPr>
        <p:spPr>
          <a:xfrm>
            <a:off x="6995326" y="1959542"/>
            <a:ext cx="3126822" cy="1075958"/>
          </a:xfrm>
          <a:prstGeom prst="wedgeRectCallout">
            <a:avLst>
              <a:gd name="adj1" fmla="val 64212"/>
              <a:gd name="adj2" fmla="val -44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Abadi Extra Light" panose="020B0204020104020204" pitchFamily="34" charset="0"/>
              </a:rPr>
              <a:t>Flattening and histogram based methods destroy the spatial information in the image but often still work reasonably well</a:t>
            </a:r>
            <a:endParaRPr lang="en-IN" sz="1600" dirty="0">
              <a:solidFill>
                <a:schemeClr val="tx1"/>
              </a:solidFill>
              <a:latin typeface="Abadi Extra Light" panose="020B0204020104020204" pitchFamily="34" charset="0"/>
            </a:endParaRPr>
          </a:p>
        </p:txBody>
      </p:sp>
      <p:pic>
        <p:nvPicPr>
          <p:cNvPr id="8" name="Picture 7">
            <a:extLst>
              <a:ext uri="{FF2B5EF4-FFF2-40B4-BE49-F238E27FC236}">
                <a16:creationId xmlns:a16="http://schemas.microsoft.com/office/drawing/2014/main" id="{857EB371-9B9F-4037-A9ED-F1B9EDF4298F}"/>
              </a:ext>
            </a:extLst>
          </p:cNvPr>
          <p:cNvPicPr>
            <a:picLocks noChangeAspect="1"/>
          </p:cNvPicPr>
          <p:nvPr/>
        </p:nvPicPr>
        <p:blipFill>
          <a:blip r:embed="rId5"/>
          <a:stretch>
            <a:fillRect/>
          </a:stretch>
        </p:blipFill>
        <p:spPr>
          <a:xfrm>
            <a:off x="3998239" y="4097915"/>
            <a:ext cx="1308693" cy="1054433"/>
          </a:xfrm>
          <a:prstGeom prst="rect">
            <a:avLst/>
          </a:prstGeom>
        </p:spPr>
      </p:pic>
      <p:pic>
        <p:nvPicPr>
          <p:cNvPr id="9" name="Picture 8">
            <a:extLst>
              <a:ext uri="{FF2B5EF4-FFF2-40B4-BE49-F238E27FC236}">
                <a16:creationId xmlns:a16="http://schemas.microsoft.com/office/drawing/2014/main" id="{4DD2193B-B465-4B09-BA28-91E74DE1F2A4}"/>
              </a:ext>
            </a:extLst>
          </p:cNvPr>
          <p:cNvPicPr>
            <a:picLocks noChangeAspect="1"/>
          </p:cNvPicPr>
          <p:nvPr/>
        </p:nvPicPr>
        <p:blipFill>
          <a:blip r:embed="rId6"/>
          <a:stretch>
            <a:fillRect/>
          </a:stretch>
        </p:blipFill>
        <p:spPr>
          <a:xfrm>
            <a:off x="6578804" y="4087153"/>
            <a:ext cx="1745894" cy="1075958"/>
          </a:xfrm>
          <a:prstGeom prst="rect">
            <a:avLst/>
          </a:prstGeom>
        </p:spPr>
      </p:pic>
      <p:sp>
        <p:nvSpPr>
          <p:cNvPr id="15" name="CustomShape 22">
            <a:extLst>
              <a:ext uri="{FF2B5EF4-FFF2-40B4-BE49-F238E27FC236}">
                <a16:creationId xmlns:a16="http://schemas.microsoft.com/office/drawing/2014/main" id="{1052D2E0-BB68-418B-9095-B44458594ECE}"/>
              </a:ext>
            </a:extLst>
          </p:cNvPr>
          <p:cNvSpPr/>
          <p:nvPr/>
        </p:nvSpPr>
        <p:spPr>
          <a:xfrm>
            <a:off x="5571876" y="4463349"/>
            <a:ext cx="701996" cy="191444"/>
          </a:xfrm>
          <a:custGeom>
            <a:avLst/>
            <a:gdLst/>
            <a:ahLst/>
            <a:cxnLst/>
            <a:rect l="0" t="0" r="r" b="b"/>
            <a:pathLst>
              <a:path w="4202" h="1002">
                <a:moveTo>
                  <a:pt x="0" y="250"/>
                </a:moveTo>
                <a:lnTo>
                  <a:pt x="3150" y="250"/>
                </a:lnTo>
                <a:lnTo>
                  <a:pt x="3150" y="0"/>
                </a:lnTo>
                <a:lnTo>
                  <a:pt x="4201" y="500"/>
                </a:lnTo>
                <a:lnTo>
                  <a:pt x="3150" y="1001"/>
                </a:lnTo>
                <a:lnTo>
                  <a:pt x="3150" y="750"/>
                </a:lnTo>
                <a:lnTo>
                  <a:pt x="0" y="750"/>
                </a:lnTo>
                <a:lnTo>
                  <a:pt x="0" y="250"/>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a:lstStyle/>
          <a:p>
            <a:endParaRPr lang="en-IN"/>
          </a:p>
        </p:txBody>
      </p:sp>
      <p:sp>
        <p:nvSpPr>
          <p:cNvPr id="14" name="TextShape 3">
            <a:extLst>
              <a:ext uri="{FF2B5EF4-FFF2-40B4-BE49-F238E27FC236}">
                <a16:creationId xmlns:a16="http://schemas.microsoft.com/office/drawing/2014/main" id="{1FDEB9CA-0B10-41F4-B0D0-EE6ED3145EE6}"/>
              </a:ext>
            </a:extLst>
          </p:cNvPr>
          <p:cNvSpPr txBox="1"/>
          <p:nvPr/>
        </p:nvSpPr>
        <p:spPr>
          <a:xfrm>
            <a:off x="70109" y="6585382"/>
            <a:ext cx="8928000" cy="242540"/>
          </a:xfrm>
          <a:prstGeom prst="rect">
            <a:avLst/>
          </a:prstGeom>
          <a:noFill/>
          <a:ln>
            <a:noFill/>
          </a:ln>
        </p:spPr>
        <p:txBody>
          <a:bodyPr lIns="90000" tIns="45000" rIns="90000" bIns="45000"/>
          <a:lstStyle/>
          <a:p>
            <a:r>
              <a:rPr lang="en-IN" sz="1100" b="0" strike="noStrike" spc="-1" dirty="0">
                <a:solidFill>
                  <a:srgbClr val="000000"/>
                </a:solidFill>
                <a:uFill>
                  <a:solidFill>
                    <a:srgbClr val="FFFFFF"/>
                  </a:solidFill>
                </a:uFill>
                <a:latin typeface="Arial"/>
              </a:rPr>
              <a:t>Pic credit: </a:t>
            </a:r>
            <a:r>
              <a:rPr lang="en-IN" sz="1100" dirty="0"/>
              <a:t>cat.uab.cat/Research/object-recognition</a:t>
            </a:r>
            <a:endParaRPr lang="en-IN" sz="1100" b="0" strike="noStrike" spc="-1" dirty="0">
              <a:solidFill>
                <a:srgbClr val="000000"/>
              </a:solidFill>
              <a:uFill>
                <a:solidFill>
                  <a:srgbClr val="FFFFFF"/>
                </a:solidFill>
              </a:uFill>
              <a:latin typeface="Arial"/>
            </a:endParaRPr>
          </a:p>
        </p:txBody>
      </p:sp>
      <p:sp>
        <p:nvSpPr>
          <p:cNvPr id="6" name="Speech Bubble: Rectangle 5">
            <a:extLst>
              <a:ext uri="{FF2B5EF4-FFF2-40B4-BE49-F238E27FC236}">
                <a16:creationId xmlns:a16="http://schemas.microsoft.com/office/drawing/2014/main" id="{D39E432F-7250-E08C-FD00-1A33D0B3D801}"/>
              </a:ext>
            </a:extLst>
          </p:cNvPr>
          <p:cNvSpPr/>
          <p:nvPr/>
        </p:nvSpPr>
        <p:spPr>
          <a:xfrm>
            <a:off x="5128161" y="5202947"/>
            <a:ext cx="2291421" cy="425066"/>
          </a:xfrm>
          <a:prstGeom prst="wedgeRectCallout">
            <a:avLst>
              <a:gd name="adj1" fmla="val 47857"/>
              <a:gd name="adj2" fmla="val -6537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Abadi Extra Light" panose="020B0204020104020204" pitchFamily="34" charset="0"/>
              </a:rPr>
              <a:t>Suppose these are typical patterns in the images in the dataset</a:t>
            </a:r>
            <a:endParaRPr lang="en-IN" sz="1200" dirty="0">
              <a:solidFill>
                <a:schemeClr val="tx1"/>
              </a:solidFill>
              <a:latin typeface="Abadi Extra Light" panose="020B0204020104020204" pitchFamily="34" charset="0"/>
            </a:endParaRPr>
          </a:p>
        </p:txBody>
      </p:sp>
      <p:sp>
        <p:nvSpPr>
          <p:cNvPr id="7" name="Speech Bubble: Rectangle 6">
            <a:extLst>
              <a:ext uri="{FF2B5EF4-FFF2-40B4-BE49-F238E27FC236}">
                <a16:creationId xmlns:a16="http://schemas.microsoft.com/office/drawing/2014/main" id="{F0ACE29C-4922-796C-D230-34A6559B1205}"/>
              </a:ext>
            </a:extLst>
          </p:cNvPr>
          <p:cNvSpPr/>
          <p:nvPr/>
        </p:nvSpPr>
        <p:spPr>
          <a:xfrm>
            <a:off x="8629630" y="4039255"/>
            <a:ext cx="3475684" cy="1036112"/>
          </a:xfrm>
          <a:prstGeom prst="wedgeRectCallout">
            <a:avLst>
              <a:gd name="adj1" fmla="val -61523"/>
              <a:gd name="adj2" fmla="val -547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Abadi Extra Light" panose="020B0204020104020204" pitchFamily="34" charset="0"/>
              </a:rPr>
              <a:t>Bar heights in the histogram denote how the </a:t>
            </a:r>
            <a:r>
              <a:rPr lang="en-GB" sz="1400" dirty="0">
                <a:solidFill>
                  <a:srgbClr val="FF0000"/>
                </a:solidFill>
                <a:latin typeface="Abadi Extra Light" panose="020B0204020104020204" pitchFamily="34" charset="0"/>
              </a:rPr>
              <a:t>frequency of occurrence</a:t>
            </a:r>
            <a:r>
              <a:rPr lang="en-GB" sz="1400" dirty="0">
                <a:solidFill>
                  <a:schemeClr val="tx1"/>
                </a:solidFill>
                <a:latin typeface="Abadi Extra Light" panose="020B0204020104020204" pitchFamily="34" charset="0"/>
              </a:rPr>
              <a:t> of each of the patterns in the given image (this vector of frequencies can be used as the extracted feature vector for this image)</a:t>
            </a:r>
            <a:endParaRPr lang="en-IN" sz="1400" dirty="0">
              <a:solidFill>
                <a:schemeClr val="tx1"/>
              </a:solidFill>
              <a:latin typeface="Abadi Extra Light" panose="020B0204020104020204" pitchFamily="34" charset="0"/>
            </a:endParaRPr>
          </a:p>
        </p:txBody>
      </p:sp>
    </p:spTree>
    <p:custDataLst>
      <p:tags r:id="rId1"/>
    </p:custDataLst>
    <p:extLst>
      <p:ext uri="{BB962C8B-B14F-4D97-AF65-F5344CB8AC3E}">
        <p14:creationId xmlns:p14="http://schemas.microsoft.com/office/powerpoint/2010/main" val="3292723206"/>
      </p:ext>
    </p:extLst>
  </p:cSld>
  <p:clrMapOvr>
    <a:masterClrMapping/>
  </p:clrMapOvr>
  <mc:AlternateContent xmlns:mc="http://schemas.openxmlformats.org/markup-compatibility/2006" xmlns:p14="http://schemas.microsoft.com/office/powerpoint/2010/main">
    <mc:Choice Requires="p14">
      <p:transition spd="slow" p14:dur="2000" advTm="140677"/>
    </mc:Choice>
    <mc:Fallback xmlns="">
      <p:transition spd="slow" advTm="1406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wipe(down)">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wipe(down)">
                                      <p:cBhvr>
                                        <p:cTn id="49" dur="500"/>
                                        <p:tgtEl>
                                          <p:spTgt spid="4">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500"/>
                                        <p:tgtEl>
                                          <p:spTgt spid="11"/>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10" grpId="0"/>
      <p:bldP spid="13"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Feature Selection</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6</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571867A3-7A18-448A-97D5-C2A63946A635}"/>
              </a:ext>
            </a:extLst>
          </p:cNvPr>
          <p:cNvSpPr>
            <a:spLocks noGrp="1"/>
          </p:cNvSpPr>
          <p:nvPr>
            <p:ph idx="1"/>
          </p:nvPr>
        </p:nvSpPr>
        <p:spPr>
          <a:xfrm>
            <a:off x="265245" y="1130786"/>
            <a:ext cx="11740617" cy="5557532"/>
          </a:xfrm>
        </p:spPr>
        <p:txBody>
          <a:bodyPr>
            <a:normAutofit lnSpcReduction="10000"/>
          </a:bodyPr>
          <a:lstStyle/>
          <a:p>
            <a:pPr>
              <a:buFont typeface="Wingdings" panose="05000000000000000000" pitchFamily="2" charset="2"/>
              <a:buChar char="§"/>
            </a:pPr>
            <a:r>
              <a:rPr lang="en-GB" dirty="0">
                <a:latin typeface="Abadi Extra Light" panose="020B0204020104020204" pitchFamily="34" charset="0"/>
              </a:rPr>
              <a:t>Not all the extracted features may be relevant for learning the model (some may even confuse the learner)</a:t>
            </a:r>
          </a:p>
          <a:p>
            <a:pPr marL="0" indent="0">
              <a:buNone/>
            </a:pPr>
            <a:endParaRPr lang="en-GB" dirty="0">
              <a:latin typeface="Abadi Extra Light" panose="020B0204020104020204" pitchFamily="34" charset="0"/>
            </a:endParaRPr>
          </a:p>
          <a:p>
            <a:pPr>
              <a:buFont typeface="Wingdings" panose="05000000000000000000" pitchFamily="2" charset="2"/>
              <a:buChar char="§"/>
            </a:pPr>
            <a:r>
              <a:rPr lang="en-GB" dirty="0">
                <a:solidFill>
                  <a:srgbClr val="FF0000"/>
                </a:solidFill>
                <a:latin typeface="Abadi Extra Light" panose="020B0204020104020204" pitchFamily="34" charset="0"/>
              </a:rPr>
              <a:t>Feature selection </a:t>
            </a:r>
            <a:r>
              <a:rPr lang="en-GB" dirty="0">
                <a:latin typeface="Abadi Extra Light" panose="020B0204020104020204" pitchFamily="34" charset="0"/>
              </a:rPr>
              <a:t>(a step after feature extraction) can be used to identify the features that matter, and discard the others, for more effective learning</a:t>
            </a:r>
          </a:p>
          <a:p>
            <a:pPr>
              <a:buFont typeface="Wingdings" panose="05000000000000000000" pitchFamily="2" charset="2"/>
              <a:buChar char="§"/>
            </a:pPr>
            <a:endParaRPr lang="en-GB" dirty="0">
              <a:latin typeface="Abadi Extra Light" panose="020B0204020104020204" pitchFamily="34" charset="0"/>
            </a:endParaRPr>
          </a:p>
          <a:p>
            <a:pPr marL="0" indent="0">
              <a:buNone/>
            </a:pPr>
            <a:endParaRPr lang="en-GB" dirty="0">
              <a:latin typeface="Abadi Extra Light" panose="020B0204020104020204" pitchFamily="34" charset="0"/>
            </a:endParaRPr>
          </a:p>
          <a:p>
            <a:pPr marL="0" indent="0">
              <a:buNone/>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Many techniques exist – some based on intuition, some based on algorithmic principles (will visit feature selection later)</a:t>
            </a:r>
          </a:p>
          <a:p>
            <a:pPr marL="0" indent="0">
              <a:buNone/>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More common in supervised learning but can also be done for </a:t>
            </a:r>
            <a:r>
              <a:rPr lang="en-GB" dirty="0" err="1">
                <a:latin typeface="Abadi Extra Light" panose="020B0204020104020204" pitchFamily="34" charset="0"/>
              </a:rPr>
              <a:t>unsup</a:t>
            </a:r>
            <a:r>
              <a:rPr lang="en-GB" dirty="0">
                <a:latin typeface="Abadi Extra Light" panose="020B0204020104020204" pitchFamily="34" charset="0"/>
              </a:rPr>
              <a:t>. learning</a:t>
            </a:r>
          </a:p>
          <a:p>
            <a:pPr marL="0" indent="0">
              <a:buNone/>
            </a:pPr>
            <a:endParaRPr lang="en-GB" dirty="0"/>
          </a:p>
          <a:p>
            <a:pPr marL="0" indent="0">
              <a:buNone/>
            </a:pPr>
            <a:endParaRPr lang="en-GB" sz="2400" dirty="0"/>
          </a:p>
          <a:p>
            <a:pPr marL="0" indent="0">
              <a:buNone/>
            </a:pPr>
            <a:endParaRPr lang="en-GB" sz="2400" dirty="0"/>
          </a:p>
          <a:p>
            <a:pPr>
              <a:buFont typeface="Wingdings" panose="05000000000000000000" pitchFamily="2" charset="2"/>
              <a:buChar char="§"/>
            </a:pPr>
            <a:endParaRPr lang="en-IN" sz="2600" dirty="0"/>
          </a:p>
        </p:txBody>
      </p:sp>
      <p:sp>
        <p:nvSpPr>
          <p:cNvPr id="3" name="TextBox 2">
            <a:extLst>
              <a:ext uri="{FF2B5EF4-FFF2-40B4-BE49-F238E27FC236}">
                <a16:creationId xmlns:a16="http://schemas.microsoft.com/office/drawing/2014/main" id="{FDEC35DF-7AFB-431C-8CB8-2D3CE6BA775C}"/>
              </a:ext>
            </a:extLst>
          </p:cNvPr>
          <p:cNvSpPr txBox="1"/>
          <p:nvPr/>
        </p:nvSpPr>
        <p:spPr>
          <a:xfrm>
            <a:off x="4219925" y="3247832"/>
            <a:ext cx="941861" cy="1323439"/>
          </a:xfrm>
          <a:prstGeom prst="rect">
            <a:avLst/>
          </a:prstGeom>
          <a:noFill/>
        </p:spPr>
        <p:txBody>
          <a:bodyPr wrap="none" rtlCol="0">
            <a:spAutoFit/>
          </a:bodyPr>
          <a:lstStyle/>
          <a:p>
            <a:r>
              <a:rPr lang="en-IN" sz="1600" dirty="0"/>
              <a:t>Age</a:t>
            </a:r>
          </a:p>
          <a:p>
            <a:r>
              <a:rPr lang="en-IN" sz="1600" dirty="0"/>
              <a:t>Gender</a:t>
            </a:r>
          </a:p>
          <a:p>
            <a:r>
              <a:rPr lang="en-IN" sz="1600" dirty="0"/>
              <a:t>Height</a:t>
            </a:r>
          </a:p>
          <a:p>
            <a:r>
              <a:rPr lang="en-IN" sz="1600" dirty="0"/>
              <a:t>Weight</a:t>
            </a:r>
          </a:p>
          <a:p>
            <a:r>
              <a:rPr lang="en-IN" sz="1600" dirty="0"/>
              <a:t>Eye </a:t>
            </a:r>
            <a:r>
              <a:rPr lang="en-IN" sz="1600" dirty="0" err="1"/>
              <a:t>color</a:t>
            </a:r>
            <a:endParaRPr lang="en-IN" sz="1600" dirty="0"/>
          </a:p>
        </p:txBody>
      </p:sp>
      <p:sp>
        <p:nvSpPr>
          <p:cNvPr id="5" name="Rectangle 4">
            <a:extLst>
              <a:ext uri="{FF2B5EF4-FFF2-40B4-BE49-F238E27FC236}">
                <a16:creationId xmlns:a16="http://schemas.microsoft.com/office/drawing/2014/main" id="{3F67FAAA-02FC-4A33-B74D-47DB43B0DFFF}"/>
              </a:ext>
            </a:extLst>
          </p:cNvPr>
          <p:cNvSpPr/>
          <p:nvPr/>
        </p:nvSpPr>
        <p:spPr>
          <a:xfrm>
            <a:off x="4168834" y="3255047"/>
            <a:ext cx="936170" cy="1249141"/>
          </a:xfrm>
          <a:prstGeom prst="rect">
            <a:avLst/>
          </a:prstGeom>
          <a:solidFill>
            <a:schemeClr val="bg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39ED5D2C-60B1-490D-AD72-F7393A6AB61A}"/>
              </a:ext>
            </a:extLst>
          </p:cNvPr>
          <p:cNvSpPr txBox="1"/>
          <p:nvPr/>
        </p:nvSpPr>
        <p:spPr>
          <a:xfrm>
            <a:off x="6007701" y="3676073"/>
            <a:ext cx="2337243" cy="369332"/>
          </a:xfrm>
          <a:prstGeom prst="rect">
            <a:avLst/>
          </a:prstGeom>
          <a:noFill/>
        </p:spPr>
        <p:txBody>
          <a:bodyPr wrap="none" rtlCol="0">
            <a:spAutoFit/>
          </a:bodyPr>
          <a:lstStyle/>
          <a:p>
            <a:r>
              <a:rPr lang="en-IN" dirty="0"/>
              <a:t>Body-mass index (BMI)</a:t>
            </a:r>
          </a:p>
        </p:txBody>
      </p:sp>
      <p:sp>
        <p:nvSpPr>
          <p:cNvPr id="7" name="Arrow: Right 6">
            <a:extLst>
              <a:ext uri="{FF2B5EF4-FFF2-40B4-BE49-F238E27FC236}">
                <a16:creationId xmlns:a16="http://schemas.microsoft.com/office/drawing/2014/main" id="{A068AFE4-370E-47CB-832C-F51F4EF336DE}"/>
              </a:ext>
            </a:extLst>
          </p:cNvPr>
          <p:cNvSpPr/>
          <p:nvPr/>
        </p:nvSpPr>
        <p:spPr>
          <a:xfrm>
            <a:off x="5161786" y="3676073"/>
            <a:ext cx="767960" cy="303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 name="Straight Connector 10">
            <a:extLst>
              <a:ext uri="{FF2B5EF4-FFF2-40B4-BE49-F238E27FC236}">
                <a16:creationId xmlns:a16="http://schemas.microsoft.com/office/drawing/2014/main" id="{B253E177-73E1-4B07-B6D9-AEDB46705758}"/>
              </a:ext>
            </a:extLst>
          </p:cNvPr>
          <p:cNvCxnSpPr/>
          <p:nvPr/>
        </p:nvCxnSpPr>
        <p:spPr>
          <a:xfrm>
            <a:off x="4403846" y="3585268"/>
            <a:ext cx="212436" cy="2470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A109323-AE49-429B-8E7C-C63A8CBC346B}"/>
              </a:ext>
            </a:extLst>
          </p:cNvPr>
          <p:cNvCxnSpPr>
            <a:cxnSpLocks/>
          </p:cNvCxnSpPr>
          <p:nvPr/>
        </p:nvCxnSpPr>
        <p:spPr>
          <a:xfrm flipH="1">
            <a:off x="4403846" y="3585268"/>
            <a:ext cx="212436" cy="2470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B980C0C-140E-4A11-8077-CCA72A5116F7}"/>
              </a:ext>
            </a:extLst>
          </p:cNvPr>
          <p:cNvCxnSpPr/>
          <p:nvPr/>
        </p:nvCxnSpPr>
        <p:spPr>
          <a:xfrm>
            <a:off x="4381197" y="3322128"/>
            <a:ext cx="212436" cy="2470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E9F51F-0D5A-42C7-8B7A-F2A74471A253}"/>
              </a:ext>
            </a:extLst>
          </p:cNvPr>
          <p:cNvCxnSpPr>
            <a:cxnSpLocks/>
          </p:cNvCxnSpPr>
          <p:nvPr/>
        </p:nvCxnSpPr>
        <p:spPr>
          <a:xfrm flipH="1">
            <a:off x="4381197" y="3322128"/>
            <a:ext cx="212436" cy="2470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A04AEA-ECFA-4266-925A-9E6E0DC7779D}"/>
              </a:ext>
            </a:extLst>
          </p:cNvPr>
          <p:cNvCxnSpPr/>
          <p:nvPr/>
        </p:nvCxnSpPr>
        <p:spPr>
          <a:xfrm>
            <a:off x="4424483" y="4257115"/>
            <a:ext cx="212436" cy="2470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DC1649-72C4-4CFA-8035-34C651527A93}"/>
              </a:ext>
            </a:extLst>
          </p:cNvPr>
          <p:cNvCxnSpPr>
            <a:cxnSpLocks/>
          </p:cNvCxnSpPr>
          <p:nvPr/>
        </p:nvCxnSpPr>
        <p:spPr>
          <a:xfrm flipH="1">
            <a:off x="4424483" y="4257115"/>
            <a:ext cx="212436" cy="2470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DB2307C1-11F5-4331-8F09-7EB1EE6B6E4C}"/>
              </a:ext>
            </a:extLst>
          </p:cNvPr>
          <p:cNvPicPr>
            <a:picLocks noChangeAspect="1"/>
          </p:cNvPicPr>
          <p:nvPr/>
        </p:nvPicPr>
        <p:blipFill>
          <a:blip r:embed="rId3"/>
          <a:stretch>
            <a:fillRect/>
          </a:stretch>
        </p:blipFill>
        <p:spPr>
          <a:xfrm>
            <a:off x="11073130" y="3322128"/>
            <a:ext cx="1010687" cy="965223"/>
          </a:xfrm>
          <a:prstGeom prst="rect">
            <a:avLst/>
          </a:prstGeom>
        </p:spPr>
      </p:pic>
      <p:sp>
        <p:nvSpPr>
          <p:cNvPr id="21" name="Speech Bubble: Rectangle 20">
            <a:extLst>
              <a:ext uri="{FF2B5EF4-FFF2-40B4-BE49-F238E27FC236}">
                <a16:creationId xmlns:a16="http://schemas.microsoft.com/office/drawing/2014/main" id="{59B968BC-17E5-4600-89D9-5AB411A9E7ED}"/>
              </a:ext>
            </a:extLst>
          </p:cNvPr>
          <p:cNvSpPr/>
          <p:nvPr/>
        </p:nvSpPr>
        <p:spPr>
          <a:xfrm>
            <a:off x="8655053" y="3203311"/>
            <a:ext cx="2107967" cy="1249141"/>
          </a:xfrm>
          <a:prstGeom prst="wedgeRectCallout">
            <a:avLst>
              <a:gd name="adj1" fmla="val 73852"/>
              <a:gd name="adj2" fmla="val -676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Abadi Extra Light" panose="020B0204020104020204" pitchFamily="34" charset="0"/>
              </a:rPr>
              <a:t>Calculating BMI from this data doesn’t require ML but this simple example is just to illustrate the idea of feature selection </a:t>
            </a:r>
            <a:r>
              <a:rPr lang="en-GB" sz="1400" dirty="0">
                <a:solidFill>
                  <a:schemeClr val="tx1"/>
                </a:solidFill>
                <a:latin typeface="Abadi Extra Light" panose="020B0204020104020204" pitchFamily="34" charset="0"/>
                <a:sym typeface="Wingdings" panose="05000000000000000000" pitchFamily="2" charset="2"/>
              </a:rPr>
              <a:t></a:t>
            </a:r>
            <a:endParaRPr lang="en-IN" sz="1400" dirty="0">
              <a:solidFill>
                <a:schemeClr val="tx1"/>
              </a:solidFill>
              <a:latin typeface="Abadi Extra Light" panose="020B0204020104020204" pitchFamily="34" charset="0"/>
            </a:endParaRPr>
          </a:p>
        </p:txBody>
      </p:sp>
    </p:spTree>
    <p:custDataLst>
      <p:tags r:id="rId1"/>
    </p:custDataLst>
    <p:extLst>
      <p:ext uri="{BB962C8B-B14F-4D97-AF65-F5344CB8AC3E}">
        <p14:creationId xmlns:p14="http://schemas.microsoft.com/office/powerpoint/2010/main" val="3277653860"/>
      </p:ext>
    </p:extLst>
  </p:cSld>
  <p:clrMapOvr>
    <a:masterClrMapping/>
  </p:clrMapOvr>
  <mc:AlternateContent xmlns:mc="http://schemas.openxmlformats.org/markup-compatibility/2006" xmlns:p14="http://schemas.microsoft.com/office/powerpoint/2010/main">
    <mc:Choice Requires="p14">
      <p:transition spd="slow" p14:dur="2000" advTm="158928"/>
    </mc:Choice>
    <mc:Fallback xmlns="">
      <p:transition spd="slow" advTm="1589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par>
                                <p:cTn id="44" presetID="22" presetClass="entr" presetSubtype="4"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down)">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animEffect transition="in" filter="wipe(down)">
                                      <p:cBhvr>
                                        <p:cTn id="59" dur="500"/>
                                        <p:tgtEl>
                                          <p:spTgt spid="4">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
                                            <p:txEl>
                                              <p:pRg st="8" end="8"/>
                                            </p:txEl>
                                          </p:spTgt>
                                        </p:tgtEl>
                                        <p:attrNameLst>
                                          <p:attrName>style.visibility</p:attrName>
                                        </p:attrNameLst>
                                      </p:cBhvr>
                                      <p:to>
                                        <p:strVal val="visible"/>
                                      </p:to>
                                    </p:set>
                                    <p:animEffect transition="in" filter="wipe(down)">
                                      <p:cBhvr>
                                        <p:cTn id="64"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p:bldP spid="5" grpId="0" animBg="1"/>
      <p:bldP spid="6" grpId="0"/>
      <p:bldP spid="7"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Some More Postprocessing: Feature Scaling</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7</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571867A3-7A18-448A-97D5-C2A63946A635}"/>
              </a:ext>
            </a:extLst>
          </p:cNvPr>
          <p:cNvSpPr>
            <a:spLocks noGrp="1"/>
          </p:cNvSpPr>
          <p:nvPr>
            <p:ph idx="1"/>
          </p:nvPr>
        </p:nvSpPr>
        <p:spPr>
          <a:xfrm>
            <a:off x="265245" y="1130786"/>
            <a:ext cx="11740617" cy="5557532"/>
          </a:xfrm>
        </p:spPr>
        <p:txBody>
          <a:bodyPr>
            <a:normAutofit/>
          </a:bodyPr>
          <a:lstStyle/>
          <a:p>
            <a:pPr>
              <a:buFont typeface="Wingdings" panose="05000000000000000000" pitchFamily="2" charset="2"/>
              <a:buChar char="§"/>
            </a:pPr>
            <a:r>
              <a:rPr lang="en-GB" sz="2400" dirty="0">
                <a:latin typeface="Abadi Extra Light" panose="020B0204020104020204" pitchFamily="34" charset="0"/>
              </a:rPr>
              <a:t>Even after feature selection, the features may not be on the same scale</a:t>
            </a:r>
          </a:p>
          <a:p>
            <a:pPr>
              <a:buFont typeface="Wingdings" panose="05000000000000000000" pitchFamily="2" charset="2"/>
              <a:buChar char="§"/>
            </a:pPr>
            <a:r>
              <a:rPr lang="en-GB" sz="2400" dirty="0">
                <a:latin typeface="Abadi Extra Light" panose="020B0204020104020204" pitchFamily="34" charset="0"/>
              </a:rPr>
              <a:t>This can be problematic when comparing two inputs – features that have larger scales may dominate the result of such comparisons</a:t>
            </a:r>
          </a:p>
          <a:p>
            <a:pPr>
              <a:buFont typeface="Wingdings" panose="05000000000000000000" pitchFamily="2" charset="2"/>
              <a:buChar char="§"/>
            </a:pPr>
            <a:r>
              <a:rPr lang="en-GB" sz="2400" dirty="0">
                <a:latin typeface="Abadi Extra Light" panose="020B0204020104020204" pitchFamily="34" charset="0"/>
              </a:rPr>
              <a:t>Therefore helpful to standardize the features (e.g., by bringing all of them on the same scale such as between 0 to 1)</a:t>
            </a:r>
          </a:p>
          <a:p>
            <a:pPr marL="0" indent="0">
              <a:buNone/>
            </a:pPr>
            <a:endParaRPr lang="en-GB" sz="2400" dirty="0">
              <a:latin typeface="Abadi Extra Light" panose="020B0204020104020204" pitchFamily="34" charset="0"/>
            </a:endParaRPr>
          </a:p>
          <a:p>
            <a:pPr marL="0" indent="0">
              <a:buNone/>
            </a:pPr>
            <a:endParaRPr lang="en-GB" sz="2400" dirty="0">
              <a:latin typeface="Abadi Extra Light" panose="020B0204020104020204" pitchFamily="34" charset="0"/>
            </a:endParaRPr>
          </a:p>
          <a:p>
            <a:pPr marL="0" indent="0">
              <a:buNone/>
            </a:pPr>
            <a:endParaRPr lang="en-GB" sz="2400" dirty="0">
              <a:latin typeface="Abadi Extra Light" panose="020B0204020104020204" pitchFamily="34" charset="0"/>
            </a:endParaRPr>
          </a:p>
          <a:p>
            <a:pPr marL="0" indent="0">
              <a:buNone/>
            </a:pPr>
            <a:endParaRPr lang="en-GB" sz="2400" dirty="0">
              <a:latin typeface="Abadi Extra Light" panose="020B0204020104020204" pitchFamily="34" charset="0"/>
            </a:endParaRPr>
          </a:p>
          <a:p>
            <a:pPr marL="0" indent="0">
              <a:buNone/>
            </a:pPr>
            <a:endParaRPr lang="en-GB" sz="2400" dirty="0">
              <a:latin typeface="Abadi Extra Light" panose="020B0204020104020204" pitchFamily="34" charset="0"/>
            </a:endParaRPr>
          </a:p>
          <a:p>
            <a:pPr>
              <a:buFont typeface="Wingdings" panose="05000000000000000000" pitchFamily="2" charset="2"/>
              <a:buChar char="§"/>
            </a:pPr>
            <a:endParaRPr lang="en-GB" sz="2400" dirty="0">
              <a:latin typeface="Abadi Extra Light" panose="020B0204020104020204" pitchFamily="34" charset="0"/>
            </a:endParaRPr>
          </a:p>
          <a:p>
            <a:pPr>
              <a:buFont typeface="Wingdings" panose="05000000000000000000" pitchFamily="2" charset="2"/>
              <a:buChar char="§"/>
            </a:pPr>
            <a:r>
              <a:rPr lang="en-GB" sz="2400" dirty="0">
                <a:latin typeface="Abadi Extra Light" panose="020B0204020104020204" pitchFamily="34" charset="0"/>
              </a:rPr>
              <a:t>Also helpful for stabilizing the optimization techniques used in ML algos</a:t>
            </a:r>
          </a:p>
          <a:p>
            <a:pPr>
              <a:buFont typeface="Wingdings" panose="05000000000000000000" pitchFamily="2" charset="2"/>
              <a:buChar char="§"/>
            </a:pPr>
            <a:endParaRPr lang="en-GB" sz="2400" dirty="0"/>
          </a:p>
          <a:p>
            <a:pPr marL="0" indent="0">
              <a:buNone/>
            </a:pPr>
            <a:endParaRPr lang="en-GB" dirty="0"/>
          </a:p>
          <a:p>
            <a:pPr marL="0" indent="0">
              <a:buNone/>
            </a:pPr>
            <a:endParaRPr lang="en-GB" dirty="0"/>
          </a:p>
          <a:p>
            <a:pPr marL="0" indent="0">
              <a:buNone/>
            </a:pPr>
            <a:endParaRPr lang="en-GB" sz="2400" dirty="0"/>
          </a:p>
          <a:p>
            <a:pPr marL="0" indent="0">
              <a:buNone/>
            </a:pPr>
            <a:endParaRPr lang="en-GB" sz="2400" dirty="0"/>
          </a:p>
          <a:p>
            <a:pPr>
              <a:buFont typeface="Wingdings" panose="05000000000000000000" pitchFamily="2" charset="2"/>
              <a:buChar char="§"/>
            </a:pPr>
            <a:endParaRPr lang="en-IN" sz="2600" dirty="0"/>
          </a:p>
        </p:txBody>
      </p:sp>
      <p:pic>
        <p:nvPicPr>
          <p:cNvPr id="5" name="Picture 4">
            <a:extLst>
              <a:ext uri="{FF2B5EF4-FFF2-40B4-BE49-F238E27FC236}">
                <a16:creationId xmlns:a16="http://schemas.microsoft.com/office/drawing/2014/main" id="{4929E617-A6B0-4EE3-8A77-FD4E11F4CCC5}"/>
              </a:ext>
            </a:extLst>
          </p:cNvPr>
          <p:cNvPicPr/>
          <p:nvPr/>
        </p:nvPicPr>
        <p:blipFill>
          <a:blip r:embed="rId3"/>
          <a:stretch/>
        </p:blipFill>
        <p:spPr>
          <a:xfrm>
            <a:off x="1074033" y="3199667"/>
            <a:ext cx="5299057" cy="2628478"/>
          </a:xfrm>
          <a:prstGeom prst="rect">
            <a:avLst/>
          </a:prstGeom>
          <a:ln>
            <a:noFill/>
          </a:ln>
        </p:spPr>
      </p:pic>
      <p:pic>
        <p:nvPicPr>
          <p:cNvPr id="1026" name="Picture 2" descr="Image for post">
            <a:extLst>
              <a:ext uri="{FF2B5EF4-FFF2-40B4-BE49-F238E27FC236}">
                <a16:creationId xmlns:a16="http://schemas.microsoft.com/office/drawing/2014/main" id="{9954D97E-1CEF-428B-BC4B-8F3098742A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273" y="3188795"/>
            <a:ext cx="3971636" cy="2601422"/>
          </a:xfrm>
          <a:prstGeom prst="rect">
            <a:avLst/>
          </a:prstGeom>
          <a:noFill/>
          <a:extLst>
            <a:ext uri="{909E8E84-426E-40DD-AFC4-6F175D3DCCD1}">
              <a14:hiddenFill xmlns:a14="http://schemas.microsoft.com/office/drawing/2010/main">
                <a:solidFill>
                  <a:srgbClr val="FFFFFF"/>
                </a:solidFill>
              </a14:hiddenFill>
            </a:ext>
          </a:extLst>
        </p:spPr>
      </p:pic>
      <p:sp>
        <p:nvSpPr>
          <p:cNvPr id="7" name="TextShape 3">
            <a:extLst>
              <a:ext uri="{FF2B5EF4-FFF2-40B4-BE49-F238E27FC236}">
                <a16:creationId xmlns:a16="http://schemas.microsoft.com/office/drawing/2014/main" id="{65CF910D-0E93-495C-90AE-0A4E22EFD95B}"/>
              </a:ext>
            </a:extLst>
          </p:cNvPr>
          <p:cNvSpPr txBox="1"/>
          <p:nvPr/>
        </p:nvSpPr>
        <p:spPr>
          <a:xfrm>
            <a:off x="70109" y="6585382"/>
            <a:ext cx="8928000" cy="242540"/>
          </a:xfrm>
          <a:prstGeom prst="rect">
            <a:avLst/>
          </a:prstGeom>
          <a:noFill/>
          <a:ln>
            <a:noFill/>
          </a:ln>
        </p:spPr>
        <p:txBody>
          <a:bodyPr lIns="90000" tIns="45000" rIns="90000" bIns="45000"/>
          <a:lstStyle/>
          <a:p>
            <a:r>
              <a:rPr lang="en-IN" sz="1100" b="0" strike="noStrike" spc="-1" dirty="0">
                <a:solidFill>
                  <a:srgbClr val="000000"/>
                </a:solidFill>
                <a:uFill>
                  <a:solidFill>
                    <a:srgbClr val="FFFFFF"/>
                  </a:solidFill>
                </a:uFill>
                <a:latin typeface="Arial"/>
              </a:rPr>
              <a:t>Pic credit: </a:t>
            </a:r>
            <a:r>
              <a:rPr lang="en-IN" sz="1100" dirty="0"/>
              <a:t>https://becominghuman.ai/demystifying-feature-scaling-baff53e9b3fd</a:t>
            </a:r>
            <a:r>
              <a:rPr lang="en-IN" sz="1100" b="0" strike="noStrike" spc="-1" dirty="0">
                <a:solidFill>
                  <a:srgbClr val="000000"/>
                </a:solidFill>
                <a:uFill>
                  <a:solidFill>
                    <a:srgbClr val="FFFFFF"/>
                  </a:solidFill>
                </a:uFill>
                <a:latin typeface="Arial"/>
              </a:rPr>
              <a:t>, </a:t>
            </a:r>
            <a:r>
              <a:rPr lang="en-IN" sz="1100" dirty="0"/>
              <a:t>https://stackoverflow.com/</a:t>
            </a:r>
            <a:endParaRPr lang="en-IN" sz="1100" b="0" strike="noStrike" spc="-1" dirty="0">
              <a:solidFill>
                <a:srgbClr val="000000"/>
              </a:solidFill>
              <a:uFill>
                <a:solidFill>
                  <a:srgbClr val="FFFFFF"/>
                </a:solidFill>
              </a:uFill>
              <a:latin typeface="Arial"/>
            </a:endParaRPr>
          </a:p>
        </p:txBody>
      </p:sp>
    </p:spTree>
    <p:custDataLst>
      <p:tags r:id="rId1"/>
    </p:custDataLst>
    <p:extLst>
      <p:ext uri="{BB962C8B-B14F-4D97-AF65-F5344CB8AC3E}">
        <p14:creationId xmlns:p14="http://schemas.microsoft.com/office/powerpoint/2010/main" val="1487839840"/>
      </p:ext>
    </p:extLst>
  </p:cSld>
  <p:clrMapOvr>
    <a:masterClrMapping/>
  </p:clrMapOvr>
  <mc:AlternateContent xmlns:mc="http://schemas.openxmlformats.org/markup-compatibility/2006" xmlns:p14="http://schemas.microsoft.com/office/powerpoint/2010/main">
    <mc:Choice Requires="p14">
      <p:transition spd="slow" p14:dur="2000" advTm="123581"/>
    </mc:Choice>
    <mc:Fallback xmlns="">
      <p:transition spd="slow" advTm="1235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wipe(down)">
                                      <p:cBhvr>
                                        <p:cTn id="27" dur="500"/>
                                        <p:tgtEl>
                                          <p:spTgt spid="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ipe(down)">
                                      <p:cBhvr>
                                        <p:cTn id="3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Deep Learning: An End-to-End Approach to ML</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8</a:t>
            </a:fld>
            <a:endParaRPr lang="en-IN" sz="2800" dirty="0">
              <a:solidFill>
                <a:schemeClr val="accent2">
                  <a:lumMod val="40000"/>
                  <a:lumOff val="60000"/>
                </a:schemeClr>
              </a:solidFill>
            </a:endParaRPr>
          </a:p>
        </p:txBody>
      </p:sp>
      <p:pic>
        <p:nvPicPr>
          <p:cNvPr id="3" name="Picture 2">
            <a:extLst>
              <a:ext uri="{FF2B5EF4-FFF2-40B4-BE49-F238E27FC236}">
                <a16:creationId xmlns:a16="http://schemas.microsoft.com/office/drawing/2014/main" id="{F5051411-A021-4407-AC38-66BB3F42DFCE}"/>
              </a:ext>
            </a:extLst>
          </p:cNvPr>
          <p:cNvPicPr>
            <a:picLocks noChangeAspect="1"/>
          </p:cNvPicPr>
          <p:nvPr/>
        </p:nvPicPr>
        <p:blipFill>
          <a:blip r:embed="rId3"/>
          <a:stretch>
            <a:fillRect/>
          </a:stretch>
        </p:blipFill>
        <p:spPr>
          <a:xfrm>
            <a:off x="1255824" y="3403321"/>
            <a:ext cx="8096250" cy="2076450"/>
          </a:xfrm>
          <a:prstGeom prst="rect">
            <a:avLst/>
          </a:prstGeom>
        </p:spPr>
      </p:pic>
      <p:sp>
        <p:nvSpPr>
          <p:cNvPr id="4" name="Rectangle: Rounded Corners 3">
            <a:extLst>
              <a:ext uri="{FF2B5EF4-FFF2-40B4-BE49-F238E27FC236}">
                <a16:creationId xmlns:a16="http://schemas.microsoft.com/office/drawing/2014/main" id="{669F82D3-3796-47EC-BF1E-DBD8B015CB87}"/>
              </a:ext>
            </a:extLst>
          </p:cNvPr>
          <p:cNvSpPr/>
          <p:nvPr/>
        </p:nvSpPr>
        <p:spPr>
          <a:xfrm rot="21266449">
            <a:off x="3247099" y="5513193"/>
            <a:ext cx="4315341" cy="50767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Abadi Extra Light" panose="020B0204020104020204" pitchFamily="34" charset="0"/>
              </a:rPr>
              <a:t>Feature Learning Module</a:t>
            </a:r>
          </a:p>
          <a:p>
            <a:pPr algn="ctr"/>
            <a:r>
              <a:rPr lang="en-IN" dirty="0">
                <a:solidFill>
                  <a:schemeClr val="tx1"/>
                </a:solidFill>
                <a:latin typeface="Abadi Extra Light" panose="020B0204020104020204" pitchFamily="34" charset="0"/>
              </a:rPr>
              <a:t>(one or more layers)</a:t>
            </a:r>
          </a:p>
        </p:txBody>
      </p:sp>
      <p:cxnSp>
        <p:nvCxnSpPr>
          <p:cNvPr id="6" name="Straight Arrow Connector 5">
            <a:extLst>
              <a:ext uri="{FF2B5EF4-FFF2-40B4-BE49-F238E27FC236}">
                <a16:creationId xmlns:a16="http://schemas.microsoft.com/office/drawing/2014/main" id="{FEDDB5D7-15AE-4824-B1E8-F0C48D117ED4}"/>
              </a:ext>
            </a:extLst>
          </p:cNvPr>
          <p:cNvCxnSpPr/>
          <p:nvPr/>
        </p:nvCxnSpPr>
        <p:spPr>
          <a:xfrm flipV="1">
            <a:off x="2659487" y="5281892"/>
            <a:ext cx="0" cy="4185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6C525E0-A118-45EE-881F-C8380819D8CA}"/>
              </a:ext>
            </a:extLst>
          </p:cNvPr>
          <p:cNvSpPr txBox="1"/>
          <p:nvPr/>
        </p:nvSpPr>
        <p:spPr>
          <a:xfrm>
            <a:off x="2091062" y="5676982"/>
            <a:ext cx="1136850" cy="369332"/>
          </a:xfrm>
          <a:prstGeom prst="rect">
            <a:avLst/>
          </a:prstGeom>
          <a:noFill/>
        </p:spPr>
        <p:txBody>
          <a:bodyPr wrap="none" rtlCol="0">
            <a:spAutoFit/>
          </a:bodyPr>
          <a:lstStyle/>
          <a:p>
            <a:r>
              <a:rPr lang="en-IN" dirty="0"/>
              <a:t>Raw Input</a:t>
            </a:r>
          </a:p>
        </p:txBody>
      </p:sp>
      <p:cxnSp>
        <p:nvCxnSpPr>
          <p:cNvPr id="9" name="Straight Arrow Connector 8">
            <a:extLst>
              <a:ext uri="{FF2B5EF4-FFF2-40B4-BE49-F238E27FC236}">
                <a16:creationId xmlns:a16="http://schemas.microsoft.com/office/drawing/2014/main" id="{A632D69A-8BC0-4158-BB2F-2D1FE6CE263D}"/>
              </a:ext>
            </a:extLst>
          </p:cNvPr>
          <p:cNvCxnSpPr>
            <a:cxnSpLocks/>
          </p:cNvCxnSpPr>
          <p:nvPr/>
        </p:nvCxnSpPr>
        <p:spPr>
          <a:xfrm flipH="1" flipV="1">
            <a:off x="7839332" y="5491174"/>
            <a:ext cx="441783" cy="2738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682613C-743D-4E4E-8742-C2C7C8198684}"/>
              </a:ext>
            </a:extLst>
          </p:cNvPr>
          <p:cNvSpPr txBox="1"/>
          <p:nvPr/>
        </p:nvSpPr>
        <p:spPr>
          <a:xfrm>
            <a:off x="7839332" y="5764988"/>
            <a:ext cx="2022798" cy="646331"/>
          </a:xfrm>
          <a:prstGeom prst="rect">
            <a:avLst/>
          </a:prstGeom>
          <a:noFill/>
        </p:spPr>
        <p:txBody>
          <a:bodyPr wrap="none" rtlCol="0">
            <a:spAutoFit/>
          </a:bodyPr>
          <a:lstStyle/>
          <a:p>
            <a:r>
              <a:rPr lang="en-IN" dirty="0">
                <a:latin typeface="Abadi Extra Light" panose="020B0204020104020204" pitchFamily="34" charset="0"/>
              </a:rPr>
              <a:t>Learned Features</a:t>
            </a:r>
          </a:p>
          <a:p>
            <a:r>
              <a:rPr lang="en-IN" dirty="0">
                <a:latin typeface="Abadi Extra Light" panose="020B0204020104020204" pitchFamily="34" charset="0"/>
              </a:rPr>
              <a:t>(penultimate  layer)</a:t>
            </a:r>
          </a:p>
        </p:txBody>
      </p:sp>
      <p:sp>
        <p:nvSpPr>
          <p:cNvPr id="13" name="Rectangle: Rounded Corners 12">
            <a:extLst>
              <a:ext uri="{FF2B5EF4-FFF2-40B4-BE49-F238E27FC236}">
                <a16:creationId xmlns:a16="http://schemas.microsoft.com/office/drawing/2014/main" id="{45960879-156C-4C2D-B25B-C2C0CECC7593}"/>
              </a:ext>
            </a:extLst>
          </p:cNvPr>
          <p:cNvSpPr/>
          <p:nvPr/>
        </p:nvSpPr>
        <p:spPr>
          <a:xfrm rot="21127126">
            <a:off x="6117465" y="2938001"/>
            <a:ext cx="2582214" cy="53621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Abadi Extra Light" panose="020B0204020104020204" pitchFamily="34" charset="0"/>
              </a:rPr>
              <a:t>Classification Model Learning</a:t>
            </a:r>
          </a:p>
        </p:txBody>
      </p:sp>
      <p:sp>
        <p:nvSpPr>
          <p:cNvPr id="11" name="TextBox 10">
            <a:extLst>
              <a:ext uri="{FF2B5EF4-FFF2-40B4-BE49-F238E27FC236}">
                <a16:creationId xmlns:a16="http://schemas.microsoft.com/office/drawing/2014/main" id="{23A502CA-ED04-4601-9B8C-6809A066E309}"/>
              </a:ext>
            </a:extLst>
          </p:cNvPr>
          <p:cNvSpPr txBox="1"/>
          <p:nvPr/>
        </p:nvSpPr>
        <p:spPr>
          <a:xfrm>
            <a:off x="402350" y="1170952"/>
            <a:ext cx="10921580" cy="1384995"/>
          </a:xfrm>
          <a:prstGeom prst="rect">
            <a:avLst/>
          </a:prstGeom>
          <a:noFill/>
        </p:spPr>
        <p:txBody>
          <a:bodyPr wrap="none" rtlCol="0">
            <a:spAutoFit/>
          </a:bodyPr>
          <a:lstStyle/>
          <a:p>
            <a:r>
              <a:rPr lang="en-IN" sz="2800" dirty="0">
                <a:latin typeface="Abadi Extra Light" panose="020B0204020104020204" pitchFamily="34" charset="0"/>
              </a:rPr>
              <a:t>Deep Learning = ML with </a:t>
            </a:r>
            <a:r>
              <a:rPr lang="en-IN" sz="2800" dirty="0">
                <a:solidFill>
                  <a:srgbClr val="FF0000"/>
                </a:solidFill>
                <a:latin typeface="Abadi Extra Light" panose="020B0204020104020204" pitchFamily="34" charset="0"/>
              </a:rPr>
              <a:t>automated feature learning </a:t>
            </a:r>
            <a:r>
              <a:rPr lang="en-IN" sz="2800" dirty="0">
                <a:latin typeface="Abadi Extra Light" panose="020B0204020104020204" pitchFamily="34" charset="0"/>
              </a:rPr>
              <a:t>from the raw inputs</a:t>
            </a:r>
          </a:p>
          <a:p>
            <a:endParaRPr lang="en-IN" sz="2800" dirty="0">
              <a:latin typeface="Abadi Extra Light" panose="020B0204020104020204" pitchFamily="34" charset="0"/>
            </a:endParaRPr>
          </a:p>
          <a:p>
            <a:r>
              <a:rPr lang="en-IN" sz="2800" dirty="0">
                <a:latin typeface="Abadi Extra Light" panose="020B0204020104020204" pitchFamily="34" charset="0"/>
              </a:rPr>
              <a:t>Feature extraction part is automated via the feature learning module</a:t>
            </a:r>
          </a:p>
        </p:txBody>
      </p:sp>
      <p:sp>
        <p:nvSpPr>
          <p:cNvPr id="14" name="TextBox 13">
            <a:extLst>
              <a:ext uri="{FF2B5EF4-FFF2-40B4-BE49-F238E27FC236}">
                <a16:creationId xmlns:a16="http://schemas.microsoft.com/office/drawing/2014/main" id="{EA5812F0-F6D6-445D-8638-FBDB5A753453}"/>
              </a:ext>
            </a:extLst>
          </p:cNvPr>
          <p:cNvSpPr txBox="1"/>
          <p:nvPr/>
        </p:nvSpPr>
        <p:spPr>
          <a:xfrm>
            <a:off x="200851" y="6425907"/>
            <a:ext cx="3496470" cy="261610"/>
          </a:xfrm>
          <a:prstGeom prst="rect">
            <a:avLst/>
          </a:prstGeom>
          <a:noFill/>
        </p:spPr>
        <p:txBody>
          <a:bodyPr wrap="none" rtlCol="0">
            <a:spAutoFit/>
          </a:bodyPr>
          <a:lstStyle/>
          <a:p>
            <a:r>
              <a:rPr lang="en-IN" sz="1100" dirty="0"/>
              <a:t>Pic an adaptation of the original from: </a:t>
            </a:r>
            <a:r>
              <a:rPr lang="en-IN" sz="1100" dirty="0">
                <a:hlinkClick r:id="rId4"/>
              </a:rPr>
              <a:t>https://deepai.org/</a:t>
            </a:r>
            <a:endParaRPr lang="en-IN" sz="1100" dirty="0"/>
          </a:p>
        </p:txBody>
      </p:sp>
    </p:spTree>
    <p:custDataLst>
      <p:tags r:id="rId1"/>
    </p:custDataLst>
    <p:extLst>
      <p:ext uri="{BB962C8B-B14F-4D97-AF65-F5344CB8AC3E}">
        <p14:creationId xmlns:p14="http://schemas.microsoft.com/office/powerpoint/2010/main" val="1320086736"/>
      </p:ext>
    </p:extLst>
  </p:cSld>
  <p:clrMapOvr>
    <a:masterClrMapping/>
  </p:clrMapOvr>
  <mc:AlternateContent xmlns:mc="http://schemas.openxmlformats.org/markup-compatibility/2006" xmlns:p14="http://schemas.microsoft.com/office/powerpoint/2010/main">
    <mc:Choice Requires="p14">
      <p:transition spd="slow" p14:dur="2000" advTm="158312"/>
    </mc:Choice>
    <mc:Fallback xmlns="">
      <p:transition spd="slow" advTm="1583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down)">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par>
                                <p:cTn id="36" presetID="22" presetClass="entr" presetSubtype="4"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0" grpId="0"/>
      <p:bldP spid="1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Some Notation/Nomenclature/Convention</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9</a:t>
            </a:fld>
            <a:endParaRPr lang="en-IN" sz="2800" dirty="0">
              <a:solidFill>
                <a:schemeClr val="accent2">
                  <a:lumMod val="40000"/>
                  <a:lumOff val="60000"/>
                </a:schemeClr>
              </a:solidFill>
            </a:endParaRPr>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571867A3-7A18-448A-97D5-C2A63946A635}"/>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Sup. learning requires training data as </a:t>
                </a:r>
                <a14:m>
                  <m:oMath xmlns:m="http://schemas.openxmlformats.org/officeDocument/2006/math">
                    <m:r>
                      <a:rPr lang="en-IN" sz="2600" b="0" i="1" smtClean="0">
                        <a:latin typeface="Cambria Math" panose="02040503050406030204" pitchFamily="18" charset="0"/>
                      </a:rPr>
                      <m:t>𝑁</m:t>
                    </m:r>
                  </m:oMath>
                </a14:m>
                <a:r>
                  <a:rPr lang="en-GB" sz="2600" dirty="0">
                    <a:latin typeface="Abadi Extra Light" panose="020B0204020104020204" pitchFamily="34" charset="0"/>
                  </a:rPr>
                  <a:t> input-output pairs </a:t>
                </a:r>
                <a14:m>
                  <m:oMath xmlns:m="http://schemas.openxmlformats.org/officeDocument/2006/math">
                    <m:sSubSup>
                      <m:sSubSupPr>
                        <m:ctrlPr>
                          <a:rPr lang="pt-BR" sz="2600" i="1">
                            <a:latin typeface="Cambria Math" panose="02040503050406030204" pitchFamily="18" charset="0"/>
                          </a:rPr>
                        </m:ctrlPr>
                      </m:sSubSupPr>
                      <m:e>
                        <m:r>
                          <a:rPr lang="en-IN" sz="2600" b="0" i="1" smtClean="0">
                            <a:latin typeface="Cambria Math" panose="02040503050406030204" pitchFamily="18" charset="0"/>
                          </a:rPr>
                          <m:t>{</m:t>
                        </m:r>
                        <m:d>
                          <m:dPr>
                            <m:ctrlPr>
                              <a:rPr lang="pt-BR" sz="2600" i="1">
                                <a:latin typeface="Cambria Math" panose="02040503050406030204" pitchFamily="18" charset="0"/>
                              </a:rPr>
                            </m:ctrlPr>
                          </m:dPr>
                          <m:e>
                            <m:sSub>
                              <m:sSubPr>
                                <m:ctrlPr>
                                  <a:rPr lang="pt-BR" sz="2600" i="1">
                                    <a:latin typeface="Cambria Math" panose="02040503050406030204" pitchFamily="18" charset="0"/>
                                  </a:rPr>
                                </m:ctrlPr>
                              </m:sSubPr>
                              <m:e>
                                <m:r>
                                  <a:rPr lang="pt-BR" sz="2600" i="1">
                                    <a:latin typeface="Cambria Math" panose="02040503050406030204" pitchFamily="18" charset="0"/>
                                  </a:rPr>
                                  <m:t>𝐱</m:t>
                                </m:r>
                              </m:e>
                              <m:sub>
                                <m:r>
                                  <a:rPr lang="pt-BR" sz="2600" i="1">
                                    <a:latin typeface="Cambria Math" panose="02040503050406030204" pitchFamily="18" charset="0"/>
                                  </a:rPr>
                                  <m:t>𝐧</m:t>
                                </m:r>
                              </m:sub>
                            </m:sSub>
                            <m:r>
                              <a:rPr lang="pt-BR" sz="2600" i="1">
                                <a:latin typeface="Cambria Math" panose="02040503050406030204" pitchFamily="18" charset="0"/>
                              </a:rPr>
                              <m:t>,</m:t>
                            </m:r>
                            <m:sSub>
                              <m:sSubPr>
                                <m:ctrlPr>
                                  <a:rPr lang="pt-BR" sz="2600" i="1">
                                    <a:latin typeface="Cambria Math" panose="02040503050406030204" pitchFamily="18" charset="0"/>
                                  </a:rPr>
                                </m:ctrlPr>
                              </m:sSubPr>
                              <m:e>
                                <m:r>
                                  <a:rPr lang="pt-BR" sz="2600" i="1">
                                    <a:latin typeface="Cambria Math" panose="02040503050406030204" pitchFamily="18" charset="0"/>
                                  </a:rPr>
                                  <m:t>𝑦</m:t>
                                </m:r>
                              </m:e>
                              <m:sub>
                                <m:r>
                                  <a:rPr lang="pt-BR" sz="2600" i="1">
                                    <a:latin typeface="Cambria Math" panose="02040503050406030204" pitchFamily="18" charset="0"/>
                                  </a:rPr>
                                  <m:t>𝑛</m:t>
                                </m:r>
                              </m:sub>
                            </m:sSub>
                          </m:e>
                        </m:d>
                        <m:r>
                          <a:rPr lang="en-IN" sz="2600" b="0" i="1" smtClean="0">
                            <a:latin typeface="Cambria Math" panose="02040503050406030204" pitchFamily="18" charset="0"/>
                          </a:rPr>
                          <m:t>}</m:t>
                        </m:r>
                      </m:e>
                      <m:sub>
                        <m:r>
                          <a:rPr lang="pt-BR" sz="2600" i="1">
                            <a:latin typeface="Cambria Math" panose="02040503050406030204" pitchFamily="18" charset="0"/>
                          </a:rPr>
                          <m:t>𝑛</m:t>
                        </m:r>
                        <m:r>
                          <a:rPr lang="pt-BR" sz="2600" i="1">
                            <a:latin typeface="Cambria Math" panose="02040503050406030204" pitchFamily="18" charset="0"/>
                          </a:rPr>
                          <m:t>=1</m:t>
                        </m:r>
                      </m:sub>
                      <m:sup>
                        <m:r>
                          <a:rPr lang="en-IN" sz="2600" i="1">
                            <a:latin typeface="Cambria Math" panose="02040503050406030204" pitchFamily="18" charset="0"/>
                          </a:rPr>
                          <m:t>𝑁</m:t>
                        </m:r>
                      </m:sup>
                    </m:sSubSup>
                  </m:oMath>
                </a14:m>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Unsupervised learning requires training data as </a:t>
                </a:r>
                <a14:m>
                  <m:oMath xmlns:m="http://schemas.openxmlformats.org/officeDocument/2006/math">
                    <m:r>
                      <a:rPr lang="en-IN" sz="2600" i="1">
                        <a:latin typeface="Cambria Math" panose="02040503050406030204" pitchFamily="18" charset="0"/>
                      </a:rPr>
                      <m:t>𝑁</m:t>
                    </m:r>
                  </m:oMath>
                </a14:m>
                <a:r>
                  <a:rPr lang="en-GB" sz="2600" dirty="0">
                    <a:latin typeface="Abadi Extra Light" panose="020B0204020104020204" pitchFamily="34" charset="0"/>
                  </a:rPr>
                  <a:t> inputs </a:t>
                </a:r>
                <a14:m>
                  <m:oMath xmlns:m="http://schemas.openxmlformats.org/officeDocument/2006/math">
                    <m:sSubSup>
                      <m:sSubSupPr>
                        <m:ctrlPr>
                          <a:rPr lang="pt-BR" sz="2600" i="1">
                            <a:latin typeface="Cambria Math" panose="02040503050406030204" pitchFamily="18" charset="0"/>
                          </a:rPr>
                        </m:ctrlPr>
                      </m:sSubSupPr>
                      <m:e>
                        <m:r>
                          <a:rPr lang="en-IN" sz="2600" i="1">
                            <a:latin typeface="Cambria Math" panose="02040503050406030204" pitchFamily="18" charset="0"/>
                          </a:rPr>
                          <m:t>{</m:t>
                        </m:r>
                        <m:sSub>
                          <m:sSubPr>
                            <m:ctrlPr>
                              <a:rPr lang="pt-BR" sz="2600" i="1">
                                <a:latin typeface="Cambria Math" panose="02040503050406030204" pitchFamily="18" charset="0"/>
                              </a:rPr>
                            </m:ctrlPr>
                          </m:sSubPr>
                          <m:e>
                            <m:r>
                              <a:rPr lang="pt-BR" sz="2600" i="1">
                                <a:latin typeface="Cambria Math" panose="02040503050406030204" pitchFamily="18" charset="0"/>
                              </a:rPr>
                              <m:t>𝐱</m:t>
                            </m:r>
                          </m:e>
                          <m:sub>
                            <m:r>
                              <a:rPr lang="pt-BR" sz="2600" i="1">
                                <a:latin typeface="Cambria Math" panose="02040503050406030204" pitchFamily="18" charset="0"/>
                              </a:rPr>
                              <m:t>𝐧</m:t>
                            </m:r>
                          </m:sub>
                        </m:sSub>
                        <m:r>
                          <a:rPr lang="en-IN" sz="2600" i="1">
                            <a:latin typeface="Cambria Math" panose="02040503050406030204" pitchFamily="18" charset="0"/>
                          </a:rPr>
                          <m:t>}</m:t>
                        </m:r>
                      </m:e>
                      <m:sub>
                        <m:r>
                          <a:rPr lang="pt-BR" sz="2600" i="1">
                            <a:latin typeface="Cambria Math" panose="02040503050406030204" pitchFamily="18" charset="0"/>
                          </a:rPr>
                          <m:t>𝑛</m:t>
                        </m:r>
                        <m:r>
                          <a:rPr lang="pt-BR" sz="2600" i="1">
                            <a:latin typeface="Cambria Math" panose="02040503050406030204" pitchFamily="18" charset="0"/>
                          </a:rPr>
                          <m:t>=1</m:t>
                        </m:r>
                      </m:sub>
                      <m:sup>
                        <m:r>
                          <a:rPr lang="en-IN" sz="2600" i="1">
                            <a:latin typeface="Cambria Math" panose="02040503050406030204" pitchFamily="18" charset="0"/>
                          </a:rPr>
                          <m:t>𝑁</m:t>
                        </m:r>
                      </m:sup>
                    </m:sSubSup>
                  </m:oMath>
                </a14:m>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Each input </a:t>
                </a:r>
                <a14:m>
                  <m:oMath xmlns:m="http://schemas.openxmlformats.org/officeDocument/2006/math">
                    <m:sSub>
                      <m:sSubPr>
                        <m:ctrlPr>
                          <a:rPr lang="pt-BR" sz="2600" i="1">
                            <a:latin typeface="Cambria Math" panose="02040503050406030204" pitchFamily="18" charset="0"/>
                          </a:rPr>
                        </m:ctrlPr>
                      </m:sSubPr>
                      <m:e>
                        <m:r>
                          <a:rPr lang="pt-BR" sz="2600" i="1">
                            <a:latin typeface="Cambria Math" panose="02040503050406030204" pitchFamily="18" charset="0"/>
                          </a:rPr>
                          <m:t>𝐱</m:t>
                        </m:r>
                      </m:e>
                      <m:sub>
                        <m:r>
                          <a:rPr lang="pt-BR" sz="2600" i="1">
                            <a:latin typeface="Cambria Math" panose="02040503050406030204" pitchFamily="18" charset="0"/>
                          </a:rPr>
                          <m:t>𝐧</m:t>
                        </m:r>
                      </m:sub>
                    </m:sSub>
                  </m:oMath>
                </a14:m>
                <a:r>
                  <a:rPr lang="en-GB" sz="2600" dirty="0">
                    <a:latin typeface="Abadi Extra Light" panose="020B0204020104020204" pitchFamily="34" charset="0"/>
                  </a:rPr>
                  <a:t> is (usually) a vector containing the values of the </a:t>
                </a:r>
                <a:r>
                  <a:rPr lang="en-GB" sz="2600" dirty="0">
                    <a:solidFill>
                      <a:srgbClr val="FF0000"/>
                    </a:solidFill>
                    <a:latin typeface="Abadi Extra Light" panose="020B0204020104020204" pitchFamily="34" charset="0"/>
                  </a:rPr>
                  <a:t>features</a:t>
                </a:r>
                <a:r>
                  <a:rPr lang="en-GB" sz="2600" dirty="0">
                    <a:latin typeface="Abadi Extra Light" panose="020B0204020104020204" pitchFamily="34" charset="0"/>
                  </a:rPr>
                  <a:t> or </a:t>
                </a:r>
                <a:r>
                  <a:rPr lang="en-GB" sz="2600" dirty="0">
                    <a:solidFill>
                      <a:srgbClr val="FF0000"/>
                    </a:solidFill>
                    <a:latin typeface="Abadi Extra Light" panose="020B0204020104020204" pitchFamily="34" charset="0"/>
                  </a:rPr>
                  <a:t>attributes</a:t>
                </a:r>
                <a:r>
                  <a:rPr lang="en-GB" sz="2600" dirty="0">
                    <a:latin typeface="Abadi Extra Light" panose="020B0204020104020204" pitchFamily="34" charset="0"/>
                  </a:rPr>
                  <a:t> or </a:t>
                </a:r>
                <a:r>
                  <a:rPr lang="en-GB" sz="2600" dirty="0">
                    <a:solidFill>
                      <a:srgbClr val="FF0000"/>
                    </a:solidFill>
                    <a:latin typeface="Abadi Extra Light" panose="020B0204020104020204" pitchFamily="34" charset="0"/>
                  </a:rPr>
                  <a:t>covariates</a:t>
                </a:r>
                <a:r>
                  <a:rPr lang="en-GB" sz="2600" dirty="0">
                    <a:latin typeface="Abadi Extra Light" panose="020B0204020104020204" pitchFamily="34" charset="0"/>
                  </a:rPr>
                  <a:t> that encode properties of the it represents, e.g.,</a:t>
                </a:r>
              </a:p>
              <a:p>
                <a:pPr lvl="1">
                  <a:buFont typeface="Wingdings" panose="05000000000000000000" pitchFamily="2" charset="2"/>
                  <a:buChar char="§"/>
                </a:pPr>
                <a:endParaRPr lang="en-GB" sz="1100" dirty="0">
                  <a:latin typeface="Abadi Extra Light" panose="020B0204020104020204" pitchFamily="34" charset="0"/>
                </a:endParaRPr>
              </a:p>
              <a:p>
                <a:pPr lvl="1">
                  <a:buFont typeface="Wingdings" panose="05000000000000000000" pitchFamily="2" charset="2"/>
                  <a:buChar char="§"/>
                </a:pPr>
                <a:r>
                  <a:rPr lang="en-GB" sz="2000" dirty="0">
                    <a:latin typeface="Abadi Extra Light" panose="020B0204020104020204" pitchFamily="34" charset="0"/>
                  </a:rPr>
                  <a:t>For a 7 × 7 image: </a:t>
                </a:r>
                <a14:m>
                  <m:oMath xmlns:m="http://schemas.openxmlformats.org/officeDocument/2006/math">
                    <m:sSub>
                      <m:sSubPr>
                        <m:ctrlPr>
                          <a:rPr lang="pt-BR" sz="2000" i="1">
                            <a:latin typeface="Cambria Math" panose="02040503050406030204" pitchFamily="18" charset="0"/>
                          </a:rPr>
                        </m:ctrlPr>
                      </m:sSubPr>
                      <m:e>
                        <m:r>
                          <a:rPr lang="pt-BR" sz="2000" i="1">
                            <a:latin typeface="Cambria Math" panose="02040503050406030204" pitchFamily="18" charset="0"/>
                          </a:rPr>
                          <m:t>𝐱</m:t>
                        </m:r>
                      </m:e>
                      <m:sub>
                        <m:r>
                          <a:rPr lang="pt-BR" sz="2000" i="1">
                            <a:latin typeface="Cambria Math" panose="02040503050406030204" pitchFamily="18" charset="0"/>
                          </a:rPr>
                          <m:t>𝐧</m:t>
                        </m:r>
                      </m:sub>
                    </m:sSub>
                  </m:oMath>
                </a14:m>
                <a:r>
                  <a:rPr lang="en-GB" sz="2000" dirty="0">
                    <a:latin typeface="Abadi Extra Light" panose="020B0204020104020204" pitchFamily="34" charset="0"/>
                  </a:rPr>
                  <a:t> can be a 49 × 1 vector of pixel intensities</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(In sup. learning) Each </a:t>
                </a:r>
                <a14:m>
                  <m:oMath xmlns:m="http://schemas.openxmlformats.org/officeDocument/2006/math">
                    <m:sSub>
                      <m:sSubPr>
                        <m:ctrlPr>
                          <a:rPr lang="pt-BR" sz="2600" i="1">
                            <a:latin typeface="Cambria Math" panose="02040503050406030204" pitchFamily="18" charset="0"/>
                          </a:rPr>
                        </m:ctrlPr>
                      </m:sSubPr>
                      <m:e>
                        <m:r>
                          <a:rPr lang="pt-BR" sz="2600" i="1">
                            <a:latin typeface="Cambria Math" panose="02040503050406030204" pitchFamily="18" charset="0"/>
                          </a:rPr>
                          <m:t>𝑦</m:t>
                        </m:r>
                      </m:e>
                      <m:sub>
                        <m:r>
                          <a:rPr lang="pt-BR" sz="2600" i="1">
                            <a:latin typeface="Cambria Math" panose="02040503050406030204" pitchFamily="18" charset="0"/>
                          </a:rPr>
                          <m:t>𝑛</m:t>
                        </m:r>
                      </m:sub>
                    </m:sSub>
                  </m:oMath>
                </a14:m>
                <a:r>
                  <a:rPr lang="en-GB" sz="2600" dirty="0">
                    <a:latin typeface="Abadi Extra Light" panose="020B0204020104020204" pitchFamily="34" charset="0"/>
                  </a:rPr>
                  <a:t> is the </a:t>
                </a:r>
                <a:r>
                  <a:rPr lang="en-GB" sz="2600" dirty="0">
                    <a:solidFill>
                      <a:srgbClr val="FF0000"/>
                    </a:solidFill>
                    <a:latin typeface="Abadi Extra Light" panose="020B0204020104020204" pitchFamily="34" charset="0"/>
                  </a:rPr>
                  <a:t>output</a:t>
                </a:r>
                <a:r>
                  <a:rPr lang="en-GB" sz="2600" dirty="0">
                    <a:latin typeface="Abadi Extra Light" panose="020B0204020104020204" pitchFamily="34" charset="0"/>
                  </a:rPr>
                  <a:t> or </a:t>
                </a:r>
                <a:r>
                  <a:rPr lang="en-GB" sz="2600" dirty="0">
                    <a:solidFill>
                      <a:srgbClr val="FF0000"/>
                    </a:solidFill>
                    <a:latin typeface="Abadi Extra Light" panose="020B0204020104020204" pitchFamily="34" charset="0"/>
                  </a:rPr>
                  <a:t>response</a:t>
                </a:r>
                <a:r>
                  <a:rPr lang="en-GB" sz="2600" dirty="0">
                    <a:latin typeface="Abadi Extra Light" panose="020B0204020104020204" pitchFamily="34" charset="0"/>
                  </a:rPr>
                  <a:t> or </a:t>
                </a:r>
                <a:r>
                  <a:rPr lang="en-GB" sz="2600" dirty="0">
                    <a:solidFill>
                      <a:srgbClr val="FF0000"/>
                    </a:solidFill>
                    <a:latin typeface="Abadi Extra Light" panose="020B0204020104020204" pitchFamily="34" charset="0"/>
                  </a:rPr>
                  <a:t>label</a:t>
                </a:r>
                <a:r>
                  <a:rPr lang="en-GB" sz="2600" dirty="0">
                    <a:latin typeface="Abadi Extra Light" panose="020B0204020104020204" pitchFamily="34" charset="0"/>
                  </a:rPr>
                  <a:t> associated with input </a:t>
                </a:r>
                <a14:m>
                  <m:oMath xmlns:m="http://schemas.openxmlformats.org/officeDocument/2006/math">
                    <m:sSub>
                      <m:sSubPr>
                        <m:ctrlPr>
                          <a:rPr lang="pt-BR" sz="2600" i="1">
                            <a:latin typeface="Cambria Math" panose="02040503050406030204" pitchFamily="18" charset="0"/>
                          </a:rPr>
                        </m:ctrlPr>
                      </m:sSubPr>
                      <m:e>
                        <m:r>
                          <a:rPr lang="pt-BR" sz="2600" i="1">
                            <a:latin typeface="Cambria Math" panose="02040503050406030204" pitchFamily="18" charset="0"/>
                          </a:rPr>
                          <m:t>𝐱</m:t>
                        </m:r>
                      </m:e>
                      <m:sub>
                        <m:r>
                          <a:rPr lang="pt-BR" sz="2600" i="1">
                            <a:latin typeface="Cambria Math" panose="02040503050406030204" pitchFamily="18" charset="0"/>
                          </a:rPr>
                          <m:t>𝐧</m:t>
                        </m:r>
                      </m:sub>
                    </m:sSub>
                  </m:oMath>
                </a14:m>
                <a:r>
                  <a:rPr lang="en-GB" sz="2600" dirty="0">
                    <a:latin typeface="Abadi Extra Light" panose="020B0204020104020204" pitchFamily="34" charset="0"/>
                  </a:rPr>
                  <a:t> (and its value is known for the training inputs)</a:t>
                </a:r>
              </a:p>
              <a:p>
                <a:pPr marL="0" indent="0">
                  <a:buNone/>
                </a:pPr>
                <a:endParaRPr lang="en-GB" sz="800" dirty="0">
                  <a:latin typeface="Abadi Extra Light" panose="020B0204020104020204" pitchFamily="34" charset="0"/>
                </a:endParaRPr>
              </a:p>
              <a:p>
                <a:pPr lvl="1">
                  <a:buFont typeface="Wingdings" panose="05000000000000000000" pitchFamily="2" charset="2"/>
                  <a:buChar char="§"/>
                </a:pPr>
                <a:r>
                  <a:rPr lang="en-GB" sz="2000" dirty="0">
                    <a:latin typeface="Abadi Extra Light" panose="020B0204020104020204" pitchFamily="34" charset="0"/>
                  </a:rPr>
                  <a:t>Output can be a scalar, a vector of numbers, or even an structured object (more on this later)</a:t>
                </a:r>
                <a:endParaRPr lang="en-IN" sz="2000" dirty="0">
                  <a:latin typeface="Abadi Extra Light" panose="020B0204020104020204" pitchFamily="34" charset="0"/>
                </a:endParaRPr>
              </a:p>
            </p:txBody>
          </p:sp>
        </mc:Choice>
        <mc:Fallback>
          <p:sp>
            <p:nvSpPr>
              <p:cNvPr id="4" name="Content Placeholder 2">
                <a:extLst>
                  <a:ext uri="{FF2B5EF4-FFF2-40B4-BE49-F238E27FC236}">
                    <a16:creationId xmlns:a16="http://schemas.microsoft.com/office/drawing/2014/main" id="{571867A3-7A18-448A-97D5-C2A63946A635}"/>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t="-1535" r="-1091"/>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1FBA54FA-5660-4B28-833B-C5842F438506}"/>
              </a:ext>
            </a:extLst>
          </p:cNvPr>
          <p:cNvPicPr>
            <a:picLocks noChangeAspect="1"/>
          </p:cNvPicPr>
          <p:nvPr/>
        </p:nvPicPr>
        <p:blipFill>
          <a:blip r:embed="rId4"/>
          <a:stretch>
            <a:fillRect/>
          </a:stretch>
        </p:blipFill>
        <p:spPr>
          <a:xfrm>
            <a:off x="11069066" y="3818659"/>
            <a:ext cx="1010687" cy="965223"/>
          </a:xfrm>
          <a:prstGeom prst="rect">
            <a:avLst/>
          </a:prstGeom>
        </p:spPr>
      </p:pic>
      <mc:AlternateContent xmlns:mc="http://schemas.openxmlformats.org/markup-compatibility/2006">
        <mc:Choice xmlns:a14="http://schemas.microsoft.com/office/drawing/2010/main" Requires="a14">
          <p:sp>
            <p:nvSpPr>
              <p:cNvPr id="7" name="Speech Bubble: Rectangle 6">
                <a:extLst>
                  <a:ext uri="{FF2B5EF4-FFF2-40B4-BE49-F238E27FC236}">
                    <a16:creationId xmlns:a16="http://schemas.microsoft.com/office/drawing/2014/main" id="{CFE07DCD-A654-465C-99D3-D0DF9477628E}"/>
                  </a:ext>
                </a:extLst>
              </p:cNvPr>
              <p:cNvSpPr/>
              <p:nvPr/>
            </p:nvSpPr>
            <p:spPr>
              <a:xfrm>
                <a:off x="7666172" y="4085975"/>
                <a:ext cx="3181221" cy="762472"/>
              </a:xfrm>
              <a:prstGeom prst="wedgeRectCallout">
                <a:avLst>
                  <a:gd name="adj1" fmla="val 62529"/>
                  <a:gd name="adj2" fmla="val -2493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Abadi Extra Light" panose="020B0204020104020204" pitchFamily="34" charset="0"/>
                  </a:rPr>
                  <a:t>Size or length of the input </a:t>
                </a:r>
                <a14:m>
                  <m:oMath xmlns:m="http://schemas.openxmlformats.org/officeDocument/2006/math">
                    <m:sSub>
                      <m:sSubPr>
                        <m:ctrlPr>
                          <a:rPr lang="pt-BR" sz="1400" i="1">
                            <a:solidFill>
                              <a:schemeClr val="tx1"/>
                            </a:solidFill>
                            <a:latin typeface="Cambria Math" panose="02040503050406030204" pitchFamily="18" charset="0"/>
                          </a:rPr>
                        </m:ctrlPr>
                      </m:sSubPr>
                      <m:e>
                        <m:r>
                          <a:rPr lang="pt-BR" sz="1400" i="1">
                            <a:solidFill>
                              <a:schemeClr val="tx1"/>
                            </a:solidFill>
                            <a:latin typeface="Cambria Math" panose="02040503050406030204" pitchFamily="18" charset="0"/>
                          </a:rPr>
                          <m:t>𝐱</m:t>
                        </m:r>
                      </m:e>
                      <m:sub>
                        <m:r>
                          <a:rPr lang="pt-BR" sz="1400" i="1">
                            <a:solidFill>
                              <a:schemeClr val="tx1"/>
                            </a:solidFill>
                            <a:latin typeface="Cambria Math" panose="02040503050406030204" pitchFamily="18" charset="0"/>
                          </a:rPr>
                          <m:t>𝐧</m:t>
                        </m:r>
                      </m:sub>
                    </m:sSub>
                  </m:oMath>
                </a14:m>
                <a:r>
                  <a:rPr lang="en-GB" sz="1400" dirty="0">
                    <a:solidFill>
                      <a:schemeClr val="tx1"/>
                    </a:solidFill>
                    <a:latin typeface="Abadi Extra Light" panose="020B0204020104020204" pitchFamily="34" charset="0"/>
                  </a:rPr>
                  <a:t> is commonly known as </a:t>
                </a:r>
                <a:r>
                  <a:rPr lang="en-GB" sz="1400" dirty="0">
                    <a:solidFill>
                      <a:srgbClr val="FF0000"/>
                    </a:solidFill>
                    <a:latin typeface="Abadi Extra Light" panose="020B0204020104020204" pitchFamily="34" charset="0"/>
                  </a:rPr>
                  <a:t>data/input dimensionality </a:t>
                </a:r>
                <a:r>
                  <a:rPr lang="en-GB" sz="1400" dirty="0">
                    <a:solidFill>
                      <a:schemeClr val="tx1"/>
                    </a:solidFill>
                    <a:latin typeface="Abadi Extra Light" panose="020B0204020104020204" pitchFamily="34" charset="0"/>
                  </a:rPr>
                  <a:t>or </a:t>
                </a:r>
                <a:r>
                  <a:rPr lang="en-GB" sz="1400" dirty="0">
                    <a:solidFill>
                      <a:srgbClr val="FF0000"/>
                    </a:solidFill>
                    <a:latin typeface="Abadi Extra Light" panose="020B0204020104020204" pitchFamily="34" charset="0"/>
                  </a:rPr>
                  <a:t>feature dimensionality </a:t>
                </a:r>
                <a:endParaRPr lang="en-IN" sz="1400" dirty="0">
                  <a:solidFill>
                    <a:srgbClr val="FF0000"/>
                  </a:solidFill>
                  <a:latin typeface="Abadi Extra Light" panose="020B0204020104020204" pitchFamily="34" charset="0"/>
                </a:endParaRPr>
              </a:p>
            </p:txBody>
          </p:sp>
        </mc:Choice>
        <mc:Fallback>
          <p:sp>
            <p:nvSpPr>
              <p:cNvPr id="7" name="Speech Bubble: Rectangle 6">
                <a:extLst>
                  <a:ext uri="{FF2B5EF4-FFF2-40B4-BE49-F238E27FC236}">
                    <a16:creationId xmlns:a16="http://schemas.microsoft.com/office/drawing/2014/main" id="{CFE07DCD-A654-465C-99D3-D0DF9477628E}"/>
                  </a:ext>
                </a:extLst>
              </p:cNvPr>
              <p:cNvSpPr>
                <a:spLocks noRot="1" noChangeAspect="1" noMove="1" noResize="1" noEditPoints="1" noAdjustHandles="1" noChangeArrowheads="1" noChangeShapeType="1" noTextEdit="1"/>
              </p:cNvSpPr>
              <p:nvPr/>
            </p:nvSpPr>
            <p:spPr>
              <a:xfrm>
                <a:off x="7666172" y="4085975"/>
                <a:ext cx="3181221" cy="762472"/>
              </a:xfrm>
              <a:prstGeom prst="wedgeRectCallout">
                <a:avLst>
                  <a:gd name="adj1" fmla="val 62529"/>
                  <a:gd name="adj2" fmla="val -24936"/>
                </a:avLst>
              </a:prstGeom>
              <a:blipFill>
                <a:blip r:embed="rId5"/>
                <a:stretch>
                  <a:fillRect l="-336" b="-4688"/>
                </a:stretch>
              </a:blipFill>
              <a:ln w="19050">
                <a:solidFill>
                  <a:schemeClr val="accent2"/>
                </a:solidFill>
              </a:ln>
            </p:spPr>
            <p:txBody>
              <a:bodyPr/>
              <a:lstStyle/>
              <a:p>
                <a:r>
                  <a:rPr lang="en-IN">
                    <a:noFill/>
                  </a:rPr>
                  <a:t> </a:t>
                </a:r>
              </a:p>
            </p:txBody>
          </p:sp>
        </mc:Fallback>
      </mc:AlternateContent>
      <p:pic>
        <p:nvPicPr>
          <p:cNvPr id="8" name="Picture 7">
            <a:extLst>
              <a:ext uri="{FF2B5EF4-FFF2-40B4-BE49-F238E27FC236}">
                <a16:creationId xmlns:a16="http://schemas.microsoft.com/office/drawing/2014/main" id="{E373E387-2F47-4FD3-A4BC-4902DEC6E16B}"/>
              </a:ext>
            </a:extLst>
          </p:cNvPr>
          <p:cNvPicPr>
            <a:picLocks noChangeAspect="1"/>
          </p:cNvPicPr>
          <p:nvPr/>
        </p:nvPicPr>
        <p:blipFill>
          <a:blip r:embed="rId4"/>
          <a:stretch>
            <a:fillRect/>
          </a:stretch>
        </p:blipFill>
        <p:spPr>
          <a:xfrm>
            <a:off x="11121243" y="1711473"/>
            <a:ext cx="1010687" cy="965223"/>
          </a:xfrm>
          <a:prstGeom prst="rect">
            <a:avLst/>
          </a:prstGeom>
        </p:spPr>
      </p:pic>
      <p:sp>
        <p:nvSpPr>
          <p:cNvPr id="9" name="Speech Bubble: Rectangle 8">
            <a:extLst>
              <a:ext uri="{FF2B5EF4-FFF2-40B4-BE49-F238E27FC236}">
                <a16:creationId xmlns:a16="http://schemas.microsoft.com/office/drawing/2014/main" id="{B42477A3-5270-4FE4-AB4F-3D0899C6CE8E}"/>
              </a:ext>
            </a:extLst>
          </p:cNvPr>
          <p:cNvSpPr/>
          <p:nvPr/>
        </p:nvSpPr>
        <p:spPr>
          <a:xfrm>
            <a:off x="9384410" y="1711473"/>
            <a:ext cx="1735588" cy="762472"/>
          </a:xfrm>
          <a:prstGeom prst="wedgeRectCallout">
            <a:avLst>
              <a:gd name="adj1" fmla="val 65915"/>
              <a:gd name="adj2" fmla="val 534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RL and other </a:t>
            </a:r>
            <a:r>
              <a:rPr lang="en-IN" sz="1400" dirty="0" err="1">
                <a:solidFill>
                  <a:schemeClr val="tx1"/>
                </a:solidFill>
                <a:latin typeface="Abadi Extra Light" panose="020B0204020104020204" pitchFamily="34" charset="0"/>
              </a:rPr>
              <a:t>flavors</a:t>
            </a:r>
            <a:r>
              <a:rPr lang="en-IN" sz="1400" dirty="0">
                <a:solidFill>
                  <a:schemeClr val="tx1"/>
                </a:solidFill>
                <a:latin typeface="Abadi Extra Light" panose="020B0204020104020204" pitchFamily="34" charset="0"/>
              </a:rPr>
              <a:t> of ML problems also use similar notation</a:t>
            </a:r>
            <a:endParaRPr lang="en-IN" sz="1400" dirty="0">
              <a:solidFill>
                <a:srgbClr val="FF0000"/>
              </a:solidFill>
              <a:latin typeface="Abadi Extra Light" panose="020B0204020104020204" pitchFamily="34" charset="0"/>
            </a:endParaRPr>
          </a:p>
        </p:txBody>
      </p:sp>
    </p:spTree>
    <p:custDataLst>
      <p:tags r:id="rId1"/>
    </p:custDataLst>
    <p:extLst>
      <p:ext uri="{BB962C8B-B14F-4D97-AF65-F5344CB8AC3E}">
        <p14:creationId xmlns:p14="http://schemas.microsoft.com/office/powerpoint/2010/main" val="890504830"/>
      </p:ext>
    </p:extLst>
  </p:cSld>
  <p:clrMapOvr>
    <a:masterClrMapping/>
  </p:clrMapOvr>
  <mc:AlternateContent xmlns:mc="http://schemas.openxmlformats.org/markup-compatibility/2006" xmlns:p14="http://schemas.microsoft.com/office/powerpoint/2010/main">
    <mc:Choice Requires="p14">
      <p:transition spd="slow" p14:dur="2000" advTm="151410"/>
    </mc:Choice>
    <mc:Fallback xmlns="">
      <p:transition spd="slow" advTm="1514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down)">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wipe(down)">
                                      <p:cBhvr>
                                        <p:cTn id="30" dur="5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wipe(down)">
                                      <p:cBhvr>
                                        <p:cTn id="43" dur="500"/>
                                        <p:tgtEl>
                                          <p:spTgt spid="4">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
                                            <p:txEl>
                                              <p:pRg st="10" end="10"/>
                                            </p:txEl>
                                          </p:spTgt>
                                        </p:tgtEl>
                                        <p:attrNameLst>
                                          <p:attrName>style.visibility</p:attrName>
                                        </p:attrNameLst>
                                      </p:cBhvr>
                                      <p:to>
                                        <p:strVal val="visible"/>
                                      </p:to>
                                    </p:set>
                                    <p:animEffect transition="in" filter="wipe(down)">
                                      <p:cBhvr>
                                        <p:cTn id="48"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7|7.9|6.4|10.4|15.5|13.2|13.1|15.6"/>
</p:tagLst>
</file>

<file path=ppt/tags/tag10.xml><?xml version="1.0" encoding="utf-8"?>
<p:tagLst xmlns:a="http://schemas.openxmlformats.org/drawingml/2006/main" xmlns:r="http://schemas.openxmlformats.org/officeDocument/2006/relationships" xmlns:p="http://schemas.openxmlformats.org/presentationml/2006/main">
  <p:tag name="TIMING" val="|4.7|7.5|2.4|2.4|0.9|4.7|3.5|1|1.5|2.9|2.6|32.6|22.1|10.6|7.7|19.4"/>
</p:tagLst>
</file>

<file path=ppt/tags/tag11.xml><?xml version="1.0" encoding="utf-8"?>
<p:tagLst xmlns:a="http://schemas.openxmlformats.org/drawingml/2006/main" xmlns:r="http://schemas.openxmlformats.org/officeDocument/2006/relationships" xmlns:p="http://schemas.openxmlformats.org/presentationml/2006/main">
  <p:tag name="TIMING" val="|6.3|10.5|6.5|10.2|26.1|38.3|18.7|22|51|6.6|10"/>
</p:tagLst>
</file>

<file path=ppt/tags/tag12.xml><?xml version="1.0" encoding="utf-8"?>
<p:tagLst xmlns:a="http://schemas.openxmlformats.org/drawingml/2006/main" xmlns:r="http://schemas.openxmlformats.org/officeDocument/2006/relationships" xmlns:p="http://schemas.openxmlformats.org/presentationml/2006/main">
  <p:tag name="TIMING" val="|8.4|7.9|5.5|6.9|9.6|4.5|4.8|1.2|2.4|1|2.7|4|0.1|1.8|3.6|18.7|6.3|5.3|3.6"/>
</p:tagLst>
</file>

<file path=ppt/tags/tag13.xml><?xml version="1.0" encoding="utf-8"?>
<p:tagLst xmlns:a="http://schemas.openxmlformats.org/drawingml/2006/main" xmlns:r="http://schemas.openxmlformats.org/officeDocument/2006/relationships" xmlns:p="http://schemas.openxmlformats.org/presentationml/2006/main">
  <p:tag name="TIMING" val="|0.2|17.3|8.5|7.4|19.2|9.6|15.1|18.6|15|17.3|5"/>
</p:tagLst>
</file>

<file path=ppt/tags/tag14.xml><?xml version="1.0" encoding="utf-8"?>
<p:tagLst xmlns:a="http://schemas.openxmlformats.org/drawingml/2006/main" xmlns:r="http://schemas.openxmlformats.org/officeDocument/2006/relationships" xmlns:p="http://schemas.openxmlformats.org/presentationml/2006/main">
  <p:tag name="TIMING" val="|7.3|11.1|10.5|9.4|7.3|9.7|26.8|15.7|11.2|10.6|17.3"/>
</p:tagLst>
</file>

<file path=ppt/tags/tag15.xml><?xml version="1.0" encoding="utf-8"?>
<p:tagLst xmlns:a="http://schemas.openxmlformats.org/drawingml/2006/main" xmlns:r="http://schemas.openxmlformats.org/officeDocument/2006/relationships" xmlns:p="http://schemas.openxmlformats.org/presentationml/2006/main">
  <p:tag name="TIMING" val="|14.7|8.1|29.9|23.5|4.1|8.8|45.9|37.9|33.1|1|50.7|12.6|3|43.6|10.3"/>
</p:tagLst>
</file>

<file path=ppt/tags/tag16.xml><?xml version="1.0" encoding="utf-8"?>
<p:tagLst xmlns:a="http://schemas.openxmlformats.org/drawingml/2006/main" xmlns:r="http://schemas.openxmlformats.org/officeDocument/2006/relationships" xmlns:p="http://schemas.openxmlformats.org/presentationml/2006/main">
  <p:tag name="TIMING" val="|1.8|11|16.3"/>
</p:tagLst>
</file>

<file path=ppt/tags/tag17.xml><?xml version="1.0" encoding="utf-8"?>
<p:tagLst xmlns:a="http://schemas.openxmlformats.org/drawingml/2006/main" xmlns:r="http://schemas.openxmlformats.org/officeDocument/2006/relationships" xmlns:p="http://schemas.openxmlformats.org/presentationml/2006/main">
  <p:tag name="TIMING" val="|9.9|11.2|12.8|9.3|9.2|38.7|16.9|32|73.6"/>
</p:tagLst>
</file>

<file path=ppt/tags/tag18.xml><?xml version="1.0" encoding="utf-8"?>
<p:tagLst xmlns:a="http://schemas.openxmlformats.org/drawingml/2006/main" xmlns:r="http://schemas.openxmlformats.org/officeDocument/2006/relationships" xmlns:p="http://schemas.openxmlformats.org/presentationml/2006/main">
  <p:tag name="TIMING" val="|6.9|14.9|12.5|4.2|18|6.6|9.4"/>
</p:tagLst>
</file>

<file path=ppt/tags/tag19.xml><?xml version="1.0" encoding="utf-8"?>
<p:tagLst xmlns:a="http://schemas.openxmlformats.org/drawingml/2006/main" xmlns:r="http://schemas.openxmlformats.org/officeDocument/2006/relationships" xmlns:p="http://schemas.openxmlformats.org/presentationml/2006/main">
  <p:tag name="TIMING" val="|5.3|8|15.7|19.6|21.3|41.2"/>
</p:tagLst>
</file>

<file path=ppt/tags/tag2.xml><?xml version="1.0" encoding="utf-8"?>
<p:tagLst xmlns:a="http://schemas.openxmlformats.org/drawingml/2006/main" xmlns:r="http://schemas.openxmlformats.org/officeDocument/2006/relationships" xmlns:p="http://schemas.openxmlformats.org/presentationml/2006/main">
  <p:tag name="TIMING" val="|1.1|12|45.7|7.7|6.9|5.8|6.2|20.3"/>
</p:tagLst>
</file>

<file path=ppt/tags/tag20.xml><?xml version="1.0" encoding="utf-8"?>
<p:tagLst xmlns:a="http://schemas.openxmlformats.org/drawingml/2006/main" xmlns:r="http://schemas.openxmlformats.org/officeDocument/2006/relationships" xmlns:p="http://schemas.openxmlformats.org/presentationml/2006/main">
  <p:tag name="TIMING" val="|5.8|11.1|16.8|7.2|9|18.5|10.2|4.4|3.6|9|2.8|1.6|9.3|17.5|0.1|3.7|5.6|8.5|3.7|1.2|5.7|6.8"/>
</p:tagLst>
</file>

<file path=ppt/tags/tag21.xml><?xml version="1.0" encoding="utf-8"?>
<p:tagLst xmlns:a="http://schemas.openxmlformats.org/drawingml/2006/main" xmlns:r="http://schemas.openxmlformats.org/officeDocument/2006/relationships" xmlns:p="http://schemas.openxmlformats.org/presentationml/2006/main">
  <p:tag name="TIMING" val="|7.5|2.4|8.4|11.7|19.3|13.6"/>
</p:tagLst>
</file>

<file path=ppt/tags/tag22.xml><?xml version="1.0" encoding="utf-8"?>
<p:tagLst xmlns:a="http://schemas.openxmlformats.org/drawingml/2006/main" xmlns:r="http://schemas.openxmlformats.org/officeDocument/2006/relationships" xmlns:p="http://schemas.openxmlformats.org/presentationml/2006/main">
  <p:tag name="TIMING" val="|8.5|1.2|15.5|5.6|25.8|37.3|14.8|6.2|5.5|14.5"/>
</p:tagLst>
</file>

<file path=ppt/tags/tag23.xml><?xml version="1.0" encoding="utf-8"?>
<p:tagLst xmlns:a="http://schemas.openxmlformats.org/drawingml/2006/main" xmlns:r="http://schemas.openxmlformats.org/officeDocument/2006/relationships" xmlns:p="http://schemas.openxmlformats.org/presentationml/2006/main">
  <p:tag name="TIMING" val="|11|1.6|24|9|1.1|13.6|0.6|40.1|63.3"/>
</p:tagLst>
</file>

<file path=ppt/tags/tag24.xml><?xml version="1.0" encoding="utf-8"?>
<p:tagLst xmlns:a="http://schemas.openxmlformats.org/drawingml/2006/main" xmlns:r="http://schemas.openxmlformats.org/officeDocument/2006/relationships" xmlns:p="http://schemas.openxmlformats.org/presentationml/2006/main">
  <p:tag name="TIMING" val="|13.9|59|1.5|12.4|14.8|44.4|10|92.5"/>
</p:tagLst>
</file>

<file path=ppt/tags/tag25.xml><?xml version="1.0" encoding="utf-8"?>
<p:tagLst xmlns:a="http://schemas.openxmlformats.org/drawingml/2006/main" xmlns:r="http://schemas.openxmlformats.org/officeDocument/2006/relationships" xmlns:p="http://schemas.openxmlformats.org/presentationml/2006/main">
  <p:tag name="TIMING" val="|1.8|11|16.3"/>
</p:tagLst>
</file>

<file path=ppt/tags/tag3.xml><?xml version="1.0" encoding="utf-8"?>
<p:tagLst xmlns:a="http://schemas.openxmlformats.org/drawingml/2006/main" xmlns:r="http://schemas.openxmlformats.org/officeDocument/2006/relationships" xmlns:p="http://schemas.openxmlformats.org/presentationml/2006/main">
  <p:tag name="TIMING" val="|6.3|6.6|1.1|0.8|1.8|5.1|9.8|23.6|47"/>
</p:tagLst>
</file>

<file path=ppt/tags/tag4.xml><?xml version="1.0" encoding="utf-8"?>
<p:tagLst xmlns:a="http://schemas.openxmlformats.org/drawingml/2006/main" xmlns:r="http://schemas.openxmlformats.org/officeDocument/2006/relationships" xmlns:p="http://schemas.openxmlformats.org/presentationml/2006/main">
  <p:tag name="TIMING" val="|5.3|9.1|25.4|0.2|42.1|32.4"/>
</p:tagLst>
</file>

<file path=ppt/tags/tag5.xml><?xml version="1.0" encoding="utf-8"?>
<p:tagLst xmlns:a="http://schemas.openxmlformats.org/drawingml/2006/main" xmlns:r="http://schemas.openxmlformats.org/officeDocument/2006/relationships" xmlns:p="http://schemas.openxmlformats.org/presentationml/2006/main">
  <p:tag name="TIMING" val="|11.9|18.3|30.4|14|21.7|26.8|17.2"/>
</p:tagLst>
</file>

<file path=ppt/tags/tag6.xml><?xml version="1.0" encoding="utf-8"?>
<p:tagLst xmlns:a="http://schemas.openxmlformats.org/drawingml/2006/main" xmlns:r="http://schemas.openxmlformats.org/officeDocument/2006/relationships" xmlns:p="http://schemas.openxmlformats.org/presentationml/2006/main">
  <p:tag name="TIMING" val="|12|9.4|22.9|10|38|10.8"/>
</p:tagLst>
</file>

<file path=ppt/tags/tag7.xml><?xml version="1.0" encoding="utf-8"?>
<p:tagLst xmlns:a="http://schemas.openxmlformats.org/drawingml/2006/main" xmlns:r="http://schemas.openxmlformats.org/officeDocument/2006/relationships" xmlns:p="http://schemas.openxmlformats.org/presentationml/2006/main">
  <p:tag name="TIMING" val="|45.5|5.9|7.9|26.4|2.8|0.1|56.4|12.3"/>
</p:tagLst>
</file>

<file path=ppt/tags/tag8.xml><?xml version="1.0" encoding="utf-8"?>
<p:tagLst xmlns:a="http://schemas.openxmlformats.org/drawingml/2006/main" xmlns:r="http://schemas.openxmlformats.org/officeDocument/2006/relationships" xmlns:p="http://schemas.openxmlformats.org/presentationml/2006/main">
  <p:tag name="TIMING" val="|9|16|13.6|9.4|35|12.4|17.3|18.6"/>
</p:tagLst>
</file>

<file path=ppt/tags/tag9.xml><?xml version="1.0" encoding="utf-8"?>
<p:tagLst xmlns:a="http://schemas.openxmlformats.org/drawingml/2006/main" xmlns:r="http://schemas.openxmlformats.org/officeDocument/2006/relationships" xmlns:p="http://schemas.openxmlformats.org/presentationml/2006/main">
  <p:tag name="TIMING" val="|8.3|5.3|12.9|13.6|17|13.2"/>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3818</TotalTime>
  <Words>2975</Words>
  <Application>Microsoft Office PowerPoint</Application>
  <PresentationFormat>Widescreen</PresentationFormat>
  <Paragraphs>425</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Abadi Extra Light</vt:lpstr>
      <vt:lpstr>Arial</vt:lpstr>
      <vt:lpstr>Calibri</vt:lpstr>
      <vt:lpstr>Calibri Light</vt:lpstr>
      <vt:lpstr>Cambria Math</vt:lpstr>
      <vt:lpstr>Garamond</vt:lpstr>
      <vt:lpstr>Wingdings</vt:lpstr>
      <vt:lpstr>Office Theme</vt:lpstr>
      <vt:lpstr>Data and Features, Supervised Learning by Computing Distances</vt:lpstr>
      <vt:lpstr>Announcements</vt:lpstr>
      <vt:lpstr>Data and Features</vt:lpstr>
      <vt:lpstr>Example: Feature Extraction for Text Data</vt:lpstr>
      <vt:lpstr>Example: Feature Extraction for Image Data</vt:lpstr>
      <vt:lpstr>Feature Selection</vt:lpstr>
      <vt:lpstr>Some More Postprocessing: Feature Scaling</vt:lpstr>
      <vt:lpstr>Deep Learning: An End-to-End Approach to ML</vt:lpstr>
      <vt:lpstr>Some Notation/Nomenclature/Convention</vt:lpstr>
      <vt:lpstr>Types of Features and Types of Outputs</vt:lpstr>
      <vt:lpstr>Supervised Learning</vt:lpstr>
      <vt:lpstr>Some Types of Supervised Learning Problems</vt:lpstr>
      <vt:lpstr>Some Notation and Conventions</vt:lpstr>
      <vt:lpstr>Some Notation and Conventions</vt:lpstr>
      <vt:lpstr>Some Basic Operations on Vectors</vt:lpstr>
      <vt:lpstr>Computing Distances</vt:lpstr>
      <vt:lpstr>Our First Supervised Learner</vt:lpstr>
      <vt:lpstr>Prelude: A Very Primitive Classifier</vt:lpstr>
      <vt:lpstr>Improving Our Primitive Classifier</vt:lpstr>
      <vt:lpstr>Learning with Prototypes (LwP)</vt:lpstr>
      <vt:lpstr>Learning with Prototypes (LwP): An Illustration</vt:lpstr>
      <vt:lpstr>LwP: The Prediction Rule, Mathematically</vt:lpstr>
      <vt:lpstr>LwP: The Prediction Rule, Mathematically</vt:lpstr>
      <vt:lpstr>LwP: Some Failure Cases</vt:lpstr>
      <vt:lpstr>LwP: Some Key Aspects</vt:lpstr>
      <vt:lpstr>Next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and Logistics</dc:title>
  <dc:creator>Piyush Rai</dc:creator>
  <cp:lastModifiedBy>Piyush Rai</cp:lastModifiedBy>
  <cp:revision>166</cp:revision>
  <dcterms:created xsi:type="dcterms:W3CDTF">2020-07-07T20:42:16Z</dcterms:created>
  <dcterms:modified xsi:type="dcterms:W3CDTF">2023-08-03T12:17:04Z</dcterms:modified>
</cp:coreProperties>
</file>