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478" r:id="rId3"/>
    <p:sldId id="464" r:id="rId4"/>
    <p:sldId id="479" r:id="rId5"/>
    <p:sldId id="477" r:id="rId6"/>
    <p:sldId id="514" r:id="rId7"/>
    <p:sldId id="513" r:id="rId8"/>
    <p:sldId id="493" r:id="rId9"/>
    <p:sldId id="483" r:id="rId10"/>
    <p:sldId id="487" r:id="rId11"/>
    <p:sldId id="488" r:id="rId12"/>
    <p:sldId id="489" r:id="rId13"/>
    <p:sldId id="490" r:id="rId14"/>
    <p:sldId id="491" r:id="rId15"/>
    <p:sldId id="492" r:id="rId16"/>
    <p:sldId id="507" r:id="rId17"/>
    <p:sldId id="510" r:id="rId18"/>
    <p:sldId id="494" r:id="rId19"/>
    <p:sldId id="495" r:id="rId20"/>
    <p:sldId id="496" r:id="rId21"/>
    <p:sldId id="497" r:id="rId22"/>
    <p:sldId id="503" r:id="rId23"/>
    <p:sldId id="504" r:id="rId24"/>
    <p:sldId id="509" r:id="rId25"/>
    <p:sldId id="511" r:id="rId26"/>
    <p:sldId id="5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0AB2"/>
    <a:srgbClr val="1D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72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06-10-2023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06-10-2023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06-10-2023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06-10-2023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06-10-2023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06-10-2023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06-10-2023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18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06-10-2023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06-10-2023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06-10-2023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06-10-2023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06-10-2023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72.png"/><Relationship Id="rId5" Type="http://schemas.openxmlformats.org/officeDocument/2006/relationships/image" Target="../media/image20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77.png"/><Relationship Id="rId11" Type="http://schemas.openxmlformats.org/officeDocument/2006/relationships/image" Target="../media/image760.png"/><Relationship Id="rId5" Type="http://schemas.openxmlformats.org/officeDocument/2006/relationships/image" Target="../media/image76.png"/><Relationship Id="rId10" Type="http://schemas.openxmlformats.org/officeDocument/2006/relationships/image" Target="../media/image20.png"/><Relationship Id="rId4" Type="http://schemas.openxmlformats.org/officeDocument/2006/relationships/image" Target="../media/image75.png"/><Relationship Id="rId9" Type="http://schemas.openxmlformats.org/officeDocument/2006/relationships/image" Target="../media/image7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2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4.png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11.png"/><Relationship Id="rId9" Type="http://schemas.openxmlformats.org/officeDocument/2006/relationships/image" Target="../media/image141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8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711.png"/><Relationship Id="rId5" Type="http://schemas.openxmlformats.org/officeDocument/2006/relationships/image" Target="../media/image6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0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631" y="2626423"/>
            <a:ext cx="11294737" cy="1605154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Unsupervised Learning:</a:t>
            </a:r>
            <a:b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Clustering (</a:t>
            </a:r>
            <a:r>
              <a:rPr lang="en-IN" b="1" i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K</a:t>
            </a:r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-means and other algos)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1153276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9"/>
    </mc:Choice>
    <mc:Fallback xmlns="">
      <p:transition spd="slow" advTm="323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K-means Loss: Several Forms, Same Meaning!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write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-means loss function in several ways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Not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-means but many </a:t>
                </a:r>
                <a:r>
                  <a:rPr lang="en-GB" dirty="0" err="1">
                    <a:latin typeface="Abadi Extra Light" panose="020B0204020104020204" pitchFamily="34" charset="0"/>
                  </a:rPr>
                  <a:t>unsup</a:t>
                </a:r>
                <a:r>
                  <a:rPr lang="en-GB" dirty="0">
                    <a:latin typeface="Abadi Extra Light" panose="020B0204020104020204" pitchFamily="34" charset="0"/>
                  </a:rPr>
                  <a:t>. learning algos try to minimize a distortion or reconstruction error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by solving a problem of the form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>
            <a:extLst>
              <a:ext uri="{FF2B5EF4-FFF2-40B4-BE49-F238E27FC236}">
                <a16:creationId xmlns:a16="http://schemas.microsoft.com/office/drawing/2014/main" id="{66D150BC-81EC-4BF0-A3F9-DF07EB6DE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" y="2204023"/>
            <a:ext cx="38576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46BC0D40-6A2A-4886-9B26-EF6DAFDD0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7" y="2204023"/>
            <a:ext cx="45148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D3319E58-D5AA-4E04-853A-D25580C29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9" y="3600027"/>
            <a:ext cx="45148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90EC9B44-3B79-4829-9FD7-84C9CA04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83" y="3803080"/>
            <a:ext cx="40290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770A075D-E5B1-46B2-A7D8-25E62CC1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37" y="5984356"/>
            <a:ext cx="3845101" cy="82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4EC1C9-BF3B-4042-9425-1344201EA0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66920" y="1678398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6321023-6C64-4132-83A8-02192A7125B7}"/>
                  </a:ext>
                </a:extLst>
              </p:cNvPr>
              <p:cNvSpPr/>
              <p:nvPr/>
            </p:nvSpPr>
            <p:spPr>
              <a:xfrm>
                <a:off x="8239027" y="821121"/>
                <a:ext cx="3487917" cy="821499"/>
              </a:xfrm>
              <a:prstGeom prst="wedgeRectCallout">
                <a:avLst>
                  <a:gd name="adj1" fmla="val 35438"/>
                  <a:gd name="adj2" fmla="val 6928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Replacing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(Euclidean) squared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distances gives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-medoids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algorithm (more robust to outliers)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6321023-6C64-4132-83A8-02192A712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027" y="821121"/>
                <a:ext cx="3487917" cy="821499"/>
              </a:xfrm>
              <a:prstGeom prst="wedgeRectCallout">
                <a:avLst>
                  <a:gd name="adj1" fmla="val 35438"/>
                  <a:gd name="adj2" fmla="val 69284"/>
                </a:avLst>
              </a:prstGeom>
              <a:blipFill>
                <a:blip r:embed="rId10"/>
                <a:stretch>
                  <a:fillRect l="-870" t="-1220" r="-3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2272F82F-7BC2-7D60-D31A-30031A66C6B6}"/>
                  </a:ext>
                </a:extLst>
              </p:cNvPr>
              <p:cNvSpPr/>
              <p:nvPr/>
            </p:nvSpPr>
            <p:spPr>
              <a:xfrm>
                <a:off x="3969332" y="1680452"/>
                <a:ext cx="2325734" cy="573177"/>
              </a:xfrm>
              <a:prstGeom prst="wedgeRectCallout">
                <a:avLst>
                  <a:gd name="adj1" fmla="val -44040"/>
                  <a:gd name="adj2" fmla="val 7957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 of the cluster which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got assigned to</a:t>
                </a: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2272F82F-7BC2-7D60-D31A-30031A66C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332" y="1680452"/>
                <a:ext cx="2325734" cy="573177"/>
              </a:xfrm>
              <a:prstGeom prst="wedgeRectCallout">
                <a:avLst>
                  <a:gd name="adj1" fmla="val -44040"/>
                  <a:gd name="adj2" fmla="val 79577"/>
                </a:avLst>
              </a:prstGeom>
              <a:blipFill>
                <a:blip r:embed="rId11"/>
                <a:stretch>
                  <a:fillRect l="-1039" t="-2362" r="-51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68FB78FB-E956-9578-8BDA-A5BCBA340F6C}"/>
                  </a:ext>
                </a:extLst>
              </p:cNvPr>
              <p:cNvSpPr/>
              <p:nvPr/>
            </p:nvSpPr>
            <p:spPr>
              <a:xfrm>
                <a:off x="817403" y="5984356"/>
                <a:ext cx="3091679" cy="820474"/>
              </a:xfrm>
              <a:prstGeom prst="wedgeRectCallout">
                <a:avLst>
                  <a:gd name="adj1" fmla="val 59536"/>
                  <a:gd name="adj2" fmla="val 58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a new representation of the inputs and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the other parameters of the model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68FB78FB-E956-9578-8BDA-A5BCBA340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03" y="5984356"/>
                <a:ext cx="3091679" cy="820474"/>
              </a:xfrm>
              <a:prstGeom prst="wedgeRectCallout">
                <a:avLst>
                  <a:gd name="adj1" fmla="val 59536"/>
                  <a:gd name="adj2" fmla="val 5815"/>
                </a:avLst>
              </a:prstGeom>
              <a:blipFill>
                <a:blip r:embed="rId12"/>
                <a:stretch>
                  <a:fillRect l="-712" t="-2190" b="-80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008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513"/>
    </mc:Choice>
    <mc:Fallback xmlns="">
      <p:transition spd="slow" advTm="237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Optimizing the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-means Loss Function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-means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problem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is</a:t>
                </a: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Can’t optimize it jointly for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. Let’s try alternating optimization for </a:t>
                </a:r>
                <a14:m>
                  <m:oMath xmlns:m="http://schemas.openxmlformats.org/officeDocument/2006/math">
                    <m:r>
                      <a:rPr lang="en-GB" sz="2600" b="1" i="1" dirty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>
            <a:extLst>
              <a:ext uri="{FF2B5EF4-FFF2-40B4-BE49-F238E27FC236}">
                <a16:creationId xmlns:a16="http://schemas.microsoft.com/office/drawing/2014/main" id="{E3952872-07CF-45D6-84B5-F099D5AA3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20" y="1613555"/>
            <a:ext cx="7719571" cy="93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BBFEF047-15CD-4FD1-877B-040D9BE3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3" y="3213465"/>
            <a:ext cx="10956344" cy="33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0B2FA5C9-E3AB-8D3E-4D12-DE1A8BAE5174}"/>
                  </a:ext>
                </a:extLst>
              </p:cNvPr>
              <p:cNvSpPr/>
              <p:nvPr/>
            </p:nvSpPr>
            <p:spPr>
              <a:xfrm>
                <a:off x="5670312" y="3705897"/>
                <a:ext cx="4860036" cy="573177"/>
              </a:xfrm>
              <a:prstGeom prst="wedgeRectCallout">
                <a:avLst>
                  <a:gd name="adj1" fmla="val -54609"/>
                  <a:gd name="adj2" fmla="val -104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Given the current estimates of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find the optimal cluster 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for all the inputs</a:t>
                </a: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0B2FA5C9-E3AB-8D3E-4D12-DE1A8BAE5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312" y="3705897"/>
                <a:ext cx="4860036" cy="573177"/>
              </a:xfrm>
              <a:prstGeom prst="wedgeRectCallout">
                <a:avLst>
                  <a:gd name="adj1" fmla="val -54609"/>
                  <a:gd name="adj2" fmla="val -1047"/>
                </a:avLst>
              </a:prstGeom>
              <a:blipFill>
                <a:blip r:embed="rId6"/>
                <a:stretch>
                  <a:fillRect t="-3093" r="-951" b="-1134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DED200B7-1B6B-3FD7-FF0D-95DDE47CB964}"/>
                  </a:ext>
                </a:extLst>
              </p:cNvPr>
              <p:cNvSpPr/>
              <p:nvPr/>
            </p:nvSpPr>
            <p:spPr>
              <a:xfrm>
                <a:off x="5670312" y="4867188"/>
                <a:ext cx="4643727" cy="573177"/>
              </a:xfrm>
              <a:prstGeom prst="wedgeRectCallout">
                <a:avLst>
                  <a:gd name="adj1" fmla="val -54609"/>
                  <a:gd name="adj2" fmla="val -104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Given the current estimates of the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optimal cluster 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,compute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DED200B7-1B6B-3FD7-FF0D-95DDE47CB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312" y="4867188"/>
                <a:ext cx="4643727" cy="573177"/>
              </a:xfrm>
              <a:prstGeom prst="wedgeRectCallout">
                <a:avLst>
                  <a:gd name="adj1" fmla="val -54609"/>
                  <a:gd name="adj2" fmla="val -1047"/>
                </a:avLst>
              </a:prstGeom>
              <a:blipFill>
                <a:blip r:embed="rId7"/>
                <a:stretch>
                  <a:fillRect t="-2062" b="-123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013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39"/>
    </mc:Choice>
    <mc:Fallback xmlns="">
      <p:transition spd="slow" advTm="146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Solving for </a:t>
            </a:r>
            <a:r>
              <a:rPr lang="en-IN" b="1" i="1" dirty="0">
                <a:solidFill>
                  <a:schemeClr val="accent2">
                    <a:lumMod val="75000"/>
                  </a:schemeClr>
                </a:solidFill>
              </a:rPr>
              <a:t>Z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Solving for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fixed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600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acc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Still not easy.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discrete and above is an NP-hard problem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Combinatorial optimization: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possibilities for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matrix with one-hot rows)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Greedy approach: Optimize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one row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at a time keeping all others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(and the cluster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fixed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Easy to see that this is minimized by assigning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the closest mean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This is exactly what the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-means (Lloyd’s) algo does!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>
            <a:extLst>
              <a:ext uri="{FF2B5EF4-FFF2-40B4-BE49-F238E27FC236}">
                <a16:creationId xmlns:a16="http://schemas.microsoft.com/office/drawing/2014/main" id="{AA3330BB-FB53-4F58-87E9-4FC198F82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50" y="1547370"/>
            <a:ext cx="7228100" cy="9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6B89E073-FE11-4D1F-8EC2-0D836FE1F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50" y="4617506"/>
            <a:ext cx="6926001" cy="9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54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163"/>
    </mc:Choice>
    <mc:Fallback xmlns="">
      <p:transition spd="slow" advTm="206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657946-FC7F-477C-9867-0ED704A858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5245" y="169682"/>
                <a:ext cx="11740617" cy="821500"/>
              </a:xfrm>
            </p:spPr>
            <p:txBody>
              <a:bodyPr>
                <a:normAutofit/>
              </a:bodyPr>
              <a:lstStyle/>
              <a:p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en-IN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657946-FC7F-477C-9867-0ED704A85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5245" y="169682"/>
                <a:ext cx="11740617" cy="821500"/>
              </a:xfrm>
              <a:blipFill>
                <a:blip r:embed="rId5"/>
                <a:stretch>
                  <a:fillRect l="-2130" t="-15556" b="-274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Solving for 𝝁 with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fixed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600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acc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 difficult to solve (each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real-valued vector, can optimize easily)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optimized for independently</a:t>
                </a: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(Verify) This is minimized by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2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be mean of points currently in cluster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This is exactly what the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-means (Lloyd’s) algo does!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6"/>
                <a:stretch>
                  <a:fillRect l="-831" t="-1645" b="-1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>
            <a:extLst>
              <a:ext uri="{FF2B5EF4-FFF2-40B4-BE49-F238E27FC236}">
                <a16:creationId xmlns:a16="http://schemas.microsoft.com/office/drawing/2014/main" id="{8EE26B19-61AC-48E9-8A14-6EAC2723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05" y="1839046"/>
            <a:ext cx="7552589" cy="100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C727FB2B-CDDF-4838-BB09-799DB8996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6" y="3803655"/>
            <a:ext cx="44291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3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140"/>
    </mc:Choice>
    <mc:Fallback xmlns="">
      <p:transition spd="slow" advTm="149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Convergence of </a:t>
            </a:r>
            <a:r>
              <a:rPr lang="en-IN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-means algorithm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Each step (updating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can never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increase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GB" sz="2600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-means loss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When we update </a:t>
                </a:r>
                <a14:m>
                  <m:oMath xmlns:m="http://schemas.openxmlformats.org/officeDocument/2006/math">
                    <m:r>
                      <a:rPr lang="en-GB" sz="2600" b="1" i="1" dirty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When we update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-means algorithm monotonically decreases the objective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D66B87B-05FC-4450-9EC8-9F2BFB652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116" y="2244212"/>
            <a:ext cx="4610100" cy="552450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808527E9-D5C4-42DE-985D-40117EF5C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10" y="2335033"/>
            <a:ext cx="3887132" cy="36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0C1E8D-597E-4801-B0E4-AE6C18AFFDBA}"/>
              </a:ext>
            </a:extLst>
          </p:cNvPr>
          <p:cNvSpPr txBox="1"/>
          <p:nvPr/>
        </p:nvSpPr>
        <p:spPr>
          <a:xfrm>
            <a:off x="6353199" y="2331445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because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D1D4E4C3-3641-4543-81C1-76DFA1B11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16" y="3302354"/>
            <a:ext cx="39433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49002B-AE99-4294-AF99-92A9FDA2E3E2}"/>
              </a:ext>
            </a:extLst>
          </p:cNvPr>
          <p:cNvSpPr txBox="1"/>
          <p:nvPr/>
        </p:nvSpPr>
        <p:spPr>
          <a:xfrm>
            <a:off x="5973680" y="330235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because</a:t>
            </a: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A4930D53-439E-4A6C-AEBC-32EC04EB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81" y="3239020"/>
            <a:ext cx="3715165" cy="37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CBC9628F-3529-458F-AD1E-A19238AF8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86" y="4364218"/>
            <a:ext cx="332422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02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144"/>
    </mc:Choice>
    <mc:Fallback xmlns="">
      <p:transition spd="slow" advTm="160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-means: Choosing </a:t>
            </a:r>
            <a:r>
              <a:rPr lang="en-IN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One way to select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for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-means algorithm is to try different values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plot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-means objective versus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and look at the “elbow-point”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also information criterion such as AIC (Akaike Information Criterion)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   and choose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which gives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smallest AIC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(small loss + large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values penalized)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More advanced approaches, such as nonparametric Bayesian methods (Dirichlet Process mixture models also used, not within K-means but with other clustering algos)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b="-2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70C2477-12E9-4D49-8422-CE21689BA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34" y="2058857"/>
            <a:ext cx="3131627" cy="2122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5398E8C-E27D-4574-9658-0471016692A7}"/>
                  </a:ext>
                </a:extLst>
              </p:cNvPr>
              <p:cNvSpPr/>
              <p:nvPr/>
            </p:nvSpPr>
            <p:spPr>
              <a:xfrm>
                <a:off x="7272775" y="2450383"/>
                <a:ext cx="2133013" cy="444075"/>
              </a:xfrm>
              <a:prstGeom prst="wedgeRectCallout">
                <a:avLst>
                  <a:gd name="adj1" fmla="val -62261"/>
                  <a:gd name="adj2" fmla="val 10984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=6 is the elbow point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5398E8C-E27D-4574-9658-047101669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775" y="2450383"/>
                <a:ext cx="2133013" cy="444075"/>
              </a:xfrm>
              <a:prstGeom prst="wedgeRectCallout">
                <a:avLst>
                  <a:gd name="adj1" fmla="val -62261"/>
                  <a:gd name="adj2" fmla="val 109841"/>
                </a:avLst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>
            <a:extLst>
              <a:ext uri="{FF2B5EF4-FFF2-40B4-BE49-F238E27FC236}">
                <a16:creationId xmlns:a16="http://schemas.microsoft.com/office/drawing/2014/main" id="{C0CA0526-449E-43C8-A72E-125EF772E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61" y="4899878"/>
            <a:ext cx="3752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DBEC5D-CC07-7823-9FBD-20652AC4F0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723" y="2672421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DE2F8DE-C19E-2081-EDED-39C24C3D5C2D}"/>
                  </a:ext>
                </a:extLst>
              </p:cNvPr>
              <p:cNvSpPr/>
              <p:nvPr/>
            </p:nvSpPr>
            <p:spPr>
              <a:xfrm>
                <a:off x="550356" y="2058857"/>
                <a:ext cx="2072705" cy="1260916"/>
              </a:xfrm>
              <a:prstGeom prst="wedgeRectCallout">
                <a:avLst>
                  <a:gd name="adj1" fmla="val 68745"/>
                  <a:gd name="adj2" fmla="val 3322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 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-means algo can achieve smallest possible loss (zero!). Think why.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DE2F8DE-C19E-2081-EDED-39C24C3D5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56" y="2058857"/>
                <a:ext cx="2072705" cy="1260916"/>
              </a:xfrm>
              <a:prstGeom prst="wedgeRectCallout">
                <a:avLst>
                  <a:gd name="adj1" fmla="val 68745"/>
                  <a:gd name="adj2" fmla="val 33225"/>
                </a:avLst>
              </a:prstGeom>
              <a:blipFill>
                <a:blip r:embed="rId8"/>
                <a:stretch>
                  <a:fillRect l="-976" t="-2857" b="-714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EB569F61-2D24-669E-B8C7-2D5A02FD9D56}"/>
                  </a:ext>
                </a:extLst>
              </p:cNvPr>
              <p:cNvSpPr/>
              <p:nvPr/>
            </p:nvSpPr>
            <p:spPr>
              <a:xfrm>
                <a:off x="507632" y="3637644"/>
                <a:ext cx="2072705" cy="749233"/>
              </a:xfrm>
              <a:prstGeom prst="wedgeRectCallout">
                <a:avLst>
                  <a:gd name="adj1" fmla="val 45027"/>
                  <a:gd name="adj2" fmla="val -993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However, if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we 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it isn’t a useful clustering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EB569F61-2D24-669E-B8C7-2D5A02FD9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32" y="3637644"/>
                <a:ext cx="2072705" cy="749233"/>
              </a:xfrm>
              <a:prstGeom prst="wedgeRectCallout">
                <a:avLst>
                  <a:gd name="adj1" fmla="val 45027"/>
                  <a:gd name="adj2" fmla="val -99318"/>
                </a:avLst>
              </a:prstGeom>
              <a:blipFill>
                <a:blip r:embed="rId9"/>
                <a:stretch>
                  <a:fillRect l="-1166" b="-89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2234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326"/>
    </mc:Choice>
    <mc:Fallback xmlns="">
      <p:transition spd="slow" advTm="246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-means++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-means results can be sensitive to initialization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-means++ (Arthur and </a:t>
                </a:r>
                <a:r>
                  <a:rPr lang="en-IN" dirty="0" err="1">
                    <a:latin typeface="Abadi Extra Light" panose="020B0204020104020204" pitchFamily="34" charset="0"/>
                  </a:rPr>
                  <a:t>Vassilvitskii</a:t>
                </a:r>
                <a:r>
                  <a:rPr lang="en-IN" dirty="0">
                    <a:latin typeface="Abadi Extra Light" panose="020B0204020104020204" pitchFamily="34" charset="0"/>
                  </a:rPr>
                  <a:t>, 2007) an improvement over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-means</a:t>
                </a: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Only difference is the way we initialize the cluster </a:t>
                </a:r>
                <a:r>
                  <a:rPr lang="en-IN" dirty="0" err="1">
                    <a:latin typeface="Abadi Extra Light" panose="020B0204020104020204" pitchFamily="34" charset="0"/>
                  </a:rPr>
                  <a:t>centers</a:t>
                </a:r>
                <a:r>
                  <a:rPr lang="en-IN" dirty="0">
                    <a:latin typeface="Abadi Extra Light" panose="020B0204020104020204" pitchFamily="34" charset="0"/>
                  </a:rPr>
                  <a:t> (rest of it is just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-means)</a:t>
                </a:r>
              </a:p>
              <a:p>
                <a:pPr marL="457200" lvl="1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Basic idea: Initialize cluster </a:t>
                </a:r>
                <a:r>
                  <a:rPr lang="en-IN" sz="2200" dirty="0" err="1">
                    <a:latin typeface="Abadi Extra Light" panose="020B0204020104020204" pitchFamily="34" charset="0"/>
                  </a:rPr>
                  <a:t>centers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 such that they are reasonably far from each other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Note: In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-means++, the cluster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centers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are chosen to be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of the data points themselves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87731B03-7D86-41B4-99E5-5535A1AA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22" y="1932768"/>
            <a:ext cx="2827556" cy="18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106B432-040A-48BE-95AE-EA47D4F54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26" y="1892326"/>
            <a:ext cx="2827556" cy="189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0D4DE4-5B99-451B-A0F3-C99F418B8C29}"/>
              </a:ext>
            </a:extLst>
          </p:cNvPr>
          <p:cNvSpPr txBox="1"/>
          <p:nvPr/>
        </p:nvSpPr>
        <p:spPr>
          <a:xfrm>
            <a:off x="6096000" y="1608498"/>
            <a:ext cx="30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Poor initialization: bad clustering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31973-3F70-47C9-B9EA-E884DB85F3C7}"/>
              </a:ext>
            </a:extLst>
          </p:cNvPr>
          <p:cNvSpPr txBox="1"/>
          <p:nvPr/>
        </p:nvSpPr>
        <p:spPr>
          <a:xfrm>
            <a:off x="3009899" y="1568056"/>
            <a:ext cx="186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Desired clustering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6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317"/>
    </mc:Choice>
    <mc:Fallback xmlns="">
      <p:transition spd="slow" advTm="175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-means++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K-means++ works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Choose the first cluster mean uniformly randomly to be </a:t>
                </a:r>
                <a:r>
                  <a:rPr lang="en-IN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one of the data points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 subsequent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cluster means are chosen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GB" sz="1800" dirty="0">
                    <a:latin typeface="Abadi Extra Light" panose="020B0204020104020204" pitchFamily="34" charset="0"/>
                  </a:rPr>
                  <a:t>For each unselected point </a:t>
                </a:r>
                <a14:m>
                  <m:oMath xmlns:m="http://schemas.openxmlformats.org/officeDocument/2006/math">
                    <m:r>
                      <a:rPr lang="en-IN" sz="1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800" b="1" dirty="0">
                    <a:latin typeface="Abadi Extra Light" panose="020B0204020104020204" pitchFamily="34" charset="0"/>
                  </a:rPr>
                  <a:t>, </a:t>
                </a:r>
                <a:r>
                  <a:rPr lang="en-GB" sz="1800" dirty="0">
                    <a:latin typeface="Abadi Extra Light" panose="020B0204020104020204" pitchFamily="34" charset="0"/>
                  </a:rPr>
                  <a:t>compute its </a:t>
                </a:r>
                <a:r>
                  <a:rPr lang="en-GB" sz="18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smallest distance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>
                    <a:latin typeface="Abadi Extra Light" panose="020B0204020104020204" pitchFamily="34" charset="0"/>
                  </a:rPr>
                  <a:t> from </a:t>
                </a:r>
                <a:r>
                  <a:rPr lang="en-GB" sz="18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already initialized means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GB" sz="1800" dirty="0">
                    <a:latin typeface="Abadi Extra Light" panose="020B0204020104020204" pitchFamily="34" charset="0"/>
                  </a:rPr>
                  <a:t>Select the next cluster mean </a:t>
                </a:r>
                <a:r>
                  <a:rPr lang="en-GB" sz="1800" dirty="0" err="1">
                    <a:latin typeface="Abadi Extra Light" panose="020B0204020104020204" pitchFamily="34" charset="0"/>
                  </a:rPr>
                  <a:t>unif</a:t>
                </a:r>
                <a:r>
                  <a:rPr lang="en-GB" sz="1800" dirty="0">
                    <a:latin typeface="Abadi Extra Light" panose="020B0204020104020204" pitchFamily="34" charset="0"/>
                  </a:rPr>
                  <a:t>. rand. to be one of the unselected points based on probability prop. to </a:t>
                </a:r>
                <a14:m>
                  <m:oMath xmlns:m="http://schemas.openxmlformats.org/officeDocument/2006/math">
                    <m:r>
                      <a:rPr lang="en-IN" sz="1800" i="1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1800" b="0" dirty="0">
                  <a:latin typeface="Abadi Extra Light" panose="020B0204020104020204" pitchFamily="34" charset="0"/>
                </a:endParaRPr>
              </a:p>
              <a:p>
                <a:pPr marL="1257300" lvl="2" indent="-342900">
                  <a:buFont typeface="+mj-lt"/>
                  <a:buAutoNum type="arabicPeriod"/>
                </a:pPr>
                <a:endParaRPr lang="en-IN" sz="1800" b="0" dirty="0">
                  <a:latin typeface="Abadi Extra Light" panose="020B0204020104020204" pitchFamily="34" charset="0"/>
                </a:endParaRP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GB" sz="1800" dirty="0">
                    <a:latin typeface="Abadi Extra Light" panose="020B0204020104020204" pitchFamily="34" charset="0"/>
                  </a:rPr>
                  <a:t>Repeat 1 and 2 until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18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1800" dirty="0">
                    <a:latin typeface="Abadi Extra Light" panose="020B0204020104020204" pitchFamily="34" charset="0"/>
                  </a:rPr>
                  <a:t> cluster means are initialized</a:t>
                </a:r>
              </a:p>
              <a:p>
                <a:pPr marL="914400" lvl="2" indent="0">
                  <a:buNone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Now run standard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-means with these initial cluster means</a:t>
                </a: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-means++ initialization scheme sort of ensures that the initial cluster means are located in different clusters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8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31A2D1BC-07DB-4AB1-87D9-14FEDCE6AB01}"/>
              </a:ext>
            </a:extLst>
          </p:cNvPr>
          <p:cNvSpPr/>
          <p:nvPr/>
        </p:nvSpPr>
        <p:spPr>
          <a:xfrm>
            <a:off x="9075564" y="4681459"/>
            <a:ext cx="2454571" cy="843578"/>
          </a:xfrm>
          <a:prstGeom prst="wedgeRectCallout">
            <a:avLst>
              <a:gd name="adj1" fmla="val -1884"/>
              <a:gd name="adj2" fmla="val -8712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Thus farthest points are most likely to be selected as cluster means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1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243"/>
    </mc:Choice>
    <mc:Fallback xmlns="">
      <p:transition spd="slow" advTm="298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-means: Hard vs Soft Clustering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i="1" dirty="0">
                    <a:latin typeface="Abadi Extra Light" panose="020B0204020104020204" pitchFamily="34" charset="0"/>
                  </a:rPr>
                  <a:t>K</a:t>
                </a:r>
                <a:r>
                  <a:rPr lang="en-GB" dirty="0">
                    <a:latin typeface="Abadi Extra Light" panose="020B0204020104020204" pitchFamily="34" charset="0"/>
                  </a:rPr>
                  <a:t>-means makes hard assignments of points to clusters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Hard assignment: </a:t>
                </a:r>
                <a:r>
                  <a:rPr lang="en-GB" dirty="0">
                    <a:latin typeface="Abadi Extra Light" panose="020B0204020104020204" pitchFamily="34" charset="0"/>
                  </a:rPr>
                  <a:t>A point either completely belongs to a cluster or doesn’t belong at all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When clusters overlap, soft assignment is preferable(i.e., probability of being assigned to each cluster: say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3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and for some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0.7,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0.2,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0.1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heuristic to get </a:t>
                </a:r>
                <a:r>
                  <a:rPr lang="en-GB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soft assignments</a:t>
                </a:r>
                <a:r>
                  <a:rPr lang="en-GB" dirty="0">
                    <a:latin typeface="Abadi Extra Light" panose="020B0204020104020204" pitchFamily="34" charset="0"/>
                  </a:rPr>
                  <a:t>: Transform distances from clusters into prob.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Each cluster mean updates changes:                         (all points contribute fractionally)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800" dirty="0"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9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55188C1-2DE1-47F2-8F4F-A5D3743E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83" y="2033656"/>
            <a:ext cx="3396143" cy="148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17A30DF-CDDF-4BB5-97F1-EBB247D75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85" y="4820170"/>
            <a:ext cx="76104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8282BF-9B26-4433-806F-D4ABB936F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8851" y="5620270"/>
            <a:ext cx="2112994" cy="689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DF1C75B6-3E48-495B-966E-78AB01C94F83}"/>
                  </a:ext>
                </a:extLst>
              </p:cNvPr>
              <p:cNvSpPr/>
              <p:nvPr/>
            </p:nvSpPr>
            <p:spPr>
              <a:xfrm>
                <a:off x="862885" y="4875422"/>
                <a:ext cx="1708626" cy="689596"/>
              </a:xfrm>
              <a:prstGeom prst="wedgeRectCallout">
                <a:avLst>
                  <a:gd name="adj1" fmla="val 79284"/>
                  <a:gd name="adj2" fmla="val 838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N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IN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DF1C75B6-3E48-495B-966E-78AB01C94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85" y="4875422"/>
                <a:ext cx="1708626" cy="689596"/>
              </a:xfrm>
              <a:prstGeom prst="wedgeRectCallout">
                <a:avLst>
                  <a:gd name="adj1" fmla="val 79284"/>
                  <a:gd name="adj2" fmla="val 8381"/>
                </a:avLst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5084232-A4C3-45A0-97B8-ABE7983136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0048" y="2397118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F26831A-0430-43B2-A42A-06A018A21E44}"/>
                  </a:ext>
                </a:extLst>
              </p:cNvPr>
              <p:cNvSpPr/>
              <p:nvPr/>
            </p:nvSpPr>
            <p:spPr>
              <a:xfrm>
                <a:off x="8452570" y="2160543"/>
                <a:ext cx="2451390" cy="1201797"/>
              </a:xfrm>
              <a:prstGeom prst="wedgeRectCallout">
                <a:avLst>
                  <a:gd name="adj1" fmla="val 61591"/>
                  <a:gd name="adj2" fmla="val 727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more principled extension of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-means for doing soft-clustering is via probabilistic mixture models such as the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Gaussian Mixture Model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F26831A-0430-43B2-A42A-06A018A21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570" y="2160543"/>
                <a:ext cx="2451390" cy="1201797"/>
              </a:xfrm>
              <a:prstGeom prst="wedgeRectCallout">
                <a:avLst>
                  <a:gd name="adj1" fmla="val 61591"/>
                  <a:gd name="adj2" fmla="val 7271"/>
                </a:avLst>
              </a:prstGeom>
              <a:blipFill>
                <a:blip r:embed="rId11"/>
                <a:stretch>
                  <a:fillRect l="-1101" t="-5473" b="-945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036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526"/>
    </mc:Choice>
    <mc:Fallback xmlns="">
      <p:transition spd="slow" advTm="403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</a:rPr>
              <a:t>-means: Decision Boundaries and Cluster Sizes/Shapes</a:t>
            </a:r>
            <a:endParaRPr lang="en-IN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-mean assumes that the decision boundary between any two clusters is linear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Reason: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-means loss function implies assumes equal-sized, spherical clusters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May do badly if clusters are not roughly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equi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-sized and convex-shaped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C893CCF1-BD00-45CD-AEDF-F8C02B8BA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899" y="2320485"/>
            <a:ext cx="4222499" cy="186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C3A431C-90CF-458F-B3A7-9359D1B39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88" y="5149996"/>
            <a:ext cx="1790023" cy="115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0D80E06-F063-45C7-B27C-8717994E4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086" y="5149996"/>
            <a:ext cx="3414154" cy="13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309BCE0-88E7-4902-99D9-E3DDDBDA755E}"/>
              </a:ext>
            </a:extLst>
          </p:cNvPr>
          <p:cNvSpPr/>
          <p:nvPr/>
        </p:nvSpPr>
        <p:spPr>
          <a:xfrm>
            <a:off x="9256977" y="2320485"/>
            <a:ext cx="2243754" cy="858484"/>
          </a:xfrm>
          <a:prstGeom prst="wedgeRectCallout">
            <a:avLst>
              <a:gd name="adj1" fmla="val -43820"/>
              <a:gd name="adj2" fmla="val -7300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Reason: Use of Euclidean distances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4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612"/>
    </mc:Choice>
    <mc:Fallback xmlns="">
      <p:transition spd="slow" advTm="202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Unsupervised Learning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It’s about learning interesting/useful structures in the data (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unsupervisedly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!)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There is no supervision (no labels/responses), only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examples of unsupervised learning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Clustering: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Grouping similar inputs together (and dissimilar ones far apart)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Dimensionality Reduction: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Reducing the dimensionality of inputs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Estimating the probability density of inputs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(which distribution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“generated” the inputs)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Unsupervised feature/representation learning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Most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unsup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learning algos also learn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new feature representation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of inputs, e.g.,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Clustering gives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one-hot “quantized” representation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for each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2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Dim-red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a lower-dim representation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 err="1">
                    <a:latin typeface="Abadi Extra Light" panose="020B0204020104020204" pitchFamily="34" charset="0"/>
                  </a:rPr>
                  <a:t>Unsup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. Rep. learning can learn lower/higher dimensional representation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b="-27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B87DFC45-E397-4F8C-AD05-9EEDB0097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12" y="5335709"/>
            <a:ext cx="4582847" cy="69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426600CF-B732-4708-B741-BA6A2DFA0942}"/>
              </a:ext>
            </a:extLst>
          </p:cNvPr>
          <p:cNvSpPr/>
          <p:nvPr/>
        </p:nvSpPr>
        <p:spPr>
          <a:xfrm>
            <a:off x="8700972" y="5429007"/>
            <a:ext cx="2924370" cy="508098"/>
          </a:xfrm>
          <a:prstGeom prst="wedgeRectCallout">
            <a:avLst>
              <a:gd name="adj1" fmla="val -63491"/>
              <a:gd name="adj2" fmla="val -2488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Assuming each input belongs deterministically to a single cluster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F181362E-21AF-433C-8777-1A4D2B298DC3}"/>
                  </a:ext>
                </a:extLst>
              </p:cNvPr>
              <p:cNvSpPr/>
              <p:nvPr/>
            </p:nvSpPr>
            <p:spPr>
              <a:xfrm>
                <a:off x="265245" y="5335709"/>
                <a:ext cx="3032054" cy="601396"/>
              </a:xfrm>
              <a:prstGeom prst="wedgeRectCallout">
                <a:avLst>
                  <a:gd name="adj1" fmla="val 55611"/>
                  <a:gd name="adj2" fmla="val -234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Some clustering algos learn a </a:t>
                </a:r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soft/probabilistic clustering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be </a:t>
                </a:r>
                <a:r>
                  <a:rPr lang="en-IN" sz="12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be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probability vector that sums to 1(will see later)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F181362E-21AF-433C-8777-1A4D2B298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5335709"/>
                <a:ext cx="3032054" cy="601396"/>
              </a:xfrm>
              <a:prstGeom prst="wedgeRectCallout">
                <a:avLst>
                  <a:gd name="adj1" fmla="val 55611"/>
                  <a:gd name="adj2" fmla="val -23472"/>
                </a:avLst>
              </a:prstGeom>
              <a:blipFill>
                <a:blip r:embed="rId5"/>
                <a:stretch>
                  <a:fillRect t="-1961" b="-88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118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44"/>
    </mc:Choice>
    <mc:Fallback xmlns="">
      <p:transition spd="slow" advTm="322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EE993B9-F2DD-413E-AB13-FFDC8F924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877" y="3038830"/>
            <a:ext cx="1010687" cy="965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Kernel </a:t>
            </a:r>
            <a:r>
              <a:rPr lang="en-IN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-means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Basic idea: Replace the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Eucl</a:t>
                </a:r>
                <a:r>
                  <a:rPr lang="en-GB" dirty="0">
                    <a:latin typeface="Abadi Extra Light" panose="020B0204020104020204" pitchFamily="34" charset="0"/>
                  </a:rPr>
                  <a:t>. distances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-means by the kernelized versions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(., .)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denotes the kernel function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its (implicit) feature map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00" b="0" i="1" smtClean="0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the mean of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mappings of the data points assigned to cluster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F9141D38-2BFC-4926-8883-C57F69E28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16" y="1585995"/>
            <a:ext cx="8878393" cy="5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161BF387-BD83-43BF-938B-42D964C57D42}"/>
                  </a:ext>
                </a:extLst>
              </p:cNvPr>
              <p:cNvSpPr/>
              <p:nvPr/>
            </p:nvSpPr>
            <p:spPr>
              <a:xfrm>
                <a:off x="265245" y="1585995"/>
                <a:ext cx="1537955" cy="591804"/>
              </a:xfrm>
              <a:prstGeom prst="wedgeRectCallout">
                <a:avLst>
                  <a:gd name="adj1" fmla="val 61761"/>
                  <a:gd name="adj2" fmla="val -38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Kernelized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distance between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mean of cluster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1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161BF387-BD83-43BF-938B-42D964C57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1585995"/>
                <a:ext cx="1537955" cy="591804"/>
              </a:xfrm>
              <a:prstGeom prst="wedgeRectCallout">
                <a:avLst>
                  <a:gd name="adj1" fmla="val 61761"/>
                  <a:gd name="adj2" fmla="val -3895"/>
                </a:avLst>
              </a:prstGeom>
              <a:blipFill>
                <a:blip r:embed="rId6"/>
                <a:stretch>
                  <a:fillRect t="-3000" b="-10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7F2B8440-0902-4E07-AD6E-E604E7EDAE2E}"/>
                  </a:ext>
                </a:extLst>
              </p:cNvPr>
              <p:cNvSpPr/>
              <p:nvPr/>
            </p:nvSpPr>
            <p:spPr>
              <a:xfrm>
                <a:off x="265245" y="3162566"/>
                <a:ext cx="3390142" cy="941925"/>
              </a:xfrm>
              <a:prstGeom prst="wedgeRectCallout">
                <a:avLst>
                  <a:gd name="adj1" fmla="val 58230"/>
                  <a:gd name="adj2" fmla="val -1874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 same as the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mapping of the mean of the data points assigned to cluster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7F2B8440-0902-4E07-AD6E-E604E7EDA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3162566"/>
                <a:ext cx="3390142" cy="941925"/>
              </a:xfrm>
              <a:prstGeom prst="wedgeRectCallout">
                <a:avLst>
                  <a:gd name="adj1" fmla="val 58230"/>
                  <a:gd name="adj2" fmla="val -18742"/>
                </a:avLst>
              </a:prstGeom>
              <a:blipFill>
                <a:blip r:embed="rId7"/>
                <a:stretch>
                  <a:fillRect l="-1316" t="-1274" b="-764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>
            <a:extLst>
              <a:ext uri="{FF2B5EF4-FFF2-40B4-BE49-F238E27FC236}">
                <a16:creationId xmlns:a16="http://schemas.microsoft.com/office/drawing/2014/main" id="{60743E0F-92A4-4AB0-8BB8-E7D81754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03" y="4233028"/>
            <a:ext cx="3326922" cy="18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471B65-19E5-40C5-9E20-38827B302089}"/>
                  </a:ext>
                </a:extLst>
              </p:cNvPr>
              <p:cNvSpPr txBox="1"/>
              <p:nvPr/>
            </p:nvSpPr>
            <p:spPr>
              <a:xfrm>
                <a:off x="4033326" y="3062128"/>
                <a:ext cx="3544047" cy="941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471B65-19E5-40C5-9E20-38827B302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326" y="3062128"/>
                <a:ext cx="3544047" cy="9419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A760E6E-C521-4048-9F16-5BECC9EC8335}"/>
              </a:ext>
            </a:extLst>
          </p:cNvPr>
          <p:cNvSpPr/>
          <p:nvPr/>
        </p:nvSpPr>
        <p:spPr>
          <a:xfrm>
            <a:off x="8822430" y="443924"/>
            <a:ext cx="2695655" cy="501823"/>
          </a:xfrm>
          <a:prstGeom prst="wedgeRectCallout">
            <a:avLst>
              <a:gd name="adj1" fmla="val -38276"/>
              <a:gd name="adj2" fmla="val 10162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Helps learn non-spherical clusters and nonlinear cluster boundaries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2D1403E-505C-4A93-89A4-3A4B4728E157}"/>
              </a:ext>
            </a:extLst>
          </p:cNvPr>
          <p:cNvSpPr/>
          <p:nvPr/>
        </p:nvSpPr>
        <p:spPr>
          <a:xfrm>
            <a:off x="8047189" y="3026181"/>
            <a:ext cx="2451390" cy="1082178"/>
          </a:xfrm>
          <a:prstGeom prst="wedgeRectCallout">
            <a:avLst>
              <a:gd name="adj1" fmla="val 68696"/>
              <a:gd name="adj2" fmla="val -1043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also used landmarks or kernel random features idea to get new features and run standard k-means on those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292E0DBB-09DD-4E55-93D0-3655D3CE0C67}"/>
                  </a:ext>
                </a:extLst>
              </p:cNvPr>
              <p:cNvSpPr/>
              <p:nvPr/>
            </p:nvSpPr>
            <p:spPr>
              <a:xfrm>
                <a:off x="7853802" y="4316160"/>
                <a:ext cx="4152060" cy="1082178"/>
              </a:xfrm>
              <a:prstGeom prst="wedgeRectCallout">
                <a:avLst>
                  <a:gd name="adj1" fmla="val 2835"/>
                  <a:gd name="adj2" fmla="val -7498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Apart from kernels, it is also possible to use other distance functions in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-means.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Bregman Divergence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* is such a family of distances (Euclidean and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Mahalanobis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special cases)</a:t>
                </a: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292E0DBB-09DD-4E55-93D0-3655D3CE0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802" y="4316160"/>
                <a:ext cx="4152060" cy="1082178"/>
              </a:xfrm>
              <a:prstGeom prst="wedgeRectCallout">
                <a:avLst>
                  <a:gd name="adj1" fmla="val 2835"/>
                  <a:gd name="adj2" fmla="val -74986"/>
                </a:avLst>
              </a:prstGeom>
              <a:blipFill>
                <a:blip r:embed="rId10"/>
                <a:stretch>
                  <a:fillRect l="-585" r="-1170" b="-396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7AD3286-CE83-4701-A40C-44E52F65014D}"/>
              </a:ext>
            </a:extLst>
          </p:cNvPr>
          <p:cNvSpPr txBox="1"/>
          <p:nvPr/>
        </p:nvSpPr>
        <p:spPr>
          <a:xfrm>
            <a:off x="67112" y="6458590"/>
            <a:ext cx="3966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*Clustering with Bregman Divergences (Banerjee et al, 2005)</a:t>
            </a:r>
            <a:endParaRPr lang="en-IN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6C97BC-4C0C-FB1B-545D-E294CFBBB30A}"/>
                  </a:ext>
                </a:extLst>
              </p:cNvPr>
              <p:cNvSpPr txBox="1"/>
              <p:nvPr/>
            </p:nvSpPr>
            <p:spPr>
              <a:xfrm>
                <a:off x="186138" y="4201171"/>
                <a:ext cx="26884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6C97BC-4C0C-FB1B-545D-E294CFBBB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8" y="4201171"/>
                <a:ext cx="2688493" cy="276999"/>
              </a:xfrm>
              <a:prstGeom prst="rect">
                <a:avLst/>
              </a:prstGeom>
              <a:blipFill>
                <a:blip r:embed="rId11"/>
                <a:stretch>
                  <a:fillRect t="-4348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69D21B-49E9-A826-8ED3-0A55404F44CA}"/>
                  </a:ext>
                </a:extLst>
              </p:cNvPr>
              <p:cNvSpPr txBox="1"/>
              <p:nvPr/>
            </p:nvSpPr>
            <p:spPr>
              <a:xfrm>
                <a:off x="1229781" y="4646903"/>
                <a:ext cx="3050322" cy="7064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𝒞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5"/>
                                </m:rPr>
                                <a:rPr lang="en-IN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m:rPr>
                                  <m:brk m:alnAt="25"/>
                                </m:rP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brk m:alnAt="25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69D21B-49E9-A826-8ED3-0A55404F4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81" y="4646903"/>
                <a:ext cx="3050322" cy="7064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00FFA8-DA96-0914-2ED9-C1C01B307897}"/>
                  </a:ext>
                </a:extLst>
              </p:cNvPr>
              <p:cNvSpPr txBox="1"/>
              <p:nvPr/>
            </p:nvSpPr>
            <p:spPr>
              <a:xfrm>
                <a:off x="67112" y="5406588"/>
                <a:ext cx="3838615" cy="7160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00FFA8-DA96-0914-2ED9-C1C01B307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2" y="5406588"/>
                <a:ext cx="3838615" cy="7160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36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101"/>
    </mc:Choice>
    <mc:Fallback xmlns="">
      <p:transition spd="slow" advTm="388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/>
      <p:bldP spid="13" grpId="0" animBg="1"/>
      <p:bldP spid="15" grpId="0" animBg="1"/>
      <p:bldP spid="16" grpId="0" animBg="1"/>
      <p:bldP spid="17" grpId="0"/>
      <p:bldP spid="5" grpId="0"/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Hierarchical Clustering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Can be done in two ways: Agglomerative or Divisive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Agglomerative is more popular and simpler than divisive (the latter usually needs complicated heuristics to decide cluster splitting).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Neither uses any loss function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172C3BB-8C63-463C-9E71-AF7E29BE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26" y="1874432"/>
            <a:ext cx="5080676" cy="337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019E9D1-02AB-45C1-BA34-370B53844554}"/>
              </a:ext>
            </a:extLst>
          </p:cNvPr>
          <p:cNvSpPr/>
          <p:nvPr/>
        </p:nvSpPr>
        <p:spPr>
          <a:xfrm>
            <a:off x="673108" y="1655624"/>
            <a:ext cx="2583763" cy="871922"/>
          </a:xfrm>
          <a:prstGeom prst="wedgeRectCallout">
            <a:avLst>
              <a:gd name="adj1" fmla="val 69918"/>
              <a:gd name="adj2" fmla="val 187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Agglomerative: Start with each point being in a singleton cluster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4829FC4-C2E2-45E2-95D2-315B4FA4D706}"/>
              </a:ext>
            </a:extLst>
          </p:cNvPr>
          <p:cNvSpPr/>
          <p:nvPr/>
        </p:nvSpPr>
        <p:spPr>
          <a:xfrm>
            <a:off x="8686216" y="3909473"/>
            <a:ext cx="3013452" cy="735001"/>
          </a:xfrm>
          <a:prstGeom prst="wedgeRectCallout">
            <a:avLst>
              <a:gd name="adj1" fmla="val -51162"/>
              <a:gd name="adj2" fmla="val 6829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Divisive: Start with all points being in a single cluster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BC085A6-4D4A-41EC-A0FD-76318B11CEF2}"/>
              </a:ext>
            </a:extLst>
          </p:cNvPr>
          <p:cNvSpPr/>
          <p:nvPr/>
        </p:nvSpPr>
        <p:spPr>
          <a:xfrm>
            <a:off x="171850" y="2709530"/>
            <a:ext cx="3428069" cy="618067"/>
          </a:xfrm>
          <a:prstGeom prst="wedgeRectCallout">
            <a:avLst>
              <a:gd name="adj1" fmla="val 36211"/>
              <a:gd name="adj2" fmla="val -905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At each step, greedily merge two most “similar” sub-clusters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BD6B083A-F18F-4425-8A05-A2B379362250}"/>
              </a:ext>
            </a:extLst>
          </p:cNvPr>
          <p:cNvSpPr/>
          <p:nvPr/>
        </p:nvSpPr>
        <p:spPr>
          <a:xfrm>
            <a:off x="52824" y="3569175"/>
            <a:ext cx="3334296" cy="618067"/>
          </a:xfrm>
          <a:prstGeom prst="wedgeRectCallout">
            <a:avLst>
              <a:gd name="adj1" fmla="val 36860"/>
              <a:gd name="adj2" fmla="val -9602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Stop when there is a single cluster containing all the points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08B9AA23-7485-4BAC-9C6B-218A67B73EE6}"/>
              </a:ext>
            </a:extLst>
          </p:cNvPr>
          <p:cNvSpPr/>
          <p:nvPr/>
        </p:nvSpPr>
        <p:spPr>
          <a:xfrm>
            <a:off x="8658865" y="2879612"/>
            <a:ext cx="3332709" cy="878973"/>
          </a:xfrm>
          <a:prstGeom prst="wedgeRectCallout">
            <a:avLst>
              <a:gd name="adj1" fmla="val -40608"/>
              <a:gd name="adj2" fmla="val 699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At each step, break a cluster into (at least) two smaller homogeneous sub-clusters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A802F5-EAAC-476A-94B7-17CF4B24E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2365" y="508570"/>
            <a:ext cx="1010687" cy="965223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6F5DE745-4201-4C54-847E-7A39E74B90E6}"/>
              </a:ext>
            </a:extLst>
          </p:cNvPr>
          <p:cNvSpPr/>
          <p:nvPr/>
        </p:nvSpPr>
        <p:spPr>
          <a:xfrm>
            <a:off x="7969805" y="284305"/>
            <a:ext cx="3013453" cy="1292795"/>
          </a:xfrm>
          <a:prstGeom prst="wedgeRectCallout">
            <a:avLst>
              <a:gd name="adj1" fmla="val 61591"/>
              <a:gd name="adj2" fmla="val 72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Similarity between two clusters (or two set of points) is needed in HC algos (e.g., this can be average pairwise similarity between the inputs in the two clusters)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B4623B49-2EDB-4990-9024-905E610316AE}"/>
              </a:ext>
            </a:extLst>
          </p:cNvPr>
          <p:cNvSpPr/>
          <p:nvPr/>
        </p:nvSpPr>
        <p:spPr>
          <a:xfrm>
            <a:off x="8722696" y="2029049"/>
            <a:ext cx="3402775" cy="699675"/>
          </a:xfrm>
          <a:prstGeom prst="wedgeRectCallout">
            <a:avLst>
              <a:gd name="adj1" fmla="val -42272"/>
              <a:gd name="adj2" fmla="val 7751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Keep recursing until the desired number of clusters found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18A8E1C5-F5CE-47BE-8E65-71196A2B48E1}"/>
              </a:ext>
            </a:extLst>
          </p:cNvPr>
          <p:cNvSpPr/>
          <p:nvPr/>
        </p:nvSpPr>
        <p:spPr>
          <a:xfrm>
            <a:off x="59016" y="4320451"/>
            <a:ext cx="3520943" cy="1220813"/>
          </a:xfrm>
          <a:prstGeom prst="wedgeRectCallout">
            <a:avLst>
              <a:gd name="adj1" fmla="val 38637"/>
              <a:gd name="adj2" fmla="val -639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Learns a dendrogram-like structure with inputs at the leaf nodes. </a:t>
            </a:r>
            <a:r>
              <a:rPr lang="en-IN" sz="2000" dirty="0">
                <a:solidFill>
                  <a:srgbClr val="0000FF"/>
                </a:solidFill>
                <a:latin typeface="Abadi Extra Light" panose="020B0204020104020204" pitchFamily="34" charset="0"/>
              </a:rPr>
              <a:t>Can then choose how many clusters we want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0A81C329-FD0D-42CD-A9AB-708AF2F970B4}"/>
              </a:ext>
            </a:extLst>
          </p:cNvPr>
          <p:cNvSpPr/>
          <p:nvPr/>
        </p:nvSpPr>
        <p:spPr>
          <a:xfrm>
            <a:off x="9110431" y="5094156"/>
            <a:ext cx="2816324" cy="572240"/>
          </a:xfrm>
          <a:prstGeom prst="wedgeRectCallout">
            <a:avLst>
              <a:gd name="adj1" fmla="val -47046"/>
              <a:gd name="adj2" fmla="val 7280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Tricky because no labels (unlike Decision Trees)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6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963"/>
    </mc:Choice>
    <mc:Fallback xmlns="">
      <p:transition spd="slow" advTm="490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Clustering vs Classification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Any clustering model (prob/non-prob) typically learns two type of quantities</a:t>
                </a: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Parameters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of the clustering model (e.g., cluster means in K-means)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Cluster assignments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{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err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for the points</a:t>
                </a:r>
              </a:p>
              <a:p>
                <a:pPr marL="457200" lvl="1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cluster assignments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were known, learning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just like learning the parameters of a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classifn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model (typically generative classification) using </a:t>
                </a:r>
                <a:r>
                  <a:rPr lang="en-GB" sz="2600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labeled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helps to think of clustering as (generative) classification with unknown labels</a:t>
                </a: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Therefore many clustering problems are typically solved in the following fashion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00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l-GR" sz="22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somehow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sz="2200" dirty="0">
                    <a:latin typeface="Abadi Extra Light" panose="020B0204020104020204" pitchFamily="34" charset="0"/>
                  </a:rPr>
                  <a:t>Predict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given current estimate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00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Use the predicted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to improve the estimate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00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(like learning a generative classification model)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Go to step 2 if not converged yet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10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3343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675"/>
    </mc:Choice>
    <mc:Fallback xmlns="">
      <p:transition spd="slow" advTm="174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Clustering can help supervised learning, too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Often “difficult” sup. learning problems can be seen as mixture of simpler models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Example: Nonlinear regression or nonlinear classification as mixture of linear models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Don’t know which point should be modeled by which linear model ⇒ Clustering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Can therefore solve such problems as follows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Initialize each linear model somehow (maybe randomly)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Cluster the data by assigning each point to its “closest” linear model (one that gives lower error)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(Re-)Learn a linear model for each cluster’s data. Go to step 2 if not converged.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58FEE-9B36-43D2-AA29-C3B7945DD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8" y="2098869"/>
            <a:ext cx="3114675" cy="222885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93C1EED-EAE1-42F0-8A22-CE8C9FB25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50" y="2313181"/>
            <a:ext cx="29813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03F8A88-4984-49BA-98CF-EC08B21B7399}"/>
              </a:ext>
            </a:extLst>
          </p:cNvPr>
          <p:cNvSpPr/>
          <p:nvPr/>
        </p:nvSpPr>
        <p:spPr>
          <a:xfrm>
            <a:off x="7278987" y="5011514"/>
            <a:ext cx="4464325" cy="715700"/>
          </a:xfrm>
          <a:prstGeom prst="wedgeRectCallout">
            <a:avLst>
              <a:gd name="adj1" fmla="val -67719"/>
              <a:gd name="adj2" fmla="val -1218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Such an approach is also an example of divide and conquer and is also known as </a:t>
            </a:r>
            <a:r>
              <a:rPr lang="en-IN" sz="1400" dirty="0">
                <a:solidFill>
                  <a:srgbClr val="0000FF"/>
                </a:solidFill>
                <a:latin typeface="Abadi Extra Light" panose="020B0204020104020204" pitchFamily="34" charset="0"/>
              </a:rPr>
              <a:t>“mixture of experts” 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(will see it more formally when we discuss latent variable models)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5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991"/>
    </mc:Choice>
    <mc:Fallback xmlns="">
      <p:transition spd="slow" advTm="35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Evaluating Clustering Algorithms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Clustering algos are in general harder to evaluate since we rarely know the ground truth clustering (since clustering is unsupervised)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If ground truth labels not available, use output of clustering for some other task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example, use cluster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(hard or soft) as a new feature representation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Performance on some task using this new rep. is a measure of goodness of clustering</a:t>
                </a: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ground truth labels are available, can compare them with clustering based labels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Not straightforward to compute accuracy since the label identities may not be the same, e.g., </a:t>
                </a:r>
              </a:p>
              <a:p>
                <a:pPr marL="457200" lvl="1" indent="0">
                  <a:buNone/>
                </a:pPr>
                <a:r>
                  <a:rPr lang="en-GB" sz="2200" dirty="0">
                    <a:latin typeface="Abadi Extra Light" panose="020B0204020104020204" pitchFamily="34" charset="0"/>
                  </a:rPr>
                  <a:t>			 </a:t>
                </a:r>
                <a:r>
                  <a:rPr lang="en-GB" sz="1800" dirty="0">
                    <a:latin typeface="Abadi Extra Light" panose="020B0204020104020204" pitchFamily="34" charset="0"/>
                  </a:rPr>
                  <a:t>Ground truth = [1 1 1 0 0 0]     Clustering = [0 0 0 1 1 1]     </a:t>
                </a:r>
              </a:p>
              <a:p>
                <a:pPr marL="457200" lvl="1" indent="0">
                  <a:buNone/>
                </a:pPr>
                <a:r>
                  <a:rPr lang="en-GB" sz="1800" dirty="0">
                    <a:latin typeface="Abadi Extra Light" panose="020B0204020104020204" pitchFamily="34" charset="0"/>
                  </a:rPr>
                  <a:t>                                  (Perfect clustering but zero “accuracy” if we just do a direct match)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There are various metrics that take into account the above fact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Purity, Rand Index, F-score, Normalized Mutual Information</a:t>
                </a:r>
                <a:r>
                  <a:rPr lang="en-GB" sz="1800" dirty="0">
                    <a:latin typeface="Abadi Extra Light" panose="020B0204020104020204" pitchFamily="34" charset="0"/>
                  </a:rPr>
                  <a:t>, </a:t>
                </a:r>
                <a:r>
                  <a:rPr lang="en-GB" sz="18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distortion or loss on test data</a:t>
                </a:r>
                <a:r>
                  <a:rPr lang="en-GB" sz="1800" dirty="0">
                    <a:latin typeface="Abadi Extra Light" panose="020B0204020104020204" pitchFamily="34" charset="0"/>
                  </a:rPr>
                  <a:t> etc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527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088"/>
    </mc:Choice>
    <mc:Fallback xmlns="">
      <p:transition spd="slow" advTm="281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Evaluating Clustering Algorithms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Purity: Looks at how many points in each cluster belong to the majority class in that cluster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Rand Index (RI): Can also look at what fractions of pairs of points with same (resp. different) label are assigned to same (resp. different) cluster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E12E3F3-42A3-4EEC-9CEE-B78CABAFF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58" y="1975091"/>
            <a:ext cx="39147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4C0EAB-2C26-40B8-AC8F-D1273045F1AF}"/>
              </a:ext>
            </a:extLst>
          </p:cNvPr>
          <p:cNvSpPr txBox="1"/>
          <p:nvPr/>
        </p:nvSpPr>
        <p:spPr>
          <a:xfrm>
            <a:off x="4254374" y="2444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F31570-6F77-4AEB-95D8-081F059085D3}"/>
              </a:ext>
            </a:extLst>
          </p:cNvPr>
          <p:cNvSpPr txBox="1"/>
          <p:nvPr/>
        </p:nvSpPr>
        <p:spPr>
          <a:xfrm>
            <a:off x="5555102" y="2444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66947-F966-4ACD-B3EB-8C8C65AA30D3}"/>
              </a:ext>
            </a:extLst>
          </p:cNvPr>
          <p:cNvSpPr txBox="1"/>
          <p:nvPr/>
        </p:nvSpPr>
        <p:spPr>
          <a:xfrm>
            <a:off x="6855830" y="2444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7DDFF18-D84D-4BB2-A18F-12EE615E38D3}"/>
              </a:ext>
            </a:extLst>
          </p:cNvPr>
          <p:cNvSpPr/>
          <p:nvPr/>
        </p:nvSpPr>
        <p:spPr>
          <a:xfrm>
            <a:off x="395167" y="2387530"/>
            <a:ext cx="2947880" cy="689596"/>
          </a:xfrm>
          <a:prstGeom prst="wedgeRectCallout">
            <a:avLst>
              <a:gd name="adj1" fmla="val 68148"/>
              <a:gd name="adj2" fmla="val 959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3 classes  (x, o ,   , assuming known ground truth labels)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4007D45-3BE6-43BF-AE64-08868A125AA1}"/>
              </a:ext>
            </a:extLst>
          </p:cNvPr>
          <p:cNvSpPr/>
          <p:nvPr/>
        </p:nvSpPr>
        <p:spPr>
          <a:xfrm>
            <a:off x="2009867" y="2544780"/>
            <a:ext cx="117446" cy="12043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87D824-6D2A-4F5B-8188-F1F979E02EA9}"/>
                  </a:ext>
                </a:extLst>
              </p:cNvPr>
              <p:cNvSpPr txBox="1"/>
              <p:nvPr/>
            </p:nvSpPr>
            <p:spPr>
              <a:xfrm>
                <a:off x="7778173" y="2547662"/>
                <a:ext cx="2727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Purity = (5+4+3)/17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≈0.71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87D824-6D2A-4F5B-8188-F1F979E0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173" y="2547662"/>
                <a:ext cx="2727029" cy="369332"/>
              </a:xfrm>
              <a:prstGeom prst="rect">
                <a:avLst/>
              </a:prstGeom>
              <a:blipFill>
                <a:blip r:embed="rId6"/>
                <a:stretch>
                  <a:fillRect l="-2013" t="-9836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73F9157A-8DF4-4D56-9821-CF31B21D7A2B}"/>
              </a:ext>
            </a:extLst>
          </p:cNvPr>
          <p:cNvSpPr/>
          <p:nvPr/>
        </p:nvSpPr>
        <p:spPr>
          <a:xfrm>
            <a:off x="8891572" y="1918940"/>
            <a:ext cx="2454571" cy="525941"/>
          </a:xfrm>
          <a:prstGeom prst="wedgeRectCallout">
            <a:avLst>
              <a:gd name="adj1" fmla="val -37825"/>
              <a:gd name="adj2" fmla="val 7927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Sum and divide by total number of points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99BAB620-AF64-4ADD-9B7D-71901885A7A2}"/>
              </a:ext>
            </a:extLst>
          </p:cNvPr>
          <p:cNvSpPr/>
          <p:nvPr/>
        </p:nvSpPr>
        <p:spPr>
          <a:xfrm>
            <a:off x="7663334" y="3033413"/>
            <a:ext cx="4342528" cy="276457"/>
          </a:xfrm>
          <a:prstGeom prst="wedgeRectCallout">
            <a:avLst>
              <a:gd name="adj1" fmla="val -41095"/>
              <a:gd name="adj2" fmla="val -10646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Close to 0 for bad clustering, 1 for perfect clustering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D89CD042-67DE-484B-B43B-19D97DEC7EDD}"/>
              </a:ext>
            </a:extLst>
          </p:cNvPr>
          <p:cNvSpPr/>
          <p:nvPr/>
        </p:nvSpPr>
        <p:spPr>
          <a:xfrm>
            <a:off x="4213280" y="3506372"/>
            <a:ext cx="7729563" cy="276457"/>
          </a:xfrm>
          <a:prstGeom prst="wedgeRectCallout">
            <a:avLst>
              <a:gd name="adj1" fmla="val 232"/>
              <a:gd name="adj2" fmla="val -13551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 a bad metric if number of clusters is very large – each cluster will be kind of pure anyway</a:t>
            </a:r>
          </a:p>
        </p:txBody>
      </p:sp>
      <p:pic>
        <p:nvPicPr>
          <p:cNvPr id="1026" name="Picture 2" descr="\begin{eqnarray*}&#10;\mbox{RI} = \frac{\mbox{TP}+\mbox{TN}}{\mbox{TP}+\mbox{FP}+\mbox{FN}+\mbox{TN}}&#10;\end{eqnarray*}">
            <a:extLst>
              <a:ext uri="{FF2B5EF4-FFF2-40B4-BE49-F238E27FC236}">
                <a16:creationId xmlns:a16="http://schemas.microsoft.com/office/drawing/2014/main" id="{3013F117-4337-4871-99C6-902500567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37" y="5488559"/>
            <a:ext cx="3223642" cy="7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37E76B5C-EE54-4BF0-9A04-FE285ADA0DF1}"/>
              </a:ext>
            </a:extLst>
          </p:cNvPr>
          <p:cNvSpPr/>
          <p:nvPr/>
        </p:nvSpPr>
        <p:spPr>
          <a:xfrm>
            <a:off x="3850700" y="4877857"/>
            <a:ext cx="3277673" cy="525941"/>
          </a:xfrm>
          <a:prstGeom prst="wedgeRectCallout">
            <a:avLst>
              <a:gd name="adj1" fmla="val 40530"/>
              <a:gd name="adj2" fmla="val 729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True Positive: No. of pairs with same true label and same cluster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433F19B5-FE6C-4AB0-97A1-E333608AD8AC}"/>
              </a:ext>
            </a:extLst>
          </p:cNvPr>
          <p:cNvSpPr/>
          <p:nvPr/>
        </p:nvSpPr>
        <p:spPr>
          <a:xfrm>
            <a:off x="8012031" y="4913338"/>
            <a:ext cx="3277673" cy="525941"/>
          </a:xfrm>
          <a:prstGeom prst="wedgeRectCallout">
            <a:avLst>
              <a:gd name="adj1" fmla="val -47666"/>
              <a:gd name="adj2" fmla="val 817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True Negative: No. of pairs with diff true label and diff clusters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B7A7AEBC-C9D2-4CAF-B241-FE5BC20A5ADD}"/>
              </a:ext>
            </a:extLst>
          </p:cNvPr>
          <p:cNvSpPr/>
          <p:nvPr/>
        </p:nvSpPr>
        <p:spPr>
          <a:xfrm>
            <a:off x="4203612" y="6264044"/>
            <a:ext cx="3277673" cy="525941"/>
          </a:xfrm>
          <a:prstGeom prst="wedgeRectCallout">
            <a:avLst>
              <a:gd name="adj1" fmla="val 36224"/>
              <a:gd name="adj2" fmla="val -652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False Positive: No. of pairs with diff true label and same cluster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26537387-ED5A-4E5F-920D-E2AD300CB111}"/>
              </a:ext>
            </a:extLst>
          </p:cNvPr>
          <p:cNvSpPr/>
          <p:nvPr/>
        </p:nvSpPr>
        <p:spPr>
          <a:xfrm>
            <a:off x="7665883" y="6247138"/>
            <a:ext cx="3277673" cy="525941"/>
          </a:xfrm>
          <a:prstGeom prst="wedgeRectCallout">
            <a:avLst>
              <a:gd name="adj1" fmla="val -40004"/>
              <a:gd name="adj2" fmla="val -627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False Negative: No. of pairs with same true label and diff cluster</a:t>
            </a:r>
          </a:p>
        </p:txBody>
      </p:sp>
      <p:pic>
        <p:nvPicPr>
          <p:cNvPr id="1028" name="Picture 4" descr="\begin{eqnarray*}&#10;P = \frac{\mbox{TP}}{\mbox{TP}+\mbox{FP}} \qquad&#10;R = \frac{\mb...&#10;...+\mbox{FN}} \qquad&#10;F_{\beta} = \frac{(\beta^2+1)PR}{\beta^2 P+R}&#10;\end{eqnarray*}">
            <a:extLst>
              <a:ext uri="{FF2B5EF4-FFF2-40B4-BE49-F238E27FC236}">
                <a16:creationId xmlns:a16="http://schemas.microsoft.com/office/drawing/2014/main" id="{F9A552B4-7EB0-4CF5-BD02-2238ABC17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" y="5693842"/>
            <a:ext cx="35718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FCE9B2-996E-4E73-81E6-7982C239E5C2}"/>
                  </a:ext>
                </a:extLst>
              </p:cNvPr>
              <p:cNvSpPr txBox="1"/>
              <p:nvPr/>
            </p:nvSpPr>
            <p:spPr>
              <a:xfrm>
                <a:off x="71053" y="5299760"/>
                <a:ext cx="2377767" cy="39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score is also popular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FCE9B2-996E-4E73-81E6-7982C239E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3" y="5299760"/>
                <a:ext cx="2377767" cy="394082"/>
              </a:xfrm>
              <a:prstGeom prst="rect">
                <a:avLst/>
              </a:prstGeom>
              <a:blipFill>
                <a:blip r:embed="rId9"/>
                <a:stretch>
                  <a:fillRect t="-7692" b="-169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0FF073A2-CA7D-438A-A6F1-44D4FA26EF2F}"/>
              </a:ext>
            </a:extLst>
          </p:cNvPr>
          <p:cNvSpPr/>
          <p:nvPr/>
        </p:nvSpPr>
        <p:spPr>
          <a:xfrm>
            <a:off x="71053" y="5299760"/>
            <a:ext cx="3677505" cy="964284"/>
          </a:xfrm>
          <a:prstGeom prst="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F7B3CC6D-9D42-42BB-BC25-89B3DE165FE4}"/>
              </a:ext>
            </a:extLst>
          </p:cNvPr>
          <p:cNvSpPr/>
          <p:nvPr/>
        </p:nvSpPr>
        <p:spPr>
          <a:xfrm>
            <a:off x="83170" y="6301981"/>
            <a:ext cx="1044362" cy="386337"/>
          </a:xfrm>
          <a:prstGeom prst="wedgeRectCallout">
            <a:avLst>
              <a:gd name="adj1" fmla="val -37809"/>
              <a:gd name="adj2" fmla="val -9438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Precision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5BBA0A07-968F-4B04-A314-14339CA73996}"/>
              </a:ext>
            </a:extLst>
          </p:cNvPr>
          <p:cNvSpPr/>
          <p:nvPr/>
        </p:nvSpPr>
        <p:spPr>
          <a:xfrm>
            <a:off x="1309607" y="6301980"/>
            <a:ext cx="749930" cy="386337"/>
          </a:xfrm>
          <a:prstGeom prst="wedgeRectCallout">
            <a:avLst>
              <a:gd name="adj1" fmla="val -37809"/>
              <a:gd name="adj2" fmla="val -9438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Recall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886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581"/>
    </mc:Choice>
    <mc:Fallback xmlns="">
      <p:transition spd="slow" advTm="631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 animBg="1"/>
      <p:bldP spid="5" grpId="0" animBg="1"/>
      <p:bldP spid="6" grpId="0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16" grpId="0"/>
      <p:bldP spid="17" grpId="0" animBg="1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Overlapping Clustering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Have seen hard clustering and soft clustering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 hard clustering,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is a one-hot vector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soft clustering,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is a vector of probabilities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Overlapping Clustering: A point can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simultaneously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belong to multiple clusters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This is different from soft-clustering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would be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binary vector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, rather than a one hot or probability vector,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general, more difficult than hard/soft clustering (for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data points and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clusters, the size of the space of possible solutions is 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𝑁𝐾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- exp in both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K-means has extensions* for doing overlapping clustering. There also exist latent variable models for doing overlapping clustering</a:t>
                </a:r>
              </a:p>
              <a:p>
                <a:pPr marL="457200" lvl="1" indent="0">
                  <a:buNone/>
                </a:pPr>
                <a:r>
                  <a:rPr lang="en-GB" sz="2200" dirty="0">
                    <a:latin typeface="Abadi Extra Light" panose="020B0204020104020204" pitchFamily="34" charset="0"/>
                  </a:rPr>
                  <a:t>			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864" r="-15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920741-1618-4AE5-9C11-367DBE7916C4}"/>
                  </a:ext>
                </a:extLst>
              </p:cNvPr>
              <p:cNvSpPr txBox="1"/>
              <p:nvPr/>
            </p:nvSpPr>
            <p:spPr>
              <a:xfrm>
                <a:off x="2997261" y="3909552"/>
                <a:ext cx="29328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3200" dirty="0">
                          <a:latin typeface="Abadi Extra Light" panose="020B0204020104020204" pitchFamily="34" charset="0"/>
                        </a:rPr>
                        <m:t> = [1 0 0 1 0]</m:t>
                      </m:r>
                    </m:oMath>
                  </m:oMathPara>
                </a14:m>
                <a:endParaRPr lang="en-GB" sz="3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920741-1618-4AE5-9C11-367DBE791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261" y="3909552"/>
                <a:ext cx="293285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E3DC232E-C8E2-4180-993F-ECF44C1CE096}"/>
                  </a:ext>
                </a:extLst>
              </p:cNvPr>
              <p:cNvSpPr/>
              <p:nvPr/>
            </p:nvSpPr>
            <p:spPr>
              <a:xfrm>
                <a:off x="6373216" y="3894313"/>
                <a:ext cx="5189544" cy="522919"/>
              </a:xfrm>
              <a:prstGeom prst="wedgeRectCallout">
                <a:avLst>
                  <a:gd name="adj1" fmla="val -58832"/>
                  <a:gd name="adj2" fmla="val 1129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K=5 clusters with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belonging (</a:t>
                </a:r>
                <a:r>
                  <a:rPr lang="en-IN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whole</a:t>
                </a: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not in terms of probabilities) to clusters 1 and 4 </a:t>
                </a: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E3DC232E-C8E2-4180-993F-ECF44C1CE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216" y="3894313"/>
                <a:ext cx="5189544" cy="522919"/>
              </a:xfrm>
              <a:prstGeom prst="wedgeRectCallout">
                <a:avLst>
                  <a:gd name="adj1" fmla="val -58832"/>
                  <a:gd name="adj2" fmla="val 11297"/>
                </a:avLst>
              </a:prstGeom>
              <a:blipFill>
                <a:blip r:embed="rId7"/>
                <a:stretch>
                  <a:fillRect t="-15730" b="-2584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8784A5D-08A3-46DD-AF98-51322C609200}"/>
              </a:ext>
            </a:extLst>
          </p:cNvPr>
          <p:cNvSpPr txBox="1"/>
          <p:nvPr/>
        </p:nvSpPr>
        <p:spPr>
          <a:xfrm>
            <a:off x="186138" y="6458590"/>
            <a:ext cx="1090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*An extended version of the k-means method for overlapping clustering (</a:t>
            </a:r>
            <a:r>
              <a:rPr lang="en-IN" sz="1400" dirty="0" err="1"/>
              <a:t>Cleuziou</a:t>
            </a:r>
            <a:r>
              <a:rPr lang="en-IN" sz="1400" dirty="0"/>
              <a:t>, 2008); Non-exhaustive, Overlapping k-means (Whang et al, 2015)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50BC2899-754A-41C3-BC51-B89829528D67}"/>
              </a:ext>
            </a:extLst>
          </p:cNvPr>
          <p:cNvSpPr/>
          <p:nvPr/>
        </p:nvSpPr>
        <p:spPr>
          <a:xfrm>
            <a:off x="7796721" y="397231"/>
            <a:ext cx="4130034" cy="790209"/>
          </a:xfrm>
          <a:prstGeom prst="wedgeRectCallout">
            <a:avLst>
              <a:gd name="adj1" fmla="val -39091"/>
              <a:gd name="adj2" fmla="val 755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Kind of unsupervised version of multi-label classification (just like standard clustering is like unsupervised multi-class classification)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C322C03A-8323-48B8-9AD2-67B9F0785D5C}"/>
              </a:ext>
            </a:extLst>
          </p:cNvPr>
          <p:cNvSpPr/>
          <p:nvPr/>
        </p:nvSpPr>
        <p:spPr>
          <a:xfrm>
            <a:off x="7493794" y="1421058"/>
            <a:ext cx="4432961" cy="1113290"/>
          </a:xfrm>
          <a:prstGeom prst="wedgeRectCallout">
            <a:avLst>
              <a:gd name="adj1" fmla="val -3332"/>
              <a:gd name="adj2" fmla="val 650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Example: Clustering people based on the interests they may have (a person may have multiple interests; thus may belong to more than one cluster simultaneously)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5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247"/>
    </mc:Choice>
    <mc:Fallback xmlns="">
      <p:transition spd="slow" advTm="405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 animBg="1"/>
      <p:bldP spid="11" grpId="0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Clustering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Given: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unlabeled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; desired no. of partitions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Goal: Group the examples into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“homogeneous” partitions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Loosely speaking, it is classification without ground truth labels of training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A good clustering is one that achieves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High within-cluster similarity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Low inter-cluster similarity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2BFE1A49-5FEE-490D-9B40-CF64ADA0BF67}"/>
              </a:ext>
            </a:extLst>
          </p:cNvPr>
          <p:cNvSpPr/>
          <p:nvPr/>
        </p:nvSpPr>
        <p:spPr>
          <a:xfrm>
            <a:off x="8179266" y="103722"/>
            <a:ext cx="3506598" cy="970243"/>
          </a:xfrm>
          <a:prstGeom prst="wedgeRectCallout">
            <a:avLst>
              <a:gd name="adj1" fmla="val -50428"/>
              <a:gd name="adj2" fmla="val 632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In some cases, we may not know the right number of clusters in the data and may want to learn that (technique exists for doing this but beyond the scope)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DF34A0-27AC-44F7-8CD1-EFF87D185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07" y="2393396"/>
            <a:ext cx="5422259" cy="226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6830E63B-EF96-2BB3-E8BF-5410AA92492F}"/>
                  </a:ext>
                </a:extLst>
              </p:cNvPr>
              <p:cNvSpPr/>
              <p:nvPr/>
            </p:nvSpPr>
            <p:spPr>
              <a:xfrm>
                <a:off x="8687712" y="1722850"/>
                <a:ext cx="2636218" cy="1175208"/>
              </a:xfrm>
              <a:prstGeom prst="wedgeRectCallout">
                <a:avLst>
                  <a:gd name="adj1" fmla="val -65523"/>
                  <a:gd name="adj2" fmla="val -141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addition to partitioning these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inputs, we may also want to predict which partition a </a:t>
                </a:r>
                <a:r>
                  <a:rPr lang="en-IN" sz="1600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new test point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belongs to</a:t>
                </a: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6830E63B-EF96-2BB3-E8BF-5410AA924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712" y="1722850"/>
                <a:ext cx="2636218" cy="1175208"/>
              </a:xfrm>
              <a:prstGeom prst="wedgeRectCallout">
                <a:avLst>
                  <a:gd name="adj1" fmla="val -65523"/>
                  <a:gd name="adj2" fmla="val -14109"/>
                </a:avLst>
              </a:prstGeom>
              <a:blipFill>
                <a:blip r:embed="rId5"/>
                <a:stretch>
                  <a:fillRect r="-1381" b="-153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776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525"/>
    </mc:Choice>
    <mc:Fallback xmlns="">
      <p:transition spd="slow" advTm="190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Similarity can be Subjective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Clustering only looks at similarities b/w inputs, since no labels are given</a:t>
            </a:r>
            <a:r>
              <a:rPr lang="en-IN" dirty="0"/>
              <a:t>           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Without labels, similarity can be hard to define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Thus using the right distance/similarity is very important in clustering</a:t>
            </a:r>
          </a:p>
          <a:p>
            <a:pPr marL="0" indent="0">
              <a:buNone/>
            </a:pPr>
            <a:endParaRPr lang="en-GB" sz="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In some sense, related to asking: “Clustering based on what”?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EDAF385-E3A3-4C33-A062-7A065DFAF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03" y="2446559"/>
            <a:ext cx="3536794" cy="243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DB6054-0926-4D8D-901B-55290AE900D2}"/>
              </a:ext>
            </a:extLst>
          </p:cNvPr>
          <p:cNvSpPr txBox="1"/>
          <p:nvPr/>
        </p:nvSpPr>
        <p:spPr>
          <a:xfrm>
            <a:off x="0" y="6458590"/>
            <a:ext cx="5216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Picture courtesy: http://www.guy-sports.com/humor/videos/powerpoint presentation dogs.htm</a:t>
            </a:r>
            <a:endParaRPr lang="en-IN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494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21"/>
    </mc:Choice>
    <mc:Fallback xmlns="">
      <p:transition spd="slow" advTm="128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Clustering: Some Examples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Document/Image/Webpage Clustering</a:t>
            </a:r>
            <a:r>
              <a:rPr lang="en-IN" dirty="0"/>
              <a:t>           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Image Segmentation (clustering pixels)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Clustering web-search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Clustering (people) nodes in (social) networks/graphs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.. and many more..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09FF8D4-0C1F-4547-A9BA-30E43B6EE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48" y="2111100"/>
            <a:ext cx="3909182" cy="28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3AB2AE-DBC0-479A-8E63-74ED45189BA0}"/>
              </a:ext>
            </a:extLst>
          </p:cNvPr>
          <p:cNvSpPr txBox="1"/>
          <p:nvPr/>
        </p:nvSpPr>
        <p:spPr>
          <a:xfrm>
            <a:off x="117446" y="6581701"/>
            <a:ext cx="35044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Picture courtesy: http://people.cs.uchicago.edu/∼</a:t>
            </a:r>
            <a:r>
              <a:rPr lang="en-GB" sz="1000" dirty="0" err="1"/>
              <a:t>pff</a:t>
            </a:r>
            <a:r>
              <a:rPr lang="en-GB" sz="1000" dirty="0"/>
              <a:t>/segment/</a:t>
            </a:r>
            <a:endParaRPr lang="en-IN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9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51"/>
    </mc:Choice>
    <mc:Fallback xmlns="">
      <p:transition spd="slow" advTm="116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K-means Clustering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Based on the following two steps (applied in alternating fashion until not converged)</a:t>
            </a: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600" dirty="0">
                <a:latin typeface="Abadi Extra Light" panose="020B0204020104020204" pitchFamily="34" charset="0"/>
              </a:rPr>
              <a:t>Assign each input to the current closest mean</a:t>
            </a:r>
          </a:p>
          <a:p>
            <a:pPr marL="514350" indent="-514350">
              <a:buFont typeface="+mj-lt"/>
              <a:buAutoNum type="arabicPeriod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600" dirty="0">
                <a:latin typeface="Abadi Extra Light" panose="020B0204020104020204" pitchFamily="34" charset="0"/>
              </a:rPr>
              <a:t>Recompute (update) the means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At the very beginning, the means needs to be </a:t>
            </a:r>
          </a:p>
          <a:p>
            <a:pPr marL="0" indent="0">
              <a:buNone/>
            </a:pPr>
            <a:r>
              <a:rPr lang="en-GB" sz="2600" dirty="0">
                <a:latin typeface="Abadi Extra Light" panose="020B0204020104020204" pitchFamily="34" charset="0"/>
              </a:rPr>
              <a:t>  initialized (at random locations or using other schemes that we will see later)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724F1B-CB28-A7F1-2B5A-906502CC1850}"/>
              </a:ext>
            </a:extLst>
          </p:cNvPr>
          <p:cNvSpPr/>
          <p:nvPr/>
        </p:nvSpPr>
        <p:spPr>
          <a:xfrm>
            <a:off x="6919324" y="1855943"/>
            <a:ext cx="3735978" cy="1924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8ED49E-D85E-4B89-76B1-12F372A0C52C}"/>
              </a:ext>
            </a:extLst>
          </p:cNvPr>
          <p:cNvSpPr/>
          <p:nvPr/>
        </p:nvSpPr>
        <p:spPr>
          <a:xfrm>
            <a:off x="8643620" y="2178160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31D643-2D3E-C3A6-DDC1-847EF73F9DE2}"/>
              </a:ext>
            </a:extLst>
          </p:cNvPr>
          <p:cNvSpPr/>
          <p:nvPr/>
        </p:nvSpPr>
        <p:spPr>
          <a:xfrm>
            <a:off x="8299632" y="2104137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E2FB08-0EB2-92A6-F7D5-9F8C8820AEBA}"/>
              </a:ext>
            </a:extLst>
          </p:cNvPr>
          <p:cNvSpPr/>
          <p:nvPr/>
        </p:nvSpPr>
        <p:spPr>
          <a:xfrm>
            <a:off x="8543471" y="2465810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0D361C-D953-67F7-AF1E-71C16BABA77E}"/>
              </a:ext>
            </a:extLst>
          </p:cNvPr>
          <p:cNvSpPr/>
          <p:nvPr/>
        </p:nvSpPr>
        <p:spPr>
          <a:xfrm>
            <a:off x="7848964" y="2518329"/>
            <a:ext cx="148045" cy="1480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F7BC97-7C96-4FE7-52A0-34C8FF794155}"/>
              </a:ext>
            </a:extLst>
          </p:cNvPr>
          <p:cNvSpPr/>
          <p:nvPr/>
        </p:nvSpPr>
        <p:spPr>
          <a:xfrm>
            <a:off x="7551353" y="3121723"/>
            <a:ext cx="148045" cy="14804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0E04C9-E59B-C354-0B92-6266E9B643B1}"/>
              </a:ext>
            </a:extLst>
          </p:cNvPr>
          <p:cNvSpPr/>
          <p:nvPr/>
        </p:nvSpPr>
        <p:spPr>
          <a:xfrm>
            <a:off x="9873708" y="3010363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03F4D9-C8E0-D2E8-4B5E-CD3C67FED264}"/>
              </a:ext>
            </a:extLst>
          </p:cNvPr>
          <p:cNvSpPr/>
          <p:nvPr/>
        </p:nvSpPr>
        <p:spPr>
          <a:xfrm>
            <a:off x="10370095" y="2965503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50D971-189E-0335-EDA2-2A372D10B482}"/>
              </a:ext>
            </a:extLst>
          </p:cNvPr>
          <p:cNvSpPr/>
          <p:nvPr/>
        </p:nvSpPr>
        <p:spPr>
          <a:xfrm>
            <a:off x="10370095" y="3401715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26C1D2-E3B9-EEAB-B292-1193901A2418}"/>
              </a:ext>
            </a:extLst>
          </p:cNvPr>
          <p:cNvSpPr/>
          <p:nvPr/>
        </p:nvSpPr>
        <p:spPr>
          <a:xfrm>
            <a:off x="9608095" y="3401715"/>
            <a:ext cx="148045" cy="148046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29E3A5-D04C-BB22-AC8C-6621A5E33612}"/>
              </a:ext>
            </a:extLst>
          </p:cNvPr>
          <p:cNvSpPr/>
          <p:nvPr/>
        </p:nvSpPr>
        <p:spPr>
          <a:xfrm>
            <a:off x="7084605" y="3047700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4C7F69-3C51-8E27-B2F7-4AADB115D37F}"/>
              </a:ext>
            </a:extLst>
          </p:cNvPr>
          <p:cNvSpPr/>
          <p:nvPr/>
        </p:nvSpPr>
        <p:spPr>
          <a:xfrm>
            <a:off x="7848963" y="3277303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437EDD-7A4A-5FBF-81DB-E078670D7E6F}"/>
              </a:ext>
            </a:extLst>
          </p:cNvPr>
          <p:cNvSpPr/>
          <p:nvPr/>
        </p:nvSpPr>
        <p:spPr>
          <a:xfrm>
            <a:off x="7041610" y="3534254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B5F42F1-5E58-994F-7486-A1BCE634AC30}"/>
              </a:ext>
            </a:extLst>
          </p:cNvPr>
          <p:cNvSpPr/>
          <p:nvPr/>
        </p:nvSpPr>
        <p:spPr>
          <a:xfrm>
            <a:off x="7512232" y="3591126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61FBF8-443D-7B98-32EF-626595B24C6F}"/>
              </a:ext>
            </a:extLst>
          </p:cNvPr>
          <p:cNvCxnSpPr>
            <a:cxnSpLocks/>
          </p:cNvCxnSpPr>
          <p:nvPr/>
        </p:nvCxnSpPr>
        <p:spPr>
          <a:xfrm flipH="1">
            <a:off x="7943668" y="2252183"/>
            <a:ext cx="355964" cy="23157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EF537F-2B4F-F426-606F-7B9FBAEA5644}"/>
              </a:ext>
            </a:extLst>
          </p:cNvPr>
          <p:cNvCxnSpPr>
            <a:cxnSpLocks/>
          </p:cNvCxnSpPr>
          <p:nvPr/>
        </p:nvCxnSpPr>
        <p:spPr>
          <a:xfrm flipH="1">
            <a:off x="8017691" y="2326206"/>
            <a:ext cx="599802" cy="2136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94D1FB3-8896-2A38-3941-5EAB8F91A46E}"/>
              </a:ext>
            </a:extLst>
          </p:cNvPr>
          <p:cNvCxnSpPr>
            <a:cxnSpLocks/>
          </p:cNvCxnSpPr>
          <p:nvPr/>
        </p:nvCxnSpPr>
        <p:spPr>
          <a:xfrm flipH="1">
            <a:off x="8017691" y="2574400"/>
            <a:ext cx="525780" cy="310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4C4474B-432F-D734-8866-9B9C28925A79}"/>
              </a:ext>
            </a:extLst>
          </p:cNvPr>
          <p:cNvCxnSpPr>
            <a:cxnSpLocks/>
          </p:cNvCxnSpPr>
          <p:nvPr/>
        </p:nvCxnSpPr>
        <p:spPr>
          <a:xfrm flipH="1">
            <a:off x="7184245" y="3277303"/>
            <a:ext cx="367108" cy="2724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AE51A6-BCF0-A6AD-4C35-7F273CA343EA}"/>
              </a:ext>
            </a:extLst>
          </p:cNvPr>
          <p:cNvCxnSpPr>
            <a:cxnSpLocks/>
          </p:cNvCxnSpPr>
          <p:nvPr/>
        </p:nvCxnSpPr>
        <p:spPr>
          <a:xfrm flipH="1" flipV="1">
            <a:off x="7244718" y="3166402"/>
            <a:ext cx="306635" cy="2934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88123AE-9376-D020-228C-20177E3FD0DE}"/>
              </a:ext>
            </a:extLst>
          </p:cNvPr>
          <p:cNvCxnSpPr>
            <a:cxnSpLocks/>
          </p:cNvCxnSpPr>
          <p:nvPr/>
        </p:nvCxnSpPr>
        <p:spPr>
          <a:xfrm flipH="1" flipV="1">
            <a:off x="7699398" y="3254215"/>
            <a:ext cx="149565" cy="815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2FEC5FD-A9B5-3302-1445-B30E83529AAF}"/>
              </a:ext>
            </a:extLst>
          </p:cNvPr>
          <p:cNvCxnSpPr>
            <a:cxnSpLocks/>
          </p:cNvCxnSpPr>
          <p:nvPr/>
        </p:nvCxnSpPr>
        <p:spPr>
          <a:xfrm flipH="1">
            <a:off x="7586254" y="3310274"/>
            <a:ext cx="12338" cy="239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44DBD62-28B8-6962-BF1B-19E3C40D13F3}"/>
              </a:ext>
            </a:extLst>
          </p:cNvPr>
          <p:cNvCxnSpPr>
            <a:cxnSpLocks/>
          </p:cNvCxnSpPr>
          <p:nvPr/>
        </p:nvCxnSpPr>
        <p:spPr>
          <a:xfrm flipH="1">
            <a:off x="9730708" y="3189112"/>
            <a:ext cx="143000" cy="1992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216ED23-0AE5-CC7D-FDB2-B0448A6C784D}"/>
              </a:ext>
            </a:extLst>
          </p:cNvPr>
          <p:cNvCxnSpPr>
            <a:cxnSpLocks/>
          </p:cNvCxnSpPr>
          <p:nvPr/>
        </p:nvCxnSpPr>
        <p:spPr>
          <a:xfrm flipH="1">
            <a:off x="9802208" y="3095206"/>
            <a:ext cx="567887" cy="3805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D4AA5A4-1824-AED5-C4F6-E01B53AE4383}"/>
              </a:ext>
            </a:extLst>
          </p:cNvPr>
          <p:cNvCxnSpPr>
            <a:cxnSpLocks/>
          </p:cNvCxnSpPr>
          <p:nvPr/>
        </p:nvCxnSpPr>
        <p:spPr>
          <a:xfrm flipH="1">
            <a:off x="9779174" y="3512609"/>
            <a:ext cx="554871" cy="216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96" name="Rectangle 4095">
            <a:extLst>
              <a:ext uri="{FF2B5EF4-FFF2-40B4-BE49-F238E27FC236}">
                <a16:creationId xmlns:a16="http://schemas.microsoft.com/office/drawing/2014/main" id="{EE2DD58C-F426-1668-2682-57CCFBFCB055}"/>
              </a:ext>
            </a:extLst>
          </p:cNvPr>
          <p:cNvSpPr/>
          <p:nvPr/>
        </p:nvSpPr>
        <p:spPr>
          <a:xfrm>
            <a:off x="6919324" y="3946700"/>
            <a:ext cx="3735978" cy="1924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097" name="Oval 4096">
            <a:extLst>
              <a:ext uri="{FF2B5EF4-FFF2-40B4-BE49-F238E27FC236}">
                <a16:creationId xmlns:a16="http://schemas.microsoft.com/office/drawing/2014/main" id="{0CC03DBC-82D2-A325-9043-008C693EF112}"/>
              </a:ext>
            </a:extLst>
          </p:cNvPr>
          <p:cNvSpPr/>
          <p:nvPr/>
        </p:nvSpPr>
        <p:spPr>
          <a:xfrm>
            <a:off x="8643620" y="4268917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99" name="Oval 4098">
            <a:extLst>
              <a:ext uri="{FF2B5EF4-FFF2-40B4-BE49-F238E27FC236}">
                <a16:creationId xmlns:a16="http://schemas.microsoft.com/office/drawing/2014/main" id="{08E2E1AD-75EC-6F4B-6540-8CE0FAEE3637}"/>
              </a:ext>
            </a:extLst>
          </p:cNvPr>
          <p:cNvSpPr/>
          <p:nvPr/>
        </p:nvSpPr>
        <p:spPr>
          <a:xfrm>
            <a:off x="8299632" y="4194894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00" name="Oval 4099">
            <a:extLst>
              <a:ext uri="{FF2B5EF4-FFF2-40B4-BE49-F238E27FC236}">
                <a16:creationId xmlns:a16="http://schemas.microsoft.com/office/drawing/2014/main" id="{9A9C2CD9-7078-47DD-501C-E28D802EACC1}"/>
              </a:ext>
            </a:extLst>
          </p:cNvPr>
          <p:cNvSpPr/>
          <p:nvPr/>
        </p:nvSpPr>
        <p:spPr>
          <a:xfrm>
            <a:off x="8543471" y="4556567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01" name="Oval 4100">
            <a:extLst>
              <a:ext uri="{FF2B5EF4-FFF2-40B4-BE49-F238E27FC236}">
                <a16:creationId xmlns:a16="http://schemas.microsoft.com/office/drawing/2014/main" id="{3A0A3774-5BAD-31A0-4EE9-85A000F4F6D1}"/>
              </a:ext>
            </a:extLst>
          </p:cNvPr>
          <p:cNvSpPr/>
          <p:nvPr/>
        </p:nvSpPr>
        <p:spPr>
          <a:xfrm>
            <a:off x="8436791" y="4342940"/>
            <a:ext cx="148045" cy="1480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02" name="Oval 4101">
            <a:extLst>
              <a:ext uri="{FF2B5EF4-FFF2-40B4-BE49-F238E27FC236}">
                <a16:creationId xmlns:a16="http://schemas.microsoft.com/office/drawing/2014/main" id="{391CAC03-7615-768B-9F4C-98B96C90A1D9}"/>
              </a:ext>
            </a:extLst>
          </p:cNvPr>
          <p:cNvSpPr/>
          <p:nvPr/>
        </p:nvSpPr>
        <p:spPr>
          <a:xfrm>
            <a:off x="7369201" y="5411337"/>
            <a:ext cx="148045" cy="14804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03" name="Oval 4102">
            <a:extLst>
              <a:ext uri="{FF2B5EF4-FFF2-40B4-BE49-F238E27FC236}">
                <a16:creationId xmlns:a16="http://schemas.microsoft.com/office/drawing/2014/main" id="{1CE7626E-A1CA-E2BC-5996-F0B4B64699D5}"/>
              </a:ext>
            </a:extLst>
          </p:cNvPr>
          <p:cNvSpPr/>
          <p:nvPr/>
        </p:nvSpPr>
        <p:spPr>
          <a:xfrm>
            <a:off x="9873708" y="5101120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04" name="Oval 4103">
            <a:extLst>
              <a:ext uri="{FF2B5EF4-FFF2-40B4-BE49-F238E27FC236}">
                <a16:creationId xmlns:a16="http://schemas.microsoft.com/office/drawing/2014/main" id="{872F9A46-07B9-75F2-595B-1BC8094C76FB}"/>
              </a:ext>
            </a:extLst>
          </p:cNvPr>
          <p:cNvSpPr/>
          <p:nvPr/>
        </p:nvSpPr>
        <p:spPr>
          <a:xfrm>
            <a:off x="10370095" y="5056260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05" name="Oval 4104">
            <a:extLst>
              <a:ext uri="{FF2B5EF4-FFF2-40B4-BE49-F238E27FC236}">
                <a16:creationId xmlns:a16="http://schemas.microsoft.com/office/drawing/2014/main" id="{72A75ADF-C467-AA60-6E1A-57FD637762C5}"/>
              </a:ext>
            </a:extLst>
          </p:cNvPr>
          <p:cNvSpPr/>
          <p:nvPr/>
        </p:nvSpPr>
        <p:spPr>
          <a:xfrm>
            <a:off x="10370095" y="5492472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06" name="Oval 4105">
            <a:extLst>
              <a:ext uri="{FF2B5EF4-FFF2-40B4-BE49-F238E27FC236}">
                <a16:creationId xmlns:a16="http://schemas.microsoft.com/office/drawing/2014/main" id="{DA0D7305-0D1C-74F8-32BE-4340FB4C07DE}"/>
              </a:ext>
            </a:extLst>
          </p:cNvPr>
          <p:cNvSpPr/>
          <p:nvPr/>
        </p:nvSpPr>
        <p:spPr>
          <a:xfrm>
            <a:off x="10181648" y="5236985"/>
            <a:ext cx="148045" cy="148046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07" name="Oval 4106">
            <a:extLst>
              <a:ext uri="{FF2B5EF4-FFF2-40B4-BE49-F238E27FC236}">
                <a16:creationId xmlns:a16="http://schemas.microsoft.com/office/drawing/2014/main" id="{8AE49675-DC8E-182A-5054-CA7553289250}"/>
              </a:ext>
            </a:extLst>
          </p:cNvPr>
          <p:cNvSpPr/>
          <p:nvPr/>
        </p:nvSpPr>
        <p:spPr>
          <a:xfrm>
            <a:off x="7084605" y="5138457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08" name="Oval 4107">
            <a:extLst>
              <a:ext uri="{FF2B5EF4-FFF2-40B4-BE49-F238E27FC236}">
                <a16:creationId xmlns:a16="http://schemas.microsoft.com/office/drawing/2014/main" id="{E1B47255-BED0-F6D8-B28F-0AD04F7EA883}"/>
              </a:ext>
            </a:extLst>
          </p:cNvPr>
          <p:cNvSpPr/>
          <p:nvPr/>
        </p:nvSpPr>
        <p:spPr>
          <a:xfrm>
            <a:off x="7848963" y="5368060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09" name="Oval 4108">
            <a:extLst>
              <a:ext uri="{FF2B5EF4-FFF2-40B4-BE49-F238E27FC236}">
                <a16:creationId xmlns:a16="http://schemas.microsoft.com/office/drawing/2014/main" id="{ED0B8810-C128-5243-044D-C9C8A11B3DB4}"/>
              </a:ext>
            </a:extLst>
          </p:cNvPr>
          <p:cNvSpPr/>
          <p:nvPr/>
        </p:nvSpPr>
        <p:spPr>
          <a:xfrm>
            <a:off x="7041610" y="5625011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10" name="Oval 4109">
            <a:extLst>
              <a:ext uri="{FF2B5EF4-FFF2-40B4-BE49-F238E27FC236}">
                <a16:creationId xmlns:a16="http://schemas.microsoft.com/office/drawing/2014/main" id="{769BE158-F9B1-AB5F-66A5-5604A19A81B7}"/>
              </a:ext>
            </a:extLst>
          </p:cNvPr>
          <p:cNvSpPr/>
          <p:nvPr/>
        </p:nvSpPr>
        <p:spPr>
          <a:xfrm>
            <a:off x="7512232" y="5681883"/>
            <a:ext cx="148045" cy="1480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4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51"/>
    </mc:Choice>
    <mc:Fallback xmlns="">
      <p:transition spd="slow" advTm="11645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-means Clustering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DA5EED1B-2509-4F40-988C-C6224E054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48" y="2284318"/>
            <a:ext cx="4208477" cy="420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1F0CC74A-43FC-4A6C-91F4-B3E220F09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81" y="2284318"/>
            <a:ext cx="4189318" cy="420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F5897878-8E27-4250-9474-BBB66198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48" y="2279781"/>
            <a:ext cx="4208476" cy="420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4771582A-B5D6-45F8-A2ED-666963487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06" y="2271401"/>
            <a:ext cx="4208476" cy="420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>
            <a:extLst>
              <a:ext uri="{FF2B5EF4-FFF2-40B4-BE49-F238E27FC236}">
                <a16:creationId xmlns:a16="http://schemas.microsoft.com/office/drawing/2014/main" id="{477FBBC0-FDC0-4B8D-967E-77FF8BFD0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54" y="2288161"/>
            <a:ext cx="4195645" cy="420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>
            <a:extLst>
              <a:ext uri="{FF2B5EF4-FFF2-40B4-BE49-F238E27FC236}">
                <a16:creationId xmlns:a16="http://schemas.microsoft.com/office/drawing/2014/main" id="{6525BB1E-C8FA-4F7F-9767-9C419EB9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14" y="2287226"/>
            <a:ext cx="4189318" cy="42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>
            <a:extLst>
              <a:ext uri="{FF2B5EF4-FFF2-40B4-BE49-F238E27FC236}">
                <a16:creationId xmlns:a16="http://schemas.microsoft.com/office/drawing/2014/main" id="{502D847C-EA5D-4FD3-A504-E7EC42576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97" y="2279781"/>
            <a:ext cx="4208476" cy="42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>
            <a:extLst>
              <a:ext uri="{FF2B5EF4-FFF2-40B4-BE49-F238E27FC236}">
                <a16:creationId xmlns:a16="http://schemas.microsoft.com/office/drawing/2014/main" id="{40C4D28B-387C-41CD-8AC3-3B3AA9D2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14" y="2287226"/>
            <a:ext cx="4227830" cy="42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>
            <a:extLst>
              <a:ext uri="{FF2B5EF4-FFF2-40B4-BE49-F238E27FC236}">
                <a16:creationId xmlns:a16="http://schemas.microsoft.com/office/drawing/2014/main" id="{CC5B7B9C-9027-4AF5-84D9-3011A50E0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24" y="2271399"/>
            <a:ext cx="4215009" cy="423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90A539-8914-EEAB-587A-8D172E6F0EE1}"/>
                  </a:ext>
                </a:extLst>
              </p:cNvPr>
              <p:cNvSpPr txBox="1"/>
              <p:nvPr/>
            </p:nvSpPr>
            <p:spPr>
              <a:xfrm>
                <a:off x="583601" y="2030082"/>
                <a:ext cx="5694437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800" dirty="0">
                    <a:latin typeface="Abadi Extra Light" panose="020B0204020104020204" pitchFamily="34" charset="0"/>
                  </a:rPr>
                  <a:t>1. Randomly initialize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800" dirty="0">
                    <a:latin typeface="Abadi Extra Light" panose="020B0204020104020204" pitchFamily="34" charset="0"/>
                  </a:rPr>
                  <a:t> locations (the means)</a:t>
                </a:r>
              </a:p>
              <a:p>
                <a:endParaRPr lang="en-IN" sz="2800" dirty="0">
                  <a:latin typeface="Abadi Extra Light" panose="020B0204020104020204" pitchFamily="34" charset="0"/>
                </a:endParaRPr>
              </a:p>
              <a:p>
                <a:r>
                  <a:rPr lang="en-IN" sz="2800" dirty="0">
                    <a:latin typeface="Abadi Extra Light" panose="020B0204020104020204" pitchFamily="34" charset="0"/>
                  </a:rPr>
                  <a:t>2. Using the current means, predict the cluster id for each input (closest mean)</a:t>
                </a:r>
              </a:p>
              <a:p>
                <a:endParaRPr lang="en-IN" sz="2800" dirty="0">
                  <a:latin typeface="Abadi Extra Light" panose="020B0204020104020204" pitchFamily="34" charset="0"/>
                </a:endParaRPr>
              </a:p>
              <a:p>
                <a:r>
                  <a:rPr lang="en-IN" sz="2800" dirty="0">
                    <a:latin typeface="Abadi Extra Light" panose="020B0204020104020204" pitchFamily="34" charset="0"/>
                  </a:rPr>
                  <a:t>3. Recompute the means using the predicted cluster id of each input</a:t>
                </a:r>
              </a:p>
              <a:p>
                <a:endParaRPr lang="en-IN" sz="2800" dirty="0">
                  <a:latin typeface="Abadi Extra Light" panose="020B0204020104020204" pitchFamily="34" charset="0"/>
                </a:endParaRPr>
              </a:p>
              <a:p>
                <a:r>
                  <a:rPr lang="en-IN" sz="2800" dirty="0">
                    <a:latin typeface="Abadi Extra Light" panose="020B0204020104020204" pitchFamily="34" charset="0"/>
                  </a:rPr>
                  <a:t>4. Go to step 2 if not converged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90A539-8914-EEAB-587A-8D172E6F0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01" y="2030082"/>
                <a:ext cx="5694437" cy="4401205"/>
              </a:xfrm>
              <a:prstGeom prst="rect">
                <a:avLst/>
              </a:prstGeom>
              <a:blipFill>
                <a:blip r:embed="rId12"/>
                <a:stretch>
                  <a:fillRect l="-2248" t="-1385" r="-2034" b="-29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17B7E40-4056-5F3B-7729-53CD7132E7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29385" y="374989"/>
            <a:ext cx="1010687" cy="965223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66710FB-FE03-C865-7C5F-07E37C3C549E}"/>
              </a:ext>
            </a:extLst>
          </p:cNvPr>
          <p:cNvSpPr/>
          <p:nvPr/>
        </p:nvSpPr>
        <p:spPr>
          <a:xfrm>
            <a:off x="6678024" y="352288"/>
            <a:ext cx="3772254" cy="965223"/>
          </a:xfrm>
          <a:prstGeom prst="wedgeRectCallout">
            <a:avLst>
              <a:gd name="adj1" fmla="val 55810"/>
              <a:gd name="adj2" fmla="val -421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Similar to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LwP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but in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LwP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the labels are known so the means can be computed in a single step without iterating multiple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598345-59F1-F954-2222-F2E4AA42B4CB}"/>
                  </a:ext>
                </a:extLst>
              </p:cNvPr>
              <p:cNvSpPr txBox="1"/>
              <p:nvPr/>
            </p:nvSpPr>
            <p:spPr>
              <a:xfrm>
                <a:off x="7305368" y="1783106"/>
                <a:ext cx="3043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Abadi Extra Light" panose="020B0204020104020204" pitchFamily="34" charset="0"/>
                  </a:rPr>
                  <a:t>-means clustering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598345-59F1-F954-2222-F2E4AA42B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368" y="1783106"/>
                <a:ext cx="3043334" cy="369332"/>
              </a:xfrm>
              <a:prstGeom prst="rect">
                <a:avLst/>
              </a:prstGeom>
              <a:blipFill>
                <a:blip r:embed="rId1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0E04BC55-56AD-BC22-EF91-C282671B7585}"/>
                  </a:ext>
                </a:extLst>
              </p:cNvPr>
              <p:cNvSpPr/>
              <p:nvPr/>
            </p:nvSpPr>
            <p:spPr>
              <a:xfrm>
                <a:off x="3726426" y="1023925"/>
                <a:ext cx="2872491" cy="821500"/>
              </a:xfrm>
              <a:prstGeom prst="wedgeRectCallout">
                <a:avLst>
                  <a:gd name="adj1" fmla="val -46877"/>
                  <a:gd name="adj2" fmla="val 8076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Good initialization matters (some methods exist to pick good initialization, e.g.,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-means++)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0E04BC55-56AD-BC22-EF91-C282671B7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426" y="1023925"/>
                <a:ext cx="2872491" cy="821500"/>
              </a:xfrm>
              <a:prstGeom prst="wedgeRectCallout">
                <a:avLst>
                  <a:gd name="adj1" fmla="val -46877"/>
                  <a:gd name="adj2" fmla="val 80767"/>
                </a:avLst>
              </a:prstGeom>
              <a:blipFill>
                <a:blip r:embed="rId15"/>
                <a:stretch>
                  <a:fillRect l="-844" t="-1099" r="-105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2522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453"/>
    </mc:Choice>
    <mc:Fallback xmlns="">
      <p:transition spd="slow" advTm="136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-means (a.k.a. Lloyd’s) Algorithm: Formally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b="1" dirty="0">
                    <a:latin typeface="Abadi Extra Light" panose="020B0204020104020204" pitchFamily="34" charset="0"/>
                  </a:rPr>
                  <a:t>Input: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; desired no. of partitions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b="1" dirty="0">
                    <a:latin typeface="Abadi Extra Light" panose="020B0204020104020204" pitchFamily="34" charset="0"/>
                  </a:rPr>
                  <a:t>Desired Output: </a:t>
                </a:r>
                <a:r>
                  <a:rPr lang="en-GB" dirty="0">
                    <a:latin typeface="Abadi Extra Light" panose="020B0204020104020204" pitchFamily="34" charset="0"/>
                  </a:rPr>
                  <a:t>Cluster ids of these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inputs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cluster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6BB811C-645B-A283-8282-55578045B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9" y="2429186"/>
            <a:ext cx="11366032" cy="39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BF79CA16-99CA-4F52-5F49-0F1158CB0689}"/>
                  </a:ext>
                </a:extLst>
              </p:cNvPr>
              <p:cNvSpPr/>
              <p:nvPr/>
            </p:nvSpPr>
            <p:spPr>
              <a:xfrm>
                <a:off x="6255807" y="2148165"/>
                <a:ext cx="3405843" cy="1081208"/>
              </a:xfrm>
              <a:prstGeom prst="wedgeRectCallout">
                <a:avLst>
                  <a:gd name="adj1" fmla="val -49356"/>
                  <a:gd name="adj2" fmla="val 674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-means algo can also be seen as doing a compression by 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“quantization”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: Representing each of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inputs by one of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means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BF79CA16-99CA-4F52-5F49-0F1158CB0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807" y="2148165"/>
                <a:ext cx="3405843" cy="1081208"/>
              </a:xfrm>
              <a:prstGeom prst="wedgeRectCallout">
                <a:avLst>
                  <a:gd name="adj1" fmla="val -49356"/>
                  <a:gd name="adj2" fmla="val 67445"/>
                </a:avLst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642A4C3-B639-4EA7-5555-FFBFD8647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8591" y="5559183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196B3A44-8AF6-19F0-BAC3-4072E365AB18}"/>
                  </a:ext>
                </a:extLst>
              </p:cNvPr>
              <p:cNvSpPr/>
              <p:nvPr/>
            </p:nvSpPr>
            <p:spPr>
              <a:xfrm>
                <a:off x="9035673" y="4655959"/>
                <a:ext cx="3037279" cy="904973"/>
              </a:xfrm>
              <a:prstGeom prst="wedgeRectCallout">
                <a:avLst>
                  <a:gd name="adj1" fmla="val -40666"/>
                  <a:gd name="adj2" fmla="val 766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basic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-means models each cluster by a single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I</a:t>
                </a:r>
                <a:r>
                  <a:rPr lang="en-GB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gnores</a:t>
                </a:r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size/shape of clusters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196B3A44-8AF6-19F0-BAC3-4072E365A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673" y="4655959"/>
                <a:ext cx="3037279" cy="904973"/>
              </a:xfrm>
              <a:prstGeom prst="wedgeRectCallout">
                <a:avLst>
                  <a:gd name="adj1" fmla="val -40666"/>
                  <a:gd name="adj2" fmla="val 76618"/>
                </a:avLst>
              </a:prstGeom>
              <a:blipFill>
                <a:blip r:embed="rId7"/>
                <a:stretch>
                  <a:fillRect l="-79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C71A916-9AEA-F1FA-E850-89A8E97118A2}"/>
              </a:ext>
            </a:extLst>
          </p:cNvPr>
          <p:cNvSpPr/>
          <p:nvPr/>
        </p:nvSpPr>
        <p:spPr>
          <a:xfrm>
            <a:off x="8946953" y="3429000"/>
            <a:ext cx="3037279" cy="1081208"/>
          </a:xfrm>
          <a:prstGeom prst="wedgeRectCallout">
            <a:avLst>
              <a:gd name="adj1" fmla="val -40666"/>
              <a:gd name="adj2" fmla="val 718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be fixed by modeling each cluster by a probability distribution, such as Gaussian (e.g., Gaussian Mixture Model; will see later)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2A1371D2-9CD3-BEC3-982C-10FCB28E5D99}"/>
                  </a:ext>
                </a:extLst>
              </p:cNvPr>
              <p:cNvSpPr/>
              <p:nvPr/>
            </p:nvSpPr>
            <p:spPr>
              <a:xfrm>
                <a:off x="1524001" y="4040777"/>
                <a:ext cx="2635448" cy="539176"/>
              </a:xfrm>
              <a:prstGeom prst="wedgeRectCallout">
                <a:avLst>
                  <a:gd name="adj1" fmla="val 60840"/>
                  <a:gd name="adj2" fmla="val 604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= 1 in one-hot representation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2A1371D2-9CD3-BEC3-982C-10FCB28E5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040777"/>
                <a:ext cx="2635448" cy="539176"/>
              </a:xfrm>
              <a:prstGeom prst="wedgeRectCallout">
                <a:avLst>
                  <a:gd name="adj1" fmla="val 60840"/>
                  <a:gd name="adj2" fmla="val 6048"/>
                </a:avLst>
              </a:prstGeom>
              <a:blipFill>
                <a:blip r:embed="rId8"/>
                <a:stretch>
                  <a:fillRect l="-820" t="-5495" b="-164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8934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674"/>
    </mc:Choice>
    <mc:Fallback xmlns="">
      <p:transition spd="slow" advTm="368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What Loss Function is </a:t>
            </a:r>
            <a:r>
              <a:rPr lang="en-GB" i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-means Optimizing?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Define the distortion or “loss” for the cluster assignment of a single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Notation: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200" b="1" i="1" dirty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2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200" dirty="0">
                    <a:latin typeface="Abadi Extra Light" panose="020B0204020104020204" pitchFamily="34" charset="0"/>
                  </a:rPr>
                  <a:t>matrix of inputs</a:t>
                </a:r>
                <a:r>
                  <a:rPr lang="en-US" sz="220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200" b="1" i="1" dirty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22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matrix denoting cluster ids(each row is a one-hot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200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(each row contains the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of cluster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u="sng" dirty="0">
                    <a:latin typeface="Abadi Extra Light" panose="020B0204020104020204" pitchFamily="34" charset="0"/>
                  </a:rPr>
                  <a:t>Total distortion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over all inputs defines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-means “loss function”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2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-means </a:t>
                </a:r>
                <a:r>
                  <a:rPr lang="en-GB" sz="2600" u="sng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problem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is to minimize this objective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Alternating optimization on this loss would give the </a:t>
                </a:r>
                <a:r>
                  <a:rPr lang="en-GB" sz="2200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K-means (Lloyd’s) </a:t>
                </a:r>
                <a:r>
                  <a:rPr lang="en-GB" sz="2200" u="sng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algorithm</a:t>
                </a:r>
                <a:r>
                  <a:rPr lang="en-GB" sz="2200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we saw earlier!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5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9AF85CF-B522-4A66-9E35-59E1A8012037}"/>
              </a:ext>
            </a:extLst>
          </p:cNvPr>
          <p:cNvSpPr/>
          <p:nvPr/>
        </p:nvSpPr>
        <p:spPr>
          <a:xfrm>
            <a:off x="8800960" y="4518275"/>
            <a:ext cx="934560" cy="10164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ACFBC5-FD46-4989-A21D-96CB4AFC254A}"/>
              </a:ext>
            </a:extLst>
          </p:cNvPr>
          <p:cNvSpPr/>
          <p:nvPr/>
        </p:nvSpPr>
        <p:spPr>
          <a:xfrm>
            <a:off x="10034701" y="4522987"/>
            <a:ext cx="555150" cy="10164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FDBDF7-7C34-46BD-9CC4-67300E215CBE}"/>
                  </a:ext>
                </a:extLst>
              </p:cNvPr>
              <p:cNvSpPr/>
              <p:nvPr/>
            </p:nvSpPr>
            <p:spPr>
              <a:xfrm>
                <a:off x="10856287" y="4518275"/>
                <a:ext cx="835933" cy="50495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FDBDF7-7C34-46BD-9CC4-67300E215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287" y="4518275"/>
                <a:ext cx="835933" cy="5049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1EAAD3-06BB-4496-883E-C2D26F65D995}"/>
              </a:ext>
            </a:extLst>
          </p:cNvPr>
          <p:cNvSpPr txBox="1"/>
          <p:nvPr/>
        </p:nvSpPr>
        <p:spPr>
          <a:xfrm>
            <a:off x="8492309" y="486326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AF2822-FB0A-40CB-9A5A-1A7966454094}"/>
              </a:ext>
            </a:extLst>
          </p:cNvPr>
          <p:cNvSpPr txBox="1"/>
          <p:nvPr/>
        </p:nvSpPr>
        <p:spPr>
          <a:xfrm>
            <a:off x="9115794" y="415823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B8D988-8FF4-494A-A227-0AEF7BD53E07}"/>
              </a:ext>
            </a:extLst>
          </p:cNvPr>
          <p:cNvSpPr txBox="1"/>
          <p:nvPr/>
        </p:nvSpPr>
        <p:spPr>
          <a:xfrm>
            <a:off x="10159830" y="414763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D24221-EEB1-4750-8CCB-4366D86F1165}"/>
              </a:ext>
            </a:extLst>
          </p:cNvPr>
          <p:cNvSpPr txBox="1"/>
          <p:nvPr/>
        </p:nvSpPr>
        <p:spPr>
          <a:xfrm>
            <a:off x="10592888" y="458608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C0F94F-DDD7-494B-9604-0D4E5CA2D87B}"/>
                  </a:ext>
                </a:extLst>
              </p:cNvPr>
              <p:cNvSpPr txBox="1"/>
              <p:nvPr/>
            </p:nvSpPr>
            <p:spPr>
              <a:xfrm>
                <a:off x="9619653" y="4741487"/>
                <a:ext cx="530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C0F94F-DDD7-494B-9604-0D4E5CA2D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653" y="4741487"/>
                <a:ext cx="53091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2E15D0-C064-4C5F-8936-B0A819CB0857}"/>
                  </a:ext>
                </a:extLst>
              </p:cNvPr>
              <p:cNvSpPr txBox="1"/>
              <p:nvPr/>
            </p:nvSpPr>
            <p:spPr>
              <a:xfrm>
                <a:off x="9533112" y="5498703"/>
                <a:ext cx="17375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   Row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(one-hot vector)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2E15D0-C064-4C5F-8936-B0A819CB0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12" y="5498703"/>
                <a:ext cx="1737515" cy="646331"/>
              </a:xfrm>
              <a:prstGeom prst="rect">
                <a:avLst/>
              </a:prstGeom>
              <a:blipFill>
                <a:blip r:embed="rId6"/>
                <a:stretch>
                  <a:fillRect l="-3158" t="-4717" r="-2456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3B16CC-625C-4C1E-AF04-76EB882ACB8C}"/>
                  </a:ext>
                </a:extLst>
              </p:cNvPr>
              <p:cNvSpPr txBox="1"/>
              <p:nvPr/>
            </p:nvSpPr>
            <p:spPr>
              <a:xfrm>
                <a:off x="10660619" y="5047930"/>
                <a:ext cx="13452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Row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3B16CC-625C-4C1E-AF04-76EB882AC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619" y="5047930"/>
                <a:ext cx="1345243" cy="369332"/>
              </a:xfrm>
              <a:prstGeom prst="rect">
                <a:avLst/>
              </a:prstGeom>
              <a:blipFill>
                <a:blip r:embed="rId7"/>
                <a:stretch>
                  <a:fillRect l="-4091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501D098-D71B-4E79-BBEF-FB3D14073D5F}"/>
                  </a:ext>
                </a:extLst>
              </p:cNvPr>
              <p:cNvSpPr/>
              <p:nvPr/>
            </p:nvSpPr>
            <p:spPr>
              <a:xfrm>
                <a:off x="9100133" y="1701577"/>
                <a:ext cx="2525209" cy="986931"/>
              </a:xfrm>
              <a:prstGeom prst="wedgeRectCallout">
                <a:avLst>
                  <a:gd name="adj1" fmla="val -84343"/>
                  <a:gd name="adj2" fmla="val 1204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</a:t>
                </a:r>
                <a:r>
                  <a:rPr lang="en-IN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𝑛𝐾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] denotes a length </a:t>
                </a:r>
                <a14:m>
                  <m:oMath xmlns:m="http://schemas.openxmlformats.org/officeDocument/2006/math">
                    <m:r>
                      <a:rPr lang="en-GB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one-hot encoding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assigned to cluster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501D098-D71B-4E79-BBEF-FB3D14073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133" y="1701577"/>
                <a:ext cx="2525209" cy="986931"/>
              </a:xfrm>
              <a:prstGeom prst="wedgeRectCallout">
                <a:avLst>
                  <a:gd name="adj1" fmla="val -84343"/>
                  <a:gd name="adj2" fmla="val 12046"/>
                </a:avLst>
              </a:prstGeom>
              <a:blipFill>
                <a:blip r:embed="rId8"/>
                <a:stretch>
                  <a:fillRect t="-5455" b="-1090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05DB55-5EC1-D6EF-BD60-3916D95A11F8}"/>
                  </a:ext>
                </a:extLst>
              </p:cNvPr>
              <p:cNvSpPr txBox="1"/>
              <p:nvPr/>
            </p:nvSpPr>
            <p:spPr>
              <a:xfrm>
                <a:off x="3244383" y="1839898"/>
                <a:ext cx="4963603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05DB55-5EC1-D6EF-BD60-3916D95A1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83" y="1839898"/>
                <a:ext cx="4963603" cy="75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BEB3B82-B0CF-8F79-34FC-FEA33F31E93D}"/>
                  </a:ext>
                </a:extLst>
              </p:cNvPr>
              <p:cNvSpPr/>
              <p:nvPr/>
            </p:nvSpPr>
            <p:spPr>
              <a:xfrm>
                <a:off x="265245" y="1608880"/>
                <a:ext cx="2690210" cy="986931"/>
              </a:xfrm>
              <a:prstGeom prst="wedgeRectCallout">
                <a:avLst>
                  <a:gd name="adj1" fmla="val 64515"/>
                  <a:gd name="adj2" fmla="val 354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No labels here</a:t>
                </a:r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We are measuring how much error we will  incur if we 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its nearest cluster mean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BEB3B82-B0CF-8F79-34FC-FEA33F31E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1608880"/>
                <a:ext cx="2690210" cy="986931"/>
              </a:xfrm>
              <a:prstGeom prst="wedgeRectCallout">
                <a:avLst>
                  <a:gd name="adj1" fmla="val 64515"/>
                  <a:gd name="adj2" fmla="val 3541"/>
                </a:avLst>
              </a:prstGeom>
              <a:blipFill>
                <a:blip r:embed="rId10"/>
                <a:stretch>
                  <a:fillRect l="-977" t="-5455" b="-1030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AB4EE8-0F3E-B993-EDE5-843285EB3972}"/>
                  </a:ext>
                </a:extLst>
              </p:cNvPr>
              <p:cNvSpPr txBox="1"/>
              <p:nvPr/>
            </p:nvSpPr>
            <p:spPr>
              <a:xfrm>
                <a:off x="1545962" y="4346114"/>
                <a:ext cx="5547609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𝑛𝑘</m:t>
                                  </m:r>
                                </m:sub>
                              </m:sSub>
                            </m:e>
                          </m:nary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AB4EE8-0F3E-B993-EDE5-843285EB3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962" y="4346114"/>
                <a:ext cx="5547609" cy="755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5D6067-8B57-ACFD-5240-4EE379B7E918}"/>
                  </a:ext>
                </a:extLst>
              </p:cNvPr>
              <p:cNvSpPr txBox="1"/>
              <p:nvPr/>
            </p:nvSpPr>
            <p:spPr>
              <a:xfrm>
                <a:off x="2855106" y="5294072"/>
                <a:ext cx="2304285" cy="436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5D6067-8B57-ACFD-5240-4EE379B7E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106" y="5294072"/>
                <a:ext cx="2304285" cy="4369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B0706275-1945-89FE-AFB9-CA5FC948EFB1}"/>
                  </a:ext>
                </a:extLst>
              </p:cNvPr>
              <p:cNvSpPr/>
              <p:nvPr/>
            </p:nvSpPr>
            <p:spPr>
              <a:xfrm>
                <a:off x="99485" y="5102027"/>
                <a:ext cx="2713765" cy="556611"/>
              </a:xfrm>
              <a:prstGeom prst="wedgeRectCallout">
                <a:avLst>
                  <a:gd name="adj1" fmla="val 56855"/>
                  <a:gd name="adj2" fmla="val -47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-means problem viewed as a matrix factorization problem</a:t>
                </a: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B0706275-1945-89FE-AFB9-CA5FC948E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5" y="5102027"/>
                <a:ext cx="2713765" cy="556611"/>
              </a:xfrm>
              <a:prstGeom prst="wedgeRectCallout">
                <a:avLst>
                  <a:gd name="adj1" fmla="val 56855"/>
                  <a:gd name="adj2" fmla="val -470"/>
                </a:avLst>
              </a:prstGeom>
              <a:blipFill>
                <a:blip r:embed="rId13"/>
                <a:stretch>
                  <a:fillRect l="-830" t="-4255" b="-1383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D7BAB840-179E-7D76-C1EF-DD40B902A271}"/>
                  </a:ext>
                </a:extLst>
              </p:cNvPr>
              <p:cNvSpPr/>
              <p:nvPr/>
            </p:nvSpPr>
            <p:spPr>
              <a:xfrm>
                <a:off x="5468042" y="5040120"/>
                <a:ext cx="2570950" cy="755913"/>
              </a:xfrm>
              <a:prstGeom prst="wedgeRectCallout">
                <a:avLst>
                  <a:gd name="adj1" fmla="val -59199"/>
                  <a:gd name="adj2" fmla="val 1361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the matrix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Frobenius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norm (squared norm for matrices)</a:t>
                </a: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D7BAB840-179E-7D76-C1EF-DD40B902A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042" y="5040120"/>
                <a:ext cx="2570950" cy="755913"/>
              </a:xfrm>
              <a:prstGeom prst="wedgeRectCallout">
                <a:avLst>
                  <a:gd name="adj1" fmla="val -59199"/>
                  <a:gd name="adj2" fmla="val 13611"/>
                </a:avLst>
              </a:prstGeom>
              <a:blipFill>
                <a:blip r:embed="rId14"/>
                <a:stretch>
                  <a:fillRect t="-6299" b="-1259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FA365A44-0BD6-79A6-982E-A2260E7DC2BD}"/>
                  </a:ext>
                </a:extLst>
              </p:cNvPr>
              <p:cNvSpPr/>
              <p:nvPr/>
            </p:nvSpPr>
            <p:spPr>
              <a:xfrm>
                <a:off x="9880854" y="3495345"/>
                <a:ext cx="2092230" cy="563057"/>
              </a:xfrm>
              <a:prstGeom prst="wedgeRectCallout">
                <a:avLst>
                  <a:gd name="adj1" fmla="val -57319"/>
                  <a:gd name="adj2" fmla="val 9568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approximated by the product of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FA365A44-0BD6-79A6-982E-A2260E7DC2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854" y="3495345"/>
                <a:ext cx="2092230" cy="563057"/>
              </a:xfrm>
              <a:prstGeom prst="wedgeRectCallout">
                <a:avLst>
                  <a:gd name="adj1" fmla="val -57319"/>
                  <a:gd name="adj2" fmla="val 95684"/>
                </a:avLst>
              </a:prstGeom>
              <a:blipFill>
                <a:blip r:embed="rId15"/>
                <a:stretch>
                  <a:fillRect t="-211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675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643"/>
    </mc:Choice>
    <mc:Fallback xmlns="">
      <p:transition spd="slow" advTm="461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5" grpId="0"/>
      <p:bldP spid="13" grpId="0"/>
      <p:bldP spid="14" grpId="0"/>
      <p:bldP spid="15" grpId="0"/>
      <p:bldP spid="6" grpId="0"/>
      <p:bldP spid="7" grpId="0"/>
      <p:bldP spid="17" grpId="0"/>
      <p:bldP spid="18" grpId="0" animBg="1"/>
      <p:bldP spid="8" grpId="0"/>
      <p:bldP spid="11" grpId="0" animBg="1"/>
      <p:bldP spid="16" grpId="0"/>
      <p:bldP spid="19" grpId="0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2.6|27.8|6.1|18.1|10.4|26.5|28.3|27.2|23.5|17.7|58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2|5.6|1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1|16.6|23.8|36|52.4|50.1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9.3|24.5|28|27.6|14|23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22.7|15.2|11.6|17.4|4.7|5|17.2|7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17.9|75.3|4.6|18.1|35.7|4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1.2|21.3|45.4|12.8|18.3|34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8|33.1|14.5|26.8|34.7|9.6|20.9|1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22.4|39.5|42.9|34.2|54.3|46.7|136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8.5|14.1|13.4|56.7|15.8|37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13.1|26.6|24|25.4|22.9|8|15.1|18.1|40.3|65.3|4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1.3|29.3|12.9|47.9|30.9|15.3|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3.7|99.6|12.3|20.4|82.6|17.7|73.7|12.3|25.4|10.9|30.1|33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|8.9|20.3|16.6|29.5|6.4|7.8|4.6|4.6|18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8.5|19|54|58|71.9|8.2|6.6|49.1|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25.4|38.7|58.4|25.5|22.3|23.5|45.6|8.3|10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30.6|40.7|68.2|21.4|11.2|10.9|86.5|54.6|19.5|40.6|28.3|33|31.6|26.6|1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5.8|14.4|20.6|39.4|5.1|50.7|46.5|14.6|12.5|28.2|109.2|2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26|5.8|42.5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3.4|15.3|20|15.5|16.2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3.4|15.3|20|15.5|16.2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8.1|31.5|13.2|40.3|1.6|16|1.1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7.7|27.1|22.8|75|9|35|33.3|2|23.3|18.6|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15.1|18.4|22.8|22.1|65.2|10|16.8|56.3|86.3|5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9|5|9.3|5.4|37|4.9|50.2|3.8|4.1|6.5|31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22502</TotalTime>
  <Words>3136</Words>
  <Application>Microsoft Office PowerPoint</Application>
  <PresentationFormat>Widescreen</PresentationFormat>
  <Paragraphs>447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Unsupervised Learning: Clustering (K-means and other algos)</vt:lpstr>
      <vt:lpstr>Unsupervised Learning</vt:lpstr>
      <vt:lpstr>Clustering</vt:lpstr>
      <vt:lpstr>Similarity can be Subjective</vt:lpstr>
      <vt:lpstr>Clustering: Some Examples</vt:lpstr>
      <vt:lpstr>K-means Clustering</vt:lpstr>
      <vt:lpstr>K-means Clustering</vt:lpstr>
      <vt:lpstr>K-means (a.k.a. Lloyd’s) Algorithm: Formally</vt:lpstr>
      <vt:lpstr>What Loss Function is K-means Optimizing?</vt:lpstr>
      <vt:lpstr>K-means Loss: Several Forms, Same Meaning!</vt:lpstr>
      <vt:lpstr>Optimizing the K-means Loss Function</vt:lpstr>
      <vt:lpstr>Solving for Z</vt:lpstr>
      <vt:lpstr>Solving for μ</vt:lpstr>
      <vt:lpstr>Convergence of K-means algorithm</vt:lpstr>
      <vt:lpstr>K-means: Choosing K</vt:lpstr>
      <vt:lpstr>K-means++</vt:lpstr>
      <vt:lpstr>K-means++</vt:lpstr>
      <vt:lpstr>K-means: Hard vs Soft Clustering</vt:lpstr>
      <vt:lpstr>K-means: Decision Boundaries and Cluster Sizes/Shapes</vt:lpstr>
      <vt:lpstr>Kernel K-means</vt:lpstr>
      <vt:lpstr>Hierarchical Clustering</vt:lpstr>
      <vt:lpstr>Clustering vs Classification</vt:lpstr>
      <vt:lpstr>Clustering can help supervised learning, too</vt:lpstr>
      <vt:lpstr>Evaluating Clustering Algorithms</vt:lpstr>
      <vt:lpstr>Evaluating Clustering Algorithms</vt:lpstr>
      <vt:lpstr>Overlapping Clustering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Models for Supervised Learning (contd)</dc:title>
  <dc:creator>Piyush Rai</dc:creator>
  <cp:lastModifiedBy>Piyush Rai</cp:lastModifiedBy>
  <cp:revision>662</cp:revision>
  <dcterms:created xsi:type="dcterms:W3CDTF">2020-07-07T20:42:16Z</dcterms:created>
  <dcterms:modified xsi:type="dcterms:W3CDTF">2023-10-05T22:15:12Z</dcterms:modified>
</cp:coreProperties>
</file>