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364" r:id="rId3"/>
    <p:sldId id="365" r:id="rId4"/>
    <p:sldId id="366" r:id="rId5"/>
    <p:sldId id="425" r:id="rId6"/>
    <p:sldId id="427" r:id="rId7"/>
    <p:sldId id="428" r:id="rId8"/>
    <p:sldId id="432" r:id="rId9"/>
    <p:sldId id="422" r:id="rId10"/>
    <p:sldId id="430" r:id="rId11"/>
    <p:sldId id="431" r:id="rId12"/>
    <p:sldId id="433" r:id="rId13"/>
    <p:sldId id="483" r:id="rId14"/>
    <p:sldId id="434" r:id="rId15"/>
    <p:sldId id="436" r:id="rId16"/>
    <p:sldId id="435" r:id="rId17"/>
    <p:sldId id="437" r:id="rId18"/>
    <p:sldId id="439" r:id="rId19"/>
    <p:sldId id="438" r:id="rId20"/>
    <p:sldId id="440" r:id="rId21"/>
    <p:sldId id="484" r:id="rId22"/>
    <p:sldId id="441" r:id="rId23"/>
    <p:sldId id="452" r:id="rId24"/>
    <p:sldId id="4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60AB2"/>
    <a:srgbClr val="1D6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31-08-2023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31-08-2023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31-08-2023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31-08-2023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31-08-2023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31-08-2023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84DE6-F5FA-4EAA-848D-A77AAE5BE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68C00C-37B0-705B-60EA-9AF3B6CA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6463-DA8A-478C-9FC8-00C83590963D}" type="datetime1">
              <a:rPr lang="en-IN" smtClean="0"/>
              <a:t>31-08-2023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CC7435-2B6B-F9C3-9A4E-A7EBB5BD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83EE0-0FFE-7317-6147-89715EE0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218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31-08-2023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31-08-2023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31-08-2023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31-08-2023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456460" y="6492875"/>
            <a:ext cx="173554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chemeClr val="tx1"/>
                </a:solidFill>
              </a:rPr>
              <a:t>CS771: Intro to 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31-08-2023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2.png"/><Relationship Id="rId11" Type="http://schemas.openxmlformats.org/officeDocument/2006/relationships/image" Target="../media/image12.png"/><Relationship Id="rId5" Type="http://schemas.openxmlformats.org/officeDocument/2006/relationships/image" Target="NULL"/><Relationship Id="rId10" Type="http://schemas.openxmlformats.org/officeDocument/2006/relationships/image" Target="../media/image40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2.png"/><Relationship Id="rId5" Type="http://schemas.openxmlformats.org/officeDocument/2006/relationships/image" Target="NULL"/><Relationship Id="rId9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3.png"/><Relationship Id="rId5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NULL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17" Type="http://schemas.openxmlformats.org/officeDocument/2006/relationships/image" Target="NULL"/><Relationship Id="rId2" Type="http://schemas.openxmlformats.org/officeDocument/2006/relationships/slideLayout" Target="../slideLayouts/slideLayout2.xml"/><Relationship Id="rId16" Type="http://schemas.openxmlformats.org/officeDocument/2006/relationships/image" Target="NULL"/><Relationship Id="rId1" Type="http://schemas.openxmlformats.org/officeDocument/2006/relationships/tags" Target="../tags/tag14.xml"/><Relationship Id="rId6" Type="http://schemas.openxmlformats.org/officeDocument/2006/relationships/image" Target="../media/image45.pn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../media/image12.png"/><Relationship Id="rId9" Type="http://schemas.openxmlformats.org/officeDocument/2006/relationships/image" Target="../media/image48.png"/><Relationship Id="rId1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50.png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51.png"/><Relationship Id="rId5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NULL"/><Relationship Id="rId18" Type="http://schemas.openxmlformats.org/officeDocument/2006/relationships/image" Target="NULL"/><Relationship Id="rId7" Type="http://schemas.openxmlformats.org/officeDocument/2006/relationships/image" Target="../media/image53.png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png"/><Relationship Id="rId1" Type="http://schemas.openxmlformats.org/officeDocument/2006/relationships/tags" Target="../tags/tag1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../media/image56.png"/><Relationship Id="rId9" Type="http://schemas.openxmlformats.org/officeDocument/2006/relationships/image" Target="../media/image55.png"/><Relationship Id="rId1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58.png"/><Relationship Id="rId5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7" Type="http://schemas.openxmlformats.org/officeDocument/2006/relationships/image" Target="../media/image450.png"/><Relationship Id="rId12" Type="http://schemas.openxmlformats.org/officeDocument/2006/relationships/image" Target="../media/image5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4.png"/><Relationship Id="rId11" Type="http://schemas.openxmlformats.org/officeDocument/2006/relationships/image" Target="../media/image37.png"/><Relationship Id="rId5" Type="http://schemas.openxmlformats.org/officeDocument/2006/relationships/image" Target="../media/image430.png"/><Relationship Id="rId10" Type="http://schemas.openxmlformats.org/officeDocument/2006/relationships/image" Target="../media/image481.png"/><Relationship Id="rId9" Type="http://schemas.openxmlformats.org/officeDocument/2006/relationships/image" Target="../media/image36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59.png"/><Relationship Id="rId5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64.png"/><Relationship Id="rId5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NULL"/><Relationship Id="rId5" Type="http://schemas.openxmlformats.org/officeDocument/2006/relationships/image" Target="NULL"/><Relationship Id="rId9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10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../media/image280.png"/><Relationship Id="rId3" Type="http://schemas.openxmlformats.org/officeDocument/2006/relationships/image" Target="../media/image12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slideLayout" Target="../slideLayouts/slideLayout2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tags" Target="../tags/tag8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53" y="2119268"/>
            <a:ext cx="11760199" cy="2363180"/>
          </a:xfrm>
        </p:spPr>
        <p:txBody>
          <a:bodyPr>
            <a:normAutofit fontScale="90000"/>
          </a:bodyPr>
          <a:lstStyle/>
          <a:p>
            <a:r>
              <a:rPr lang="en-IN" b="1" dirty="0" err="1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Subgradient</a:t>
            </a:r>
            <a:r>
              <a:rPr lang="en-IN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 Descent: Some Examples</a:t>
            </a:r>
            <a:br>
              <a:rPr lang="en-IN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r>
              <a:rPr lang="en-IN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+</a:t>
            </a:r>
            <a:br>
              <a:rPr lang="en-IN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r>
              <a:rPr lang="en-IN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Large-Margin Classification (SVM)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6763" y="4830266"/>
            <a:ext cx="6282137" cy="1153276"/>
          </a:xfrm>
        </p:spPr>
        <p:txBody>
          <a:bodyPr>
            <a:normAutofit fontScale="85000" lnSpcReduction="10000"/>
          </a:bodyPr>
          <a:lstStyle/>
          <a:p>
            <a:r>
              <a:rPr lang="en-IN" sz="3200" dirty="0">
                <a:solidFill>
                  <a:schemeClr val="bg1"/>
                </a:solidFill>
                <a:latin typeface="Garamond" panose="02020404030301010803" pitchFamily="18" charset="0"/>
              </a:rPr>
              <a:t>CS771: Introduction to Machine Learning</a:t>
            </a:r>
          </a:p>
          <a:p>
            <a:r>
              <a:rPr lang="en-IN" sz="32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43322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19"/>
    </mc:Choice>
    <mc:Fallback xmlns="">
      <p:transition spd="slow" advTm="3231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Hard-Margin SVM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10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Hard-Margin: Every training example must fulfil margin condition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IN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)≥1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Meaning: Must not have any example in the no-man’s land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83AF6BF3-6FD7-4A0F-9ED7-CC7E114F75FE}"/>
              </a:ext>
            </a:extLst>
          </p:cNvPr>
          <p:cNvSpPr/>
          <p:nvPr/>
        </p:nvSpPr>
        <p:spPr>
          <a:xfrm>
            <a:off x="1874009" y="4063300"/>
            <a:ext cx="176168" cy="1845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237BA4F-0016-4377-94AF-41FB5628AFFC}"/>
              </a:ext>
            </a:extLst>
          </p:cNvPr>
          <p:cNvSpPr/>
          <p:nvPr/>
        </p:nvSpPr>
        <p:spPr>
          <a:xfrm>
            <a:off x="2420319" y="2468976"/>
            <a:ext cx="176168" cy="1845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69976A7-3A9D-4525-ADE3-FA6DADCF3B83}"/>
              </a:ext>
            </a:extLst>
          </p:cNvPr>
          <p:cNvSpPr/>
          <p:nvPr/>
        </p:nvSpPr>
        <p:spPr>
          <a:xfrm>
            <a:off x="2139161" y="2578876"/>
            <a:ext cx="176168" cy="1845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FE1F28C-CB16-47ED-8F23-A7CA2CFC6E7A}"/>
              </a:ext>
            </a:extLst>
          </p:cNvPr>
          <p:cNvSpPr/>
          <p:nvPr/>
        </p:nvSpPr>
        <p:spPr>
          <a:xfrm>
            <a:off x="2365795" y="2749302"/>
            <a:ext cx="176168" cy="1845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CCD056-F0AD-4FA5-9569-643BC00CAE2F}"/>
              </a:ext>
            </a:extLst>
          </p:cNvPr>
          <p:cNvSpPr/>
          <p:nvPr/>
        </p:nvSpPr>
        <p:spPr>
          <a:xfrm>
            <a:off x="2139161" y="3379006"/>
            <a:ext cx="176168" cy="1845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EEE07E4-A001-4473-B60B-3F45CFE5D9D2}"/>
              </a:ext>
            </a:extLst>
          </p:cNvPr>
          <p:cNvSpPr/>
          <p:nvPr/>
        </p:nvSpPr>
        <p:spPr>
          <a:xfrm>
            <a:off x="2019234" y="2978941"/>
            <a:ext cx="176168" cy="1845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26A7969-9C80-4740-A493-CB756CDBB4B0}"/>
              </a:ext>
            </a:extLst>
          </p:cNvPr>
          <p:cNvSpPr/>
          <p:nvPr/>
        </p:nvSpPr>
        <p:spPr>
          <a:xfrm>
            <a:off x="1823496" y="3194448"/>
            <a:ext cx="176168" cy="1845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19E1F89-0634-4857-812C-D45C0B73576D}"/>
              </a:ext>
            </a:extLst>
          </p:cNvPr>
          <p:cNvSpPr/>
          <p:nvPr/>
        </p:nvSpPr>
        <p:spPr>
          <a:xfrm>
            <a:off x="1874009" y="3639446"/>
            <a:ext cx="176168" cy="1845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1568C68-A583-46AE-B4E9-EA1D17E669C3}"/>
              </a:ext>
            </a:extLst>
          </p:cNvPr>
          <p:cNvSpPr/>
          <p:nvPr/>
        </p:nvSpPr>
        <p:spPr>
          <a:xfrm>
            <a:off x="2332235" y="3142304"/>
            <a:ext cx="176168" cy="1845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4EE6D31-8E80-4265-8C3F-D91BC1FCFF18}"/>
              </a:ext>
            </a:extLst>
          </p:cNvPr>
          <p:cNvSpPr/>
          <p:nvPr/>
        </p:nvSpPr>
        <p:spPr>
          <a:xfrm>
            <a:off x="3103406" y="2374258"/>
            <a:ext cx="176168" cy="1845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FD1A325-A0D9-42EC-9B8D-DB9304FCBE49}"/>
              </a:ext>
            </a:extLst>
          </p:cNvPr>
          <p:cNvSpPr/>
          <p:nvPr/>
        </p:nvSpPr>
        <p:spPr>
          <a:xfrm>
            <a:off x="2647932" y="2841581"/>
            <a:ext cx="176168" cy="1845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57E8FD0-6191-4DD1-A5E3-3C182371C3B9}"/>
              </a:ext>
            </a:extLst>
          </p:cNvPr>
          <p:cNvSpPr/>
          <p:nvPr/>
        </p:nvSpPr>
        <p:spPr>
          <a:xfrm>
            <a:off x="2968402" y="3078199"/>
            <a:ext cx="176168" cy="1845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BB3D3D9-836C-4C6F-98C0-BFFAC99B8DCB}"/>
              </a:ext>
            </a:extLst>
          </p:cNvPr>
          <p:cNvSpPr/>
          <p:nvPr/>
        </p:nvSpPr>
        <p:spPr>
          <a:xfrm>
            <a:off x="2741426" y="2494942"/>
            <a:ext cx="176168" cy="1845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0EF2CF7-4938-4B74-A0F1-5F3C73D517D8}"/>
              </a:ext>
            </a:extLst>
          </p:cNvPr>
          <p:cNvSpPr/>
          <p:nvPr/>
        </p:nvSpPr>
        <p:spPr>
          <a:xfrm rot="1917477">
            <a:off x="3287646" y="4253640"/>
            <a:ext cx="176168" cy="18455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661FD9-099F-4043-AA60-1FE2E3A53B3A}"/>
              </a:ext>
            </a:extLst>
          </p:cNvPr>
          <p:cNvSpPr/>
          <p:nvPr/>
        </p:nvSpPr>
        <p:spPr>
          <a:xfrm rot="1917477">
            <a:off x="4157959" y="3210157"/>
            <a:ext cx="176168" cy="18455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7FABFE1-83DA-46F3-A1C8-1DA1A03B6271}"/>
              </a:ext>
            </a:extLst>
          </p:cNvPr>
          <p:cNvSpPr/>
          <p:nvPr/>
        </p:nvSpPr>
        <p:spPr>
          <a:xfrm rot="1917477">
            <a:off x="4316248" y="3846242"/>
            <a:ext cx="176168" cy="18455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C44B43B-A595-434D-9786-11C91418E7B8}"/>
              </a:ext>
            </a:extLst>
          </p:cNvPr>
          <p:cNvSpPr/>
          <p:nvPr/>
        </p:nvSpPr>
        <p:spPr>
          <a:xfrm rot="1917477">
            <a:off x="4507419" y="2926803"/>
            <a:ext cx="176168" cy="18455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801BEE2-8C24-4B0D-955A-E1BD5BF992A3}"/>
              </a:ext>
            </a:extLst>
          </p:cNvPr>
          <p:cNvSpPr/>
          <p:nvPr/>
        </p:nvSpPr>
        <p:spPr>
          <a:xfrm rot="1917477">
            <a:off x="3345571" y="4727733"/>
            <a:ext cx="176168" cy="18455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9662FB9-9A43-4F59-8A88-AFD53E8A2F1F}"/>
              </a:ext>
            </a:extLst>
          </p:cNvPr>
          <p:cNvSpPr/>
          <p:nvPr/>
        </p:nvSpPr>
        <p:spPr>
          <a:xfrm rot="1917477">
            <a:off x="3793862" y="3883744"/>
            <a:ext cx="176168" cy="18455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D5C6E47-71ED-4887-8C34-27674009D142}"/>
              </a:ext>
            </a:extLst>
          </p:cNvPr>
          <p:cNvSpPr/>
          <p:nvPr/>
        </p:nvSpPr>
        <p:spPr>
          <a:xfrm rot="1917477">
            <a:off x="4644239" y="3855686"/>
            <a:ext cx="176168" cy="18455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47663C3-3D18-42D0-AF95-E4A1DAADE765}"/>
              </a:ext>
            </a:extLst>
          </p:cNvPr>
          <p:cNvSpPr/>
          <p:nvPr/>
        </p:nvSpPr>
        <p:spPr>
          <a:xfrm rot="1917477">
            <a:off x="3820581" y="4318134"/>
            <a:ext cx="176168" cy="18455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14FF91C-C01D-487F-ACEF-9C30E04F354D}"/>
              </a:ext>
            </a:extLst>
          </p:cNvPr>
          <p:cNvSpPr/>
          <p:nvPr/>
        </p:nvSpPr>
        <p:spPr>
          <a:xfrm rot="1917477">
            <a:off x="3847626" y="4661970"/>
            <a:ext cx="176168" cy="18455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795CC72-C1F7-432A-B2F5-2E9C6F2D1B82}"/>
              </a:ext>
            </a:extLst>
          </p:cNvPr>
          <p:cNvSpPr/>
          <p:nvPr/>
        </p:nvSpPr>
        <p:spPr>
          <a:xfrm rot="1917477">
            <a:off x="4118082" y="3547167"/>
            <a:ext cx="176168" cy="18455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200F5DB-61D7-4D86-8437-1A6BC21E427B}"/>
              </a:ext>
            </a:extLst>
          </p:cNvPr>
          <p:cNvSpPr/>
          <p:nvPr/>
        </p:nvSpPr>
        <p:spPr>
          <a:xfrm rot="1917477">
            <a:off x="4192670" y="4225216"/>
            <a:ext cx="176168" cy="18455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76D915F-7F15-4517-A65E-85C39F96862E}"/>
              </a:ext>
            </a:extLst>
          </p:cNvPr>
          <p:cNvSpPr/>
          <p:nvPr/>
        </p:nvSpPr>
        <p:spPr>
          <a:xfrm rot="1917477">
            <a:off x="4512584" y="3373008"/>
            <a:ext cx="176168" cy="18455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080D0BF-93DB-4FBC-AF0C-2C57E2451D30}"/>
              </a:ext>
            </a:extLst>
          </p:cNvPr>
          <p:cNvCxnSpPr>
            <a:cxnSpLocks/>
          </p:cNvCxnSpPr>
          <p:nvPr/>
        </p:nvCxnSpPr>
        <p:spPr>
          <a:xfrm flipH="1">
            <a:off x="2542910" y="2598390"/>
            <a:ext cx="1418485" cy="2119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359555A-92D3-4CD5-B726-87C9868593B0}"/>
              </a:ext>
            </a:extLst>
          </p:cNvPr>
          <p:cNvCxnSpPr>
            <a:cxnSpLocks/>
          </p:cNvCxnSpPr>
          <p:nvPr/>
        </p:nvCxnSpPr>
        <p:spPr>
          <a:xfrm flipH="1">
            <a:off x="2273560" y="2489361"/>
            <a:ext cx="1351289" cy="200426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708AED1-B043-40A5-BC79-2B566A16E459}"/>
              </a:ext>
            </a:extLst>
          </p:cNvPr>
          <p:cNvCxnSpPr>
            <a:cxnSpLocks/>
          </p:cNvCxnSpPr>
          <p:nvPr/>
        </p:nvCxnSpPr>
        <p:spPr>
          <a:xfrm flipH="1">
            <a:off x="2841353" y="2749302"/>
            <a:ext cx="1431509" cy="217283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B9BA17C8-3566-4AFA-8AC6-DD7B0E86CB59}"/>
              </a:ext>
            </a:extLst>
          </p:cNvPr>
          <p:cNvSpPr/>
          <p:nvPr/>
        </p:nvSpPr>
        <p:spPr>
          <a:xfrm>
            <a:off x="2305605" y="3644528"/>
            <a:ext cx="176168" cy="1845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F6A515F-1813-4CE5-9191-A7E3AB991E88}"/>
                  </a:ext>
                </a:extLst>
              </p:cNvPr>
              <p:cNvSpPr txBox="1"/>
              <p:nvPr/>
            </p:nvSpPr>
            <p:spPr>
              <a:xfrm>
                <a:off x="1502583" y="4717890"/>
                <a:ext cx="13308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F6A515F-1813-4CE5-9191-A7E3AB991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583" y="4717890"/>
                <a:ext cx="1330877" cy="276999"/>
              </a:xfrm>
              <a:prstGeom prst="rect">
                <a:avLst/>
              </a:prstGeom>
              <a:blipFill>
                <a:blip r:embed="rId6"/>
                <a:stretch>
                  <a:fillRect l="-2283" t="-4444" r="-3653" b="-88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12B8971-EAC4-4CF5-8B4D-76E01656356C}"/>
                  </a:ext>
                </a:extLst>
              </p:cNvPr>
              <p:cNvSpPr txBox="1"/>
              <p:nvPr/>
            </p:nvSpPr>
            <p:spPr>
              <a:xfrm>
                <a:off x="4264609" y="2681527"/>
                <a:ext cx="15038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12B8971-EAC4-4CF5-8B4D-76E016563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609" y="2681527"/>
                <a:ext cx="1503810" cy="276999"/>
              </a:xfrm>
              <a:prstGeom prst="rect">
                <a:avLst/>
              </a:prstGeom>
              <a:blipFill>
                <a:blip r:embed="rId7"/>
                <a:stretch>
                  <a:fillRect l="-2033" t="-4444" r="-3252" b="-88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8C1326E-80F3-4F6F-B01A-740B3D9DB83A}"/>
                  </a:ext>
                </a:extLst>
              </p:cNvPr>
              <p:cNvSpPr txBox="1"/>
              <p:nvPr/>
            </p:nvSpPr>
            <p:spPr>
              <a:xfrm>
                <a:off x="3340181" y="2230914"/>
                <a:ext cx="13306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8C1326E-80F3-4F6F-B01A-740B3D9DB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181" y="2230914"/>
                <a:ext cx="1330684" cy="276999"/>
              </a:xfrm>
              <a:prstGeom prst="rect">
                <a:avLst/>
              </a:prstGeom>
              <a:blipFill>
                <a:blip r:embed="rId8"/>
                <a:stretch>
                  <a:fillRect l="-2294" t="-4444" r="-3670" b="-88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1A861C6C-AE30-447C-BB95-8DCF31AC9D15}"/>
              </a:ext>
            </a:extLst>
          </p:cNvPr>
          <p:cNvSpPr txBox="1"/>
          <p:nvPr/>
        </p:nvSpPr>
        <p:spPr>
          <a:xfrm>
            <a:off x="624117" y="2369413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badi Extra Light" panose="020B0204020104020204" pitchFamily="34" charset="0"/>
              </a:rPr>
              <a:t>Class +1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9766D50-983C-41D1-A6B0-622878A8C8E5}"/>
                  </a:ext>
                </a:extLst>
              </p:cNvPr>
              <p:cNvSpPr txBox="1"/>
              <p:nvPr/>
            </p:nvSpPr>
            <p:spPr>
              <a:xfrm>
                <a:off x="484321" y="2765326"/>
                <a:ext cx="13306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9766D50-983C-41D1-A6B0-622878A8C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21" y="2765326"/>
                <a:ext cx="1330684" cy="276999"/>
              </a:xfrm>
              <a:prstGeom prst="rect">
                <a:avLst/>
              </a:prstGeom>
              <a:blipFill>
                <a:blip r:embed="rId9"/>
                <a:stretch>
                  <a:fillRect l="-2283" t="-4444" r="-3653" b="-1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F27385C5-1B26-42C2-B69C-15A4036D3C06}"/>
              </a:ext>
            </a:extLst>
          </p:cNvPr>
          <p:cNvSpPr txBox="1"/>
          <p:nvPr/>
        </p:nvSpPr>
        <p:spPr>
          <a:xfrm>
            <a:off x="5024801" y="3563564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badi Extra Light" panose="020B0204020104020204" pitchFamily="34" charset="0"/>
              </a:rPr>
              <a:t>Class 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D261009-EDAA-44B0-818D-4106162E494B}"/>
                  </a:ext>
                </a:extLst>
              </p:cNvPr>
              <p:cNvSpPr txBox="1"/>
              <p:nvPr/>
            </p:nvSpPr>
            <p:spPr>
              <a:xfrm>
                <a:off x="4912979" y="3912951"/>
                <a:ext cx="15038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≤−1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D261009-EDAA-44B0-818D-4106162E4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979" y="3912951"/>
                <a:ext cx="1503810" cy="276999"/>
              </a:xfrm>
              <a:prstGeom prst="rect">
                <a:avLst/>
              </a:prstGeom>
              <a:blipFill>
                <a:blip r:embed="rId10"/>
                <a:stretch>
                  <a:fillRect l="-2024" t="-4444" r="-2834" b="-1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306D636-4D26-425A-9D99-EF9FBEB8B8CD}"/>
                  </a:ext>
                </a:extLst>
              </p:cNvPr>
              <p:cNvSpPr txBox="1"/>
              <p:nvPr/>
            </p:nvSpPr>
            <p:spPr>
              <a:xfrm>
                <a:off x="6416789" y="2140229"/>
                <a:ext cx="5375511" cy="23346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Also want to maximize margin </a:t>
                </a:r>
                <a14:m>
                  <m:oMath xmlns:m="http://schemas.openxmlformats.org/officeDocument/2006/math">
                    <m:r>
                      <a:rPr lang="en-IN" sz="24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IN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IN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IN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IN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den>
                    </m:f>
                  </m:oMath>
                </a14:m>
                <a:endParaRPr lang="en-IN" sz="24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Equivalent to </a:t>
                </a:r>
                <a:r>
                  <a:rPr lang="en-IN" sz="2400" u="sng" dirty="0">
                    <a:latin typeface="Abadi Extra Light" panose="020B0204020104020204" pitchFamily="34" charset="0"/>
                  </a:rPr>
                  <a:t>minimizing</a:t>
                </a:r>
                <a:r>
                  <a:rPr lang="en-IN" sz="24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e>
                      <m:sup>
                        <m:r>
                          <a:rPr lang="en-I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IN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</m:d>
                          </m:e>
                          <m:sup>
                            <m:r>
                              <a:rPr lang="en-IN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I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IN" sz="2400" dirty="0">
                  <a:latin typeface="Abadi Extra Light" panose="020B0204020104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The objective </a:t>
                </a:r>
                <a:r>
                  <a:rPr lang="en-GB" sz="2400" dirty="0" err="1">
                    <a:latin typeface="Abadi Extra Light" panose="020B0204020104020204" pitchFamily="34" charset="0"/>
                  </a:rPr>
                  <a:t>func</a:t>
                </a:r>
                <a:r>
                  <a:rPr lang="en-GB" sz="2400" dirty="0">
                    <a:latin typeface="Abadi Extra Light" panose="020B0204020104020204" pitchFamily="34" charset="0"/>
                  </a:rPr>
                  <a:t>. for hard-margin SVM</a:t>
                </a:r>
                <a:endParaRPr lang="en-IN" sz="24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306D636-4D26-425A-9D99-EF9FBEB8B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789" y="2140229"/>
                <a:ext cx="5375511" cy="2334678"/>
              </a:xfrm>
              <a:prstGeom prst="rect">
                <a:avLst/>
              </a:prstGeom>
              <a:blipFill>
                <a:blip r:embed="rId11"/>
                <a:stretch>
                  <a:fillRect l="-1589" b="-496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8B968FF9-3754-4FA0-9337-5BF681148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4" y="4754249"/>
            <a:ext cx="58007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Speech Bubble: Rectangle 42">
                <a:extLst>
                  <a:ext uri="{FF2B5EF4-FFF2-40B4-BE49-F238E27FC236}">
                    <a16:creationId xmlns:a16="http://schemas.microsoft.com/office/drawing/2014/main" id="{341D5F5D-8A06-499B-989B-18D72CE31222}"/>
                  </a:ext>
                </a:extLst>
              </p:cNvPr>
              <p:cNvSpPr/>
              <p:nvPr/>
            </p:nvSpPr>
            <p:spPr>
              <a:xfrm>
                <a:off x="3252153" y="5285040"/>
                <a:ext cx="2405358" cy="941065"/>
              </a:xfrm>
              <a:prstGeom prst="wedgeRectCallout">
                <a:avLst>
                  <a:gd name="adj1" fmla="val 62786"/>
                  <a:gd name="adj2" fmla="val -3772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Constrained optimization problem with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inequality constraints. Objective and constraints both are convex</a:t>
                </a:r>
              </a:p>
            </p:txBody>
          </p:sp>
        </mc:Choice>
        <mc:Fallback xmlns="">
          <p:sp>
            <p:nvSpPr>
              <p:cNvPr id="43" name="Speech Bubble: Rectangle 42">
                <a:extLst>
                  <a:ext uri="{FF2B5EF4-FFF2-40B4-BE49-F238E27FC236}">
                    <a16:creationId xmlns:a16="http://schemas.microsoft.com/office/drawing/2014/main" id="{341D5F5D-8A06-499B-989B-18D72CE312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153" y="5285040"/>
                <a:ext cx="2405358" cy="941065"/>
              </a:xfrm>
              <a:prstGeom prst="wedgeRectCallout">
                <a:avLst>
                  <a:gd name="adj1" fmla="val 62786"/>
                  <a:gd name="adj2" fmla="val -37721"/>
                </a:avLst>
              </a:prstGeom>
              <a:blipFill>
                <a:blip r:embed="rId13"/>
                <a:stretch>
                  <a:fillRect l="-885" t="-7643" b="-1401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Speech Bubble: Rectangle 41">
            <a:extLst>
              <a:ext uri="{FF2B5EF4-FFF2-40B4-BE49-F238E27FC236}">
                <a16:creationId xmlns:a16="http://schemas.microsoft.com/office/drawing/2014/main" id="{8C47285D-7542-72D5-EDA2-6BCDBAC4F869}"/>
              </a:ext>
            </a:extLst>
          </p:cNvPr>
          <p:cNvSpPr/>
          <p:nvPr/>
        </p:nvSpPr>
        <p:spPr>
          <a:xfrm>
            <a:off x="1001093" y="5715656"/>
            <a:ext cx="2036281" cy="754330"/>
          </a:xfrm>
          <a:prstGeom prst="wedgeRectCallout">
            <a:avLst>
              <a:gd name="adj1" fmla="val 62786"/>
              <a:gd name="adj2" fmla="val -3772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Lagrange based optimization can be used to solve 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199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385"/>
    </mc:Choice>
    <mc:Fallback xmlns="">
      <p:transition spd="slow" advTm="1773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Soft-Margin SVM (More Commonly Used)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11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34013" y="1130786"/>
                <a:ext cx="6571849" cy="3707914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Allow some training examples to fall within the no-man’s land (margin region)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Even okay for some training examples to fall totally on the wrong side of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h.p.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Extent of “violation” by a training input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 is known as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slack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IN" sz="8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100" dirty="0">
                  <a:latin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means totally on the wrong side</a:t>
                </a:r>
              </a:p>
              <a:p>
                <a:pPr marL="0" indent="0">
                  <a:buNone/>
                </a:pPr>
                <a:endParaRPr lang="en-IN" sz="8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34013" y="1130786"/>
                <a:ext cx="6571849" cy="3707914"/>
              </a:xfrm>
              <a:blipFill>
                <a:blip r:embed="rId5"/>
                <a:stretch>
                  <a:fillRect l="-1391" t="-2463" r="-26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27CFC167-FBD7-497C-95D4-5FCB44F14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77" y="1045407"/>
            <a:ext cx="4075600" cy="328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235991-DB49-4882-9C06-E6A59687F098}"/>
                  </a:ext>
                </a:extLst>
              </p:cNvPr>
              <p:cNvSpPr txBox="1"/>
              <p:nvPr/>
            </p:nvSpPr>
            <p:spPr>
              <a:xfrm>
                <a:off x="5948429" y="4775007"/>
                <a:ext cx="541924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≥1 −</m:t>
                      </m:r>
                      <m:sSub>
                        <m:sSubPr>
                          <m:ctrlPr>
                            <a:rPr lang="en-I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I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=+1 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235991-DB49-4882-9C06-E6A59687F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429" y="4775007"/>
                <a:ext cx="541924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4C9A7BE-2A30-442E-ABFA-96C83D004A9F}"/>
                  </a:ext>
                </a:extLst>
              </p:cNvPr>
              <p:cNvSpPr txBox="1"/>
              <p:nvPr/>
            </p:nvSpPr>
            <p:spPr>
              <a:xfrm>
                <a:off x="5910263" y="5296327"/>
                <a:ext cx="55298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≤−1+</m:t>
                      </m:r>
                      <m:sSub>
                        <m:sSubPr>
                          <m:ctrlPr>
                            <a:rPr lang="en-I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I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=−1 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4C9A7BE-2A30-442E-ABFA-96C83D004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263" y="5296327"/>
                <a:ext cx="5529847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1096A9-86FF-4457-873D-EE97073C96C9}"/>
                  </a:ext>
                </a:extLst>
              </p:cNvPr>
              <p:cNvSpPr txBox="1"/>
              <p:nvPr/>
            </p:nvSpPr>
            <p:spPr>
              <a:xfrm>
                <a:off x="6047098" y="5817647"/>
                <a:ext cx="460170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IN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)≥1 −</m:t>
                      </m:r>
                      <m:sSub>
                        <m:sSubPr>
                          <m:ctrlPr>
                            <a:rPr lang="en-I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I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I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1096A9-86FF-4457-873D-EE97073C9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098" y="5817647"/>
                <a:ext cx="4601709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33BB31-505C-5639-800A-37963D94DDBD}"/>
                  </a:ext>
                </a:extLst>
              </p:cNvPr>
              <p:cNvSpPr txBox="1"/>
              <p:nvPr/>
            </p:nvSpPr>
            <p:spPr>
              <a:xfrm>
                <a:off x="177953" y="5597149"/>
                <a:ext cx="49658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{0,1−</m:t>
                      </m:r>
                      <m:sSup>
                        <m:sSupPr>
                          <m:ctrlPr>
                            <a:rPr lang="en-I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N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33BB31-505C-5639-800A-37963D94D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53" y="5597149"/>
                <a:ext cx="4965847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40C0084-8E02-3097-0BCC-D89297FB9B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22863" y="4394218"/>
            <a:ext cx="1004822" cy="965223"/>
          </a:xfrm>
          <a:prstGeom prst="rect">
            <a:avLst/>
          </a:prstGeom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01F2B221-274F-3E0E-116D-142B0A2FD41D}"/>
              </a:ext>
            </a:extLst>
          </p:cNvPr>
          <p:cNvSpPr/>
          <p:nvPr/>
        </p:nvSpPr>
        <p:spPr>
          <a:xfrm>
            <a:off x="623077" y="4422058"/>
            <a:ext cx="2606054" cy="783836"/>
          </a:xfrm>
          <a:prstGeom prst="wedgeRectCallout">
            <a:avLst>
              <a:gd name="adj1" fmla="val 70758"/>
              <a:gd name="adj2" fmla="val 312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Note/verify that the slack for each training example is just the hinge loss</a:t>
            </a:r>
            <a:endParaRPr lang="en-IN" b="1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4C351B18-3EB2-CDDD-87D0-7E48D5CD56DC}"/>
              </a:ext>
            </a:extLst>
          </p:cNvPr>
          <p:cNvSpPr/>
          <p:nvPr/>
        </p:nvSpPr>
        <p:spPr>
          <a:xfrm>
            <a:off x="4345776" y="6296854"/>
            <a:ext cx="1750224" cy="343401"/>
          </a:xfrm>
          <a:prstGeom prst="wedgeRectCallout">
            <a:avLst>
              <a:gd name="adj1" fmla="val 42124"/>
              <a:gd name="adj2" fmla="val -8383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Soft-margin constraint</a:t>
            </a:r>
            <a:endParaRPr lang="en-IN" sz="1400" b="1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30341F51-ABCC-94B8-F80B-FB6A0DA180A1}"/>
              </a:ext>
            </a:extLst>
          </p:cNvPr>
          <p:cNvSpPr/>
          <p:nvPr/>
        </p:nvSpPr>
        <p:spPr>
          <a:xfrm>
            <a:off x="9902584" y="1509493"/>
            <a:ext cx="1909115" cy="654867"/>
          </a:xfrm>
          <a:prstGeom prst="wedgeRectCallout">
            <a:avLst>
              <a:gd name="adj1" fmla="val -60928"/>
              <a:gd name="adj2" fmla="val -2740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Helps in getting a wider margin (and better generalization)</a:t>
            </a:r>
            <a:endParaRPr lang="en-IN" sz="1400" b="1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065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757"/>
    </mc:Choice>
    <mc:Fallback xmlns="">
      <p:transition spd="slow" advTm="308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3" grpId="0"/>
      <p:bldP spid="10" grpId="0" animBg="1"/>
      <p:bldP spid="11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Soft-Margin SVM (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Contd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8151" y="1130786"/>
                <a:ext cx="11567712" cy="3707914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Goal: Still want to maximize the margin such that</a:t>
                </a: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Soft-margin constraints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IN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2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sz="2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)≥1 −</m:t>
                    </m:r>
                    <m:sSub>
                      <m:sSubPr>
                        <m:ctrlPr>
                          <a:rPr lang="en-IN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are satisfied for all training ex. </a:t>
                </a:r>
              </a:p>
              <a:p>
                <a:pPr marL="457200" lvl="1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Do not have too many margin violations (sum of slacks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GB" sz="2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should be small)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8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151" y="1130786"/>
                <a:ext cx="11567712" cy="3707914"/>
              </a:xfrm>
              <a:blipFill>
                <a:blip r:embed="rId5"/>
                <a:stretch>
                  <a:fillRect l="-843" t="-246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>
            <a:extLst>
              <a:ext uri="{FF2B5EF4-FFF2-40B4-BE49-F238E27FC236}">
                <a16:creationId xmlns:a16="http://schemas.microsoft.com/office/drawing/2014/main" id="{37B0A111-4816-4463-8F85-76CC33CFB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31" y="2892705"/>
            <a:ext cx="3512327" cy="283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DBDFE9-EEB4-4C79-B28D-E5F19D49A584}"/>
                  </a:ext>
                </a:extLst>
              </p:cNvPr>
              <p:cNvSpPr txBox="1"/>
              <p:nvPr/>
            </p:nvSpPr>
            <p:spPr>
              <a:xfrm>
                <a:off x="3733258" y="2703016"/>
                <a:ext cx="8372617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The objective </a:t>
                </a:r>
                <a:r>
                  <a:rPr lang="en-GB" sz="2400" dirty="0" err="1">
                    <a:latin typeface="Abadi Extra Light" panose="020B0204020104020204" pitchFamily="34" charset="0"/>
                  </a:rPr>
                  <a:t>func</a:t>
                </a:r>
                <a:r>
                  <a:rPr lang="en-GB" sz="2400" dirty="0">
                    <a:latin typeface="Abadi Extra Light" panose="020B0204020104020204" pitchFamily="34" charset="0"/>
                  </a:rPr>
                  <a:t>. for soft-margin SVM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Hyperparameter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controls the trade off between large margin and small training error (need to tune)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Too large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: small training error but also small margin (bad)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Too small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: large margin but large training error (bad)</a:t>
                </a:r>
                <a:endParaRPr lang="en-IN" sz="24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DBDFE9-EEB4-4C79-B28D-E5F19D49A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258" y="2703016"/>
                <a:ext cx="8372617" cy="3785652"/>
              </a:xfrm>
              <a:prstGeom prst="rect">
                <a:avLst/>
              </a:prstGeom>
              <a:blipFill>
                <a:blip r:embed="rId7"/>
                <a:stretch>
                  <a:fillRect l="-946" t="-1449" b="-25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>
            <a:extLst>
              <a:ext uri="{FF2B5EF4-FFF2-40B4-BE49-F238E27FC236}">
                <a16:creationId xmlns:a16="http://schemas.microsoft.com/office/drawing/2014/main" id="{F644F72B-BC3D-45F8-99A4-BDA33AE21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630" y="3275558"/>
            <a:ext cx="69723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8B1F0AC1-97EB-4385-9D66-80887E23F763}"/>
                  </a:ext>
                </a:extLst>
              </p:cNvPr>
              <p:cNvSpPr/>
              <p:nvPr/>
            </p:nvSpPr>
            <p:spPr>
              <a:xfrm>
                <a:off x="9749264" y="3347028"/>
                <a:ext cx="2405358" cy="941065"/>
              </a:xfrm>
              <a:prstGeom prst="wedgeRectCallout">
                <a:avLst>
                  <a:gd name="adj1" fmla="val -74432"/>
                  <a:gd name="adj2" fmla="val 5076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Constrained optimization problem with </a:t>
                </a:r>
                <a14:m>
                  <m:oMath xmlns:m="http://schemas.openxmlformats.org/officeDocument/2006/math">
                    <m:r>
                      <a:rPr lang="en-IN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inequality constraints. Objective and constraints both are convex</a:t>
                </a: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8B1F0AC1-97EB-4385-9D66-80887E23F7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9264" y="3347028"/>
                <a:ext cx="2405358" cy="941065"/>
              </a:xfrm>
              <a:prstGeom prst="wedgeRectCallout">
                <a:avLst>
                  <a:gd name="adj1" fmla="val -74432"/>
                  <a:gd name="adj2" fmla="val 50765"/>
                </a:avLst>
              </a:prstGeom>
              <a:blipFill>
                <a:blip r:embed="rId9"/>
                <a:stretch>
                  <a:fillRect t="-7453" r="-398" b="-1118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3717CE12-10F8-4E6B-A6A0-C90D341F46AA}"/>
              </a:ext>
            </a:extLst>
          </p:cNvPr>
          <p:cNvSpPr/>
          <p:nvPr/>
        </p:nvSpPr>
        <p:spPr>
          <a:xfrm>
            <a:off x="9469727" y="1126496"/>
            <a:ext cx="1854203" cy="539798"/>
          </a:xfrm>
          <a:prstGeom prst="wedgeRectCallout">
            <a:avLst>
              <a:gd name="adj1" fmla="val -61298"/>
              <a:gd name="adj2" fmla="val 15017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Sum of slacks is like the training error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FDD8BAA-C4CE-4784-84C2-A12A1FCF51A6}"/>
              </a:ext>
            </a:extLst>
          </p:cNvPr>
          <p:cNvSpPr/>
          <p:nvPr/>
        </p:nvSpPr>
        <p:spPr>
          <a:xfrm>
            <a:off x="7837780" y="3275558"/>
            <a:ext cx="772610" cy="1084006"/>
          </a:xfrm>
          <a:prstGeom prst="ellipse">
            <a:avLst/>
          </a:prstGeom>
          <a:solidFill>
            <a:schemeClr val="accent1">
              <a:alpha val="4000"/>
            </a:schemeClr>
          </a:solidFill>
          <a:ln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EE96B0F-8ED5-44BC-97D0-02FE924674E7}"/>
              </a:ext>
            </a:extLst>
          </p:cNvPr>
          <p:cNvSpPr/>
          <p:nvPr/>
        </p:nvSpPr>
        <p:spPr>
          <a:xfrm>
            <a:off x="6642060" y="3250438"/>
            <a:ext cx="772610" cy="1084006"/>
          </a:xfrm>
          <a:prstGeom prst="ellipse">
            <a:avLst/>
          </a:prstGeom>
          <a:solidFill>
            <a:schemeClr val="accent1">
              <a:alpha val="4000"/>
            </a:schemeClr>
          </a:solidFill>
          <a:ln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A1711890-66E7-4472-8B13-32C8671FFC39}"/>
              </a:ext>
            </a:extLst>
          </p:cNvPr>
          <p:cNvSpPr/>
          <p:nvPr/>
        </p:nvSpPr>
        <p:spPr>
          <a:xfrm>
            <a:off x="5190836" y="3074242"/>
            <a:ext cx="1406086" cy="539798"/>
          </a:xfrm>
          <a:prstGeom prst="wedgeRectCallout">
            <a:avLst>
              <a:gd name="adj1" fmla="val 59077"/>
              <a:gd name="adj2" fmla="val 3039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Inversely prop. to margin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680ACDD0-D5F8-478B-AF32-51F51F3EBE4C}"/>
              </a:ext>
            </a:extLst>
          </p:cNvPr>
          <p:cNvSpPr/>
          <p:nvPr/>
        </p:nvSpPr>
        <p:spPr>
          <a:xfrm>
            <a:off x="8769151" y="3188848"/>
            <a:ext cx="880102" cy="425192"/>
          </a:xfrm>
          <a:prstGeom prst="wedgeRectCallout">
            <a:avLst>
              <a:gd name="adj1" fmla="val -58589"/>
              <a:gd name="adj2" fmla="val 10053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training error</a:t>
            </a: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F4B390A7-4806-4734-9779-2BF14EBC396D}"/>
              </a:ext>
            </a:extLst>
          </p:cNvPr>
          <p:cNvSpPr/>
          <p:nvPr/>
        </p:nvSpPr>
        <p:spPr>
          <a:xfrm>
            <a:off x="7144785" y="3046928"/>
            <a:ext cx="1549563" cy="310585"/>
          </a:xfrm>
          <a:prstGeom prst="wedgeRectCallout">
            <a:avLst>
              <a:gd name="adj1" fmla="val -17036"/>
              <a:gd name="adj2" fmla="val 13778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Trade-off </a:t>
            </a:r>
            <a:r>
              <a:rPr lang="en-IN" sz="12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hyperparam</a:t>
            </a:r>
            <a:endParaRPr lang="en-IN" sz="12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814EC13-1E54-518B-CAF5-9D471C2CEA4E}"/>
              </a:ext>
            </a:extLst>
          </p:cNvPr>
          <p:cNvSpPr/>
          <p:nvPr/>
        </p:nvSpPr>
        <p:spPr>
          <a:xfrm>
            <a:off x="9480208" y="2678302"/>
            <a:ext cx="2575661" cy="425192"/>
          </a:xfrm>
          <a:prstGeom prst="wedgeRectCallout">
            <a:avLst>
              <a:gd name="adj1" fmla="val 42987"/>
              <a:gd name="adj2" fmla="val 12150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Lagrange based optimization can be used to solve 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244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922"/>
    </mc:Choice>
    <mc:Fallback xmlns="">
      <p:transition spd="slow" advTm="378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21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721" y="2750957"/>
            <a:ext cx="5897430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Solving the SVM Problem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47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20"/>
    </mc:Choice>
    <mc:Fallback xmlns="">
      <p:transition spd="slow" advTm="2282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Solving Hard-Margin SVM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hard-margin SVM optimization problem is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i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i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i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constrained optimization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problem. One option is to solve using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Lagrange’s method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Introduce Lagrange multipliers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=1,…, 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one for each constraint, and solve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denotes the vector of Lagrange multipliers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 It is easier (and helpful; we will soon see why) to solve the dual: min and then max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800" i="1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6311AFF-DE77-4436-931C-2B1CFE7227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0350" y="1538287"/>
            <a:ext cx="6457950" cy="1457325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72D11945-3668-4C71-9CCA-0270B59EE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4214813"/>
            <a:ext cx="70485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10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296"/>
    </mc:Choice>
    <mc:Fallback xmlns="">
      <p:transition spd="slow" advTm="150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Solving Hard-Margin SVM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dual problem (min then max) is</a:t>
                </a:r>
                <a:endParaRPr lang="en-GB" sz="2600" i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i="1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800" i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Take (partial) derivatives of </a:t>
                </a:r>
                <a14:m>
                  <m:oMath xmlns:m="http://schemas.openxmlformats.org/officeDocument/2006/math">
                    <m:r>
                      <a:rPr lang="en-IN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and setting them to zero gives (verify)</a:t>
                </a:r>
              </a:p>
              <a:p>
                <a:pPr marL="0" indent="0">
                  <a:buNone/>
                </a:pP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solution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simply a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weighted sum of all the training inputs</a:t>
                </a: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Substituting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in the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Lagrangian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, we get the dual problem as (verify)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 r="-5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>
            <a:extLst>
              <a:ext uri="{FF2B5EF4-FFF2-40B4-BE49-F238E27FC236}">
                <a16:creationId xmlns:a16="http://schemas.microsoft.com/office/drawing/2014/main" id="{2450042E-EEE1-4155-ABA2-B76D72805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64" y="1509044"/>
            <a:ext cx="5494472" cy="86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B070D38-88C1-4ED0-8FB5-1ED679EB0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49" y="2778421"/>
            <a:ext cx="2762250" cy="92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0ECD1326-BD54-47AD-950F-4F47304E1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30" y="2786701"/>
            <a:ext cx="2762250" cy="88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494B9050-BA15-477C-BF36-B50615960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49" y="4894188"/>
            <a:ext cx="4514703" cy="83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9AE182-0ACE-47FA-9090-4F4B4F6399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01040" y="4816922"/>
            <a:ext cx="1004822" cy="965223"/>
          </a:xfrm>
          <a:prstGeom prst="rect">
            <a:avLst/>
          </a:prstGeom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8F4F0405-49CD-45EA-8882-0F2129224FDC}"/>
              </a:ext>
            </a:extLst>
          </p:cNvPr>
          <p:cNvSpPr/>
          <p:nvPr/>
        </p:nvSpPr>
        <p:spPr>
          <a:xfrm>
            <a:off x="7389969" y="4914623"/>
            <a:ext cx="3456702" cy="702009"/>
          </a:xfrm>
          <a:prstGeom prst="wedgeRectCallout">
            <a:avLst>
              <a:gd name="adj1" fmla="val 61345"/>
              <a:gd name="adj2" fmla="val -1365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dirty="0">
                <a:solidFill>
                  <a:srgbClr val="FF0000"/>
                </a:solidFill>
                <a:latin typeface="Abadi Extra Light" panose="020B0204020104020204" pitchFamily="34" charset="0"/>
              </a:rPr>
              <a:t>IMPORTANT: 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inputs appear only as pairwise dot products. This will be useful later on when we make SVM nonlinear using </a:t>
            </a:r>
            <a:r>
              <a:rPr lang="en-IN" sz="1400" dirty="0">
                <a:solidFill>
                  <a:srgbClr val="B806AB"/>
                </a:solidFill>
                <a:latin typeface="Abadi Extra Light" panose="020B0204020104020204" pitchFamily="34" charset="0"/>
              </a:rPr>
              <a:t>kernel methods</a:t>
            </a:r>
            <a:endParaRPr lang="en-IN" sz="1400" b="1" dirty="0">
              <a:solidFill>
                <a:srgbClr val="B806AB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1C38765B-A3DD-49C5-8D99-3B1C764BA500}"/>
                  </a:ext>
                </a:extLst>
              </p:cNvPr>
              <p:cNvSpPr/>
              <p:nvPr/>
            </p:nvSpPr>
            <p:spPr>
              <a:xfrm>
                <a:off x="9003753" y="3489174"/>
                <a:ext cx="2405358" cy="574265"/>
              </a:xfrm>
              <a:prstGeom prst="wedgeRectCallout">
                <a:avLst>
                  <a:gd name="adj1" fmla="val -46113"/>
                  <a:gd name="adj2" fmla="val 7367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tells us how important training example </a:t>
                </a:r>
                <a:r>
                  <a:rPr lang="en-GB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</a:t>
                </a: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1C38765B-A3DD-49C5-8D99-3B1C764BA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3753" y="3489174"/>
                <a:ext cx="2405358" cy="574265"/>
              </a:xfrm>
              <a:prstGeom prst="wedgeRectCallout">
                <a:avLst>
                  <a:gd name="adj1" fmla="val -46113"/>
                  <a:gd name="adj2" fmla="val 73674"/>
                </a:avLst>
              </a:prstGeom>
              <a:blipFill>
                <a:blip r:embed="rId11"/>
                <a:stretch>
                  <a:fillRect l="-1256" t="-1626" r="-276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30" name="Picture 10">
            <a:extLst>
              <a:ext uri="{FF2B5EF4-FFF2-40B4-BE49-F238E27FC236}">
                <a16:creationId xmlns:a16="http://schemas.microsoft.com/office/drawing/2014/main" id="{D574D164-2246-43AC-BB67-A4AE4968F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613" y="5741377"/>
            <a:ext cx="3045819" cy="68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5E6EC7EA-62C8-4973-AB02-DA3166EA0AD5}"/>
                  </a:ext>
                </a:extLst>
              </p:cNvPr>
              <p:cNvSpPr/>
              <p:nvPr/>
            </p:nvSpPr>
            <p:spPr>
              <a:xfrm>
                <a:off x="6491800" y="5757664"/>
                <a:ext cx="4671499" cy="590935"/>
              </a:xfrm>
              <a:prstGeom prst="wedgeRectCallout">
                <a:avLst>
                  <a:gd name="adj1" fmla="val -55504"/>
                  <a:gd name="adj2" fmla="val 2186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b="1" i="0" dirty="0">
                    <a:solidFill>
                      <a:schemeClr val="tx1"/>
                    </a:solidFill>
                    <a:latin typeface="+mj-lt"/>
                  </a:rPr>
                  <a:t>G</a:t>
                </a:r>
                <a:r>
                  <a:rPr lang="en-IN" sz="1600" b="0" dirty="0">
                    <a:solidFill>
                      <a:schemeClr val="tx1"/>
                    </a:solidFill>
                  </a:rPr>
                  <a:t> </a:t>
                </a:r>
                <a:r>
                  <a:rPr lang="en-IN" sz="1600" dirty="0">
                    <a:solidFill>
                      <a:schemeClr val="tx1"/>
                    </a:solidFill>
                  </a:rPr>
                  <a:t>is an </a:t>
                </a:r>
                <a14:m>
                  <m:oMath xmlns:m="http://schemas.openxmlformats.org/officeDocument/2006/math"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 err="1">
                    <a:solidFill>
                      <a:schemeClr val="tx1"/>
                    </a:solidFill>
                  </a:rPr>
                  <a:t>p.s.d.</a:t>
                </a:r>
                <a:r>
                  <a:rPr lang="en-IN" sz="1600" dirty="0">
                    <a:solidFill>
                      <a:schemeClr val="tx1"/>
                    </a:solidFill>
                  </a:rPr>
                  <a:t> matrix, also called the </a:t>
                </a:r>
                <a:r>
                  <a:rPr lang="en-IN" sz="1600" b="0" dirty="0">
                    <a:solidFill>
                      <a:srgbClr val="0000FF"/>
                    </a:solidFill>
                  </a:rPr>
                  <a:t>Gram 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𝑛𝑚</m:t>
                        </m:r>
                      </m:sub>
                    </m:sSub>
                    <m:r>
                      <a:rPr lang="en-IN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p>
                      <m:sSupPr>
                        <m:ctrlP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IN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sup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sz="1600" i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and</a:t>
                </a:r>
                <a:r>
                  <a:rPr lang="en-IN" sz="1600" i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600" b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1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a vector of all 1s</a:t>
                </a:r>
                <a:r>
                  <a:rPr lang="en-IN" sz="1600" i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5E6EC7EA-62C8-4973-AB02-DA3166EA0A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800" y="5757664"/>
                <a:ext cx="4671499" cy="590935"/>
              </a:xfrm>
              <a:prstGeom prst="wedgeRectCallout">
                <a:avLst>
                  <a:gd name="adj1" fmla="val -55504"/>
                  <a:gd name="adj2" fmla="val 21865"/>
                </a:avLst>
              </a:prstGeom>
              <a:blipFill>
                <a:blip r:embed="rId13"/>
                <a:stretch>
                  <a:fillRect t="-1000" b="-100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1C559052-E066-4D49-9C05-6AC3A2E64B98}"/>
                  </a:ext>
                </a:extLst>
              </p:cNvPr>
              <p:cNvSpPr/>
              <p:nvPr/>
            </p:nvSpPr>
            <p:spPr>
              <a:xfrm>
                <a:off x="265245" y="5893874"/>
                <a:ext cx="2872000" cy="909449"/>
              </a:xfrm>
              <a:prstGeom prst="wedgeRectCallout">
                <a:avLst>
                  <a:gd name="adj1" fmla="val 58320"/>
                  <a:gd name="adj2" fmla="val -1199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i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Maximizing a concave function (or minimizing a convex function) </a:t>
                </a:r>
                <a:r>
                  <a:rPr lang="en-IN" sz="1600" i="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s.t.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IN" sz="1600" b="1" i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and</a:t>
                </a:r>
                <a:r>
                  <a:rPr lang="en-IN" sz="1600" b="1" i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nary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b="1" i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.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Many methods to solve it.</a:t>
                </a:r>
              </a:p>
            </p:txBody>
          </p:sp>
        </mc:Choice>
        <mc:Fallback xmlns="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1C559052-E066-4D49-9C05-6AC3A2E64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5" y="5893874"/>
                <a:ext cx="2872000" cy="909449"/>
              </a:xfrm>
              <a:prstGeom prst="wedgeRectCallout">
                <a:avLst>
                  <a:gd name="adj1" fmla="val 58320"/>
                  <a:gd name="adj2" fmla="val -11991"/>
                </a:avLst>
              </a:prstGeom>
              <a:blipFill>
                <a:blip r:embed="rId14"/>
                <a:stretch>
                  <a:fillRect l="-969" t="-9868" b="-4407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D24AE259-00D0-4F15-9461-53522BC7E515}"/>
                  </a:ext>
                </a:extLst>
              </p:cNvPr>
              <p:cNvSpPr/>
              <p:nvPr/>
            </p:nvSpPr>
            <p:spPr>
              <a:xfrm>
                <a:off x="33691" y="4914623"/>
                <a:ext cx="2575173" cy="909449"/>
              </a:xfrm>
              <a:prstGeom prst="wedgeRectCallout">
                <a:avLst>
                  <a:gd name="adj1" fmla="val 39088"/>
                  <a:gd name="adj2" fmla="val 6027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i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This is also a </a:t>
                </a:r>
                <a:r>
                  <a:rPr lang="en-IN" sz="1600" i="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“quadratic program” (QP) </a:t>
                </a:r>
                <a:r>
                  <a:rPr lang="en-IN" sz="1600" i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– a quadratic function of the variables </a:t>
                </a:r>
                <a14:m>
                  <m:oMath xmlns:m="http://schemas.openxmlformats.org/officeDocument/2006/math">
                    <m:r>
                      <a:rPr lang="en-I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IN" sz="1600" i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endParaRPr lang="en-IN" sz="1600" b="1" i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D24AE259-00D0-4F15-9461-53522BC7E5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1" y="4914623"/>
                <a:ext cx="2575173" cy="909449"/>
              </a:xfrm>
              <a:prstGeom prst="wedgeRectCallout">
                <a:avLst>
                  <a:gd name="adj1" fmla="val 39088"/>
                  <a:gd name="adj2" fmla="val 60275"/>
                </a:avLst>
              </a:prstGeom>
              <a:blipFill>
                <a:blip r:embed="rId15"/>
                <a:stretch>
                  <a:fillRect l="-117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545238C-63B7-42D0-A9A0-03DADCD003AE}"/>
              </a:ext>
            </a:extLst>
          </p:cNvPr>
          <p:cNvSpPr txBox="1"/>
          <p:nvPr/>
        </p:nvSpPr>
        <p:spPr>
          <a:xfrm>
            <a:off x="4067174" y="6558960"/>
            <a:ext cx="5926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(Note: For various SVM solvers, can see </a:t>
            </a:r>
            <a:r>
              <a:rPr lang="en-GB" sz="1200" dirty="0"/>
              <a:t>“Support Vector Machine Solvers” by </a:t>
            </a:r>
            <a:r>
              <a:rPr lang="en-GB" sz="1200" dirty="0" err="1"/>
              <a:t>Bottou</a:t>
            </a:r>
            <a:r>
              <a:rPr lang="en-GB" sz="1200" dirty="0"/>
              <a:t> and Lin)</a:t>
            </a:r>
            <a:endParaRPr lang="en-IN" sz="12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50EC44E-73E0-4A57-91CF-B845E0A037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46671" y="586869"/>
            <a:ext cx="1004822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97132D3C-19A9-475D-AE51-B379F1978C99}"/>
                  </a:ext>
                </a:extLst>
              </p:cNvPr>
              <p:cNvSpPr/>
              <p:nvPr/>
            </p:nvSpPr>
            <p:spPr>
              <a:xfrm>
                <a:off x="6953250" y="663214"/>
                <a:ext cx="3704204" cy="702009"/>
              </a:xfrm>
              <a:prstGeom prst="wedgeRectCallout">
                <a:avLst>
                  <a:gd name="adj1" fmla="val 61345"/>
                  <a:gd name="adj2" fmla="val -1365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Note: if we </a:t>
                </a:r>
                <a:r>
                  <a:rPr lang="en-IN" sz="1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ignore the bias term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N" sz="1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then we don’t need to handle the constraint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N" sz="1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IN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nary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(problem becomes a bit more easy to solve)</a:t>
                </a:r>
              </a:p>
            </p:txBody>
          </p:sp>
        </mc:Choice>
        <mc:Fallback xmlns="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97132D3C-19A9-475D-AE51-B379F1978C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50" y="663214"/>
                <a:ext cx="3704204" cy="702009"/>
              </a:xfrm>
              <a:prstGeom prst="wedgeRectCallout">
                <a:avLst>
                  <a:gd name="adj1" fmla="val 61345"/>
                  <a:gd name="adj2" fmla="val -13659"/>
                </a:avLst>
              </a:prstGeom>
              <a:blipFill>
                <a:blip r:embed="rId16"/>
                <a:stretch>
                  <a:fillRect l="-292" t="-15254" b="-3983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CF0CD586-3383-4B80-810A-8280A17AA7AC}"/>
                  </a:ext>
                </a:extLst>
              </p:cNvPr>
              <p:cNvSpPr/>
              <p:nvPr/>
            </p:nvSpPr>
            <p:spPr>
              <a:xfrm>
                <a:off x="9144000" y="1615622"/>
                <a:ext cx="2861862" cy="702009"/>
              </a:xfrm>
              <a:prstGeom prst="wedgeRectCallout">
                <a:avLst>
                  <a:gd name="adj1" fmla="val -6551"/>
                  <a:gd name="adj2" fmla="val -8692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Otherwise,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’s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are coupled and some opt. techniques such as co-ordinate ascent can’t easily be applied</a:t>
                </a:r>
              </a:p>
            </p:txBody>
          </p:sp>
        </mc:Choice>
        <mc:Fallback xmlns="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CF0CD586-3383-4B80-810A-8280A17AA7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1615622"/>
                <a:ext cx="2861862" cy="702009"/>
              </a:xfrm>
              <a:prstGeom prst="wedgeRectCallout">
                <a:avLst>
                  <a:gd name="adj1" fmla="val -6551"/>
                  <a:gd name="adj2" fmla="val -86927"/>
                </a:avLst>
              </a:prstGeom>
              <a:blipFill>
                <a:blip r:embed="rId17"/>
                <a:stretch>
                  <a:fillRect l="-424" b="-679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6185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343"/>
    </mc:Choice>
    <mc:Fallback xmlns="">
      <p:transition spd="slow" advTm="565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8" grpId="0" animBg="1"/>
      <p:bldP spid="19" grpId="0" animBg="1"/>
      <p:bldP spid="20" grpId="0" animBg="1"/>
      <p:bldP spid="7" grpId="0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Solving Hard-Margin SVM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One we have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’s by solving the dual, we can get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sz="200" b="1" dirty="0">
                    <a:latin typeface="Abadi Extra Light" panose="020B0204020104020204" pitchFamily="34" charset="0"/>
                  </a:rPr>
                  <a:t>          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as</a:t>
                </a:r>
                <a:endParaRPr lang="en-GB" sz="200" b="1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 nice property: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’s in the solution will be zero (sparse solution)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>
            <a:extLst>
              <a:ext uri="{FF2B5EF4-FFF2-40B4-BE49-F238E27FC236}">
                <a16:creationId xmlns:a16="http://schemas.microsoft.com/office/drawing/2014/main" id="{8F9B6254-AA19-4C68-B39A-4DCBDCFAA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719263"/>
            <a:ext cx="7505700" cy="105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F526C6D-0695-48B0-8901-F7F8485F8AC9}"/>
              </a:ext>
            </a:extLst>
          </p:cNvPr>
          <p:cNvSpPr/>
          <p:nvPr/>
        </p:nvSpPr>
        <p:spPr>
          <a:xfrm>
            <a:off x="759584" y="5375687"/>
            <a:ext cx="176168" cy="1845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1645446-7E92-43E5-B206-5CCBAAE4823A}"/>
              </a:ext>
            </a:extLst>
          </p:cNvPr>
          <p:cNvSpPr/>
          <p:nvPr/>
        </p:nvSpPr>
        <p:spPr>
          <a:xfrm>
            <a:off x="1305894" y="3781363"/>
            <a:ext cx="176168" cy="1845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461F612-AD13-482C-AB19-30B097401987}"/>
              </a:ext>
            </a:extLst>
          </p:cNvPr>
          <p:cNvSpPr/>
          <p:nvPr/>
        </p:nvSpPr>
        <p:spPr>
          <a:xfrm>
            <a:off x="1024736" y="3891263"/>
            <a:ext cx="176168" cy="1845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476871F-CC89-4759-9268-2AD5A983C6A2}"/>
              </a:ext>
            </a:extLst>
          </p:cNvPr>
          <p:cNvSpPr/>
          <p:nvPr/>
        </p:nvSpPr>
        <p:spPr>
          <a:xfrm>
            <a:off x="1251370" y="4061689"/>
            <a:ext cx="176168" cy="1845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033F984-F330-4DE5-BC9C-C2C4538357A1}"/>
              </a:ext>
            </a:extLst>
          </p:cNvPr>
          <p:cNvSpPr/>
          <p:nvPr/>
        </p:nvSpPr>
        <p:spPr>
          <a:xfrm>
            <a:off x="1024736" y="4691393"/>
            <a:ext cx="176168" cy="1845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FA51F89-0C36-4418-9174-CA935151D5CD}"/>
              </a:ext>
            </a:extLst>
          </p:cNvPr>
          <p:cNvSpPr/>
          <p:nvPr/>
        </p:nvSpPr>
        <p:spPr>
          <a:xfrm>
            <a:off x="904809" y="4291328"/>
            <a:ext cx="176168" cy="1845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E95D484-CF98-430A-B065-D5A3A0DBE908}"/>
              </a:ext>
            </a:extLst>
          </p:cNvPr>
          <p:cNvSpPr/>
          <p:nvPr/>
        </p:nvSpPr>
        <p:spPr>
          <a:xfrm>
            <a:off x="709071" y="4506835"/>
            <a:ext cx="176168" cy="1845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A2A3B25-EB9E-40A1-BD32-B5D4555E6F0D}"/>
              </a:ext>
            </a:extLst>
          </p:cNvPr>
          <p:cNvSpPr/>
          <p:nvPr/>
        </p:nvSpPr>
        <p:spPr>
          <a:xfrm>
            <a:off x="759584" y="4951833"/>
            <a:ext cx="176168" cy="1845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6B67339-066D-4FE3-B135-3698E318BD37}"/>
              </a:ext>
            </a:extLst>
          </p:cNvPr>
          <p:cNvSpPr/>
          <p:nvPr/>
        </p:nvSpPr>
        <p:spPr>
          <a:xfrm>
            <a:off x="1217810" y="4454691"/>
            <a:ext cx="176168" cy="1845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59A9224-18DE-4332-AEC5-57D98FE2A445}"/>
              </a:ext>
            </a:extLst>
          </p:cNvPr>
          <p:cNvSpPr/>
          <p:nvPr/>
        </p:nvSpPr>
        <p:spPr>
          <a:xfrm>
            <a:off x="1988981" y="3686645"/>
            <a:ext cx="176168" cy="1845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F3DDAD4-0903-45E1-A69E-7A2D4A1CCB49}"/>
              </a:ext>
            </a:extLst>
          </p:cNvPr>
          <p:cNvSpPr/>
          <p:nvPr/>
        </p:nvSpPr>
        <p:spPr>
          <a:xfrm>
            <a:off x="1533507" y="4153968"/>
            <a:ext cx="176168" cy="1845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58C42E4-D0D5-44A7-A8CC-AAA3D65B00A0}"/>
              </a:ext>
            </a:extLst>
          </p:cNvPr>
          <p:cNvSpPr/>
          <p:nvPr/>
        </p:nvSpPr>
        <p:spPr>
          <a:xfrm>
            <a:off x="1853977" y="4390586"/>
            <a:ext cx="176168" cy="1845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492DAA4-CFD8-4BD2-A5A0-DFEEC69EC45F}"/>
              </a:ext>
            </a:extLst>
          </p:cNvPr>
          <p:cNvSpPr/>
          <p:nvPr/>
        </p:nvSpPr>
        <p:spPr>
          <a:xfrm>
            <a:off x="1627001" y="3807329"/>
            <a:ext cx="176168" cy="1845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85A87FE-6F39-4B05-9002-0717BD49FA19}"/>
              </a:ext>
            </a:extLst>
          </p:cNvPr>
          <p:cNvSpPr/>
          <p:nvPr/>
        </p:nvSpPr>
        <p:spPr>
          <a:xfrm rot="1917477">
            <a:off x="2173221" y="5566027"/>
            <a:ext cx="176168" cy="18455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BD59B97-5C3A-4965-9D4F-736A70B0E244}"/>
              </a:ext>
            </a:extLst>
          </p:cNvPr>
          <p:cNvSpPr/>
          <p:nvPr/>
        </p:nvSpPr>
        <p:spPr>
          <a:xfrm rot="1917477">
            <a:off x="3043534" y="4522544"/>
            <a:ext cx="176168" cy="18455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72D2064-C6C7-4AF0-969D-D6A0DA94F696}"/>
              </a:ext>
            </a:extLst>
          </p:cNvPr>
          <p:cNvSpPr/>
          <p:nvPr/>
        </p:nvSpPr>
        <p:spPr>
          <a:xfrm rot="1917477">
            <a:off x="3201823" y="5158629"/>
            <a:ext cx="176168" cy="18455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FB312D3-22D8-42A3-A45D-8E671362D587}"/>
              </a:ext>
            </a:extLst>
          </p:cNvPr>
          <p:cNvSpPr/>
          <p:nvPr/>
        </p:nvSpPr>
        <p:spPr>
          <a:xfrm rot="1917477">
            <a:off x="3392994" y="4239190"/>
            <a:ext cx="176168" cy="18455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6DE4225-56B5-496D-807E-A7C90D6E07ED}"/>
              </a:ext>
            </a:extLst>
          </p:cNvPr>
          <p:cNvSpPr/>
          <p:nvPr/>
        </p:nvSpPr>
        <p:spPr>
          <a:xfrm rot="1917477">
            <a:off x="2231146" y="6040120"/>
            <a:ext cx="176168" cy="18455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6D9D8D0-EE3E-4D39-8E34-61E530C8FD1E}"/>
              </a:ext>
            </a:extLst>
          </p:cNvPr>
          <p:cNvSpPr/>
          <p:nvPr/>
        </p:nvSpPr>
        <p:spPr>
          <a:xfrm rot="1917477">
            <a:off x="2679437" y="5196131"/>
            <a:ext cx="176168" cy="18455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F9D300F-8A93-4454-AF9D-1FBF18CF7C84}"/>
              </a:ext>
            </a:extLst>
          </p:cNvPr>
          <p:cNvSpPr/>
          <p:nvPr/>
        </p:nvSpPr>
        <p:spPr>
          <a:xfrm rot="1917477">
            <a:off x="3529814" y="5168073"/>
            <a:ext cx="176168" cy="18455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D4DDCAF-1D61-4970-A705-728CFB7C31C5}"/>
              </a:ext>
            </a:extLst>
          </p:cNvPr>
          <p:cNvSpPr/>
          <p:nvPr/>
        </p:nvSpPr>
        <p:spPr>
          <a:xfrm rot="1917477">
            <a:off x="2706156" y="5630521"/>
            <a:ext cx="176168" cy="18455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8A9DD61-8E98-48AF-AACD-0497DE3C2CD5}"/>
              </a:ext>
            </a:extLst>
          </p:cNvPr>
          <p:cNvSpPr/>
          <p:nvPr/>
        </p:nvSpPr>
        <p:spPr>
          <a:xfrm rot="1917477">
            <a:off x="2733201" y="5974357"/>
            <a:ext cx="176168" cy="18455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FC83C75-92D2-4BBC-9D80-99FFB25C77F9}"/>
              </a:ext>
            </a:extLst>
          </p:cNvPr>
          <p:cNvSpPr/>
          <p:nvPr/>
        </p:nvSpPr>
        <p:spPr>
          <a:xfrm rot="1917477">
            <a:off x="3003657" y="4859554"/>
            <a:ext cx="176168" cy="18455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98897DA-CB16-44B7-9587-3F94D09914BA}"/>
              </a:ext>
            </a:extLst>
          </p:cNvPr>
          <p:cNvSpPr/>
          <p:nvPr/>
        </p:nvSpPr>
        <p:spPr>
          <a:xfrm rot="1917477">
            <a:off x="3078245" y="5537603"/>
            <a:ext cx="176168" cy="18455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B7222DE-9C57-46B7-8D5A-BB841679923B}"/>
              </a:ext>
            </a:extLst>
          </p:cNvPr>
          <p:cNvSpPr/>
          <p:nvPr/>
        </p:nvSpPr>
        <p:spPr>
          <a:xfrm rot="1917477">
            <a:off x="3398159" y="4685395"/>
            <a:ext cx="176168" cy="18455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320E9DE-79B8-49EB-85B1-A7AD01B221E2}"/>
              </a:ext>
            </a:extLst>
          </p:cNvPr>
          <p:cNvCxnSpPr>
            <a:cxnSpLocks/>
          </p:cNvCxnSpPr>
          <p:nvPr/>
        </p:nvCxnSpPr>
        <p:spPr>
          <a:xfrm flipH="1">
            <a:off x="1428485" y="3910777"/>
            <a:ext cx="1418485" cy="2119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F8A6EB5-898C-4DEC-BB7C-89E916307566}"/>
              </a:ext>
            </a:extLst>
          </p:cNvPr>
          <p:cNvCxnSpPr>
            <a:cxnSpLocks/>
          </p:cNvCxnSpPr>
          <p:nvPr/>
        </p:nvCxnSpPr>
        <p:spPr>
          <a:xfrm flipH="1">
            <a:off x="1159135" y="3801748"/>
            <a:ext cx="1351289" cy="200426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23A409B-D41A-4CED-BCDA-D132FF9B3CD7}"/>
              </a:ext>
            </a:extLst>
          </p:cNvPr>
          <p:cNvCxnSpPr>
            <a:cxnSpLocks/>
          </p:cNvCxnSpPr>
          <p:nvPr/>
        </p:nvCxnSpPr>
        <p:spPr>
          <a:xfrm flipH="1">
            <a:off x="1726928" y="4061689"/>
            <a:ext cx="1431509" cy="217283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DD070750-87E0-4E66-9F7B-BEBA1D7A1EA4}"/>
              </a:ext>
            </a:extLst>
          </p:cNvPr>
          <p:cNvSpPr/>
          <p:nvPr/>
        </p:nvSpPr>
        <p:spPr>
          <a:xfrm>
            <a:off x="1191180" y="4956915"/>
            <a:ext cx="176168" cy="1845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B044053-F43B-4C95-A9D0-3C470294AC7B}"/>
                  </a:ext>
                </a:extLst>
              </p:cNvPr>
              <p:cNvSpPr txBox="1"/>
              <p:nvPr/>
            </p:nvSpPr>
            <p:spPr>
              <a:xfrm>
                <a:off x="388158" y="6030277"/>
                <a:ext cx="13308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B044053-F43B-4C95-A9D0-3C470294A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58" y="6030277"/>
                <a:ext cx="1330877" cy="276999"/>
              </a:xfrm>
              <a:prstGeom prst="rect">
                <a:avLst/>
              </a:prstGeom>
              <a:blipFill>
                <a:blip r:embed="rId7"/>
                <a:stretch>
                  <a:fillRect l="-2294" t="-4348" r="-3670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086297-4001-4C59-85EE-EC7A78BA9B69}"/>
                  </a:ext>
                </a:extLst>
              </p:cNvPr>
              <p:cNvSpPr txBox="1"/>
              <p:nvPr/>
            </p:nvSpPr>
            <p:spPr>
              <a:xfrm>
                <a:off x="3150184" y="3993914"/>
                <a:ext cx="15038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086297-4001-4C59-85EE-EC7A78BA9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184" y="3993914"/>
                <a:ext cx="1503810" cy="276999"/>
              </a:xfrm>
              <a:prstGeom prst="rect">
                <a:avLst/>
              </a:prstGeom>
              <a:blipFill>
                <a:blip r:embed="rId8"/>
                <a:stretch>
                  <a:fillRect l="-2033" t="-4348" r="-3252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0454D86-C909-449D-9942-26BF273B734C}"/>
                  </a:ext>
                </a:extLst>
              </p:cNvPr>
              <p:cNvSpPr txBox="1"/>
              <p:nvPr/>
            </p:nvSpPr>
            <p:spPr>
              <a:xfrm>
                <a:off x="2225756" y="3543301"/>
                <a:ext cx="13306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0454D86-C909-449D-9942-26BF273B7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756" y="3543301"/>
                <a:ext cx="1330684" cy="276999"/>
              </a:xfrm>
              <a:prstGeom prst="rect">
                <a:avLst/>
              </a:prstGeom>
              <a:blipFill>
                <a:blip r:embed="rId9"/>
                <a:stretch>
                  <a:fillRect l="-2294" t="-4348" r="-4128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AB0827-C331-4BD8-9960-98BC75FBA604}"/>
                  </a:ext>
                </a:extLst>
              </p:cNvPr>
              <p:cNvSpPr txBox="1"/>
              <p:nvPr/>
            </p:nvSpPr>
            <p:spPr>
              <a:xfrm>
                <a:off x="4845007" y="3574533"/>
                <a:ext cx="6953250" cy="3185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Reason: KKT conditions</a:t>
                </a:r>
              </a:p>
              <a:p>
                <a:endParaRPr lang="en-IN" sz="200" dirty="0">
                  <a:latin typeface="Abadi Extra Light" panose="020B0204020104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IN" sz="100" dirty="0">
                  <a:latin typeface="Abadi Extra Light" panose="020B0204020104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For the 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’s, we must have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endParaRPr lang="en-GB" sz="400" dirty="0">
                  <a:latin typeface="Abadi Extra Light" panose="020B0204020104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nonzero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I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b>
                          <m:sSubPr>
                            <m:ctrlPr>
                              <a:rPr lang="en-I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I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, i.e., the training example lies on the boundary</a:t>
                </a:r>
              </a:p>
              <a:p>
                <a:endParaRPr lang="en-GB" sz="2400" dirty="0">
                  <a:latin typeface="Abadi Extra Light" panose="020B0204020104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These examples are called </a:t>
                </a:r>
                <a:r>
                  <a:rPr lang="en-GB" sz="2400" dirty="0">
                    <a:solidFill>
                      <a:srgbClr val="B806AB"/>
                    </a:solidFill>
                    <a:latin typeface="Abadi Extra Light" panose="020B0204020104020204" pitchFamily="34" charset="0"/>
                  </a:rPr>
                  <a:t>support vectors </a:t>
                </a:r>
              </a:p>
              <a:p>
                <a:r>
                  <a:rPr lang="en-GB" sz="2400" dirty="0">
                    <a:latin typeface="Abadi Extra Light" panose="020B0204020104020204" pitchFamily="34" charset="0"/>
                  </a:rPr>
                  <a:t>	</a:t>
                </a:r>
                <a:endParaRPr lang="en-IN" sz="24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AB0827-C331-4BD8-9960-98BC75FBA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007" y="3574533"/>
                <a:ext cx="6953250" cy="3185487"/>
              </a:xfrm>
              <a:prstGeom prst="rect">
                <a:avLst/>
              </a:prstGeom>
              <a:blipFill>
                <a:blip r:embed="rId10"/>
                <a:stretch>
                  <a:fillRect l="-1228" t="-1721" r="-8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EB17807-73DE-443D-A454-99913D04A84D}"/>
                  </a:ext>
                </a:extLst>
              </p:cNvPr>
              <p:cNvSpPr txBox="1"/>
              <p:nvPr/>
            </p:nvSpPr>
            <p:spPr>
              <a:xfrm>
                <a:off x="6147070" y="5363449"/>
                <a:ext cx="36160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I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I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  <m:r>
                        <a:rPr lang="en-I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EB17807-73DE-443D-A454-99913D04A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070" y="5363449"/>
                <a:ext cx="3616055" cy="369332"/>
              </a:xfrm>
              <a:prstGeom prst="rect">
                <a:avLst/>
              </a:prstGeom>
              <a:blipFill>
                <a:blip r:embed="rId11"/>
                <a:stretch>
                  <a:fillRect l="-673" r="-1515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6915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392"/>
    </mc:Choice>
    <mc:Fallback xmlns="">
      <p:transition spd="slow" advTm="157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5" grpId="0" animBg="1"/>
      <p:bldP spid="36" grpId="0"/>
      <p:bldP spid="37" grpId="0"/>
      <p:bldP spid="38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Solving Soft-Margin SVM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Recall the soft-margin SVM optimization problem</a:t>
                </a:r>
                <a:endParaRPr lang="en-IN" sz="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𝝃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400" dirty="0">
                    <a:latin typeface="Abadi Extra Light" panose="020B0204020104020204" pitchFamily="34" charset="0"/>
                  </a:rPr>
                  <a:t>is the vector of </a:t>
                </a:r>
                <a:r>
                  <a:rPr lang="en-GB" sz="2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slack variables</a:t>
                </a:r>
                <a:endParaRPr lang="en-GB" sz="2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Introduce Lagrange multipliers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for each constraint and solve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Lagrangian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terms in red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color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above were not present in the hard-margin SVM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Two set of dual variables </a:t>
                </a:r>
                <a14:m>
                  <m:oMath xmlns:m="http://schemas.openxmlformats.org/officeDocument/2006/math">
                    <m:r>
                      <a:rPr lang="en-IN" sz="26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Will eliminate the primal var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</a:t>
                </a:r>
                <a:r>
                  <a:rPr lang="en-GB" sz="2600" b="1" i="1" dirty="0">
                    <a:latin typeface="Abadi Extra Light" panose="020B0204020104020204" pitchFamily="34" charset="0"/>
                  </a:rPr>
                  <a:t>b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IN" sz="2600" b="1" i="1">
                        <a:latin typeface="Cambria Math" panose="02040503050406030204" pitchFamily="18" charset="0"/>
                      </a:rPr>
                      <m:t>𝝃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to get dual problem containing the dual variables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>
            <a:extLst>
              <a:ext uri="{FF2B5EF4-FFF2-40B4-BE49-F238E27FC236}">
                <a16:creationId xmlns:a16="http://schemas.microsoft.com/office/drawing/2014/main" id="{2EF42BCE-CD4B-4DA5-A36E-4EBB59A9A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1652589"/>
            <a:ext cx="6515100" cy="132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F25312C6-7975-49AE-8792-A83575E66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18" y="4057650"/>
            <a:ext cx="10282158" cy="96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765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035"/>
    </mc:Choice>
    <mc:Fallback xmlns="">
      <p:transition spd="slow" advTm="1750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Solving Soft-Margin SVM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Lagrangian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problem to solve</a:t>
                </a: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Take (partial) derivatives of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600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26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and setting to zero gives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Using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600" b="0" i="1" smtClean="0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b="0" i="1" smtClean="0">
                        <a:solidFill>
                          <a:srgbClr val="B806AB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sz="2600" b="0" i="1" smtClean="0">
                        <a:solidFill>
                          <a:srgbClr val="B806AB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IN" sz="2600" b="0" i="1" smtClean="0">
                        <a:solidFill>
                          <a:srgbClr val="B806AB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(for hard-margin,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≥0)</m:t>
                    </m:r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Substituting these in the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Lagrangian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gives the Dual problem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3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2" name="Picture 4">
            <a:extLst>
              <a:ext uri="{FF2B5EF4-FFF2-40B4-BE49-F238E27FC236}">
                <a16:creationId xmlns:a16="http://schemas.microsoft.com/office/drawing/2014/main" id="{F25312C6-7975-49AE-8792-A83575E66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18" y="1600200"/>
            <a:ext cx="10282158" cy="96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0AD8FA9D-1224-4580-8DAB-4FF47F9B3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879" y="3177375"/>
            <a:ext cx="2838449" cy="90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6E3EC8-72CC-4000-A3B7-9F85DB57B3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9771" y="3402740"/>
            <a:ext cx="2418381" cy="641114"/>
          </a:xfrm>
          <a:prstGeom prst="rect">
            <a:avLst/>
          </a:prstGeom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AAA18052-4426-42D5-9ED6-D648EBD84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417" y="3411450"/>
            <a:ext cx="2563520" cy="50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15B912A6-0741-4B31-BC5E-66A91BE66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48" y="5046699"/>
            <a:ext cx="6532697" cy="8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DFDEFF01-7722-4A67-85F4-3AB6BE7D7034}"/>
              </a:ext>
            </a:extLst>
          </p:cNvPr>
          <p:cNvSpPr/>
          <p:nvPr/>
        </p:nvSpPr>
        <p:spPr>
          <a:xfrm>
            <a:off x="4676775" y="3067569"/>
            <a:ext cx="2838449" cy="317667"/>
          </a:xfrm>
          <a:prstGeom prst="wedgeRectCallout">
            <a:avLst>
              <a:gd name="adj1" fmla="val -48798"/>
              <a:gd name="adj2" fmla="val 7967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Weighted sum of training inputs</a:t>
            </a:r>
          </a:p>
        </p:txBody>
      </p:sp>
      <p:pic>
        <p:nvPicPr>
          <p:cNvPr id="8200" name="Picture 8">
            <a:extLst>
              <a:ext uri="{FF2B5EF4-FFF2-40B4-BE49-F238E27FC236}">
                <a16:creationId xmlns:a16="http://schemas.microsoft.com/office/drawing/2014/main" id="{40366056-3519-42A0-AAE3-B442AB6E1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217" y="5886787"/>
            <a:ext cx="3432558" cy="72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9FFF684C-A98A-422A-AC0B-210DF95A24F8}"/>
                  </a:ext>
                </a:extLst>
              </p:cNvPr>
              <p:cNvSpPr/>
              <p:nvPr/>
            </p:nvSpPr>
            <p:spPr>
              <a:xfrm>
                <a:off x="833518" y="5877599"/>
                <a:ext cx="2872000" cy="909449"/>
              </a:xfrm>
              <a:prstGeom prst="wedgeRectCallout">
                <a:avLst>
                  <a:gd name="adj1" fmla="val 58320"/>
                  <a:gd name="adj2" fmla="val -1199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i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Maximizing a concave function (or minimizing a convex function) </a:t>
                </a:r>
                <a:r>
                  <a:rPr lang="en-IN" sz="1600" i="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s.t.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IN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IN" sz="1600" b="1" i="1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and</a:t>
                </a:r>
                <a:r>
                  <a:rPr lang="en-IN" sz="1600" b="1" i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nary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b="1" i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.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Many methods to solve it.</a:t>
                </a: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9FFF684C-A98A-422A-AC0B-210DF95A2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518" y="5877599"/>
                <a:ext cx="2872000" cy="909449"/>
              </a:xfrm>
              <a:prstGeom prst="wedgeRectCallout">
                <a:avLst>
                  <a:gd name="adj1" fmla="val 58320"/>
                  <a:gd name="adj2" fmla="val -11991"/>
                </a:avLst>
              </a:prstGeom>
              <a:blipFill>
                <a:blip r:embed="rId12"/>
                <a:stretch>
                  <a:fillRect l="-969" t="-9868" b="-4407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87DC340C-2E95-4652-863C-EEE38F84C55B}"/>
                  </a:ext>
                </a:extLst>
              </p:cNvPr>
              <p:cNvSpPr/>
              <p:nvPr/>
            </p:nvSpPr>
            <p:spPr>
              <a:xfrm>
                <a:off x="7728323" y="5868074"/>
                <a:ext cx="3595607" cy="672173"/>
              </a:xfrm>
              <a:prstGeom prst="wedgeRectCallout">
                <a:avLst>
                  <a:gd name="adj1" fmla="val -61488"/>
                  <a:gd name="adj2" fmla="val -422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i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In the solution, </a:t>
                </a:r>
                <a14:m>
                  <m:oMath xmlns:m="http://schemas.openxmlformats.org/officeDocument/2006/math">
                    <m:r>
                      <a:rPr lang="en-IN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IN" sz="1400" i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will still be sparse just like the hard-margin SVM case. </a:t>
                </a:r>
                <a:r>
                  <a:rPr lang="en-GB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Nonzero</a:t>
                </a:r>
                <a:r>
                  <a:rPr lang="en-IN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correspond to the support vectors</a:t>
                </a:r>
                <a:r>
                  <a:rPr lang="en-IN" sz="1400" i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87DC340C-2E95-4652-863C-EEE38F84C5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323" y="5868074"/>
                <a:ext cx="3595607" cy="672173"/>
              </a:xfrm>
              <a:prstGeom prst="wedgeRectCallout">
                <a:avLst>
                  <a:gd name="adj1" fmla="val -61488"/>
                  <a:gd name="adj2" fmla="val -4228"/>
                </a:avLst>
              </a:prstGeom>
              <a:blipFill>
                <a:blip r:embed="rId13"/>
                <a:stretch>
                  <a:fillRect t="-5310" b="-1150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A80408DD-02DA-42E3-A332-DF1B4B8FDA00}"/>
                  </a:ext>
                </a:extLst>
              </p:cNvPr>
              <p:cNvSpPr/>
              <p:nvPr/>
            </p:nvSpPr>
            <p:spPr>
              <a:xfrm>
                <a:off x="9335187" y="4623652"/>
                <a:ext cx="2424033" cy="634148"/>
              </a:xfrm>
              <a:prstGeom prst="wedgeRectCallout">
                <a:avLst>
                  <a:gd name="adj1" fmla="val -53237"/>
                  <a:gd name="adj2" fmla="val 7480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i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 dual variables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don’t appear in the dual problem!</a:t>
                </a: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A80408DD-02DA-42E3-A332-DF1B4B8FDA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5187" y="4623652"/>
                <a:ext cx="2424033" cy="634148"/>
              </a:xfrm>
              <a:prstGeom prst="wedgeRectCallout">
                <a:avLst>
                  <a:gd name="adj1" fmla="val -53237"/>
                  <a:gd name="adj2" fmla="val 74800"/>
                </a:avLst>
              </a:prstGeom>
              <a:blipFill>
                <a:blip r:embed="rId14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555D2CBE-47F9-46C1-AF33-B90C3CDD31CD}"/>
                  </a:ext>
                </a:extLst>
              </p:cNvPr>
              <p:cNvSpPr/>
              <p:nvPr/>
            </p:nvSpPr>
            <p:spPr>
              <a:xfrm>
                <a:off x="85725" y="5027458"/>
                <a:ext cx="2622523" cy="699755"/>
              </a:xfrm>
              <a:prstGeom prst="wedgeRectCallout">
                <a:avLst>
                  <a:gd name="adj1" fmla="val 36130"/>
                  <a:gd name="adj2" fmla="val 6883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i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can be found just like the hard-margin SVM case</a:t>
                </a: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555D2CBE-47F9-46C1-AF33-B90C3CDD31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" y="5027458"/>
                <a:ext cx="2622523" cy="699755"/>
              </a:xfrm>
              <a:prstGeom prst="wedgeRectCallout">
                <a:avLst>
                  <a:gd name="adj1" fmla="val 36130"/>
                  <a:gd name="adj2" fmla="val 68838"/>
                </a:avLst>
              </a:prstGeom>
              <a:blipFill>
                <a:blip r:embed="rId15"/>
                <a:stretch>
                  <a:fillRect l="-924" t="-8511" r="-184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B1BB27E6-643B-4A89-A066-B4179020E41C}"/>
              </a:ext>
            </a:extLst>
          </p:cNvPr>
          <p:cNvSpPr txBox="1"/>
          <p:nvPr/>
        </p:nvSpPr>
        <p:spPr>
          <a:xfrm>
            <a:off x="5974596" y="6599150"/>
            <a:ext cx="5926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(Note: For various SVM solvers, can see </a:t>
            </a:r>
            <a:r>
              <a:rPr lang="en-GB" sz="1200" dirty="0"/>
              <a:t>“Support Vector Machine Solvers” by </a:t>
            </a:r>
            <a:r>
              <a:rPr lang="en-GB" sz="1200" dirty="0" err="1"/>
              <a:t>Bottou</a:t>
            </a:r>
            <a:r>
              <a:rPr lang="en-GB" sz="1200" dirty="0"/>
              <a:t> and Lin)</a:t>
            </a:r>
            <a:endParaRPr lang="en-IN" sz="1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8511166-5140-48C4-BB1A-33105D1A0E1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115676" y="394384"/>
            <a:ext cx="1004822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DA78680D-83A4-45BF-ADE1-F6D966ECA8A5}"/>
                  </a:ext>
                </a:extLst>
              </p:cNvPr>
              <p:cNvSpPr/>
              <p:nvPr/>
            </p:nvSpPr>
            <p:spPr>
              <a:xfrm>
                <a:off x="7222255" y="470729"/>
                <a:ext cx="3704204" cy="702009"/>
              </a:xfrm>
              <a:prstGeom prst="wedgeRectCallout">
                <a:avLst>
                  <a:gd name="adj1" fmla="val 61345"/>
                  <a:gd name="adj2" fmla="val -1365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Note: if we </a:t>
                </a:r>
                <a:r>
                  <a:rPr lang="en-IN" sz="1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ignore the bias term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N" sz="1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then we don’t need to handle the constraint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N" sz="1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IN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nary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(problem becomes a bit more easy to solve)</a:t>
                </a:r>
              </a:p>
            </p:txBody>
          </p:sp>
        </mc:Choice>
        <mc:Fallback xmlns="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DA78680D-83A4-45BF-ADE1-F6D966ECA8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255" y="470729"/>
                <a:ext cx="3704204" cy="702009"/>
              </a:xfrm>
              <a:prstGeom prst="wedgeRectCallout">
                <a:avLst>
                  <a:gd name="adj1" fmla="val 61345"/>
                  <a:gd name="adj2" fmla="val -13659"/>
                </a:avLst>
              </a:prstGeom>
              <a:blipFill>
                <a:blip r:embed="rId17"/>
                <a:stretch>
                  <a:fillRect l="-292" t="-14407" b="-4067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B915A7BD-3004-43C3-BB04-864E89D12435}"/>
                  </a:ext>
                </a:extLst>
              </p:cNvPr>
              <p:cNvSpPr/>
              <p:nvPr/>
            </p:nvSpPr>
            <p:spPr>
              <a:xfrm>
                <a:off x="6684324" y="1251272"/>
                <a:ext cx="4336743" cy="462733"/>
              </a:xfrm>
              <a:prstGeom prst="wedgeRectCallout">
                <a:avLst>
                  <a:gd name="adj1" fmla="val -2598"/>
                  <a:gd name="adj2" fmla="val -7046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Otherwise,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’s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are coupled and some opt. techniques such as co-ordinate aspect can’t easily applied</a:t>
                </a:r>
              </a:p>
            </p:txBody>
          </p:sp>
        </mc:Choice>
        <mc:Fallback xmlns="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B915A7BD-3004-43C3-BB04-864E89D124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324" y="1251272"/>
                <a:ext cx="4336743" cy="462733"/>
              </a:xfrm>
              <a:prstGeom prst="wedgeRectCallout">
                <a:avLst>
                  <a:gd name="adj1" fmla="val -2598"/>
                  <a:gd name="adj2" fmla="val -70460"/>
                </a:avLst>
              </a:prstGeom>
              <a:blipFill>
                <a:blip r:embed="rId18"/>
                <a:stretch>
                  <a:fillRect l="-280" b="-1354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0703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856"/>
    </mc:Choice>
    <mc:Fallback xmlns="">
      <p:transition spd="slow" advTm="3398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Support Vectors in Soft-Margin SVM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19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hard-margin SVM solution had only one type of support vectors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All lied on the supporting hyperplanes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2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IN" sz="2600" dirty="0">
                    <a:latin typeface="Cambria Math" panose="02040503050406030204" pitchFamily="18" charset="0"/>
                  </a:rPr>
                  <a:t> 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and</a:t>
                </a:r>
                <a:r>
                  <a:rPr lang="en-IN" sz="26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2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=−1 </m:t>
                    </m:r>
                  </m:oMath>
                </a14:m>
                <a:endParaRPr lang="en-IN" sz="2600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IN" sz="2600" dirty="0">
                  <a:latin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/>
                  <a:t> 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The soft-margin SVM solution has </a:t>
                </a:r>
                <a:r>
                  <a:rPr lang="en-IN" sz="2600" u="sng" dirty="0">
                    <a:latin typeface="Abadi Extra Light" panose="020B0204020104020204" pitchFamily="34" charset="0"/>
                  </a:rPr>
                  <a:t>three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types of support vectors (with nonzero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600" dirty="0"/>
                  <a:t>)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 r="-353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>
            <a:extLst>
              <a:ext uri="{FF2B5EF4-FFF2-40B4-BE49-F238E27FC236}">
                <a16:creationId xmlns:a16="http://schemas.microsoft.com/office/drawing/2014/main" id="{F3CEE21B-D9B8-4222-841B-E2BF6166D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3057525"/>
            <a:ext cx="378142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2098BF-040E-41C8-BD65-C616056CD125}"/>
              </a:ext>
            </a:extLst>
          </p:cNvPr>
          <p:cNvSpPr txBox="1"/>
          <p:nvPr/>
        </p:nvSpPr>
        <p:spPr>
          <a:xfrm>
            <a:off x="5362576" y="3152775"/>
            <a:ext cx="57994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N" sz="2400" dirty="0">
                <a:latin typeface="Abadi Extra Light" panose="020B0204020104020204" pitchFamily="34" charset="0"/>
              </a:rPr>
              <a:t>Lying on the supporting hyperplanes</a:t>
            </a:r>
          </a:p>
          <a:p>
            <a:pPr marL="457200" indent="-457200">
              <a:buFont typeface="+mj-lt"/>
              <a:buAutoNum type="arabicPeriod"/>
            </a:pPr>
            <a:endParaRPr lang="en-IN" sz="2400" dirty="0">
              <a:latin typeface="Abadi Extra Light" panose="020B02040201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sz="2400" dirty="0">
                <a:latin typeface="Abadi Extra Light" panose="020B0204020104020204" pitchFamily="34" charset="0"/>
              </a:rPr>
              <a:t>Lying within the margin region but still on the correct side of the hyperplane</a:t>
            </a:r>
          </a:p>
          <a:p>
            <a:pPr marL="457200" indent="-457200">
              <a:buFont typeface="+mj-lt"/>
              <a:buAutoNum type="arabicPeriod"/>
            </a:pPr>
            <a:endParaRPr lang="en-IN" sz="2400" dirty="0">
              <a:latin typeface="Abadi Extra Light" panose="020B02040201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sz="2400" dirty="0">
                <a:latin typeface="Abadi Extra Light" panose="020B0204020104020204" pitchFamily="34" charset="0"/>
              </a:rPr>
              <a:t>Lying on the wrong side of the hyperplane (misclassified training examples)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071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502"/>
    </mc:Choice>
    <mc:Fallback xmlns="">
      <p:transition spd="slow" advTm="120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Sub-gradients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For convex non-diff </a:t>
                </a:r>
                <a:r>
                  <a:rPr lang="en-GB" dirty="0" err="1">
                    <a:latin typeface="Abadi Extra Light" panose="020B0204020104020204" pitchFamily="34" charset="0"/>
                  </a:rPr>
                  <a:t>fn</a:t>
                </a:r>
                <a:r>
                  <a:rPr lang="en-GB" dirty="0">
                    <a:latin typeface="Abadi Extra Light" panose="020B0204020104020204" pitchFamily="34" charset="0"/>
                  </a:rPr>
                  <a:t>, can define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sub-gradients </a:t>
                </a:r>
                <a:r>
                  <a:rPr lang="en-GB" dirty="0">
                    <a:latin typeface="Abadi Extra Light" panose="020B0204020104020204" pitchFamily="34" charset="0"/>
                  </a:rPr>
                  <a:t>at point(s) of non-</a:t>
                </a:r>
                <a:r>
                  <a:rPr lang="en-GB" dirty="0" err="1">
                    <a:latin typeface="Abadi Extra Light" panose="020B0204020104020204" pitchFamily="34" charset="0"/>
                  </a:rPr>
                  <a:t>differentiabilty</a:t>
                </a: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For a convex, non-diff function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sub-gradient at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N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1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is </a:t>
                </a:r>
                <a:r>
                  <a:rPr lang="en-GB" u="sng" dirty="0">
                    <a:latin typeface="Abadi Extra Light" panose="020B0204020104020204" pitchFamily="34" charset="0"/>
                  </a:rPr>
                  <a:t>any</a:t>
                </a:r>
                <a:r>
                  <a:rPr lang="en-GB" dirty="0">
                    <a:latin typeface="Abadi Extra Light" panose="020B0204020104020204" pitchFamily="34" charset="0"/>
                  </a:rPr>
                  <a:t> vector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:r>
                  <a:rPr lang="en-GB" dirty="0" err="1">
                    <a:latin typeface="Abadi Extra Light" panose="020B0204020104020204" pitchFamily="34" charset="0"/>
                  </a:rPr>
                  <a:t>s.t.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935" t="-1864" r="-62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reeform 14">
            <a:extLst>
              <a:ext uri="{FF2B5EF4-FFF2-40B4-BE49-F238E27FC236}">
                <a16:creationId xmlns:a16="http://schemas.microsoft.com/office/drawing/2014/main" id="{3A9B6E2F-156A-4CC7-9FCF-1273E3CF7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3002" y="1894306"/>
            <a:ext cx="4319588" cy="2879725"/>
          </a:xfrm>
          <a:custGeom>
            <a:avLst/>
            <a:gdLst>
              <a:gd name="T0" fmla="*/ 0 w 12001"/>
              <a:gd name="T1" fmla="*/ 0 h 8001"/>
              <a:gd name="T2" fmla="*/ 9549 w 12001"/>
              <a:gd name="T3" fmla="*/ 5800 h 8001"/>
              <a:gd name="T4" fmla="*/ 12000 w 12001"/>
              <a:gd name="T5" fmla="*/ 0 h 8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01" h="8001">
                <a:moveTo>
                  <a:pt x="0" y="0"/>
                </a:moveTo>
                <a:cubicBezTo>
                  <a:pt x="600" y="4300"/>
                  <a:pt x="4149" y="8000"/>
                  <a:pt x="9549" y="5800"/>
                </a:cubicBezTo>
                <a:cubicBezTo>
                  <a:pt x="10849" y="3600"/>
                  <a:pt x="11449" y="1555"/>
                  <a:pt x="12000" y="0"/>
                </a:cubicBezTo>
              </a:path>
            </a:pathLst>
          </a:custGeom>
          <a:noFill/>
          <a:ln w="5724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7" name="Line 15">
            <a:extLst>
              <a:ext uri="{FF2B5EF4-FFF2-40B4-BE49-F238E27FC236}">
                <a16:creationId xmlns:a16="http://schemas.microsoft.com/office/drawing/2014/main" id="{0716A955-7EA4-4F17-AB9D-AB9C54D81C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1690" y="1951456"/>
            <a:ext cx="1476375" cy="2339975"/>
          </a:xfrm>
          <a:prstGeom prst="line">
            <a:avLst/>
          </a:prstGeom>
          <a:noFill/>
          <a:ln w="38100" cap="flat">
            <a:solidFill>
              <a:srgbClr val="33CC3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8" name="Line 16">
            <a:extLst>
              <a:ext uri="{FF2B5EF4-FFF2-40B4-BE49-F238E27FC236}">
                <a16:creationId xmlns:a16="http://schemas.microsoft.com/office/drawing/2014/main" id="{061E2B67-DD8C-462D-ACC4-01DFE0C420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07894" y="3175418"/>
            <a:ext cx="813132" cy="1544205"/>
          </a:xfrm>
          <a:prstGeom prst="line">
            <a:avLst/>
          </a:prstGeom>
          <a:noFill/>
          <a:ln w="38100" cap="flat">
            <a:solidFill>
              <a:srgbClr val="33CC3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9" name="Line 17">
            <a:extLst>
              <a:ext uri="{FF2B5EF4-FFF2-40B4-BE49-F238E27FC236}">
                <a16:creationId xmlns:a16="http://schemas.microsoft.com/office/drawing/2014/main" id="{1CCF6BC1-BAC5-4B4E-8E0C-93BA28FB5B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39726" y="3678656"/>
            <a:ext cx="1609039" cy="682625"/>
          </a:xfrm>
          <a:prstGeom prst="line">
            <a:avLst/>
          </a:prstGeom>
          <a:noFill/>
          <a:ln w="38100" cap="flat">
            <a:solidFill>
              <a:srgbClr val="33CC3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97" name="Oval 75">
            <a:extLst>
              <a:ext uri="{FF2B5EF4-FFF2-40B4-BE49-F238E27FC236}">
                <a16:creationId xmlns:a16="http://schemas.microsoft.com/office/drawing/2014/main" id="{F1D77E07-36E6-4DB9-B95E-698DF32AE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9390" y="2849981"/>
            <a:ext cx="144462" cy="144463"/>
          </a:xfrm>
          <a:prstGeom prst="ellipse">
            <a:avLst/>
          </a:prstGeom>
          <a:solidFill>
            <a:srgbClr val="3333F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98" name="Oval 76">
            <a:extLst>
              <a:ext uri="{FF2B5EF4-FFF2-40B4-BE49-F238E27FC236}">
                <a16:creationId xmlns:a16="http://schemas.microsoft.com/office/drawing/2014/main" id="{D3398097-9AE0-4590-805F-6A54F5EFD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3577" y="3858044"/>
            <a:ext cx="144463" cy="144462"/>
          </a:xfrm>
          <a:prstGeom prst="ellipse">
            <a:avLst/>
          </a:prstGeom>
          <a:solidFill>
            <a:srgbClr val="FFFF00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99" name="Text Box 77">
            <a:extLst>
              <a:ext uri="{FF2B5EF4-FFF2-40B4-BE49-F238E27FC236}">
                <a16:creationId xmlns:a16="http://schemas.microsoft.com/office/drawing/2014/main" id="{BF4E0FE5-EFEF-48C9-AAD7-D6AB5A6A7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3240" y="2418181"/>
            <a:ext cx="14811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r>
              <a:rPr lang="en-IN" altLang="en-US" dirty="0"/>
              <a:t>differentiable</a:t>
            </a:r>
          </a:p>
          <a:p>
            <a:r>
              <a:rPr lang="en-IN" altLang="en-US" dirty="0"/>
              <a:t>       here</a:t>
            </a:r>
          </a:p>
        </p:txBody>
      </p:sp>
      <p:sp>
        <p:nvSpPr>
          <p:cNvPr id="100" name="Line 78">
            <a:extLst>
              <a:ext uri="{FF2B5EF4-FFF2-40B4-BE49-F238E27FC236}">
                <a16:creationId xmlns:a16="http://schemas.microsoft.com/office/drawing/2014/main" id="{40500DC2-C0CE-428D-9A3F-F809A83CF2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10215" y="2815056"/>
            <a:ext cx="434975" cy="107950"/>
          </a:xfrm>
          <a:prstGeom prst="line">
            <a:avLst/>
          </a:prstGeom>
          <a:noFill/>
          <a:ln w="3810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1" name="Text Box 79">
            <a:extLst>
              <a:ext uri="{FF2B5EF4-FFF2-40B4-BE49-F238E27FC236}">
                <a16:creationId xmlns:a16="http://schemas.microsoft.com/office/drawing/2014/main" id="{5527E402-9802-44FF-B40A-455453F9C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402" y="3175419"/>
            <a:ext cx="19367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r>
              <a:rPr lang="en-IN" altLang="en-US" dirty="0"/>
              <a:t>non-differentiable</a:t>
            </a:r>
          </a:p>
          <a:p>
            <a:r>
              <a:rPr lang="en-IN" altLang="en-US" dirty="0"/>
              <a:t>          here</a:t>
            </a:r>
          </a:p>
        </p:txBody>
      </p:sp>
      <p:sp>
        <p:nvSpPr>
          <p:cNvPr id="102" name="Line 80">
            <a:extLst>
              <a:ext uri="{FF2B5EF4-FFF2-40B4-BE49-F238E27FC236}">
                <a16:creationId xmlns:a16="http://schemas.microsoft.com/office/drawing/2014/main" id="{19B3471C-A249-4C1E-BC93-C377691B28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0802" y="3534194"/>
            <a:ext cx="576263" cy="287337"/>
          </a:xfrm>
          <a:prstGeom prst="line">
            <a:avLst/>
          </a:prstGeom>
          <a:noFill/>
          <a:ln w="3810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3" name="Line 81">
            <a:extLst>
              <a:ext uri="{FF2B5EF4-FFF2-40B4-BE49-F238E27FC236}">
                <a16:creationId xmlns:a16="http://schemas.microsoft.com/office/drawing/2014/main" id="{88E29FDF-DBFC-4F3A-BC87-D735AED7F6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1940" y="4831181"/>
            <a:ext cx="6408737" cy="158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4" name="Line 82">
            <a:extLst>
              <a:ext uri="{FF2B5EF4-FFF2-40B4-BE49-F238E27FC236}">
                <a16:creationId xmlns:a16="http://schemas.microsoft.com/office/drawing/2014/main" id="{BA849587-4460-4E00-B915-B8408FC6DE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5902" y="3030956"/>
            <a:ext cx="1588" cy="1763713"/>
          </a:xfrm>
          <a:prstGeom prst="line">
            <a:avLst/>
          </a:prstGeom>
          <a:noFill/>
          <a:ln w="28575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5" name="Line 83">
            <a:extLst>
              <a:ext uri="{FF2B5EF4-FFF2-40B4-BE49-F238E27FC236}">
                <a16:creationId xmlns:a16="http://schemas.microsoft.com/office/drawing/2014/main" id="{87574D4C-0DB8-478D-86CB-9D46D5303A0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1527" y="4002506"/>
            <a:ext cx="1588" cy="828675"/>
          </a:xfrm>
          <a:prstGeom prst="line">
            <a:avLst/>
          </a:prstGeom>
          <a:noFill/>
          <a:ln w="28575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9E56A57D-BE15-4173-9A6B-0AA1A386FF34}"/>
                  </a:ext>
                </a:extLst>
              </p:cNvPr>
              <p:cNvSpPr txBox="1"/>
              <p:nvPr/>
            </p:nvSpPr>
            <p:spPr>
              <a:xfrm>
                <a:off x="673964" y="2538057"/>
                <a:ext cx="304929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b="0" dirty="0">
                    <a:latin typeface="Abadi Extra Light" panose="020B0204020104020204" pitchFamily="34" charset="0"/>
                  </a:rPr>
                  <a:t>Equation of unique tangent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I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9E56A57D-BE15-4173-9A6B-0AA1A386F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64" y="2538057"/>
                <a:ext cx="3049296" cy="553998"/>
              </a:xfrm>
              <a:prstGeom prst="rect">
                <a:avLst/>
              </a:prstGeom>
              <a:blipFill>
                <a:blip r:embed="rId6"/>
                <a:stretch>
                  <a:fillRect l="-4800" t="-14286" b="-1648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276C49C-B829-4777-8054-C9AA5D68887A}"/>
                  </a:ext>
                </a:extLst>
              </p:cNvPr>
              <p:cNvSpPr txBox="1"/>
              <p:nvPr/>
            </p:nvSpPr>
            <p:spPr>
              <a:xfrm>
                <a:off x="3850075" y="4769929"/>
                <a:ext cx="4361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276C49C-B829-4777-8054-C9AA5D688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075" y="4769929"/>
                <a:ext cx="43614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0FDF1863-EF3D-43B0-801F-330141B80002}"/>
                  </a:ext>
                </a:extLst>
              </p:cNvPr>
              <p:cNvSpPr txBox="1"/>
              <p:nvPr/>
            </p:nvSpPr>
            <p:spPr>
              <a:xfrm>
                <a:off x="7669697" y="2783323"/>
                <a:ext cx="2745303" cy="556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b="0" dirty="0">
                    <a:latin typeface="Abadi Extra Light" panose="020B0204020104020204" pitchFamily="34" charset="0"/>
                  </a:rPr>
                  <a:t>   One extreme tangent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0FDF1863-EF3D-43B0-801F-330141B80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697" y="2783323"/>
                <a:ext cx="2745303" cy="556627"/>
              </a:xfrm>
              <a:prstGeom prst="rect">
                <a:avLst/>
              </a:prstGeom>
              <a:blipFill>
                <a:blip r:embed="rId8"/>
                <a:stretch>
                  <a:fillRect t="-14286" b="-175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B30B4CD8-4291-4E96-AD20-3A0BB0B25272}"/>
                  </a:ext>
                </a:extLst>
              </p:cNvPr>
              <p:cNvSpPr txBox="1"/>
              <p:nvPr/>
            </p:nvSpPr>
            <p:spPr>
              <a:xfrm>
                <a:off x="7626159" y="3908365"/>
                <a:ext cx="3306354" cy="5571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b="0" dirty="0">
                    <a:latin typeface="Abadi Extra Light" panose="020B0204020104020204" pitchFamily="34" charset="0"/>
                  </a:rPr>
                  <a:t>    The other extreme tangent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B30B4CD8-4291-4E96-AD20-3A0BB0B25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159" y="3908365"/>
                <a:ext cx="3306354" cy="557140"/>
              </a:xfrm>
              <a:prstGeom prst="rect">
                <a:avLst/>
              </a:prstGeom>
              <a:blipFill>
                <a:blip r:embed="rId9"/>
                <a:stretch>
                  <a:fillRect t="-14130" b="-1630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84812C2-BB7C-4B68-8B3E-19C6884D32D5}"/>
                  </a:ext>
                </a:extLst>
              </p:cNvPr>
              <p:cNvSpPr txBox="1"/>
              <p:nvPr/>
            </p:nvSpPr>
            <p:spPr>
              <a:xfrm>
                <a:off x="6960242" y="4778361"/>
                <a:ext cx="4361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84812C2-BB7C-4B68-8B3E-19C6884D3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242" y="4778361"/>
                <a:ext cx="436145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Partial Circle 124">
            <a:extLst>
              <a:ext uri="{FF2B5EF4-FFF2-40B4-BE49-F238E27FC236}">
                <a16:creationId xmlns:a16="http://schemas.microsoft.com/office/drawing/2014/main" id="{ED261C15-31CF-4D9B-B193-197C752ACADA}"/>
              </a:ext>
            </a:extLst>
          </p:cNvPr>
          <p:cNvSpPr/>
          <p:nvPr/>
        </p:nvSpPr>
        <p:spPr>
          <a:xfrm rot="18086739">
            <a:off x="6595223" y="3361670"/>
            <a:ext cx="1278349" cy="1171942"/>
          </a:xfrm>
          <a:prstGeom prst="pie">
            <a:avLst>
              <a:gd name="adj1" fmla="val 21389204"/>
              <a:gd name="adj2" fmla="val 228696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26" name="Line 78">
            <a:extLst>
              <a:ext uri="{FF2B5EF4-FFF2-40B4-BE49-F238E27FC236}">
                <a16:creationId xmlns:a16="http://schemas.microsoft.com/office/drawing/2014/main" id="{37908D7B-A5D8-4A15-9BFB-55EE65DE5C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07327" y="3099511"/>
            <a:ext cx="352678" cy="187535"/>
          </a:xfrm>
          <a:prstGeom prst="line">
            <a:avLst/>
          </a:prstGeom>
          <a:noFill/>
          <a:ln w="3810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27" name="Line 78">
            <a:extLst>
              <a:ext uri="{FF2B5EF4-FFF2-40B4-BE49-F238E27FC236}">
                <a16:creationId xmlns:a16="http://schemas.microsoft.com/office/drawing/2014/main" id="{39C5419F-299C-47F1-ABE6-E9F997AFBC7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20494" y="3904035"/>
            <a:ext cx="247296" cy="171009"/>
          </a:xfrm>
          <a:prstGeom prst="line">
            <a:avLst/>
          </a:prstGeom>
          <a:noFill/>
          <a:ln w="3810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28" name="Line 16">
            <a:extLst>
              <a:ext uri="{FF2B5EF4-FFF2-40B4-BE49-F238E27FC236}">
                <a16:creationId xmlns:a16="http://schemas.microsoft.com/office/drawing/2014/main" id="{EF82CBCB-AD5A-4C76-85FD-09D1C1886E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29770" y="3287047"/>
            <a:ext cx="1104609" cy="1334016"/>
          </a:xfrm>
          <a:prstGeom prst="line">
            <a:avLst/>
          </a:prstGeom>
          <a:noFill/>
          <a:ln w="38100" cap="flat">
            <a:solidFill>
              <a:srgbClr val="33CC3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29" name="Line 16">
            <a:extLst>
              <a:ext uri="{FF2B5EF4-FFF2-40B4-BE49-F238E27FC236}">
                <a16:creationId xmlns:a16="http://schemas.microsoft.com/office/drawing/2014/main" id="{256B97F8-9678-459D-ADB3-C2A7D8BAEC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53857" y="3451577"/>
            <a:ext cx="1397772" cy="1080715"/>
          </a:xfrm>
          <a:prstGeom prst="line">
            <a:avLst/>
          </a:prstGeom>
          <a:noFill/>
          <a:ln w="38100" cap="flat">
            <a:solidFill>
              <a:srgbClr val="33CC3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30" name="Line 78">
            <a:extLst>
              <a:ext uri="{FF2B5EF4-FFF2-40B4-BE49-F238E27FC236}">
                <a16:creationId xmlns:a16="http://schemas.microsoft.com/office/drawing/2014/main" id="{AAFA1FA4-ABE0-4609-A8D2-9ED509573B9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753416" y="3595509"/>
            <a:ext cx="584368" cy="16360"/>
          </a:xfrm>
          <a:prstGeom prst="line">
            <a:avLst/>
          </a:prstGeom>
          <a:noFill/>
          <a:ln w="3810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68B875F4-6C60-4E02-9C11-01B7B31A5711}"/>
              </a:ext>
            </a:extLst>
          </p:cNvPr>
          <p:cNvSpPr txBox="1"/>
          <p:nvPr/>
        </p:nvSpPr>
        <p:spPr>
          <a:xfrm>
            <a:off x="8258489" y="3468447"/>
            <a:ext cx="334758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b="0" dirty="0">
                <a:latin typeface="Abadi Extra Light" panose="020B0204020104020204" pitchFamily="34" charset="0"/>
              </a:rPr>
              <a:t>   Region containing all sub-gradients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37C28E3E-431F-4CEF-85CD-0C8BE9CE3945}"/>
                  </a:ext>
                </a:extLst>
              </p:cNvPr>
              <p:cNvSpPr txBox="1"/>
              <p:nvPr/>
            </p:nvSpPr>
            <p:spPr>
              <a:xfrm>
                <a:off x="3411690" y="5829560"/>
                <a:ext cx="496360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3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sz="3200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3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37C28E3E-431F-4CEF-85CD-0C8BE9CE3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690" y="5829560"/>
                <a:ext cx="4963602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6D85E45D-3583-400C-AE11-1E65DA8F1927}"/>
                  </a:ext>
                </a:extLst>
              </p:cNvPr>
              <p:cNvSpPr txBox="1"/>
              <p:nvPr/>
            </p:nvSpPr>
            <p:spPr>
              <a:xfrm>
                <a:off x="7162394" y="1758685"/>
                <a:ext cx="7891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6D85E45D-3583-400C-AE11-1E65DA8F1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394" y="1758685"/>
                <a:ext cx="789126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Speech Bubble: Rectangle 133">
            <a:extLst>
              <a:ext uri="{FF2B5EF4-FFF2-40B4-BE49-F238E27FC236}">
                <a16:creationId xmlns:a16="http://schemas.microsoft.com/office/drawing/2014/main" id="{51548E52-77BA-44CD-A93F-1BC4265D2107}"/>
              </a:ext>
            </a:extLst>
          </p:cNvPr>
          <p:cNvSpPr/>
          <p:nvPr/>
        </p:nvSpPr>
        <p:spPr>
          <a:xfrm>
            <a:off x="8455024" y="1680174"/>
            <a:ext cx="2341345" cy="657858"/>
          </a:xfrm>
          <a:prstGeom prst="wedgeRectCallout">
            <a:avLst>
              <a:gd name="adj1" fmla="val -72702"/>
              <a:gd name="adj2" fmla="val -1272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Convex, thus lies above all its tangents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389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735"/>
    </mc:Choice>
    <mc:Fallback xmlns="">
      <p:transition spd="slow" advTm="26473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SVMs via Dual Formulation: Some Comments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20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Recall the final dual objectives for hard-margin and soft-margin SVM</a:t>
                </a:r>
                <a:endParaRPr lang="en-IN" sz="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dual formulation is nice due to two primary reasons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Allows conveniently handling the margin based constraint (via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Lagrangians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Allows learning nonlinear separators by replacing </a:t>
                </a:r>
                <a:r>
                  <a:rPr lang="en-GB" sz="22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inner products 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𝑛𝑚</m:t>
                        </m:r>
                      </m:sub>
                    </m:sSub>
                    <m:r>
                      <a:rPr lang="en-IN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p>
                      <m:sSupPr>
                        <m:ctrlPr>
                          <a:rPr lang="en-I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I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sup>
                        <m:r>
                          <a:rPr lang="en-I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by general kernel-based similarities (more on this when we talk about kernels)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However, dual formulation can be expensive if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large (esp. compared to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Need to solve for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variables </a:t>
                </a:r>
                <a14:m>
                  <m:oMath xmlns:m="http://schemas.openxmlformats.org/officeDocument/2006/math">
                    <m:r>
                      <a:rPr lang="en-IN" sz="2200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IN" sz="2200" b="1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IN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sz="2200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IN" sz="2200" b="1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Need to pre-compute and store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× 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gram matrix </a:t>
                </a:r>
                <a:r>
                  <a:rPr lang="en-GB" sz="2200" b="1" dirty="0">
                    <a:latin typeface="Abadi Extra Light" panose="020B0204020104020204" pitchFamily="34" charset="0"/>
                  </a:rPr>
                  <a:t>G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Lot of work on speeding up SVM in these settings (e.g., can use co-ord. descent for </a:t>
                </a:r>
                <a14:m>
                  <m:oMath xmlns:m="http://schemas.openxmlformats.org/officeDocument/2006/math">
                    <m:r>
                      <a:rPr lang="en-IN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 r="-83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>
            <a:extLst>
              <a:ext uri="{FF2B5EF4-FFF2-40B4-BE49-F238E27FC236}">
                <a16:creationId xmlns:a16="http://schemas.microsoft.com/office/drawing/2014/main" id="{BF7F50F3-6E62-4030-9921-FF700651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132" y="1599743"/>
            <a:ext cx="4628790" cy="145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F4C25DAE-71F6-40B2-AB8B-3D3943351592}"/>
                  </a:ext>
                </a:extLst>
              </p:cNvPr>
              <p:cNvSpPr/>
              <p:nvPr/>
            </p:nvSpPr>
            <p:spPr>
              <a:xfrm>
                <a:off x="8310442" y="1599743"/>
                <a:ext cx="3314900" cy="857250"/>
              </a:xfrm>
              <a:prstGeom prst="wedgeRectCallout">
                <a:avLst>
                  <a:gd name="adj1" fmla="val -59674"/>
                  <a:gd name="adj2" fmla="val 3662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Note: Both these ignore the bias term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otherwise will need another constraint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nary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F4C25DAE-71F6-40B2-AB8B-3D39433515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442" y="1599743"/>
                <a:ext cx="3314900" cy="857250"/>
              </a:xfrm>
              <a:prstGeom prst="wedgeRectCallout">
                <a:avLst>
                  <a:gd name="adj1" fmla="val -59674"/>
                  <a:gd name="adj2" fmla="val 36625"/>
                </a:avLst>
              </a:prstGeom>
              <a:blipFill>
                <a:blip r:embed="rId7"/>
                <a:stretch>
                  <a:fillRect b="-6319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0164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111"/>
    </mc:Choice>
    <mc:Fallback xmlns="">
      <p:transition spd="slow" advTm="2511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SVM: At Test Time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21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Prediction for a test point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For linear SVMs, we usually prefer approach 1 since it is faster (just one dot product)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second approach’s cost scales in the number of support vectors found by SVM (i.e., training examples with nonzero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). Also need to store them at test time</a:t>
                </a:r>
              </a:p>
              <a:p>
                <a:pPr marL="457200" lvl="1" indent="0">
                  <a:buNone/>
                </a:pPr>
                <a:r>
                  <a:rPr lang="en-GB" sz="1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00" dirty="0">
                    <a:solidFill>
                      <a:schemeClr val="tx1"/>
                    </a:solidFill>
                  </a:rPr>
                  <a:t> 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second approach is useful (and has to be used) for </a:t>
                </a: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nonlinear SVMs</a:t>
                </a:r>
                <a:r>
                  <a:rPr lang="en-IN" dirty="0">
                    <a:latin typeface="Abadi Extra Light" panose="020B0204020104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cannot</a:t>
                </a:r>
                <a:r>
                  <a:rPr lang="en-IN" dirty="0">
                    <a:latin typeface="Abadi Extra Light" panose="020B0204020104020204" pitchFamily="34" charset="0"/>
                  </a:rPr>
                  <a:t> usually be expressed as a finite dimensional vector (more when we talk about kernel methods)</a:t>
                </a:r>
                <a:r>
                  <a:rPr lang="en-IN" dirty="0"/>
                  <a:t> </a:t>
                </a:r>
                <a:r>
                  <a:rPr lang="en-IN" dirty="0">
                    <a:solidFill>
                      <a:schemeClr val="tx1"/>
                    </a:solidFill>
                  </a:rPr>
                  <a:t>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645" r="-1922" b="-27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FB0BD4-FE10-0D8B-621F-E142AC5095A6}"/>
                  </a:ext>
                </a:extLst>
              </p:cNvPr>
              <p:cNvSpPr txBox="1"/>
              <p:nvPr/>
            </p:nvSpPr>
            <p:spPr>
              <a:xfrm>
                <a:off x="2265028" y="1681992"/>
                <a:ext cx="36953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3200" b="0" i="1" smtClean="0">
                          <a:latin typeface="Cambria Math" panose="02040503050406030204" pitchFamily="18" charset="0"/>
                        </a:rPr>
                        <m:t>sign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FB0BD4-FE10-0D8B-621F-E142AC509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028" y="1681992"/>
                <a:ext cx="3695307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C49BB4-2031-752F-A09E-C56290632BA6}"/>
                  </a:ext>
                </a:extLst>
              </p:cNvPr>
              <p:cNvSpPr txBox="1"/>
              <p:nvPr/>
            </p:nvSpPr>
            <p:spPr>
              <a:xfrm>
                <a:off x="2692867" y="2414758"/>
                <a:ext cx="5455019" cy="110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IN" sz="3200" b="0" i="1" smtClean="0">
                          <a:latin typeface="Cambria Math" panose="02040503050406030204" pitchFamily="18" charset="0"/>
                        </a:rPr>
                        <m:t>sign</m:t>
                      </m:r>
                      <m:d>
                        <m:d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IN" sz="3200" b="1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IN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IN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IN" sz="32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32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IN" sz="32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sz="32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32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32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IN" sz="3200" b="1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3200" b="1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32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IN" sz="3200" b="1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IN" sz="32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32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32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nary>
                          <m:r>
                            <a:rPr lang="en-IN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N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C49BB4-2031-752F-A09E-C56290632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867" y="2414758"/>
                <a:ext cx="5455019" cy="11065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A05A67B-CABB-345B-C6EB-34A2F30639D4}"/>
              </a:ext>
            </a:extLst>
          </p:cNvPr>
          <p:cNvSpPr txBox="1"/>
          <p:nvPr/>
        </p:nvSpPr>
        <p:spPr>
          <a:xfrm>
            <a:off x="9026262" y="2663267"/>
            <a:ext cx="2413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>
                <a:latin typeface="Abadi Extra Light" panose="020B0204020104020204" pitchFamily="34" charset="0"/>
              </a:rPr>
              <a:t>(Approach 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13CC49-0D45-7350-0409-49F77D0F08AA}"/>
              </a:ext>
            </a:extLst>
          </p:cNvPr>
          <p:cNvSpPr txBox="1"/>
          <p:nvPr/>
        </p:nvSpPr>
        <p:spPr>
          <a:xfrm>
            <a:off x="8991498" y="1681992"/>
            <a:ext cx="2413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>
                <a:latin typeface="Abadi Extra Light" panose="020B0204020104020204" pitchFamily="34" charset="0"/>
              </a:rPr>
              <a:t>(Approach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F936FF6D-1B2A-F10B-9ADA-919BAB02089F}"/>
                  </a:ext>
                </a:extLst>
              </p:cNvPr>
              <p:cNvSpPr/>
              <p:nvPr/>
            </p:nvSpPr>
            <p:spPr>
              <a:xfrm>
                <a:off x="6726432" y="1545754"/>
                <a:ext cx="2265066" cy="857250"/>
              </a:xfrm>
              <a:prstGeom prst="wedgeRectCallout">
                <a:avLst>
                  <a:gd name="adj1" fmla="val -48805"/>
                  <a:gd name="adj2" fmla="val 8277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Dot product similarity of the test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with the training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F936FF6D-1B2A-F10B-9ADA-919BAB0208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432" y="1545754"/>
                <a:ext cx="2265066" cy="857250"/>
              </a:xfrm>
              <a:prstGeom prst="wedgeRectCallout">
                <a:avLst>
                  <a:gd name="adj1" fmla="val -48805"/>
                  <a:gd name="adj2" fmla="val 82779"/>
                </a:avLst>
              </a:prstGeom>
              <a:blipFill>
                <a:blip r:embed="rId6"/>
                <a:stretch>
                  <a:fillRect l="-53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6792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155"/>
    </mc:Choice>
    <mc:Fallback xmlns="">
      <p:transition spd="slow" advTm="105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8" grpId="0"/>
      <p:bldP spid="10" grpId="0"/>
      <p:bldP spid="11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Solving for SVM in the Primal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Maximizing margin subject to constraints led to the soft-margin formulation of SVM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i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i="1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i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 that slack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the same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{0,1−</m:t>
                    </m:r>
                    <m:sSub>
                      <m:sSubPr>
                        <m:ctrlP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b>
                          <m:sSubPr>
                            <m:ctrlP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IN" sz="2400" dirty="0">
                    <a:latin typeface="Cambria Math" panose="02040503050406030204" pitchFamily="18" charset="0"/>
                  </a:rPr>
                  <a:t>, </a:t>
                </a:r>
                <a:r>
                  <a:rPr lang="en-IN" sz="2400" dirty="0">
                    <a:latin typeface="Abadi Extra Light" panose="020B0204020104020204" pitchFamily="34" charset="0"/>
                  </a:rPr>
                  <a:t>i.e., hinge loss for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Thus the above is equivalent to minimizing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rgbClr val="A21C8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rgbClr val="A21C8C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A21C8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A21C8C"/>
                    </a:solidFill>
                    <a:latin typeface="Abadi Extra Light" panose="020B0204020104020204" pitchFamily="34" charset="0"/>
                  </a:rPr>
                  <a:t> regularized hinge loss </a:t>
                </a: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Sum of slacks is like sum of hinge losses,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play similar roles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Can learn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directly by minimizing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using (stochastic)(sub)grad. descent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Hinge-loss version preferred for linear SVMs, or with other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regularizers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GB" sz="22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sz="2600" b="1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(e.g.,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935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>
            <a:extLst>
              <a:ext uri="{FF2B5EF4-FFF2-40B4-BE49-F238E27FC236}">
                <a16:creationId xmlns:a16="http://schemas.microsoft.com/office/drawing/2014/main" id="{D3FED400-B1C1-41DB-B934-611677054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186" y="1628775"/>
            <a:ext cx="5870286" cy="125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7A992CE5-969F-47E4-B7C6-90A2D94E5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377" y="4043284"/>
            <a:ext cx="5601350" cy="96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764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757"/>
    </mc:Choice>
    <mc:Fallback xmlns="">
      <p:transition spd="slow" advTm="386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A Co-ordinate Ascent Algorithm for SVM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Recall the dual objective of soft-margin SVM (assuming no bias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i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i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Focusing on just one of the components of </a:t>
                </a:r>
                <a14:m>
                  <m:oMath xmlns:m="http://schemas.openxmlformats.org/officeDocument/2006/math">
                    <m:r>
                      <a:rPr lang="en-IN" b="1">
                        <a:latin typeface="Cambria Math" panose="02040503050406030204" pitchFamily="18" charset="0"/>
                      </a:rPr>
                      <m:t>𝛂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), the objective becomes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above is a simple quadratic maximization of a concave function: Global maxima</a:t>
                </a: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If constraint violated, project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[0,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set it to 0,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set it to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Can cycle through each coordinate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in a random or cyclic fashion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i="1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800" i="1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7063B7-F5ED-4156-AF83-806023AE3EFB}"/>
                  </a:ext>
                </a:extLst>
              </p:cNvPr>
              <p:cNvSpPr txBox="1"/>
              <p:nvPr/>
            </p:nvSpPr>
            <p:spPr>
              <a:xfrm>
                <a:off x="1991891" y="1686175"/>
                <a:ext cx="6436634" cy="784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IN" sz="240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lim>
                          <m:r>
                            <a:rPr lang="en-IN" sz="24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sz="2400" b="1">
                              <a:latin typeface="Cambria Math" panose="02040503050406030204" pitchFamily="18" charset="0"/>
                            </a:rPr>
                            <m:t>𝛂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lim>
                      </m:limLow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bSup>
                        </m:e>
                      </m:nary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2400" i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7063B7-F5ED-4156-AF83-806023AE3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891" y="1686175"/>
                <a:ext cx="6436634" cy="7841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B838A39-E06F-49DC-B9BC-05FC09C6B7D1}"/>
                  </a:ext>
                </a:extLst>
              </p:cNvPr>
              <p:cNvSpPr txBox="1"/>
              <p:nvPr/>
            </p:nvSpPr>
            <p:spPr>
              <a:xfrm>
                <a:off x="938131" y="3617597"/>
                <a:ext cx="8079969" cy="7791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 sz="28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IN" sz="2800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lim>
                    </m:limLow>
                    <m:r>
                      <a:rPr lang="en-I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IN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I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I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I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2 </m:t>
                        </m:r>
                      </m:sup>
                    </m:sSubSup>
                    <m:sSup>
                      <m:sSupPr>
                        <m:ctrlPr>
                          <a:rPr lang="en-I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8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I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Sup>
                          <m:sSubSupPr>
                            <m:ctrlPr>
                              <a:rPr lang="en-I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I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IN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sz="2800" i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B838A39-E06F-49DC-B9BC-05FC09C6B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31" y="3617597"/>
                <a:ext cx="8079969" cy="7791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C7DF5D6C-F429-4518-938D-A667ECEEFC39}"/>
              </a:ext>
            </a:extLst>
          </p:cNvPr>
          <p:cNvSpPr/>
          <p:nvPr/>
        </p:nvSpPr>
        <p:spPr>
          <a:xfrm>
            <a:off x="3940224" y="3165175"/>
            <a:ext cx="1918714" cy="489234"/>
          </a:xfrm>
          <a:prstGeom prst="wedgeRectCallout">
            <a:avLst>
              <a:gd name="adj1" fmla="val -41579"/>
              <a:gd name="adj2" fmla="val 7367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Can compute these in the beginning itself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2132E19-DFAC-40B6-AECE-44280DB474EE}"/>
              </a:ext>
            </a:extLst>
          </p:cNvPr>
          <p:cNvSpPr/>
          <p:nvPr/>
        </p:nvSpPr>
        <p:spPr>
          <a:xfrm>
            <a:off x="6068662" y="3493859"/>
            <a:ext cx="3036815" cy="902926"/>
          </a:xfrm>
          <a:prstGeom prst="ellipse">
            <a:avLst/>
          </a:prstGeom>
          <a:solidFill>
            <a:schemeClr val="accent1">
              <a:alpha val="0"/>
            </a:schemeClr>
          </a:solidFill>
          <a:ln w="158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3FBA93AD-A42F-48D3-8965-EC0DE3497220}"/>
                  </a:ext>
                </a:extLst>
              </p:cNvPr>
              <p:cNvSpPr/>
              <p:nvPr/>
            </p:nvSpPr>
            <p:spPr>
              <a:xfrm>
                <a:off x="9322070" y="2366337"/>
                <a:ext cx="2746016" cy="320411"/>
              </a:xfrm>
              <a:prstGeom prst="wedgeRectCallout">
                <a:avLst>
                  <a:gd name="adj1" fmla="val 7568"/>
                  <a:gd name="adj2" fmla="val 14698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 that </a:t>
                </a:r>
                <a14:m>
                  <m:oMath xmlns:m="http://schemas.openxmlformats.org/officeDocument/2006/math"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I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3FBA93AD-A42F-48D3-8965-EC0DE34972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2070" y="2366337"/>
                <a:ext cx="2746016" cy="320411"/>
              </a:xfrm>
              <a:prstGeom prst="wedgeRectCallout">
                <a:avLst>
                  <a:gd name="adj1" fmla="val 7568"/>
                  <a:gd name="adj2" fmla="val 146984"/>
                </a:avLst>
              </a:prstGeom>
              <a:blipFill>
                <a:blip r:embed="rId8"/>
                <a:stretch>
                  <a:fillRect l="-881" t="-55046" b="-3853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59E0097A-2A00-41C8-9D34-D81BDF121A5E}"/>
                  </a:ext>
                </a:extLst>
              </p:cNvPr>
              <p:cNvSpPr/>
              <p:nvPr/>
            </p:nvSpPr>
            <p:spPr>
              <a:xfrm>
                <a:off x="7453745" y="3025753"/>
                <a:ext cx="3736650" cy="591844"/>
              </a:xfrm>
              <a:prstGeom prst="wedgeRectCallout">
                <a:avLst>
                  <a:gd name="adj1" fmla="val -38858"/>
                  <a:gd name="adj2" fmla="val 7411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efficiently compute it if we also store </a:t>
                </a:r>
                <a14:m>
                  <m:oMath xmlns:m="http://schemas.openxmlformats.org/officeDocument/2006/math"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. It is equal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59E0097A-2A00-41C8-9D34-D81BDF121A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745" y="3025753"/>
                <a:ext cx="3736650" cy="591844"/>
              </a:xfrm>
              <a:prstGeom prst="wedgeRectCallout">
                <a:avLst>
                  <a:gd name="adj1" fmla="val -38858"/>
                  <a:gd name="adj2" fmla="val 74112"/>
                </a:avLst>
              </a:prstGeom>
              <a:blipFill>
                <a:blip r:embed="rId9"/>
                <a:stretch>
                  <a:fillRect l="-812" t="-800" r="-162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4954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2246"/>
    </mc:Choice>
    <mc:Fallback xmlns="">
      <p:transition spd="slow" advTm="6322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5" grpId="0" animBg="1"/>
      <p:bldP spid="6" grpId="0" animBg="1"/>
      <p:bldP spid="27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SVM: Summary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 hugely (perhaps the most, before deep learning became fashionable </a:t>
                </a:r>
                <a:r>
                  <a:rPr lang="en-GB" sz="2600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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) popular classification algorithm</a:t>
                </a: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Reasonably mature, highly optimized SVM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softwares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freely available (perhaps the reason why it is more popular than various other competing algorithms)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Some popular ones: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libSVM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, LIBLINEAR,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sklearn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also provides SVM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Lots of work on scaling up SVMs</a:t>
                </a:r>
                <a:r>
                  <a:rPr lang="en-GB" sz="2600" baseline="30000" dirty="0">
                    <a:latin typeface="Abadi Extra Light" panose="020B0204020104020204" pitchFamily="34" charset="0"/>
                  </a:rPr>
                  <a:t>*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(both large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large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Extensions beyond binary classification (e.g., multiclass, structured outputs)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Can even be used for regression problems (Support Vector Regression)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Nonlinear extensions possible via kernels</a:t>
                </a: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C2FC55C-F793-4069-B824-E90DDD42420C}"/>
              </a:ext>
            </a:extLst>
          </p:cNvPr>
          <p:cNvSpPr txBox="1"/>
          <p:nvPr/>
        </p:nvSpPr>
        <p:spPr>
          <a:xfrm>
            <a:off x="92364" y="6411319"/>
            <a:ext cx="3810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aseline="30000" dirty="0">
                <a:latin typeface="Abadi Extra Light" panose="020B0204020104020204" pitchFamily="34" charset="0"/>
              </a:rPr>
              <a:t>* </a:t>
            </a:r>
            <a:r>
              <a:rPr lang="en-GB" sz="1200" dirty="0"/>
              <a:t>See: “Support Vector Machine Solvers” by </a:t>
            </a:r>
            <a:r>
              <a:rPr lang="en-GB" sz="1200" dirty="0" err="1"/>
              <a:t>Bottou</a:t>
            </a:r>
            <a:r>
              <a:rPr lang="en-GB" sz="1200" dirty="0"/>
              <a:t> and Lin</a:t>
            </a:r>
            <a:endParaRPr lang="en-IN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289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155"/>
    </mc:Choice>
    <mc:Fallback xmlns="">
      <p:transition spd="slow" advTm="105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60FFB0-DBDB-4341-9662-B5044CD077F8}"/>
              </a:ext>
            </a:extLst>
          </p:cNvPr>
          <p:cNvSpPr/>
          <p:nvPr/>
        </p:nvSpPr>
        <p:spPr>
          <a:xfrm>
            <a:off x="1906327" y="1687399"/>
            <a:ext cx="7622438" cy="603314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Sub-gradients, Sub-differential, and Some Rules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Set of all sub-gradient at a non-diff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called the </a:t>
                </a:r>
                <a:r>
                  <a:rPr lang="en-GB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sub-differential</a:t>
                </a:r>
              </a:p>
              <a:p>
                <a:pPr marL="0" indent="0">
                  <a:buNone/>
                </a:pPr>
                <a:endParaRPr lang="en-GB" u="sng" dirty="0">
                  <a:solidFill>
                    <a:srgbClr val="FF0000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Some basic rules of sub-diff calculus to keep in mind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Scaling rule: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sz="260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6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d>
                    <m:r>
                      <a:rPr lang="en-IN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sz="260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IN" sz="2600" dirty="0"/>
                  <a:t>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IN" sz="2600" b="1">
                            <a:latin typeface="Cambria Math" panose="02040503050406030204" pitchFamily="18" charset="0"/>
                          </a:rPr>
                          <m:t>𝐯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IN" sz="2600" b="1">
                            <a:latin typeface="Cambria Math" panose="02040503050406030204" pitchFamily="18" charset="0"/>
                          </a:rPr>
                          <m:t>𝐯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6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d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Sum rule: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6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6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d>
                    <m:r>
                      <a:rPr lang="en-IN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sz="2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IN" sz="2600" dirty="0"/>
                  <a:t> </a:t>
                </a:r>
                <a14:m>
                  <m:oMath xmlns:m="http://schemas.openxmlformats.org/officeDocument/2006/math">
                    <m:r>
                      <a:rPr lang="en-IN" sz="26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1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2600" b="1">
                            <a:latin typeface="Cambria Math" panose="02040503050406030204" pitchFamily="18" charset="0"/>
                          </a:rPr>
                          <m:t>𝐯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IN" sz="2600" b="1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6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600" b="1">
                            <a:latin typeface="Cambria Math" panose="02040503050406030204" pitchFamily="18" charset="0"/>
                          </a:rPr>
                          <m:t>𝐯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6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d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Affine trans: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600" b="1"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IN" sz="2600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IN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b="1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N" sz="26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N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  <m:r>
                          <a:rPr lang="en-IN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IN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IN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IN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IN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sz="2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600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Max rule: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600" i="1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),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)}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then we calculate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as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If</a:t>
                </a:r>
                <a:r>
                  <a:rPr lang="en-IN" sz="2600" dirty="0"/>
                  <a:t>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600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6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  <m:r>
                      <a:rPr lang="en-IN" sz="26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600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6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  <m:r>
                      <a:rPr lang="en-IN" sz="2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600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6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  <m:r>
                      <a:rPr lang="en-IN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600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6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If</a:t>
                </a:r>
                <a:r>
                  <a:rPr lang="en-IN" sz="2600" dirty="0"/>
                  <a:t>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600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6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  <m:r>
                      <a:rPr lang="en-IN" sz="26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600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6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  <m:r>
                      <a:rPr lang="en-IN" sz="2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600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6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  <m:r>
                      <a:rPr lang="en-IN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600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6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4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  <m:r>
                      <a:rPr lang="en-I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4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  <m:r>
                      <a:rPr lang="en-I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I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  <m:r>
                      <a:rPr lang="en-I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I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I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I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I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I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IN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is a stationary point for a non-diff function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if the zero vector belongs to the sub-differential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i.e.,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b="-5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19F89C-5CBB-47C2-B84F-F9905973ED27}"/>
                  </a:ext>
                </a:extLst>
              </p:cNvPr>
              <p:cNvSpPr txBox="1"/>
              <p:nvPr/>
            </p:nvSpPr>
            <p:spPr>
              <a:xfrm>
                <a:off x="2096522" y="1773107"/>
                <a:ext cx="72526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𝜕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IN" sz="2800" i="1">
                          <a:latin typeface="Cambria Math" panose="02040503050406030204" pitchFamily="18" charset="0"/>
                        </a:rPr>
                        <m:t>≜</m:t>
                      </m:r>
                      <m:d>
                        <m:dPr>
                          <m:begChr m:val="{"/>
                          <m:endChr m:val="}"/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IN" sz="2800" b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≥</m:t>
                          </m:r>
                          <m:sSup>
                            <m:sSupPr>
                              <m:ctrlPr>
                                <a:rPr lang="en-IN" sz="2800" i="1">
                                  <a:solidFill>
                                    <a:prstClr val="black">
                                      <a:lumMod val="85000"/>
                                      <a:lumOff val="1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solidFill>
                                    <a:prstClr val="black">
                                      <a:lumMod val="85000"/>
                                      <a:lumOff val="1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N" sz="2800" i="1">
                                      <a:solidFill>
                                        <a:prstClr val="black">
                                          <a:lumMod val="85000"/>
                                          <a:lumOff val="1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8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IN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IN" sz="2800" b="1" i="0" smtClean="0">
                                  <a:solidFill>
                                    <a:prstClr val="black">
                                      <a:lumMod val="85000"/>
                                      <a:lumOff val="1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sz="2800" b="1" i="1">
                                  <a:solidFill>
                                    <a:prstClr val="black">
                                      <a:lumMod val="85000"/>
                                      <a:lumOff val="1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en-IN" sz="2800" i="1">
                                  <a:solidFill>
                                    <a:prstClr val="black">
                                      <a:lumMod val="85000"/>
                                      <a:lumOff val="1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d>
                            <m:dPr>
                              <m:ctrlPr>
                                <a:rPr lang="en-IN" sz="2800" i="1">
                                  <a:solidFill>
                                    <a:prstClr val="black">
                                      <a:lumMod val="85000"/>
                                      <a:lumOff val="1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1" i="1">
                                  <a:solidFill>
                                    <a:prstClr val="black">
                                      <a:lumMod val="85000"/>
                                      <a:lumOff val="1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IN" sz="2800" i="1">
                                  <a:solidFill>
                                    <a:prstClr val="black">
                                      <a:lumMod val="85000"/>
                                      <a:lumOff val="1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  <m:r>
                            <a:rPr lang="en-IN" sz="2800" b="0" i="1" smtClean="0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IN" sz="2800" i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IN" sz="2800" b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19F89C-5CBB-47C2-B84F-F9905973E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522" y="1773107"/>
                <a:ext cx="725262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Speech Bubble: Rectangle 39">
            <a:extLst>
              <a:ext uri="{FF2B5EF4-FFF2-40B4-BE49-F238E27FC236}">
                <a16:creationId xmlns:a16="http://schemas.microsoft.com/office/drawing/2014/main" id="{7B39B4AE-58CA-41F3-A4CA-D6C479BCD885}"/>
              </a:ext>
            </a:extLst>
          </p:cNvPr>
          <p:cNvSpPr/>
          <p:nvPr/>
        </p:nvSpPr>
        <p:spPr>
          <a:xfrm>
            <a:off x="9349149" y="2430317"/>
            <a:ext cx="2688438" cy="821500"/>
          </a:xfrm>
          <a:prstGeom prst="wedgeRectCallout">
            <a:avLst>
              <a:gd name="adj1" fmla="val -69395"/>
              <a:gd name="adj2" fmla="val 12432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The affine transform rule is a special case of the more general </a:t>
            </a:r>
            <a:r>
              <a:rPr lang="en-IN" sz="2000" dirty="0">
                <a:solidFill>
                  <a:srgbClr val="0000FF"/>
                </a:solidFill>
                <a:latin typeface="Abadi Extra Light" panose="020B0204020104020204" pitchFamily="34" charset="0"/>
              </a:rPr>
              <a:t>chain rule</a:t>
            </a:r>
            <a:endParaRPr lang="en-IN" sz="2000" b="0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041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232"/>
    </mc:Choice>
    <mc:Fallback xmlns="">
      <p:transition spd="slow" advTm="3692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 err="1">
                <a:solidFill>
                  <a:schemeClr val="accent2">
                    <a:lumMod val="75000"/>
                  </a:schemeClr>
                </a:solidFill>
              </a:rPr>
              <a:t>Subgradient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 For Regression with Absolute Loss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Absolute Loss for regression: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IN" b="1" i="1">
                        <a:latin typeface="Cambria Math" panose="02040503050406030204" pitchFamily="18" charset="0"/>
                      </a:rPr>
                      <m:t>=|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1" i="1">
                        <a:latin typeface="Cambria Math" panose="02040503050406030204" pitchFamily="18" charset="0"/>
                      </a:rPr>
                      <m:t>− </m:t>
                    </m:r>
                    <m:sSup>
                      <m:sSup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b="1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Can use chain and max rule of sub-diff calculus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1" i="1">
                        <a:latin typeface="Cambria Math" panose="02040503050406030204" pitchFamily="18" charset="0"/>
                      </a:rPr>
                      <m:t>− </m:t>
                    </m:r>
                    <m:sSup>
                      <m:sSup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b="1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.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IN" b="1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IN" b="0" i="0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×1=−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 &gt; 0 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IN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 0 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IN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∈ [−1,+1]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 0 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If we pick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IN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sign</m:t>
                    </m:r>
                    <m:d>
                      <m:dPr>
                        <m:ctrlPr>
                          <a:rPr lang="en-IN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b>
                      <m:sSubPr>
                        <m:ctrlPr>
                          <a:rPr lang="en-IN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8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u="sng" dirty="0">
                  <a:solidFill>
                    <a:srgbClr val="FF0000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754" b="-36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ne 5">
            <a:extLst>
              <a:ext uri="{FF2B5EF4-FFF2-40B4-BE49-F238E27FC236}">
                <a16:creationId xmlns:a16="http://schemas.microsoft.com/office/drawing/2014/main" id="{6468FE70-39E0-1993-B07F-FCFB475342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7493" y="2101059"/>
            <a:ext cx="7657" cy="1488309"/>
          </a:xfrm>
          <a:prstGeom prst="line">
            <a:avLst/>
          </a:prstGeom>
          <a:noFill/>
          <a:ln w="5724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B88C93F5-A414-B844-CE1D-BAC4C9F88A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4735" y="2214240"/>
            <a:ext cx="1080307" cy="1384730"/>
          </a:xfrm>
          <a:prstGeom prst="line">
            <a:avLst/>
          </a:prstGeom>
          <a:noFill/>
          <a:ln w="5724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3F8F39C8-0AB9-EDF9-F902-898D1447523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52373" y="2262424"/>
            <a:ext cx="993647" cy="1350361"/>
          </a:xfrm>
          <a:prstGeom prst="line">
            <a:avLst/>
          </a:prstGeom>
          <a:noFill/>
          <a:ln w="5724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47B45881-C43C-A044-93D6-46E8A6AB22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0497" y="3617297"/>
            <a:ext cx="2853017" cy="35842"/>
          </a:xfrm>
          <a:prstGeom prst="line">
            <a:avLst/>
          </a:prstGeom>
          <a:noFill/>
          <a:ln w="5724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4A5A33-863F-DC27-A7E1-545B0DB1A0FF}"/>
                  </a:ext>
                </a:extLst>
              </p:cNvPr>
              <p:cNvSpPr txBox="1"/>
              <p:nvPr/>
            </p:nvSpPr>
            <p:spPr>
              <a:xfrm>
                <a:off x="2357710" y="3622751"/>
                <a:ext cx="193828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b="1" i="1">
                          <a:latin typeface="Cambria Math" panose="02040503050406030204" pitchFamily="18" charset="0"/>
                        </a:rPr>
                        <m:t>− </m:t>
                      </m:r>
                      <m:sSup>
                        <m:sSupPr>
                          <m:ctrlPr>
                            <a:rPr lang="en-IN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2800" b="1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4A5A33-863F-DC27-A7E1-545B0DB1A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710" y="3622751"/>
                <a:ext cx="193828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24B63E6-571A-0CF0-DE32-E04A430898F7}"/>
              </a:ext>
            </a:extLst>
          </p:cNvPr>
          <p:cNvSpPr txBox="1"/>
          <p:nvPr/>
        </p:nvSpPr>
        <p:spPr>
          <a:xfrm>
            <a:off x="1987006" y="385908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1B9452-782C-36C2-E4A0-380B54852FD1}"/>
                  </a:ext>
                </a:extLst>
              </p:cNvPr>
              <p:cNvSpPr txBox="1"/>
              <p:nvPr/>
            </p:nvSpPr>
            <p:spPr>
              <a:xfrm>
                <a:off x="2277328" y="1846333"/>
                <a:ext cx="2071529" cy="707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1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b="1" i="1">
                          <a:latin typeface="Cambria Math" panose="02040503050406030204" pitchFamily="18" charset="0"/>
                        </a:rPr>
                        <m:t>− </m:t>
                      </m:r>
                      <m:sSup>
                        <m:sSupPr>
                          <m:ctrlPr>
                            <a:rPr lang="en-IN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2800" b="1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i="1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IN" sz="2800" dirty="0">
                  <a:latin typeface="Abadi Extra Light" panose="020B0204020104020204" pitchFamily="34" charset="0"/>
                </a:endParaRP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1B9452-782C-36C2-E4A0-380B54852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328" y="1846333"/>
                <a:ext cx="2071529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ine 5">
            <a:extLst>
              <a:ext uri="{FF2B5EF4-FFF2-40B4-BE49-F238E27FC236}">
                <a16:creationId xmlns:a16="http://schemas.microsoft.com/office/drawing/2014/main" id="{B9EC4A40-7F18-9FC4-D90C-3F3C87A67B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5670" y="2101059"/>
            <a:ext cx="7657" cy="1488309"/>
          </a:xfrm>
          <a:prstGeom prst="line">
            <a:avLst/>
          </a:prstGeom>
          <a:noFill/>
          <a:ln w="5724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4" name="Line 7">
            <a:extLst>
              <a:ext uri="{FF2B5EF4-FFF2-40B4-BE49-F238E27FC236}">
                <a16:creationId xmlns:a16="http://schemas.microsoft.com/office/drawing/2014/main" id="{31F72418-89FC-B78B-4920-A7B29C10A9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32912" y="2214240"/>
            <a:ext cx="1080307" cy="1384730"/>
          </a:xfrm>
          <a:prstGeom prst="line">
            <a:avLst/>
          </a:prstGeom>
          <a:noFill/>
          <a:ln w="5724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5" name="Line 7">
            <a:extLst>
              <a:ext uri="{FF2B5EF4-FFF2-40B4-BE49-F238E27FC236}">
                <a16:creationId xmlns:a16="http://schemas.microsoft.com/office/drawing/2014/main" id="{FABAD4E7-3AEA-2623-942C-737350ABA07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30550" y="2262424"/>
            <a:ext cx="993647" cy="1350361"/>
          </a:xfrm>
          <a:prstGeom prst="line">
            <a:avLst/>
          </a:prstGeom>
          <a:noFill/>
          <a:ln w="5724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6" name="Line 4">
            <a:extLst>
              <a:ext uri="{FF2B5EF4-FFF2-40B4-BE49-F238E27FC236}">
                <a16:creationId xmlns:a16="http://schemas.microsoft.com/office/drawing/2014/main" id="{0ACF4129-0388-2F53-D3B7-762C31DD92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8674" y="3617297"/>
            <a:ext cx="2853017" cy="35842"/>
          </a:xfrm>
          <a:prstGeom prst="line">
            <a:avLst/>
          </a:prstGeom>
          <a:noFill/>
          <a:ln w="5724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E44A197-202A-D9D0-05BB-CC2198F298E2}"/>
                  </a:ext>
                </a:extLst>
              </p:cNvPr>
              <p:cNvSpPr txBox="1"/>
              <p:nvPr/>
            </p:nvSpPr>
            <p:spPr>
              <a:xfrm>
                <a:off x="7267240" y="3552318"/>
                <a:ext cx="72106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E44A197-202A-D9D0-05BB-CC2198F29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240" y="3552318"/>
                <a:ext cx="721064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D1455002-789F-4B30-CFF0-82468A86205F}"/>
              </a:ext>
            </a:extLst>
          </p:cNvPr>
          <p:cNvSpPr txBox="1"/>
          <p:nvPr/>
        </p:nvSpPr>
        <p:spPr>
          <a:xfrm>
            <a:off x="7382639" y="376643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2D856C5-6FEC-A2E3-2431-AB05DB0DE889}"/>
                  </a:ext>
                </a:extLst>
              </p:cNvPr>
              <p:cNvSpPr txBox="1"/>
              <p:nvPr/>
            </p:nvSpPr>
            <p:spPr>
              <a:xfrm>
                <a:off x="7485233" y="1945063"/>
                <a:ext cx="812915" cy="769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sz="32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sz="3200" i="1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IN" sz="3200" dirty="0">
                  <a:latin typeface="Abadi Extra Light" panose="020B0204020104020204" pitchFamily="34" charset="0"/>
                </a:endParaRP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2D856C5-6FEC-A2E3-2431-AB05DB0DE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233" y="1945063"/>
                <a:ext cx="812915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9CB8240-763E-C76E-826E-CC328ED06C8C}"/>
                  </a:ext>
                </a:extLst>
              </p:cNvPr>
              <p:cNvSpPr txBox="1"/>
              <p:nvPr/>
            </p:nvSpPr>
            <p:spPr>
              <a:xfrm>
                <a:off x="6145598" y="3566798"/>
                <a:ext cx="72106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9CB8240-763E-C76E-826E-CC328ED06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598" y="3566798"/>
                <a:ext cx="721064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B11912C-EEA2-47D3-4025-20D95EB68C61}"/>
                  </a:ext>
                </a:extLst>
              </p:cNvPr>
              <p:cNvSpPr txBox="1"/>
              <p:nvPr/>
            </p:nvSpPr>
            <p:spPr>
              <a:xfrm>
                <a:off x="1669680" y="3615260"/>
                <a:ext cx="72106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B11912C-EEA2-47D3-4025-20D95EB68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680" y="3615260"/>
                <a:ext cx="721064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66CEA8C-D295-FD3E-F9CE-A3787FB85010}"/>
                  </a:ext>
                </a:extLst>
              </p:cNvPr>
              <p:cNvSpPr txBox="1"/>
              <p:nvPr/>
            </p:nvSpPr>
            <p:spPr>
              <a:xfrm>
                <a:off x="8141025" y="2569741"/>
                <a:ext cx="3090270" cy="982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sz="2000" dirty="0"/>
                  <a:t>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begChr m:val="|"/>
                        <m:endChr m:val="|"/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IN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N" sz="20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IN" sz="2000" b="0" i="0" smtClean="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IN" sz="20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−1 </m:t>
                            </m:r>
                            <m:r>
                              <a:rPr lang="en-IN" sz="2000" b="0" i="0" smtClean="0">
                                <a:latin typeface="Cambria Math" panose="02040503050406030204" pitchFamily="18" charset="0"/>
                              </a:rPr>
                              <m:t>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IN" sz="20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000" b="0" i="1" smtClean="0">
                                    <a:latin typeface="Cambria Math" panose="02040503050406030204" pitchFamily="18" charset="0"/>
                                  </a:rPr>
                                  <m:t>−1,+1</m:t>
                                </m:r>
                              </m:e>
                            </m:d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b="0" i="0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m:rPr>
                                <m:sty m:val="p"/>
                              </m:rPr>
                              <a:rPr lang="en-IN" sz="20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IN" sz="20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66CEA8C-D295-FD3E-F9CE-A3787FB85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025" y="2569741"/>
                <a:ext cx="3090270" cy="9825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Line 15">
            <a:extLst>
              <a:ext uri="{FF2B5EF4-FFF2-40B4-BE49-F238E27FC236}">
                <a16:creationId xmlns:a16="http://schemas.microsoft.com/office/drawing/2014/main" id="{D4A09D03-CE94-79C9-6A8C-0D3F073FC9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4848" y="3338818"/>
            <a:ext cx="494534" cy="624833"/>
          </a:xfrm>
          <a:prstGeom prst="line">
            <a:avLst/>
          </a:prstGeom>
          <a:noFill/>
          <a:ln w="38100" cap="flat">
            <a:solidFill>
              <a:srgbClr val="33CC33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4" name="Line 15">
            <a:extLst>
              <a:ext uri="{FF2B5EF4-FFF2-40B4-BE49-F238E27FC236}">
                <a16:creationId xmlns:a16="http://schemas.microsoft.com/office/drawing/2014/main" id="{28C9C75D-029B-42F0-F1A1-EB29AF86BE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37572" y="3238586"/>
            <a:ext cx="583852" cy="717112"/>
          </a:xfrm>
          <a:prstGeom prst="line">
            <a:avLst/>
          </a:prstGeom>
          <a:noFill/>
          <a:ln w="38100" cap="flat">
            <a:solidFill>
              <a:srgbClr val="33CC33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5" name="Partial Circle 44">
            <a:extLst>
              <a:ext uri="{FF2B5EF4-FFF2-40B4-BE49-F238E27FC236}">
                <a16:creationId xmlns:a16="http://schemas.microsoft.com/office/drawing/2014/main" id="{5FBDD35C-56B7-48F8-5907-D7FBD55F5E79}"/>
              </a:ext>
            </a:extLst>
          </p:cNvPr>
          <p:cNvSpPr/>
          <p:nvPr/>
        </p:nvSpPr>
        <p:spPr>
          <a:xfrm rot="18086739">
            <a:off x="6222387" y="3280129"/>
            <a:ext cx="614222" cy="699829"/>
          </a:xfrm>
          <a:prstGeom prst="pie">
            <a:avLst>
              <a:gd name="adj1" fmla="val 448581"/>
              <a:gd name="adj2" fmla="val 667221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Speech Bubble: Rectangle 45">
                <a:extLst>
                  <a:ext uri="{FF2B5EF4-FFF2-40B4-BE49-F238E27FC236}">
                    <a16:creationId xmlns:a16="http://schemas.microsoft.com/office/drawing/2014/main" id="{09A689E1-1AB1-6A2E-70FF-4FB9D94F1B82}"/>
                  </a:ext>
                </a:extLst>
              </p:cNvPr>
              <p:cNvSpPr/>
              <p:nvPr/>
            </p:nvSpPr>
            <p:spPr>
              <a:xfrm>
                <a:off x="9106141" y="1616408"/>
                <a:ext cx="2344840" cy="769442"/>
              </a:xfrm>
              <a:prstGeom prst="wedgeRectCallout">
                <a:avLst>
                  <a:gd name="adj1" fmla="val -40354"/>
                  <a:gd name="adj2" fmla="val 71489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Using max rule of sub-differentials and using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IN" sz="1600" b="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6" name="Speech Bubble: Rectangle 45">
                <a:extLst>
                  <a:ext uri="{FF2B5EF4-FFF2-40B4-BE49-F238E27FC236}">
                    <a16:creationId xmlns:a16="http://schemas.microsoft.com/office/drawing/2014/main" id="{09A689E1-1AB1-6A2E-70FF-4FB9D94F1B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6141" y="1616408"/>
                <a:ext cx="2344840" cy="769442"/>
              </a:xfrm>
              <a:prstGeom prst="wedgeRectCallout">
                <a:avLst>
                  <a:gd name="adj1" fmla="val -40354"/>
                  <a:gd name="adj2" fmla="val 71489"/>
                </a:avLst>
              </a:prstGeom>
              <a:blipFill>
                <a:blip r:embed="rId11"/>
                <a:stretch>
                  <a:fillRect l="-1295" t="-3846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Speech Bubble: Rectangle 46">
                <a:extLst>
                  <a:ext uri="{FF2B5EF4-FFF2-40B4-BE49-F238E27FC236}">
                    <a16:creationId xmlns:a16="http://schemas.microsoft.com/office/drawing/2014/main" id="{5C3DF7F3-6C93-4A10-A0E1-9FD5072F3B58}"/>
                  </a:ext>
                </a:extLst>
              </p:cNvPr>
              <p:cNvSpPr/>
              <p:nvPr/>
            </p:nvSpPr>
            <p:spPr>
              <a:xfrm>
                <a:off x="2776924" y="3065494"/>
                <a:ext cx="2068697" cy="481960"/>
              </a:xfrm>
              <a:prstGeom prst="wedgeRectCallout">
                <a:avLst>
                  <a:gd name="adj1" fmla="val -78473"/>
                  <a:gd name="adj2" fmla="val 48861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Non-differentiable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sSup>
                      <m:sSupPr>
                        <m:ctrlP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= 0</a:t>
                </a:r>
              </a:p>
            </p:txBody>
          </p:sp>
        </mc:Choice>
        <mc:Fallback xmlns="">
          <p:sp>
            <p:nvSpPr>
              <p:cNvPr id="47" name="Speech Bubble: Rectangle 46">
                <a:extLst>
                  <a:ext uri="{FF2B5EF4-FFF2-40B4-BE49-F238E27FC236}">
                    <a16:creationId xmlns:a16="http://schemas.microsoft.com/office/drawing/2014/main" id="{5C3DF7F3-6C93-4A10-A0E1-9FD5072F3B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924" y="3065494"/>
                <a:ext cx="2068697" cy="481960"/>
              </a:xfrm>
              <a:prstGeom prst="wedgeRectCallout">
                <a:avLst>
                  <a:gd name="adj1" fmla="val -78473"/>
                  <a:gd name="adj2" fmla="val 48861"/>
                </a:avLst>
              </a:prstGeom>
              <a:blipFill>
                <a:blip r:embed="rId12"/>
                <a:stretch>
                  <a:fillRect t="-12195" b="-23171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>
            <a:extLst>
              <a:ext uri="{FF2B5EF4-FFF2-40B4-BE49-F238E27FC236}">
                <a16:creationId xmlns:a16="http://schemas.microsoft.com/office/drawing/2014/main" id="{B38F618F-D007-492F-87F9-89BA538442F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48570" y="4074598"/>
            <a:ext cx="1004822" cy="965223"/>
          </a:xfrm>
          <a:prstGeom prst="rect">
            <a:avLst/>
          </a:prstGeom>
        </p:spPr>
      </p:pic>
      <p:sp>
        <p:nvSpPr>
          <p:cNvPr id="49" name="Speech Bubble: Rectangle 48">
            <a:extLst>
              <a:ext uri="{FF2B5EF4-FFF2-40B4-BE49-F238E27FC236}">
                <a16:creationId xmlns:a16="http://schemas.microsoft.com/office/drawing/2014/main" id="{AD4C3A5D-BB48-B7DA-6B1F-A9340C87671E}"/>
              </a:ext>
            </a:extLst>
          </p:cNvPr>
          <p:cNvSpPr/>
          <p:nvPr/>
        </p:nvSpPr>
        <p:spPr>
          <a:xfrm>
            <a:off x="8298148" y="3931969"/>
            <a:ext cx="2619738" cy="769441"/>
          </a:xfrm>
          <a:prstGeom prst="wedgeRectCallout">
            <a:avLst>
              <a:gd name="adj1" fmla="val 58964"/>
              <a:gd name="adj2" fmla="val 1842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Can now use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subgradient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descent or </a:t>
            </a:r>
            <a:r>
              <a:rPr lang="en-IN" sz="1400" u="sng" dirty="0">
                <a:solidFill>
                  <a:schemeClr val="tx1"/>
                </a:solidFill>
                <a:latin typeface="Abadi Extra Light" panose="020B0204020104020204" pitchFamily="34" charset="0"/>
              </a:rPr>
              <a:t>stochastic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subgradient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descent using these (sub)gradients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672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868"/>
    </mc:Choice>
    <mc:Fallback xmlns="">
      <p:transition spd="slow" advTm="2078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3" grpId="0" animBg="1"/>
      <p:bldP spid="1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 err="1">
                <a:solidFill>
                  <a:schemeClr val="accent2">
                    <a:lumMod val="75000"/>
                  </a:schemeClr>
                </a:solidFill>
              </a:rPr>
              <a:t>Subgradient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 for Classification with Perceptron Loss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Perceptron loss for binary classification: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IN" b="0" i="1" smtClean="0"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{0,−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nary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If we pick </a:t>
                </a:r>
                <a14:m>
                  <m:oMath xmlns:m="http://schemas.openxmlformats.org/officeDocument/2006/math">
                    <m:r>
                      <a:rPr lang="en-IN" sz="26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GB" sz="26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sz="2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𝕀</m:t>
                    </m:r>
                    <m:d>
                      <m:dPr>
                        <m:begChr m:val="["/>
                        <m:endChr m:val="]"/>
                        <m:ctrlPr>
                          <a:rPr lang="en-IN" sz="2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b>
                          <m:sSubPr>
                            <m:ctrlP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sSub>
                      <m:sSubPr>
                        <m:ctrlPr>
                          <a:rPr lang="en-IN" sz="2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IN" sz="2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Stochastic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subgradient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descent for Perceptron loss will have updates of the form</a:t>
                </a:r>
                <a:endParaRPr lang="en-GB" sz="2600" b="1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>
            <a:extLst>
              <a:ext uri="{FF2B5EF4-FFF2-40B4-BE49-F238E27FC236}">
                <a16:creationId xmlns:a16="http://schemas.microsoft.com/office/drawing/2014/main" id="{AA751177-1B2B-4FC0-9B0C-3DE17545A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896" y="1767455"/>
            <a:ext cx="2724169" cy="173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F52A7C-C87B-44B1-AF64-D347FDE01C8C}"/>
                  </a:ext>
                </a:extLst>
              </p:cNvPr>
              <p:cNvSpPr txBox="1"/>
              <p:nvPr/>
            </p:nvSpPr>
            <p:spPr>
              <a:xfrm>
                <a:off x="5372224" y="1764742"/>
                <a:ext cx="26854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2400" dirty="0" err="1">
                    <a:latin typeface="Abadi Extra Light" panose="020B0204020104020204" pitchFamily="34" charset="0"/>
                  </a:rPr>
                  <a:t>Subgradients</a:t>
                </a:r>
                <a:r>
                  <a:rPr lang="en-IN" sz="2400" dirty="0">
                    <a:latin typeface="Abadi Extra Light" panose="020B0204020104020204" pitchFamily="34" charset="0"/>
                  </a:rPr>
                  <a:t> </a:t>
                </a:r>
                <a:r>
                  <a:rPr lang="en-IN" sz="2400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IN" sz="24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IN" sz="2400" b="1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F52A7C-C87B-44B1-AF64-D347FDE01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224" y="1764742"/>
                <a:ext cx="2685415" cy="461665"/>
              </a:xfrm>
              <a:prstGeom prst="rect">
                <a:avLst/>
              </a:prstGeom>
              <a:blipFill>
                <a:blip r:embed="rId5"/>
                <a:stretch>
                  <a:fillRect l="-3401" t="-11842" b="-2763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A5FB55D5-57A3-1A29-D492-448F78519C2D}"/>
              </a:ext>
            </a:extLst>
          </p:cNvPr>
          <p:cNvSpPr/>
          <p:nvPr/>
        </p:nvSpPr>
        <p:spPr>
          <a:xfrm>
            <a:off x="8326777" y="1709277"/>
            <a:ext cx="1730696" cy="572593"/>
          </a:xfrm>
          <a:prstGeom prst="wedgeRectCallout">
            <a:avLst>
              <a:gd name="adj1" fmla="val -64324"/>
              <a:gd name="adj2" fmla="val 10434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Using max rule of sub-differentials</a:t>
            </a:r>
            <a:endParaRPr lang="en-IN" sz="1600" b="0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E24A12-0E62-38D1-C504-17370C1DFAFC}"/>
                  </a:ext>
                </a:extLst>
              </p:cNvPr>
              <p:cNvSpPr txBox="1"/>
              <p:nvPr/>
            </p:nvSpPr>
            <p:spPr>
              <a:xfrm>
                <a:off x="5474440" y="2435504"/>
                <a:ext cx="3928191" cy="11396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0             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IN" sz="2000" i="1">
                                  <a:latin typeface="Cambria Math" panose="02040503050406030204" pitchFamily="18" charset="0"/>
                                </a:rPr>
                                <m:t>for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0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  <m:r>
                                <m:rPr>
                                  <m:nor/>
                                </m:rPr>
                                <a:rPr lang="en-IN" sz="2000" dirty="0"/>
                                <m:t>  </m:t>
                              </m:r>
                            </m:e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IN" sz="2000" i="1">
                                  <a:latin typeface="Cambria Math" panose="02040503050406030204" pitchFamily="18" charset="0"/>
                                </a:rPr>
                                <m:t>for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0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en-IN" sz="2000" dirty="0"/>
                                <m:t> </m:t>
                              </m:r>
                            </m:e>
                            <m:e>
                              <m:r>
                                <a:rPr lang="en-IN" sz="20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b>
                                <m:sSubPr>
                                  <m:ctrlPr>
                                    <a:rPr lang="en-I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I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for</m:t>
                              </m:r>
                              <m:r>
                                <a:rPr lang="en-I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sSub>
                                <m:sSubPr>
                                  <m:ctrlPr>
                                    <a:rPr lang="en-I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I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I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I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en-IN" sz="2000" dirty="0">
                                  <a:solidFill>
                                    <a:srgbClr val="FF0000"/>
                                  </a:solidFill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IN" sz="20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E24A12-0E62-38D1-C504-17370C1DF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440" y="2435504"/>
                <a:ext cx="3928191" cy="11396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74E345-52D2-F72D-3954-8D6C6025C473}"/>
                  </a:ext>
                </a:extLst>
              </p:cNvPr>
              <p:cNvSpPr txBox="1"/>
              <p:nvPr/>
            </p:nvSpPr>
            <p:spPr>
              <a:xfrm>
                <a:off x="9534345" y="3193240"/>
                <a:ext cx="220393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IN" sz="20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IN" sz="2000">
                          <a:latin typeface="Cambria Math" panose="02040503050406030204" pitchFamily="18" charset="0"/>
                        </a:rPr>
                        <m:t>where</m:t>
                      </m:r>
                      <m:r>
                        <m:rPr>
                          <m:nor/>
                        </m:rPr>
                        <a:rPr lang="en-IN" sz="20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2000" i="1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IN" sz="20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∈[−1,0])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74E345-52D2-F72D-3954-8D6C6025C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345" y="3193240"/>
                <a:ext cx="2203937" cy="307777"/>
              </a:xfrm>
              <a:prstGeom prst="rect">
                <a:avLst/>
              </a:prstGeom>
              <a:blipFill>
                <a:blip r:embed="rId7"/>
                <a:stretch>
                  <a:fillRect l="-3867" t="-2000" r="-3867" b="-36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228737-C1DA-CDD9-7BFF-78A9B2A954E6}"/>
                  </a:ext>
                </a:extLst>
              </p:cNvPr>
              <p:cNvSpPr txBox="1"/>
              <p:nvPr/>
            </p:nvSpPr>
            <p:spPr>
              <a:xfrm>
                <a:off x="3178140" y="4926764"/>
                <a:ext cx="2864439" cy="5329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IN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I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IN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IN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IN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  <m:sup>
                          <m:r>
                            <a:rPr lang="en-I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N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228737-C1DA-CDD9-7BFF-78A9B2A95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140" y="4926764"/>
                <a:ext cx="2864439" cy="5329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F7BC1A-95F6-5719-8E10-2AAB090AD30D}"/>
                  </a:ext>
                </a:extLst>
              </p:cNvPr>
              <p:cNvSpPr txBox="1"/>
              <p:nvPr/>
            </p:nvSpPr>
            <p:spPr>
              <a:xfrm>
                <a:off x="3728302" y="5664522"/>
                <a:ext cx="3980898" cy="448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  </m:t>
                      </m:r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IN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IN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F7BC1A-95F6-5719-8E10-2AAB090AD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302" y="5664522"/>
                <a:ext cx="3980898" cy="448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DFA5083F-262D-DACC-CD42-F2586448A542}"/>
                  </a:ext>
                </a:extLst>
              </p:cNvPr>
              <p:cNvSpPr/>
              <p:nvPr/>
            </p:nvSpPr>
            <p:spPr>
              <a:xfrm>
                <a:off x="6272449" y="4810551"/>
                <a:ext cx="2561159" cy="765392"/>
              </a:xfrm>
              <a:prstGeom prst="wedgeRectCallout">
                <a:avLst>
                  <a:gd name="adj1" fmla="val -60428"/>
                  <a:gd name="adj2" fmla="val 7146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Meaning: The current weight vector does not correctly predict the label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endParaRPr lang="en-IN" sz="1600" b="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DFA5083F-262D-DACC-CD42-F2586448A5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449" y="4810551"/>
                <a:ext cx="2561159" cy="765392"/>
              </a:xfrm>
              <a:prstGeom prst="wedgeRectCallout">
                <a:avLst>
                  <a:gd name="adj1" fmla="val -60428"/>
                  <a:gd name="adj2" fmla="val 7146"/>
                </a:avLst>
              </a:prstGeom>
              <a:blipFill>
                <a:blip r:embed="rId10"/>
                <a:stretch>
                  <a:fillRect t="-5469" b="-1250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FCA1F1BC-1CBB-B5CC-6960-F526C5147E8C}"/>
              </a:ext>
            </a:extLst>
          </p:cNvPr>
          <p:cNvSpPr/>
          <p:nvPr/>
        </p:nvSpPr>
        <p:spPr>
          <a:xfrm>
            <a:off x="8926416" y="4825401"/>
            <a:ext cx="2698926" cy="839121"/>
          </a:xfrm>
          <a:prstGeom prst="wedgeRectCallout">
            <a:avLst>
              <a:gd name="adj1" fmla="val -60428"/>
              <a:gd name="adj2" fmla="val 7146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rgbClr val="FF0000"/>
                </a:solidFill>
                <a:latin typeface="Abadi Extra Light" panose="020B0204020104020204" pitchFamily="34" charset="0"/>
              </a:rPr>
              <a:t>“mistake-driven” update (update only when the current weights make a mistake)</a:t>
            </a:r>
            <a:endParaRPr lang="en-IN" sz="1600" b="0" dirty="0">
              <a:solidFill>
                <a:srgbClr val="FF0000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639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453"/>
    </mc:Choice>
    <mc:Fallback xmlns="">
      <p:transition spd="slow" advTm="67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5" grpId="0"/>
      <p:bldP spid="9" grpId="0"/>
      <p:bldP spid="10" grpId="0"/>
      <p:bldP spid="11" grpId="0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FEC98B-988C-DD36-39F5-2B3A8C83F66F}"/>
                  </a:ext>
                </a:extLst>
              </p:cNvPr>
              <p:cNvSpPr txBox="1"/>
              <p:nvPr/>
            </p:nvSpPr>
            <p:spPr>
              <a:xfrm>
                <a:off x="1962666" y="1774770"/>
                <a:ext cx="6505648" cy="2041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Initialize </a:t>
                </a:r>
                <a14:m>
                  <m:oMath xmlns:m="http://schemas.openxmlformats.org/officeDocument/2006/math">
                    <m:r>
                      <a:rPr lang="en-IN" sz="2400" b="1" i="1" dirty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IN" sz="2400" dirty="0">
                  <a:latin typeface="Abadi Extra Light" panose="020B0204020104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For iteration </a:t>
                </a:r>
                <a14:m>
                  <m:oMath xmlns:m="http://schemas.openxmlformats.org/officeDocument/2006/math">
                    <m:r>
                      <a:rPr lang="en-IN" sz="2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2400" i="1" dirty="0">
                        <a:latin typeface="Cambria Math" panose="02040503050406030204" pitchFamily="18" charset="0"/>
                      </a:rPr>
                      <m:t>=0,1,2,… 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(or until convergence)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Pick a training example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randomly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IN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IN" sz="24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IN" sz="24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(i.e., mistake) then update</a:t>
                </a:r>
              </a:p>
              <a:p>
                <a:endParaRPr lang="en-IN" sz="24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FEC98B-988C-DD36-39F5-2B3A8C83F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666" y="1774770"/>
                <a:ext cx="6505648" cy="2041841"/>
              </a:xfrm>
              <a:prstGeom prst="rect">
                <a:avLst/>
              </a:prstGeom>
              <a:blipFill>
                <a:blip r:embed="rId3"/>
                <a:stretch>
                  <a:fillRect l="-1312" t="-179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95BA53C-D89A-E0BB-4579-4F0721F12BF1}"/>
              </a:ext>
            </a:extLst>
          </p:cNvPr>
          <p:cNvSpPr/>
          <p:nvPr/>
        </p:nvSpPr>
        <p:spPr>
          <a:xfrm>
            <a:off x="1962667" y="1770275"/>
            <a:ext cx="6347386" cy="225102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Perceptron Algorithm for Binary Classification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Stochastic sub-grad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desc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on Perceptron loss is also known as the Perceptron algorithm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i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i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i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i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i="1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1000" i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Cambria Math" panose="02040503050406030204" pitchFamily="18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An example of an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online learning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algorithm (processes one training ex. at a time)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easy to see that the final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has the form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solidFill>
                          <a:srgbClr val="B806AB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2600" b="1" i="1" dirty="0" smtClean="0">
                        <a:solidFill>
                          <a:srgbClr val="B806AB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IN" sz="2600" b="1" i="1" dirty="0" smtClean="0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600" b="0" i="1" dirty="0" smtClean="0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600" b="0" i="1" dirty="0" smtClean="0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dirty="0" smtClean="0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sz="2600" i="1" dirty="0" smtClean="0">
                                <a:solidFill>
                                  <a:srgbClr val="B806A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dirty="0" smtClean="0">
                                <a:solidFill>
                                  <a:srgbClr val="B806AB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sz="2600" b="0" i="1" dirty="0" smtClean="0">
                                <a:solidFill>
                                  <a:srgbClr val="B806AB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IN" sz="2600" i="1" dirty="0" smtClean="0">
                                <a:solidFill>
                                  <a:srgbClr val="B806A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dirty="0" smtClean="0">
                                <a:solidFill>
                                  <a:srgbClr val="B806AB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600" b="0" i="1" dirty="0" smtClean="0">
                                <a:solidFill>
                                  <a:srgbClr val="B806AB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IN" sz="2600" b="1" i="1" dirty="0" smtClean="0">
                                <a:solidFill>
                                  <a:srgbClr val="B806A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1" i="1" dirty="0" smtClean="0">
                                <a:solidFill>
                                  <a:srgbClr val="B806AB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600" b="0" i="1" dirty="0" smtClean="0">
                                <a:solidFill>
                                  <a:srgbClr val="B806AB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is total number of mistakes made by the algorithm on example </a:t>
                </a:r>
                <a14:m>
                  <m:oMath xmlns:m="http://schemas.openxmlformats.org/officeDocument/2006/math">
                    <m:r>
                      <a:rPr lang="en-IN" sz="22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2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Important: </a:t>
                </a:r>
                <a14:m>
                  <m:oMath xmlns:m="http://schemas.openxmlformats.org/officeDocument/2006/math">
                    <m:r>
                      <a:rPr lang="en-GB" sz="2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GB" sz="2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in many classification/regression models can be written as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I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I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IN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endParaRPr lang="en-GB" sz="2200" dirty="0">
                  <a:solidFill>
                    <a:srgbClr val="FF0000"/>
                  </a:solidFill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2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4"/>
                <a:stretch>
                  <a:fillRect l="-935" t="-1645" r="-156" b="-36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9DD54269-3EA4-4BEC-8EEF-E854E8DA2843}"/>
              </a:ext>
            </a:extLst>
          </p:cNvPr>
          <p:cNvSpPr/>
          <p:nvPr/>
        </p:nvSpPr>
        <p:spPr>
          <a:xfrm>
            <a:off x="186139" y="2295792"/>
            <a:ext cx="1600716" cy="821500"/>
          </a:xfrm>
          <a:prstGeom prst="wedgeRectCallout">
            <a:avLst>
              <a:gd name="adj1" fmla="val 88707"/>
              <a:gd name="adj2" fmla="val 321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Note: An example may get chosen several times during the entire run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59E735C0-3E0A-4AB0-B326-88FB961100D1}"/>
                  </a:ext>
                </a:extLst>
              </p:cNvPr>
              <p:cNvSpPr/>
              <p:nvPr/>
            </p:nvSpPr>
            <p:spPr>
              <a:xfrm>
                <a:off x="6772145" y="6266332"/>
                <a:ext cx="2506562" cy="465947"/>
              </a:xfrm>
              <a:prstGeom prst="wedgeRectCallout">
                <a:avLst>
                  <a:gd name="adj1" fmla="val 40757"/>
                  <a:gd name="adj2" fmla="val -8099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Meaning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may be different depending on the problem </a:t>
                </a: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59E735C0-3E0A-4AB0-B326-88FB96110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145" y="6266332"/>
                <a:ext cx="2506562" cy="465947"/>
              </a:xfrm>
              <a:prstGeom prst="wedgeRectCallout">
                <a:avLst>
                  <a:gd name="adj1" fmla="val 40757"/>
                  <a:gd name="adj2" fmla="val -80994"/>
                </a:avLst>
              </a:prstGeom>
              <a:blipFill>
                <a:blip r:embed="rId5"/>
                <a:stretch>
                  <a:fillRect l="-483" b="-125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DF1AB46-4B3F-4E6B-B0B7-D538FE068E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00217" y="1676743"/>
            <a:ext cx="1004822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A12BCEB7-72C9-4CC4-9665-98B4FFD1221F}"/>
                  </a:ext>
                </a:extLst>
              </p:cNvPr>
              <p:cNvSpPr/>
              <p:nvPr/>
            </p:nvSpPr>
            <p:spPr>
              <a:xfrm>
                <a:off x="8389159" y="1770275"/>
                <a:ext cx="2800964" cy="1149094"/>
              </a:xfrm>
              <a:prstGeom prst="wedgeRectCallout">
                <a:avLst>
                  <a:gd name="adj1" fmla="val 57683"/>
                  <a:gd name="adj2" fmla="val -2518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Updates are “corrective”: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+1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after the update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will be less negative. Likewise,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IN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after the update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will be less positive</a:t>
                </a: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A12BCEB7-72C9-4CC4-9665-98B4FFD122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159" y="1770275"/>
                <a:ext cx="2800964" cy="1149094"/>
              </a:xfrm>
              <a:prstGeom prst="wedgeRectCallout">
                <a:avLst>
                  <a:gd name="adj1" fmla="val 57683"/>
                  <a:gd name="adj2" fmla="val -25182"/>
                </a:avLst>
              </a:prstGeom>
              <a:blipFill>
                <a:blip r:embed="rId7"/>
                <a:stretch>
                  <a:fillRect l="-400" t="-521" b="-468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B3D2378C-3AB0-450E-B6B2-26FD01822F3A}"/>
              </a:ext>
            </a:extLst>
          </p:cNvPr>
          <p:cNvSpPr/>
          <p:nvPr/>
        </p:nvSpPr>
        <p:spPr>
          <a:xfrm>
            <a:off x="8931392" y="3117292"/>
            <a:ext cx="2898658" cy="1069854"/>
          </a:xfrm>
          <a:prstGeom prst="wedgeRectCallout">
            <a:avLst>
              <a:gd name="adj1" fmla="val -1944"/>
              <a:gd name="adj2" fmla="val -7563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If training data is linearly separable, the Perceptron algo will converge in a finite number of iterations </a:t>
            </a:r>
          </a:p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(Block &amp;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Novikoff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theorem)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3386A4C-B55B-4204-7C54-D5FE0AAC8220}"/>
                  </a:ext>
                </a:extLst>
              </p:cNvPr>
              <p:cNvSpPr txBox="1"/>
              <p:nvPr/>
            </p:nvSpPr>
            <p:spPr>
              <a:xfrm>
                <a:off x="3354852" y="3484604"/>
                <a:ext cx="3873222" cy="448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3386A4C-B55B-4204-7C54-D5FE0AAC8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852" y="3484604"/>
                <a:ext cx="3873222" cy="448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74ACEE16-2D3A-008C-9465-560D660D6034}"/>
                  </a:ext>
                </a:extLst>
              </p:cNvPr>
              <p:cNvSpPr/>
              <p:nvPr/>
            </p:nvSpPr>
            <p:spPr>
              <a:xfrm>
                <a:off x="10350113" y="5385248"/>
                <a:ext cx="1705337" cy="431842"/>
              </a:xfrm>
              <a:prstGeom prst="wedgeRectCallout">
                <a:avLst>
                  <a:gd name="adj1" fmla="val -47894"/>
                  <a:gd name="adj2" fmla="val -6909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Thus </a:t>
                </a:r>
                <a14:m>
                  <m:oMath xmlns:m="http://schemas.openxmlformats.org/officeDocument/2006/math">
                    <m:r>
                      <a:rPr lang="en-IN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In the </a:t>
                </a:r>
                <a:r>
                  <a:rPr lang="en-IN" sz="14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span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of training inputs</a:t>
                </a:r>
              </a:p>
            </p:txBody>
          </p:sp>
        </mc:Choice>
        <mc:Fallback xmlns="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74ACEE16-2D3A-008C-9465-560D660D6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0113" y="5385248"/>
                <a:ext cx="1705337" cy="431842"/>
              </a:xfrm>
              <a:prstGeom prst="wedgeRectCallout">
                <a:avLst>
                  <a:gd name="adj1" fmla="val -47894"/>
                  <a:gd name="adj2" fmla="val -69094"/>
                </a:avLst>
              </a:prstGeom>
              <a:blipFill>
                <a:blip r:embed="rId9"/>
                <a:stretch>
                  <a:fillRect b="-1797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6600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453"/>
    </mc:Choice>
    <mc:Fallback xmlns="">
      <p:transition spd="slow" advTm="67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10" grpId="0" animBg="1"/>
      <p:bldP spid="9" grpId="0" animBg="1"/>
      <p:bldP spid="16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Perceptron and (lack of) Margins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Perceptron would learn a hyperplane (of many possible) that separates the classes</a:t>
                </a:r>
                <a:endParaRPr lang="en-GB" sz="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Doesn’t guarantee any “margin” around the hyperplane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The hyperplane can get arbitrarily close to some training example(s) on either side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This may not be good for generalization performance</a:t>
                </a:r>
              </a:p>
              <a:p>
                <a:pPr marL="457200" lvl="1" indent="0">
                  <a:buNone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Can artificially introduce margin by changing the mistake condition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GB" sz="2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Methods like logistic regression also do not guarantee large margins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Support Vector Machine (SVM) does it directly by learning the </a:t>
                </a:r>
                <a:r>
                  <a:rPr lang="en-GB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max. margin hyperplane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 b="-28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90C708A-EABF-45FB-9ABB-095BB45C4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9079" y="1758891"/>
            <a:ext cx="2236922" cy="19467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E080139E-B6CE-4A95-A813-E44BE78A1A24}"/>
                  </a:ext>
                </a:extLst>
              </p:cNvPr>
              <p:cNvSpPr/>
              <p:nvPr/>
            </p:nvSpPr>
            <p:spPr>
              <a:xfrm>
                <a:off x="6487617" y="1722539"/>
                <a:ext cx="4018458" cy="1096162"/>
              </a:xfrm>
              <a:prstGeom prst="wedgeRectCallout">
                <a:avLst>
                  <a:gd name="adj1" fmla="val -60851"/>
                  <a:gd name="adj2" fmla="val -134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Basically, it will learn the hyperplane which corresponds to the </a:t>
                </a:r>
                <a14:m>
                  <m:oMath xmlns:m="http://schemas.openxmlformats.org/officeDocument/2006/math">
                    <m:r>
                      <a:rPr lang="en-IN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that minimizes the Perceptron loss</a:t>
                </a: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E080139E-B6CE-4A95-A813-E44BE78A1A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617" y="1722539"/>
                <a:ext cx="4018458" cy="1096162"/>
              </a:xfrm>
              <a:prstGeom prst="wedgeRectCallout">
                <a:avLst>
                  <a:gd name="adj1" fmla="val -60851"/>
                  <a:gd name="adj2" fmla="val -1345"/>
                </a:avLst>
              </a:prstGeom>
              <a:blipFill>
                <a:blip r:embed="rId5"/>
                <a:stretch>
                  <a:fillRect b="-494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541D8107-6C98-4CBD-A28F-B3A4684CCCA4}"/>
                  </a:ext>
                </a:extLst>
              </p:cNvPr>
              <p:cNvSpPr/>
              <p:nvPr/>
            </p:nvSpPr>
            <p:spPr>
              <a:xfrm>
                <a:off x="8340120" y="4704321"/>
                <a:ext cx="2759977" cy="339755"/>
              </a:xfrm>
              <a:prstGeom prst="wedgeRectCallout">
                <a:avLst>
                  <a:gd name="adj1" fmla="val 44006"/>
                  <a:gd name="adj2" fmla="val 9248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some pre-specified margin</a:t>
                </a: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541D8107-6C98-4CBD-A28F-B3A4684CCC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120" y="4704321"/>
                <a:ext cx="2759977" cy="339755"/>
              </a:xfrm>
              <a:prstGeom prst="wedgeRectCallout">
                <a:avLst>
                  <a:gd name="adj1" fmla="val 44006"/>
                  <a:gd name="adj2" fmla="val 92481"/>
                </a:avLst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A81B1213-B7FC-4094-BEC0-5506A50A9944}"/>
              </a:ext>
            </a:extLst>
          </p:cNvPr>
          <p:cNvSpPr/>
          <p:nvPr/>
        </p:nvSpPr>
        <p:spPr>
          <a:xfrm>
            <a:off x="8865365" y="3143951"/>
            <a:ext cx="2759977" cy="895349"/>
          </a:xfrm>
          <a:prstGeom prst="wedgeRectCallout">
            <a:avLst>
              <a:gd name="adj1" fmla="val -37440"/>
              <a:gd name="adj2" fmla="val 7429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Kind of an “unsafe” situation to have – ideally would like it to be reasonably away from closest training examples from either class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099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453"/>
    </mc:Choice>
    <mc:Fallback xmlns="">
      <p:transition spd="slow" advTm="67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423" y="2175804"/>
            <a:ext cx="8449407" cy="2506391"/>
          </a:xfrm>
        </p:spPr>
        <p:txBody>
          <a:bodyPr>
            <a:noAutofit/>
          </a:bodyPr>
          <a:lstStyle/>
          <a:p>
            <a:pPr algn="ctr"/>
            <a:r>
              <a:rPr lang="en-IN" sz="6600" dirty="0">
                <a:solidFill>
                  <a:schemeClr val="accent2">
                    <a:lumMod val="75000"/>
                  </a:schemeClr>
                </a:solidFill>
              </a:rPr>
              <a:t>Learning Large-Margin Hyperplanes        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973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20"/>
    </mc:Choice>
    <mc:Fallback xmlns="">
      <p:transition spd="slow" advTm="2282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1C8C28-D147-2AB2-0951-A83456D3A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6354" y="5285943"/>
            <a:ext cx="1004822" cy="965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Support Vector Machine (SVM)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9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Hyperplane based classifier. Ensures a large margin around the hyperplane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Will assume a linear hyperplane to be of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(nonlinear ext. later)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Two other “supporting” hyperplanes defining a “no man’s land”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Ensure that </a:t>
                </a:r>
                <a:r>
                  <a:rPr lang="en-GB" sz="2200" u="sng" dirty="0">
                    <a:latin typeface="Abadi Extra Light" panose="020B0204020104020204" pitchFamily="34" charset="0"/>
                  </a:rPr>
                  <a:t>zero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training examples fall in this region (will relax later)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The SVM idea: Position the hyperplane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s.t.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this region is as “wide” as possible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935" t="-1864" b="-219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BD8BBE80-9C7A-47F4-97BF-7B13DFFFEC07}"/>
              </a:ext>
            </a:extLst>
          </p:cNvPr>
          <p:cNvSpPr/>
          <p:nvPr/>
        </p:nvSpPr>
        <p:spPr>
          <a:xfrm>
            <a:off x="1654933" y="4121301"/>
            <a:ext cx="176168" cy="1845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898C4F-4E0F-4F03-A704-A0D5245B8CEE}"/>
              </a:ext>
            </a:extLst>
          </p:cNvPr>
          <p:cNvSpPr/>
          <p:nvPr/>
        </p:nvSpPr>
        <p:spPr>
          <a:xfrm>
            <a:off x="2201243" y="2526977"/>
            <a:ext cx="176168" cy="1845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1946F4-CC7E-4CEC-9537-2431C56CAAAC}"/>
              </a:ext>
            </a:extLst>
          </p:cNvPr>
          <p:cNvSpPr/>
          <p:nvPr/>
        </p:nvSpPr>
        <p:spPr>
          <a:xfrm>
            <a:off x="1920085" y="2636877"/>
            <a:ext cx="176168" cy="1845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CCFB0E-B2C0-4F6D-A4B3-C58982163004}"/>
              </a:ext>
            </a:extLst>
          </p:cNvPr>
          <p:cNvSpPr/>
          <p:nvPr/>
        </p:nvSpPr>
        <p:spPr>
          <a:xfrm>
            <a:off x="2146719" y="2807303"/>
            <a:ext cx="176168" cy="1845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6BB689D-EA34-4A2F-89D9-172964C95BAB}"/>
              </a:ext>
            </a:extLst>
          </p:cNvPr>
          <p:cNvSpPr/>
          <p:nvPr/>
        </p:nvSpPr>
        <p:spPr>
          <a:xfrm>
            <a:off x="1920085" y="3437007"/>
            <a:ext cx="176168" cy="1845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9D163B-5885-41F3-AA57-42F8C169A6F8}"/>
              </a:ext>
            </a:extLst>
          </p:cNvPr>
          <p:cNvSpPr/>
          <p:nvPr/>
        </p:nvSpPr>
        <p:spPr>
          <a:xfrm>
            <a:off x="1800158" y="3036942"/>
            <a:ext cx="176168" cy="1845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6EA18A8-1FDF-4536-9651-DA066DDCFA4B}"/>
              </a:ext>
            </a:extLst>
          </p:cNvPr>
          <p:cNvSpPr/>
          <p:nvPr/>
        </p:nvSpPr>
        <p:spPr>
          <a:xfrm>
            <a:off x="1604420" y="3252449"/>
            <a:ext cx="176168" cy="1845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C15AB88-3065-4678-840D-1EE678511B34}"/>
              </a:ext>
            </a:extLst>
          </p:cNvPr>
          <p:cNvSpPr/>
          <p:nvPr/>
        </p:nvSpPr>
        <p:spPr>
          <a:xfrm>
            <a:off x="1654933" y="3697447"/>
            <a:ext cx="176168" cy="1845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E3D895A-E43D-401D-9256-E03514428122}"/>
              </a:ext>
            </a:extLst>
          </p:cNvPr>
          <p:cNvSpPr/>
          <p:nvPr/>
        </p:nvSpPr>
        <p:spPr>
          <a:xfrm>
            <a:off x="2113159" y="3200305"/>
            <a:ext cx="176168" cy="1845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2034B60-2A4E-4040-8C93-92BE930EB7C9}"/>
              </a:ext>
            </a:extLst>
          </p:cNvPr>
          <p:cNvSpPr/>
          <p:nvPr/>
        </p:nvSpPr>
        <p:spPr>
          <a:xfrm>
            <a:off x="2884330" y="2432259"/>
            <a:ext cx="176168" cy="1845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D50CD2A-23BB-4A38-9DA0-F68116C68C48}"/>
              </a:ext>
            </a:extLst>
          </p:cNvPr>
          <p:cNvSpPr/>
          <p:nvPr/>
        </p:nvSpPr>
        <p:spPr>
          <a:xfrm>
            <a:off x="2428856" y="2899582"/>
            <a:ext cx="176168" cy="1845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9F78864-F9A8-4C56-93EF-957F00C8CCDC}"/>
              </a:ext>
            </a:extLst>
          </p:cNvPr>
          <p:cNvSpPr/>
          <p:nvPr/>
        </p:nvSpPr>
        <p:spPr>
          <a:xfrm>
            <a:off x="2749326" y="3136200"/>
            <a:ext cx="176168" cy="1845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9EDDF5D-02CD-4225-AE52-BDB119EC8E71}"/>
              </a:ext>
            </a:extLst>
          </p:cNvPr>
          <p:cNvSpPr/>
          <p:nvPr/>
        </p:nvSpPr>
        <p:spPr>
          <a:xfrm>
            <a:off x="2522350" y="2552943"/>
            <a:ext cx="176168" cy="1845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4142E51-5102-4272-8451-41B58A2A61C6}"/>
              </a:ext>
            </a:extLst>
          </p:cNvPr>
          <p:cNvSpPr/>
          <p:nvPr/>
        </p:nvSpPr>
        <p:spPr>
          <a:xfrm rot="1917477">
            <a:off x="3068570" y="4311641"/>
            <a:ext cx="176168" cy="18455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304B767-8906-4D08-8795-2C88D922A690}"/>
              </a:ext>
            </a:extLst>
          </p:cNvPr>
          <p:cNvSpPr/>
          <p:nvPr/>
        </p:nvSpPr>
        <p:spPr>
          <a:xfrm rot="1917477">
            <a:off x="3938883" y="3268158"/>
            <a:ext cx="176168" cy="18455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5BB11C1-E6BA-4B23-BE59-F80200746DFA}"/>
              </a:ext>
            </a:extLst>
          </p:cNvPr>
          <p:cNvSpPr/>
          <p:nvPr/>
        </p:nvSpPr>
        <p:spPr>
          <a:xfrm rot="1917477">
            <a:off x="4097172" y="3904243"/>
            <a:ext cx="176168" cy="18455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4199467-344D-4327-B201-FC5C74C62A2C}"/>
              </a:ext>
            </a:extLst>
          </p:cNvPr>
          <p:cNvSpPr/>
          <p:nvPr/>
        </p:nvSpPr>
        <p:spPr>
          <a:xfrm rot="1917477">
            <a:off x="4288343" y="2984804"/>
            <a:ext cx="176168" cy="18455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F44801E-3891-4C75-86BB-98199EC9E5CA}"/>
              </a:ext>
            </a:extLst>
          </p:cNvPr>
          <p:cNvSpPr/>
          <p:nvPr/>
        </p:nvSpPr>
        <p:spPr>
          <a:xfrm rot="1917477">
            <a:off x="3126495" y="4785734"/>
            <a:ext cx="176168" cy="18455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21E2CCD-E7DE-4346-95C5-4B6AD0A8D2AA}"/>
              </a:ext>
            </a:extLst>
          </p:cNvPr>
          <p:cNvSpPr/>
          <p:nvPr/>
        </p:nvSpPr>
        <p:spPr>
          <a:xfrm rot="1917477">
            <a:off x="3574786" y="3941745"/>
            <a:ext cx="176168" cy="18455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DCC16F2-8138-4F06-B6DA-181A6CA7DC3B}"/>
              </a:ext>
            </a:extLst>
          </p:cNvPr>
          <p:cNvSpPr/>
          <p:nvPr/>
        </p:nvSpPr>
        <p:spPr>
          <a:xfrm rot="1917477">
            <a:off x="4425163" y="3913687"/>
            <a:ext cx="176168" cy="18455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F22C3C8-EFD8-40F6-B62A-F24478D26ABA}"/>
              </a:ext>
            </a:extLst>
          </p:cNvPr>
          <p:cNvSpPr/>
          <p:nvPr/>
        </p:nvSpPr>
        <p:spPr>
          <a:xfrm rot="1917477">
            <a:off x="3601505" y="4376135"/>
            <a:ext cx="176168" cy="18455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77F9C40-7A74-48B9-B5F0-8C781DF5E1E4}"/>
              </a:ext>
            </a:extLst>
          </p:cNvPr>
          <p:cNvSpPr/>
          <p:nvPr/>
        </p:nvSpPr>
        <p:spPr>
          <a:xfrm rot="1917477">
            <a:off x="3628550" y="4719971"/>
            <a:ext cx="176168" cy="18455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17D8934-1C0A-4B1F-8109-EAE894BB2093}"/>
              </a:ext>
            </a:extLst>
          </p:cNvPr>
          <p:cNvSpPr/>
          <p:nvPr/>
        </p:nvSpPr>
        <p:spPr>
          <a:xfrm rot="1917477">
            <a:off x="3899006" y="3605168"/>
            <a:ext cx="176168" cy="18455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6CF7ACF-E200-407E-8189-0AA25707553B}"/>
              </a:ext>
            </a:extLst>
          </p:cNvPr>
          <p:cNvSpPr/>
          <p:nvPr/>
        </p:nvSpPr>
        <p:spPr>
          <a:xfrm rot="1917477">
            <a:off x="3973594" y="4283217"/>
            <a:ext cx="176168" cy="18455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2F3AF9E-ED33-4CAF-991F-E30CB0A70410}"/>
              </a:ext>
            </a:extLst>
          </p:cNvPr>
          <p:cNvSpPr/>
          <p:nvPr/>
        </p:nvSpPr>
        <p:spPr>
          <a:xfrm rot="1917477">
            <a:off x="4293508" y="3431009"/>
            <a:ext cx="176168" cy="18455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8EAA82B-D053-43C2-AD71-32DBE8364738}"/>
              </a:ext>
            </a:extLst>
          </p:cNvPr>
          <p:cNvCxnSpPr>
            <a:cxnSpLocks/>
          </p:cNvCxnSpPr>
          <p:nvPr/>
        </p:nvCxnSpPr>
        <p:spPr>
          <a:xfrm flipH="1">
            <a:off x="2323834" y="2656391"/>
            <a:ext cx="1418485" cy="2119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74F7240-5D14-4B02-8492-8A1E67FC78D1}"/>
              </a:ext>
            </a:extLst>
          </p:cNvPr>
          <p:cNvCxnSpPr>
            <a:cxnSpLocks/>
          </p:cNvCxnSpPr>
          <p:nvPr/>
        </p:nvCxnSpPr>
        <p:spPr>
          <a:xfrm flipH="1">
            <a:off x="2054484" y="2547362"/>
            <a:ext cx="1351289" cy="200426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C286C2C-0430-451E-9A57-9EFE2ECF979C}"/>
              </a:ext>
            </a:extLst>
          </p:cNvPr>
          <p:cNvCxnSpPr>
            <a:cxnSpLocks/>
          </p:cNvCxnSpPr>
          <p:nvPr/>
        </p:nvCxnSpPr>
        <p:spPr>
          <a:xfrm flipH="1">
            <a:off x="2622277" y="2807303"/>
            <a:ext cx="1431509" cy="217283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E00D796D-7BE2-40D1-AA01-C81A4E23C962}"/>
              </a:ext>
            </a:extLst>
          </p:cNvPr>
          <p:cNvSpPr/>
          <p:nvPr/>
        </p:nvSpPr>
        <p:spPr>
          <a:xfrm>
            <a:off x="2086529" y="3702529"/>
            <a:ext cx="176168" cy="1845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3AA53AD-4250-4611-8B53-A2CE18415BA2}"/>
                  </a:ext>
                </a:extLst>
              </p:cNvPr>
              <p:cNvSpPr txBox="1"/>
              <p:nvPr/>
            </p:nvSpPr>
            <p:spPr>
              <a:xfrm>
                <a:off x="1283507" y="4775891"/>
                <a:ext cx="13308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3AA53AD-4250-4611-8B53-A2CE18415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507" y="4775891"/>
                <a:ext cx="1330877" cy="276999"/>
              </a:xfrm>
              <a:prstGeom prst="rect">
                <a:avLst/>
              </a:prstGeom>
              <a:blipFill>
                <a:blip r:embed="rId6"/>
                <a:stretch>
                  <a:fillRect l="-2294" t="-4348" r="-3670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A6F60FC-001B-4514-BB2C-C05A6769B246}"/>
                  </a:ext>
                </a:extLst>
              </p:cNvPr>
              <p:cNvSpPr txBox="1"/>
              <p:nvPr/>
            </p:nvSpPr>
            <p:spPr>
              <a:xfrm>
                <a:off x="4045533" y="2739528"/>
                <a:ext cx="15038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A6F60FC-001B-4514-BB2C-C05A6769B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533" y="2739528"/>
                <a:ext cx="1503810" cy="276999"/>
              </a:xfrm>
              <a:prstGeom prst="rect">
                <a:avLst/>
              </a:prstGeom>
              <a:blipFill>
                <a:blip r:embed="rId7"/>
                <a:stretch>
                  <a:fillRect l="-2033" t="-4348" r="-3252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5120807-940B-4376-9C70-43750AFEDD45}"/>
                  </a:ext>
                </a:extLst>
              </p:cNvPr>
              <p:cNvSpPr txBox="1"/>
              <p:nvPr/>
            </p:nvSpPr>
            <p:spPr>
              <a:xfrm>
                <a:off x="3121105" y="2288915"/>
                <a:ext cx="13306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5120807-940B-4376-9C70-43750AFED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05" y="2288915"/>
                <a:ext cx="1330684" cy="276999"/>
              </a:xfrm>
              <a:prstGeom prst="rect">
                <a:avLst/>
              </a:prstGeom>
              <a:blipFill>
                <a:blip r:embed="rId8"/>
                <a:stretch>
                  <a:fillRect l="-2294" t="-4348" r="-3670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F0629332-19CC-4D37-BD7B-5FCB129BF777}"/>
              </a:ext>
            </a:extLst>
          </p:cNvPr>
          <p:cNvSpPr txBox="1"/>
          <p:nvPr/>
        </p:nvSpPr>
        <p:spPr>
          <a:xfrm>
            <a:off x="405041" y="2427414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badi Extra Light" panose="020B0204020104020204" pitchFamily="34" charset="0"/>
              </a:rPr>
              <a:t>Class +1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144C1FC-F489-4D89-B5A4-68FDB6F8589A}"/>
                  </a:ext>
                </a:extLst>
              </p:cNvPr>
              <p:cNvSpPr txBox="1"/>
              <p:nvPr/>
            </p:nvSpPr>
            <p:spPr>
              <a:xfrm>
                <a:off x="265245" y="2823327"/>
                <a:ext cx="13306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144C1FC-F489-4D89-B5A4-68FDB6F85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5" y="2823327"/>
                <a:ext cx="1330684" cy="276999"/>
              </a:xfrm>
              <a:prstGeom prst="rect">
                <a:avLst/>
              </a:prstGeom>
              <a:blipFill>
                <a:blip r:embed="rId9"/>
                <a:stretch>
                  <a:fillRect l="-2294" t="-4348" r="-3670" b="-1087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DBD31B22-7E3A-44F5-A6F1-8D0DACCEEB11}"/>
              </a:ext>
            </a:extLst>
          </p:cNvPr>
          <p:cNvSpPr txBox="1"/>
          <p:nvPr/>
        </p:nvSpPr>
        <p:spPr>
          <a:xfrm>
            <a:off x="4805725" y="3621565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badi Extra Light" panose="020B0204020104020204" pitchFamily="34" charset="0"/>
              </a:rPr>
              <a:t>Class 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6D09E82-BC10-4161-90D4-EAD43477B4DB}"/>
                  </a:ext>
                </a:extLst>
              </p:cNvPr>
              <p:cNvSpPr txBox="1"/>
              <p:nvPr/>
            </p:nvSpPr>
            <p:spPr>
              <a:xfrm>
                <a:off x="4693903" y="3970952"/>
                <a:ext cx="15038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≤−1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6D09E82-BC10-4161-90D4-EAD43477B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903" y="3970952"/>
                <a:ext cx="1503810" cy="276999"/>
              </a:xfrm>
              <a:prstGeom prst="rect">
                <a:avLst/>
              </a:prstGeom>
              <a:blipFill>
                <a:blip r:embed="rId10"/>
                <a:stretch>
                  <a:fillRect l="-2024" t="-4348" r="-2834" b="-1087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2585E55-E20B-48A3-BD79-25AC09999BEF}"/>
                  </a:ext>
                </a:extLst>
              </p:cNvPr>
              <p:cNvSpPr txBox="1"/>
              <p:nvPr/>
            </p:nvSpPr>
            <p:spPr>
              <a:xfrm>
                <a:off x="7936023" y="2302639"/>
                <a:ext cx="28821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≥1    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=+1 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2585E55-E20B-48A3-BD79-25AC09999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023" y="2302639"/>
                <a:ext cx="2882199" cy="276999"/>
              </a:xfrm>
              <a:prstGeom prst="rect">
                <a:avLst/>
              </a:prstGeom>
              <a:blipFill>
                <a:blip r:embed="rId11"/>
                <a:stretch>
                  <a:fillRect t="-4444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4EF7A00-9D2E-4D2B-89F7-AB02CC517E7A}"/>
                  </a:ext>
                </a:extLst>
              </p:cNvPr>
              <p:cNvSpPr txBox="1"/>
              <p:nvPr/>
            </p:nvSpPr>
            <p:spPr>
              <a:xfrm>
                <a:off x="7930650" y="2630023"/>
                <a:ext cx="30040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≤−1  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=−1 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4EF7A00-9D2E-4D2B-89F7-AB02CC517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650" y="2630023"/>
                <a:ext cx="3004027" cy="276999"/>
              </a:xfrm>
              <a:prstGeom prst="rect">
                <a:avLst/>
              </a:prstGeom>
              <a:blipFill>
                <a:blip r:embed="rId12"/>
                <a:stretch>
                  <a:fillRect t="-4348" b="-239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35CADEC-EAB4-4B1C-91AF-5C6E4B5E221E}"/>
                  </a:ext>
                </a:extLst>
              </p:cNvPr>
              <p:cNvSpPr txBox="1"/>
              <p:nvPr/>
            </p:nvSpPr>
            <p:spPr>
              <a:xfrm>
                <a:off x="7930650" y="2990721"/>
                <a:ext cx="2310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IN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)≥1   ∀</m:t>
                      </m:r>
                      <m:r>
                        <a:rPr lang="en-I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35CADEC-EAB4-4B1C-91AF-5C6E4B5E2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650" y="2990721"/>
                <a:ext cx="2310697" cy="276999"/>
              </a:xfrm>
              <a:prstGeom prst="rect">
                <a:avLst/>
              </a:prstGeom>
              <a:blipFill>
                <a:blip r:embed="rId13"/>
                <a:stretch>
                  <a:fillRect l="-2111" t="-4444" r="-1055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1FEFF5-5470-4935-9A6A-A3E8689DBC68}"/>
                  </a:ext>
                </a:extLst>
              </p:cNvPr>
              <p:cNvSpPr txBox="1"/>
              <p:nvPr/>
            </p:nvSpPr>
            <p:spPr>
              <a:xfrm>
                <a:off x="7693807" y="3812092"/>
                <a:ext cx="2429768" cy="6581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IN" sz="20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1≤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lim>
                      </m:limLow>
                      <m:f>
                        <m:f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0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I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1FEFF5-5470-4935-9A6A-A3E8689DB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3807" y="3812092"/>
                <a:ext cx="2429768" cy="65819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BAD58AED-1570-4C30-A21E-EC5F51462D03}"/>
              </a:ext>
            </a:extLst>
          </p:cNvPr>
          <p:cNvSpPr txBox="1"/>
          <p:nvPr/>
        </p:nvSpPr>
        <p:spPr>
          <a:xfrm>
            <a:off x="7541775" y="3404845"/>
            <a:ext cx="264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badi Extra Light" panose="020B0204020104020204" pitchFamily="34" charset="0"/>
              </a:rPr>
              <a:t>“Margin” of the hyperplane</a:t>
            </a:r>
          </a:p>
        </p:txBody>
      </p:sp>
      <p:sp>
        <p:nvSpPr>
          <p:cNvPr id="48" name="Speech Bubble: Rectangle 47">
            <a:extLst>
              <a:ext uri="{FF2B5EF4-FFF2-40B4-BE49-F238E27FC236}">
                <a16:creationId xmlns:a16="http://schemas.microsoft.com/office/drawing/2014/main" id="{A94F716C-056E-4D55-85BE-8FA91CBD65DD}"/>
              </a:ext>
            </a:extLst>
          </p:cNvPr>
          <p:cNvSpPr/>
          <p:nvPr/>
        </p:nvSpPr>
        <p:spPr>
          <a:xfrm>
            <a:off x="5553015" y="2791495"/>
            <a:ext cx="2210892" cy="506675"/>
          </a:xfrm>
          <a:prstGeom prst="wedgeRectCallout">
            <a:avLst>
              <a:gd name="adj1" fmla="val 51675"/>
              <a:gd name="adj2" fmla="val 8571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Distance from the </a:t>
            </a:r>
            <a:r>
              <a:rPr lang="en-IN" sz="1600" dirty="0">
                <a:solidFill>
                  <a:srgbClr val="0000FF"/>
                </a:solidFill>
                <a:latin typeface="Abadi Extra Light" panose="020B0204020104020204" pitchFamily="34" charset="0"/>
              </a:rPr>
              <a:t>closest point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(on either side)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8A37C7-D595-4806-8668-CBFA2863397A}"/>
                  </a:ext>
                </a:extLst>
              </p:cNvPr>
              <p:cNvSpPr txBox="1"/>
              <p:nvPr/>
            </p:nvSpPr>
            <p:spPr>
              <a:xfrm>
                <a:off x="8352546" y="4648457"/>
                <a:ext cx="2049151" cy="5575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Total</m:t>
                      </m:r>
                      <m:r>
                        <a:rPr lang="en-I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margin</m:t>
                      </m:r>
                      <m:r>
                        <a:rPr lang="en-I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I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IN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8A37C7-D595-4806-8668-CBFA28633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546" y="4648457"/>
                <a:ext cx="2049151" cy="55758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Speech Bubble: Rectangle 48">
                <a:extLst>
                  <a:ext uri="{FF2B5EF4-FFF2-40B4-BE49-F238E27FC236}">
                    <a16:creationId xmlns:a16="http://schemas.microsoft.com/office/drawing/2014/main" id="{04849DEC-4AD6-4EF6-ADE8-4F50EA29C92C}"/>
                  </a:ext>
                </a:extLst>
              </p:cNvPr>
              <p:cNvSpPr/>
              <p:nvPr/>
            </p:nvSpPr>
            <p:spPr>
              <a:xfrm>
                <a:off x="5133104" y="4404839"/>
                <a:ext cx="2857616" cy="992962"/>
              </a:xfrm>
              <a:prstGeom prst="wedgeRectCallout">
                <a:avLst>
                  <a:gd name="adj1" fmla="val 62871"/>
                  <a:gd name="adj2" fmla="val 1186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Want the hyperplane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such that this </a:t>
                </a:r>
                <a:r>
                  <a:rPr lang="en-IN" sz="1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margin is maximized </a:t>
                </a:r>
                <a:r>
                  <a:rPr lang="en-IN" sz="1600" dirty="0">
                    <a:solidFill>
                      <a:srgbClr val="A21C8C"/>
                    </a:solidFill>
                    <a:latin typeface="Abadi Extra Light" panose="020B0204020104020204" pitchFamily="34" charset="0"/>
                  </a:rPr>
                  <a:t>(max-margin hyperplane) </a:t>
                </a:r>
                <a:r>
                  <a:rPr lang="en-IN" sz="1600" u="sng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I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N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)≥1   ∀</m:t>
                      </m:r>
                      <m:r>
                        <a:rPr lang="en-IN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9" name="Speech Bubble: Rectangle 48">
                <a:extLst>
                  <a:ext uri="{FF2B5EF4-FFF2-40B4-BE49-F238E27FC236}">
                    <a16:creationId xmlns:a16="http://schemas.microsoft.com/office/drawing/2014/main" id="{04849DEC-4AD6-4EF6-ADE8-4F50EA29C9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104" y="4404839"/>
                <a:ext cx="2857616" cy="992962"/>
              </a:xfrm>
              <a:prstGeom prst="wedgeRectCallout">
                <a:avLst>
                  <a:gd name="adj1" fmla="val 62871"/>
                  <a:gd name="adj2" fmla="val 11864"/>
                </a:avLst>
              </a:prstGeom>
              <a:blipFill>
                <a:blip r:embed="rId16"/>
                <a:stretch>
                  <a:fillRect l="-746" t="-4848" b="-727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A03E259-5E20-48AA-A417-BD74B2E8D14A}"/>
                  </a:ext>
                </a:extLst>
              </p:cNvPr>
              <p:cNvSpPr txBox="1"/>
              <p:nvPr/>
            </p:nvSpPr>
            <p:spPr>
              <a:xfrm>
                <a:off x="10241347" y="3849207"/>
                <a:ext cx="850617" cy="6194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0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A03E259-5E20-48AA-A417-BD74B2E8D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347" y="3849207"/>
                <a:ext cx="850617" cy="6194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Speech Bubble: Rectangle 50">
            <a:extLst>
              <a:ext uri="{FF2B5EF4-FFF2-40B4-BE49-F238E27FC236}">
                <a16:creationId xmlns:a16="http://schemas.microsoft.com/office/drawing/2014/main" id="{0B26E226-6ED5-47A9-8367-19BD02C71907}"/>
              </a:ext>
            </a:extLst>
          </p:cNvPr>
          <p:cNvSpPr/>
          <p:nvPr/>
        </p:nvSpPr>
        <p:spPr>
          <a:xfrm>
            <a:off x="3816240" y="4894031"/>
            <a:ext cx="1211550" cy="688613"/>
          </a:xfrm>
          <a:prstGeom prst="wedgeRectCallout">
            <a:avLst>
              <a:gd name="adj1" fmla="val 65410"/>
              <a:gd name="adj2" fmla="val 694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Constrained optimization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Speech Bubble: Rectangle 53">
                <a:extLst>
                  <a:ext uri="{FF2B5EF4-FFF2-40B4-BE49-F238E27FC236}">
                    <a16:creationId xmlns:a16="http://schemas.microsoft.com/office/drawing/2014/main" id="{0552E4CA-641B-40BA-8831-C1A8003F465F}"/>
                  </a:ext>
                </a:extLst>
              </p:cNvPr>
              <p:cNvSpPr/>
              <p:nvPr/>
            </p:nvSpPr>
            <p:spPr>
              <a:xfrm>
                <a:off x="8855598" y="5320995"/>
                <a:ext cx="2220785" cy="1056827"/>
              </a:xfrm>
              <a:prstGeom prst="wedgeRectCallout">
                <a:avLst>
                  <a:gd name="adj1" fmla="val 62720"/>
                  <a:gd name="adj2" fmla="val -360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 1/-1 in supp. </a:t>
                </a:r>
                <a:r>
                  <a:rPr lang="en-IN" sz="14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h.p.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equations is arbitrary; can replace by any scalar m/-m and solution won’t change, except a simple scaling of </a:t>
                </a:r>
                <a14:m>
                  <m:oMath xmlns:m="http://schemas.openxmlformats.org/officeDocument/2006/math">
                    <m:r>
                      <a:rPr lang="en-IN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IN" sz="14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54" name="Speech Bubble: Rectangle 53">
                <a:extLst>
                  <a:ext uri="{FF2B5EF4-FFF2-40B4-BE49-F238E27FC236}">
                    <a16:creationId xmlns:a16="http://schemas.microsoft.com/office/drawing/2014/main" id="{0552E4CA-641B-40BA-8831-C1A8003F46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598" y="5320995"/>
                <a:ext cx="2220785" cy="1056827"/>
              </a:xfrm>
              <a:prstGeom prst="wedgeRectCallout">
                <a:avLst>
                  <a:gd name="adj1" fmla="val 62720"/>
                  <a:gd name="adj2" fmla="val -3607"/>
                </a:avLst>
              </a:prstGeom>
              <a:blipFill>
                <a:blip r:embed="rId18"/>
                <a:stretch>
                  <a:fillRect l="-481" t="-5114" b="-965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Speech Bubble: Rectangle 54">
            <a:extLst>
              <a:ext uri="{FF2B5EF4-FFF2-40B4-BE49-F238E27FC236}">
                <a16:creationId xmlns:a16="http://schemas.microsoft.com/office/drawing/2014/main" id="{987F87B6-5EB7-4A1F-8E20-21947FE2E6DE}"/>
              </a:ext>
            </a:extLst>
          </p:cNvPr>
          <p:cNvSpPr/>
          <p:nvPr/>
        </p:nvSpPr>
        <p:spPr>
          <a:xfrm>
            <a:off x="8607329" y="405597"/>
            <a:ext cx="2977867" cy="506675"/>
          </a:xfrm>
          <a:prstGeom prst="wedgeRectCallout">
            <a:avLst>
              <a:gd name="adj1" fmla="val -54188"/>
              <a:gd name="adj2" fmla="val 10558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SVM originally proposed by 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Vapnik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and colleagues in early 90s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Speech Bubble: Rectangle 55">
                <a:extLst>
                  <a:ext uri="{FF2B5EF4-FFF2-40B4-BE49-F238E27FC236}">
                    <a16:creationId xmlns:a16="http://schemas.microsoft.com/office/drawing/2014/main" id="{B123C208-033F-41B2-AA06-FCE7364277CB}"/>
                  </a:ext>
                </a:extLst>
              </p:cNvPr>
              <p:cNvSpPr/>
              <p:nvPr/>
            </p:nvSpPr>
            <p:spPr>
              <a:xfrm>
                <a:off x="10178412" y="3267502"/>
                <a:ext cx="1890933" cy="506675"/>
              </a:xfrm>
              <a:prstGeom prst="wedgeRectCallout">
                <a:avLst>
                  <a:gd name="adj1" fmla="val -50662"/>
                  <a:gd name="adj2" fmla="val 10370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Distance of an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from the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h.p.</a:t>
                </a:r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56" name="Speech Bubble: Rectangle 55">
                <a:extLst>
                  <a:ext uri="{FF2B5EF4-FFF2-40B4-BE49-F238E27FC236}">
                    <a16:creationId xmlns:a16="http://schemas.microsoft.com/office/drawing/2014/main" id="{B123C208-033F-41B2-AA06-FCE7364277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8412" y="3267502"/>
                <a:ext cx="1890933" cy="506675"/>
              </a:xfrm>
              <a:prstGeom prst="wedgeRectCallout">
                <a:avLst>
                  <a:gd name="adj1" fmla="val -50662"/>
                  <a:gd name="adj2" fmla="val 103705"/>
                </a:avLst>
              </a:prstGeom>
              <a:blipFill>
                <a:blip r:embed="rId20"/>
                <a:stretch>
                  <a:fillRect t="-597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9270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646"/>
    </mc:Choice>
    <mc:Fallback xmlns="">
      <p:transition spd="slow" advTm="5886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3" grpId="0"/>
      <p:bldP spid="47" grpId="0"/>
      <p:bldP spid="48" grpId="0" animBg="1"/>
      <p:bldP spid="5" grpId="0"/>
      <p:bldP spid="49" grpId="0" animBg="1"/>
      <p:bldP spid="50" grpId="0"/>
      <p:bldP spid="51" grpId="0" animBg="1"/>
      <p:bldP spid="54" grpId="0" animBg="1"/>
      <p:bldP spid="55" grpId="0" animBg="1"/>
      <p:bldP spid="5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8.7|8.5|17.3|4.2|9.4|29|9.9|4.3|1.7|23.3|16.6|22.7|7.4|6.1|21.3|19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69.8|7.1|58|43.9|26|35.6|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6.9|9.9|41|35.3|24.9|7|80.1|12.9|12.9|2.3|2.1|15.6|20.1|41.3|22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8.4|26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1.3|18.2|12.9|16.7|57.9|11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7.8|21.6|10.1|16.4|20.1|1.2|75.5|51.1|37.7|10.2|20.6|67.9|65|31|39.7|43|2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8.3|33.8|28.1|8.4|8.7|8.2|9.6|35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.4|24.2|13|24.9|52.2|20|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2|8.2|19.3|8.7|1.1|9.5|15.6|41.1|9|22.7|40.6|41.1|49.7|15.8|1|10|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.6|16.4|0.3|24.2|12.7|31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1|18.8|29.2|9.3|23|35.1|53.7|8.8|3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5|21.4|16.5|44.6|28.7|58.5|34.1|19|26.4|54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4.3|6.3|13.6|14.1|18.4|31|11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2.6|27.4|101.4|12|122.6|24.9|24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9.1|61.4|37.3|140.2|55.9|47.3|20.8|65.3|94.1|45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4.3|6.3|13.6|14.1|18.4|31|1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11.9|6|1.5|10.7|50.1|52.6|31.2|0.8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8.4|26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8.4|26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8.4|26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8.4|26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27.5|27.3|16.6|14.7|12.3|46.2|27|18.2|61.2|24.2|20.3|24.9|25.3|27.4|37.2|43|16.7|46.9|2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18.6|8.5|1.4|1|0.9|7.6|8.7|54.7|13.5|21.7"/>
</p:tagLst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16314</TotalTime>
  <Words>3197</Words>
  <Application>Microsoft Office PowerPoint</Application>
  <PresentationFormat>Widescreen</PresentationFormat>
  <Paragraphs>494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Subgradient Descent: Some Examples + Large-Margin Classification (SVM)</vt:lpstr>
      <vt:lpstr>Sub-gradients</vt:lpstr>
      <vt:lpstr>Sub-gradients, Sub-differential, and Some Rules</vt:lpstr>
      <vt:lpstr>Subgradient For Regression with Absolute Loss</vt:lpstr>
      <vt:lpstr>Subgradient for Classification with Perceptron Loss</vt:lpstr>
      <vt:lpstr>Perceptron Algorithm for Binary Classification</vt:lpstr>
      <vt:lpstr>Perceptron and (lack of) Margins</vt:lpstr>
      <vt:lpstr>Learning Large-Margin Hyperplanes         </vt:lpstr>
      <vt:lpstr>Support Vector Machine (SVM)</vt:lpstr>
      <vt:lpstr>Hard-Margin SVM</vt:lpstr>
      <vt:lpstr>Soft-Margin SVM (More Commonly Used)</vt:lpstr>
      <vt:lpstr>Soft-Margin SVM (Contd)</vt:lpstr>
      <vt:lpstr>Solving the SVM Problem</vt:lpstr>
      <vt:lpstr>Solving Hard-Margin SVM</vt:lpstr>
      <vt:lpstr>Solving Hard-Margin SVM</vt:lpstr>
      <vt:lpstr>Solving Hard-Margin SVM</vt:lpstr>
      <vt:lpstr>Solving Soft-Margin SVM</vt:lpstr>
      <vt:lpstr>Solving Soft-Margin SVM</vt:lpstr>
      <vt:lpstr>Support Vectors in Soft-Margin SVM</vt:lpstr>
      <vt:lpstr>SVMs via Dual Formulation: Some Comments</vt:lpstr>
      <vt:lpstr>SVM: At Test Time</vt:lpstr>
      <vt:lpstr>Solving for SVM in the Primal</vt:lpstr>
      <vt:lpstr>A Co-ordinate Ascent Algorithm for SVM</vt:lpstr>
      <vt:lpstr>SVM: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and Logistics</dc:title>
  <dc:creator>Piyush Rai</dc:creator>
  <cp:lastModifiedBy>Piyush Rai</cp:lastModifiedBy>
  <cp:revision>457</cp:revision>
  <dcterms:created xsi:type="dcterms:W3CDTF">2020-07-07T20:42:16Z</dcterms:created>
  <dcterms:modified xsi:type="dcterms:W3CDTF">2023-08-31T14:38:36Z</dcterms:modified>
</cp:coreProperties>
</file>