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5" r:id="rId2"/>
  </p:sldMasterIdLst>
  <p:notesMasterIdLst>
    <p:notesMasterId r:id="rId23"/>
  </p:notesMasterIdLst>
  <p:sldIdLst>
    <p:sldId id="268" r:id="rId3"/>
    <p:sldId id="305" r:id="rId4"/>
    <p:sldId id="306" r:id="rId5"/>
    <p:sldId id="307" r:id="rId6"/>
    <p:sldId id="312" r:id="rId7"/>
    <p:sldId id="308" r:id="rId8"/>
    <p:sldId id="311" r:id="rId9"/>
    <p:sldId id="309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310" r:id="rId21"/>
    <p:sldId id="26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CC71"/>
    <a:srgbClr val="F39C12"/>
    <a:srgbClr val="E74C3C"/>
    <a:srgbClr val="27AE60"/>
    <a:srgbClr val="C0392B"/>
    <a:srgbClr val="D35400"/>
    <a:srgbClr val="E67E22"/>
    <a:srgbClr val="F1C40F"/>
    <a:srgbClr val="16A085"/>
    <a:srgbClr val="1ABC9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6E341-2063-4E51-97D7-24F79278A07D}" type="datetimeFigureOut">
              <a:rPr lang="en-US" smtClean="0"/>
              <a:pPr/>
              <a:t>5/10/2020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393F0-0011-41EC-A925-AC7296CEFC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733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5126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C6A5335-7062-4509-B75C-4BE853C1E6FF}" type="slidenum">
              <a:rPr lang="en-US" altLang="en-US" sz="1400" smtClean="0">
                <a:cs typeface="Arial Unicode MS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9413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2CE0AA0-9FC1-4F3F-9013-C15452215783}" type="slidenum">
              <a:rPr lang="en-US" altLang="en-US" sz="1400" smtClean="0">
                <a:cs typeface="Arial Unicode MS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9413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BA1DE5D-7D83-466D-81F4-0BAB1CA208B1}" type="slidenum">
              <a:rPr lang="en-US" altLang="en-US" sz="1400" smtClean="0">
                <a:cs typeface="Arial Unicode MS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9413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88EA4B-C072-46B0-BCC9-BF64C095C9B5}" type="slidenum">
              <a:rPr lang="en-US" altLang="en-US" sz="1400" smtClean="0">
                <a:cs typeface="Arial Unicode MS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9413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B0C57FD-AAFF-4D21-8D4E-B1EF2371E28E}" type="slidenum">
              <a:rPr lang="en-US" altLang="en-US" sz="1400" smtClean="0">
                <a:cs typeface="Arial Unicode MS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9413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1425541-869B-43E7-B4D8-A25EF24794C9}" type="slidenum">
              <a:rPr lang="en-US" altLang="en-US" sz="1400" smtClean="0">
                <a:cs typeface="Arial Unicode MS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9413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53A9BD1-1BA3-447B-86DB-E976CAD70214}" type="slidenum">
              <a:rPr lang="en-US" altLang="en-US" sz="1400" smtClean="0">
                <a:cs typeface="Arial Unicode MS" charset="0"/>
              </a:rPr>
              <a:pPr eaLnBrk="1" hangingPunct="1">
                <a:spcBef>
                  <a:spcPct val="0"/>
                </a:spcBef>
              </a:pPr>
              <a:t>18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9413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 eaLnBrk="0" hangingPunct="0">
              <a:spcBef>
                <a:spcPct val="30000"/>
              </a:spcBef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465C23F-1A97-41BD-A219-D799B75800D6}" type="slidenum">
              <a:rPr lang="en-US" altLang="en-US" sz="1400" smtClean="0">
                <a:cs typeface="Arial Unicode MS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9413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66E78-798B-4A42-9059-FEEE353D431C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3131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B5562-0FEE-4E6C-B11D-C0047F7ECB9A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64018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72D1-8CE3-4C95-AAEE-B231AF412D1E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67100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5D8811-D8E0-48AB-A84B-62EEC3DCD26F}" type="datetime7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May-20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324E2-95D1-44EF-ADD6-8E47809E8411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Mangal" panose="02040503050203030202" pitchFamily="18" charset="0"/>
              </a:rPr>
              <a:t>Esc101, MDArrays</a:t>
            </a:r>
            <a:endParaRPr kumimoji="0" lang="hi-I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5937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  <a:latin typeface="Nexa Bold Regular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88A9-5B8B-4CFE-9098-C79CBACC1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37095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88A9-5B8B-4CFE-9098-C79CBACC1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6982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  <a:latin typeface="Nexa Bold Regular" panose="020000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88A9-5B8B-4CFE-9098-C79CBACC1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37066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588" y="1185462"/>
            <a:ext cx="5661212" cy="4991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85462"/>
            <a:ext cx="5661212" cy="4991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88A9-5B8B-4CFE-9098-C79CBACC1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32096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88A9-5B8B-4CFE-9098-C79CBACC1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633303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88A9-5B8B-4CFE-9098-C79CBACC1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70590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88A9-5B8B-4CFE-9098-C79CBACC1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3671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94F5-0A30-41E6-8152-2D47B2D3ADB6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99432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2"/>
                </a:solidFill>
                <a:latin typeface="Nexa Bold Regular" panose="020000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88A9-5B8B-4CFE-9098-C79CBACC1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5671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2"/>
                </a:solidFill>
                <a:latin typeface="Nexa Bold Regular" panose="020000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88A9-5B8B-4CFE-9098-C79CBACC1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117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88A9-5B8B-4CFE-9098-C79CBACC1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004701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88A9-5B8B-4CFE-9098-C79CBACC18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9016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093-89A5-490B-81CD-9EA7C21B2AC6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1445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579E8-A164-4387-BE00-86C47522A108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7243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53B0-3A58-4423-B49F-39902EB2B1B2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000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53FB-8196-4B15-A6C1-07BA8CE2F732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1801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8B49E-D3A4-4639-A98A-D4186D4BD7AF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0904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0037-9D7A-42E9-ACEE-3CA8270B68CE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7226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E119-339A-46B2-9691-9920B48EE24F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Esc101, MDArrays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92141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51517-A6DE-4F15-BF45-754A0EDEE3B5}" type="datetime7">
              <a:rPr lang="en-US" smtClean="0"/>
              <a:pPr/>
              <a:t>May-20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Esc101, MDArrays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9601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588" y="1"/>
            <a:ext cx="11474824" cy="1006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588" y="1085531"/>
            <a:ext cx="11474824" cy="5176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8588" y="6356350"/>
            <a:ext cx="1586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030A0"/>
                </a:solidFill>
                <a:latin typeface="Nexa Bold Regular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5341" y="6356350"/>
            <a:ext cx="9412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Nexa Book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8282" y="6356350"/>
            <a:ext cx="475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030A0"/>
                </a:solidFill>
                <a:latin typeface="Nexa Bold Regular" panose="02000000000000000000" pitchFamily="2" charset="0"/>
              </a:defRPr>
            </a:lvl1pPr>
          </a:lstStyle>
          <a:p>
            <a:fld id="{9EAD88A9-5B8B-4CFE-9098-C79CBACC183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785632" y="5242476"/>
            <a:ext cx="1406368" cy="1615524"/>
            <a:chOff x="4018863" y="2225751"/>
            <a:chExt cx="1406368" cy="1615524"/>
          </a:xfrm>
        </p:grpSpPr>
        <p:sp>
          <p:nvSpPr>
            <p:cNvPr id="8" name="TextBox 7"/>
            <p:cNvSpPr txBox="1"/>
            <p:nvPr/>
          </p:nvSpPr>
          <p:spPr>
            <a:xfrm>
              <a:off x="4018865" y="3579665"/>
              <a:ext cx="140636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rgbClr val="7030A0"/>
                  </a:solidFill>
                  <a:latin typeface="Nexa Bold Regular" panose="02000000000000000000" pitchFamily="2" charset="0"/>
                </a:rPr>
                <a:t>ESC101</a:t>
              </a:r>
              <a:endParaRPr lang="en-US" sz="1100" dirty="0">
                <a:solidFill>
                  <a:srgbClr val="7030A0"/>
                </a:solidFill>
                <a:latin typeface="Nexa Bold Regular" panose="02000000000000000000" pitchFamily="2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8864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4018863" y="2225751"/>
              <a:ext cx="1406367" cy="1615524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49389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7030A0"/>
          </a:solidFill>
          <a:latin typeface="Nexa Bold Regular" panose="020000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exa Book" panose="020000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exa Book" panose="020000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exa Book" panose="020000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exa Book" panose="020000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exa Book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489791" y="2112407"/>
            <a:ext cx="9212418" cy="209248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spcBef>
                <a:spcPts val="840"/>
              </a:spcBef>
            </a:pPr>
            <a:r>
              <a:rPr lang="en-IN" sz="6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>Hashing</a:t>
            </a:r>
            <a:r>
              <a:rPr lang="en-IN" sz="6000" b="1" dirty="0">
                <a:solidFill>
                  <a:srgbClr val="FFC000"/>
                </a:solidFill>
                <a:latin typeface="Garamond" panose="02020404030301010803" pitchFamily="18" charset="0"/>
              </a:rPr>
              <a:t>, File I/O</a:t>
            </a:r>
            <a:endParaRPr lang="en-IN" sz="4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  </a:t>
            </a: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C30C3E23-A318-4D2F-97EE-E4840FA51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64464" y="22701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  <a:latin typeface="+mn-lt"/>
              </a:rPr>
              <a:t>File Access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32789" y="1512419"/>
            <a:ext cx="909401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marL="863600" indent="-287338"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75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3600" dirty="0">
                <a:solidFill>
                  <a:schemeClr val="tx1"/>
                </a:solidFill>
                <a:latin typeface="+mn-lt"/>
              </a:rPr>
              <a:t>3 files are always connected to a C program : </a:t>
            </a:r>
          </a:p>
          <a:p>
            <a:pPr lvl="1" eaLnBrk="1" hangingPunct="1">
              <a:lnSpc>
                <a:spcPct val="100000"/>
              </a:lnSpc>
              <a:spcBef>
                <a:spcPts val="650"/>
              </a:spcBef>
              <a:spcAft>
                <a:spcPct val="0"/>
              </a:spcAft>
              <a:buClr>
                <a:srgbClr val="FF6633"/>
              </a:buClr>
              <a:buSzPct val="75000"/>
              <a:buFont typeface="Symbol" charset="2"/>
              <a:buChar char=""/>
            </a:pPr>
            <a:r>
              <a:rPr lang="en-US" altLang="en-US" sz="3200" dirty="0" err="1">
                <a:solidFill>
                  <a:srgbClr val="FF0000"/>
                </a:solidFill>
                <a:latin typeface="+mn-lt"/>
              </a:rPr>
              <a:t>stdin</a:t>
            </a:r>
            <a:r>
              <a:rPr lang="en-US" altLang="en-US" sz="3200" dirty="0">
                <a:solidFill>
                  <a:schemeClr val="tx1"/>
                </a:solidFill>
                <a:latin typeface="+mn-lt"/>
              </a:rPr>
              <a:t> : the standard input, from where scanf, getchar(), gets() etc. read input from</a:t>
            </a:r>
          </a:p>
          <a:p>
            <a:pPr lvl="1" eaLnBrk="1" hangingPunct="1">
              <a:lnSpc>
                <a:spcPct val="100000"/>
              </a:lnSpc>
              <a:spcBef>
                <a:spcPts val="650"/>
              </a:spcBef>
              <a:spcAft>
                <a:spcPct val="0"/>
              </a:spcAft>
              <a:buClr>
                <a:srgbClr val="FF6633"/>
              </a:buClr>
              <a:buSzPct val="75000"/>
              <a:buFont typeface="Symbol" charset="2"/>
              <a:buChar char=""/>
            </a:pPr>
            <a:r>
              <a:rPr lang="en-US" altLang="en-US" sz="3200" dirty="0" err="1">
                <a:solidFill>
                  <a:srgbClr val="FF0000"/>
                </a:solidFill>
                <a:latin typeface="+mn-lt"/>
              </a:rPr>
              <a:t>stdout</a:t>
            </a:r>
            <a:r>
              <a:rPr lang="en-US" altLang="en-US" sz="32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3200" dirty="0">
                <a:solidFill>
                  <a:schemeClr val="tx1"/>
                </a:solidFill>
                <a:latin typeface="+mn-lt"/>
              </a:rPr>
              <a:t>: the standard output, to where printf(), putchar(), puts() etc. output to.</a:t>
            </a:r>
          </a:p>
          <a:p>
            <a:pPr lvl="1" eaLnBrk="1" hangingPunct="1">
              <a:lnSpc>
                <a:spcPct val="100000"/>
              </a:lnSpc>
              <a:spcBef>
                <a:spcPts val="650"/>
              </a:spcBef>
              <a:spcAft>
                <a:spcPct val="0"/>
              </a:spcAft>
              <a:buClr>
                <a:srgbClr val="FF6633"/>
              </a:buClr>
              <a:buSzPct val="75000"/>
              <a:buFont typeface="Symbol" charset="2"/>
              <a:buChar char=""/>
            </a:pPr>
            <a:r>
              <a:rPr lang="en-US" altLang="en-US" sz="3200" dirty="0" err="1">
                <a:solidFill>
                  <a:srgbClr val="FF0000"/>
                </a:solidFill>
                <a:latin typeface="+mn-lt"/>
              </a:rPr>
              <a:t>stderr</a:t>
            </a:r>
            <a:r>
              <a:rPr lang="en-US" altLang="en-US" sz="3200" dirty="0">
                <a:solidFill>
                  <a:schemeClr val="tx1"/>
                </a:solidFill>
                <a:latin typeface="+mn-lt"/>
              </a:rPr>
              <a:t> : standard error console.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9F9C1-439F-462C-86B1-B59C3AEC9456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528918" y="198438"/>
            <a:ext cx="82296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chemeClr val="tx1"/>
                </a:solidFill>
                <a:latin typeface="+mn-lt"/>
              </a:rPr>
              <a:t>File handling in C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19887" y="968672"/>
            <a:ext cx="10721086" cy="544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512763" indent="-512763"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marL="914400" indent="-514350"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Font typeface="Times New Roman" pitchFamily="16" charset="0"/>
              <a:buAutoNum type="arabicPeriod"/>
            </a:pP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Open the file for reading/writing etc.: </a:t>
            </a:r>
            <a:r>
              <a:rPr lang="en-US" altLang="en-US" sz="2800" dirty="0" err="1">
                <a:solidFill>
                  <a:srgbClr val="FF0000"/>
                </a:solidFill>
                <a:latin typeface="+mn-lt"/>
              </a:rPr>
              <a:t>fopen</a:t>
            </a:r>
            <a:endParaRPr lang="en-US" altLang="en-US" sz="2800" dirty="0">
              <a:solidFill>
                <a:srgbClr val="FF0000"/>
              </a:solidFill>
              <a:latin typeface="+mn-lt"/>
            </a:endParaRP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+mn-lt"/>
              </a:rPr>
              <a:t>return a </a:t>
            </a:r>
            <a:r>
              <a:rPr lang="en-US" altLang="en-US" sz="2400" i="1" dirty="0">
                <a:solidFill>
                  <a:schemeClr val="tx1"/>
                </a:solidFill>
                <a:latin typeface="+mn-lt"/>
              </a:rPr>
              <a:t>file pointer</a:t>
            </a:r>
            <a:r>
              <a:rPr lang="en-US" altLang="en-US" sz="240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+mn-lt"/>
              </a:rPr>
              <a:t>pointer points to an internal structure containing information about the file: </a:t>
            </a:r>
          </a:p>
          <a:p>
            <a:pPr lvl="2" eaLnBrk="1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100" dirty="0">
                <a:solidFill>
                  <a:schemeClr val="tx1"/>
                </a:solidFill>
                <a:latin typeface="+mn-lt"/>
              </a:rPr>
              <a:t>location of a file</a:t>
            </a:r>
          </a:p>
          <a:p>
            <a:pPr lvl="2" eaLnBrk="1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100" dirty="0">
                <a:solidFill>
                  <a:schemeClr val="tx1"/>
                </a:solidFill>
                <a:latin typeface="+mn-lt"/>
              </a:rPr>
              <a:t>the current position being read in the file, etc.</a:t>
            </a:r>
          </a:p>
          <a:p>
            <a:pPr marL="400050" lvl="1" indent="0" eaLnBrk="1" hangingPunct="1">
              <a:lnSpc>
                <a:spcPct val="90000"/>
              </a:lnSpc>
              <a:spcBef>
                <a:spcPts val="575"/>
              </a:spcBef>
              <a:spcAft>
                <a:spcPct val="0"/>
              </a:spcAft>
            </a:pPr>
            <a:r>
              <a:rPr lang="en-US" altLang="en-US" sz="2300" b="1" dirty="0">
                <a:solidFill>
                  <a:srgbClr val="FF0000"/>
                </a:solidFill>
                <a:latin typeface="+mn-lt"/>
                <a:ea typeface="WenQuanYi Zen Hei" charset="0"/>
                <a:cs typeface="Courier New" pitchFamily="49" charset="0"/>
              </a:rPr>
              <a:t>FILE* </a:t>
            </a:r>
            <a:r>
              <a:rPr lang="en-US" altLang="en-US" sz="2300" b="1" dirty="0" err="1">
                <a:solidFill>
                  <a:srgbClr val="FF0000"/>
                </a:solidFill>
                <a:latin typeface="+mn-lt"/>
                <a:ea typeface="WenQuanYi Zen Hei" charset="0"/>
                <a:cs typeface="Courier New" pitchFamily="49" charset="0"/>
              </a:rPr>
              <a:t>fopen</a:t>
            </a:r>
            <a:r>
              <a:rPr lang="en-US" altLang="en-US" sz="2300" b="1" dirty="0">
                <a:solidFill>
                  <a:srgbClr val="FF0000"/>
                </a:solidFill>
                <a:latin typeface="+mn-lt"/>
                <a:ea typeface="WenQuanYi Zen Hei" charset="0"/>
                <a:cs typeface="Courier New" pitchFamily="49" charset="0"/>
              </a:rPr>
              <a:t> (char *name, char *mode)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Font typeface="Comic Sans MS" pitchFamily="64" charset="0"/>
              <a:buAutoNum type="arabicPeriod"/>
            </a:pP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Read/Write to the file</a:t>
            </a:r>
          </a:p>
          <a:p>
            <a:pPr marL="400050" lvl="1" indent="0" eaLnBrk="1" hangingPunct="1">
              <a:lnSpc>
                <a:spcPct val="90000"/>
              </a:lnSpc>
              <a:spcBef>
                <a:spcPts val="575"/>
              </a:spcBef>
              <a:spcAft>
                <a:spcPct val="0"/>
              </a:spcAft>
            </a:pPr>
            <a:r>
              <a:rPr lang="en-US" altLang="en-US" sz="2300" b="1" dirty="0">
                <a:solidFill>
                  <a:srgbClr val="FF0000"/>
                </a:solidFill>
                <a:latin typeface="+mn-lt"/>
              </a:rPr>
              <a:t>int </a:t>
            </a:r>
            <a:r>
              <a:rPr lang="en-US" altLang="en-US" sz="2300" b="1" dirty="0" err="1">
                <a:solidFill>
                  <a:srgbClr val="FF0000"/>
                </a:solidFill>
                <a:latin typeface="+mn-lt"/>
              </a:rPr>
              <a:t>fscanf</a:t>
            </a:r>
            <a:r>
              <a:rPr lang="en-US" altLang="en-US" sz="2300" b="1" dirty="0">
                <a:solidFill>
                  <a:srgbClr val="FF0000"/>
                </a:solidFill>
                <a:latin typeface="+mn-lt"/>
              </a:rPr>
              <a:t>(FILE *</a:t>
            </a:r>
            <a:r>
              <a:rPr lang="en-US" altLang="en-US" sz="23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altLang="en-US" sz="2300" b="1" dirty="0">
                <a:solidFill>
                  <a:srgbClr val="FF0000"/>
                </a:solidFill>
                <a:latin typeface="+mn-lt"/>
              </a:rPr>
              <a:t>, char *format, …)</a:t>
            </a:r>
          </a:p>
          <a:p>
            <a:pPr marL="400050" lvl="1" indent="0" eaLnBrk="1" hangingPunct="1">
              <a:lnSpc>
                <a:spcPct val="90000"/>
              </a:lnSpc>
              <a:spcBef>
                <a:spcPts val="575"/>
              </a:spcBef>
              <a:spcAft>
                <a:spcPct val="0"/>
              </a:spcAft>
            </a:pPr>
            <a:r>
              <a:rPr lang="en-US" altLang="en-US" sz="2300" b="1" dirty="0">
                <a:solidFill>
                  <a:srgbClr val="FF0000"/>
                </a:solidFill>
                <a:latin typeface="+mn-lt"/>
              </a:rPr>
              <a:t>int </a:t>
            </a:r>
            <a:r>
              <a:rPr lang="en-US" altLang="en-US" sz="2300" b="1" dirty="0" err="1">
                <a:solidFill>
                  <a:srgbClr val="FF0000"/>
                </a:solidFill>
                <a:latin typeface="+mn-lt"/>
              </a:rPr>
              <a:t>fprintf</a:t>
            </a:r>
            <a:r>
              <a:rPr lang="en-US" altLang="en-US" sz="2300" b="1" dirty="0">
                <a:solidFill>
                  <a:srgbClr val="FF0000"/>
                </a:solidFill>
                <a:latin typeface="+mn-lt"/>
              </a:rPr>
              <a:t>(FILE *</a:t>
            </a:r>
            <a:r>
              <a:rPr lang="en-US" altLang="en-US" sz="23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altLang="en-US" sz="2300" b="1" dirty="0">
                <a:solidFill>
                  <a:srgbClr val="FF0000"/>
                </a:solidFill>
                <a:latin typeface="+mn-lt"/>
              </a:rPr>
              <a:t>, char *format, …)</a:t>
            </a:r>
          </a:p>
          <a:p>
            <a:pPr marL="400050" lvl="1" indent="0" eaLnBrk="1" hangingPunct="1">
              <a:lnSpc>
                <a:spcPct val="90000"/>
              </a:lnSpc>
              <a:spcBef>
                <a:spcPts val="575"/>
              </a:spcBef>
              <a:spcAft>
                <a:spcPct val="0"/>
              </a:spcAft>
            </a:pPr>
            <a:r>
              <a:rPr lang="en-US" altLang="en-US" sz="2300" b="1" dirty="0" err="1">
                <a:solidFill>
                  <a:srgbClr val="FF0000"/>
                </a:solidFill>
                <a:latin typeface="+mn-lt"/>
              </a:rPr>
              <a:t>int</a:t>
            </a:r>
            <a:r>
              <a:rPr lang="en-US" altLang="en-US" sz="23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2300" b="1" dirty="0" err="1">
                <a:solidFill>
                  <a:srgbClr val="FF0000"/>
                </a:solidFill>
                <a:latin typeface="+mn-lt"/>
              </a:rPr>
              <a:t>fputs</a:t>
            </a:r>
            <a:r>
              <a:rPr lang="en-US" altLang="en-US" sz="2300" b="1" dirty="0">
                <a:solidFill>
                  <a:srgbClr val="FF0000"/>
                </a:solidFill>
                <a:latin typeface="+mn-lt"/>
              </a:rPr>
              <a:t>(const char* </a:t>
            </a:r>
            <a:r>
              <a:rPr lang="en-US" altLang="en-US" sz="2300" b="1" dirty="0" err="1">
                <a:solidFill>
                  <a:srgbClr val="FF0000"/>
                </a:solidFill>
                <a:latin typeface="+mn-lt"/>
              </a:rPr>
              <a:t>str</a:t>
            </a:r>
            <a:r>
              <a:rPr lang="en-US" altLang="en-US" sz="2300" b="1" dirty="0">
                <a:solidFill>
                  <a:srgbClr val="FF0000"/>
                </a:solidFill>
                <a:latin typeface="+mn-lt"/>
              </a:rPr>
              <a:t>, FILE *</a:t>
            </a:r>
            <a:r>
              <a:rPr lang="en-US" altLang="en-US" sz="23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altLang="en-US" sz="2300" b="1" dirty="0">
                <a:solidFill>
                  <a:srgbClr val="FF0000"/>
                </a:solidFill>
                <a:latin typeface="+mn-lt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Font typeface="Comic Sans MS" pitchFamily="64" charset="0"/>
              <a:buAutoNum type="arabicPeriod"/>
            </a:pP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Close the File. </a:t>
            </a:r>
          </a:p>
          <a:p>
            <a:pPr marL="400050" lvl="1" indent="0" eaLnBrk="1" hangingPunct="1">
              <a:lnSpc>
                <a:spcPct val="90000"/>
              </a:lnSpc>
              <a:spcBef>
                <a:spcPts val="525"/>
              </a:spcBef>
              <a:spcAft>
                <a:spcPct val="0"/>
              </a:spcAft>
            </a:pPr>
            <a:r>
              <a:rPr lang="en-US" altLang="en-US" sz="2100" b="1" dirty="0">
                <a:solidFill>
                  <a:srgbClr val="FF0000"/>
                </a:solidFill>
                <a:latin typeface="+mn-lt"/>
              </a:rPr>
              <a:t>int </a:t>
            </a:r>
            <a:r>
              <a:rPr lang="en-US" altLang="en-US" sz="2100" b="1" dirty="0" err="1">
                <a:solidFill>
                  <a:srgbClr val="FF0000"/>
                </a:solidFill>
                <a:latin typeface="+mn-lt"/>
              </a:rPr>
              <a:t>fclose</a:t>
            </a:r>
            <a:r>
              <a:rPr lang="en-US" altLang="en-US" sz="2100" b="1" dirty="0">
                <a:solidFill>
                  <a:srgbClr val="FF0000"/>
                </a:solidFill>
                <a:latin typeface="+mn-lt"/>
              </a:rPr>
              <a:t>(FILE *</a:t>
            </a:r>
            <a:r>
              <a:rPr lang="en-US" altLang="en-US" sz="21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altLang="en-US" sz="2100" b="1" dirty="0">
                <a:solidFill>
                  <a:srgbClr val="FF0000"/>
                </a:solidFill>
                <a:latin typeface="+mn-lt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ts val="525"/>
              </a:spcBef>
              <a:spcAft>
                <a:spcPct val="0"/>
              </a:spcAft>
            </a:pPr>
            <a:endParaRPr lang="en-US" altLang="en-US" sz="2100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103175" y="4138930"/>
            <a:ext cx="3310686" cy="1908175"/>
            <a:chOff x="5833314" y="4936885"/>
            <a:chExt cx="3310686" cy="1908175"/>
          </a:xfrm>
        </p:grpSpPr>
        <p:sp>
          <p:nvSpPr>
            <p:cNvPr id="9219" name="AutoShape 3"/>
            <p:cNvSpPr>
              <a:spLocks noChangeArrowheads="1"/>
            </p:cNvSpPr>
            <p:nvPr/>
          </p:nvSpPr>
          <p:spPr bwMode="auto">
            <a:xfrm>
              <a:off x="5833314" y="4936885"/>
              <a:ext cx="3310686" cy="1908175"/>
            </a:xfrm>
            <a:prstGeom prst="wedgeEllipseCallout">
              <a:avLst>
                <a:gd name="adj1" fmla="val -87381"/>
                <a:gd name="adj2" fmla="val -35349"/>
              </a:avLst>
            </a:prstGeom>
            <a:solidFill>
              <a:srgbClr val="4F81BD"/>
            </a:solidFill>
            <a:ln w="25560">
              <a:solidFill>
                <a:srgbClr val="385D8A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7173" name="Text Box 4"/>
            <p:cNvSpPr txBox="1">
              <a:spLocks noChangeArrowheads="1"/>
            </p:cNvSpPr>
            <p:nvPr/>
          </p:nvSpPr>
          <p:spPr bwMode="auto">
            <a:xfrm>
              <a:off x="6248400" y="5228162"/>
              <a:ext cx="2590800" cy="13256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eaLnBrk="0" hangingPunct="0">
                <a:lnSpc>
                  <a:spcPct val="93000"/>
                </a:lnSpc>
                <a:spcAft>
                  <a:spcPts val="1288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900">
                  <a:solidFill>
                    <a:srgbClr val="000080"/>
                  </a:solidFill>
                  <a:latin typeface="Arial" charset="0"/>
                  <a:cs typeface="Arial Unicode MS" charset="0"/>
                </a:defRPr>
              </a:lvl1pPr>
              <a:lvl2pPr eaLnBrk="0" hangingPunct="0">
                <a:lnSpc>
                  <a:spcPct val="93000"/>
                </a:lnSpc>
                <a:spcAft>
                  <a:spcPts val="1025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500">
                  <a:solidFill>
                    <a:srgbClr val="000080"/>
                  </a:solidFill>
                  <a:latin typeface="Arial" charset="0"/>
                  <a:cs typeface="Arial Unicode MS" charset="0"/>
                </a:defRPr>
              </a:lvl2pPr>
              <a:lvl3pPr eaLnBrk="0" hangingPunct="0">
                <a:lnSpc>
                  <a:spcPct val="93000"/>
                </a:lnSpc>
                <a:spcAft>
                  <a:spcPts val="775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200">
                  <a:solidFill>
                    <a:srgbClr val="000080"/>
                  </a:solidFill>
                  <a:latin typeface="Arial" charset="0"/>
                  <a:cs typeface="Arial Unicode MS" charset="0"/>
                </a:defRPr>
              </a:lvl3pPr>
              <a:lvl4pPr eaLnBrk="0" hangingPunct="0">
                <a:lnSpc>
                  <a:spcPct val="93000"/>
                </a:lnSpc>
                <a:spcAft>
                  <a:spcPts val="513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80"/>
                  </a:solidFill>
                  <a:latin typeface="Arial" charset="0"/>
                  <a:cs typeface="Arial Unicode MS" charset="0"/>
                </a:defRPr>
              </a:lvl4pPr>
              <a:lvl5pPr eaLnBrk="0" hangingPunct="0">
                <a:lnSpc>
                  <a:spcPct val="93000"/>
                </a:lnSpc>
                <a:spcAft>
                  <a:spcPts val="263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80"/>
                  </a:solidFill>
                  <a:latin typeface="Arial" charset="0"/>
                  <a:cs typeface="Arial Unicode MS" charset="0"/>
                </a:defRPr>
              </a:lvl5pPr>
              <a:lvl6pPr marL="25146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63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80"/>
                  </a:solidFill>
                  <a:latin typeface="Arial" charset="0"/>
                  <a:cs typeface="Arial Unicode MS" charset="0"/>
                </a:defRPr>
              </a:lvl6pPr>
              <a:lvl7pPr marL="29718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63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80"/>
                  </a:solidFill>
                  <a:latin typeface="Arial" charset="0"/>
                  <a:cs typeface="Arial Unicode MS" charset="0"/>
                </a:defRPr>
              </a:lvl7pPr>
              <a:lvl8pPr marL="34290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63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80"/>
                  </a:solidFill>
                  <a:latin typeface="Arial" charset="0"/>
                  <a:cs typeface="Arial Unicode MS" charset="0"/>
                </a:defRPr>
              </a:lvl8pPr>
              <a:lvl9pPr marL="3886200" indent="-228600" defTabSz="457200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ts val="263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80"/>
                  </a:solidFill>
                  <a:latin typeface="Arial" charset="0"/>
                  <a:cs typeface="Arial Unicode MS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Aft>
                  <a:spcPct val="0"/>
                </a:spcAft>
                <a:buClrTx/>
                <a:buFontTx/>
                <a:buNone/>
              </a:pPr>
              <a:r>
                <a:rPr lang="en-US" altLang="en-US" sz="2000" b="1" dirty="0">
                  <a:solidFill>
                    <a:srgbClr val="FFFFFF"/>
                  </a:solidFill>
                  <a:latin typeface="Calibri" pitchFamily="34" charset="0"/>
                </a:rPr>
                <a:t>Compared to scanf and printf – a new (first) argument </a:t>
              </a:r>
              <a:r>
                <a:rPr lang="en-US" altLang="en-US" sz="2000" b="1" dirty="0" err="1">
                  <a:solidFill>
                    <a:srgbClr val="FFFFFF"/>
                  </a:solidFill>
                  <a:latin typeface="Calibri" pitchFamily="34" charset="0"/>
                </a:rPr>
                <a:t>fp</a:t>
              </a:r>
              <a:r>
                <a:rPr lang="en-US" altLang="en-US" sz="2000" b="1" dirty="0">
                  <a:solidFill>
                    <a:srgbClr val="FFFFFF"/>
                  </a:solidFill>
                  <a:latin typeface="Calibri" pitchFamily="34" charset="0"/>
                </a:rPr>
                <a:t> is added</a:t>
              </a: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9F9C1-439F-462C-86B1-B59C3AEC9456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544030" y="239730"/>
            <a:ext cx="8229600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  <a:latin typeface="+mn-lt"/>
              </a:rPr>
              <a:t>Opening Files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44030" y="1028910"/>
            <a:ext cx="11289382" cy="590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marL="341313" indent="-341313"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marL="0" lvl="1" indent="0" ea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FF0000"/>
                </a:solidFill>
                <a:latin typeface="+mn-lt"/>
                <a:ea typeface="WenQuanYi Zen Hei" charset="0"/>
                <a:cs typeface="Courier New" pitchFamily="49" charset="0"/>
              </a:rPr>
              <a:t>FILE* </a:t>
            </a:r>
            <a:r>
              <a:rPr lang="en-US" altLang="en-US" sz="2800" b="1" dirty="0" err="1">
                <a:solidFill>
                  <a:srgbClr val="FF0000"/>
                </a:solidFill>
                <a:latin typeface="+mn-lt"/>
                <a:ea typeface="WenQuanYi Zen Hei" charset="0"/>
                <a:cs typeface="Courier New" pitchFamily="49" charset="0"/>
              </a:rPr>
              <a:t>fopen</a:t>
            </a:r>
            <a:r>
              <a:rPr lang="en-US" altLang="en-US" sz="2800" b="1" dirty="0">
                <a:solidFill>
                  <a:srgbClr val="FF0000"/>
                </a:solidFill>
                <a:latin typeface="+mn-lt"/>
                <a:ea typeface="WenQuanYi Zen Hei" charset="0"/>
                <a:cs typeface="Courier New" pitchFamily="49" charset="0"/>
              </a:rPr>
              <a:t> (char *name, char *mode)</a:t>
            </a:r>
          </a:p>
          <a:p>
            <a:pPr ea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2800" dirty="0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The first argument is the name of the file </a:t>
            </a:r>
          </a:p>
          <a:p>
            <a:pPr marL="1257300" lvl="2" indent="-342900" ea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Comic Sans MS" panose="030F0702030302020204" pitchFamily="66" charset="0"/>
              <a:buChar char="─"/>
            </a:pPr>
            <a:r>
              <a:rPr lang="en-US" altLang="en-US" sz="2100" dirty="0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can be given in short form (e.g. “</a:t>
            </a:r>
            <a:r>
              <a:rPr lang="en-US" altLang="en-US" sz="2100" dirty="0" err="1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inputfile</a:t>
            </a:r>
            <a:r>
              <a:rPr lang="en-US" altLang="en-US" sz="2100" dirty="0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”) or the full path name (e.g. “/home/don/</a:t>
            </a:r>
            <a:r>
              <a:rPr lang="en-US" altLang="en-US" sz="2100" dirty="0" err="1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inputfile</a:t>
            </a:r>
            <a:r>
              <a:rPr lang="en-US" altLang="en-US" sz="2100" dirty="0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”)</a:t>
            </a:r>
          </a:p>
          <a:p>
            <a:pPr ea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2800" dirty="0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The second argument is the mode in which we want to open the file. Common modes include:</a:t>
            </a:r>
          </a:p>
          <a:p>
            <a:pPr marL="1257300" lvl="2" indent="-342900" ea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–"/>
            </a:pPr>
            <a:r>
              <a:rPr lang="en-US" altLang="en-US" sz="2400" dirty="0">
                <a:solidFill>
                  <a:srgbClr val="FF0000"/>
                </a:solidFill>
                <a:latin typeface="+mn-lt"/>
                <a:ea typeface="WenQuanYi Zen Hei" charset="0"/>
                <a:cs typeface="Courier New" pitchFamily="49" charset="0"/>
              </a:rPr>
              <a:t>“r”</a:t>
            </a:r>
            <a:r>
              <a:rPr lang="en-US" altLang="en-US" sz="2400" dirty="0">
                <a:latin typeface="+mn-lt"/>
                <a:ea typeface="WenQuanYi Zen Hei" charset="0"/>
                <a:cs typeface="Courier New" pitchFamily="49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: read-only. Any write to the file will fail. File must exist.</a:t>
            </a:r>
          </a:p>
          <a:p>
            <a:pPr lvl="2" ea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–"/>
            </a:pPr>
            <a:r>
              <a:rPr lang="en-US" altLang="en-US" sz="2400" dirty="0">
                <a:solidFill>
                  <a:srgbClr val="FF0000"/>
                </a:solidFill>
                <a:latin typeface="+mn-lt"/>
                <a:ea typeface="WenQuanYi Zen Hei" charset="0"/>
                <a:cs typeface="Courier New" pitchFamily="49" charset="0"/>
              </a:rPr>
              <a:t>“w”</a:t>
            </a:r>
            <a:r>
              <a:rPr lang="en-US" altLang="en-US" sz="2400" dirty="0">
                <a:latin typeface="+mn-lt"/>
                <a:ea typeface="WenQuanYi Zen Hei" charset="0"/>
                <a:cs typeface="Courier New" pitchFamily="49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: write. The first write happens at </a:t>
            </a:r>
            <a:r>
              <a:rPr lang="en-US" altLang="en-US" sz="2400" dirty="0">
                <a:solidFill>
                  <a:srgbClr val="FF0000"/>
                </a:solidFill>
                <a:latin typeface="+mn-lt"/>
                <a:ea typeface="WenQuanYi Zen Hei" charset="0"/>
                <a:cs typeface="Courier New" pitchFamily="49" charset="0"/>
              </a:rPr>
              <a:t>the beginning </a:t>
            </a:r>
            <a:r>
              <a:rPr lang="en-US" altLang="en-US" sz="2400" dirty="0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of the file, by default. Thus, may overwrite the current content. A new file is created if it does not exist.</a:t>
            </a:r>
          </a:p>
          <a:p>
            <a:pPr lvl="2" ea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–"/>
            </a:pPr>
            <a:r>
              <a:rPr lang="en-US" altLang="en-US" sz="2400" dirty="0">
                <a:solidFill>
                  <a:srgbClr val="FF0000"/>
                </a:solidFill>
                <a:latin typeface="+mn-lt"/>
                <a:ea typeface="WenQuanYi Zen Hei" charset="0"/>
                <a:cs typeface="Courier New" pitchFamily="49" charset="0"/>
              </a:rPr>
              <a:t>“a”</a:t>
            </a:r>
            <a:r>
              <a:rPr lang="en-US" altLang="en-US" sz="2400" dirty="0">
                <a:latin typeface="+mn-lt"/>
                <a:ea typeface="WenQuanYi Zen Hei" charset="0"/>
                <a:cs typeface="Courier New" pitchFamily="49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: append. The first write is to </a:t>
            </a:r>
            <a:r>
              <a:rPr lang="en-US" altLang="en-US" sz="2400" dirty="0">
                <a:solidFill>
                  <a:srgbClr val="FF0000"/>
                </a:solidFill>
                <a:latin typeface="+mn-lt"/>
                <a:ea typeface="WenQuanYi Zen Hei" charset="0"/>
                <a:cs typeface="Courier New" pitchFamily="49" charset="0"/>
              </a:rPr>
              <a:t>the end </a:t>
            </a:r>
            <a:r>
              <a:rPr lang="en-US" altLang="en-US" sz="2400" dirty="0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of the current content. File is created if it does not exist.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9F9C1-439F-462C-86B1-B59C3AEC9456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9F9C1-439F-462C-86B1-B59C3AEC9456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547421" y="183644"/>
            <a:ext cx="8229600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chemeClr val="tx1"/>
                </a:solidFill>
                <a:latin typeface="+mn-lt"/>
              </a:rPr>
              <a:t>Opening Files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36422" y="1331194"/>
            <a:ext cx="10650931" cy="3276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If successful, </a:t>
            </a:r>
            <a:r>
              <a:rPr lang="en-US" altLang="en-US" sz="2800" dirty="0" err="1">
                <a:solidFill>
                  <a:schemeClr val="tx1"/>
                </a:solidFill>
                <a:latin typeface="+mn-lt"/>
              </a:rPr>
              <a:t>fopen</a:t>
            </a: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 returns a </a:t>
            </a:r>
            <a:r>
              <a:rPr lang="en-US" altLang="en-US" sz="2800" i="1" dirty="0">
                <a:solidFill>
                  <a:schemeClr val="tx1"/>
                </a:solidFill>
                <a:latin typeface="+mn-lt"/>
              </a:rPr>
              <a:t>file pointer</a:t>
            </a: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 – this is later used for </a:t>
            </a:r>
            <a:r>
              <a:rPr lang="en-US" altLang="en-US" sz="2800" dirty="0" err="1">
                <a:solidFill>
                  <a:schemeClr val="tx1"/>
                </a:solidFill>
                <a:latin typeface="+mn-lt"/>
              </a:rPr>
              <a:t>fprintf</a:t>
            </a: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altLang="en-US" sz="2800" dirty="0" err="1">
                <a:solidFill>
                  <a:schemeClr val="tx1"/>
                </a:solidFill>
                <a:latin typeface="+mn-lt"/>
              </a:rPr>
              <a:t>fscanf</a:t>
            </a: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 etc.</a:t>
            </a:r>
          </a:p>
          <a:p>
            <a:pPr eaLnBrk="1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If unsuccessful, </a:t>
            </a:r>
            <a:r>
              <a:rPr lang="en-US" altLang="en-US" sz="2800" dirty="0" err="1">
                <a:solidFill>
                  <a:schemeClr val="tx1"/>
                </a:solidFill>
                <a:latin typeface="+mn-lt"/>
              </a:rPr>
              <a:t>fopen</a:t>
            </a: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 returns a NULL.</a:t>
            </a:r>
          </a:p>
          <a:p>
            <a:pPr eaLnBrk="1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It is a good idea to check for errors (e.g. Opening a file on a CDROM using “w” mode etc.) </a:t>
            </a:r>
          </a:p>
        </p:txBody>
      </p:sp>
      <p:sp>
        <p:nvSpPr>
          <p:cNvPr id="10" name="Text Box 1"/>
          <p:cNvSpPr txBox="1">
            <a:spLocks noChangeArrowheads="1"/>
          </p:cNvSpPr>
          <p:nvPr/>
        </p:nvSpPr>
        <p:spPr bwMode="auto">
          <a:xfrm>
            <a:off x="695542" y="3858481"/>
            <a:ext cx="8229600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chemeClr val="tx1"/>
                </a:solidFill>
                <a:latin typeface="+mn-lt"/>
              </a:rPr>
              <a:t>Closing Files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95542" y="4886981"/>
            <a:ext cx="8229600" cy="1356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An open file must be closed after last use</a:t>
            </a:r>
          </a:p>
          <a:p>
            <a:pPr lvl="1" eaLnBrk="1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2400" dirty="0">
                <a:solidFill>
                  <a:schemeClr val="tx1"/>
                </a:solidFill>
                <a:latin typeface="+mn-lt"/>
              </a:rPr>
              <a:t>allows reuse of FILE* resources</a:t>
            </a:r>
          </a:p>
          <a:p>
            <a:pPr lvl="1" eaLnBrk="1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2400" dirty="0">
                <a:solidFill>
                  <a:schemeClr val="tx1"/>
                </a:solidFill>
                <a:latin typeface="+mn-lt"/>
              </a:rPr>
              <a:t>flushing of </a:t>
            </a:r>
            <a:r>
              <a:rPr lang="en-US" altLang="en-US" sz="2400" b="1" i="1" dirty="0">
                <a:solidFill>
                  <a:schemeClr val="tx1"/>
                </a:solidFill>
                <a:latin typeface="+mn-lt"/>
              </a:rPr>
              <a:t>buffered</a:t>
            </a:r>
            <a:r>
              <a:rPr lang="en-US" altLang="en-US" sz="24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+mn-lt"/>
              </a:rPr>
              <a:t>data (to actually write!)</a:t>
            </a:r>
          </a:p>
          <a:p>
            <a:pPr eaLnBrk="1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endParaRPr lang="en-US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501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37693" y="136525"/>
            <a:ext cx="8229600" cy="1143000"/>
          </a:xfrm>
        </p:spPr>
        <p:txBody>
          <a:bodyPr/>
          <a:lstStyle/>
          <a:p>
            <a:r>
              <a:rPr lang="en-US" dirty="0"/>
              <a:t>File I/O: Example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37692" y="1036638"/>
            <a:ext cx="10920589" cy="5562600"/>
          </a:xfrm>
        </p:spPr>
        <p:txBody>
          <a:bodyPr>
            <a:normAutofit/>
          </a:bodyPr>
          <a:lstStyle/>
          <a:p>
            <a:pPr>
              <a:spcBef>
                <a:spcPts val="750"/>
              </a:spcBef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3000" dirty="0"/>
              <a:t>Write a program that will take two filenames, and print contents to the standard output. The contents of the first file should be printed first, and then the contents of the second.</a:t>
            </a:r>
          </a:p>
          <a:p>
            <a:pPr>
              <a:spcBef>
                <a:spcPts val="750"/>
              </a:spcBef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3000" dirty="0"/>
              <a:t>The algorithm:</a:t>
            </a:r>
          </a:p>
          <a:p>
            <a:pPr lvl="1">
              <a:spcBef>
                <a:spcPts val="650"/>
              </a:spcBef>
              <a:buFont typeface="Comic Sans MS" pitchFamily="64" charset="0"/>
              <a:buAutoNum type="arabicPeriod"/>
            </a:pPr>
            <a:r>
              <a:rPr lang="en-US" altLang="en-US" dirty="0"/>
              <a:t>Read the file names.</a:t>
            </a:r>
          </a:p>
          <a:p>
            <a:pPr lvl="1">
              <a:spcBef>
                <a:spcPts val="650"/>
              </a:spcBef>
              <a:buFont typeface="Comic Sans MS" pitchFamily="64" charset="0"/>
              <a:buAutoNum type="arabicPeriod"/>
            </a:pPr>
            <a:r>
              <a:rPr lang="en-US" altLang="en-US" dirty="0"/>
              <a:t>Open file 1. If open failed, we exit</a:t>
            </a:r>
          </a:p>
          <a:p>
            <a:pPr lvl="1">
              <a:spcBef>
                <a:spcPts val="650"/>
              </a:spcBef>
              <a:buFont typeface="Comic Sans MS" pitchFamily="64" charset="0"/>
              <a:buAutoNum type="arabicPeriod"/>
            </a:pPr>
            <a:r>
              <a:rPr lang="en-US" altLang="en-US" dirty="0"/>
              <a:t>Print the contents of file 1 to </a:t>
            </a:r>
            <a:r>
              <a:rPr lang="en-US" altLang="en-US" dirty="0" err="1"/>
              <a:t>stdout</a:t>
            </a:r>
            <a:endParaRPr lang="en-US" altLang="en-US" dirty="0"/>
          </a:p>
          <a:p>
            <a:pPr lvl="1">
              <a:spcBef>
                <a:spcPts val="650"/>
              </a:spcBef>
              <a:buFont typeface="Comic Sans MS" pitchFamily="64" charset="0"/>
              <a:buAutoNum type="arabicPeriod"/>
            </a:pPr>
            <a:r>
              <a:rPr lang="en-US" altLang="en-US" dirty="0"/>
              <a:t>Close file 1</a:t>
            </a:r>
          </a:p>
          <a:p>
            <a:pPr lvl="1">
              <a:spcBef>
                <a:spcPts val="650"/>
              </a:spcBef>
              <a:buFont typeface="Comic Sans MS" pitchFamily="64" charset="0"/>
              <a:buAutoNum type="arabicPeriod"/>
            </a:pPr>
            <a:r>
              <a:rPr lang="en-US" altLang="en-US" dirty="0"/>
              <a:t>Open file 2. If open failed, we exit</a:t>
            </a:r>
          </a:p>
          <a:p>
            <a:pPr lvl="1">
              <a:spcBef>
                <a:spcPts val="650"/>
              </a:spcBef>
              <a:buFont typeface="Comic Sans MS" pitchFamily="64" charset="0"/>
              <a:buAutoNum type="arabicPeriod"/>
            </a:pPr>
            <a:r>
              <a:rPr lang="en-US" altLang="en-US" dirty="0"/>
              <a:t>Print the contents of file 2 to </a:t>
            </a:r>
            <a:r>
              <a:rPr lang="en-US" altLang="en-US" dirty="0" err="1"/>
              <a:t>stdout</a:t>
            </a:r>
            <a:endParaRPr lang="en-US" altLang="en-US" dirty="0"/>
          </a:p>
          <a:p>
            <a:pPr lvl="1">
              <a:spcBef>
                <a:spcPts val="650"/>
              </a:spcBef>
              <a:buFont typeface="Comic Sans MS" pitchFamily="64" charset="0"/>
              <a:buAutoNum type="arabicPeriod"/>
            </a:pPr>
            <a:r>
              <a:rPr lang="en-US" altLang="en-US" dirty="0"/>
              <a:t>Close file 2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F9F9C1-439F-462C-86B1-B59C3AEC9456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9F9C1-439F-462C-86B1-B59C3AEC9456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631950" y="214290"/>
            <a:ext cx="9036050" cy="6553200"/>
          </a:xfrm>
          <a:prstGeom prst="roundRect">
            <a:avLst>
              <a:gd name="adj" fmla="val 7903"/>
            </a:avLst>
          </a:prstGeom>
          <a:solidFill>
            <a:schemeClr val="accent1">
              <a:lumMod val="20000"/>
              <a:lumOff val="80000"/>
            </a:schemeClr>
          </a:solidFill>
          <a:ln w="25560">
            <a:solidFill>
              <a:srgbClr val="385D8A"/>
            </a:solidFill>
            <a:miter lim="800000"/>
            <a:headEnd/>
            <a:tailEnd/>
          </a:ln>
          <a:effectLst/>
          <a:extLst/>
        </p:spPr>
        <p:txBody>
          <a:bodyPr lIns="90000" tIns="46800" rIns="90000" bIns="46800" anchor="ctr"/>
          <a:lstStyle>
            <a:lvl1pPr eaLnBrk="0" hangingPunct="0">
              <a:lnSpc>
                <a:spcPct val="93000"/>
              </a:lnSpc>
              <a:spcAft>
                <a:spcPts val="1288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eaLnBrk="0" hangingPunct="0">
              <a:lnSpc>
                <a:spcPct val="93000"/>
              </a:lnSpc>
              <a:spcAft>
                <a:spcPts val="1025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int main()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{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	  FILE *</a:t>
            </a:r>
            <a:r>
              <a:rPr lang="en-US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fp</a:t>
            </a: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;  char filename1[128], filename2[128];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	  scanf(“%s”, filename1);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  scanf(“%s”, filename2);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  </a:t>
            </a:r>
            <a:r>
              <a:rPr lang="en-IN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fp</a:t>
            </a: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 = </a:t>
            </a:r>
            <a:r>
              <a:rPr lang="en-IN" altLang="en-US" sz="2000" b="1" dirty="0" err="1">
                <a:solidFill>
                  <a:srgbClr val="FF0000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fopen</a:t>
            </a: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( filename1, "r" );</a:t>
            </a:r>
            <a:endParaRPr lang="en-US" altLang="en-US" sz="2000" b="1" dirty="0">
              <a:solidFill>
                <a:schemeClr val="tx1"/>
              </a:solidFill>
              <a:latin typeface="Calibri" pitchFamily="34" charset="0"/>
              <a:ea typeface="WenQuanYi Zen Hei" charset="0"/>
              <a:cs typeface="Courier New" pitchFamily="49" charset="0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	  if(</a:t>
            </a:r>
            <a:r>
              <a:rPr lang="en-IN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fp</a:t>
            </a: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 == NULL) {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	    </a:t>
            </a:r>
            <a:r>
              <a:rPr lang="en-IN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fprintf</a:t>
            </a: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(</a:t>
            </a:r>
            <a:r>
              <a:rPr lang="en-IN" altLang="en-US" sz="2000" b="1" dirty="0" err="1">
                <a:solidFill>
                  <a:srgbClr val="FF0000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stderr</a:t>
            </a: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, "Opening File %s failed\n", filename1);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	    return -1;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	  }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	  </a:t>
            </a:r>
            <a:r>
              <a:rPr lang="en-US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copy_file</a:t>
            </a: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(</a:t>
            </a:r>
            <a:r>
              <a:rPr lang="en-US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fp</a:t>
            </a: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, </a:t>
            </a:r>
            <a:r>
              <a:rPr lang="en-US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stdout</a:t>
            </a: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);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	  </a:t>
            </a:r>
            <a:r>
              <a:rPr lang="en-US" altLang="en-US" sz="2000" b="1" dirty="0" err="1">
                <a:solidFill>
                  <a:srgbClr val="FF0000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fclose</a:t>
            </a: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(</a:t>
            </a:r>
            <a:r>
              <a:rPr lang="en-US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fp</a:t>
            </a: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);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  </a:t>
            </a:r>
            <a:r>
              <a:rPr lang="en-IN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fp</a:t>
            </a: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 = </a:t>
            </a:r>
            <a:r>
              <a:rPr lang="en-IN" altLang="en-US" sz="2000" b="1" dirty="0" err="1">
                <a:solidFill>
                  <a:srgbClr val="FF0000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fopen</a:t>
            </a: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( filename2, "r" );</a:t>
            </a:r>
            <a:endParaRPr lang="en-US" altLang="en-US" sz="2000" b="1" dirty="0">
              <a:solidFill>
                <a:schemeClr val="tx1"/>
              </a:solidFill>
              <a:latin typeface="Calibri" pitchFamily="34" charset="0"/>
              <a:ea typeface="WenQuanYi Zen Hei" charset="0"/>
              <a:cs typeface="Courier New" pitchFamily="49" charset="0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	  if (</a:t>
            </a:r>
            <a:r>
              <a:rPr lang="en-IN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fp</a:t>
            </a: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 == NULL) {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	    </a:t>
            </a:r>
            <a:r>
              <a:rPr lang="en-IN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fprintf</a:t>
            </a: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(</a:t>
            </a:r>
            <a:r>
              <a:rPr lang="en-IN" altLang="en-US" sz="2000" b="1" dirty="0" err="1">
                <a:solidFill>
                  <a:srgbClr val="FF0000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stderr</a:t>
            </a:r>
            <a:r>
              <a:rPr lang="en-IN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, "Opening File %s failed\n", filename2);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    return -1;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	  }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	  </a:t>
            </a:r>
            <a:r>
              <a:rPr lang="en-US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copy_file</a:t>
            </a: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 (</a:t>
            </a:r>
            <a:r>
              <a:rPr lang="en-US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fp</a:t>
            </a: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, </a:t>
            </a:r>
            <a:r>
              <a:rPr lang="en-US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stdout</a:t>
            </a: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);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	  </a:t>
            </a:r>
            <a:r>
              <a:rPr lang="en-US" altLang="en-US" sz="2000" b="1" dirty="0" err="1">
                <a:solidFill>
                  <a:srgbClr val="FF0000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fclose</a:t>
            </a: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(</a:t>
            </a:r>
            <a:r>
              <a:rPr lang="en-US" altLang="en-US" sz="2000" b="1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fp</a:t>
            </a: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);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  return 0;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="" xmlns:p14="http://schemas.microsoft.com/office/powerpoint/2010/main" val="31281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Esc101,FileIO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9F9C1-439F-462C-86B1-B59C3AEC9456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631950" y="304800"/>
            <a:ext cx="9036050" cy="6400800"/>
          </a:xfrm>
          <a:prstGeom prst="roundRect">
            <a:avLst>
              <a:gd name="adj" fmla="val 7903"/>
            </a:avLst>
          </a:prstGeom>
          <a:solidFill>
            <a:schemeClr val="accent1">
              <a:lumMod val="20000"/>
              <a:lumOff val="80000"/>
            </a:schemeClr>
          </a:solidFill>
          <a:ln w="25560">
            <a:solidFill>
              <a:srgbClr val="385D8A"/>
            </a:solidFill>
            <a:miter lim="800000"/>
            <a:headEnd/>
            <a:tailEnd/>
          </a:ln>
          <a:effectLst/>
          <a:extLst/>
        </p:spPr>
        <p:txBody>
          <a:bodyPr lIns="90000" tIns="46800" rIns="90000" bIns="46800" anchor="ctr"/>
          <a:lstStyle>
            <a:lvl1pPr eaLnBrk="0" hangingPunct="0">
              <a:lnSpc>
                <a:spcPct val="93000"/>
              </a:lnSpc>
              <a:spcAft>
                <a:spcPts val="1288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eaLnBrk="0" hangingPunct="0">
              <a:lnSpc>
                <a:spcPct val="93000"/>
              </a:lnSpc>
              <a:spcAft>
                <a:spcPts val="1025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IN" altLang="en-US" sz="3200" b="1" dirty="0">
                <a:solidFill>
                  <a:schemeClr val="tx1"/>
                </a:solidFill>
                <a:latin typeface="Calibri" pitchFamily="34" charset="0"/>
              </a:rPr>
              <a:t>void </a:t>
            </a:r>
            <a:r>
              <a:rPr lang="en-IN" altLang="en-US" sz="3200" b="1" dirty="0" err="1">
                <a:solidFill>
                  <a:schemeClr val="tx1"/>
                </a:solidFill>
                <a:latin typeface="Calibri" pitchFamily="34" charset="0"/>
              </a:rPr>
              <a:t>copy_file</a:t>
            </a:r>
            <a:r>
              <a:rPr lang="en-IN" altLang="en-US" sz="3200" b="1" dirty="0">
                <a:solidFill>
                  <a:schemeClr val="tx1"/>
                </a:solidFill>
                <a:latin typeface="Calibri" pitchFamily="34" charset="0"/>
              </a:rPr>
              <a:t>(FILE *</a:t>
            </a:r>
            <a:r>
              <a:rPr lang="en-IN" altLang="en-US" sz="3200" b="1" dirty="0" err="1">
                <a:solidFill>
                  <a:schemeClr val="tx1"/>
                </a:solidFill>
                <a:latin typeface="Calibri" pitchFamily="34" charset="0"/>
              </a:rPr>
              <a:t>fromfp</a:t>
            </a:r>
            <a:r>
              <a:rPr lang="en-IN" altLang="en-US" sz="3200" b="1" dirty="0">
                <a:solidFill>
                  <a:schemeClr val="tx1"/>
                </a:solidFill>
                <a:latin typeface="Calibri" pitchFamily="34" charset="0"/>
              </a:rPr>
              <a:t>, FILE *</a:t>
            </a:r>
            <a:r>
              <a:rPr lang="en-IN" altLang="en-US" sz="3200" b="1" dirty="0" err="1">
                <a:solidFill>
                  <a:schemeClr val="tx1"/>
                </a:solidFill>
                <a:latin typeface="Calibri" pitchFamily="34" charset="0"/>
              </a:rPr>
              <a:t>tofp</a:t>
            </a:r>
            <a:r>
              <a:rPr lang="en-IN" altLang="en-US" sz="3200" b="1" dirty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{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	  char </a:t>
            </a:r>
            <a:r>
              <a:rPr lang="en-US" altLang="en-US" sz="3200" b="1" dirty="0" err="1">
                <a:solidFill>
                  <a:schemeClr val="tx1"/>
                </a:solidFill>
                <a:latin typeface="Calibri" pitchFamily="34" charset="0"/>
              </a:rPr>
              <a:t>ch</a:t>
            </a: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	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	  while ( !</a:t>
            </a:r>
            <a:r>
              <a:rPr lang="en-US" altLang="en-US" sz="3200" b="1" dirty="0" err="1">
                <a:solidFill>
                  <a:srgbClr val="FF0000"/>
                </a:solidFill>
                <a:latin typeface="Calibri" pitchFamily="34" charset="0"/>
              </a:rPr>
              <a:t>feof</a:t>
            </a:r>
            <a:r>
              <a:rPr lang="en-US" altLang="en-US" sz="32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( </a:t>
            </a:r>
            <a:r>
              <a:rPr lang="en-US" altLang="en-US" sz="3200" b="1" dirty="0" err="1">
                <a:solidFill>
                  <a:schemeClr val="tx1"/>
                </a:solidFill>
                <a:latin typeface="Calibri" pitchFamily="34" charset="0"/>
              </a:rPr>
              <a:t>fromfp</a:t>
            </a: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 ) ) {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	    </a:t>
            </a:r>
            <a:r>
              <a:rPr lang="en-US" altLang="en-US" sz="3200" b="1" dirty="0" err="1">
                <a:solidFill>
                  <a:srgbClr val="FF0000"/>
                </a:solidFill>
                <a:latin typeface="Calibri" pitchFamily="34" charset="0"/>
              </a:rPr>
              <a:t>fscanf</a:t>
            </a: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  ( </a:t>
            </a:r>
            <a:r>
              <a:rPr lang="en-US" altLang="en-US" sz="3200" b="1" dirty="0" err="1">
                <a:solidFill>
                  <a:srgbClr val="FF0000"/>
                </a:solidFill>
                <a:latin typeface="Calibri" pitchFamily="34" charset="0"/>
              </a:rPr>
              <a:t>fromfp</a:t>
            </a: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, "%c", &amp;</a:t>
            </a:r>
            <a:r>
              <a:rPr lang="en-US" altLang="en-US" sz="3200" b="1" dirty="0" err="1">
                <a:solidFill>
                  <a:schemeClr val="tx1"/>
                </a:solidFill>
                <a:latin typeface="Calibri" pitchFamily="34" charset="0"/>
              </a:rPr>
              <a:t>ch</a:t>
            </a: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 );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	    </a:t>
            </a:r>
            <a:r>
              <a:rPr lang="en-US" altLang="en-US" sz="3200" b="1" dirty="0" err="1">
                <a:solidFill>
                  <a:srgbClr val="FF0000"/>
                </a:solidFill>
                <a:latin typeface="Calibri" pitchFamily="34" charset="0"/>
              </a:rPr>
              <a:t>fprintf</a:t>
            </a:r>
            <a:r>
              <a:rPr lang="en-US" altLang="en-US" sz="32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( </a:t>
            </a:r>
            <a:r>
              <a:rPr lang="en-US" altLang="en-US" sz="3200" b="1" dirty="0" err="1">
                <a:solidFill>
                  <a:srgbClr val="FF0000"/>
                </a:solidFill>
                <a:latin typeface="Calibri" pitchFamily="34" charset="0"/>
              </a:rPr>
              <a:t>tofp</a:t>
            </a: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, "%c", </a:t>
            </a:r>
            <a:r>
              <a:rPr lang="en-US" altLang="en-US" sz="3200" b="1" dirty="0" err="1">
                <a:solidFill>
                  <a:schemeClr val="tx1"/>
                </a:solidFill>
                <a:latin typeface="Calibri" pitchFamily="34" charset="0"/>
              </a:rPr>
              <a:t>ch</a:t>
            </a: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 );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	  }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3200" b="1" dirty="0">
                <a:solidFill>
                  <a:schemeClr val="tx1"/>
                </a:solidFill>
                <a:latin typeface="Calibri" pitchFamily="34" charset="0"/>
              </a:rPr>
              <a:t>}</a:t>
            </a:r>
          </a:p>
        </p:txBody>
      </p:sp>
      <p:sp>
        <p:nvSpPr>
          <p:cNvPr id="10" name="Text Box 1"/>
          <p:cNvSpPr txBox="1">
            <a:spLocks noChangeArrowheads="1"/>
          </p:cNvSpPr>
          <p:nvPr/>
        </p:nvSpPr>
        <p:spPr bwMode="auto">
          <a:xfrm>
            <a:off x="6781800" y="-13688"/>
            <a:ext cx="3429000" cy="5476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anchor="ctr"/>
          <a:lstStyle>
            <a:lvl1pPr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SzPct val="45000"/>
              <a:buFont typeface="Wingdings" charset="2"/>
              <a:buNone/>
            </a:pPr>
            <a:r>
              <a:rPr lang="en-US" altLang="en-US" sz="2400" dirty="0">
                <a:solidFill>
                  <a:srgbClr val="280099"/>
                </a:solidFill>
              </a:rPr>
              <a:t>The Program: </a:t>
            </a:r>
            <a:r>
              <a:rPr lang="en-US" altLang="en-US" sz="2400" dirty="0" err="1">
                <a:solidFill>
                  <a:srgbClr val="280099"/>
                </a:solidFill>
              </a:rPr>
              <a:t>copy_file</a:t>
            </a:r>
            <a:endParaRPr lang="en-US" altLang="en-US" sz="2400" dirty="0">
              <a:solidFill>
                <a:srgbClr val="2800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509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03606" y="136525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chemeClr val="tx1"/>
                </a:solidFill>
                <a:latin typeface="+mn-lt"/>
              </a:rPr>
              <a:t>Some other file handling functions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708355" y="1447800"/>
            <a:ext cx="975969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marL="863600" indent="-287338"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3200" b="1" dirty="0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int </a:t>
            </a:r>
            <a:r>
              <a:rPr lang="en-US" altLang="en-US" sz="3200" b="1" dirty="0" err="1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feof</a:t>
            </a:r>
            <a:r>
              <a:rPr lang="en-US" altLang="en-US" sz="3200" b="1" dirty="0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 ( FILE* </a:t>
            </a:r>
            <a:r>
              <a:rPr lang="en-US" altLang="en-US" sz="3200" b="1" dirty="0" err="1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fp</a:t>
            </a:r>
            <a:r>
              <a:rPr lang="en-US" altLang="en-US" sz="3200" b="1" dirty="0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 );</a:t>
            </a:r>
          </a:p>
          <a:p>
            <a:pPr lvl="1" ea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FF6633"/>
              </a:buClr>
              <a:buSzPct val="75000"/>
              <a:buFont typeface="Symbol" charset="2"/>
              <a:buChar char=""/>
            </a:pPr>
            <a:r>
              <a:rPr lang="en-US" altLang="en-US" sz="2800" dirty="0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Checks whether the </a:t>
            </a:r>
            <a:r>
              <a:rPr lang="en-US" altLang="en-US" sz="2800" dirty="0" err="1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fp</a:t>
            </a:r>
            <a:r>
              <a:rPr lang="en-US" altLang="en-US" sz="2800" dirty="0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 has reached EOF – that is, the EOF </a:t>
            </a:r>
            <a:r>
              <a:rPr lang="en-US" altLang="en-US" sz="2800" dirty="0" err="1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chracter</a:t>
            </a:r>
            <a:r>
              <a:rPr lang="en-US" altLang="en-US" sz="2800" dirty="0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 has been encountered. If EOF is found, it returns nonzero. Otherwise, returns 0.</a:t>
            </a:r>
            <a:endParaRPr lang="en-US" altLang="en-US" sz="2800" b="1" dirty="0">
              <a:solidFill>
                <a:schemeClr val="tx1"/>
              </a:solidFill>
              <a:latin typeface="+mn-lt"/>
              <a:ea typeface="WenQuanYi Zen Hei" charset="0"/>
              <a:cs typeface="Courier New" pitchFamily="49" charset="0"/>
            </a:endParaRP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3200" b="1" dirty="0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int </a:t>
            </a:r>
            <a:r>
              <a:rPr lang="en-US" altLang="en-US" sz="3200" b="1" dirty="0" err="1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ferror</a:t>
            </a:r>
            <a:r>
              <a:rPr lang="en-US" altLang="en-US" sz="3200" b="1" dirty="0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 ( FILE *</a:t>
            </a:r>
            <a:r>
              <a:rPr lang="en-US" altLang="en-US" sz="3200" b="1" dirty="0" err="1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fp</a:t>
            </a:r>
            <a:r>
              <a:rPr lang="en-US" altLang="en-US" sz="3200" b="1" dirty="0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 );</a:t>
            </a:r>
          </a:p>
          <a:p>
            <a:pPr lvl="1" ea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FF6633"/>
              </a:buClr>
              <a:buSzPct val="75000"/>
              <a:buFont typeface="Symbol" charset="2"/>
              <a:buChar char=""/>
            </a:pPr>
            <a:r>
              <a:rPr lang="en-US" altLang="en-US" sz="2800" dirty="0">
                <a:solidFill>
                  <a:schemeClr val="tx1"/>
                </a:solidFill>
                <a:latin typeface="+mn-lt"/>
                <a:ea typeface="WenQuanYi Zen Hei" charset="0"/>
                <a:cs typeface="Courier New" pitchFamily="49" charset="0"/>
              </a:rPr>
              <a:t>Checks whether the error indicator has been set for fp. (for example, write errors to the file.)</a:t>
            </a:r>
            <a:endParaRPr lang="en-US" altLang="en-US" sz="2800" b="1" dirty="0">
              <a:solidFill>
                <a:schemeClr val="tx1"/>
              </a:solidFill>
              <a:latin typeface="+mn-lt"/>
              <a:ea typeface="WenQuanYi Zen Hei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9F9C1-439F-462C-86B1-B59C3AEC9456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284074" y="136525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000" dirty="0">
                <a:solidFill>
                  <a:schemeClr val="tx1"/>
                </a:solidFill>
                <a:latin typeface="Calibri" pitchFamily="34" charset="0"/>
              </a:rPr>
              <a:t>Some other file handling functions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686410" y="1384278"/>
            <a:ext cx="8458200" cy="4972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marL="863600" indent="-287338"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marL="1295400" indent="-215900"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2800" b="1" dirty="0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int </a:t>
            </a:r>
            <a:r>
              <a:rPr lang="en-US" altLang="en-US" sz="2800" b="1" dirty="0" err="1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fseek</a:t>
            </a:r>
            <a:r>
              <a:rPr lang="en-US" altLang="en-US" sz="2800" b="1" dirty="0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(FILE *</a:t>
            </a:r>
            <a:r>
              <a:rPr lang="en-US" altLang="en-US" sz="2800" b="1" dirty="0" err="1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fp</a:t>
            </a:r>
            <a:r>
              <a:rPr lang="en-US" altLang="en-US" sz="2800" b="1" dirty="0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, long int offset,</a:t>
            </a:r>
          </a:p>
          <a:p>
            <a:pPr marL="107950" indent="0"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6633"/>
              </a:buClr>
              <a:buSzPct val="45000"/>
            </a:pPr>
            <a:r>
              <a:rPr lang="en-US" altLang="en-US" sz="2800" b="1" dirty="0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            int origin);</a:t>
            </a:r>
          </a:p>
          <a:p>
            <a:pPr lvl="1" ea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FF6633"/>
              </a:buClr>
              <a:buSzPct val="75000"/>
              <a:buFont typeface="Wingdings" pitchFamily="2" charset="2"/>
              <a:buChar char="v"/>
            </a:pPr>
            <a:r>
              <a:rPr lang="en-US" altLang="en-US" sz="2400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To set the current position associated with </a:t>
            </a:r>
            <a:r>
              <a:rPr lang="en-US" altLang="en-US" sz="2400" dirty="0" err="1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fp</a:t>
            </a:r>
            <a:r>
              <a:rPr lang="en-US" altLang="en-US" sz="2400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, to a new position = origin </a:t>
            </a:r>
            <a:r>
              <a:rPr lang="en-US" altLang="en-US" sz="2800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+</a:t>
            </a:r>
            <a:r>
              <a:rPr lang="en-US" altLang="en-US" sz="2400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 offset.</a:t>
            </a:r>
          </a:p>
          <a:p>
            <a:pPr lvl="1" ea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FF6633"/>
              </a:buClr>
              <a:buSzPct val="75000"/>
              <a:buFont typeface="Wingdings" pitchFamily="2" charset="2"/>
              <a:buChar char="v"/>
            </a:pPr>
            <a:r>
              <a:rPr lang="en-US" altLang="en-US" sz="2400" dirty="0">
                <a:solidFill>
                  <a:srgbClr val="FF0000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Origin</a:t>
            </a:r>
            <a:r>
              <a:rPr lang="en-US" altLang="en-US" sz="2400" dirty="0">
                <a:latin typeface="Calibri" pitchFamily="34" charset="0"/>
                <a:ea typeface="WenQuanYi Zen Hei" charset="0"/>
                <a:cs typeface="Courier New" pitchFamily="49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can be: </a:t>
            </a:r>
          </a:p>
          <a:p>
            <a:pPr lvl="2" eaLnBrk="1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pitchFamily="2" charset="2"/>
              <a:buChar char="v"/>
            </a:pPr>
            <a:r>
              <a:rPr lang="en-US" altLang="en-US" sz="1800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SEEK_SET: beginning of file</a:t>
            </a:r>
          </a:p>
          <a:p>
            <a:pPr lvl="2" eaLnBrk="1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pitchFamily="2" charset="2"/>
              <a:buChar char="v"/>
            </a:pPr>
            <a:r>
              <a:rPr lang="en-US" altLang="en-US" sz="1800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SEEK_CURR: current position of file pointer</a:t>
            </a:r>
          </a:p>
          <a:p>
            <a:pPr lvl="2" eaLnBrk="1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pitchFamily="2" charset="2"/>
              <a:buChar char="v"/>
            </a:pPr>
            <a:r>
              <a:rPr lang="en-US" altLang="en-US" sz="1800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SEEK_END: End of file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pitchFamily="2" charset="2"/>
              <a:buChar char="v"/>
            </a:pPr>
            <a:r>
              <a:rPr lang="en-US" altLang="en-US" sz="2400" dirty="0">
                <a:solidFill>
                  <a:srgbClr val="FF0000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Offset</a:t>
            </a:r>
            <a:r>
              <a:rPr lang="en-US" altLang="en-US" sz="2400" dirty="0">
                <a:latin typeface="Calibri" pitchFamily="34" charset="0"/>
                <a:ea typeface="WenQuanYi Zen Hei" charset="0"/>
                <a:cs typeface="Courier New" pitchFamily="49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is the number of bytes.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2800" b="1" dirty="0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int </a:t>
            </a:r>
            <a:r>
              <a:rPr lang="en-US" altLang="en-US" sz="2800" b="1" dirty="0" err="1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ftell</a:t>
            </a:r>
            <a:r>
              <a:rPr lang="en-US" altLang="en-US" sz="2800" b="1" dirty="0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(FILE *</a:t>
            </a:r>
            <a:r>
              <a:rPr lang="en-US" altLang="en-US" sz="2800" b="1" dirty="0" err="1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fp</a:t>
            </a:r>
            <a:r>
              <a:rPr lang="en-US" altLang="en-US" sz="2800" b="1" dirty="0">
                <a:solidFill>
                  <a:srgbClr val="FF0000"/>
                </a:solidFill>
                <a:latin typeface="Courier New" pitchFamily="49" charset="0"/>
                <a:ea typeface="WenQuanYi Zen Hei" charset="0"/>
                <a:cs typeface="Courier New" pitchFamily="49" charset="0"/>
              </a:rPr>
              <a:t>)</a:t>
            </a:r>
          </a:p>
          <a:p>
            <a:pPr lvl="1" ea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FF6633"/>
              </a:buClr>
              <a:buSzPct val="75000"/>
              <a:buFont typeface="Symbol" charset="2"/>
              <a:buChar char=""/>
            </a:pPr>
            <a:r>
              <a:rPr lang="en-US" altLang="en-US" sz="2400" dirty="0">
                <a:solidFill>
                  <a:schemeClr val="tx1"/>
                </a:solidFill>
                <a:latin typeface="Calibri" pitchFamily="34" charset="0"/>
                <a:ea typeface="WenQuanYi Zen Hei" charset="0"/>
                <a:cs typeface="Courier New" pitchFamily="49" charset="0"/>
              </a:rPr>
              <a:t>Returns the current value of the position indicator of the stream.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9F9C1-439F-462C-86B1-B59C3AEC9456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-805891" y="236559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3400" dirty="0">
                <a:solidFill>
                  <a:schemeClr val="tx1"/>
                </a:solidFill>
                <a:latin typeface="Calibri" pitchFamily="34" charset="0"/>
              </a:rPr>
              <a:t>Opening Files: More modes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788821" y="1379559"/>
            <a:ext cx="10432695" cy="4900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marL="863600" indent="-287338"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charset="2"/>
              <a:buChar char=""/>
            </a:pPr>
            <a:r>
              <a:rPr lang="en-US" altLang="en-US" sz="3200" dirty="0">
                <a:solidFill>
                  <a:schemeClr val="tx1"/>
                </a:solidFill>
                <a:latin typeface="Calibri" pitchFamily="34" charset="0"/>
              </a:rPr>
              <a:t>There are other modes for opening files, as well.</a:t>
            </a:r>
          </a:p>
          <a:p>
            <a:pPr lvl="1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6633"/>
              </a:buClr>
              <a:buSzPct val="75000"/>
              <a:buFont typeface="Symbol" charset="2"/>
              <a:buChar char=""/>
            </a:pPr>
            <a:r>
              <a:rPr lang="en-US" altLang="en-US" sz="2800" dirty="0">
                <a:latin typeface="Calibri" pitchFamily="34" charset="0"/>
              </a:rPr>
              <a:t>“</a:t>
            </a:r>
            <a:r>
              <a:rPr lang="en-US" altLang="en-US" sz="2800" dirty="0">
                <a:solidFill>
                  <a:srgbClr val="00B050"/>
                </a:solidFill>
                <a:latin typeface="Calibri" pitchFamily="34" charset="0"/>
              </a:rPr>
              <a:t>r+</a:t>
            </a:r>
            <a:r>
              <a:rPr lang="en-US" altLang="en-US" sz="2800" dirty="0">
                <a:latin typeface="Calibri" pitchFamily="34" charset="0"/>
              </a:rPr>
              <a:t>” </a:t>
            </a:r>
            <a:r>
              <a:rPr lang="en-US" altLang="en-US" sz="2800" dirty="0">
                <a:solidFill>
                  <a:schemeClr val="tx1"/>
                </a:solidFill>
                <a:latin typeface="Calibri" pitchFamily="34" charset="0"/>
              </a:rPr>
              <a:t>: open a file for read and update. The file </a:t>
            </a:r>
            <a:r>
              <a:rPr lang="en-US" altLang="en-US" sz="2800" dirty="0">
                <a:solidFill>
                  <a:srgbClr val="FF0000"/>
                </a:solidFill>
                <a:latin typeface="Calibri" pitchFamily="34" charset="0"/>
              </a:rPr>
              <a:t>must be present</a:t>
            </a:r>
            <a:r>
              <a:rPr lang="en-US" altLang="en-US" sz="2800" dirty="0">
                <a:latin typeface="Calibri" pitchFamily="34" charset="0"/>
              </a:rPr>
              <a:t>.</a:t>
            </a:r>
          </a:p>
          <a:p>
            <a:pPr lvl="1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6633"/>
              </a:buClr>
              <a:buSzPct val="75000"/>
              <a:buFont typeface="Symbol" charset="2"/>
              <a:buChar char=""/>
            </a:pPr>
            <a:r>
              <a:rPr lang="en-US" altLang="en-US" sz="2800" dirty="0">
                <a:latin typeface="Calibri" pitchFamily="34" charset="0"/>
              </a:rPr>
              <a:t>“</a:t>
            </a:r>
            <a:r>
              <a:rPr lang="en-US" altLang="en-US" sz="2800" dirty="0">
                <a:solidFill>
                  <a:srgbClr val="00B050"/>
                </a:solidFill>
                <a:latin typeface="Calibri" pitchFamily="34" charset="0"/>
              </a:rPr>
              <a:t>w+</a:t>
            </a:r>
            <a:r>
              <a:rPr lang="en-US" altLang="en-US" sz="2800" dirty="0">
                <a:latin typeface="Calibri" pitchFamily="34" charset="0"/>
              </a:rPr>
              <a:t>” </a:t>
            </a:r>
            <a:r>
              <a:rPr lang="en-US" altLang="en-US" sz="2800" dirty="0">
                <a:solidFill>
                  <a:schemeClr val="tx1"/>
                </a:solidFill>
                <a:latin typeface="Calibri" pitchFamily="34" charset="0"/>
              </a:rPr>
              <a:t>: write/read. Create an empty file or </a:t>
            </a:r>
            <a:r>
              <a:rPr lang="en-US" altLang="en-US" sz="2800" dirty="0">
                <a:solidFill>
                  <a:srgbClr val="FF0000"/>
                </a:solidFill>
                <a:latin typeface="Calibri" pitchFamily="34" charset="0"/>
              </a:rPr>
              <a:t>overwrite</a:t>
            </a:r>
            <a:r>
              <a:rPr lang="en-US" altLang="en-US" sz="2800" dirty="0">
                <a:latin typeface="Calibri" pitchFamily="34" charset="0"/>
              </a:rPr>
              <a:t> </a:t>
            </a:r>
            <a:r>
              <a:rPr lang="en-US" altLang="en-US" sz="2800" dirty="0">
                <a:solidFill>
                  <a:schemeClr val="tx1"/>
                </a:solidFill>
                <a:latin typeface="Calibri" pitchFamily="34" charset="0"/>
              </a:rPr>
              <a:t>an existing one.</a:t>
            </a:r>
          </a:p>
          <a:p>
            <a:pPr lvl="1" eaLnBrk="1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FF6633"/>
              </a:buClr>
              <a:buSzPct val="75000"/>
              <a:buFont typeface="Symbol" charset="2"/>
              <a:buChar char=""/>
            </a:pPr>
            <a:r>
              <a:rPr lang="en-US" altLang="en-US" sz="2800" dirty="0">
                <a:latin typeface="Calibri" pitchFamily="34" charset="0"/>
              </a:rPr>
              <a:t>“</a:t>
            </a:r>
            <a:r>
              <a:rPr lang="en-US" altLang="en-US" sz="2800" dirty="0">
                <a:solidFill>
                  <a:srgbClr val="00B050"/>
                </a:solidFill>
                <a:latin typeface="Calibri" pitchFamily="34" charset="0"/>
              </a:rPr>
              <a:t>a+</a:t>
            </a:r>
            <a:r>
              <a:rPr lang="en-US" altLang="en-US" sz="2800" dirty="0">
                <a:latin typeface="Calibri" pitchFamily="34" charset="0"/>
              </a:rPr>
              <a:t>” </a:t>
            </a:r>
            <a:r>
              <a:rPr lang="en-US" altLang="en-US" sz="2800" dirty="0">
                <a:solidFill>
                  <a:schemeClr val="tx1"/>
                </a:solidFill>
                <a:latin typeface="Calibri" pitchFamily="34" charset="0"/>
              </a:rPr>
              <a:t>: append/read. F</a:t>
            </a:r>
            <a:r>
              <a:rPr lang="en-IN" altLang="en-US" sz="2800" dirty="0" err="1">
                <a:solidFill>
                  <a:schemeClr val="tx1"/>
                </a:solidFill>
                <a:latin typeface="Calibri" pitchFamily="34" charset="0"/>
              </a:rPr>
              <a:t>ile</a:t>
            </a:r>
            <a:r>
              <a:rPr lang="en-IN" altLang="en-US" sz="2800" dirty="0">
                <a:solidFill>
                  <a:schemeClr val="tx1"/>
                </a:solidFill>
                <a:latin typeface="Calibri" pitchFamily="34" charset="0"/>
              </a:rPr>
              <a:t> is created if it doesn’t exist. The file position for reading is at the beginning, but output is appended to the end.</a:t>
            </a:r>
            <a:endParaRPr lang="en-US" altLang="en-US" sz="28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9F9C1-439F-462C-86B1-B59C3AEC9456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Hashing</a:t>
            </a:r>
            <a:r>
              <a:rPr lang="en-IN" dirty="0"/>
              <a:t> for </a:t>
            </a:r>
            <a:r>
              <a:rPr lang="en-IN" dirty="0">
                <a:solidFill>
                  <a:srgbClr val="FF0000"/>
                </a:solidFill>
              </a:rPr>
              <a:t>Very Fast Search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588" y="1085531"/>
            <a:ext cx="11833412" cy="5772469"/>
          </a:xfrm>
        </p:spPr>
        <p:txBody>
          <a:bodyPr>
            <a:normAutofit/>
          </a:bodyPr>
          <a:lstStyle/>
          <a:p>
            <a:r>
              <a:rPr lang="en-US" dirty="0"/>
              <a:t>Hashing is a method to search an element in an array in </a:t>
            </a:r>
            <a:r>
              <a:rPr lang="en-US" dirty="0">
                <a:solidFill>
                  <a:srgbClr val="FF0000"/>
                </a:solidFill>
              </a:rPr>
              <a:t>constant time</a:t>
            </a:r>
          </a:p>
          <a:p>
            <a:r>
              <a:rPr lang="en-US" dirty="0"/>
              <a:t>“Constant time” also denoted as O(1) – means time taken does not depend on number of elements </a:t>
            </a:r>
            <a:r>
              <a:rPr lang="en-US" i="1" dirty="0"/>
              <a:t>N</a:t>
            </a:r>
            <a:r>
              <a:rPr lang="en-US" dirty="0"/>
              <a:t> in the array (unlike like binary/brute force search)</a:t>
            </a:r>
          </a:p>
          <a:p>
            <a:r>
              <a:rPr lang="en-US" dirty="0"/>
              <a:t>Since we can </a:t>
            </a:r>
            <a:r>
              <a:rPr lang="en-US" dirty="0">
                <a:solidFill>
                  <a:srgbClr val="FF0000"/>
                </a:solidFill>
              </a:rPr>
              <a:t>search</a:t>
            </a:r>
            <a:r>
              <a:rPr lang="en-US" dirty="0"/>
              <a:t> in constant time, can also </a:t>
            </a:r>
            <a:r>
              <a:rPr lang="en-US" dirty="0">
                <a:solidFill>
                  <a:srgbClr val="FF0000"/>
                </a:solidFill>
              </a:rPr>
              <a:t>update/delete </a:t>
            </a:r>
            <a:r>
              <a:rPr lang="en-US" dirty="0"/>
              <a:t>in constant time</a:t>
            </a:r>
          </a:p>
          <a:p>
            <a:r>
              <a:rPr lang="en-US" dirty="0"/>
              <a:t>Basic idea: Use a “hash table” to store the elements</a:t>
            </a:r>
          </a:p>
          <a:p>
            <a:r>
              <a:rPr lang="en-US" dirty="0"/>
              <a:t>The hash table is just like an array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Index of each element to be stored is calculated using the element’s </a:t>
            </a:r>
            <a:r>
              <a:rPr lang="en-US" dirty="0">
                <a:solidFill>
                  <a:srgbClr val="FF0000"/>
                </a:solidFill>
              </a:rPr>
              <a:t>value</a:t>
            </a:r>
          </a:p>
          <a:p>
            <a:r>
              <a:rPr lang="en-US" dirty="0"/>
              <a:t>To search the element, compute its index and directly find it at that index</a:t>
            </a:r>
          </a:p>
          <a:p>
            <a:r>
              <a:rPr lang="en-US" dirty="0"/>
              <a:t>This can be done in constant time (if index can be found in constant time)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Nexa Book" panose="02000000000000000000" pitchFamily="2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AD88A9-5B8B-4CFE-9098-C79CBACC18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Nexa Bold Regular" panose="020000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Nexa Bold Regular" panose="02000000000000000000" pitchFamily="2" charset="0"/>
              <a:ea typeface="+mn-ea"/>
              <a:cs typeface="+mn-cs"/>
            </a:endParaRPr>
          </a:p>
        </p:txBody>
      </p:sp>
      <p:pic>
        <p:nvPicPr>
          <p:cNvPr id="1026" name="Picture 2" descr="hash table">
            <a:extLst>
              <a:ext uri="{FF2B5EF4-FFF2-40B4-BE49-F238E27FC236}">
                <a16:creationId xmlns="" xmlns:a16="http://schemas.microsoft.com/office/drawing/2014/main" id="{B3D26383-3D5E-4FA5-B417-4A46830B2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693" y="4080428"/>
            <a:ext cx="2790825" cy="857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87936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76681" y="0"/>
            <a:ext cx="8229600" cy="1143000"/>
          </a:xfr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File I/O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F9F9C1-439F-462C-86B1-B59C3AEC9456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690777" y="961986"/>
            <a:ext cx="8915400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itchFamily="34" charset="0"/>
              </a:rPr>
              <a:t>#include &lt;</a:t>
            </a:r>
            <a:r>
              <a:rPr lang="en-US" sz="2000" b="1" dirty="0" err="1">
                <a:latin typeface="Calibri" pitchFamily="34" charset="0"/>
              </a:rPr>
              <a:t>stdio.h</a:t>
            </a:r>
            <a:r>
              <a:rPr lang="en-US" sz="2000" b="1" dirty="0">
                <a:latin typeface="Calibri" pitchFamily="34" charset="0"/>
              </a:rPr>
              <a:t>&gt; </a:t>
            </a:r>
          </a:p>
          <a:p>
            <a:r>
              <a:rPr lang="en-US" sz="2000" b="1" dirty="0" err="1">
                <a:latin typeface="Calibri" pitchFamily="34" charset="0"/>
              </a:rPr>
              <a:t>int</a:t>
            </a:r>
            <a:r>
              <a:rPr lang="en-US" sz="2000" b="1" dirty="0">
                <a:latin typeface="Calibri" pitchFamily="34" charset="0"/>
              </a:rPr>
              <a:t> main () { </a:t>
            </a:r>
          </a:p>
          <a:p>
            <a:r>
              <a:rPr lang="en-US" sz="2000" b="1" dirty="0">
                <a:latin typeface="Calibri" pitchFamily="34" charset="0"/>
              </a:rPr>
              <a:t>	FILE * </a:t>
            </a:r>
            <a:r>
              <a:rPr lang="en-US" sz="2000" b="1" dirty="0" err="1">
                <a:latin typeface="Calibri" pitchFamily="34" charset="0"/>
              </a:rPr>
              <a:t>fp</a:t>
            </a:r>
            <a:r>
              <a:rPr lang="en-US" sz="2000" b="1" dirty="0">
                <a:latin typeface="Calibri" pitchFamily="34" charset="0"/>
              </a:rPr>
              <a:t> = </a:t>
            </a:r>
            <a:r>
              <a:rPr lang="en-US" sz="2000" b="1" dirty="0" err="1">
                <a:latin typeface="Calibri" pitchFamily="34" charset="0"/>
              </a:rPr>
              <a:t>fopen</a:t>
            </a:r>
            <a:r>
              <a:rPr lang="en-US" sz="2000" b="1" dirty="0">
                <a:latin typeface="Calibri" pitchFamily="34" charset="0"/>
              </a:rPr>
              <a:t>("</a:t>
            </a:r>
            <a:r>
              <a:rPr lang="en-US" sz="2000" b="1" dirty="0" err="1">
                <a:latin typeface="Calibri" pitchFamily="34" charset="0"/>
              </a:rPr>
              <a:t>file.txt","w</a:t>
            </a:r>
            <a:r>
              <a:rPr lang="en-US" sz="2000" b="1" dirty="0">
                <a:latin typeface="Calibri" pitchFamily="34" charset="0"/>
              </a:rPr>
              <a:t>+"); </a:t>
            </a:r>
          </a:p>
          <a:p>
            <a:r>
              <a:rPr lang="en-US" sz="2000" b="1" dirty="0">
                <a:latin typeface="Calibri" pitchFamily="34" charset="0"/>
              </a:rPr>
              <a:t>	</a:t>
            </a:r>
            <a:r>
              <a:rPr lang="en-US" sz="2000" b="1" dirty="0" err="1">
                <a:latin typeface="Calibri" pitchFamily="34" charset="0"/>
              </a:rPr>
              <a:t>fputs</a:t>
            </a:r>
            <a:r>
              <a:rPr lang="en-US" sz="2000" b="1" dirty="0">
                <a:latin typeface="Calibri" pitchFamily="34" charset="0"/>
              </a:rPr>
              <a:t>("This is tutorialspoint.com", </a:t>
            </a:r>
            <a:r>
              <a:rPr lang="en-US" sz="2000" b="1" dirty="0" err="1">
                <a:latin typeface="Calibri" pitchFamily="34" charset="0"/>
              </a:rPr>
              <a:t>fp</a:t>
            </a:r>
            <a:r>
              <a:rPr lang="en-US" sz="2000" b="1" dirty="0">
                <a:latin typeface="Calibri" pitchFamily="34" charset="0"/>
              </a:rPr>
              <a:t>); </a:t>
            </a:r>
          </a:p>
          <a:p>
            <a:r>
              <a:rPr lang="en-US" sz="2000" b="1" dirty="0">
                <a:latin typeface="Calibri" pitchFamily="34" charset="0"/>
              </a:rPr>
              <a:t>	</a:t>
            </a:r>
            <a:r>
              <a:rPr lang="en-US" sz="2000" b="1" dirty="0" err="1">
                <a:latin typeface="Calibri" pitchFamily="34" charset="0"/>
              </a:rPr>
              <a:t>fseek</a:t>
            </a:r>
            <a:r>
              <a:rPr lang="en-US" sz="2000" b="1" dirty="0">
                <a:latin typeface="Calibri" pitchFamily="34" charset="0"/>
              </a:rPr>
              <a:t>( </a:t>
            </a:r>
            <a:r>
              <a:rPr lang="en-US" sz="2000" b="1" dirty="0" err="1">
                <a:latin typeface="Calibri" pitchFamily="34" charset="0"/>
              </a:rPr>
              <a:t>fp</a:t>
            </a:r>
            <a:r>
              <a:rPr lang="en-US" sz="2000" b="1" dirty="0">
                <a:latin typeface="Calibri" pitchFamily="34" charset="0"/>
              </a:rPr>
              <a:t>, 7, SEEK_SET ); </a:t>
            </a:r>
          </a:p>
          <a:p>
            <a:r>
              <a:rPr lang="en-US" sz="2000" b="1" dirty="0">
                <a:latin typeface="Calibri" pitchFamily="34" charset="0"/>
              </a:rPr>
              <a:t>	</a:t>
            </a:r>
            <a:r>
              <a:rPr lang="en-US" sz="2000" b="1" dirty="0" err="1">
                <a:latin typeface="Calibri" pitchFamily="34" charset="0"/>
              </a:rPr>
              <a:t>fputs</a:t>
            </a:r>
            <a:r>
              <a:rPr lang="en-US" sz="2000" b="1" dirty="0">
                <a:latin typeface="Calibri" pitchFamily="34" charset="0"/>
              </a:rPr>
              <a:t>(" C Programming Language", </a:t>
            </a:r>
            <a:r>
              <a:rPr lang="en-US" sz="2000" b="1" dirty="0" err="1">
                <a:latin typeface="Calibri" pitchFamily="34" charset="0"/>
              </a:rPr>
              <a:t>fp</a:t>
            </a:r>
            <a:r>
              <a:rPr lang="en-US" sz="2000" b="1" dirty="0">
                <a:latin typeface="Calibri" pitchFamily="34" charset="0"/>
              </a:rPr>
              <a:t>); </a:t>
            </a:r>
          </a:p>
          <a:p>
            <a:r>
              <a:rPr lang="en-US" sz="2000" b="1" dirty="0">
                <a:latin typeface="Calibri" pitchFamily="34" charset="0"/>
              </a:rPr>
              <a:t>	</a:t>
            </a:r>
            <a:r>
              <a:rPr lang="en-US" sz="2000" b="1" dirty="0" err="1">
                <a:latin typeface="Calibri" pitchFamily="34" charset="0"/>
              </a:rPr>
              <a:t>fclose</a:t>
            </a:r>
            <a:r>
              <a:rPr lang="en-US" sz="2000" b="1" dirty="0">
                <a:latin typeface="Calibri" pitchFamily="34" charset="0"/>
              </a:rPr>
              <a:t>(</a:t>
            </a:r>
            <a:r>
              <a:rPr lang="en-US" sz="2000" b="1" dirty="0" err="1">
                <a:latin typeface="Calibri" pitchFamily="34" charset="0"/>
              </a:rPr>
              <a:t>fp</a:t>
            </a:r>
            <a:r>
              <a:rPr lang="en-US" sz="2000" b="1" dirty="0">
                <a:latin typeface="Calibri" pitchFamily="34" charset="0"/>
              </a:rPr>
              <a:t>); </a:t>
            </a:r>
          </a:p>
          <a:p>
            <a:r>
              <a:rPr lang="en-US" sz="2000" b="1" dirty="0">
                <a:latin typeface="Calibri" pitchFamily="34" charset="0"/>
              </a:rPr>
              <a:t>	</a:t>
            </a:r>
          </a:p>
          <a:p>
            <a:r>
              <a:rPr lang="en-US" sz="2000" b="1" dirty="0">
                <a:latin typeface="Calibri" pitchFamily="34" charset="0"/>
              </a:rPr>
              <a:t>	</a:t>
            </a:r>
            <a:r>
              <a:rPr lang="en-US" sz="2000" b="1" dirty="0" err="1">
                <a:latin typeface="Calibri" pitchFamily="34" charset="0"/>
              </a:rPr>
              <a:t>int</a:t>
            </a:r>
            <a:r>
              <a:rPr lang="en-US" sz="2000" b="1" dirty="0">
                <a:latin typeface="Calibri" pitchFamily="34" charset="0"/>
              </a:rPr>
              <a:t> c; </a:t>
            </a:r>
          </a:p>
          <a:p>
            <a:r>
              <a:rPr lang="en-US" sz="2000" b="1" dirty="0">
                <a:latin typeface="Calibri" pitchFamily="34" charset="0"/>
              </a:rPr>
              <a:t>	</a:t>
            </a:r>
            <a:r>
              <a:rPr lang="en-US" sz="2000" b="1" dirty="0" err="1">
                <a:latin typeface="Calibri" pitchFamily="34" charset="0"/>
              </a:rPr>
              <a:t>fp</a:t>
            </a:r>
            <a:r>
              <a:rPr lang="en-US" sz="2000" b="1" dirty="0">
                <a:latin typeface="Calibri" pitchFamily="34" charset="0"/>
              </a:rPr>
              <a:t> = </a:t>
            </a:r>
            <a:r>
              <a:rPr lang="en-US" sz="2000" b="1" dirty="0" err="1">
                <a:latin typeface="Calibri" pitchFamily="34" charset="0"/>
              </a:rPr>
              <a:t>fopen</a:t>
            </a:r>
            <a:r>
              <a:rPr lang="en-US" sz="2000" b="1" dirty="0">
                <a:latin typeface="Calibri" pitchFamily="34" charset="0"/>
              </a:rPr>
              <a:t>("</a:t>
            </a:r>
            <a:r>
              <a:rPr lang="en-US" sz="2000" b="1" dirty="0" err="1">
                <a:latin typeface="Calibri" pitchFamily="34" charset="0"/>
              </a:rPr>
              <a:t>file.txt","r</a:t>
            </a:r>
            <a:r>
              <a:rPr lang="en-US" sz="2000" b="1" dirty="0">
                <a:latin typeface="Calibri" pitchFamily="34" charset="0"/>
              </a:rPr>
              <a:t>"); </a:t>
            </a:r>
          </a:p>
          <a:p>
            <a:r>
              <a:rPr lang="en-US" sz="2000" b="1" dirty="0">
                <a:latin typeface="Calibri" pitchFamily="34" charset="0"/>
              </a:rPr>
              <a:t>	while(1)  { </a:t>
            </a:r>
          </a:p>
          <a:p>
            <a:r>
              <a:rPr lang="en-US" sz="2000" b="1" dirty="0">
                <a:latin typeface="Calibri" pitchFamily="34" charset="0"/>
              </a:rPr>
              <a:t>		c = </a:t>
            </a:r>
            <a:r>
              <a:rPr lang="en-US" sz="2000" b="1" dirty="0" err="1">
                <a:latin typeface="Calibri" pitchFamily="34" charset="0"/>
              </a:rPr>
              <a:t>fgetc</a:t>
            </a:r>
            <a:r>
              <a:rPr lang="en-US" sz="2000" b="1" dirty="0">
                <a:latin typeface="Calibri" pitchFamily="34" charset="0"/>
              </a:rPr>
              <a:t>(</a:t>
            </a:r>
            <a:r>
              <a:rPr lang="en-US" sz="2000" b="1" dirty="0" err="1">
                <a:latin typeface="Calibri" pitchFamily="34" charset="0"/>
              </a:rPr>
              <a:t>fp</a:t>
            </a:r>
            <a:r>
              <a:rPr lang="en-US" sz="2000" b="1" dirty="0">
                <a:latin typeface="Calibri" pitchFamily="34" charset="0"/>
              </a:rPr>
              <a:t>); </a:t>
            </a:r>
          </a:p>
          <a:p>
            <a:r>
              <a:rPr lang="en-US" sz="2000" b="1" dirty="0">
                <a:latin typeface="Calibri" pitchFamily="34" charset="0"/>
              </a:rPr>
              <a:t>		if( </a:t>
            </a:r>
            <a:r>
              <a:rPr lang="en-US" sz="2000" b="1" dirty="0" err="1">
                <a:latin typeface="Calibri" pitchFamily="34" charset="0"/>
              </a:rPr>
              <a:t>feof</a:t>
            </a:r>
            <a:r>
              <a:rPr lang="en-US" sz="2000" b="1" dirty="0">
                <a:latin typeface="Calibri" pitchFamily="34" charset="0"/>
              </a:rPr>
              <a:t>(</a:t>
            </a:r>
            <a:r>
              <a:rPr lang="en-US" sz="2000" b="1" dirty="0" err="1">
                <a:latin typeface="Calibri" pitchFamily="34" charset="0"/>
              </a:rPr>
              <a:t>fp</a:t>
            </a:r>
            <a:r>
              <a:rPr lang="en-US" sz="2000" b="1" dirty="0">
                <a:latin typeface="Calibri" pitchFamily="34" charset="0"/>
              </a:rPr>
              <a:t>) ) break; </a:t>
            </a:r>
          </a:p>
          <a:p>
            <a:r>
              <a:rPr lang="en-US" sz="2000" b="1" dirty="0">
                <a:latin typeface="Calibri" pitchFamily="34" charset="0"/>
              </a:rPr>
              <a:t>		</a:t>
            </a:r>
            <a:r>
              <a:rPr lang="en-US" sz="2000" b="1" dirty="0" err="1">
                <a:latin typeface="Calibri" pitchFamily="34" charset="0"/>
              </a:rPr>
              <a:t>printf</a:t>
            </a:r>
            <a:r>
              <a:rPr lang="en-US" sz="2000" b="1" dirty="0">
                <a:latin typeface="Calibri" pitchFamily="34" charset="0"/>
              </a:rPr>
              <a:t>("%c", c); </a:t>
            </a:r>
          </a:p>
          <a:p>
            <a:r>
              <a:rPr lang="en-US" sz="2000" b="1" dirty="0">
                <a:latin typeface="Calibri" pitchFamily="34" charset="0"/>
              </a:rPr>
              <a:t>	} </a:t>
            </a:r>
          </a:p>
          <a:p>
            <a:r>
              <a:rPr lang="en-US" sz="2000" b="1" dirty="0">
                <a:latin typeface="Calibri" pitchFamily="34" charset="0"/>
              </a:rPr>
              <a:t>	</a:t>
            </a:r>
            <a:r>
              <a:rPr lang="en-US" sz="2000" b="1" dirty="0" err="1">
                <a:latin typeface="Calibri" pitchFamily="34" charset="0"/>
              </a:rPr>
              <a:t>fclose</a:t>
            </a:r>
            <a:r>
              <a:rPr lang="en-US" sz="2000" b="1" dirty="0">
                <a:latin typeface="Calibri" pitchFamily="34" charset="0"/>
              </a:rPr>
              <a:t>(</a:t>
            </a:r>
            <a:r>
              <a:rPr lang="en-US" sz="2000" b="1" dirty="0" err="1">
                <a:latin typeface="Calibri" pitchFamily="34" charset="0"/>
              </a:rPr>
              <a:t>fp</a:t>
            </a:r>
            <a:r>
              <a:rPr lang="en-US" sz="2000" b="1" dirty="0">
                <a:latin typeface="Calibri" pitchFamily="34" charset="0"/>
              </a:rPr>
              <a:t>);</a:t>
            </a:r>
          </a:p>
          <a:p>
            <a:r>
              <a:rPr lang="en-US" sz="2000" b="1" dirty="0">
                <a:latin typeface="Calibri" pitchFamily="34" charset="0"/>
              </a:rPr>
              <a:t>	return 0; </a:t>
            </a:r>
          </a:p>
          <a:p>
            <a:r>
              <a:rPr lang="en-US" sz="2000" b="1" dirty="0">
                <a:latin typeface="Calibri" pitchFamily="34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5595934" y="5715017"/>
            <a:ext cx="503756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N" sz="2400" b="1" dirty="0">
                <a:latin typeface="Calibri" pitchFamily="34" charset="0"/>
              </a:rPr>
              <a:t>This is C Programming Language</a:t>
            </a:r>
            <a:endParaRPr lang="en-US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122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588" y="1085531"/>
            <a:ext cx="11833412" cy="5772469"/>
          </a:xfrm>
        </p:spPr>
        <p:txBody>
          <a:bodyPr>
            <a:normAutofit/>
          </a:bodyPr>
          <a:lstStyle/>
          <a:p>
            <a:r>
              <a:rPr lang="en-US" dirty="0"/>
              <a:t>Index is computed using a hash function</a:t>
            </a:r>
          </a:p>
          <a:p>
            <a:r>
              <a:rPr lang="en-US" dirty="0"/>
              <a:t>Hash function uses the element’s value to compute its index</a:t>
            </a:r>
          </a:p>
          <a:p>
            <a:r>
              <a:rPr lang="en-US" dirty="0"/>
              <a:t>An example of a simple hash function is the modulo operator</a:t>
            </a:r>
          </a:p>
          <a:p>
            <a:pPr marL="457200" lvl="1" indent="0">
              <a:buNone/>
            </a:pPr>
            <a:r>
              <a:rPr lang="en-US" dirty="0"/>
              <a:t>			</a:t>
            </a:r>
          </a:p>
          <a:p>
            <a:pPr marL="457200" lvl="1" indent="0">
              <a:buNone/>
            </a:pPr>
            <a:r>
              <a:rPr lang="en-US" dirty="0"/>
              <a:t>                          </a:t>
            </a:r>
            <a:r>
              <a:rPr lang="en-US" sz="4000" dirty="0"/>
              <a:t>index = value % </a:t>
            </a:r>
            <a:r>
              <a:rPr lang="en-US" sz="4000" dirty="0" err="1"/>
              <a:t>number_of_slots</a:t>
            </a:r>
            <a:endParaRPr lang="en-US" sz="4000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AD88A9-5B8B-4CFE-9098-C79CBACC18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Nexa Bold Regular" panose="020000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Nexa Bold Regular" panose="02000000000000000000" pitchFamily="2" charset="0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DC1C8794-C459-4B53-9D41-F6E7B0452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20948552"/>
              </p:ext>
            </p:extLst>
          </p:nvPr>
        </p:nvGraphicFramePr>
        <p:xfrm>
          <a:off x="1266580" y="3889071"/>
          <a:ext cx="4137376" cy="2275840"/>
        </p:xfrm>
        <a:graphic>
          <a:graphicData uri="http://schemas.openxmlformats.org/drawingml/2006/table">
            <a:tbl>
              <a:tblPr/>
              <a:tblGrid>
                <a:gridCol w="986501">
                  <a:extLst>
                    <a:ext uri="{9D8B030D-6E8A-4147-A177-3AD203B41FA5}">
                      <a16:colId xmlns="" xmlns:a16="http://schemas.microsoft.com/office/drawing/2014/main" val="3991874888"/>
                    </a:ext>
                  </a:extLst>
                </a:gridCol>
                <a:gridCol w="3150875">
                  <a:extLst>
                    <a:ext uri="{9D8B030D-6E8A-4147-A177-3AD203B41FA5}">
                      <a16:colId xmlns="" xmlns:a16="http://schemas.microsoft.com/office/drawing/2014/main" val="8954324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IN" b="1" dirty="0">
                          <a:solidFill>
                            <a:srgbClr val="333333"/>
                          </a:solidFill>
                          <a:effectLst/>
                        </a:rPr>
                        <a:t>Value</a:t>
                      </a:r>
                    </a:p>
                  </a:txBody>
                  <a:tcPr marL="25400" marR="25400" marT="25400" marB="25400">
                    <a:lnL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E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b="1" dirty="0">
                          <a:solidFill>
                            <a:srgbClr val="333333"/>
                          </a:solidFill>
                          <a:effectLst/>
                        </a:rPr>
                        <a:t>Index = Value % No. of Slots</a:t>
                      </a:r>
                    </a:p>
                  </a:txBody>
                  <a:tcPr marL="25400" marR="25400" marT="25400" marB="25400">
                    <a:lnL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EA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42223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IN" b="0">
                          <a:effectLst/>
                        </a:rPr>
                        <a:t>26</a:t>
                      </a:r>
                    </a:p>
                  </a:txBody>
                  <a:tcPr marL="25400" marR="25400" marT="25400" marB="25400">
                    <a:lnL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b="0" dirty="0">
                          <a:effectLst/>
                        </a:rPr>
                        <a:t>26 % 10 = 6</a:t>
                      </a:r>
                    </a:p>
                  </a:txBody>
                  <a:tcPr marL="25400" marR="25400" marT="25400" marB="25400">
                    <a:lnL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689512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IN" b="0">
                          <a:effectLst/>
                        </a:rPr>
                        <a:t>70</a:t>
                      </a:r>
                    </a:p>
                  </a:txBody>
                  <a:tcPr marL="25400" marR="25400" marT="25400" marB="25400">
                    <a:lnL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b="0">
                          <a:effectLst/>
                        </a:rPr>
                        <a:t>70 % 10 = 0</a:t>
                      </a:r>
                    </a:p>
                  </a:txBody>
                  <a:tcPr marL="25400" marR="25400" marT="25400" marB="25400">
                    <a:lnL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17597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IN" b="0">
                          <a:effectLst/>
                        </a:rPr>
                        <a:t>18</a:t>
                      </a:r>
                    </a:p>
                  </a:txBody>
                  <a:tcPr marL="25400" marR="25400" marT="25400" marB="25400">
                    <a:lnL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b="0">
                          <a:effectLst/>
                        </a:rPr>
                        <a:t>18 % 10 = 8</a:t>
                      </a:r>
                    </a:p>
                  </a:txBody>
                  <a:tcPr marL="25400" marR="25400" marT="25400" marB="25400">
                    <a:lnL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42096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IN" b="0">
                          <a:effectLst/>
                        </a:rPr>
                        <a:t>31</a:t>
                      </a:r>
                    </a:p>
                  </a:txBody>
                  <a:tcPr marL="25400" marR="25400" marT="25400" marB="25400">
                    <a:lnL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b="0">
                          <a:effectLst/>
                        </a:rPr>
                        <a:t>31 % 10 = 1</a:t>
                      </a:r>
                    </a:p>
                  </a:txBody>
                  <a:tcPr marL="25400" marR="25400" marT="25400" marB="25400">
                    <a:lnL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13422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IN" b="0">
                          <a:effectLst/>
                        </a:rPr>
                        <a:t>54</a:t>
                      </a:r>
                    </a:p>
                  </a:txBody>
                  <a:tcPr marL="25400" marR="25400" marT="25400" marB="25400">
                    <a:lnL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b="0">
                          <a:effectLst/>
                        </a:rPr>
                        <a:t>54 % 10 = 4</a:t>
                      </a:r>
                    </a:p>
                  </a:txBody>
                  <a:tcPr marL="25400" marR="25400" marT="25400" marB="25400">
                    <a:lnL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75899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IN" b="0">
                          <a:effectLst/>
                        </a:rPr>
                        <a:t>93</a:t>
                      </a:r>
                    </a:p>
                  </a:txBody>
                  <a:tcPr marL="25400" marR="25400" marT="25400" marB="25400">
                    <a:lnL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b="0" dirty="0">
                          <a:effectLst/>
                        </a:rPr>
                        <a:t>93 % 10 = 3</a:t>
                      </a:r>
                    </a:p>
                  </a:txBody>
                  <a:tcPr marL="25400" marR="25400" marT="25400" marB="25400">
                    <a:lnL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02339457"/>
                  </a:ext>
                </a:extLst>
              </a:tr>
            </a:tbl>
          </a:graphicData>
        </a:graphic>
      </p:graphicFrame>
      <p:pic>
        <p:nvPicPr>
          <p:cNvPr id="2050" name="Picture 2" descr="hash table">
            <a:extLst>
              <a:ext uri="{FF2B5EF4-FFF2-40B4-BE49-F238E27FC236}">
                <a16:creationId xmlns="" xmlns:a16="http://schemas.microsoft.com/office/drawing/2014/main" id="{EC8D13F9-2277-4819-AD96-2B7CA2E5E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494" y="3749805"/>
            <a:ext cx="4248500" cy="1305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75E4E8F-1631-44E9-B15B-31A586FC0561}"/>
              </a:ext>
            </a:extLst>
          </p:cNvPr>
          <p:cNvSpPr txBox="1"/>
          <p:nvPr/>
        </p:nvSpPr>
        <p:spPr>
          <a:xfrm>
            <a:off x="6060370" y="5362042"/>
            <a:ext cx="55586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To search for an element, say 93, we simply apply </a:t>
            </a:r>
          </a:p>
          <a:p>
            <a:r>
              <a:rPr lang="en-IN" dirty="0"/>
              <a:t>the hash function again: 93%10 = 3</a:t>
            </a:r>
          </a:p>
          <a:p>
            <a:r>
              <a:rPr lang="en-IN" dirty="0"/>
              <a:t>and can find the index of this element in constant time </a:t>
            </a:r>
            <a:r>
              <a:rPr lang="en-IN" dirty="0">
                <a:sym typeface="Wingdings" panose="05000000000000000000" pitchFamily="2" charset="2"/>
              </a:rPr>
              <a:t></a:t>
            </a:r>
            <a:r>
              <a:rPr lang="en-IN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66624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 potential problem - 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588" y="1085531"/>
            <a:ext cx="11833412" cy="5772469"/>
          </a:xfrm>
        </p:spPr>
        <p:txBody>
          <a:bodyPr>
            <a:normAutofit/>
          </a:bodyPr>
          <a:lstStyle/>
          <a:p>
            <a:r>
              <a:rPr lang="en-US" dirty="0"/>
              <a:t>What if more than multiple elements get mapped to the same index?</a:t>
            </a:r>
          </a:p>
          <a:p>
            <a:r>
              <a:rPr lang="en-US" dirty="0"/>
              <a:t>Yes, a very real problem. </a:t>
            </a:r>
            <a:endParaRPr lang="en-U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AD88A9-5B8B-4CFE-9098-C79CBACC18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Nexa Bold Regular" panose="020000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Nexa Bold Regular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145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 potential problem - 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588" y="1085531"/>
            <a:ext cx="11833412" cy="5772469"/>
          </a:xfrm>
        </p:spPr>
        <p:txBody>
          <a:bodyPr>
            <a:normAutofit/>
          </a:bodyPr>
          <a:lstStyle/>
          <a:p>
            <a:r>
              <a:rPr lang="en-US" dirty="0"/>
              <a:t>What if more than multiple elements get mapped to the same index?</a:t>
            </a:r>
          </a:p>
          <a:p>
            <a:r>
              <a:rPr lang="en-US" dirty="0"/>
              <a:t>Yes, a very real problem. 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Consider the previous hash table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Suppose we wish to insert 60. Its index = 60%10 = 0 =&gt; clash with 70 </a:t>
            </a:r>
          </a:p>
          <a:p>
            <a:r>
              <a:rPr lang="en-US" dirty="0">
                <a:sym typeface="Wingdings" panose="05000000000000000000" pitchFamily="2" charset="2"/>
              </a:rPr>
              <a:t>Some hash functions are good in the sense that the indices they generate are uniformly distributed (so less collision - desirable for good hash functions)</a:t>
            </a:r>
          </a:p>
          <a:p>
            <a:r>
              <a:rPr lang="en-US" dirty="0">
                <a:sym typeface="Wingdings" panose="05000000000000000000" pitchFamily="2" charset="2"/>
              </a:rPr>
              <a:t>Despite that, we may still have collisions and we need to handle that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AD88A9-5B8B-4CFE-9098-C79CBACC18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Nexa Bold Regular" panose="020000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Nexa Bold Regular" panose="02000000000000000000" pitchFamily="2" charset="0"/>
              <a:ea typeface="+mn-ea"/>
              <a:cs typeface="+mn-cs"/>
            </a:endParaRPr>
          </a:p>
        </p:txBody>
      </p:sp>
      <p:pic>
        <p:nvPicPr>
          <p:cNvPr id="8" name="Picture 2" descr="hash table">
            <a:extLst>
              <a:ext uri="{FF2B5EF4-FFF2-40B4-BE49-F238E27FC236}">
                <a16:creationId xmlns="" xmlns:a16="http://schemas.microsoft.com/office/drawing/2014/main" id="{13BFF237-5BFF-4E69-9D64-85A961CDA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566" y="2666765"/>
            <a:ext cx="4248500" cy="1305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4899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Linear 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588" y="1085531"/>
            <a:ext cx="11833412" cy="5772469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Linear Probing is a simple technique to handle collisions</a:t>
            </a:r>
          </a:p>
          <a:p>
            <a:r>
              <a:rPr lang="en-US" dirty="0">
                <a:sym typeface="Wingdings" panose="05000000000000000000" pitchFamily="2" charset="2"/>
              </a:rPr>
              <a:t>The idea: Keep searching for the “next available” free index</a:t>
            </a:r>
          </a:p>
          <a:p>
            <a:r>
              <a:rPr lang="en-US" dirty="0">
                <a:sym typeface="Wingdings" panose="05000000000000000000" pitchFamily="2" charset="2"/>
              </a:rPr>
              <a:t>Assume the first index P that we get is not free. Then compute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If the new index P is free, store the element there, else repeat the above</a:t>
            </a:r>
          </a:p>
          <a:p>
            <a:r>
              <a:rPr lang="en-US" dirty="0">
                <a:sym typeface="Wingdings" panose="05000000000000000000" pitchFamily="2" charset="2"/>
              </a:rPr>
              <a:t>Suppose we wish to insert 60 in this table, 60%10 = 0, but 0 if not free</a:t>
            </a:r>
          </a:p>
          <a:p>
            <a:r>
              <a:rPr lang="en-US" dirty="0">
                <a:sym typeface="Wingdings" panose="05000000000000000000" pitchFamily="2" charset="2"/>
              </a:rPr>
              <a:t>Try P = (P+1)%10 = (0+1)%10 = 1, but index 1 is also not free (31 there)</a:t>
            </a:r>
          </a:p>
          <a:p>
            <a:r>
              <a:rPr lang="en-US" dirty="0">
                <a:sym typeface="Wingdings" panose="05000000000000000000" pitchFamily="2" charset="2"/>
              </a:rPr>
              <a:t>Let’s try P = (P+1)%10 = (1+1)%10 = 2. Index 2 is free. Store 60 at that index</a:t>
            </a:r>
          </a:p>
          <a:p>
            <a:r>
              <a:rPr lang="en-US" dirty="0">
                <a:sym typeface="Wingdings" panose="05000000000000000000" pitchFamily="2" charset="2"/>
              </a:rPr>
              <a:t>When searching for 60, we won’t find it in first attempt but in third attempt</a:t>
            </a:r>
          </a:p>
          <a:p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AD88A9-5B8B-4CFE-9098-C79CBACC18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Nexa Bold Regular" panose="020000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Nexa Bold Regular" panose="02000000000000000000" pitchFamily="2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0855E9F-4A26-4407-B5EA-975576D4C9B0}"/>
              </a:ext>
            </a:extLst>
          </p:cNvPr>
          <p:cNvSpPr txBox="1"/>
          <p:nvPr/>
        </p:nvSpPr>
        <p:spPr>
          <a:xfrm>
            <a:off x="3656452" y="2728570"/>
            <a:ext cx="5237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ym typeface="Wingdings" panose="05000000000000000000" pitchFamily="2" charset="2"/>
              </a:rPr>
              <a:t>P = (P+1) % </a:t>
            </a:r>
            <a:r>
              <a:rPr lang="en-US" sz="3200" dirty="0" err="1">
                <a:sym typeface="Wingdings" panose="05000000000000000000" pitchFamily="2" charset="2"/>
              </a:rPr>
              <a:t>number_of_slots</a:t>
            </a:r>
            <a:endParaRPr lang="en-US" sz="3200" dirty="0">
              <a:sym typeface="Wingdings" panose="05000000000000000000" pitchFamily="2" charset="2"/>
            </a:endParaRPr>
          </a:p>
        </p:txBody>
      </p:sp>
      <p:pic>
        <p:nvPicPr>
          <p:cNvPr id="7" name="Picture 2" descr="hash table">
            <a:extLst>
              <a:ext uri="{FF2B5EF4-FFF2-40B4-BE49-F238E27FC236}">
                <a16:creationId xmlns="" xmlns:a16="http://schemas.microsoft.com/office/drawing/2014/main" id="{77F25BD8-ED3A-4939-A84E-2B255F629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870" y="136525"/>
            <a:ext cx="3485515" cy="10706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9288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Hashing: Some final thoughts..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588" y="1085531"/>
            <a:ext cx="11833412" cy="5772469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A very very useful technique</a:t>
            </a:r>
          </a:p>
          <a:p>
            <a:r>
              <a:rPr lang="en-US" dirty="0">
                <a:sym typeface="Wingdings" panose="05000000000000000000" pitchFamily="2" charset="2"/>
              </a:rPr>
              <a:t>We have only scratched the surface – the basic idea of hashing</a:t>
            </a:r>
          </a:p>
          <a:p>
            <a:r>
              <a:rPr lang="en-US" dirty="0">
                <a:sym typeface="Wingdings" panose="05000000000000000000" pitchFamily="2" charset="2"/>
              </a:rPr>
              <a:t>More advanced hashing methods exist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Better methods to avoid collisions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Better and cheap to compute hashing functions</a:t>
            </a:r>
          </a:p>
          <a:p>
            <a:r>
              <a:rPr lang="en-US" dirty="0">
                <a:sym typeface="Wingdings" panose="05000000000000000000" pitchFamily="2" charset="2"/>
              </a:rPr>
              <a:t>Discussion of these is beyond the scope of ESC101</a:t>
            </a:r>
          </a:p>
          <a:p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AD88A9-5B8B-4CFE-9098-C79CBACC18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Nexa Bold Regular" panose="020000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Nexa Bold Regular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604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1711" y="2735886"/>
            <a:ext cx="5727659" cy="1006074"/>
          </a:xfrm>
        </p:spPr>
        <p:txBody>
          <a:bodyPr>
            <a:noAutofit/>
          </a:bodyPr>
          <a:lstStyle/>
          <a:p>
            <a:r>
              <a:rPr lang="en-IN" sz="5400" dirty="0"/>
              <a:t>  File </a:t>
            </a:r>
            <a:r>
              <a:rPr lang="en-IN" sz="5400" dirty="0" err="1"/>
              <a:t>Input/Output</a:t>
            </a:r>
            <a:endParaRPr lang="en-US" sz="5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AD88A9-5B8B-4CFE-9098-C79CBACC18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Nexa Bold Regular" panose="020000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Nexa Bold Regular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2022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465125" y="4874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 dirty="0">
                <a:solidFill>
                  <a:schemeClr val="tx1"/>
                </a:solidFill>
                <a:latin typeface="+mn-lt"/>
              </a:rPr>
              <a:t>Files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65125" y="1357312"/>
            <a:ext cx="10441838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 eaLnBrk="0" hangingPunct="0">
              <a:lnSpc>
                <a:spcPct val="93000"/>
              </a:lnSpc>
              <a:spcAft>
                <a:spcPts val="1288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900">
                <a:solidFill>
                  <a:srgbClr val="000080"/>
                </a:solidFill>
                <a:latin typeface="Arial" charset="0"/>
                <a:cs typeface="Arial Unicode MS" charset="0"/>
              </a:defRPr>
            </a:lvl1pPr>
            <a:lvl2pPr marL="863600" indent="-287338" eaLnBrk="0" hangingPunct="0">
              <a:lnSpc>
                <a:spcPct val="93000"/>
              </a:lnSpc>
              <a:spcAft>
                <a:spcPts val="10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500">
                <a:solidFill>
                  <a:srgbClr val="000080"/>
                </a:solidFill>
                <a:latin typeface="Arial" charset="0"/>
                <a:cs typeface="Arial Unicode MS" charset="0"/>
              </a:defRPr>
            </a:lvl2pPr>
            <a:lvl3pPr eaLnBrk="0" hangingPunct="0">
              <a:lnSpc>
                <a:spcPct val="93000"/>
              </a:lnSpc>
              <a:spcAft>
                <a:spcPts val="77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000080"/>
                </a:solidFill>
                <a:latin typeface="Arial" charset="0"/>
                <a:cs typeface="Arial Unicode MS" charset="0"/>
              </a:defRPr>
            </a:lvl3pPr>
            <a:lvl4pPr marL="1371600" eaLnBrk="0" hangingPunct="0">
              <a:lnSpc>
                <a:spcPct val="93000"/>
              </a:lnSpc>
              <a:spcAft>
                <a:spcPts val="5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4pPr>
            <a:lvl5pPr eaLnBrk="0" hangingPunct="0">
              <a:lnSpc>
                <a:spcPct val="93000"/>
              </a:lnSpc>
              <a:spcAft>
                <a:spcPts val="26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80"/>
                </a:solidFill>
                <a:latin typeface="Arial" charset="0"/>
                <a:cs typeface="Arial Unicode MS" charset="0"/>
              </a:defRPr>
            </a:lvl9pPr>
          </a:lstStyle>
          <a:p>
            <a:pPr marL="565150" indent="-457200" eaLnBrk="1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panose="05000000000000000000" pitchFamily="2" charset="2"/>
              <a:buChar char="Ø"/>
            </a:pPr>
            <a:r>
              <a:rPr lang="en-US" altLang="en-US" sz="3200" dirty="0">
                <a:solidFill>
                  <a:schemeClr val="tx1"/>
                </a:solidFill>
                <a:latin typeface="+mn-lt"/>
              </a:rPr>
              <a:t>What is a file?</a:t>
            </a:r>
          </a:p>
          <a:p>
            <a:pPr marL="996950" lvl="1" indent="-457200" eaLnBrk="1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panose="05000000000000000000" pitchFamily="2" charset="2"/>
              <a:buChar char="Ø"/>
            </a:pP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Collection of bytes stored on </a:t>
            </a:r>
            <a:r>
              <a:rPr lang="en-US" altLang="en-US" sz="2800" dirty="0">
                <a:solidFill>
                  <a:srgbClr val="FF0000"/>
                </a:solidFill>
                <a:latin typeface="+mn-lt"/>
              </a:rPr>
              <a:t>secondary storage </a:t>
            </a: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like hard disks (not RAM which is primary storage).</a:t>
            </a:r>
          </a:p>
          <a:p>
            <a:pPr marL="565150" indent="-457200" eaLnBrk="1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panose="05000000000000000000" pitchFamily="2" charset="2"/>
              <a:buChar char="Ø"/>
            </a:pPr>
            <a:r>
              <a:rPr lang="en-US" altLang="en-US" sz="3200" dirty="0">
                <a:solidFill>
                  <a:schemeClr val="tx1"/>
                </a:solidFill>
                <a:latin typeface="+mn-lt"/>
              </a:rPr>
              <a:t>Any </a:t>
            </a:r>
            <a:r>
              <a:rPr lang="en-US" altLang="en-US" sz="3200" i="1" dirty="0">
                <a:solidFill>
                  <a:schemeClr val="tx1"/>
                </a:solidFill>
                <a:latin typeface="+mn-lt"/>
              </a:rPr>
              <a:t>addressable</a:t>
            </a:r>
            <a:r>
              <a:rPr lang="en-US" altLang="en-US" sz="3200" dirty="0">
                <a:solidFill>
                  <a:schemeClr val="tx1"/>
                </a:solidFill>
                <a:latin typeface="+mn-lt"/>
              </a:rPr>
              <a:t> part of the file system in an operating system can be a file. </a:t>
            </a:r>
          </a:p>
          <a:p>
            <a:pPr marL="996950" lvl="1" indent="-457200" eaLnBrk="1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FF6633"/>
              </a:buClr>
              <a:buSzPct val="45000"/>
              <a:buFont typeface="Wingdings" panose="05000000000000000000" pitchFamily="2" charset="2"/>
              <a:buChar char="Ø"/>
            </a:pP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includes such strange things as /dev/null (nothing), /dev/</a:t>
            </a:r>
            <a:r>
              <a:rPr lang="en-US" altLang="en-US" sz="2800" dirty="0" err="1">
                <a:solidFill>
                  <a:schemeClr val="tx1"/>
                </a:solidFill>
                <a:latin typeface="+mn-lt"/>
              </a:rPr>
              <a:t>usb</a:t>
            </a:r>
            <a:r>
              <a:rPr lang="en-US" altLang="en-US" sz="2800" dirty="0">
                <a:solidFill>
                  <a:schemeClr val="tx1"/>
                </a:solidFill>
                <a:latin typeface="+mn-lt"/>
              </a:rPr>
              <a:t> (USB port), /dev/audio (speakers), and of course, files  that a user creates (/home/don/input.txt, /home/don/Esc101/lab12.c)</a:t>
            </a:r>
            <a:endParaRPr lang="en-IN" alt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9F9C1-439F-462C-86B1-B59C3AEC9456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8681</TotalTime>
  <Words>1427</Words>
  <Application>Microsoft Office PowerPoint</Application>
  <PresentationFormat>Custom</PresentationFormat>
  <Paragraphs>223</Paragraphs>
  <Slides>20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1_Office Theme</vt:lpstr>
      <vt:lpstr>Office Theme</vt:lpstr>
      <vt:lpstr>ESC101: Fundamentals of Computing</vt:lpstr>
      <vt:lpstr>Hashing for Very Fast Search</vt:lpstr>
      <vt:lpstr>Hash Function</vt:lpstr>
      <vt:lpstr>A potential problem - collisions</vt:lpstr>
      <vt:lpstr>A potential problem - collisions</vt:lpstr>
      <vt:lpstr>Linear Probing</vt:lpstr>
      <vt:lpstr>Hashing: Some final thoughts..</vt:lpstr>
      <vt:lpstr>  File Input/Output</vt:lpstr>
      <vt:lpstr>Slide 9</vt:lpstr>
      <vt:lpstr>Slide 10</vt:lpstr>
      <vt:lpstr>Slide 11</vt:lpstr>
      <vt:lpstr>Slide 12</vt:lpstr>
      <vt:lpstr>Slide 13</vt:lpstr>
      <vt:lpstr>File I/O: Example</vt:lpstr>
      <vt:lpstr>Slide 15</vt:lpstr>
      <vt:lpstr>Slide 16</vt:lpstr>
      <vt:lpstr>Slide 17</vt:lpstr>
      <vt:lpstr>Slide 18</vt:lpstr>
      <vt:lpstr>Slide 19</vt:lpstr>
      <vt:lpstr>File I/O 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423</cp:revision>
  <dcterms:created xsi:type="dcterms:W3CDTF">2017-08-01T15:26:12Z</dcterms:created>
  <dcterms:modified xsi:type="dcterms:W3CDTF">2020-05-10T09:35:05Z</dcterms:modified>
</cp:coreProperties>
</file>