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  <p:sldMasterId id="2147483792" r:id="rId2"/>
  </p:sldMasterIdLst>
  <p:notesMasterIdLst>
    <p:notesMasterId r:id="rId19"/>
  </p:notesMasterIdLst>
  <p:sldIdLst>
    <p:sldId id="268" r:id="rId3"/>
    <p:sldId id="305" r:id="rId4"/>
    <p:sldId id="312" r:id="rId5"/>
    <p:sldId id="313" r:id="rId6"/>
    <p:sldId id="260" r:id="rId7"/>
    <p:sldId id="317" r:id="rId8"/>
    <p:sldId id="318" r:id="rId9"/>
    <p:sldId id="303" r:id="rId10"/>
    <p:sldId id="262" r:id="rId11"/>
    <p:sldId id="304" r:id="rId12"/>
    <p:sldId id="314" r:id="rId13"/>
    <p:sldId id="315" r:id="rId14"/>
    <p:sldId id="316" r:id="rId15"/>
    <p:sldId id="257" r:id="rId16"/>
    <p:sldId id="258" r:id="rId17"/>
    <p:sldId id="25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33"/>
    <a:srgbClr val="FF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25" autoAdjust="0"/>
    <p:restoredTop sz="94722" autoAdjust="0"/>
  </p:normalViewPr>
  <p:slideViewPr>
    <p:cSldViewPr snapToGrid="0">
      <p:cViewPr varScale="1">
        <p:scale>
          <a:sx n="110" d="100"/>
          <a:sy n="110" d="100"/>
        </p:scale>
        <p:origin x="-35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D3E5C-F930-41FF-A7BD-4F17EC525029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E7B1E-ABB1-46B6-B8A6-8D4F0CECF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9939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0512646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51519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120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Passing by</a:t>
            </a:r>
            <a:r>
              <a:rPr lang="en-US" baseline="0" dirty="0" smtClean="0"/>
              <a:t> value is adequate in this case.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868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868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1733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Node is a structure that will store a float value and a memory address</a:t>
            </a:r>
            <a:r>
              <a:rPr lang="en-US" baseline="0" dirty="0" smtClean="0"/>
              <a:t> pointing to another structure of type Node.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1595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0703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32282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Portability across</a:t>
            </a:r>
            <a:r>
              <a:rPr lang="en-US" baseline="0" dirty="0"/>
              <a:t> platforms, like </a:t>
            </a:r>
            <a:r>
              <a:rPr lang="en-US" baseline="0" dirty="0" err="1"/>
              <a:t>int</a:t>
            </a:r>
            <a:r>
              <a:rPr lang="en-US" baseline="0" dirty="0"/>
              <a:t> can be 16 byte or 32 byte.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5151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44D59-468F-476A-B0A0-3C5F4FDA99F8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1221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BCF57-272C-460A-B01F-E861E6DF0983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80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467B2-8ABA-4507-BD5A-63ACDCA4323A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71013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63F5-3901-42F5-828D-501DA78502DD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65905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4278-F69F-45CD-86F8-D3B02B337780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36058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4D73E-90FB-4A9D-B471-00E18668C5A5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07204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7484C-5F27-4B1E-A4C3-C4F60D059A06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8322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8F53-ED08-4200-91A8-419A8ADB2FF9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97274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5B677-DCFA-4BF3-A1B9-C82B5D8D635B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409903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BCAD7-7B65-4022-911D-1D39E145AE0D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529798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CD46-553E-40D6-878F-8DCDA51261CE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32307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AB7E-0DD0-43FE-970A-A8929FAB3EF5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77344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0E3F-15DB-4F18-9112-0FE596D9F437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647227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2EF1E-D830-48D4-B713-C8CD8318D62E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293156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E658-E25F-41DF-A175-3BD598847F6E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225438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1C904-B7A8-4B40-A79A-D420C1B8A4D6}" type="datetime1">
              <a:rPr lang="en-GB" altLang="en-US" smtClean="0"/>
              <a:pPr/>
              <a:t>10/05/2020</a:t>
            </a:fld>
            <a:endParaRPr lang="en-I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7324E2-95D1-44EF-ADD6-8E47809E8411}" type="slidenum">
              <a:rPr lang="en-IN" altLang="en-US" smtClean="0"/>
              <a:pPr/>
              <a:t>‹#›</a:t>
            </a:fld>
            <a:endParaRPr lang="en-I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i-IN" dirty="0"/>
          </a:p>
        </p:txBody>
      </p:sp>
    </p:spTree>
    <p:extLst>
      <p:ext uri="{BB962C8B-B14F-4D97-AF65-F5344CB8AC3E}">
        <p14:creationId xmlns:p14="http://schemas.microsoft.com/office/powerpoint/2010/main" xmlns="" val="2379269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1B85-D157-4EBD-9A2A-3A1B44A39C73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4661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FE3E-55C8-4EE9-87E8-D5F852730ECD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3337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8252-2757-4D20-9E06-04E1D7C5B37C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3747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EFCC-4D2A-4EA3-A45B-1DE82EF000D5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4627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F4F83-34CE-4E15-BD35-007FC4AA6E3F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1213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4BEA-64F8-4076-B3E9-DD5DBEE42AB7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6072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6B630-4229-4F8E-AF8D-0F3C98F995E3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6053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F1A87-4B0D-41C7-80EA-39B15818E331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800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9AECC-8543-46AE-816D-954ADC9B6269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63F29-F5D8-4B76-8A45-50F74BE13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1007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971107" y="3948223"/>
            <a:ext cx="10363200" cy="182880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120733" y="1224129"/>
            <a:ext cx="11950534" cy="355535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endParaRPr lang="en-IN" sz="6000" b="1" u="sng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spcBef>
                <a:spcPts val="840"/>
              </a:spcBef>
            </a:pPr>
            <a:r>
              <a:rPr lang="en-IN" sz="6000" b="1" dirty="0" smtClean="0">
                <a:solidFill>
                  <a:srgbClr val="FFC000"/>
                </a:solidFill>
                <a:latin typeface="Garamond" panose="02020404030301010803" pitchFamily="18" charset="0"/>
              </a:rPr>
              <a:t>More about structures</a:t>
            </a:r>
            <a:endParaRPr lang="en-IN" sz="6000" b="1" dirty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4D0F7F2-3251-4B5A-B977-DE08A7BBE4FC}"/>
              </a:ext>
            </a:extLst>
          </p:cNvPr>
          <p:cNvSpPr txBox="1"/>
          <p:nvPr/>
        </p:nvSpPr>
        <p:spPr>
          <a:xfrm>
            <a:off x="4569130" y="5181600"/>
            <a:ext cx="2869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  </a:t>
            </a:r>
            <a:r>
              <a:rPr kumimoji="0" lang="en-IN" sz="40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Nisheeth</a:t>
            </a:r>
            <a:endParaRPr kumimoji="0" lang="en-IN" sz="4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 pitchFamily="18" charset="0"/>
              <a:ea typeface="Verdana"/>
              <a:cs typeface="Verdana"/>
              <a:sym typeface="Verdana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1" i="0" u="none" strike="noStrike" kern="0" cap="none" spc="0" normalizeH="0" baseline="0" noProof="0" dirty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</a:t>
            </a:r>
            <a:r>
              <a:rPr lang="en-US" dirty="0" err="1"/>
              <a:t>typedef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524000"/>
            <a:ext cx="8763000" cy="46482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800" b="1" dirty="0" err="1">
                <a:latin typeface="Courier New" pitchFamily="49" charset="0"/>
              </a:rPr>
              <a:t>typedef</a:t>
            </a:r>
            <a:r>
              <a:rPr lang="en-US" altLang="en-US" sz="2800" b="1" dirty="0">
                <a:latin typeface="Courier New" pitchFamily="49" charset="0"/>
              </a:rPr>
              <a:t> char* String;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800" b="1" dirty="0">
                <a:solidFill>
                  <a:srgbClr val="00B050"/>
                </a:solidFill>
                <a:latin typeface="Courier New" pitchFamily="49" charset="0"/>
              </a:rPr>
              <a:t>// String: a new name to char pointer 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800" b="1" dirty="0">
              <a:latin typeface="Courier New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800" b="1" dirty="0" err="1">
                <a:latin typeface="Courier New" pitchFamily="49" charset="0"/>
              </a:rPr>
              <a:t>typedef</a:t>
            </a:r>
            <a:r>
              <a:rPr lang="en-US" altLang="en-US" sz="2800" b="1" dirty="0">
                <a:latin typeface="Courier New" pitchFamily="49" charset="0"/>
              </a:rPr>
              <a:t> unsigned </a:t>
            </a:r>
            <a:r>
              <a:rPr lang="en-US" altLang="en-US" sz="2800" b="1" dirty="0" err="1">
                <a:latin typeface="Courier New" pitchFamily="49" charset="0"/>
              </a:rPr>
              <a:t>int</a:t>
            </a:r>
            <a:r>
              <a:rPr lang="en-US" altLang="en-US" sz="2800" b="1" dirty="0">
                <a:latin typeface="Courier New" pitchFamily="49" charset="0"/>
              </a:rPr>
              <a:t> </a:t>
            </a:r>
            <a:r>
              <a:rPr lang="en-US" altLang="en-US" sz="2800" b="1" dirty="0" err="1">
                <a:latin typeface="Courier New" pitchFamily="49" charset="0"/>
              </a:rPr>
              <a:t>size_t</a:t>
            </a:r>
            <a:r>
              <a:rPr lang="en-US" altLang="en-US" sz="2800" b="1" dirty="0">
                <a:latin typeface="Courier New" pitchFamily="49" charset="0"/>
              </a:rPr>
              <a:t>; </a:t>
            </a:r>
            <a:r>
              <a:rPr lang="en-US" altLang="en-US" sz="2800" b="1" dirty="0">
                <a:solidFill>
                  <a:srgbClr val="00B050"/>
                </a:solidFill>
                <a:latin typeface="Courier New" pitchFamily="49" charset="0"/>
              </a:rPr>
              <a:t>// Improved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800" b="1" dirty="0">
                <a:solidFill>
                  <a:srgbClr val="00B050"/>
                </a:solidFill>
                <a:latin typeface="Courier New" pitchFamily="49" charset="0"/>
              </a:rPr>
              <a:t>                           //Readability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800" b="1" dirty="0">
              <a:latin typeface="Courier New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800" b="1" dirty="0" err="1">
                <a:latin typeface="Courier New" pitchFamily="49" charset="0"/>
              </a:rPr>
              <a:t>typedef</a:t>
            </a:r>
            <a:r>
              <a:rPr lang="en-US" altLang="en-US" sz="2800" b="1" dirty="0">
                <a:latin typeface="Courier New" pitchFamily="49" charset="0"/>
              </a:rPr>
              <a:t> struct point* </a:t>
            </a:r>
            <a:r>
              <a:rPr lang="en-US" altLang="en-US" sz="2800" b="1" dirty="0" err="1">
                <a:latin typeface="Courier New" pitchFamily="49" charset="0"/>
              </a:rPr>
              <a:t>PointPtr</a:t>
            </a:r>
            <a:r>
              <a:rPr lang="en-US" altLang="en-US" sz="2800" b="1" dirty="0">
                <a:latin typeface="Courier New" pitchFamily="49" charset="0"/>
              </a:rPr>
              <a:t>; </a:t>
            </a:r>
          </a:p>
          <a:p>
            <a:pPr>
              <a:buNone/>
            </a:pPr>
            <a:endParaRPr lang="en-US" altLang="en-US" sz="2800" b="1" dirty="0">
              <a:latin typeface="Courier New" pitchFamily="49" charset="0"/>
            </a:endParaRPr>
          </a:p>
          <a:p>
            <a:pPr>
              <a:buNone/>
            </a:pPr>
            <a:r>
              <a:rPr lang="en-US" altLang="en-US" sz="2800" b="1" dirty="0" err="1">
                <a:latin typeface="Courier New" pitchFamily="49" charset="0"/>
              </a:rPr>
              <a:t>typedef</a:t>
            </a:r>
            <a:r>
              <a:rPr lang="en-US" altLang="en-US" sz="2800" b="1" dirty="0">
                <a:latin typeface="Courier New" pitchFamily="49" charset="0"/>
              </a:rPr>
              <a:t> long long </a:t>
            </a:r>
            <a:r>
              <a:rPr lang="en-US" altLang="en-US" sz="2800" b="1" dirty="0" err="1">
                <a:latin typeface="Courier New" pitchFamily="49" charset="0"/>
              </a:rPr>
              <a:t>int</a:t>
            </a:r>
            <a:r>
              <a:rPr lang="en-US" altLang="en-US" sz="2800" b="1" dirty="0">
                <a:latin typeface="Courier New" pitchFamily="49" charset="0"/>
              </a:rPr>
              <a:t> int64; </a:t>
            </a:r>
            <a:endParaRPr lang="en-US" altLang="en-US" sz="2800" b="1" dirty="0">
              <a:solidFill>
                <a:srgbClr val="00B050"/>
              </a:solidFill>
              <a:latin typeface="Courier New" pitchFamily="49" charset="0"/>
            </a:endParaRPr>
          </a:p>
          <a:p>
            <a:pPr>
              <a:buNone/>
            </a:pPr>
            <a:endParaRPr lang="en-US" sz="3600" dirty="0"/>
          </a:p>
        </p:txBody>
      </p:sp>
      <p:sp>
        <p:nvSpPr>
          <p:cNvPr id="4" name="Oval 3"/>
          <p:cNvSpPr/>
          <p:nvPr/>
        </p:nvSpPr>
        <p:spPr bwMode="auto">
          <a:xfrm>
            <a:off x="1600200" y="1371600"/>
            <a:ext cx="1828800" cy="6858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prstClr val="white"/>
              </a:buClr>
              <a:buSzPct val="100000"/>
              <a:buFont typeface="Wingdings" pitchFamily="2" charset="2"/>
              <a:buChar char="•"/>
            </a:pPr>
            <a:endParaRPr lang="en-US" sz="200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4648200" y="1420640"/>
            <a:ext cx="1676400" cy="6096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prstClr val="white"/>
              </a:buClr>
              <a:buSzPct val="100000"/>
              <a:buFont typeface="Wingdings" pitchFamily="2" charset="2"/>
              <a:buChar char="•"/>
            </a:pPr>
            <a:endParaRPr lang="en-US" sz="200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FFF0C4-920E-4D24-BD8B-99ED6B76E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529016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 Fields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0B6D977-4673-4066-8F4F-D8CFAD330932}"/>
              </a:ext>
            </a:extLst>
          </p:cNvPr>
          <p:cNvSpPr txBox="1"/>
          <p:nvPr/>
        </p:nvSpPr>
        <p:spPr>
          <a:xfrm>
            <a:off x="3727342" y="2626962"/>
            <a:ext cx="55638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// a struct to store date</a:t>
            </a:r>
          </a:p>
          <a:p>
            <a:r>
              <a:rPr lang="en-GB" sz="2800" dirty="0"/>
              <a:t>struct date { </a:t>
            </a:r>
          </a:p>
          <a:p>
            <a:r>
              <a:rPr lang="en-GB" sz="2800" dirty="0"/>
              <a:t>    unsigned int d; </a:t>
            </a:r>
          </a:p>
          <a:p>
            <a:r>
              <a:rPr lang="en-GB" sz="2800" dirty="0"/>
              <a:t>    unsigned int m; </a:t>
            </a:r>
          </a:p>
          <a:p>
            <a:r>
              <a:rPr lang="en-GB" sz="2800" dirty="0"/>
              <a:t>    unsigned int y; </a:t>
            </a:r>
          </a:p>
          <a:p>
            <a:r>
              <a:rPr lang="en-GB" sz="2800" dirty="0"/>
              <a:t>}; </a:t>
            </a:r>
            <a:endParaRPr lang="en-IN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8D93D73-CC9A-41EF-B6F6-8BD681A9EAC2}"/>
              </a:ext>
            </a:extLst>
          </p:cNvPr>
          <p:cNvSpPr txBox="1"/>
          <p:nvPr/>
        </p:nvSpPr>
        <p:spPr>
          <a:xfrm>
            <a:off x="609600" y="1417638"/>
            <a:ext cx="104251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/>
              <a:t>Sometimes, not all fields in a struct need the same amount of storage even if they are of the same data type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A22CBA9-F444-423D-A225-CF15C801F4D9}"/>
              </a:ext>
            </a:extLst>
          </p:cNvPr>
          <p:cNvSpPr txBox="1"/>
          <p:nvPr/>
        </p:nvSpPr>
        <p:spPr>
          <a:xfrm>
            <a:off x="441702" y="5370163"/>
            <a:ext cx="115826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/>
              <a:t>In the above, d ranges from 1-31, m ranges from 1-12, and y is a 4 digit integer</a:t>
            </a:r>
          </a:p>
          <a:p>
            <a:r>
              <a:rPr lang="en-IN" sz="2800" dirty="0"/>
              <a:t>But the above will use 4 bytes for each of them. Wasteful.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08272194-E00C-4AD1-AEBB-04DDD655E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736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 Fields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0B6D977-4673-4066-8F4F-D8CFAD330932}"/>
              </a:ext>
            </a:extLst>
          </p:cNvPr>
          <p:cNvSpPr txBox="1"/>
          <p:nvPr/>
        </p:nvSpPr>
        <p:spPr>
          <a:xfrm>
            <a:off x="1729352" y="2692507"/>
            <a:ext cx="1019659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// a struct to store date</a:t>
            </a:r>
          </a:p>
          <a:p>
            <a:r>
              <a:rPr lang="en-GB" sz="2800" dirty="0"/>
              <a:t>struct date { </a:t>
            </a:r>
          </a:p>
          <a:p>
            <a:r>
              <a:rPr lang="en-GB" sz="2800" dirty="0"/>
              <a:t>    unsigned int d : 5;       // d will now use only 5 bits </a:t>
            </a:r>
          </a:p>
          <a:p>
            <a:r>
              <a:rPr lang="en-GB" sz="2800" dirty="0"/>
              <a:t>    unsigned int m : 4;     // m will now use only 4 bits</a:t>
            </a:r>
          </a:p>
          <a:p>
            <a:r>
              <a:rPr lang="en-GB" sz="2800" dirty="0"/>
              <a:t>    unsigned int y;            // y will use all 4 bytes (as an unsigned int)</a:t>
            </a:r>
          </a:p>
          <a:p>
            <a:r>
              <a:rPr lang="en-GB" sz="2800" dirty="0"/>
              <a:t>}; </a:t>
            </a:r>
            <a:endParaRPr lang="en-IN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8D93D73-CC9A-41EF-B6F6-8BD681A9EAC2}"/>
              </a:ext>
            </a:extLst>
          </p:cNvPr>
          <p:cNvSpPr txBox="1"/>
          <p:nvPr/>
        </p:nvSpPr>
        <p:spPr>
          <a:xfrm>
            <a:off x="609600" y="1417638"/>
            <a:ext cx="104251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/>
              <a:t>The idea of bit fields is to </a:t>
            </a:r>
            <a:r>
              <a:rPr lang="en-IN" sz="3200" dirty="0">
                <a:solidFill>
                  <a:srgbClr val="0000FF"/>
                </a:solidFill>
              </a:rPr>
              <a:t>specify how many bits we want to use for storing each field</a:t>
            </a:r>
            <a:r>
              <a:rPr lang="en-IN" sz="3200" dirty="0"/>
              <a:t>. The definition looks like this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D639628-4ACC-4414-885C-33AFD9392137}"/>
              </a:ext>
            </a:extLst>
          </p:cNvPr>
          <p:cNvSpPr txBox="1"/>
          <p:nvPr/>
        </p:nvSpPr>
        <p:spPr>
          <a:xfrm>
            <a:off x="609600" y="5354665"/>
            <a:ext cx="112672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/>
              <a:t>Total storage required will be 8 bytes, </a:t>
            </a:r>
            <a:r>
              <a:rPr lang="en-IN" sz="2800" dirty="0">
                <a:solidFill>
                  <a:srgbClr val="FF0000"/>
                </a:solidFill>
              </a:rPr>
              <a:t>not 4 bytes + 9 bits</a:t>
            </a:r>
            <a:r>
              <a:rPr lang="en-IN" sz="2800" dirty="0"/>
              <a:t>?</a:t>
            </a:r>
          </a:p>
          <a:p>
            <a:r>
              <a:rPr lang="en-IN" sz="2800" dirty="0"/>
              <a:t>4 bytes for y + a total of 4 bytes for d and m (</a:t>
            </a:r>
            <a:r>
              <a:rPr lang="en-IN" sz="2800" dirty="0">
                <a:solidFill>
                  <a:srgbClr val="0000FF"/>
                </a:solidFill>
              </a:rPr>
              <a:t>even though d and m together need only 9 bits, one full unsigned int will be allotted to store them</a:t>
            </a:r>
            <a:r>
              <a:rPr lang="en-IN" sz="2800" dirty="0"/>
              <a:t>)</a:t>
            </a:r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xmlns="" id="{5760A587-1A4F-4487-983E-57B7FFE3536A}"/>
              </a:ext>
            </a:extLst>
          </p:cNvPr>
          <p:cNvSpPr/>
          <p:nvPr/>
        </p:nvSpPr>
        <p:spPr>
          <a:xfrm>
            <a:off x="10235381" y="5014452"/>
            <a:ext cx="1690565" cy="766916"/>
          </a:xfrm>
          <a:prstGeom prst="wedgeRectCallout">
            <a:avLst>
              <a:gd name="adj1" fmla="val -69761"/>
              <a:gd name="adj2" fmla="val 62500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rgbClr val="FF0000"/>
                </a:solidFill>
              </a:rPr>
              <a:t>Still saved 4 bytes </a:t>
            </a:r>
            <a:r>
              <a:rPr lang="en-IN" sz="2400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en-IN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537A344-9522-4C75-99B3-DA03834D8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10953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 Fields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9C98BDB-C999-46F4-8503-E6A561C6F293}"/>
              </a:ext>
            </a:extLst>
          </p:cNvPr>
          <p:cNvSpPr/>
          <p:nvPr/>
        </p:nvSpPr>
        <p:spPr>
          <a:xfrm>
            <a:off x="904565" y="3115993"/>
            <a:ext cx="317715" cy="31300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70470D5-E311-4E2F-912B-8C14FEE831BE}"/>
              </a:ext>
            </a:extLst>
          </p:cNvPr>
          <p:cNvSpPr/>
          <p:nvPr/>
        </p:nvSpPr>
        <p:spPr>
          <a:xfrm>
            <a:off x="1222280" y="3115993"/>
            <a:ext cx="317715" cy="31300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8A264407-1DA0-4701-BA61-DE69CDA4394B}"/>
              </a:ext>
            </a:extLst>
          </p:cNvPr>
          <p:cNvSpPr/>
          <p:nvPr/>
        </p:nvSpPr>
        <p:spPr>
          <a:xfrm>
            <a:off x="1539995" y="3115993"/>
            <a:ext cx="317715" cy="31300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82D120AB-975D-419A-9D1C-DA184E65360E}"/>
              </a:ext>
            </a:extLst>
          </p:cNvPr>
          <p:cNvSpPr/>
          <p:nvPr/>
        </p:nvSpPr>
        <p:spPr>
          <a:xfrm>
            <a:off x="1857710" y="3115993"/>
            <a:ext cx="317715" cy="31300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BDDDCAC4-5A83-4E28-8129-6C873489EA85}"/>
              </a:ext>
            </a:extLst>
          </p:cNvPr>
          <p:cNvSpPr/>
          <p:nvPr/>
        </p:nvSpPr>
        <p:spPr>
          <a:xfrm>
            <a:off x="2175425" y="3115993"/>
            <a:ext cx="317715" cy="31300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06564486-0F8B-46F5-9734-B777E826127E}"/>
              </a:ext>
            </a:extLst>
          </p:cNvPr>
          <p:cNvSpPr/>
          <p:nvPr/>
        </p:nvSpPr>
        <p:spPr>
          <a:xfrm>
            <a:off x="2493140" y="3115993"/>
            <a:ext cx="317715" cy="31300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052C51FC-D088-4F33-9053-C2F9344E090C}"/>
              </a:ext>
            </a:extLst>
          </p:cNvPr>
          <p:cNvSpPr/>
          <p:nvPr/>
        </p:nvSpPr>
        <p:spPr>
          <a:xfrm>
            <a:off x="2810855" y="3115993"/>
            <a:ext cx="317715" cy="31300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69221483-50A4-4D2F-910E-A9D2A84991F1}"/>
              </a:ext>
            </a:extLst>
          </p:cNvPr>
          <p:cNvSpPr/>
          <p:nvPr/>
        </p:nvSpPr>
        <p:spPr>
          <a:xfrm>
            <a:off x="3128570" y="3115993"/>
            <a:ext cx="317715" cy="31300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55AA33C8-91F7-4A3C-ADDE-F1206C490C07}"/>
              </a:ext>
            </a:extLst>
          </p:cNvPr>
          <p:cNvSpPr/>
          <p:nvPr/>
        </p:nvSpPr>
        <p:spPr>
          <a:xfrm>
            <a:off x="3446285" y="3115993"/>
            <a:ext cx="317715" cy="31300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981C8DE4-3D1C-468A-8F56-BC78685A9BA2}"/>
              </a:ext>
            </a:extLst>
          </p:cNvPr>
          <p:cNvSpPr/>
          <p:nvPr/>
        </p:nvSpPr>
        <p:spPr>
          <a:xfrm>
            <a:off x="5222884" y="3133254"/>
            <a:ext cx="317715" cy="32159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38091547-5661-4D18-8AB4-9C39F5F5BFFF}"/>
              </a:ext>
            </a:extLst>
          </p:cNvPr>
          <p:cNvCxnSpPr>
            <a:cxnSpLocks/>
          </p:cNvCxnSpPr>
          <p:nvPr/>
        </p:nvCxnSpPr>
        <p:spPr>
          <a:xfrm>
            <a:off x="3874572" y="3292973"/>
            <a:ext cx="1248697" cy="0"/>
          </a:xfrm>
          <a:prstGeom prst="line">
            <a:avLst/>
          </a:prstGeom>
          <a:ln w="317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D40682AE-190B-4DBF-8E6F-C1D9F27B498B}"/>
              </a:ext>
            </a:extLst>
          </p:cNvPr>
          <p:cNvSpPr/>
          <p:nvPr/>
        </p:nvSpPr>
        <p:spPr>
          <a:xfrm>
            <a:off x="5540599" y="3133254"/>
            <a:ext cx="317715" cy="32159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DAB24DE7-43F9-4466-B19D-476B40579510}"/>
              </a:ext>
            </a:extLst>
          </p:cNvPr>
          <p:cNvSpPr/>
          <p:nvPr/>
        </p:nvSpPr>
        <p:spPr>
          <a:xfrm>
            <a:off x="5858314" y="3133254"/>
            <a:ext cx="317715" cy="32159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FD7FD31C-3916-404D-A380-7418552BCDAE}"/>
              </a:ext>
            </a:extLst>
          </p:cNvPr>
          <p:cNvSpPr/>
          <p:nvPr/>
        </p:nvSpPr>
        <p:spPr>
          <a:xfrm>
            <a:off x="6176029" y="3133254"/>
            <a:ext cx="317715" cy="32159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E07BBE7C-A815-4FFA-ACD3-C4E0CDB69A55}"/>
              </a:ext>
            </a:extLst>
          </p:cNvPr>
          <p:cNvSpPr/>
          <p:nvPr/>
        </p:nvSpPr>
        <p:spPr>
          <a:xfrm>
            <a:off x="6493744" y="3133254"/>
            <a:ext cx="317715" cy="32159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E944B258-7FB0-47AF-8BC4-85769C280582}"/>
              </a:ext>
            </a:extLst>
          </p:cNvPr>
          <p:cNvSpPr/>
          <p:nvPr/>
        </p:nvSpPr>
        <p:spPr>
          <a:xfrm>
            <a:off x="6811459" y="3133254"/>
            <a:ext cx="317715" cy="32159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xmlns="" id="{8DC288BD-7150-4B99-8A6F-2C2F4839C2BF}"/>
              </a:ext>
            </a:extLst>
          </p:cNvPr>
          <p:cNvCxnSpPr>
            <a:cxnSpLocks/>
          </p:cNvCxnSpPr>
          <p:nvPr/>
        </p:nvCxnSpPr>
        <p:spPr>
          <a:xfrm>
            <a:off x="5504262" y="4544775"/>
            <a:ext cx="4634157" cy="0"/>
          </a:xfrm>
          <a:prstGeom prst="straightConnector1">
            <a:avLst/>
          </a:prstGeom>
          <a:ln w="412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B9E29493-D77B-4BC6-AF95-9190BE2EA6FE}"/>
              </a:ext>
            </a:extLst>
          </p:cNvPr>
          <p:cNvSpPr/>
          <p:nvPr/>
        </p:nvSpPr>
        <p:spPr>
          <a:xfrm>
            <a:off x="9564950" y="3160404"/>
            <a:ext cx="317715" cy="32159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6FD027F5-16CA-4A53-A206-5547FAF91D79}"/>
              </a:ext>
            </a:extLst>
          </p:cNvPr>
          <p:cNvCxnSpPr>
            <a:cxnSpLocks/>
          </p:cNvCxnSpPr>
          <p:nvPr/>
        </p:nvCxnSpPr>
        <p:spPr>
          <a:xfrm>
            <a:off x="7129174" y="3321199"/>
            <a:ext cx="2480350" cy="0"/>
          </a:xfrm>
          <a:prstGeom prst="line">
            <a:avLst/>
          </a:prstGeom>
          <a:ln w="317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E0FE1035-6153-4048-92D2-B6B8DBA0278A}"/>
              </a:ext>
            </a:extLst>
          </p:cNvPr>
          <p:cNvSpPr txBox="1"/>
          <p:nvPr/>
        </p:nvSpPr>
        <p:spPr>
          <a:xfrm>
            <a:off x="1648436" y="4660441"/>
            <a:ext cx="25147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/>
              <a:t>4 bytes (32 bits)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2158CFA6-5E96-4601-BDDA-FA756BF2F410}"/>
              </a:ext>
            </a:extLst>
          </p:cNvPr>
          <p:cNvCxnSpPr>
            <a:cxnSpLocks/>
          </p:cNvCxnSpPr>
          <p:nvPr/>
        </p:nvCxnSpPr>
        <p:spPr>
          <a:xfrm>
            <a:off x="870105" y="4544775"/>
            <a:ext cx="4634157" cy="0"/>
          </a:xfrm>
          <a:prstGeom prst="straightConnector1">
            <a:avLst/>
          </a:prstGeom>
          <a:ln w="412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C957DC59-6848-453D-83FE-536F54741973}"/>
              </a:ext>
            </a:extLst>
          </p:cNvPr>
          <p:cNvSpPr txBox="1"/>
          <p:nvPr/>
        </p:nvSpPr>
        <p:spPr>
          <a:xfrm>
            <a:off x="6498160" y="4563283"/>
            <a:ext cx="25147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/>
              <a:t>4 bytes (32 bits)</a:t>
            </a:r>
          </a:p>
          <a:p>
            <a:r>
              <a:rPr lang="en-IN" sz="2800" dirty="0"/>
              <a:t>     to store y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xmlns="" id="{05BD81A2-FF70-4C0C-A32F-0197341ED3AA}"/>
              </a:ext>
            </a:extLst>
          </p:cNvPr>
          <p:cNvCxnSpPr>
            <a:cxnSpLocks/>
          </p:cNvCxnSpPr>
          <p:nvPr/>
        </p:nvCxnSpPr>
        <p:spPr>
          <a:xfrm>
            <a:off x="2422352" y="3684639"/>
            <a:ext cx="1374719" cy="1"/>
          </a:xfrm>
          <a:prstGeom prst="straightConnector1">
            <a:avLst/>
          </a:prstGeom>
          <a:ln w="412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42A7B9E8-C69D-4F24-8940-37A14AC1C33A}"/>
              </a:ext>
            </a:extLst>
          </p:cNvPr>
          <p:cNvSpPr txBox="1"/>
          <p:nvPr/>
        </p:nvSpPr>
        <p:spPr>
          <a:xfrm>
            <a:off x="974081" y="3684639"/>
            <a:ext cx="14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/>
              <a:t>5 bits (d)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xmlns="" id="{145525A7-DFD2-4FC3-8302-AFA5C761BB36}"/>
              </a:ext>
            </a:extLst>
          </p:cNvPr>
          <p:cNvCxnSpPr>
            <a:cxnSpLocks/>
          </p:cNvCxnSpPr>
          <p:nvPr/>
        </p:nvCxnSpPr>
        <p:spPr>
          <a:xfrm>
            <a:off x="865689" y="3684639"/>
            <a:ext cx="1556663" cy="0"/>
          </a:xfrm>
          <a:prstGeom prst="straightConnector1">
            <a:avLst/>
          </a:prstGeom>
          <a:ln w="412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0575DF8F-F80D-422F-AA53-976776B77E85}"/>
              </a:ext>
            </a:extLst>
          </p:cNvPr>
          <p:cNvSpPr txBox="1"/>
          <p:nvPr/>
        </p:nvSpPr>
        <p:spPr>
          <a:xfrm>
            <a:off x="2306514" y="3701818"/>
            <a:ext cx="15680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/>
              <a:t>4 bits (m)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xmlns="" id="{84398C79-DBAB-4938-8C1E-A977B9BD1B38}"/>
              </a:ext>
            </a:extLst>
          </p:cNvPr>
          <p:cNvCxnSpPr>
            <a:cxnSpLocks/>
          </p:cNvCxnSpPr>
          <p:nvPr/>
        </p:nvCxnSpPr>
        <p:spPr>
          <a:xfrm>
            <a:off x="3802530" y="3684639"/>
            <a:ext cx="1760555" cy="0"/>
          </a:xfrm>
          <a:prstGeom prst="straightConnector1">
            <a:avLst/>
          </a:prstGeom>
          <a:ln w="412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2633C32C-88C1-433C-8051-F4E1845D8DDC}"/>
              </a:ext>
            </a:extLst>
          </p:cNvPr>
          <p:cNvSpPr txBox="1"/>
          <p:nvPr/>
        </p:nvSpPr>
        <p:spPr>
          <a:xfrm>
            <a:off x="3495140" y="3599567"/>
            <a:ext cx="206794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/>
              <a:t>       </a:t>
            </a:r>
            <a:r>
              <a:rPr lang="en-IN" sz="2000" dirty="0"/>
              <a:t>23 bits </a:t>
            </a:r>
          </a:p>
          <a:p>
            <a:r>
              <a:rPr lang="en-IN" sz="2000" dirty="0"/>
              <a:t>     (unassigned</a:t>
            </a:r>
            <a:r>
              <a:rPr lang="en-IN" sz="2400" dirty="0"/>
              <a:t>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FC116A3C-67C9-49C5-B484-C7A9047C750A}"/>
              </a:ext>
            </a:extLst>
          </p:cNvPr>
          <p:cNvSpPr txBox="1"/>
          <p:nvPr/>
        </p:nvSpPr>
        <p:spPr>
          <a:xfrm>
            <a:off x="904565" y="1112357"/>
            <a:ext cx="71054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// a struct to store date</a:t>
            </a:r>
          </a:p>
          <a:p>
            <a:r>
              <a:rPr lang="en-GB" sz="2000" dirty="0"/>
              <a:t>struct date { </a:t>
            </a:r>
          </a:p>
          <a:p>
            <a:r>
              <a:rPr lang="en-GB" sz="2000" dirty="0"/>
              <a:t>    unsigned int d : 5;       // d will now use only 5 bits </a:t>
            </a:r>
          </a:p>
          <a:p>
            <a:r>
              <a:rPr lang="en-GB" sz="2000" dirty="0"/>
              <a:t>    unsigned int m : 4;     // m will now use only 4 bits</a:t>
            </a:r>
          </a:p>
          <a:p>
            <a:r>
              <a:rPr lang="en-GB" sz="2000" dirty="0"/>
              <a:t>    unsigned int y;            // y will use all 4 bytes (as an unsigned int)</a:t>
            </a:r>
          </a:p>
          <a:p>
            <a:r>
              <a:rPr lang="en-GB" sz="2000" dirty="0"/>
              <a:t>}; </a:t>
            </a:r>
            <a:endParaRPr lang="en-IN" sz="2000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xmlns="" id="{9F8A3178-2F08-477A-9C47-B13F7C604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84963F29-F5D8-4B76-8A45-50F74BE13BE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CF5B903C-E9AA-4766-922D-39546F8639CF}"/>
              </a:ext>
            </a:extLst>
          </p:cNvPr>
          <p:cNvSpPr txBox="1"/>
          <p:nvPr/>
        </p:nvSpPr>
        <p:spPr>
          <a:xfrm>
            <a:off x="609600" y="5800249"/>
            <a:ext cx="102521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FF0000"/>
                </a:solidFill>
              </a:rPr>
              <a:t>Important note: </a:t>
            </a:r>
            <a:r>
              <a:rPr lang="en-IN" dirty="0"/>
              <a:t>Can’t get the </a:t>
            </a:r>
            <a:r>
              <a:rPr lang="en-IN" dirty="0">
                <a:solidFill>
                  <a:srgbClr val="0000FF"/>
                </a:solidFill>
              </a:rPr>
              <a:t>address of individual fields </a:t>
            </a:r>
            <a:r>
              <a:rPr lang="en-IN" dirty="0"/>
              <a:t>if using bit fields. Can only get the address (pointer) of the whole structure variable and then access each field using that pointer</a:t>
            </a:r>
          </a:p>
        </p:txBody>
      </p:sp>
    </p:spTree>
    <p:extLst>
      <p:ext uri="{BB962C8B-B14F-4D97-AF65-F5344CB8AC3E}">
        <p14:creationId xmlns:p14="http://schemas.microsoft.com/office/powerpoint/2010/main" xmlns="" val="28180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0" grpId="0" animBg="1"/>
      <p:bldP spid="33" grpId="0"/>
      <p:bldP spid="35" grpId="0"/>
      <p:bldP spid="39" grpId="0"/>
      <p:bldP spid="41" grpId="0"/>
      <p:bldP spid="4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Enumerated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702" y="1600201"/>
            <a:ext cx="11430000" cy="4983161"/>
          </a:xfrm>
        </p:spPr>
        <p:txBody>
          <a:bodyPr>
            <a:normAutofit/>
          </a:bodyPr>
          <a:lstStyle/>
          <a:p>
            <a:r>
              <a:rPr lang="en-US" sz="2800" dirty="0"/>
              <a:t>Collecting data about bank accounts</a:t>
            </a:r>
          </a:p>
          <a:p>
            <a:pPr lvl="1"/>
            <a:r>
              <a:rPr lang="en-US" dirty="0"/>
              <a:t>Need a variable for account type: Checking, Saving, …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sz="2800" dirty="0"/>
              <a:t>Dealing with the color of a traffic light</a:t>
            </a:r>
          </a:p>
          <a:p>
            <a:pPr lvl="1"/>
            <a:r>
              <a:rPr lang="en-US" dirty="0"/>
              <a:t>A variable that can hold only three values: red, yellow, green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sz="2800" dirty="0"/>
              <a:t>One option is to use numbers (0,1,2,3,…) but numbers not very meaningful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Enumerated type provides a better way of storing such information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9838FA8-6E2C-4FA6-B65E-E2129BF79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Enumerated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406" y="1346060"/>
            <a:ext cx="10295394" cy="5434447"/>
          </a:xfrm>
        </p:spPr>
        <p:txBody>
          <a:bodyPr/>
          <a:lstStyle/>
          <a:p>
            <a:r>
              <a:rPr lang="en-IN" sz="2900" dirty="0"/>
              <a:t>Enumerated type allows us to create </a:t>
            </a:r>
            <a:r>
              <a:rPr lang="en-IN" sz="2900" dirty="0">
                <a:solidFill>
                  <a:srgbClr val="0000FF"/>
                </a:solidFill>
              </a:rPr>
              <a:t>our own symbolic name </a:t>
            </a:r>
            <a:r>
              <a:rPr lang="en-IN" sz="2900" dirty="0"/>
              <a:t>for a list of related things. </a:t>
            </a:r>
          </a:p>
          <a:p>
            <a:pPr lvl="1"/>
            <a:r>
              <a:rPr lang="en-IN" sz="2700" dirty="0"/>
              <a:t>The key word for an enumerated type is </a:t>
            </a:r>
            <a:r>
              <a:rPr lang="en-IN" sz="2700" b="1" dirty="0">
                <a:solidFill>
                  <a:srgbClr val="FF0000"/>
                </a:solidFill>
              </a:rPr>
              <a:t>enum</a:t>
            </a:r>
            <a:r>
              <a:rPr lang="en-IN" sz="2700" dirty="0"/>
              <a:t>.</a:t>
            </a:r>
          </a:p>
          <a:p>
            <a:pPr marL="457200" lvl="1" indent="0">
              <a:buNone/>
            </a:pPr>
            <a:endParaRPr lang="en-IN" sz="2700" dirty="0"/>
          </a:p>
          <a:p>
            <a:r>
              <a:rPr lang="en-IN" sz="2800" dirty="0"/>
              <a:t>Here is the C statement to create an enumerated type to represent various “account types”</a:t>
            </a:r>
          </a:p>
          <a:p>
            <a:endParaRPr lang="en-IN" sz="2800" dirty="0"/>
          </a:p>
          <a:p>
            <a:endParaRPr lang="en-IN" sz="2800" dirty="0"/>
          </a:p>
          <a:p>
            <a:r>
              <a:rPr lang="en-IN" sz="2800" dirty="0"/>
              <a:t>In the above, savings means 0, current means 1, </a:t>
            </a:r>
            <a:r>
              <a:rPr lang="en-IN" sz="2800" dirty="0" err="1"/>
              <a:t>fixDeposit</a:t>
            </a:r>
            <a:r>
              <a:rPr lang="en-IN" sz="2800" dirty="0"/>
              <a:t> means 2, and so on (the first symbolic name maps to 0 by default). Internally, each possible value will be an integer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71636" y="4476997"/>
            <a:ext cx="90539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enum</a:t>
            </a:r>
            <a:r>
              <a:rPr lang="en-I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IN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account_type</a:t>
            </a:r>
            <a:r>
              <a:rPr lang="en-I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{</a:t>
            </a:r>
            <a:r>
              <a:rPr lang="en-I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savings, current, </a:t>
            </a:r>
            <a:r>
              <a:rPr lang="en-IN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fixedDeposit</a:t>
            </a:r>
            <a:r>
              <a:rPr lang="en-I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minor</a:t>
            </a:r>
            <a:r>
              <a:rPr lang="en-I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};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65A77F9-24E0-4CCB-9769-4A3BC1D77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80536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Enumerated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339604"/>
            <a:ext cx="9720021" cy="5518396"/>
          </a:xfrm>
        </p:spPr>
        <p:txBody>
          <a:bodyPr/>
          <a:lstStyle/>
          <a:p>
            <a:r>
              <a:rPr lang="en-US" sz="2900" dirty="0"/>
              <a:t>Account type via </a:t>
            </a:r>
            <a:r>
              <a:rPr lang="en-US" sz="2900" dirty="0">
                <a:solidFill>
                  <a:srgbClr val="FF0000"/>
                </a:solidFill>
              </a:rPr>
              <a:t>Enumerated Types</a:t>
            </a:r>
          </a:p>
          <a:p>
            <a:endParaRPr lang="en-US" sz="2900" dirty="0">
              <a:solidFill>
                <a:srgbClr val="FF0000"/>
              </a:solidFill>
            </a:endParaRPr>
          </a:p>
          <a:p>
            <a:endParaRPr lang="en-US" sz="2900" dirty="0">
              <a:solidFill>
                <a:srgbClr val="FF0000"/>
              </a:solidFill>
            </a:endParaRPr>
          </a:p>
          <a:p>
            <a:endParaRPr lang="en-US" sz="2900" dirty="0">
              <a:solidFill>
                <a:srgbClr val="FF0000"/>
              </a:solidFill>
            </a:endParaRPr>
          </a:p>
          <a:p>
            <a:endParaRPr lang="en-US" sz="2900" dirty="0">
              <a:solidFill>
                <a:srgbClr val="FF0000"/>
              </a:solidFill>
            </a:endParaRPr>
          </a:p>
          <a:p>
            <a:endParaRPr lang="en-US" sz="2900" dirty="0">
              <a:solidFill>
                <a:srgbClr val="FF0000"/>
              </a:solidFill>
            </a:endParaRPr>
          </a:p>
          <a:p>
            <a:endParaRPr lang="en-US" sz="2900" dirty="0">
              <a:solidFill>
                <a:srgbClr val="FF0000"/>
              </a:solidFill>
            </a:endParaRPr>
          </a:p>
          <a:p>
            <a:endParaRPr lang="en-US" sz="2900" dirty="0">
              <a:solidFill>
                <a:srgbClr val="FF0000"/>
              </a:solidFill>
            </a:endParaRPr>
          </a:p>
          <a:p>
            <a:r>
              <a:rPr lang="en-US" sz="2900" dirty="0"/>
              <a:t>The default values (0,1,2,…) can be changed, e.g.,</a:t>
            </a:r>
          </a:p>
          <a:p>
            <a:pPr marL="0" indent="0">
              <a:buNone/>
            </a:pPr>
            <a:r>
              <a:rPr lang="en-US" sz="2900" dirty="0">
                <a:solidFill>
                  <a:srgbClr val="FF0000"/>
                </a:solidFill>
              </a:rPr>
              <a:t>            </a:t>
            </a:r>
            <a:r>
              <a:rPr lang="en-IN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enum</a:t>
            </a:r>
            <a:r>
              <a:rPr lang="en-I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IN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account_type</a:t>
            </a:r>
            <a:r>
              <a:rPr lang="en-I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{</a:t>
            </a: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savings = 2, current = 1, </a:t>
            </a:r>
            <a:r>
              <a:rPr lang="en-IN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fixedDeposit</a:t>
            </a: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3, minor = 6  </a:t>
            </a:r>
            <a:r>
              <a:rPr lang="en-I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};</a:t>
            </a:r>
          </a:p>
          <a:p>
            <a:pPr marL="0" indent="0">
              <a:buNone/>
            </a:pPr>
            <a:endParaRPr lang="en-US" sz="2900" dirty="0"/>
          </a:p>
        </p:txBody>
      </p:sp>
      <p:sp>
        <p:nvSpPr>
          <p:cNvPr id="9" name="TextBox 8"/>
          <p:cNvSpPr txBox="1"/>
          <p:nvPr/>
        </p:nvSpPr>
        <p:spPr>
          <a:xfrm>
            <a:off x="1075008" y="2046153"/>
            <a:ext cx="91151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enum</a:t>
            </a:r>
            <a:r>
              <a:rPr lang="en-I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IN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account_type</a:t>
            </a:r>
            <a:r>
              <a:rPr lang="en-I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{</a:t>
            </a: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savings, current, </a:t>
            </a:r>
            <a:r>
              <a:rPr lang="en-IN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fixedDeposit</a:t>
            </a: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minor  </a:t>
            </a:r>
            <a:r>
              <a:rPr lang="en-I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};</a:t>
            </a:r>
          </a:p>
          <a:p>
            <a:endParaRPr lang="en-IN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enum</a:t>
            </a:r>
            <a:r>
              <a:rPr lang="en-I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account_type</a:t>
            </a:r>
            <a:r>
              <a:rPr lang="en-I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I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=</a:t>
            </a:r>
            <a:r>
              <a:rPr lang="en-I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current;</a:t>
            </a:r>
          </a:p>
          <a:p>
            <a:endParaRPr lang="en-IN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 (a==</a:t>
            </a:r>
            <a:r>
              <a:rPr lang="en-I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savings</a:t>
            </a: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printf</a:t>
            </a: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(“Savings account\n”);</a:t>
            </a:r>
          </a:p>
          <a:p>
            <a:endParaRPr lang="en-IN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 (a==</a:t>
            </a:r>
            <a:r>
              <a:rPr lang="en-I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current</a:t>
            </a: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printf</a:t>
            </a: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(“Current account\n”);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803481" y="3014588"/>
            <a:ext cx="2428892" cy="3062377"/>
          </a:xfrm>
          <a:prstGeom prst="rect">
            <a:avLst/>
          </a:prstGeom>
          <a:noFill/>
          <a:ln w="44450" cmpd="tri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 w="146050"/>
          </a:sp3d>
        </p:spPr>
        <p:txBody>
          <a:bodyPr wrap="square" rtlCol="0">
            <a:spAutoFit/>
          </a:bodyPr>
          <a:lstStyle/>
          <a:p>
            <a:r>
              <a:rPr lang="en-IN" sz="2500" b="1" i="1" dirty="0">
                <a:solidFill>
                  <a:prstClr val="black"/>
                </a:solidFill>
                <a:latin typeface="Calibri"/>
              </a:rPr>
              <a:t>Enumerated types provide a symbol to represent one state out of several </a:t>
            </a:r>
            <a:r>
              <a:rPr lang="en-IN" sz="2500" b="1" i="1" dirty="0">
                <a:solidFill>
                  <a:srgbClr val="FF0000"/>
                </a:solidFill>
                <a:latin typeface="Calibri"/>
              </a:rPr>
              <a:t>constant</a:t>
            </a:r>
            <a:r>
              <a:rPr lang="en-IN" sz="2500" b="1" i="1" dirty="0">
                <a:solidFill>
                  <a:prstClr val="black"/>
                </a:solidFill>
                <a:latin typeface="Calibri"/>
              </a:rPr>
              <a:t> states.</a:t>
            </a:r>
          </a:p>
          <a:p>
            <a:endParaRPr lang="en-IN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56DC8B9-8D0C-42FE-9D0B-92B784AE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xmlns="" id="{30311A5C-99E4-412E-AF6A-44AD0F9E361A}"/>
              </a:ext>
            </a:extLst>
          </p:cNvPr>
          <p:cNvSpPr/>
          <p:nvPr/>
        </p:nvSpPr>
        <p:spPr>
          <a:xfrm>
            <a:off x="3071045" y="3266991"/>
            <a:ext cx="4352643" cy="460351"/>
          </a:xfrm>
          <a:prstGeom prst="wedgeRectCallout">
            <a:avLst>
              <a:gd name="adj1" fmla="val -58779"/>
              <a:gd name="adj2" fmla="val -994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Can use typedef here as well to shorten it </a:t>
            </a:r>
            <a:r>
              <a:rPr lang="en-IN" dirty="0">
                <a:sym typeface="Wingdings" panose="05000000000000000000" pitchFamily="2" charset="2"/>
              </a:rPr>
              <a:t></a:t>
            </a:r>
          </a:p>
        </p:txBody>
      </p:sp>
    </p:spTree>
    <p:extLst>
      <p:ext uri="{BB962C8B-B14F-4D97-AF65-F5344CB8AC3E}">
        <p14:creationId xmlns:p14="http://schemas.microsoft.com/office/powerpoint/2010/main" xmlns="" val="252719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dirty="0"/>
              <a:t>Passing </a:t>
            </a:r>
            <a:r>
              <a:rPr lang="en-US" dirty="0" err="1"/>
              <a:t>Struct</a:t>
            </a:r>
            <a:r>
              <a:rPr lang="en-US" dirty="0"/>
              <a:t> to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</a:t>
            </a:r>
            <a:r>
              <a:rPr lang="en-US" dirty="0">
                <a:solidFill>
                  <a:srgbClr val="C00000"/>
                </a:solidFill>
              </a:rPr>
              <a:t>struct </a:t>
            </a:r>
            <a:r>
              <a:rPr lang="en-US" dirty="0"/>
              <a:t>is passed directly, it is passed by copying its contents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Any changes made </a:t>
            </a:r>
            <a:r>
              <a:rPr lang="en-US" dirty="0"/>
              <a:t>inside the called function </a:t>
            </a:r>
            <a:r>
              <a:rPr lang="en-US" dirty="0">
                <a:solidFill>
                  <a:srgbClr val="C00000"/>
                </a:solidFill>
              </a:rPr>
              <a:t>are lost </a:t>
            </a:r>
            <a:r>
              <a:rPr lang="en-US" dirty="0"/>
              <a:t>on return</a:t>
            </a:r>
          </a:p>
          <a:p>
            <a:pPr lvl="1"/>
            <a:r>
              <a:rPr lang="en-US" dirty="0"/>
              <a:t>This is same as that for simple variables</a:t>
            </a:r>
          </a:p>
          <a:p>
            <a:r>
              <a:rPr lang="en-US" dirty="0"/>
              <a:t>When a </a:t>
            </a:r>
            <a:r>
              <a:rPr lang="en-US" dirty="0">
                <a:solidFill>
                  <a:srgbClr val="C00000"/>
                </a:solidFill>
              </a:rPr>
              <a:t>struct</a:t>
            </a:r>
            <a:r>
              <a:rPr lang="en-US" dirty="0"/>
              <a:t> is passed using pointer</a:t>
            </a:r>
          </a:p>
          <a:p>
            <a:pPr lvl="1"/>
            <a:r>
              <a:rPr lang="en-US" dirty="0"/>
              <a:t>Change made to the contents using pointer dereference are visible outside the called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B23C2-0B17-4C8E-96AC-1A01A280DE0A}" type="slidenum">
              <a:rPr lang="en-IN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</a:t>
            </a:fld>
            <a:endParaRPr lang="en-I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9805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972175" y="44728"/>
            <a:ext cx="2375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36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IN" altLang="en-US">
                <a:solidFill>
                  <a:srgbClr val="000000"/>
                </a:solidFill>
                <a:latin typeface="Calibri"/>
              </a:rPr>
              <a:t> 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209800" y="228601"/>
            <a:ext cx="7620000" cy="76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en-IN" altLang="en-US" sz="4400" dirty="0">
                <a:solidFill>
                  <a:prstClr val="black"/>
                </a:solidFill>
                <a:latin typeface="Calibri" pitchFamily="34" charset="0"/>
              </a:rPr>
              <a:t>Functions Returning Structures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315200" y="1219200"/>
            <a:ext cx="3200400" cy="1106542"/>
          </a:xfrm>
          <a:prstGeom prst="rect">
            <a:avLst/>
          </a:prstGeom>
          <a:solidFill>
            <a:srgbClr val="8BE6F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dirty="0" err="1">
                <a:latin typeface="Calibri" pitchFamily="34" charset="0"/>
              </a:rPr>
              <a:t>struct</a:t>
            </a:r>
            <a:r>
              <a:rPr lang="en-IN" altLang="en-US" sz="2200" dirty="0">
                <a:latin typeface="Calibri" pitchFamily="34" charset="0"/>
              </a:rPr>
              <a:t> point {</a:t>
            </a:r>
          </a:p>
          <a:p>
            <a:r>
              <a:rPr lang="en-IN" altLang="en-US" sz="2200" dirty="0">
                <a:latin typeface="Calibri" pitchFamily="34" charset="0"/>
              </a:rPr>
              <a:t>	</a:t>
            </a:r>
            <a:r>
              <a:rPr lang="en-IN" altLang="en-US" sz="2200" dirty="0" err="1">
                <a:latin typeface="Calibri" pitchFamily="34" charset="0"/>
              </a:rPr>
              <a:t>int</a:t>
            </a:r>
            <a:r>
              <a:rPr lang="en-IN" altLang="en-US" sz="2200" dirty="0">
                <a:latin typeface="Calibri" pitchFamily="34" charset="0"/>
              </a:rPr>
              <a:t> x; </a:t>
            </a:r>
            <a:r>
              <a:rPr lang="en-IN" altLang="en-US" sz="2200" dirty="0" err="1">
                <a:latin typeface="Calibri" pitchFamily="34" charset="0"/>
              </a:rPr>
              <a:t>int</a:t>
            </a:r>
            <a:r>
              <a:rPr lang="en-IN" altLang="en-US" sz="2200" dirty="0">
                <a:latin typeface="Calibri" pitchFamily="34" charset="0"/>
              </a:rPr>
              <a:t> y;</a:t>
            </a:r>
          </a:p>
          <a:p>
            <a:r>
              <a:rPr lang="en-IN" altLang="en-US" sz="2200" dirty="0">
                <a:latin typeface="Calibri" pitchFamily="34" charset="0"/>
              </a:rPr>
              <a:t>};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483850" y="350520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790696" y="1219201"/>
            <a:ext cx="5372104" cy="5507745"/>
          </a:xfrm>
          <a:prstGeom prst="rect">
            <a:avLst/>
          </a:prstGeom>
          <a:solidFill>
            <a:srgbClr val="94F0E4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dirty="0">
                <a:latin typeface="Calibri" pitchFamily="34" charset="0"/>
              </a:rPr>
              <a:t>struct point make_pt (int x, int y) {</a:t>
            </a:r>
          </a:p>
          <a:p>
            <a:r>
              <a:rPr lang="en-IN" altLang="en-US" sz="2200" dirty="0">
                <a:latin typeface="Calibri" pitchFamily="34" charset="0"/>
              </a:rPr>
              <a:t>	</a:t>
            </a:r>
            <a:r>
              <a:rPr lang="en-IN" altLang="en-US" sz="2200" dirty="0" err="1">
                <a:latin typeface="Calibri" pitchFamily="34" charset="0"/>
              </a:rPr>
              <a:t>struct</a:t>
            </a:r>
            <a:r>
              <a:rPr lang="en-IN" altLang="en-US" sz="2200" dirty="0">
                <a:latin typeface="Calibri" pitchFamily="34" charset="0"/>
              </a:rPr>
              <a:t> point temp;</a:t>
            </a:r>
          </a:p>
          <a:p>
            <a:r>
              <a:rPr lang="en-IN" altLang="en-US" sz="2200" dirty="0">
                <a:latin typeface="Calibri" pitchFamily="34" charset="0"/>
              </a:rPr>
              <a:t>	</a:t>
            </a:r>
            <a:r>
              <a:rPr lang="en-IN" altLang="en-US" sz="2200" dirty="0" err="1">
                <a:latin typeface="Calibri" pitchFamily="34" charset="0"/>
              </a:rPr>
              <a:t>temp.x</a:t>
            </a:r>
            <a:r>
              <a:rPr lang="en-IN" altLang="en-US" sz="2200" dirty="0">
                <a:latin typeface="Calibri" pitchFamily="34" charset="0"/>
              </a:rPr>
              <a:t> = x;</a:t>
            </a:r>
          </a:p>
          <a:p>
            <a:r>
              <a:rPr lang="en-IN" altLang="en-US" sz="2200" dirty="0">
                <a:latin typeface="Calibri" pitchFamily="34" charset="0"/>
              </a:rPr>
              <a:t>	</a:t>
            </a:r>
            <a:r>
              <a:rPr lang="en-IN" altLang="en-US" sz="2200" dirty="0" err="1">
                <a:latin typeface="Calibri" pitchFamily="34" charset="0"/>
              </a:rPr>
              <a:t>temp.y</a:t>
            </a:r>
            <a:r>
              <a:rPr lang="en-IN" altLang="en-US" sz="2200" dirty="0">
                <a:latin typeface="Calibri" pitchFamily="34" charset="0"/>
              </a:rPr>
              <a:t> = y;</a:t>
            </a:r>
          </a:p>
          <a:p>
            <a:r>
              <a:rPr lang="en-IN" altLang="en-US" sz="2200" dirty="0">
                <a:latin typeface="Calibri" pitchFamily="34" charset="0"/>
              </a:rPr>
              <a:t>	return temp;    }</a:t>
            </a:r>
          </a:p>
          <a:p>
            <a:endParaRPr lang="en-IN" altLang="en-US" sz="2200" dirty="0">
              <a:latin typeface="Calibri" pitchFamily="34" charset="0"/>
            </a:endParaRPr>
          </a:p>
          <a:p>
            <a:r>
              <a:rPr lang="en-IN" altLang="en-US" sz="2200" dirty="0">
                <a:latin typeface="Calibri" pitchFamily="34" charset="0"/>
              </a:rPr>
              <a:t>void print_pt (struct point pt) {</a:t>
            </a:r>
          </a:p>
          <a:p>
            <a:r>
              <a:rPr lang="en-IN" altLang="en-US" sz="2200" dirty="0">
                <a:latin typeface="Calibri" pitchFamily="34" charset="0"/>
              </a:rPr>
              <a:t>   	printf(“%d  %d\n”, pt.x, pt.y); }</a:t>
            </a:r>
          </a:p>
          <a:p>
            <a:endParaRPr lang="en-IN" altLang="en-US" sz="2200" dirty="0">
              <a:latin typeface="Calibri" pitchFamily="34" charset="0"/>
            </a:endParaRPr>
          </a:p>
          <a:p>
            <a:r>
              <a:rPr lang="en-IN" altLang="en-US" sz="2200" dirty="0" err="1">
                <a:latin typeface="Calibri" pitchFamily="34" charset="0"/>
              </a:rPr>
              <a:t>int</a:t>
            </a:r>
            <a:r>
              <a:rPr lang="en-IN" altLang="en-US" sz="2200" dirty="0">
                <a:latin typeface="Calibri" pitchFamily="34" charset="0"/>
              </a:rPr>
              <a:t> main() {</a:t>
            </a:r>
          </a:p>
          <a:p>
            <a:r>
              <a:rPr lang="en-IN" altLang="en-US" sz="2200" dirty="0">
                <a:latin typeface="Calibri" pitchFamily="34" charset="0"/>
              </a:rPr>
              <a:t>	</a:t>
            </a:r>
            <a:r>
              <a:rPr lang="en-IN" altLang="en-US" sz="2200" dirty="0" err="1">
                <a:latin typeface="Calibri" pitchFamily="34" charset="0"/>
              </a:rPr>
              <a:t>int</a:t>
            </a:r>
            <a:r>
              <a:rPr lang="en-IN" altLang="en-US" sz="2200" dirty="0">
                <a:latin typeface="Calibri" pitchFamily="34" charset="0"/>
              </a:rPr>
              <a:t> x, y;</a:t>
            </a:r>
          </a:p>
          <a:p>
            <a:r>
              <a:rPr lang="en-IN" altLang="en-US" sz="2200" dirty="0">
                <a:latin typeface="Calibri" pitchFamily="34" charset="0"/>
              </a:rPr>
              <a:t>	</a:t>
            </a:r>
            <a:r>
              <a:rPr lang="en-IN" altLang="en-US" sz="2200" dirty="0" err="1">
                <a:latin typeface="Calibri" pitchFamily="34" charset="0"/>
              </a:rPr>
              <a:t>struct</a:t>
            </a:r>
            <a:r>
              <a:rPr lang="en-IN" altLang="en-US" sz="2200" dirty="0">
                <a:latin typeface="Calibri" pitchFamily="34" charset="0"/>
              </a:rPr>
              <a:t> point </a:t>
            </a:r>
            <a:r>
              <a:rPr lang="en-IN" altLang="en-US" sz="2200" dirty="0" err="1">
                <a:latin typeface="Calibri" pitchFamily="34" charset="0"/>
              </a:rPr>
              <a:t>pt</a:t>
            </a:r>
            <a:r>
              <a:rPr lang="en-IN" altLang="en-US" sz="2200" dirty="0">
                <a:latin typeface="Calibri" pitchFamily="34" charset="0"/>
              </a:rPr>
              <a:t>;</a:t>
            </a:r>
          </a:p>
          <a:p>
            <a:r>
              <a:rPr lang="en-IN" altLang="en-US" sz="2200" dirty="0">
                <a:latin typeface="Calibri" pitchFamily="34" charset="0"/>
              </a:rPr>
              <a:t>	</a:t>
            </a:r>
            <a:r>
              <a:rPr lang="en-IN" altLang="en-US" sz="2200" dirty="0" err="1">
                <a:latin typeface="Calibri" pitchFamily="34" charset="0"/>
              </a:rPr>
              <a:t>scanf</a:t>
            </a:r>
            <a:r>
              <a:rPr lang="en-IN" altLang="en-US" sz="2200" dirty="0">
                <a:latin typeface="Calibri" pitchFamily="34" charset="0"/>
              </a:rPr>
              <a:t>(“%</a:t>
            </a:r>
            <a:r>
              <a:rPr lang="en-IN" altLang="en-US" sz="2200" dirty="0" err="1">
                <a:latin typeface="Calibri" pitchFamily="34" charset="0"/>
              </a:rPr>
              <a:t>d%d</a:t>
            </a:r>
            <a:r>
              <a:rPr lang="en-IN" altLang="en-US" sz="2200" dirty="0">
                <a:latin typeface="Calibri" pitchFamily="34" charset="0"/>
              </a:rPr>
              <a:t>”, &amp;</a:t>
            </a:r>
            <a:r>
              <a:rPr lang="en-IN" altLang="en-US" sz="2200" dirty="0" err="1">
                <a:latin typeface="Calibri" pitchFamily="34" charset="0"/>
              </a:rPr>
              <a:t>x,&amp;y</a:t>
            </a:r>
            <a:r>
              <a:rPr lang="en-IN" altLang="en-US" sz="2200" dirty="0">
                <a:latin typeface="Calibri" pitchFamily="34" charset="0"/>
              </a:rPr>
              <a:t>);</a:t>
            </a:r>
          </a:p>
          <a:p>
            <a:r>
              <a:rPr lang="en-IN" altLang="en-US" sz="2200" dirty="0">
                <a:latin typeface="Calibri" pitchFamily="34" charset="0"/>
              </a:rPr>
              <a:t>	pt = make_pt(x,y);</a:t>
            </a:r>
          </a:p>
          <a:p>
            <a:r>
              <a:rPr lang="en-IN" altLang="en-US" sz="2200" dirty="0">
                <a:latin typeface="Calibri" pitchFamily="34" charset="0"/>
              </a:rPr>
              <a:t>            print_pt (pt);</a:t>
            </a:r>
          </a:p>
          <a:p>
            <a:r>
              <a:rPr lang="en-IN" altLang="en-US" sz="2200" dirty="0">
                <a:latin typeface="Calibri" pitchFamily="34" charset="0"/>
              </a:rPr>
              <a:t>      	return 0;  }</a:t>
            </a:r>
            <a:r>
              <a:rPr lang="en-IN" altLang="en-US" sz="2200" b="1" dirty="0">
                <a:latin typeface="Calibri" pitchFamily="34" charset="0"/>
              </a:rPr>
              <a:t>	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7324E2-95D1-44EF-ADD6-8E47809E8411}" type="slidenum">
              <a:rPr lang="en-IN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</a:t>
            </a:fld>
            <a:endParaRPr lang="en-I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789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972175" y="44728"/>
            <a:ext cx="2375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36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IN" altLang="en-US">
                <a:solidFill>
                  <a:srgbClr val="000000"/>
                </a:solidFill>
                <a:latin typeface="Calibri"/>
              </a:rPr>
              <a:t> 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209800" y="228601"/>
            <a:ext cx="7620000" cy="76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en-IN" altLang="en-US" sz="4400" dirty="0">
                <a:solidFill>
                  <a:prstClr val="black"/>
                </a:solidFill>
                <a:latin typeface="Calibri" pitchFamily="34" charset="0"/>
              </a:rPr>
              <a:t>Functions Returning Structures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239000" y="1295400"/>
            <a:ext cx="3200400" cy="1106542"/>
          </a:xfrm>
          <a:prstGeom prst="rect">
            <a:avLst/>
          </a:prstGeom>
          <a:solidFill>
            <a:srgbClr val="8BE6FF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dirty="0" err="1">
                <a:latin typeface="Calibri" pitchFamily="34" charset="0"/>
              </a:rPr>
              <a:t>struct</a:t>
            </a:r>
            <a:r>
              <a:rPr lang="en-IN" altLang="en-US" sz="2200" dirty="0">
                <a:latin typeface="Calibri" pitchFamily="34" charset="0"/>
              </a:rPr>
              <a:t> point {</a:t>
            </a:r>
          </a:p>
          <a:p>
            <a:r>
              <a:rPr lang="en-IN" altLang="en-US" sz="2200" dirty="0">
                <a:latin typeface="Calibri" pitchFamily="34" charset="0"/>
              </a:rPr>
              <a:t>	</a:t>
            </a:r>
            <a:r>
              <a:rPr lang="en-IN" altLang="en-US" sz="2200" dirty="0" err="1">
                <a:latin typeface="Calibri" pitchFamily="34" charset="0"/>
              </a:rPr>
              <a:t>int</a:t>
            </a:r>
            <a:r>
              <a:rPr lang="en-IN" altLang="en-US" sz="2200" dirty="0">
                <a:latin typeface="Calibri" pitchFamily="34" charset="0"/>
              </a:rPr>
              <a:t> x; </a:t>
            </a:r>
            <a:r>
              <a:rPr lang="en-IN" altLang="en-US" sz="2200" dirty="0" err="1">
                <a:latin typeface="Calibri" pitchFamily="34" charset="0"/>
              </a:rPr>
              <a:t>int</a:t>
            </a:r>
            <a:r>
              <a:rPr lang="en-IN" altLang="en-US" sz="2200" dirty="0">
                <a:latin typeface="Calibri" pitchFamily="34" charset="0"/>
              </a:rPr>
              <a:t> y;</a:t>
            </a:r>
          </a:p>
          <a:p>
            <a:r>
              <a:rPr lang="en-IN" altLang="en-US" sz="2200" dirty="0">
                <a:latin typeface="Calibri" pitchFamily="34" charset="0"/>
              </a:rPr>
              <a:t>};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483850" y="350520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714496" y="1295400"/>
            <a:ext cx="5372104" cy="5353858"/>
          </a:xfrm>
          <a:prstGeom prst="rect">
            <a:avLst/>
          </a:prstGeom>
          <a:solidFill>
            <a:srgbClr val="94F0E4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US" sz="2000" dirty="0">
                <a:latin typeface="Calibri"/>
              </a:rPr>
              <a:t>void </a:t>
            </a:r>
            <a:r>
              <a:rPr lang="en-US" sz="2000" dirty="0" err="1">
                <a:latin typeface="Calibri"/>
              </a:rPr>
              <a:t>make_pt</a:t>
            </a:r>
            <a:r>
              <a:rPr lang="en-US" sz="2000" dirty="0">
                <a:latin typeface="Calibri"/>
              </a:rPr>
              <a:t>(</a:t>
            </a:r>
            <a:r>
              <a:rPr lang="en-US" sz="2000" dirty="0" err="1">
                <a:latin typeface="Calibri"/>
              </a:rPr>
              <a:t>int</a:t>
            </a:r>
            <a:r>
              <a:rPr lang="en-US" sz="2000" dirty="0">
                <a:latin typeface="Calibri"/>
              </a:rPr>
              <a:t> x, </a:t>
            </a:r>
            <a:r>
              <a:rPr lang="en-US" sz="2000" dirty="0" err="1">
                <a:latin typeface="Calibri"/>
              </a:rPr>
              <a:t>int</a:t>
            </a:r>
            <a:r>
              <a:rPr lang="en-US" sz="2000" dirty="0">
                <a:latin typeface="Calibri"/>
              </a:rPr>
              <a:t> y, </a:t>
            </a:r>
            <a:r>
              <a:rPr lang="en-US" sz="2000" dirty="0" err="1">
                <a:latin typeface="Calibri"/>
              </a:rPr>
              <a:t>struct</a:t>
            </a:r>
            <a:r>
              <a:rPr lang="en-US" sz="2000" dirty="0">
                <a:latin typeface="Calibri"/>
              </a:rPr>
              <a:t> point *temp) {</a:t>
            </a:r>
          </a:p>
          <a:p>
            <a:r>
              <a:rPr lang="fr-FR" sz="2000" dirty="0">
                <a:latin typeface="Calibri"/>
              </a:rPr>
              <a:t>        </a:t>
            </a:r>
            <a:r>
              <a:rPr lang="fr-FR" sz="2000" dirty="0" err="1">
                <a:latin typeface="Calibri"/>
              </a:rPr>
              <a:t>temp</a:t>
            </a:r>
            <a:r>
              <a:rPr lang="fr-FR" sz="2000" dirty="0">
                <a:latin typeface="Calibri"/>
              </a:rPr>
              <a:t>-&gt;x = x;</a:t>
            </a:r>
          </a:p>
          <a:p>
            <a:r>
              <a:rPr lang="es-ES_tradnl" sz="2000" dirty="0">
                <a:latin typeface="Calibri"/>
              </a:rPr>
              <a:t>        </a:t>
            </a:r>
            <a:r>
              <a:rPr lang="es-ES_tradnl" sz="2000" dirty="0" err="1">
                <a:latin typeface="Calibri"/>
              </a:rPr>
              <a:t>temp</a:t>
            </a:r>
            <a:r>
              <a:rPr lang="es-ES_tradnl" sz="2000" dirty="0">
                <a:latin typeface="Calibri"/>
              </a:rPr>
              <a:t>-&gt;y = y;</a:t>
            </a:r>
          </a:p>
          <a:p>
            <a:r>
              <a:rPr lang="es-ES_tradnl" sz="2000" dirty="0">
                <a:latin typeface="Calibri"/>
              </a:rPr>
              <a:t>}</a:t>
            </a:r>
          </a:p>
          <a:p>
            <a:endParaRPr lang="es-ES_tradnl" sz="2000" dirty="0">
              <a:latin typeface="Calibri"/>
            </a:endParaRPr>
          </a:p>
          <a:p>
            <a:r>
              <a:rPr lang="es-ES_tradnl" sz="2000" dirty="0" err="1">
                <a:latin typeface="Calibri"/>
              </a:rPr>
              <a:t>void</a:t>
            </a:r>
            <a:r>
              <a:rPr lang="es-ES_tradnl" sz="2000" dirty="0">
                <a:latin typeface="Calibri"/>
              </a:rPr>
              <a:t> </a:t>
            </a:r>
            <a:r>
              <a:rPr lang="es-ES_tradnl" sz="2000" dirty="0" err="1">
                <a:latin typeface="Calibri"/>
              </a:rPr>
              <a:t>print_pt</a:t>
            </a:r>
            <a:r>
              <a:rPr lang="es-ES_tradnl" sz="2000" dirty="0">
                <a:latin typeface="Calibri"/>
              </a:rPr>
              <a:t>(</a:t>
            </a:r>
            <a:r>
              <a:rPr lang="es-ES_tradnl" sz="2000" dirty="0" err="1">
                <a:latin typeface="Calibri"/>
              </a:rPr>
              <a:t>struct</a:t>
            </a:r>
            <a:r>
              <a:rPr lang="es-ES_tradnl" sz="2000" dirty="0">
                <a:latin typeface="Calibri"/>
              </a:rPr>
              <a:t> </a:t>
            </a:r>
            <a:r>
              <a:rPr lang="es-ES_tradnl" sz="2000" dirty="0" err="1">
                <a:latin typeface="Calibri"/>
              </a:rPr>
              <a:t>point</a:t>
            </a:r>
            <a:r>
              <a:rPr lang="es-ES_tradnl" sz="2000" dirty="0">
                <a:latin typeface="Calibri"/>
              </a:rPr>
              <a:t> *pt) {</a:t>
            </a:r>
          </a:p>
          <a:p>
            <a:r>
              <a:rPr lang="ro-RO" sz="2000" dirty="0">
                <a:latin typeface="Calibri"/>
              </a:rPr>
              <a:t>        printf("%d  %d\n", pt-&gt;x, pt-&gt;y);</a:t>
            </a:r>
          </a:p>
          <a:p>
            <a:r>
              <a:rPr lang="ro-RO" sz="2000" dirty="0">
                <a:latin typeface="Calibri"/>
              </a:rPr>
              <a:t>}</a:t>
            </a:r>
          </a:p>
          <a:p>
            <a:endParaRPr lang="ro-RO" sz="2000" dirty="0">
              <a:latin typeface="Calibri"/>
            </a:endParaRPr>
          </a:p>
          <a:p>
            <a:r>
              <a:rPr lang="ro-RO" sz="2000" dirty="0">
                <a:latin typeface="Calibri"/>
              </a:rPr>
              <a:t>int main() {</a:t>
            </a:r>
          </a:p>
          <a:p>
            <a:r>
              <a:rPr lang="fr-FR" sz="2000" dirty="0">
                <a:latin typeface="Calibri"/>
              </a:rPr>
              <a:t>        </a:t>
            </a:r>
            <a:r>
              <a:rPr lang="fr-FR" sz="2000" dirty="0" err="1">
                <a:latin typeface="Calibri"/>
              </a:rPr>
              <a:t>int</a:t>
            </a:r>
            <a:r>
              <a:rPr lang="fr-FR" sz="2000" dirty="0">
                <a:latin typeface="Calibri"/>
              </a:rPr>
              <a:t> x, y;</a:t>
            </a:r>
          </a:p>
          <a:p>
            <a:r>
              <a:rPr lang="fr-FR" sz="2000" dirty="0">
                <a:latin typeface="Calibri"/>
              </a:rPr>
              <a:t>        </a:t>
            </a:r>
            <a:r>
              <a:rPr lang="fr-FR" sz="2000" dirty="0" err="1">
                <a:latin typeface="Calibri"/>
              </a:rPr>
              <a:t>struct</a:t>
            </a:r>
            <a:r>
              <a:rPr lang="fr-FR" sz="2000" dirty="0">
                <a:latin typeface="Calibri"/>
              </a:rPr>
              <a:t> point pt;</a:t>
            </a:r>
          </a:p>
          <a:p>
            <a:r>
              <a:rPr lang="it-IT" sz="2000" dirty="0">
                <a:latin typeface="Calibri"/>
              </a:rPr>
              <a:t>        </a:t>
            </a:r>
            <a:r>
              <a:rPr lang="it-IT" sz="2000" dirty="0" err="1">
                <a:latin typeface="Calibri"/>
              </a:rPr>
              <a:t>scanf</a:t>
            </a:r>
            <a:r>
              <a:rPr lang="it-IT" sz="2000" dirty="0">
                <a:latin typeface="Calibri"/>
              </a:rPr>
              <a:t>("%</a:t>
            </a:r>
            <a:r>
              <a:rPr lang="it-IT" sz="2000" dirty="0" err="1">
                <a:latin typeface="Calibri"/>
              </a:rPr>
              <a:t>d%d</a:t>
            </a:r>
            <a:r>
              <a:rPr lang="it-IT" sz="2000" dirty="0">
                <a:latin typeface="Calibri"/>
              </a:rPr>
              <a:t>", &amp;</a:t>
            </a:r>
            <a:r>
              <a:rPr lang="it-IT" sz="2000" dirty="0" err="1">
                <a:latin typeface="Calibri"/>
              </a:rPr>
              <a:t>x,&amp;y</a:t>
            </a:r>
            <a:r>
              <a:rPr lang="it-IT" sz="2000" dirty="0">
                <a:latin typeface="Calibri"/>
              </a:rPr>
              <a:t>);</a:t>
            </a:r>
          </a:p>
          <a:p>
            <a:r>
              <a:rPr lang="nl-NL" sz="2000" dirty="0">
                <a:latin typeface="Calibri"/>
              </a:rPr>
              <a:t>        </a:t>
            </a:r>
            <a:r>
              <a:rPr lang="nl-NL" sz="2000" dirty="0" err="1">
                <a:latin typeface="Calibri"/>
              </a:rPr>
              <a:t>make_pt</a:t>
            </a:r>
            <a:r>
              <a:rPr lang="nl-NL" sz="2000" dirty="0">
                <a:latin typeface="Calibri"/>
              </a:rPr>
              <a:t>(</a:t>
            </a:r>
            <a:r>
              <a:rPr lang="nl-NL" sz="2000" dirty="0" err="1">
                <a:latin typeface="Calibri"/>
              </a:rPr>
              <a:t>x,y</a:t>
            </a:r>
            <a:r>
              <a:rPr lang="nl-NL" sz="2000" dirty="0">
                <a:latin typeface="Calibri"/>
              </a:rPr>
              <a:t>, &amp;</a:t>
            </a:r>
            <a:r>
              <a:rPr lang="nl-NL" sz="2000" dirty="0" err="1">
                <a:latin typeface="Calibri"/>
              </a:rPr>
              <a:t>pt</a:t>
            </a:r>
            <a:r>
              <a:rPr lang="nl-NL" sz="2000" dirty="0">
                <a:latin typeface="Calibri"/>
              </a:rPr>
              <a:t>);</a:t>
            </a:r>
          </a:p>
          <a:p>
            <a:r>
              <a:rPr lang="ro-RO" sz="2000" dirty="0">
                <a:latin typeface="Calibri"/>
              </a:rPr>
              <a:t>        print_pt(&amp;pt);</a:t>
            </a:r>
          </a:p>
          <a:p>
            <a:r>
              <a:rPr lang="is-IS" sz="2000" dirty="0">
                <a:latin typeface="Calibri"/>
              </a:rPr>
              <a:t>      return 0;</a:t>
            </a:r>
          </a:p>
          <a:p>
            <a:r>
              <a:rPr lang="is-IS" sz="2000" dirty="0">
                <a:latin typeface="Calibri"/>
              </a:rPr>
              <a:t>}</a:t>
            </a:r>
            <a:r>
              <a:rPr lang="en-IN" altLang="en-US" sz="2200" b="1" dirty="0">
                <a:latin typeface="Calibri" pitchFamily="34" charset="0"/>
              </a:rPr>
              <a:t>	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7324E2-95D1-44EF-ADD6-8E47809E8411}" type="slidenum">
              <a:rPr lang="en-IN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</a:t>
            </a:fld>
            <a:endParaRPr lang="en-I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xmlns="" id="{EF9188BC-522D-4E3F-AC48-603432AB3095}"/>
              </a:ext>
            </a:extLst>
          </p:cNvPr>
          <p:cNvSpPr/>
          <p:nvPr/>
        </p:nvSpPr>
        <p:spPr>
          <a:xfrm>
            <a:off x="50599" y="44728"/>
            <a:ext cx="1706360" cy="1305119"/>
          </a:xfrm>
          <a:prstGeom prst="wedgeRectCallout">
            <a:avLst>
              <a:gd name="adj1" fmla="val 63689"/>
              <a:gd name="adj2" fmla="val 431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/>
              <a:t>Even though not returning anything, </a:t>
            </a:r>
            <a:r>
              <a:rPr lang="en-IN" sz="1400" dirty="0" err="1"/>
              <a:t>make_pt</a:t>
            </a:r>
            <a:r>
              <a:rPr lang="en-IN" sz="1400" dirty="0"/>
              <a:t> is still able to do the job using pointers</a:t>
            </a:r>
          </a:p>
        </p:txBody>
      </p:sp>
    </p:spTree>
    <p:extLst>
      <p:ext uri="{BB962C8B-B14F-4D97-AF65-F5344CB8AC3E}">
        <p14:creationId xmlns:p14="http://schemas.microsoft.com/office/powerpoint/2010/main" xmlns="" val="232939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76200"/>
            <a:ext cx="8229600" cy="1143000"/>
          </a:xfrm>
        </p:spPr>
        <p:txBody>
          <a:bodyPr/>
          <a:lstStyle/>
          <a:p>
            <a:r>
              <a:rPr lang="en-US" dirty="0"/>
              <a:t>Dynamic Allocation of </a:t>
            </a:r>
            <a:r>
              <a:rPr lang="en-US" dirty="0" err="1"/>
              <a:t>Struct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0728" y="910416"/>
            <a:ext cx="8668072" cy="1317848"/>
          </a:xfrm>
        </p:spPr>
        <p:txBody>
          <a:bodyPr/>
          <a:lstStyle/>
          <a:p>
            <a:r>
              <a:rPr lang="en-US" dirty="0"/>
              <a:t>Similar to other data types</a:t>
            </a:r>
          </a:p>
          <a:p>
            <a:r>
              <a:rPr lang="en-US" dirty="0"/>
              <a:t>sizeof(…) works for </a:t>
            </a:r>
            <a:r>
              <a:rPr lang="en-US" dirty="0" err="1"/>
              <a:t>struct</a:t>
            </a:r>
            <a:r>
              <a:rPr lang="en-US" dirty="0"/>
              <a:t>-s too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2205817"/>
            <a:ext cx="8839200" cy="25545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Calibri"/>
              </a:rPr>
              <a:t>struct point* pts;</a:t>
            </a:r>
          </a:p>
          <a:p>
            <a:r>
              <a:rPr lang="en-US" sz="3200" dirty="0" err="1">
                <a:solidFill>
                  <a:prstClr val="black"/>
                </a:solidFill>
                <a:latin typeface="Calibri"/>
              </a:rPr>
              <a:t>int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i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;</a:t>
            </a:r>
          </a:p>
          <a:p>
            <a:r>
              <a:rPr lang="en-US" sz="3200" dirty="0">
                <a:solidFill>
                  <a:prstClr val="black"/>
                </a:solidFill>
                <a:latin typeface="Calibri"/>
              </a:rPr>
              <a:t>pts = (struct point*) malloc(6 * sizeof(struct point));</a:t>
            </a:r>
          </a:p>
          <a:p>
            <a:r>
              <a:rPr lang="en-US" sz="3200" dirty="0">
                <a:solidFill>
                  <a:prstClr val="black"/>
                </a:solidFill>
                <a:latin typeface="Calibri"/>
              </a:rPr>
              <a:t>for (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i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= 0;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i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&lt; 6;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i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++)</a:t>
            </a:r>
          </a:p>
          <a:p>
            <a:r>
              <a:rPr lang="en-US" sz="3200" dirty="0">
                <a:solidFill>
                  <a:prstClr val="black"/>
                </a:solidFill>
                <a:latin typeface="Calibri"/>
              </a:rPr>
              <a:t>	pts[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i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] =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make_point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(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i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i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);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85800" y="4904567"/>
            <a:ext cx="8610600" cy="1953433"/>
            <a:chOff x="228600" y="4495800"/>
            <a:chExt cx="8610600" cy="195343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66800" y="4495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1524000" y="464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1524000" y="5334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146175" y="47244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146175" y="54102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233363" y="4876800"/>
              <a:ext cx="541343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</a:t>
              </a: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362200" y="4495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" name="AutoShape 12"/>
            <p:cNvSpPr>
              <a:spLocks noChangeArrowheads="1"/>
            </p:cNvSpPr>
            <p:nvPr/>
          </p:nvSpPr>
          <p:spPr bwMode="auto">
            <a:xfrm>
              <a:off x="2819400" y="464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" name="AutoShape 13"/>
            <p:cNvSpPr>
              <a:spLocks noChangeArrowheads="1"/>
            </p:cNvSpPr>
            <p:nvPr/>
          </p:nvSpPr>
          <p:spPr bwMode="auto">
            <a:xfrm>
              <a:off x="2819400" y="5334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441575" y="48006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2441575" y="54864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3657600" y="4495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" name="AutoShape 17"/>
            <p:cNvSpPr>
              <a:spLocks noChangeArrowheads="1"/>
            </p:cNvSpPr>
            <p:nvPr/>
          </p:nvSpPr>
          <p:spPr bwMode="auto">
            <a:xfrm>
              <a:off x="4114800" y="464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" name="AutoShape 18"/>
            <p:cNvSpPr>
              <a:spLocks noChangeArrowheads="1"/>
            </p:cNvSpPr>
            <p:nvPr/>
          </p:nvSpPr>
          <p:spPr bwMode="auto">
            <a:xfrm>
              <a:off x="4114800" y="5334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3736975" y="47244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3736975" y="54102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4953000" y="4495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AutoShape 22"/>
            <p:cNvSpPr>
              <a:spLocks noChangeArrowheads="1"/>
            </p:cNvSpPr>
            <p:nvPr/>
          </p:nvSpPr>
          <p:spPr bwMode="auto">
            <a:xfrm>
              <a:off x="5410200" y="464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AutoShape 23"/>
            <p:cNvSpPr>
              <a:spLocks noChangeArrowheads="1"/>
            </p:cNvSpPr>
            <p:nvPr/>
          </p:nvSpPr>
          <p:spPr bwMode="auto">
            <a:xfrm>
              <a:off x="5410200" y="5334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5032375" y="48006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5032375" y="54864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6248400" y="4495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8" name="AutoShape 27"/>
            <p:cNvSpPr>
              <a:spLocks noChangeArrowheads="1"/>
            </p:cNvSpPr>
            <p:nvPr/>
          </p:nvSpPr>
          <p:spPr bwMode="auto">
            <a:xfrm>
              <a:off x="6705600" y="464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9" name="AutoShape 28"/>
            <p:cNvSpPr>
              <a:spLocks noChangeArrowheads="1"/>
            </p:cNvSpPr>
            <p:nvPr/>
          </p:nvSpPr>
          <p:spPr bwMode="auto">
            <a:xfrm>
              <a:off x="6705600" y="5334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6327775" y="47244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6327775" y="54102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7543800" y="4495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9D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3" name="AutoShape 32"/>
            <p:cNvSpPr>
              <a:spLocks noChangeArrowheads="1"/>
            </p:cNvSpPr>
            <p:nvPr/>
          </p:nvSpPr>
          <p:spPr bwMode="auto">
            <a:xfrm>
              <a:off x="8001000" y="464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4" name="AutoShape 33"/>
            <p:cNvSpPr>
              <a:spLocks noChangeArrowheads="1"/>
            </p:cNvSpPr>
            <p:nvPr/>
          </p:nvSpPr>
          <p:spPr bwMode="auto">
            <a:xfrm>
              <a:off x="8001000" y="5334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7623175" y="4800600"/>
              <a:ext cx="31160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7623175" y="5486400"/>
              <a:ext cx="31480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228600" y="4511686"/>
              <a:ext cx="533400" cy="457200"/>
            </a:xfrm>
            <a:prstGeom prst="rect">
              <a:avLst/>
            </a:prstGeom>
            <a:solidFill>
              <a:srgbClr val="C7D0E9"/>
            </a:solidFill>
            <a:ln w="2556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38" name="AutoShape 37"/>
            <p:cNvCxnSpPr>
              <a:cxnSpLocks noChangeShapeType="1"/>
            </p:cNvCxnSpPr>
            <p:nvPr/>
          </p:nvCxnSpPr>
          <p:spPr bwMode="auto">
            <a:xfrm>
              <a:off x="533400" y="4648200"/>
              <a:ext cx="533400" cy="76200"/>
            </a:xfrm>
            <a:prstGeom prst="bentConnector3">
              <a:avLst>
                <a:gd name="adj1" fmla="val 50000"/>
              </a:avLst>
            </a:prstGeom>
            <a:noFill/>
            <a:ln w="25560" cap="flat">
              <a:solidFill>
                <a:srgbClr val="9D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1300163" y="6019800"/>
              <a:ext cx="866754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pts[0]</a:t>
              </a: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2366963" y="6019800"/>
              <a:ext cx="866754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pts[1]</a:t>
              </a: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3662363" y="6019800"/>
              <a:ext cx="866754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pts[2]</a:t>
              </a:r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5110163" y="6019800"/>
              <a:ext cx="866754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pts[3]</a:t>
              </a:r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6405563" y="6019800"/>
              <a:ext cx="866754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pts[4]</a:t>
              </a:r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7700963" y="6019800"/>
              <a:ext cx="866754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r>
                <a:rPr lang="en-IN" altLang="en-US" sz="2200" b="1" dirty="0">
                  <a:solidFill>
                    <a:srgbClr val="9D0000"/>
                  </a:solidFill>
                  <a:latin typeface="Calibri" pitchFamily="34" charset="0"/>
                </a:rPr>
                <a:t>pts[5]</a:t>
              </a:r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1677988" y="47244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1677988" y="54102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2973388" y="47244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2973388" y="54102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4268788" y="47244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4268788" y="54102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5564188" y="47244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5564188" y="54102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6859588" y="47244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4</a:t>
              </a:r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6859588" y="54102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4</a:t>
              </a:r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8154988" y="47244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8154988" y="5334000"/>
              <a:ext cx="32442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r>
                <a:rPr lang="en-IN" altLang="en-US" sz="2200" b="1" dirty="0">
                  <a:solidFill>
                    <a:srgbClr val="000000"/>
                  </a:solidFill>
                  <a:latin typeface="Calibri" pitchFamily="34" charset="0"/>
                </a:rPr>
                <a:t>5</a:t>
              </a:r>
            </a:p>
          </p:txBody>
        </p:sp>
      </p:grpSp>
      <p:sp>
        <p:nvSpPr>
          <p:cNvPr id="57" name="Slide Number Placeholder 56">
            <a:extLst>
              <a:ext uri="{FF2B5EF4-FFF2-40B4-BE49-F238E27FC236}">
                <a16:creationId xmlns:a16="http://schemas.microsoft.com/office/drawing/2014/main" xmlns="" id="{DDB6220D-5716-4D81-A179-22815C235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9053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2374" y="160336"/>
            <a:ext cx="8229600" cy="1143000"/>
          </a:xfrm>
        </p:spPr>
        <p:txBody>
          <a:bodyPr/>
          <a:lstStyle/>
          <a:p>
            <a:r>
              <a:rPr lang="en-US" dirty="0"/>
              <a:t>Self-Referential Structures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D43FE1CB-3DBE-42DD-B0DB-4E0C17189781}"/>
              </a:ext>
            </a:extLst>
          </p:cNvPr>
          <p:cNvSpPr txBox="1"/>
          <p:nvPr/>
        </p:nvSpPr>
        <p:spPr>
          <a:xfrm>
            <a:off x="519113" y="1535260"/>
            <a:ext cx="11229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/>
              <a:t>A field within a structure can even be a </a:t>
            </a:r>
            <a:r>
              <a:rPr lang="en-IN" sz="2400" u="sng" dirty="0">
                <a:solidFill>
                  <a:srgbClr val="FF0000"/>
                </a:solidFill>
              </a:rPr>
              <a:t>pointer to </a:t>
            </a:r>
            <a:r>
              <a:rPr lang="en-IN" sz="2400" dirty="0">
                <a:solidFill>
                  <a:srgbClr val="FF0000"/>
                </a:solidFill>
              </a:rPr>
              <a:t>another variable of that structure type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A80C973B-BC74-47D4-92BF-0BB97CCC8D55}"/>
              </a:ext>
            </a:extLst>
          </p:cNvPr>
          <p:cNvSpPr txBox="1"/>
          <p:nvPr/>
        </p:nvSpPr>
        <p:spPr>
          <a:xfrm>
            <a:off x="412592" y="5091907"/>
            <a:ext cx="113531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/>
              <a:t>Note: Invalid to have a structure with a field that is </a:t>
            </a:r>
            <a:r>
              <a:rPr lang="en-IN" sz="2400" dirty="0">
                <a:solidFill>
                  <a:srgbClr val="FF0000"/>
                </a:solidFill>
              </a:rPr>
              <a:t>another variable of that structure type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74570F11-AE28-4B77-BF7A-6541C5F680E3}"/>
              </a:ext>
            </a:extLst>
          </p:cNvPr>
          <p:cNvSpPr txBox="1"/>
          <p:nvPr/>
        </p:nvSpPr>
        <p:spPr>
          <a:xfrm>
            <a:off x="436114" y="5792476"/>
            <a:ext cx="110741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Self-referential structures can useful in many programs, such as </a:t>
            </a:r>
            <a:r>
              <a:rPr lang="en-IN" sz="2400" dirty="0">
                <a:solidFill>
                  <a:srgbClr val="FF0000"/>
                </a:solidFill>
              </a:rPr>
              <a:t>linked lists </a:t>
            </a:r>
            <a:r>
              <a:rPr lang="en-IN" sz="2400" dirty="0"/>
              <a:t>and</a:t>
            </a:r>
            <a:r>
              <a:rPr lang="en-IN" sz="2400" dirty="0">
                <a:solidFill>
                  <a:srgbClr val="FF0000"/>
                </a:solidFill>
              </a:rPr>
              <a:t> trees </a:t>
            </a:r>
            <a:r>
              <a:rPr lang="en-IN" sz="2400" dirty="0"/>
              <a:t>(will look at linked-lists in later lectures)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696B17C-5DAD-411F-BAA1-E611F33E76F9}"/>
              </a:ext>
            </a:extLst>
          </p:cNvPr>
          <p:cNvSpPr txBox="1"/>
          <p:nvPr/>
        </p:nvSpPr>
        <p:spPr>
          <a:xfrm>
            <a:off x="1912374" y="2513364"/>
            <a:ext cx="868166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struct Node{</a:t>
            </a:r>
          </a:p>
          <a:p>
            <a:r>
              <a:rPr lang="en-GB" sz="3200" dirty="0"/>
              <a:t>    float x;</a:t>
            </a:r>
          </a:p>
          <a:p>
            <a:r>
              <a:rPr lang="en-GB" sz="3200" dirty="0"/>
              <a:t>    struct Node *next;   // The next node in the list</a:t>
            </a:r>
          </a:p>
          <a:p>
            <a:r>
              <a:rPr lang="en-GB" sz="3200" dirty="0"/>
              <a:t>};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8B7334D-8598-4DAC-B46F-8B280669A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0796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2" grpId="0"/>
      <p:bldP spid="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972175" y="44728"/>
            <a:ext cx="2375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36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IN" altLang="en-US">
                <a:solidFill>
                  <a:srgbClr val="000000"/>
                </a:solidFill>
                <a:latin typeface="Calibri"/>
              </a:rPr>
              <a:t> 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209800" y="228601"/>
            <a:ext cx="7620000" cy="76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en-IN" altLang="en-US" sz="4400" dirty="0">
                <a:solidFill>
                  <a:prstClr val="black"/>
                </a:solidFill>
                <a:latin typeface="Calibri" pitchFamily="34" charset="0"/>
              </a:rPr>
              <a:t>Structures: Storage in memory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8767027" y="6314520"/>
            <a:ext cx="2844800" cy="365125"/>
          </a:xfrm>
        </p:spPr>
        <p:txBody>
          <a:bodyPr/>
          <a:lstStyle/>
          <a:p>
            <a:fld id="{067324E2-95D1-44EF-ADD6-8E47809E8411}" type="slidenum">
              <a:rPr lang="en-IN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</a:t>
            </a:fld>
            <a:endParaRPr lang="en-I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E1D0FA9-6DEA-4337-9F38-CABAFB6C7C23}"/>
              </a:ext>
            </a:extLst>
          </p:cNvPr>
          <p:cNvSpPr txBox="1"/>
          <p:nvPr/>
        </p:nvSpPr>
        <p:spPr>
          <a:xfrm>
            <a:off x="288272" y="1180461"/>
            <a:ext cx="22964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struct student </a:t>
            </a:r>
          </a:p>
          <a:p>
            <a:r>
              <a:rPr lang="en-IN" dirty="0"/>
              <a:t>{</a:t>
            </a:r>
          </a:p>
          <a:p>
            <a:r>
              <a:rPr lang="en-IN" dirty="0"/>
              <a:t>       int id1;</a:t>
            </a:r>
          </a:p>
          <a:p>
            <a:r>
              <a:rPr lang="en-IN" dirty="0"/>
              <a:t>       int id2;</a:t>
            </a:r>
          </a:p>
          <a:p>
            <a:r>
              <a:rPr lang="en-IN" dirty="0"/>
              <a:t>       char a;</a:t>
            </a:r>
          </a:p>
          <a:p>
            <a:r>
              <a:rPr lang="en-IN" dirty="0"/>
              <a:t>       char b;</a:t>
            </a:r>
          </a:p>
          <a:p>
            <a:r>
              <a:rPr lang="en-IN" dirty="0"/>
              <a:t>       float percentage;</a:t>
            </a:r>
          </a:p>
          <a:p>
            <a:r>
              <a:rPr lang="en-IN" dirty="0"/>
              <a:t>};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3995635-FFBE-426C-B884-B14FF628E4D7}"/>
              </a:ext>
            </a:extLst>
          </p:cNvPr>
          <p:cNvSpPr txBox="1"/>
          <p:nvPr/>
        </p:nvSpPr>
        <p:spPr>
          <a:xfrm>
            <a:off x="2298254" y="1180461"/>
            <a:ext cx="629609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int main() </a:t>
            </a:r>
          </a:p>
          <a:p>
            <a:r>
              <a:rPr lang="en-IN" dirty="0"/>
              <a:t>{</a:t>
            </a:r>
          </a:p>
          <a:p>
            <a:r>
              <a:rPr lang="en-IN" dirty="0"/>
              <a:t>    int </a:t>
            </a:r>
            <a:r>
              <a:rPr lang="en-IN" dirty="0" err="1"/>
              <a:t>i</a:t>
            </a:r>
            <a:r>
              <a:rPr lang="en-IN" dirty="0"/>
              <a:t>;</a:t>
            </a:r>
          </a:p>
          <a:p>
            <a:r>
              <a:rPr lang="en-IN" dirty="0"/>
              <a:t>    struct student record1 = {1, 2, 'A', 'B', 90.5};</a:t>
            </a:r>
          </a:p>
          <a:p>
            <a:r>
              <a:rPr lang="en-IN" dirty="0"/>
              <a:t> </a:t>
            </a:r>
          </a:p>
          <a:p>
            <a:r>
              <a:rPr lang="en-IN" dirty="0"/>
              <a:t>    </a:t>
            </a:r>
            <a:r>
              <a:rPr lang="en-IN" dirty="0" err="1"/>
              <a:t>printf</a:t>
            </a:r>
            <a:r>
              <a:rPr lang="en-IN" dirty="0"/>
              <a:t>("size of structure in bytes : %d\n", </a:t>
            </a:r>
            <a:r>
              <a:rPr lang="en-IN" dirty="0" err="1"/>
              <a:t>sizeof</a:t>
            </a:r>
            <a:r>
              <a:rPr lang="en-IN" dirty="0"/>
              <a:t>(record1));</a:t>
            </a:r>
          </a:p>
          <a:p>
            <a:r>
              <a:rPr lang="en-IN" dirty="0"/>
              <a:t> </a:t>
            </a:r>
          </a:p>
          <a:p>
            <a:r>
              <a:rPr lang="en-IN" dirty="0"/>
              <a:t>    </a:t>
            </a:r>
            <a:r>
              <a:rPr lang="en-IN" dirty="0" err="1"/>
              <a:t>printf</a:t>
            </a:r>
            <a:r>
              <a:rPr lang="en-IN" dirty="0"/>
              <a:t>("\</a:t>
            </a:r>
            <a:r>
              <a:rPr lang="en-IN" dirty="0" err="1"/>
              <a:t>nAddress</a:t>
            </a:r>
            <a:r>
              <a:rPr lang="en-IN" dirty="0"/>
              <a:t> of id1        = %u", &amp;record1.id1 );</a:t>
            </a:r>
          </a:p>
          <a:p>
            <a:r>
              <a:rPr lang="en-IN" dirty="0"/>
              <a:t>    </a:t>
            </a:r>
            <a:r>
              <a:rPr lang="en-IN" dirty="0" err="1"/>
              <a:t>printf</a:t>
            </a:r>
            <a:r>
              <a:rPr lang="en-IN" dirty="0"/>
              <a:t>("\</a:t>
            </a:r>
            <a:r>
              <a:rPr lang="en-IN" dirty="0" err="1"/>
              <a:t>nAddress</a:t>
            </a:r>
            <a:r>
              <a:rPr lang="en-IN" dirty="0"/>
              <a:t> of id2        = %u", &amp;record1.id2 );</a:t>
            </a:r>
          </a:p>
          <a:p>
            <a:r>
              <a:rPr lang="en-IN" dirty="0"/>
              <a:t>    </a:t>
            </a:r>
            <a:r>
              <a:rPr lang="en-IN" dirty="0" err="1"/>
              <a:t>printf</a:t>
            </a:r>
            <a:r>
              <a:rPr lang="en-IN" dirty="0"/>
              <a:t>("\</a:t>
            </a:r>
            <a:r>
              <a:rPr lang="en-IN" dirty="0" err="1"/>
              <a:t>nAddress</a:t>
            </a:r>
            <a:r>
              <a:rPr lang="en-IN" dirty="0"/>
              <a:t> of a          = %u", &amp;record1.a );</a:t>
            </a:r>
          </a:p>
          <a:p>
            <a:r>
              <a:rPr lang="en-IN" dirty="0"/>
              <a:t>    </a:t>
            </a:r>
            <a:r>
              <a:rPr lang="en-IN" dirty="0" err="1"/>
              <a:t>printf</a:t>
            </a:r>
            <a:r>
              <a:rPr lang="en-IN" dirty="0"/>
              <a:t>("\</a:t>
            </a:r>
            <a:r>
              <a:rPr lang="en-IN" dirty="0" err="1"/>
              <a:t>nAddress</a:t>
            </a:r>
            <a:r>
              <a:rPr lang="en-IN" dirty="0"/>
              <a:t> of b          = %u", &amp;record1.b );</a:t>
            </a:r>
          </a:p>
          <a:p>
            <a:r>
              <a:rPr lang="en-IN" dirty="0"/>
              <a:t>    </a:t>
            </a:r>
            <a:r>
              <a:rPr lang="en-IN" dirty="0" err="1"/>
              <a:t>printf</a:t>
            </a:r>
            <a:r>
              <a:rPr lang="en-IN" dirty="0"/>
              <a:t>("\</a:t>
            </a:r>
            <a:r>
              <a:rPr lang="en-IN" dirty="0" err="1"/>
              <a:t>nAddress</a:t>
            </a:r>
            <a:r>
              <a:rPr lang="en-IN" dirty="0"/>
              <a:t> of percentage = %u",&amp;record1.percentage);</a:t>
            </a:r>
          </a:p>
          <a:p>
            <a:r>
              <a:rPr lang="en-IN" dirty="0"/>
              <a:t> </a:t>
            </a:r>
          </a:p>
          <a:p>
            <a:r>
              <a:rPr lang="en-IN" dirty="0"/>
              <a:t>    return 0;</a:t>
            </a:r>
          </a:p>
          <a:p>
            <a:r>
              <a:rPr lang="en-IN" dirty="0"/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10595D0-39F8-4700-AE4F-CB37A457E16E}"/>
              </a:ext>
            </a:extLst>
          </p:cNvPr>
          <p:cNvSpPr txBox="1"/>
          <p:nvPr/>
        </p:nvSpPr>
        <p:spPr>
          <a:xfrm>
            <a:off x="8080297" y="949526"/>
            <a:ext cx="35640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size of structure in bytes : 16</a:t>
            </a:r>
          </a:p>
          <a:p>
            <a:r>
              <a:rPr lang="en-GB" dirty="0"/>
              <a:t>Address of id1 = 675376768</a:t>
            </a:r>
          </a:p>
          <a:p>
            <a:r>
              <a:rPr lang="en-GB" dirty="0"/>
              <a:t>Address of id2 = 675376772</a:t>
            </a:r>
          </a:p>
          <a:p>
            <a:r>
              <a:rPr lang="en-GB" dirty="0"/>
              <a:t>Address of a = 675376776</a:t>
            </a:r>
          </a:p>
          <a:p>
            <a:r>
              <a:rPr lang="en-GB" dirty="0"/>
              <a:t>Address of b = 675376777</a:t>
            </a:r>
          </a:p>
          <a:p>
            <a:r>
              <a:rPr lang="en-GB" dirty="0"/>
              <a:t>Address of percentage = 675376780</a:t>
            </a:r>
            <a:endParaRPr lang="en-IN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F2D8D61-A418-4EE1-AB62-6C6AD0B66A28}"/>
              </a:ext>
            </a:extLst>
          </p:cNvPr>
          <p:cNvSpPr/>
          <p:nvPr/>
        </p:nvSpPr>
        <p:spPr>
          <a:xfrm>
            <a:off x="8080297" y="949526"/>
            <a:ext cx="3803805" cy="1755467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026" name="Picture 2" descr="C structure members storage in memory">
            <a:extLst>
              <a:ext uri="{FF2B5EF4-FFF2-40B4-BE49-F238E27FC236}">
                <a16:creationId xmlns:a16="http://schemas.microsoft.com/office/drawing/2014/main" xmlns="" id="{9D40DDA3-6411-4262-8BDF-44CD1C0511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90732" y="4546492"/>
            <a:ext cx="5189033" cy="2262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xmlns="" id="{13BB7043-2386-40D6-9E1A-EC24582E6932}"/>
              </a:ext>
            </a:extLst>
          </p:cNvPr>
          <p:cNvSpPr/>
          <p:nvPr/>
        </p:nvSpPr>
        <p:spPr>
          <a:xfrm>
            <a:off x="3809512" y="5820998"/>
            <a:ext cx="3273580" cy="858648"/>
          </a:xfrm>
          <a:prstGeom prst="wedgeRectCallout">
            <a:avLst>
              <a:gd name="adj1" fmla="val 67725"/>
              <a:gd name="adj2" fmla="val -526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 To align the data in memory,  one or more empty bytes (addresses) are inserted (“structure padding”)</a:t>
            </a:r>
            <a:endParaRPr lang="en-IN" sz="1600" dirty="0"/>
          </a:p>
        </p:txBody>
      </p:sp>
      <p:sp>
        <p:nvSpPr>
          <p:cNvPr id="15" name="Speech Bubble: Rectangle 14">
            <a:extLst>
              <a:ext uri="{FF2B5EF4-FFF2-40B4-BE49-F238E27FC236}">
                <a16:creationId xmlns:a16="http://schemas.microsoft.com/office/drawing/2014/main" xmlns="" id="{B82ECE05-7AD4-438A-9CDB-6D9A9B81207E}"/>
              </a:ext>
            </a:extLst>
          </p:cNvPr>
          <p:cNvSpPr/>
          <p:nvPr/>
        </p:nvSpPr>
        <p:spPr>
          <a:xfrm>
            <a:off x="8333678" y="3070697"/>
            <a:ext cx="3507545" cy="929269"/>
          </a:xfrm>
          <a:prstGeom prst="wedgeRectCallout">
            <a:avLst>
              <a:gd name="adj1" fmla="val -35694"/>
              <a:gd name="adj2" fmla="val 1017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 Note: fields may be stored starting with the lowest address (as shown below) or highest address</a:t>
            </a:r>
            <a:endParaRPr lang="en-IN" dirty="0"/>
          </a:p>
        </p:txBody>
      </p:sp>
      <p:sp>
        <p:nvSpPr>
          <p:cNvPr id="16" name="Speech Bubble: Rectangle 15">
            <a:extLst>
              <a:ext uri="{FF2B5EF4-FFF2-40B4-BE49-F238E27FC236}">
                <a16:creationId xmlns:a16="http://schemas.microsoft.com/office/drawing/2014/main" xmlns="" id="{77576FB7-758F-4FE7-9AD8-8B7E0C95521B}"/>
              </a:ext>
            </a:extLst>
          </p:cNvPr>
          <p:cNvSpPr/>
          <p:nvPr/>
        </p:nvSpPr>
        <p:spPr>
          <a:xfrm>
            <a:off x="288272" y="5793482"/>
            <a:ext cx="3273580" cy="858648"/>
          </a:xfrm>
          <a:prstGeom prst="wedgeRectCallout">
            <a:avLst>
              <a:gd name="adj1" fmla="val 59322"/>
              <a:gd name="adj2" fmla="val 71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Can avoid it by explicitly telling Mr. C not to do padding </a:t>
            </a:r>
          </a:p>
          <a:p>
            <a:pPr algn="ctr"/>
            <a:r>
              <a:rPr lang="en-GB" sz="1600" dirty="0"/>
              <a:t>(using </a:t>
            </a:r>
            <a:r>
              <a:rPr lang="en-IN" sz="1600" dirty="0"/>
              <a:t>#pragma pack(1))</a:t>
            </a:r>
          </a:p>
        </p:txBody>
      </p:sp>
    </p:spTree>
    <p:extLst>
      <p:ext uri="{BB962C8B-B14F-4D97-AF65-F5344CB8AC3E}">
        <p14:creationId xmlns:p14="http://schemas.microsoft.com/office/powerpoint/2010/main" xmlns="" val="219717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11" grpId="0" animBg="1"/>
      <p:bldP spid="13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dirty="0"/>
              <a:t>(Re)defining a Type - </a:t>
            </a:r>
            <a:r>
              <a:rPr lang="en-US" dirty="0" err="1"/>
              <a:t>typedef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418" y="1192877"/>
            <a:ext cx="11008317" cy="2689448"/>
          </a:xfrm>
        </p:spPr>
        <p:txBody>
          <a:bodyPr>
            <a:normAutofit/>
          </a:bodyPr>
          <a:lstStyle/>
          <a:p>
            <a:r>
              <a:rPr lang="en-US" sz="2800" dirty="0"/>
              <a:t>When using a structure data type, it gets a bit cumbersome to write </a:t>
            </a:r>
            <a:r>
              <a:rPr lang="en-US" sz="2800" dirty="0">
                <a:solidFill>
                  <a:srgbClr val="C00000"/>
                </a:solidFill>
              </a:rPr>
              <a:t>struct</a:t>
            </a:r>
            <a:r>
              <a:rPr lang="en-US" sz="2800" dirty="0"/>
              <a:t> followed by the structure name every time.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Alternatively, we can use the </a:t>
            </a:r>
            <a:r>
              <a:rPr lang="en-US" sz="2800" dirty="0" err="1">
                <a:solidFill>
                  <a:srgbClr val="C00000"/>
                </a:solidFill>
              </a:rPr>
              <a:t>typedef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command to set an alias (or shortcut).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58871" y="3882325"/>
            <a:ext cx="3886200" cy="2799313"/>
          </a:xfrm>
          <a:prstGeom prst="rect">
            <a:avLst/>
          </a:prstGeom>
          <a:solidFill>
            <a:srgbClr val="94F0E4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dirty="0">
                <a:latin typeface="Calibri" pitchFamily="34" charset="0"/>
              </a:rPr>
              <a:t>struct point {</a:t>
            </a:r>
          </a:p>
          <a:p>
            <a:r>
              <a:rPr lang="en-IN" altLang="en-US" sz="2200" dirty="0">
                <a:latin typeface="Calibri" pitchFamily="34" charset="0"/>
              </a:rPr>
              <a:t>	</a:t>
            </a:r>
            <a:r>
              <a:rPr lang="en-IN" altLang="en-US" sz="2200" dirty="0" err="1">
                <a:latin typeface="Calibri" pitchFamily="34" charset="0"/>
              </a:rPr>
              <a:t>int</a:t>
            </a:r>
            <a:r>
              <a:rPr lang="en-IN" altLang="en-US" sz="2200" dirty="0">
                <a:latin typeface="Calibri" pitchFamily="34" charset="0"/>
              </a:rPr>
              <a:t> x; </a:t>
            </a:r>
            <a:r>
              <a:rPr lang="en-IN" altLang="en-US" sz="2200" dirty="0" err="1">
                <a:latin typeface="Calibri" pitchFamily="34" charset="0"/>
              </a:rPr>
              <a:t>int</a:t>
            </a:r>
            <a:r>
              <a:rPr lang="en-IN" altLang="en-US" sz="2200" dirty="0">
                <a:latin typeface="Calibri" pitchFamily="34" charset="0"/>
              </a:rPr>
              <a:t> y;</a:t>
            </a:r>
          </a:p>
          <a:p>
            <a:r>
              <a:rPr lang="en-IN" altLang="en-US" sz="2200" dirty="0">
                <a:latin typeface="Calibri" pitchFamily="34" charset="0"/>
              </a:rPr>
              <a:t>}; </a:t>
            </a:r>
          </a:p>
          <a:p>
            <a:r>
              <a:rPr lang="en-IN" altLang="en-US" sz="2200" dirty="0" err="1">
                <a:solidFill>
                  <a:srgbClr val="FF0000"/>
                </a:solidFill>
                <a:latin typeface="Calibri" pitchFamily="34" charset="0"/>
              </a:rPr>
              <a:t>typedef</a:t>
            </a:r>
            <a:r>
              <a:rPr lang="en-IN" altLang="en-US" sz="2200" dirty="0">
                <a:latin typeface="Calibri" pitchFamily="34" charset="0"/>
              </a:rPr>
              <a:t> </a:t>
            </a:r>
            <a:r>
              <a:rPr lang="en-IN" altLang="en-US" sz="2200" dirty="0">
                <a:solidFill>
                  <a:srgbClr val="0000FF"/>
                </a:solidFill>
                <a:latin typeface="Calibri" pitchFamily="34" charset="0"/>
              </a:rPr>
              <a:t>struct point </a:t>
            </a:r>
            <a:r>
              <a:rPr lang="en-IN" altLang="en-US" sz="2200" b="1" dirty="0" err="1">
                <a:latin typeface="Calibri" pitchFamily="34" charset="0"/>
              </a:rPr>
              <a:t>Point</a:t>
            </a:r>
            <a:r>
              <a:rPr lang="en-IN" altLang="en-US" sz="2200" dirty="0">
                <a:latin typeface="Calibri" pitchFamily="34" charset="0"/>
              </a:rPr>
              <a:t>; </a:t>
            </a:r>
          </a:p>
          <a:p>
            <a:r>
              <a:rPr lang="en-IN" altLang="en-US" sz="2200" dirty="0">
                <a:latin typeface="Calibri" pitchFamily="34" charset="0"/>
              </a:rPr>
              <a:t>struct </a:t>
            </a:r>
            <a:r>
              <a:rPr lang="en-IN" altLang="en-US" sz="2200" dirty="0" err="1">
                <a:latin typeface="Calibri" pitchFamily="34" charset="0"/>
              </a:rPr>
              <a:t>rect</a:t>
            </a:r>
            <a:r>
              <a:rPr lang="en-IN" altLang="en-US" sz="2200" dirty="0">
                <a:latin typeface="Calibri" pitchFamily="34" charset="0"/>
              </a:rPr>
              <a:t> { </a:t>
            </a:r>
          </a:p>
          <a:p>
            <a:r>
              <a:rPr lang="en-IN" altLang="en-US" sz="2200" dirty="0">
                <a:latin typeface="Calibri" pitchFamily="34" charset="0"/>
              </a:rPr>
              <a:t>   Point </a:t>
            </a:r>
            <a:r>
              <a:rPr lang="en-IN" altLang="en-US" sz="2200" dirty="0" err="1">
                <a:latin typeface="Calibri" pitchFamily="34" charset="0"/>
              </a:rPr>
              <a:t>leftbot</a:t>
            </a:r>
            <a:r>
              <a:rPr lang="en-IN" altLang="en-US" sz="2200" dirty="0">
                <a:latin typeface="Calibri" pitchFamily="34" charset="0"/>
              </a:rPr>
              <a:t>;</a:t>
            </a:r>
          </a:p>
          <a:p>
            <a:r>
              <a:rPr lang="en-IN" altLang="en-US" sz="2200" dirty="0">
                <a:latin typeface="Calibri" pitchFamily="34" charset="0"/>
              </a:rPr>
              <a:t>   Point </a:t>
            </a:r>
            <a:r>
              <a:rPr lang="en-IN" altLang="en-US" sz="2200" dirty="0" err="1">
                <a:latin typeface="Calibri" pitchFamily="34" charset="0"/>
              </a:rPr>
              <a:t>righttop</a:t>
            </a:r>
            <a:r>
              <a:rPr lang="en-IN" altLang="en-US" sz="2200" dirty="0">
                <a:latin typeface="Calibri" pitchFamily="34" charset="0"/>
              </a:rPr>
              <a:t>;</a:t>
            </a:r>
          </a:p>
          <a:p>
            <a:r>
              <a:rPr lang="en-IN" altLang="en-US" sz="2200" dirty="0">
                <a:latin typeface="Calibri" pitchFamily="34" charset="0"/>
              </a:rPr>
              <a:t>};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096000" y="5065658"/>
            <a:ext cx="3886200" cy="1106542"/>
          </a:xfrm>
          <a:prstGeom prst="rect">
            <a:avLst/>
          </a:prstGeom>
          <a:solidFill>
            <a:srgbClr val="94F0E4"/>
          </a:solidFill>
          <a:ln w="9525" cap="flat">
            <a:solidFill>
              <a:srgbClr val="9D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IN" altLang="en-US" sz="2200" dirty="0" err="1">
                <a:latin typeface="Calibri" pitchFamily="34" charset="0"/>
              </a:rPr>
              <a:t>typedef</a:t>
            </a:r>
            <a:r>
              <a:rPr lang="en-IN" altLang="en-US" sz="2200" dirty="0">
                <a:latin typeface="Calibri" pitchFamily="34" charset="0"/>
              </a:rPr>
              <a:t> struct point {</a:t>
            </a:r>
          </a:p>
          <a:p>
            <a:r>
              <a:rPr lang="en-IN" altLang="en-US" sz="2200" dirty="0">
                <a:latin typeface="Calibri" pitchFamily="34" charset="0"/>
              </a:rPr>
              <a:t>	</a:t>
            </a:r>
            <a:r>
              <a:rPr lang="en-IN" altLang="en-US" sz="2200" dirty="0" err="1">
                <a:latin typeface="Calibri" pitchFamily="34" charset="0"/>
              </a:rPr>
              <a:t>int</a:t>
            </a:r>
            <a:r>
              <a:rPr lang="en-IN" altLang="en-US" sz="2200" dirty="0">
                <a:latin typeface="Calibri" pitchFamily="34" charset="0"/>
              </a:rPr>
              <a:t> x; </a:t>
            </a:r>
            <a:r>
              <a:rPr lang="en-IN" altLang="en-US" sz="2200" dirty="0" err="1">
                <a:latin typeface="Calibri" pitchFamily="34" charset="0"/>
              </a:rPr>
              <a:t>int</a:t>
            </a:r>
            <a:r>
              <a:rPr lang="en-IN" altLang="en-US" sz="2200" dirty="0">
                <a:latin typeface="Calibri" pitchFamily="34" charset="0"/>
              </a:rPr>
              <a:t> y;</a:t>
            </a:r>
          </a:p>
          <a:p>
            <a:r>
              <a:rPr lang="en-IN" altLang="en-US" sz="2200" dirty="0">
                <a:latin typeface="Calibri" pitchFamily="34" charset="0"/>
              </a:rPr>
              <a:t>} Point;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973646" y="3886200"/>
            <a:ext cx="4770554" cy="1497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-96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-96" charset="2"/>
              <a:buChar char="n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itchFamily="-96" charset="2"/>
              <a:buChar char="w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-96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-96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Tx/>
              <a:buFont typeface="Arial"/>
              <a:buChar char="•"/>
            </a:pPr>
            <a:r>
              <a:rPr lang="en-US" sz="2800" kern="0" dirty="0">
                <a:solidFill>
                  <a:prstClr val="black"/>
                </a:solidFill>
                <a:latin typeface="Calibri" pitchFamily="34" charset="0"/>
              </a:rPr>
              <a:t>We can </a:t>
            </a:r>
            <a:r>
              <a:rPr lang="en-US" sz="2800" kern="0" dirty="0" smtClean="0">
                <a:solidFill>
                  <a:prstClr val="black"/>
                </a:solidFill>
                <a:latin typeface="Calibri" pitchFamily="34" charset="0"/>
              </a:rPr>
              <a:t>also merge </a:t>
            </a:r>
            <a:r>
              <a:rPr lang="en-US" sz="2800" kern="0" dirty="0">
                <a:solidFill>
                  <a:prstClr val="black"/>
                </a:solidFill>
                <a:latin typeface="Calibri" pitchFamily="34" charset="0"/>
              </a:rPr>
              <a:t>struct definition and </a:t>
            </a:r>
            <a:r>
              <a:rPr lang="en-US" sz="2800" kern="0" dirty="0" err="1">
                <a:solidFill>
                  <a:prstClr val="black"/>
                </a:solidFill>
                <a:latin typeface="Calibri" pitchFamily="34" charset="0"/>
              </a:rPr>
              <a:t>typedef</a:t>
            </a:r>
            <a:r>
              <a:rPr lang="en-US" sz="2800" kern="0" dirty="0">
                <a:solidFill>
                  <a:prstClr val="black"/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3C7CC85-9B8D-48CE-ADB8-3AE82092B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21642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24"/>
            <a:ext cx="8229600" cy="1143000"/>
          </a:xfrm>
        </p:spPr>
        <p:txBody>
          <a:bodyPr/>
          <a:lstStyle/>
          <a:p>
            <a:r>
              <a:rPr lang="en-US" dirty="0"/>
              <a:t>More on </a:t>
            </a:r>
            <a:r>
              <a:rPr lang="en-US" dirty="0" err="1"/>
              <a:t>typedef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82676"/>
            <a:ext cx="87630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 dirty="0" err="1">
                <a:latin typeface="Courier New" pitchFamily="49" charset="0"/>
              </a:rPr>
              <a:t>typedef</a:t>
            </a:r>
            <a:r>
              <a:rPr lang="en-US" altLang="en-US" dirty="0"/>
              <a:t> may be used to rename </a:t>
            </a:r>
            <a:r>
              <a:rPr lang="en-US" altLang="en-US" i="1" dirty="0"/>
              <a:t>any</a:t>
            </a:r>
            <a:r>
              <a:rPr lang="en-US" altLang="en-US" dirty="0"/>
              <a:t> type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Convenience in naming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Clarifies purpose of the type (</a:t>
            </a:r>
            <a:r>
              <a:rPr lang="en-US" altLang="en-US" dirty="0" err="1">
                <a:solidFill>
                  <a:srgbClr val="FF0000"/>
                </a:solidFill>
              </a:rPr>
              <a:t>typedef</a:t>
            </a:r>
            <a:r>
              <a:rPr lang="en-US" altLang="en-US" dirty="0">
                <a:solidFill>
                  <a:srgbClr val="FF0000"/>
                </a:solidFill>
              </a:rPr>
              <a:t> char* string;</a:t>
            </a:r>
            <a:r>
              <a:rPr lang="en-US" altLang="en-US" dirty="0"/>
              <a:t>)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Cleaner, more readable code</a:t>
            </a:r>
          </a:p>
          <a:p>
            <a:r>
              <a:rPr lang="en-US" sz="3600" dirty="0"/>
              <a:t>Syntax</a:t>
            </a:r>
          </a:p>
          <a:p>
            <a:pPr marL="0" indent="0">
              <a:buNone/>
            </a:pPr>
            <a:r>
              <a:rPr lang="en-US" sz="3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3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Existing-Type </a:t>
            </a:r>
            <a:r>
              <a:rPr lang="en-US" sz="3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NewName</a:t>
            </a:r>
            <a:r>
              <a:rPr lang="en-US" sz="3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Existing type </a:t>
            </a:r>
            <a:r>
              <a:rPr lang="en-US" dirty="0"/>
              <a:t>is a base type or compound type</a:t>
            </a:r>
          </a:p>
          <a:p>
            <a:pPr lvl="1"/>
            <a:r>
              <a:rPr lang="en-US" b="1" dirty="0" err="1">
                <a:solidFill>
                  <a:srgbClr val="FF0000"/>
                </a:solidFill>
              </a:rPr>
              <a:t>NewName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must be an identifier (same rules as variable/function name)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D596FD7-D61A-4AC2-A015-B2587D4BC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3F29-F5D8-4B76-8A45-50F74BE13BE8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460668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22007</TotalTime>
  <Words>1278</Words>
  <Application>Microsoft Office PowerPoint</Application>
  <PresentationFormat>Custom</PresentationFormat>
  <Paragraphs>278</Paragraphs>
  <Slides>16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1_Office Theme</vt:lpstr>
      <vt:lpstr>ESC101: Fundamentals of Computing</vt:lpstr>
      <vt:lpstr>Passing Struct to Functions</vt:lpstr>
      <vt:lpstr>Slide 3</vt:lpstr>
      <vt:lpstr>Slide 4</vt:lpstr>
      <vt:lpstr>Dynamic Allocation of Struct</vt:lpstr>
      <vt:lpstr>Self-Referential Structures</vt:lpstr>
      <vt:lpstr>Slide 7</vt:lpstr>
      <vt:lpstr>(Re)defining a Type - typedef</vt:lpstr>
      <vt:lpstr>More on typedef</vt:lpstr>
      <vt:lpstr>More on typedef</vt:lpstr>
      <vt:lpstr>Bit Fields</vt:lpstr>
      <vt:lpstr>Bit Fields</vt:lpstr>
      <vt:lpstr>Bit Fields</vt:lpstr>
      <vt:lpstr>Enumerated Type</vt:lpstr>
      <vt:lpstr>Enumerated Types</vt:lpstr>
      <vt:lpstr>Example: Enumerated Types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Nisheeth Srivastava</dc:creator>
  <cp:lastModifiedBy>nisheeth</cp:lastModifiedBy>
  <cp:revision>1476</cp:revision>
  <dcterms:created xsi:type="dcterms:W3CDTF">2018-07-30T05:08:11Z</dcterms:created>
  <dcterms:modified xsi:type="dcterms:W3CDTF">2020-05-10T10:04:58Z</dcterms:modified>
</cp:coreProperties>
</file>