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Default Extension="vml" ContentType="application/vnd.openxmlformats-officedocument.vmlDrawing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68" r:id="rId1"/>
    <p:sldMasterId id="2147483792" r:id="rId2"/>
  </p:sldMasterIdLst>
  <p:notesMasterIdLst>
    <p:notesMasterId r:id="rId26"/>
  </p:notesMasterIdLst>
  <p:sldIdLst>
    <p:sldId id="268" r:id="rId3"/>
    <p:sldId id="302" r:id="rId4"/>
    <p:sldId id="263" r:id="rId5"/>
    <p:sldId id="264" r:id="rId6"/>
    <p:sldId id="265" r:id="rId7"/>
    <p:sldId id="266" r:id="rId8"/>
    <p:sldId id="267" r:id="rId9"/>
    <p:sldId id="301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8" r:id="rId19"/>
    <p:sldId id="279" r:id="rId20"/>
    <p:sldId id="280" r:id="rId21"/>
    <p:sldId id="281" r:id="rId22"/>
    <p:sldId id="305" r:id="rId23"/>
    <p:sldId id="312" r:id="rId24"/>
    <p:sldId id="313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333333"/>
    <a:srgbClr val="FF00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25" autoAdjust="0"/>
    <p:restoredTop sz="94722" autoAdjust="0"/>
  </p:normalViewPr>
  <p:slideViewPr>
    <p:cSldViewPr snapToGrid="0">
      <p:cViewPr varScale="1">
        <p:scale>
          <a:sx n="110" d="100"/>
          <a:sy n="110" d="100"/>
        </p:scale>
        <p:origin x="-354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AD3E5C-F930-41FF-A7BD-4F17EC525029}" type="datetimeFigureOut">
              <a:rPr lang="en-US" smtClean="0"/>
              <a:pPr/>
              <a:t>5/10/2020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6E7B1E-ABB1-46B6-B8A6-8D4F0CECF6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59939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20512646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8156EA-87FB-4E26-987B-60896406FD23}" type="slidenum">
              <a:rPr kumimoji="0" lang="en-I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I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098773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8156EA-87FB-4E26-987B-60896406FD23}" type="slidenum">
              <a:rPr kumimoji="0" lang="en-I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I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668064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8156EA-87FB-4E26-987B-60896406FD23}" type="slidenum">
              <a:rPr kumimoji="0" lang="en-I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I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161788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8156EA-87FB-4E26-987B-60896406FD23}" type="slidenum">
              <a:rPr kumimoji="0" lang="en-I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I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6031184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79EA103-507D-4740-862A-3A87B77E3206}" type="slidenum">
              <a:rPr kumimoji="0" lang="en-IN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I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99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0"/>
            <a:ext cx="1588" cy="15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99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0" y="0"/>
            <a:ext cx="1489" cy="1512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normAutofit fontScale="25000" lnSpcReduction="20000"/>
          </a:bodyPr>
          <a:lstStyle/>
          <a:p>
            <a:pPr eaLnBrk="1">
              <a:spcBef>
                <a:spcPct val="0"/>
              </a:spcBef>
            </a:pPr>
            <a:endParaRPr lang="en-IN" altLang="en-US" sz="1900" dirty="0">
              <a:latin typeface="Arial" charset="0"/>
              <a:ea typeface="Microsoft YaHei" charset="-122"/>
            </a:endParaRPr>
          </a:p>
        </p:txBody>
      </p: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0" y="0"/>
            <a:ext cx="1489" cy="1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5131" tIns="42566" rIns="85131" bIns="42566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2C892A5-6AA3-43C5-B241-575C19BB0FCE}" type="slidenum">
              <a:rPr kumimoji="0" lang="en-IN" altLang="en-US" sz="1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IN" altLang="en-US" sz="13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79EA103-507D-4740-862A-3A87B77E3206}" type="slidenum">
              <a:rPr kumimoji="0" lang="en-IN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I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99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0"/>
            <a:ext cx="1588" cy="15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99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0" y="0"/>
            <a:ext cx="1489" cy="1512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normAutofit fontScale="25000" lnSpcReduction="20000"/>
          </a:bodyPr>
          <a:lstStyle/>
          <a:p>
            <a:pPr eaLnBrk="1">
              <a:spcBef>
                <a:spcPct val="0"/>
              </a:spcBef>
            </a:pPr>
            <a:endParaRPr lang="en-IN" altLang="en-US" sz="1900" dirty="0">
              <a:latin typeface="Arial" charset="0"/>
              <a:ea typeface="Microsoft YaHei" charset="-122"/>
            </a:endParaRPr>
          </a:p>
        </p:txBody>
      </p: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0" y="0"/>
            <a:ext cx="1489" cy="1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5131" tIns="42566" rIns="85131" bIns="42566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2C892A5-6AA3-43C5-B241-575C19BB0FCE}" type="slidenum">
              <a:rPr kumimoji="0" lang="en-IN" altLang="en-US" sz="1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IN" altLang="en-US" sz="13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8156EA-87FB-4E26-987B-60896406FD23}" type="slidenum">
              <a:rPr kumimoji="0" lang="en-I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I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1686755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8156EA-87FB-4E26-987B-60896406FD23}" type="slidenum">
              <a:rPr kumimoji="0" lang="en-I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I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6323479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8156EA-87FB-4E26-987B-60896406FD23}" type="slidenum">
              <a:rPr kumimoji="0" lang="en-I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I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3976432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Don’t let the arrow operator confuse </a:t>
            </a:r>
            <a:r>
              <a:rPr lang="en-US" baseline="0" dirty="0" smtClean="0"/>
              <a:t>you. Just remember that pr-&gt;field is </a:t>
            </a:r>
            <a:r>
              <a:rPr lang="en-US" baseline="0" smtClean="0"/>
              <a:t>the same as (*pr).field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8156EA-87FB-4E26-987B-60896406FD23}" type="slidenum">
              <a:rPr kumimoji="0" lang="en-I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I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329116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8156EA-87FB-4E26-987B-60896406FD23}" type="slidenum">
              <a:rPr kumimoji="0" lang="en-I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I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3752776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8156EA-87FB-4E26-987B-60896406FD23}" type="slidenum">
              <a:rPr kumimoji="0" lang="en-I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I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112082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8156EA-87FB-4E26-987B-60896406FD23}" type="slidenum">
              <a:rPr kumimoji="0" lang="en-I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n-I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786896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8156EA-87FB-4E26-987B-60896406FD23}" type="slidenum">
              <a:rPr kumimoji="0" lang="en-I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en-I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78689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E0A40C-1493-438F-B636-632349E5D04B}" type="slidenum">
              <a:rPr kumimoji="0" lang="en-IN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I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6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0"/>
            <a:ext cx="1588" cy="15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96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0" y="0"/>
            <a:ext cx="1489" cy="1512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normAutofit fontScale="25000" lnSpcReduction="20000"/>
          </a:bodyPr>
          <a:lstStyle/>
          <a:p>
            <a:pPr eaLnBrk="1">
              <a:spcBef>
                <a:spcPct val="0"/>
              </a:spcBef>
            </a:pPr>
            <a:endParaRPr lang="en-IN" altLang="en-US" sz="1900" dirty="0">
              <a:latin typeface="Arial" charset="0"/>
              <a:ea typeface="Microsoft YaHei" charset="-122"/>
            </a:endParaRP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0" y="0"/>
            <a:ext cx="1489" cy="1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5131" tIns="42566" rIns="85131" bIns="42566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AF634C-5CAC-474D-807A-5526C445A318}" type="slidenum">
              <a:rPr kumimoji="0" lang="en-IN" altLang="en-US" sz="1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IN" altLang="en-US" sz="13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8156EA-87FB-4E26-987B-60896406FD23}" type="slidenum">
              <a:rPr kumimoji="0" lang="en-I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I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316716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8156EA-87FB-4E26-987B-60896406FD23}" type="slidenum">
              <a:rPr kumimoji="0" lang="en-I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I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577630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8156EA-87FB-4E26-987B-60896406FD23}" type="slidenum">
              <a:rPr kumimoji="0" lang="en-I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I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547346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8156EA-87FB-4E26-987B-60896406FD23}" type="slidenum">
              <a:rPr kumimoji="0" lang="en-I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I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78689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8156EA-87FB-4E26-987B-60896406FD23}" type="slidenum">
              <a:rPr kumimoji="0" lang="en-I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I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78689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DCF896-8296-4A09-A08B-0FFC043DE1A5}" type="slidenum">
              <a:rPr kumimoji="0" lang="en-IN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I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37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0"/>
            <a:ext cx="1588" cy="15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37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0" y="0"/>
            <a:ext cx="1489" cy="1512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normAutofit fontScale="25000" lnSpcReduction="20000"/>
          </a:bodyPr>
          <a:lstStyle/>
          <a:p>
            <a:pPr eaLnBrk="1">
              <a:spcBef>
                <a:spcPct val="0"/>
              </a:spcBef>
            </a:pPr>
            <a:endParaRPr lang="en-IN" altLang="en-US" sz="1900" dirty="0">
              <a:latin typeface="Arial" charset="0"/>
              <a:ea typeface="Microsoft YaHei" charset="-122"/>
            </a:endParaRPr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0" y="0"/>
            <a:ext cx="1489" cy="1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5131" tIns="42566" rIns="85131" bIns="42566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72ECF7-DB04-4E04-980F-750BD6818419}" type="slidenum">
              <a:rPr kumimoji="0" lang="en-IN" altLang="en-US" sz="1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IN" altLang="en-US" sz="13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9B7B9-2450-418B-A046-E2C3879C9A42}" type="datetime1">
              <a:rPr lang="en-GB" smtClean="0"/>
              <a:pPr/>
              <a:t>10/05/2020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312214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CF14C-5DC3-4DFA-8506-51ED6866BDB0}" type="datetime1">
              <a:rPr lang="en-GB" smtClean="0"/>
              <a:pPr/>
              <a:t>10/05/2020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6808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14FD8-E0E0-4CA4-975E-26121655B062}" type="datetime1">
              <a:rPr lang="en-GB" smtClean="0"/>
              <a:pPr/>
              <a:t>10/05/2020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3710135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07CBB-A82F-42EC-B159-CCE32487C6ED}" type="datetimeFigureOut">
              <a:rPr lang="en-GB" smtClean="0"/>
              <a:pPr/>
              <a:t>10/05/2020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63F29-F5D8-4B76-8A45-50F74BE13BE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7659058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07CBB-A82F-42EC-B159-CCE32487C6ED}" type="datetimeFigureOut">
              <a:rPr lang="en-GB" smtClean="0"/>
              <a:pPr/>
              <a:t>10/05/2020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63F29-F5D8-4B76-8A45-50F74BE13BE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9360580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07CBB-A82F-42EC-B159-CCE32487C6ED}" type="datetimeFigureOut">
              <a:rPr lang="en-GB" smtClean="0"/>
              <a:pPr/>
              <a:t>10/05/2020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63F29-F5D8-4B76-8A45-50F74BE13BE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7072047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07CBB-A82F-42EC-B159-CCE32487C6ED}" type="datetimeFigureOut">
              <a:rPr lang="en-GB" smtClean="0"/>
              <a:pPr/>
              <a:t>10/05/2020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63F29-F5D8-4B76-8A45-50F74BE13BE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83222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07CBB-A82F-42EC-B159-CCE32487C6ED}" type="datetimeFigureOut">
              <a:rPr lang="en-GB" smtClean="0"/>
              <a:pPr/>
              <a:t>10/05/2020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63F29-F5D8-4B76-8A45-50F74BE13BE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5972749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07CBB-A82F-42EC-B159-CCE32487C6ED}" type="datetimeFigureOut">
              <a:rPr lang="en-GB" smtClean="0"/>
              <a:pPr/>
              <a:t>10/05/2020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63F29-F5D8-4B76-8A45-50F74BE13BE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5409903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07CBB-A82F-42EC-B159-CCE32487C6ED}" type="datetimeFigureOut">
              <a:rPr lang="en-GB" smtClean="0"/>
              <a:pPr/>
              <a:t>10/05/2020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63F29-F5D8-4B76-8A45-50F74BE13BE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2529798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07CBB-A82F-42EC-B159-CCE32487C6ED}" type="datetimeFigureOut">
              <a:rPr lang="en-GB" smtClean="0"/>
              <a:pPr/>
              <a:t>10/05/2020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63F29-F5D8-4B76-8A45-50F74BE13BE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732307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3AE87-F954-4869-AABD-0958FA21C327}" type="datetime1">
              <a:rPr lang="en-GB" smtClean="0"/>
              <a:pPr/>
              <a:t>10/05/2020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9D757E59-6D3B-4672-ABEC-C18EF72EB031}"/>
              </a:ext>
            </a:extLst>
          </p:cNvPr>
          <p:cNvSpPr/>
          <p:nvPr userDrawn="1"/>
        </p:nvSpPr>
        <p:spPr>
          <a:xfrm>
            <a:off x="10896600" y="5441950"/>
            <a:ext cx="1295400" cy="14160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  <a:ln w="0"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4773448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07CBB-A82F-42EC-B159-CCE32487C6ED}" type="datetimeFigureOut">
              <a:rPr lang="en-GB" smtClean="0"/>
              <a:pPr/>
              <a:t>10/05/2020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63F29-F5D8-4B76-8A45-50F74BE13BE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9647227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07CBB-A82F-42EC-B159-CCE32487C6ED}" type="datetimeFigureOut">
              <a:rPr lang="en-GB" smtClean="0"/>
              <a:pPr/>
              <a:t>10/05/2020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63F29-F5D8-4B76-8A45-50F74BE13BE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62931565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07CBB-A82F-42EC-B159-CCE32487C6ED}" type="datetimeFigureOut">
              <a:rPr lang="en-GB" smtClean="0"/>
              <a:pPr/>
              <a:t>10/05/2020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63F29-F5D8-4B76-8A45-50F74BE13BE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62254386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B5AA2-0887-4027-825B-FEC0CAE0A43F}" type="datetime7">
              <a:rPr lang="en-US" altLang="en-US" smtClean="0"/>
              <a:pPr/>
              <a:t>May-20</a:t>
            </a:fld>
            <a:endParaRPr lang="en-I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67324E2-95D1-44EF-ADD6-8E47809E8411}" type="slidenum">
              <a:rPr lang="en-IN" altLang="en-US" smtClean="0"/>
              <a:pPr/>
              <a:t>‹#›</a:t>
            </a:fld>
            <a:endParaRPr lang="en-I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Esc101, Structures</a:t>
            </a:r>
            <a:endParaRPr lang="hi-IN" dirty="0"/>
          </a:p>
        </p:txBody>
      </p:sp>
    </p:spTree>
    <p:extLst>
      <p:ext uri="{BB962C8B-B14F-4D97-AF65-F5344CB8AC3E}">
        <p14:creationId xmlns="" xmlns:p14="http://schemas.microsoft.com/office/powerpoint/2010/main" val="237926967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2130425"/>
            <a:ext cx="10361084" cy="14684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609601" y="6356350"/>
            <a:ext cx="2842684" cy="363538"/>
          </a:xfrm>
        </p:spPr>
        <p:txBody>
          <a:bodyPr/>
          <a:lstStyle>
            <a:lvl1pPr>
              <a:defRPr/>
            </a:lvl1pPr>
          </a:lstStyle>
          <a:p>
            <a:fld id="{AC3A7090-BE96-492B-A920-90F4634F79AD}" type="datetime7">
              <a:rPr lang="en-US" altLang="en-US" smtClean="0"/>
              <a:pPr/>
              <a:t>May-20</a:t>
            </a:fld>
            <a:endParaRPr lang="en-I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1"/>
          </p:nvPr>
        </p:nvSpPr>
        <p:spPr>
          <a:xfrm>
            <a:off x="8737601" y="6356350"/>
            <a:ext cx="2842684" cy="363538"/>
          </a:xfrm>
        </p:spPr>
        <p:txBody>
          <a:bodyPr/>
          <a:lstStyle>
            <a:lvl1pPr>
              <a:defRPr/>
            </a:lvl1pPr>
          </a:lstStyle>
          <a:p>
            <a:fld id="{6DCAEA8C-2405-4E1C-AF33-B1E21BF678BD}" type="slidenum">
              <a:rPr lang="en-IN" altLang="en-US"/>
              <a:pPr/>
              <a:t>‹#›</a:t>
            </a:fld>
            <a:endParaRPr lang="en-IN" altLang="en-US"/>
          </a:p>
        </p:txBody>
      </p:sp>
    </p:spTree>
    <p:extLst>
      <p:ext uri="{BB962C8B-B14F-4D97-AF65-F5344CB8AC3E}">
        <p14:creationId xmlns="" xmlns:p14="http://schemas.microsoft.com/office/powerpoint/2010/main" val="895947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CA833-7875-4AD4-8FAF-2C1F41414C94}" type="datetime1">
              <a:rPr lang="en-GB" smtClean="0"/>
              <a:pPr/>
              <a:t>10/05/2020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446618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CE2C4-CF18-4CDE-963D-19EC2605ED30}" type="datetime1">
              <a:rPr lang="en-GB" smtClean="0"/>
              <a:pPr/>
              <a:t>10/05/2020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033373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2D109-BF1D-413A-9590-3057D8392182}" type="datetime1">
              <a:rPr lang="en-GB" smtClean="0"/>
              <a:pPr/>
              <a:t>10/05/2020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137471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E1741-5885-4609-A50C-9EC62ED18CA9}" type="datetime1">
              <a:rPr lang="en-GB" smtClean="0"/>
              <a:pPr/>
              <a:t>10/05/2020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246277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1574F-C630-4ED2-977A-52EAC37A5B84}" type="datetime1">
              <a:rPr lang="en-GB" smtClean="0"/>
              <a:pPr/>
              <a:t>10/05/2020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512131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61E9A-D3E7-4F97-908B-87FCF430F91B}" type="datetime1">
              <a:rPr lang="en-GB" smtClean="0"/>
              <a:pPr/>
              <a:t>10/05/2020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560727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E87FE-A912-4E50-86A1-2B812F5CFFF3}" type="datetime1">
              <a:rPr lang="en-GB" smtClean="0"/>
              <a:pPr/>
              <a:t>10/05/2020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260532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E31F12-36B0-4561-816E-B9D31E845C6A}" type="datetime1">
              <a:rPr lang="en-GB" smtClean="0"/>
              <a:pPr/>
              <a:t>10/05/2020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08007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D07CBB-A82F-42EC-B159-CCE32487C6ED}" type="datetimeFigureOut">
              <a:rPr lang="en-GB" smtClean="0"/>
              <a:pPr/>
              <a:t>10/05/2020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963F29-F5D8-4B76-8A45-50F74BE13BE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11007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  <p:sldLayoutId id="2147483804" r:id="rId12"/>
    <p:sldLayoutId id="2147483805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Shape 243"/>
          <p:cNvSpPr>
            <a:spLocks noGrp="1"/>
          </p:cNvSpPr>
          <p:nvPr>
            <p:ph type="ctrTitle"/>
          </p:nvPr>
        </p:nvSpPr>
        <p:spPr>
          <a:xfrm>
            <a:off x="971107" y="3948223"/>
            <a:ext cx="10363200" cy="1828800"/>
          </a:xfrm>
          <a:prstGeom prst="rect">
            <a:avLst/>
          </a:prstGeom>
        </p:spPr>
        <p:txBody>
          <a:bodyPr>
            <a:normAutofit/>
          </a:bodyPr>
          <a:lstStyle>
            <a:lvl1pPr defTabSz="859536">
              <a:defRPr sz="4136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rPr sz="4000" dirty="0">
                <a:solidFill>
                  <a:schemeClr val="bg1"/>
                </a:solidFill>
                <a:latin typeface="Garamond" panose="02020404030301010803" pitchFamily="18" charset="0"/>
              </a:rPr>
              <a:t>ESC101: </a:t>
            </a:r>
            <a:r>
              <a:rPr lang="en-IN" sz="4000" dirty="0">
                <a:solidFill>
                  <a:schemeClr val="bg1"/>
                </a:solidFill>
                <a:latin typeface="Garamond" panose="02020404030301010803" pitchFamily="18" charset="0"/>
              </a:rPr>
              <a:t>Fundamentals of </a:t>
            </a:r>
            <a:r>
              <a:rPr sz="4000" dirty="0">
                <a:solidFill>
                  <a:schemeClr val="bg1"/>
                </a:solidFill>
                <a:latin typeface="Garamond" panose="02020404030301010803" pitchFamily="18" charset="0"/>
              </a:rPr>
              <a:t>Computing</a:t>
            </a:r>
          </a:p>
        </p:txBody>
      </p:sp>
      <p:sp>
        <p:nvSpPr>
          <p:cNvPr id="244" name="Shape 244"/>
          <p:cNvSpPr>
            <a:spLocks noGrp="1"/>
          </p:cNvSpPr>
          <p:nvPr>
            <p:ph type="subTitle" idx="1"/>
          </p:nvPr>
        </p:nvSpPr>
        <p:spPr>
          <a:xfrm>
            <a:off x="28584" y="836672"/>
            <a:ext cx="11950534" cy="355535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3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endParaRPr lang="en-IN" sz="6000" b="1" u="sng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>
              <a:spcBef>
                <a:spcPts val="840"/>
              </a:spcBef>
            </a:pPr>
            <a:r>
              <a:rPr lang="en-IN" sz="6000" b="1" dirty="0">
                <a:solidFill>
                  <a:srgbClr val="FFC000"/>
                </a:solidFill>
                <a:latin typeface="Garamond" panose="02020404030301010803" pitchFamily="18" charset="0"/>
              </a:rPr>
              <a:t>Composite Data Types:</a:t>
            </a:r>
          </a:p>
          <a:p>
            <a:pPr>
              <a:spcBef>
                <a:spcPts val="840"/>
              </a:spcBef>
            </a:pPr>
            <a:r>
              <a:rPr lang="en-IN" sz="6000" b="1" dirty="0">
                <a:solidFill>
                  <a:schemeClr val="bg1"/>
                </a:solidFill>
                <a:latin typeface="Garamond" panose="02020404030301010803" pitchFamily="18" charset="0"/>
              </a:rPr>
              <a:t>Structures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34D0F7F2-3251-4B5A-B977-DE08A7BBE4FC}"/>
              </a:ext>
            </a:extLst>
          </p:cNvPr>
          <p:cNvSpPr txBox="1"/>
          <p:nvPr/>
        </p:nvSpPr>
        <p:spPr>
          <a:xfrm>
            <a:off x="4569130" y="5181600"/>
            <a:ext cx="286944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0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aramond" panose="02020404030301010803" pitchFamily="18" charset="0"/>
                <a:ea typeface="Verdana"/>
                <a:cs typeface="Verdana"/>
                <a:sym typeface="Verdana"/>
              </a:rPr>
              <a:t>Nisheeth</a:t>
            </a:r>
            <a:endParaRPr kumimoji="0" lang="en-IN" sz="4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aramond" panose="02020404030301010803" pitchFamily="18" charset="0"/>
              <a:ea typeface="Verdana"/>
              <a:cs typeface="Verdana"/>
              <a:sym typeface="Verdana"/>
            </a:endParaRPr>
          </a:p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4400" b="1" i="0" u="none" strike="noStrike" kern="0" cap="none" spc="0" normalizeH="0" baseline="0" noProof="0" dirty="0">
              <a:ln>
                <a:noFill/>
              </a:ln>
              <a:solidFill>
                <a:srgbClr val="40458C"/>
              </a:solidFill>
              <a:effectLst/>
              <a:uLnTx/>
              <a:uFillTx/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5972175" y="44728"/>
            <a:ext cx="23756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360" cap="flat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IN" altLang="en-US">
                <a:solidFill>
                  <a:srgbClr val="000000"/>
                </a:solidFill>
                <a:latin typeface="Calibri"/>
              </a:rPr>
              <a:t> </a:t>
            </a:r>
          </a:p>
        </p:txBody>
      </p:sp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1295400" y="1"/>
            <a:ext cx="89154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ctr"/>
            <a:r>
              <a:rPr lang="en-IN" altLang="en-US" sz="2800" b="1" dirty="0">
                <a:solidFill>
                  <a:prstClr val="black"/>
                </a:solidFill>
                <a:latin typeface="Calibri" pitchFamily="34" charset="0"/>
              </a:rPr>
              <a:t>Functions with structures as parameters </a:t>
            </a: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10483850" y="3505200"/>
            <a:ext cx="18415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1524000" y="654534"/>
            <a:ext cx="5181600" cy="5846301"/>
          </a:xfrm>
          <a:prstGeom prst="rect">
            <a:avLst/>
          </a:prstGeom>
          <a:solidFill>
            <a:srgbClr val="94F0E4"/>
          </a:solidFill>
          <a:ln w="9525" cap="flat">
            <a:solidFill>
              <a:srgbClr val="9D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en-IN" altLang="en-US" sz="2200" b="1" dirty="0">
                <a:latin typeface="Calibri" pitchFamily="34" charset="0"/>
              </a:rPr>
              <a:t># include &lt;</a:t>
            </a:r>
            <a:r>
              <a:rPr lang="en-IN" altLang="en-US" sz="2200" b="1" dirty="0" err="1">
                <a:latin typeface="Calibri" pitchFamily="34" charset="0"/>
              </a:rPr>
              <a:t>stdio.h</a:t>
            </a:r>
            <a:r>
              <a:rPr lang="en-IN" altLang="en-US" sz="2200" b="1" dirty="0">
                <a:latin typeface="Calibri" pitchFamily="34" charset="0"/>
              </a:rPr>
              <a:t>&gt;</a:t>
            </a:r>
          </a:p>
          <a:p>
            <a:r>
              <a:rPr lang="en-IN" altLang="en-US" sz="2200" b="1" dirty="0">
                <a:solidFill>
                  <a:srgbClr val="9D0000"/>
                </a:solidFill>
                <a:latin typeface="Calibri" pitchFamily="34" charset="0"/>
              </a:rPr>
              <a:t># include &lt;</a:t>
            </a:r>
            <a:r>
              <a:rPr lang="en-IN" altLang="en-US" sz="2200" b="1" dirty="0" err="1">
                <a:solidFill>
                  <a:srgbClr val="9D0000"/>
                </a:solidFill>
                <a:latin typeface="Calibri" pitchFamily="34" charset="0"/>
              </a:rPr>
              <a:t>math.h</a:t>
            </a:r>
            <a:r>
              <a:rPr lang="en-IN" altLang="en-US" sz="2200" b="1" dirty="0">
                <a:solidFill>
                  <a:srgbClr val="9D0000"/>
                </a:solidFill>
                <a:latin typeface="Calibri" pitchFamily="34" charset="0"/>
              </a:rPr>
              <a:t>&gt;</a:t>
            </a:r>
          </a:p>
          <a:p>
            <a:r>
              <a:rPr lang="en-IN" altLang="en-US" sz="2200" b="1" dirty="0" err="1">
                <a:latin typeface="Calibri" pitchFamily="34" charset="0"/>
              </a:rPr>
              <a:t>struct</a:t>
            </a:r>
            <a:r>
              <a:rPr lang="en-IN" altLang="en-US" sz="2200" b="1" dirty="0">
                <a:latin typeface="Calibri" pitchFamily="34" charset="0"/>
              </a:rPr>
              <a:t> point {</a:t>
            </a:r>
          </a:p>
          <a:p>
            <a:r>
              <a:rPr lang="en-IN" altLang="en-US" sz="2200" b="1" dirty="0">
                <a:latin typeface="Calibri" pitchFamily="34" charset="0"/>
              </a:rPr>
              <a:t>	int x; int y;</a:t>
            </a:r>
          </a:p>
          <a:p>
            <a:r>
              <a:rPr lang="en-IN" altLang="en-US" sz="2200" b="1" dirty="0">
                <a:latin typeface="Calibri" pitchFamily="34" charset="0"/>
              </a:rPr>
              <a:t>};</a:t>
            </a:r>
          </a:p>
          <a:p>
            <a:r>
              <a:rPr lang="en-IN" altLang="en-US" sz="2200" b="1" dirty="0">
                <a:latin typeface="Calibri" pitchFamily="34" charset="0"/>
              </a:rPr>
              <a:t>double norm2( </a:t>
            </a:r>
            <a:r>
              <a:rPr lang="en-IN" altLang="en-US" sz="2200" b="1" dirty="0" err="1">
                <a:latin typeface="Calibri" pitchFamily="34" charset="0"/>
              </a:rPr>
              <a:t>struct</a:t>
            </a:r>
            <a:r>
              <a:rPr lang="en-IN" altLang="en-US" sz="2200" b="1" dirty="0">
                <a:latin typeface="Calibri" pitchFamily="34" charset="0"/>
              </a:rPr>
              <a:t> point p)  {</a:t>
            </a:r>
          </a:p>
          <a:p>
            <a:r>
              <a:rPr lang="en-IN" altLang="en-US" sz="2200" b="1" dirty="0">
                <a:latin typeface="Calibri" pitchFamily="34" charset="0"/>
              </a:rPr>
              <a:t>   return </a:t>
            </a:r>
            <a:r>
              <a:rPr lang="en-IN" altLang="en-US" sz="2200" b="1" dirty="0" err="1">
                <a:latin typeface="Calibri" pitchFamily="34" charset="0"/>
              </a:rPr>
              <a:t>sqrt</a:t>
            </a:r>
            <a:r>
              <a:rPr lang="en-IN" altLang="en-US" sz="2200" b="1" dirty="0">
                <a:latin typeface="Calibri" pitchFamily="34" charset="0"/>
              </a:rPr>
              <a:t> ( </a:t>
            </a:r>
            <a:r>
              <a:rPr lang="en-IN" altLang="en-US" sz="2200" b="1" dirty="0" err="1">
                <a:latin typeface="Calibri" pitchFamily="34" charset="0"/>
              </a:rPr>
              <a:t>p.x</a:t>
            </a:r>
            <a:r>
              <a:rPr lang="en-IN" altLang="en-US" sz="2200" b="1" dirty="0">
                <a:latin typeface="Calibri" pitchFamily="34" charset="0"/>
              </a:rPr>
              <a:t>*</a:t>
            </a:r>
            <a:r>
              <a:rPr lang="en-IN" altLang="en-US" sz="2200" b="1" dirty="0" err="1">
                <a:latin typeface="Calibri" pitchFamily="34" charset="0"/>
              </a:rPr>
              <a:t>p.x</a:t>
            </a:r>
            <a:r>
              <a:rPr lang="en-IN" altLang="en-US" sz="2200" b="1" dirty="0">
                <a:latin typeface="Calibri" pitchFamily="34" charset="0"/>
              </a:rPr>
              <a:t> + </a:t>
            </a:r>
            <a:r>
              <a:rPr lang="en-IN" altLang="en-US" sz="2200" b="1" dirty="0" err="1">
                <a:latin typeface="Calibri" pitchFamily="34" charset="0"/>
              </a:rPr>
              <a:t>p.y</a:t>
            </a:r>
            <a:r>
              <a:rPr lang="en-IN" altLang="en-US" sz="2200" b="1" dirty="0">
                <a:latin typeface="Calibri" pitchFamily="34" charset="0"/>
              </a:rPr>
              <a:t>*</a:t>
            </a:r>
            <a:r>
              <a:rPr lang="en-IN" altLang="en-US" sz="2200" b="1" dirty="0" err="1">
                <a:latin typeface="Calibri" pitchFamily="34" charset="0"/>
              </a:rPr>
              <a:t>p.y</a:t>
            </a:r>
            <a:r>
              <a:rPr lang="en-IN" altLang="en-US" sz="2200" b="1" dirty="0">
                <a:latin typeface="Calibri" pitchFamily="34" charset="0"/>
              </a:rPr>
              <a:t>);</a:t>
            </a:r>
          </a:p>
          <a:p>
            <a:r>
              <a:rPr lang="en-IN" altLang="en-US" sz="2200" b="1" dirty="0">
                <a:latin typeface="Calibri" pitchFamily="34" charset="0"/>
              </a:rPr>
              <a:t>}</a:t>
            </a:r>
          </a:p>
          <a:p>
            <a:r>
              <a:rPr lang="en-IN" altLang="en-US" sz="2200" b="1" dirty="0" err="1">
                <a:latin typeface="Calibri" pitchFamily="34" charset="0"/>
              </a:rPr>
              <a:t>int</a:t>
            </a:r>
            <a:r>
              <a:rPr lang="en-IN" altLang="en-US" sz="2200" b="1" dirty="0">
                <a:latin typeface="Calibri" pitchFamily="34" charset="0"/>
              </a:rPr>
              <a:t> main() {</a:t>
            </a:r>
          </a:p>
          <a:p>
            <a:r>
              <a:rPr lang="en-IN" altLang="en-US" sz="2200" b="1" dirty="0">
                <a:latin typeface="Calibri" pitchFamily="34" charset="0"/>
              </a:rPr>
              <a:t>	int x, y;</a:t>
            </a:r>
          </a:p>
          <a:p>
            <a:r>
              <a:rPr lang="en-IN" altLang="en-US" sz="2200" b="1" dirty="0">
                <a:latin typeface="Calibri" pitchFamily="34" charset="0"/>
              </a:rPr>
              <a:t>	</a:t>
            </a:r>
            <a:r>
              <a:rPr lang="en-IN" altLang="en-US" sz="2200" b="1" dirty="0" err="1">
                <a:latin typeface="Calibri" pitchFamily="34" charset="0"/>
              </a:rPr>
              <a:t>struct</a:t>
            </a:r>
            <a:r>
              <a:rPr lang="en-IN" altLang="en-US" sz="2200" b="1" dirty="0">
                <a:latin typeface="Calibri" pitchFamily="34" charset="0"/>
              </a:rPr>
              <a:t> point </a:t>
            </a:r>
            <a:r>
              <a:rPr lang="en-IN" altLang="en-US" sz="2200" b="1" dirty="0" err="1">
                <a:latin typeface="Calibri" pitchFamily="34" charset="0"/>
              </a:rPr>
              <a:t>pt</a:t>
            </a:r>
            <a:r>
              <a:rPr lang="en-IN" altLang="en-US" sz="2200" b="1" dirty="0">
                <a:latin typeface="Calibri" pitchFamily="34" charset="0"/>
              </a:rPr>
              <a:t>;</a:t>
            </a:r>
          </a:p>
          <a:p>
            <a:r>
              <a:rPr lang="en-IN" altLang="en-US" sz="2200" b="1" dirty="0">
                <a:latin typeface="Calibri" pitchFamily="34" charset="0"/>
              </a:rPr>
              <a:t>	scanf(“%</a:t>
            </a:r>
            <a:r>
              <a:rPr lang="en-IN" altLang="en-US" sz="2200" b="1" dirty="0" err="1">
                <a:latin typeface="Calibri" pitchFamily="34" charset="0"/>
              </a:rPr>
              <a:t>d%d</a:t>
            </a:r>
            <a:r>
              <a:rPr lang="en-IN" altLang="en-US" sz="2200" b="1" dirty="0">
                <a:latin typeface="Calibri" pitchFamily="34" charset="0"/>
              </a:rPr>
              <a:t>”, &amp;</a:t>
            </a:r>
            <a:r>
              <a:rPr lang="en-IN" altLang="en-US" sz="2200" b="1" dirty="0" err="1">
                <a:latin typeface="Calibri" pitchFamily="34" charset="0"/>
              </a:rPr>
              <a:t>x,&amp;y</a:t>
            </a:r>
            <a:r>
              <a:rPr lang="en-IN" altLang="en-US" sz="2200" b="1" dirty="0">
                <a:latin typeface="Calibri" pitchFamily="34" charset="0"/>
              </a:rPr>
              <a:t>);</a:t>
            </a:r>
          </a:p>
          <a:p>
            <a:r>
              <a:rPr lang="en-IN" altLang="en-US" sz="2200" b="1" dirty="0">
                <a:latin typeface="Calibri" pitchFamily="34" charset="0"/>
              </a:rPr>
              <a:t>	</a:t>
            </a:r>
            <a:r>
              <a:rPr lang="en-IN" altLang="en-US" sz="2200" b="1" dirty="0" err="1">
                <a:latin typeface="Calibri" pitchFamily="34" charset="0"/>
              </a:rPr>
              <a:t>pt</a:t>
            </a:r>
            <a:r>
              <a:rPr lang="en-IN" altLang="en-US" sz="2200" b="1" dirty="0">
                <a:latin typeface="Calibri" pitchFamily="34" charset="0"/>
              </a:rPr>
              <a:t> = </a:t>
            </a:r>
            <a:r>
              <a:rPr lang="en-IN" altLang="en-US" sz="2200" b="1" dirty="0" err="1">
                <a:latin typeface="Calibri" pitchFamily="34" charset="0"/>
              </a:rPr>
              <a:t>make_point</a:t>
            </a:r>
            <a:r>
              <a:rPr lang="en-IN" altLang="en-US" sz="2200" b="1" dirty="0">
                <a:latin typeface="Calibri" pitchFamily="34" charset="0"/>
              </a:rPr>
              <a:t>(</a:t>
            </a:r>
            <a:r>
              <a:rPr lang="en-IN" altLang="en-US" sz="2200" b="1" dirty="0" err="1">
                <a:latin typeface="Calibri" pitchFamily="34" charset="0"/>
              </a:rPr>
              <a:t>x,y</a:t>
            </a:r>
            <a:r>
              <a:rPr lang="en-IN" altLang="en-US" sz="2200" b="1" dirty="0">
                <a:latin typeface="Calibri" pitchFamily="34" charset="0"/>
              </a:rPr>
              <a:t>);</a:t>
            </a:r>
          </a:p>
          <a:p>
            <a:r>
              <a:rPr lang="en-IN" altLang="en-US" sz="2200" b="1" dirty="0">
                <a:latin typeface="Calibri" pitchFamily="34" charset="0"/>
              </a:rPr>
              <a:t>	printf(“distance from origin </a:t>
            </a:r>
          </a:p>
          <a:p>
            <a:r>
              <a:rPr lang="en-IN" altLang="en-US" sz="2200" b="1" dirty="0">
                <a:latin typeface="Calibri" pitchFamily="34" charset="0"/>
              </a:rPr>
              <a:t>	     is %f ”, norm2(</a:t>
            </a:r>
            <a:r>
              <a:rPr lang="en-IN" altLang="en-US" sz="2200" b="1" dirty="0" err="1">
                <a:latin typeface="Calibri" pitchFamily="34" charset="0"/>
              </a:rPr>
              <a:t>pt</a:t>
            </a:r>
            <a:r>
              <a:rPr lang="en-IN" altLang="en-US" sz="2200" b="1" dirty="0">
                <a:latin typeface="Calibri" pitchFamily="34" charset="0"/>
              </a:rPr>
              <a:t>) );</a:t>
            </a:r>
          </a:p>
          <a:p>
            <a:r>
              <a:rPr lang="en-IN" altLang="en-US" sz="2200" b="1" dirty="0">
                <a:latin typeface="Calibri" pitchFamily="34" charset="0"/>
              </a:rPr>
              <a:t>      return 0;</a:t>
            </a:r>
          </a:p>
          <a:p>
            <a:r>
              <a:rPr lang="en-IN" altLang="en-US" sz="2200" b="1" dirty="0">
                <a:latin typeface="Calibri" pitchFamily="34" charset="0"/>
              </a:rPr>
              <a:t>}</a:t>
            </a: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6781800" y="1066800"/>
            <a:ext cx="3886200" cy="1445096"/>
          </a:xfrm>
          <a:prstGeom prst="rect">
            <a:avLst/>
          </a:prstGeom>
          <a:solidFill>
            <a:srgbClr val="FFE39D"/>
          </a:solidFill>
          <a:ln w="9525" cap="flat">
            <a:solidFill>
              <a:srgbClr val="9D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 marL="457200" indent="-45561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marL="1587" indent="0">
              <a:buClr>
                <a:srgbClr val="9D0000"/>
              </a:buClr>
              <a:buSzPct val="45000"/>
            </a:pPr>
            <a:r>
              <a:rPr lang="en-IN" altLang="en-US" sz="2200" b="1" dirty="0">
                <a:solidFill>
                  <a:prstClr val="black"/>
                </a:solidFill>
                <a:latin typeface="Calibri" pitchFamily="34" charset="0"/>
              </a:rPr>
              <a:t>The norm2 or Euclidean norm of point (</a:t>
            </a:r>
            <a:r>
              <a:rPr lang="en-IN" altLang="en-US" sz="2200" b="1" dirty="0" err="1">
                <a:solidFill>
                  <a:prstClr val="black"/>
                </a:solidFill>
                <a:latin typeface="Calibri" pitchFamily="34" charset="0"/>
              </a:rPr>
              <a:t>x,y</a:t>
            </a:r>
            <a:r>
              <a:rPr lang="en-IN" altLang="en-US" sz="2200" b="1" dirty="0">
                <a:solidFill>
                  <a:prstClr val="black"/>
                </a:solidFill>
                <a:latin typeface="Calibri" pitchFamily="34" charset="0"/>
              </a:rPr>
              <a:t>) is</a:t>
            </a:r>
          </a:p>
          <a:p>
            <a:endParaRPr lang="en-IN" altLang="en-US" sz="2200" b="1" dirty="0">
              <a:solidFill>
                <a:srgbClr val="0070C0"/>
              </a:solidFill>
              <a:latin typeface="Calibri" pitchFamily="34" charset="0"/>
            </a:endParaRPr>
          </a:p>
          <a:p>
            <a:endParaRPr lang="en-IN" altLang="en-US" sz="2200" b="1" dirty="0">
              <a:solidFill>
                <a:srgbClr val="0070C0"/>
              </a:solidFill>
              <a:latin typeface="Calibri" pitchFamily="34" charset="0"/>
            </a:endParaRPr>
          </a:p>
        </p:txBody>
      </p:sp>
      <p:graphicFrame>
        <p:nvGraphicFramePr>
          <p:cNvPr id="12294" name="Object 6"/>
          <p:cNvGraphicFramePr>
            <a:graphicFrameLocks noChangeAspect="1"/>
          </p:cNvGraphicFramePr>
          <p:nvPr>
            <p:extLst/>
          </p:nvPr>
        </p:nvGraphicFramePr>
        <p:xfrm>
          <a:off x="7620000" y="1801812"/>
          <a:ext cx="1524000" cy="712788"/>
        </p:xfrm>
        <a:graphic>
          <a:graphicData uri="http://schemas.openxmlformats.org/presentationml/2006/ole">
            <p:oleObj spid="_x0000_s1086" r:id="rId4" imgW="14325600" imgH="6705600" progId="">
              <p:embed/>
            </p:oleObj>
          </a:graphicData>
        </a:graphic>
      </p:graphicFrame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6781800" y="2744789"/>
            <a:ext cx="3886200" cy="767987"/>
          </a:xfrm>
          <a:prstGeom prst="rect">
            <a:avLst/>
          </a:prstGeom>
          <a:solidFill>
            <a:srgbClr val="FFCA9F"/>
          </a:solidFill>
          <a:ln w="9525" cap="flat">
            <a:solidFill>
              <a:srgbClr val="9D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5000" rIns="90000" bIns="4500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en-IN" altLang="en-US" sz="2200" b="1" dirty="0">
                <a:latin typeface="Calibri" pitchFamily="34" charset="0"/>
              </a:rPr>
              <a:t>norm2(</a:t>
            </a:r>
            <a:r>
              <a:rPr lang="en-IN" altLang="en-US" sz="2200" b="1" dirty="0" err="1">
                <a:latin typeface="Calibri" pitchFamily="34" charset="0"/>
              </a:rPr>
              <a:t>struct</a:t>
            </a:r>
            <a:r>
              <a:rPr lang="en-IN" altLang="en-US" sz="2200" b="1" dirty="0">
                <a:latin typeface="Calibri" pitchFamily="34" charset="0"/>
              </a:rPr>
              <a:t> point p) returns Euclidean norm of point p.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6DCAEA8C-2405-4E1C-AF33-B1E21BF678BD}" type="slidenum">
              <a:rPr lang="en-IN" alt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</a:t>
            </a:fld>
            <a:endParaRPr lang="en-IN" alt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5972175" y="44728"/>
            <a:ext cx="23756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360" cap="flat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IN" altLang="en-US">
                <a:solidFill>
                  <a:srgbClr val="000000"/>
                </a:solidFill>
                <a:latin typeface="Calibri"/>
              </a:rPr>
              <a:t> 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600200" y="0"/>
            <a:ext cx="6858000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ctr"/>
            <a:r>
              <a:rPr lang="en-IN" altLang="en-US" sz="3200" b="1" dirty="0">
                <a:solidFill>
                  <a:prstClr val="black"/>
                </a:solidFill>
                <a:latin typeface="Calibri" pitchFamily="34" charset="0"/>
              </a:rPr>
              <a:t>Structures inside structures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676400" y="838200"/>
            <a:ext cx="3733800" cy="1106542"/>
          </a:xfrm>
          <a:prstGeom prst="rect">
            <a:avLst/>
          </a:prstGeom>
          <a:solidFill>
            <a:srgbClr val="C5F3FF"/>
          </a:solidFill>
          <a:ln w="9525" cap="flat">
            <a:solidFill>
              <a:srgbClr val="9D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en-IN" altLang="en-US" sz="2200" b="1" dirty="0" err="1">
                <a:latin typeface="Calibri" pitchFamily="34" charset="0"/>
              </a:rPr>
              <a:t>struct</a:t>
            </a:r>
            <a:r>
              <a:rPr lang="en-IN" altLang="en-US" sz="2200" b="1" dirty="0">
                <a:latin typeface="Calibri" pitchFamily="34" charset="0"/>
              </a:rPr>
              <a:t> point {</a:t>
            </a:r>
          </a:p>
          <a:p>
            <a:r>
              <a:rPr lang="en-IN" altLang="en-US" sz="2200" b="1" dirty="0">
                <a:latin typeface="Calibri" pitchFamily="34" charset="0"/>
              </a:rPr>
              <a:t>	</a:t>
            </a:r>
            <a:r>
              <a:rPr lang="en-IN" altLang="en-US" sz="2200" b="1" dirty="0" err="1">
                <a:latin typeface="Calibri" pitchFamily="34" charset="0"/>
              </a:rPr>
              <a:t>int</a:t>
            </a:r>
            <a:r>
              <a:rPr lang="en-IN" altLang="en-US" sz="2200" b="1" dirty="0">
                <a:latin typeface="Calibri" pitchFamily="34" charset="0"/>
              </a:rPr>
              <a:t> x; </a:t>
            </a:r>
            <a:r>
              <a:rPr lang="en-IN" altLang="en-US" sz="2200" b="1" dirty="0" err="1">
                <a:latin typeface="Calibri" pitchFamily="34" charset="0"/>
              </a:rPr>
              <a:t>int</a:t>
            </a:r>
            <a:r>
              <a:rPr lang="en-IN" altLang="en-US" sz="2200" b="1" dirty="0">
                <a:latin typeface="Calibri" pitchFamily="34" charset="0"/>
              </a:rPr>
              <a:t> y;</a:t>
            </a:r>
          </a:p>
          <a:p>
            <a:r>
              <a:rPr lang="en-IN" altLang="en-US" sz="2200" b="1" dirty="0">
                <a:latin typeface="Calibri" pitchFamily="34" charset="0"/>
              </a:rPr>
              <a:t>};</a:t>
            </a:r>
          </a:p>
        </p:txBody>
      </p:sp>
      <p:sp>
        <p:nvSpPr>
          <p:cNvPr id="6" name="Rectangle 18"/>
          <p:cNvSpPr>
            <a:spLocks noChangeArrowheads="1"/>
          </p:cNvSpPr>
          <p:nvPr/>
        </p:nvSpPr>
        <p:spPr bwMode="auto">
          <a:xfrm>
            <a:off x="5562600" y="838200"/>
            <a:ext cx="5937142" cy="1783650"/>
          </a:xfrm>
          <a:prstGeom prst="rect">
            <a:avLst/>
          </a:prstGeom>
          <a:solidFill>
            <a:srgbClr val="FFE39D"/>
          </a:solidFill>
          <a:ln w="9525" cap="flat">
            <a:solidFill>
              <a:srgbClr val="9D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5000" rIns="90000" bIns="45000">
            <a:spAutoFit/>
          </a:bodyPr>
          <a:lstStyle>
            <a:lvl1pPr marL="457200" indent="-45561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>
              <a:buClr>
                <a:srgbClr val="9D0000"/>
              </a:buClr>
              <a:buSzPct val="45000"/>
              <a:buFont typeface="Times New Roman" pitchFamily="16" charset="0"/>
              <a:buAutoNum type="arabicPeriod"/>
            </a:pPr>
            <a:r>
              <a:rPr lang="en-IN" altLang="en-US" sz="2200" b="1" dirty="0">
                <a:latin typeface="Calibri" pitchFamily="34" charset="0"/>
              </a:rPr>
              <a:t>Recall, a structure definition defines a type. </a:t>
            </a:r>
          </a:p>
          <a:p>
            <a:pPr>
              <a:buClr>
                <a:srgbClr val="9D0000"/>
              </a:buClr>
              <a:buSzPct val="45000"/>
              <a:buFont typeface="Times New Roman" pitchFamily="16" charset="0"/>
              <a:buAutoNum type="arabicPeriod"/>
            </a:pPr>
            <a:r>
              <a:rPr lang="en-IN" altLang="en-US" sz="2200" b="1" dirty="0">
                <a:latin typeface="Calibri" pitchFamily="34" charset="0"/>
              </a:rPr>
              <a:t>Once a type is defined, it can be used in the definition of new types.</a:t>
            </a:r>
          </a:p>
          <a:p>
            <a:pPr>
              <a:buClr>
                <a:srgbClr val="9D0000"/>
              </a:buClr>
              <a:buSzPct val="45000"/>
              <a:buFont typeface="Times New Roman" pitchFamily="16" charset="0"/>
              <a:buAutoNum type="arabicPeriod"/>
            </a:pPr>
            <a:r>
              <a:rPr lang="en-IN" altLang="en-US" sz="2200" b="1" dirty="0" err="1">
                <a:latin typeface="Calibri" pitchFamily="34" charset="0"/>
              </a:rPr>
              <a:t>struct</a:t>
            </a:r>
            <a:r>
              <a:rPr lang="en-IN" altLang="en-US" sz="2200" b="1" dirty="0">
                <a:latin typeface="Calibri" pitchFamily="34" charset="0"/>
              </a:rPr>
              <a:t> point is used to define </a:t>
            </a:r>
            <a:r>
              <a:rPr lang="en-IN" altLang="en-US" sz="2200" b="1" dirty="0" err="1">
                <a:latin typeface="Calibri" pitchFamily="34" charset="0"/>
              </a:rPr>
              <a:t>struct</a:t>
            </a:r>
            <a:r>
              <a:rPr lang="en-IN" altLang="en-US" sz="2200" b="1" dirty="0">
                <a:latin typeface="Calibri" pitchFamily="34" charset="0"/>
              </a:rPr>
              <a:t> rect. Each </a:t>
            </a:r>
            <a:r>
              <a:rPr lang="en-IN" altLang="en-US" sz="2200" b="1" dirty="0" err="1">
                <a:latin typeface="Calibri" pitchFamily="34" charset="0"/>
              </a:rPr>
              <a:t>struct</a:t>
            </a:r>
            <a:r>
              <a:rPr lang="en-IN" altLang="en-US" sz="2200" b="1" dirty="0">
                <a:latin typeface="Calibri" pitchFamily="34" charset="0"/>
              </a:rPr>
              <a:t> </a:t>
            </a:r>
            <a:r>
              <a:rPr lang="en-IN" altLang="en-US" sz="2200" b="1" dirty="0" err="1">
                <a:latin typeface="Calibri" pitchFamily="34" charset="0"/>
              </a:rPr>
              <a:t>rect</a:t>
            </a:r>
            <a:r>
              <a:rPr lang="en-IN" altLang="en-US" sz="2200" b="1" dirty="0">
                <a:latin typeface="Calibri" pitchFamily="34" charset="0"/>
              </a:rPr>
              <a:t> has two instances of </a:t>
            </a:r>
            <a:r>
              <a:rPr lang="en-IN" altLang="en-US" sz="2200" b="1" dirty="0" err="1">
                <a:latin typeface="Calibri" pitchFamily="34" charset="0"/>
              </a:rPr>
              <a:t>struct</a:t>
            </a:r>
            <a:r>
              <a:rPr lang="en-IN" altLang="en-US" sz="2200" b="1" dirty="0">
                <a:latin typeface="Calibri" pitchFamily="34" charset="0"/>
              </a:rPr>
              <a:t> point.</a:t>
            </a:r>
          </a:p>
        </p:txBody>
      </p:sp>
      <p:sp>
        <p:nvSpPr>
          <p:cNvPr id="7" name="Rectangle 19"/>
          <p:cNvSpPr>
            <a:spLocks noChangeArrowheads="1"/>
          </p:cNvSpPr>
          <p:nvPr/>
        </p:nvSpPr>
        <p:spPr bwMode="auto">
          <a:xfrm>
            <a:off x="1752600" y="2057400"/>
            <a:ext cx="3657600" cy="1766888"/>
          </a:xfrm>
          <a:prstGeom prst="rect">
            <a:avLst/>
          </a:prstGeom>
          <a:solidFill>
            <a:srgbClr val="94F0E4"/>
          </a:solidFill>
          <a:ln w="9525" cap="flat">
            <a:solidFill>
              <a:srgbClr val="9D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en-IN" altLang="en-US" sz="2200" b="1" dirty="0" err="1">
                <a:latin typeface="Calibri" pitchFamily="34" charset="0"/>
              </a:rPr>
              <a:t>struct</a:t>
            </a:r>
            <a:r>
              <a:rPr lang="en-IN" altLang="en-US" sz="2200" b="1" dirty="0">
                <a:latin typeface="Calibri" pitchFamily="34" charset="0"/>
              </a:rPr>
              <a:t> </a:t>
            </a:r>
            <a:r>
              <a:rPr lang="en-IN" altLang="en-US" sz="2200" b="1" dirty="0" err="1">
                <a:latin typeface="Calibri" pitchFamily="34" charset="0"/>
              </a:rPr>
              <a:t>rect</a:t>
            </a:r>
            <a:r>
              <a:rPr lang="en-IN" altLang="en-US" sz="2200" b="1" dirty="0">
                <a:latin typeface="Calibri" pitchFamily="34" charset="0"/>
              </a:rPr>
              <a:t> {</a:t>
            </a:r>
          </a:p>
          <a:p>
            <a:r>
              <a:rPr lang="en-IN" altLang="en-US" sz="2200" b="1" dirty="0">
                <a:latin typeface="Calibri" pitchFamily="34" charset="0"/>
              </a:rPr>
              <a:t>   </a:t>
            </a:r>
            <a:r>
              <a:rPr lang="en-IN" altLang="en-US" sz="2200" b="1" dirty="0" err="1">
                <a:latin typeface="Calibri" pitchFamily="34" charset="0"/>
              </a:rPr>
              <a:t>struct</a:t>
            </a:r>
            <a:r>
              <a:rPr lang="en-IN" altLang="en-US" sz="2200" b="1" dirty="0">
                <a:latin typeface="Calibri" pitchFamily="34" charset="0"/>
              </a:rPr>
              <a:t> point </a:t>
            </a:r>
            <a:r>
              <a:rPr lang="en-IN" altLang="en-US" sz="2200" b="1" dirty="0" err="1">
                <a:latin typeface="Calibri" pitchFamily="34" charset="0"/>
              </a:rPr>
              <a:t>leftbot</a:t>
            </a:r>
            <a:r>
              <a:rPr lang="en-IN" altLang="en-US" sz="2200" b="1" dirty="0">
                <a:latin typeface="Calibri" pitchFamily="34" charset="0"/>
              </a:rPr>
              <a:t>;</a:t>
            </a:r>
          </a:p>
          <a:p>
            <a:r>
              <a:rPr lang="en-IN" altLang="en-US" sz="2200" b="1" dirty="0">
                <a:latin typeface="Calibri" pitchFamily="34" charset="0"/>
              </a:rPr>
              <a:t>   </a:t>
            </a:r>
            <a:r>
              <a:rPr lang="en-IN" altLang="en-US" sz="2200" b="1" dirty="0" err="1">
                <a:latin typeface="Calibri" pitchFamily="34" charset="0"/>
              </a:rPr>
              <a:t>struct</a:t>
            </a:r>
            <a:r>
              <a:rPr lang="en-IN" altLang="en-US" sz="2200" b="1" dirty="0">
                <a:latin typeface="Calibri" pitchFamily="34" charset="0"/>
              </a:rPr>
              <a:t> point </a:t>
            </a:r>
            <a:r>
              <a:rPr lang="en-IN" altLang="en-US" sz="2200" b="1" dirty="0" err="1">
                <a:latin typeface="Calibri" pitchFamily="34" charset="0"/>
              </a:rPr>
              <a:t>righttop</a:t>
            </a:r>
            <a:r>
              <a:rPr lang="en-IN" altLang="en-US" sz="2200" b="1" dirty="0">
                <a:latin typeface="Calibri" pitchFamily="34" charset="0"/>
              </a:rPr>
              <a:t>;</a:t>
            </a:r>
          </a:p>
          <a:p>
            <a:r>
              <a:rPr lang="en-IN" altLang="en-US" sz="2200" b="1" dirty="0">
                <a:latin typeface="Calibri" pitchFamily="34" charset="0"/>
              </a:rPr>
              <a:t>};</a:t>
            </a:r>
          </a:p>
          <a:p>
            <a:r>
              <a:rPr lang="en-IN" altLang="en-US" sz="2200" b="1" dirty="0" err="1">
                <a:latin typeface="Calibri" pitchFamily="34" charset="0"/>
              </a:rPr>
              <a:t>struct</a:t>
            </a:r>
            <a:r>
              <a:rPr lang="en-IN" altLang="en-US" sz="2200" b="1" dirty="0">
                <a:latin typeface="Calibri" pitchFamily="34" charset="0"/>
              </a:rPr>
              <a:t> </a:t>
            </a:r>
            <a:r>
              <a:rPr lang="en-IN" altLang="en-US" sz="2200" b="1" dirty="0" err="1">
                <a:latin typeface="Calibri" pitchFamily="34" charset="0"/>
              </a:rPr>
              <a:t>rect</a:t>
            </a:r>
            <a:r>
              <a:rPr lang="en-IN" altLang="en-US" sz="2200" b="1" dirty="0">
                <a:latin typeface="Calibri" pitchFamily="34" charset="0"/>
              </a:rPr>
              <a:t> r;</a:t>
            </a:r>
          </a:p>
        </p:txBody>
      </p:sp>
      <p:grpSp>
        <p:nvGrpSpPr>
          <p:cNvPr id="2" name="Group 7"/>
          <p:cNvGrpSpPr/>
          <p:nvPr/>
        </p:nvGrpSpPr>
        <p:grpSpPr>
          <a:xfrm>
            <a:off x="1755776" y="4038600"/>
            <a:ext cx="3654425" cy="2362200"/>
            <a:chOff x="231775" y="4038600"/>
            <a:chExt cx="3654425" cy="2362200"/>
          </a:xfrm>
        </p:grpSpPr>
        <p:sp>
          <p:nvSpPr>
            <p:cNvPr id="9" name="Rectangle 1"/>
            <p:cNvSpPr>
              <a:spLocks noChangeArrowheads="1"/>
            </p:cNvSpPr>
            <p:nvPr/>
          </p:nvSpPr>
          <p:spPr bwMode="auto">
            <a:xfrm>
              <a:off x="533400" y="4191000"/>
              <a:ext cx="3352800" cy="2209800"/>
            </a:xfrm>
            <a:prstGeom prst="rect">
              <a:avLst/>
            </a:prstGeom>
            <a:solidFill>
              <a:srgbClr val="E5F6D8"/>
            </a:solidFill>
            <a:ln w="9360" cap="flat">
              <a:solidFill>
                <a:srgbClr val="9D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" name="Rectangle 5"/>
            <p:cNvSpPr>
              <a:spLocks noChangeArrowheads="1"/>
            </p:cNvSpPr>
            <p:nvPr/>
          </p:nvSpPr>
          <p:spPr bwMode="auto">
            <a:xfrm>
              <a:off x="990600" y="4648200"/>
              <a:ext cx="1295400" cy="1447800"/>
            </a:xfrm>
            <a:prstGeom prst="rect">
              <a:avLst/>
            </a:prstGeom>
            <a:solidFill>
              <a:srgbClr val="FFF1CE"/>
            </a:solidFill>
            <a:ln w="9360" cap="flat">
              <a:solidFill>
                <a:srgbClr val="9D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1" name="AutoShape 6"/>
            <p:cNvSpPr>
              <a:spLocks noChangeArrowheads="1"/>
            </p:cNvSpPr>
            <p:nvPr/>
          </p:nvSpPr>
          <p:spPr bwMode="auto">
            <a:xfrm>
              <a:off x="1447800" y="48006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ABF3AD"/>
            </a:solidFill>
            <a:ln w="6480" cap="flat">
              <a:solidFill>
                <a:srgbClr val="5D9A2B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2" name="AutoShape 7"/>
            <p:cNvSpPr>
              <a:spLocks noChangeArrowheads="1"/>
            </p:cNvSpPr>
            <p:nvPr/>
          </p:nvSpPr>
          <p:spPr bwMode="auto">
            <a:xfrm>
              <a:off x="1447800" y="54864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FBD0E4"/>
            </a:solidFill>
            <a:ln w="6480" cap="flat">
              <a:solidFill>
                <a:srgbClr val="5D9A2B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3" name="Rectangle 8"/>
            <p:cNvSpPr>
              <a:spLocks noChangeArrowheads="1"/>
            </p:cNvSpPr>
            <p:nvPr/>
          </p:nvSpPr>
          <p:spPr bwMode="auto">
            <a:xfrm>
              <a:off x="1069975" y="4876800"/>
              <a:ext cx="311602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9D0000"/>
                  </a:solidFill>
                  <a:latin typeface="Calibri" pitchFamily="34" charset="0"/>
                </a:rPr>
                <a:t>x</a:t>
              </a:r>
            </a:p>
          </p:txBody>
        </p:sp>
        <p:sp>
          <p:nvSpPr>
            <p:cNvPr id="14" name="Rectangle 9"/>
            <p:cNvSpPr>
              <a:spLocks noChangeArrowheads="1"/>
            </p:cNvSpPr>
            <p:nvPr/>
          </p:nvSpPr>
          <p:spPr bwMode="auto">
            <a:xfrm>
              <a:off x="1069975" y="5562600"/>
              <a:ext cx="314808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9D0000"/>
                  </a:solidFill>
                  <a:latin typeface="Calibri" pitchFamily="34" charset="0"/>
                </a:rPr>
                <a:t>y</a:t>
              </a:r>
            </a:p>
          </p:txBody>
        </p:sp>
        <p:sp>
          <p:nvSpPr>
            <p:cNvPr id="15" name="Rectangle 11"/>
            <p:cNvSpPr>
              <a:spLocks noChangeArrowheads="1"/>
            </p:cNvSpPr>
            <p:nvPr/>
          </p:nvSpPr>
          <p:spPr bwMode="auto">
            <a:xfrm>
              <a:off x="2362200" y="4648200"/>
              <a:ext cx="1295400" cy="1447800"/>
            </a:xfrm>
            <a:prstGeom prst="rect">
              <a:avLst/>
            </a:prstGeom>
            <a:solidFill>
              <a:srgbClr val="FFF1CE"/>
            </a:solidFill>
            <a:ln w="9360" cap="flat">
              <a:solidFill>
                <a:srgbClr val="9D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6" name="AutoShape 12"/>
            <p:cNvSpPr>
              <a:spLocks noChangeArrowheads="1"/>
            </p:cNvSpPr>
            <p:nvPr/>
          </p:nvSpPr>
          <p:spPr bwMode="auto">
            <a:xfrm>
              <a:off x="2819400" y="48006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ABF3AD"/>
            </a:solidFill>
            <a:ln w="6480" cap="flat">
              <a:solidFill>
                <a:srgbClr val="5D9A2B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7" name="AutoShape 13"/>
            <p:cNvSpPr>
              <a:spLocks noChangeArrowheads="1"/>
            </p:cNvSpPr>
            <p:nvPr/>
          </p:nvSpPr>
          <p:spPr bwMode="auto">
            <a:xfrm>
              <a:off x="2819400" y="54864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FBD0E4"/>
            </a:solidFill>
            <a:ln w="6480" cap="flat">
              <a:solidFill>
                <a:srgbClr val="5D9A2B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8" name="Rectangle 14"/>
            <p:cNvSpPr>
              <a:spLocks noChangeArrowheads="1"/>
            </p:cNvSpPr>
            <p:nvPr/>
          </p:nvSpPr>
          <p:spPr bwMode="auto">
            <a:xfrm>
              <a:off x="2441575" y="4953000"/>
              <a:ext cx="311602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9D0000"/>
                  </a:solidFill>
                  <a:latin typeface="Calibri" pitchFamily="34" charset="0"/>
                </a:rPr>
                <a:t>x</a:t>
              </a:r>
            </a:p>
          </p:txBody>
        </p:sp>
        <p:sp>
          <p:nvSpPr>
            <p:cNvPr id="19" name="Rectangle 15"/>
            <p:cNvSpPr>
              <a:spLocks noChangeArrowheads="1"/>
            </p:cNvSpPr>
            <p:nvPr/>
          </p:nvSpPr>
          <p:spPr bwMode="auto">
            <a:xfrm>
              <a:off x="2441575" y="5638800"/>
              <a:ext cx="314808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9D0000"/>
                  </a:solidFill>
                  <a:latin typeface="Calibri" pitchFamily="34" charset="0"/>
                </a:rPr>
                <a:t>y</a:t>
              </a:r>
            </a:p>
          </p:txBody>
        </p:sp>
        <p:sp>
          <p:nvSpPr>
            <p:cNvPr id="20" name="Rectangle 16"/>
            <p:cNvSpPr>
              <a:spLocks noChangeArrowheads="1"/>
            </p:cNvSpPr>
            <p:nvPr/>
          </p:nvSpPr>
          <p:spPr bwMode="auto">
            <a:xfrm>
              <a:off x="998538" y="4191000"/>
              <a:ext cx="979605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>
              <a:lvl1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1pPr>
              <a:lvl2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2pPr>
              <a:lvl3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3pPr>
              <a:lvl4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4pPr>
              <a:lvl5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9pPr>
            </a:lstStyle>
            <a:p>
              <a:r>
                <a:rPr lang="en-IN" altLang="en-US" sz="2200" b="1" dirty="0" err="1">
                  <a:solidFill>
                    <a:srgbClr val="9D0000"/>
                  </a:solidFill>
                  <a:latin typeface="Calibri" pitchFamily="34" charset="0"/>
                </a:rPr>
                <a:t>leftbot</a:t>
              </a:r>
              <a:endParaRPr lang="en-IN" altLang="en-US" sz="2200" b="1" dirty="0">
                <a:solidFill>
                  <a:srgbClr val="9D0000"/>
                </a:solidFill>
                <a:latin typeface="Calibri" pitchFamily="34" charset="0"/>
              </a:endParaRPr>
            </a:p>
          </p:txBody>
        </p:sp>
        <p:sp>
          <p:nvSpPr>
            <p:cNvPr id="21" name="Rectangle 17"/>
            <p:cNvSpPr>
              <a:spLocks noChangeArrowheads="1"/>
            </p:cNvSpPr>
            <p:nvPr/>
          </p:nvSpPr>
          <p:spPr bwMode="auto">
            <a:xfrm>
              <a:off x="2371725" y="4191000"/>
              <a:ext cx="1125221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>
              <a:lvl1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1pPr>
              <a:lvl2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2pPr>
              <a:lvl3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3pPr>
              <a:lvl4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4pPr>
              <a:lvl5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9pPr>
            </a:lstStyle>
            <a:p>
              <a:r>
                <a:rPr lang="en-IN" altLang="en-US" sz="2200" b="1" dirty="0" err="1">
                  <a:solidFill>
                    <a:srgbClr val="9D0000"/>
                  </a:solidFill>
                  <a:latin typeface="Calibri" pitchFamily="34" charset="0"/>
                </a:rPr>
                <a:t>righttop</a:t>
              </a:r>
              <a:endParaRPr lang="en-IN" altLang="en-US" sz="2200" b="1" dirty="0">
                <a:solidFill>
                  <a:srgbClr val="9D0000"/>
                </a:solidFill>
                <a:latin typeface="Calibri" pitchFamily="34" charset="0"/>
              </a:endParaRPr>
            </a:p>
          </p:txBody>
        </p:sp>
        <p:sp>
          <p:nvSpPr>
            <p:cNvPr id="22" name="Rectangle 20"/>
            <p:cNvSpPr>
              <a:spLocks noChangeArrowheads="1"/>
            </p:cNvSpPr>
            <p:nvPr/>
          </p:nvSpPr>
          <p:spPr bwMode="auto">
            <a:xfrm>
              <a:off x="231775" y="4038600"/>
              <a:ext cx="282748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9D0000"/>
                  </a:solidFill>
                  <a:latin typeface="Calibri" pitchFamily="34" charset="0"/>
                </a:rPr>
                <a:t>r</a:t>
              </a:r>
            </a:p>
          </p:txBody>
        </p:sp>
      </p:grpSp>
      <p:sp>
        <p:nvSpPr>
          <p:cNvPr id="23" name="Rectangle 21"/>
          <p:cNvSpPr>
            <a:spLocks noChangeArrowheads="1"/>
          </p:cNvSpPr>
          <p:nvPr/>
        </p:nvSpPr>
        <p:spPr bwMode="auto">
          <a:xfrm>
            <a:off x="5562600" y="4114801"/>
            <a:ext cx="4876800" cy="767987"/>
          </a:xfrm>
          <a:prstGeom prst="rect">
            <a:avLst/>
          </a:prstGeom>
          <a:solidFill>
            <a:srgbClr val="ABF3AD"/>
          </a:solidFill>
          <a:ln w="9525" cap="flat">
            <a:solidFill>
              <a:srgbClr val="9D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en-IN" altLang="en-US" sz="2200" b="1" dirty="0">
                <a:latin typeface="Calibri" pitchFamily="34" charset="0"/>
              </a:rPr>
              <a:t>r is a variable of type </a:t>
            </a:r>
            <a:r>
              <a:rPr lang="en-IN" altLang="en-US" sz="2200" b="1" dirty="0" err="1">
                <a:solidFill>
                  <a:srgbClr val="FF0000"/>
                </a:solidFill>
                <a:latin typeface="Calibri" pitchFamily="34" charset="0"/>
              </a:rPr>
              <a:t>struct</a:t>
            </a:r>
            <a:r>
              <a:rPr lang="en-IN" altLang="en-US" sz="2200" b="1" dirty="0">
                <a:solidFill>
                  <a:srgbClr val="FF0000"/>
                </a:solidFill>
                <a:latin typeface="Calibri" pitchFamily="34" charset="0"/>
              </a:rPr>
              <a:t> rect</a:t>
            </a:r>
            <a:r>
              <a:rPr lang="en-IN" altLang="en-US" sz="2200" b="1" dirty="0">
                <a:latin typeface="Calibri" pitchFamily="34" charset="0"/>
              </a:rPr>
              <a:t>. It has two </a:t>
            </a:r>
            <a:r>
              <a:rPr lang="en-IN" altLang="en-US" sz="2200" b="1" dirty="0" err="1">
                <a:solidFill>
                  <a:srgbClr val="FF0000"/>
                </a:solidFill>
                <a:latin typeface="Calibri" pitchFamily="34" charset="0"/>
              </a:rPr>
              <a:t>struct</a:t>
            </a:r>
            <a:r>
              <a:rPr lang="en-IN" altLang="en-US" sz="2200" b="1" dirty="0">
                <a:solidFill>
                  <a:srgbClr val="FF0000"/>
                </a:solidFill>
                <a:latin typeface="Calibri" pitchFamily="34" charset="0"/>
              </a:rPr>
              <a:t> point </a:t>
            </a:r>
            <a:r>
              <a:rPr lang="en-IN" altLang="en-US" sz="2200" b="1" dirty="0">
                <a:latin typeface="Calibri" pitchFamily="34" charset="0"/>
              </a:rPr>
              <a:t>structures as fields.</a:t>
            </a:r>
          </a:p>
        </p:txBody>
      </p:sp>
      <p:sp>
        <p:nvSpPr>
          <p:cNvPr id="24" name="Rectangle 22"/>
          <p:cNvSpPr>
            <a:spLocks noChangeArrowheads="1"/>
          </p:cNvSpPr>
          <p:nvPr/>
        </p:nvSpPr>
        <p:spPr bwMode="auto">
          <a:xfrm>
            <a:off x="5562600" y="5257800"/>
            <a:ext cx="3048000" cy="1106542"/>
          </a:xfrm>
          <a:prstGeom prst="rect">
            <a:avLst/>
          </a:prstGeom>
          <a:solidFill>
            <a:srgbClr val="C7D0E9"/>
          </a:solidFill>
          <a:ln w="9525" cap="flat">
            <a:solidFill>
              <a:srgbClr val="9D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en-IN" altLang="en-US" sz="2200" b="1" dirty="0">
                <a:latin typeface="Calibri" pitchFamily="34" charset="0"/>
              </a:rPr>
              <a:t>So how do we refer to the x of </a:t>
            </a:r>
            <a:r>
              <a:rPr lang="en-IN" altLang="en-US" sz="2200" b="1" dirty="0" err="1">
                <a:latin typeface="Calibri" pitchFamily="34" charset="0"/>
              </a:rPr>
              <a:t>leftbot</a:t>
            </a:r>
            <a:r>
              <a:rPr lang="en-IN" altLang="en-US" sz="2200" b="1" dirty="0">
                <a:latin typeface="Calibri" pitchFamily="34" charset="0"/>
              </a:rPr>
              <a:t> point structure of r?</a:t>
            </a:r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67324E2-95D1-44EF-ADD6-8E47809E8411}" type="slidenum">
              <a:rPr lang="en-IN" alt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11</a:t>
            </a:fld>
            <a:endParaRPr lang="en-IN" alt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40123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23" grpId="0" animBg="1"/>
      <p:bldP spid="2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0"/>
          <p:cNvSpPr>
            <a:spLocks noChangeArrowheads="1"/>
          </p:cNvSpPr>
          <p:nvPr/>
        </p:nvSpPr>
        <p:spPr bwMode="auto">
          <a:xfrm>
            <a:off x="1752600" y="228600"/>
            <a:ext cx="3733800" cy="5507746"/>
          </a:xfrm>
          <a:prstGeom prst="rect">
            <a:avLst/>
          </a:prstGeom>
          <a:solidFill>
            <a:srgbClr val="94F0E4"/>
          </a:solidFill>
          <a:ln w="9525" cap="flat">
            <a:solidFill>
              <a:srgbClr val="9D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en-IN" altLang="en-US" sz="2200" b="1" dirty="0" err="1">
                <a:latin typeface="Calibri" pitchFamily="34" charset="0"/>
              </a:rPr>
              <a:t>struct</a:t>
            </a:r>
            <a:r>
              <a:rPr lang="en-IN" altLang="en-US" sz="2200" b="1" dirty="0">
                <a:latin typeface="Calibri" pitchFamily="34" charset="0"/>
              </a:rPr>
              <a:t> point {</a:t>
            </a:r>
          </a:p>
          <a:p>
            <a:r>
              <a:rPr lang="en-IN" altLang="en-US" sz="2200" b="1" dirty="0">
                <a:latin typeface="Calibri" pitchFamily="34" charset="0"/>
              </a:rPr>
              <a:t>	</a:t>
            </a:r>
            <a:r>
              <a:rPr lang="en-IN" altLang="en-US" sz="2200" b="1" dirty="0" err="1">
                <a:latin typeface="Calibri" pitchFamily="34" charset="0"/>
              </a:rPr>
              <a:t>int</a:t>
            </a:r>
            <a:r>
              <a:rPr lang="en-IN" altLang="en-US" sz="2200" b="1" dirty="0">
                <a:latin typeface="Calibri" pitchFamily="34" charset="0"/>
              </a:rPr>
              <a:t> x;</a:t>
            </a:r>
          </a:p>
          <a:p>
            <a:r>
              <a:rPr lang="en-IN" altLang="en-US" sz="2200" b="1" dirty="0">
                <a:latin typeface="Calibri" pitchFamily="34" charset="0"/>
              </a:rPr>
              <a:t>	</a:t>
            </a:r>
            <a:r>
              <a:rPr lang="en-IN" altLang="en-US" sz="2200" b="1" dirty="0" err="1">
                <a:latin typeface="Calibri" pitchFamily="34" charset="0"/>
              </a:rPr>
              <a:t>int</a:t>
            </a:r>
            <a:r>
              <a:rPr lang="en-IN" altLang="en-US" sz="2200" b="1" dirty="0">
                <a:latin typeface="Calibri" pitchFamily="34" charset="0"/>
              </a:rPr>
              <a:t> y;</a:t>
            </a:r>
          </a:p>
          <a:p>
            <a:r>
              <a:rPr lang="en-IN" altLang="en-US" sz="2200" b="1" dirty="0">
                <a:latin typeface="Calibri" pitchFamily="34" charset="0"/>
              </a:rPr>
              <a:t>};</a:t>
            </a:r>
          </a:p>
          <a:p>
            <a:r>
              <a:rPr lang="en-IN" altLang="en-US" sz="2200" b="1" dirty="0" err="1">
                <a:latin typeface="Calibri" pitchFamily="34" charset="0"/>
              </a:rPr>
              <a:t>struct</a:t>
            </a:r>
            <a:r>
              <a:rPr lang="en-IN" altLang="en-US" sz="2200" b="1" dirty="0">
                <a:latin typeface="Calibri" pitchFamily="34" charset="0"/>
              </a:rPr>
              <a:t> </a:t>
            </a:r>
            <a:r>
              <a:rPr lang="en-IN" altLang="en-US" sz="2200" b="1" dirty="0" err="1">
                <a:latin typeface="Calibri" pitchFamily="34" charset="0"/>
              </a:rPr>
              <a:t>rect</a:t>
            </a:r>
            <a:r>
              <a:rPr lang="en-IN" altLang="en-US" sz="2200" b="1" dirty="0">
                <a:latin typeface="Calibri" pitchFamily="34" charset="0"/>
              </a:rPr>
              <a:t> {</a:t>
            </a:r>
          </a:p>
          <a:p>
            <a:r>
              <a:rPr lang="en-IN" altLang="en-US" sz="2200" b="1" dirty="0">
                <a:latin typeface="Calibri" pitchFamily="34" charset="0"/>
              </a:rPr>
              <a:t>   </a:t>
            </a:r>
            <a:r>
              <a:rPr lang="en-IN" altLang="en-US" sz="2200" b="1" dirty="0" err="1">
                <a:latin typeface="Calibri" pitchFamily="34" charset="0"/>
              </a:rPr>
              <a:t>struct</a:t>
            </a:r>
            <a:r>
              <a:rPr lang="en-IN" altLang="en-US" sz="2200" b="1" dirty="0">
                <a:latin typeface="Calibri" pitchFamily="34" charset="0"/>
              </a:rPr>
              <a:t> point </a:t>
            </a:r>
            <a:r>
              <a:rPr lang="en-IN" altLang="en-US" sz="2200" b="1" dirty="0" err="1">
                <a:latin typeface="Calibri" pitchFamily="34" charset="0"/>
              </a:rPr>
              <a:t>leftbot</a:t>
            </a:r>
            <a:r>
              <a:rPr lang="en-IN" altLang="en-US" sz="2200" b="1" dirty="0">
                <a:latin typeface="Calibri" pitchFamily="34" charset="0"/>
              </a:rPr>
              <a:t>;</a:t>
            </a:r>
          </a:p>
          <a:p>
            <a:r>
              <a:rPr lang="en-IN" altLang="en-US" sz="2200" b="1" dirty="0">
                <a:latin typeface="Calibri" pitchFamily="34" charset="0"/>
              </a:rPr>
              <a:t>   </a:t>
            </a:r>
            <a:r>
              <a:rPr lang="en-IN" altLang="en-US" sz="2200" b="1" dirty="0" err="1">
                <a:latin typeface="Calibri" pitchFamily="34" charset="0"/>
              </a:rPr>
              <a:t>struct</a:t>
            </a:r>
            <a:r>
              <a:rPr lang="en-IN" altLang="en-US" sz="2200" b="1" dirty="0">
                <a:latin typeface="Calibri" pitchFamily="34" charset="0"/>
              </a:rPr>
              <a:t> point </a:t>
            </a:r>
            <a:r>
              <a:rPr lang="en-IN" altLang="en-US" sz="2200" b="1" dirty="0" err="1">
                <a:latin typeface="Calibri" pitchFamily="34" charset="0"/>
              </a:rPr>
              <a:t>righttop</a:t>
            </a:r>
            <a:r>
              <a:rPr lang="en-IN" altLang="en-US" sz="2200" b="1" dirty="0">
                <a:latin typeface="Calibri" pitchFamily="34" charset="0"/>
              </a:rPr>
              <a:t>;</a:t>
            </a:r>
          </a:p>
          <a:p>
            <a:r>
              <a:rPr lang="en-IN" altLang="en-US" sz="2200" b="1" dirty="0">
                <a:latin typeface="Calibri" pitchFamily="34" charset="0"/>
              </a:rPr>
              <a:t>};</a:t>
            </a:r>
          </a:p>
          <a:p>
            <a:r>
              <a:rPr lang="en-IN" altLang="en-US" sz="2200" b="1" dirty="0" err="1">
                <a:latin typeface="Calibri" pitchFamily="34" charset="0"/>
              </a:rPr>
              <a:t>int</a:t>
            </a:r>
            <a:r>
              <a:rPr lang="en-IN" altLang="en-US" sz="2200" b="1" dirty="0">
                <a:latin typeface="Calibri" pitchFamily="34" charset="0"/>
              </a:rPr>
              <a:t> main() {</a:t>
            </a:r>
          </a:p>
          <a:p>
            <a:r>
              <a:rPr lang="en-IN" altLang="en-US" sz="2200" b="1" dirty="0">
                <a:latin typeface="Calibri" pitchFamily="34" charset="0"/>
              </a:rPr>
              <a:t>	struct </a:t>
            </a:r>
            <a:r>
              <a:rPr lang="en-IN" altLang="en-US" sz="2200" b="1" dirty="0" err="1">
                <a:latin typeface="Calibri" pitchFamily="34" charset="0"/>
              </a:rPr>
              <a:t>rect</a:t>
            </a:r>
            <a:r>
              <a:rPr lang="en-IN" altLang="en-US" sz="2200" b="1" dirty="0">
                <a:latin typeface="Calibri" pitchFamily="34" charset="0"/>
              </a:rPr>
              <a:t> r;</a:t>
            </a:r>
          </a:p>
          <a:p>
            <a:r>
              <a:rPr lang="en-IN" altLang="en-US" sz="2200" b="1" dirty="0">
                <a:latin typeface="Calibri" pitchFamily="34" charset="0"/>
              </a:rPr>
              <a:t>	</a:t>
            </a:r>
            <a:r>
              <a:rPr lang="en-IN" altLang="en-US" sz="2200" b="1" dirty="0" err="1">
                <a:latin typeface="Calibri" pitchFamily="34" charset="0"/>
              </a:rPr>
              <a:t>r.leftbot.x</a:t>
            </a:r>
            <a:r>
              <a:rPr lang="en-IN" altLang="en-US" sz="2200" b="1" dirty="0">
                <a:latin typeface="Calibri" pitchFamily="34" charset="0"/>
              </a:rPr>
              <a:t> = 0;</a:t>
            </a:r>
          </a:p>
          <a:p>
            <a:r>
              <a:rPr lang="en-IN" altLang="en-US" sz="2200" b="1" dirty="0">
                <a:latin typeface="Calibri" pitchFamily="34" charset="0"/>
              </a:rPr>
              <a:t>   	</a:t>
            </a:r>
            <a:r>
              <a:rPr lang="en-IN" altLang="en-US" sz="2200" b="1" dirty="0" err="1">
                <a:latin typeface="Calibri" pitchFamily="34" charset="0"/>
              </a:rPr>
              <a:t>r.leftbot.y</a:t>
            </a:r>
            <a:r>
              <a:rPr lang="en-IN" altLang="en-US" sz="2200" b="1" dirty="0">
                <a:latin typeface="Calibri" pitchFamily="34" charset="0"/>
              </a:rPr>
              <a:t> = 0;</a:t>
            </a:r>
          </a:p>
          <a:p>
            <a:r>
              <a:rPr lang="en-IN" altLang="en-US" sz="2200" b="1" dirty="0">
                <a:latin typeface="Calibri" pitchFamily="34" charset="0"/>
              </a:rPr>
              <a:t>   	</a:t>
            </a:r>
            <a:r>
              <a:rPr lang="en-IN" altLang="en-US" sz="2200" b="1" dirty="0" err="1">
                <a:latin typeface="Calibri" pitchFamily="34" charset="0"/>
              </a:rPr>
              <a:t>r.righttop.x</a:t>
            </a:r>
            <a:r>
              <a:rPr lang="en-IN" altLang="en-US" sz="2200" b="1" dirty="0">
                <a:latin typeface="Calibri" pitchFamily="34" charset="0"/>
              </a:rPr>
              <a:t> = 1;</a:t>
            </a:r>
          </a:p>
          <a:p>
            <a:r>
              <a:rPr lang="en-IN" altLang="en-US" sz="2200" b="1" dirty="0">
                <a:latin typeface="Calibri" pitchFamily="34" charset="0"/>
              </a:rPr>
              <a:t>   	</a:t>
            </a:r>
            <a:r>
              <a:rPr lang="en-IN" altLang="en-US" sz="2200" b="1" dirty="0" err="1">
                <a:latin typeface="Calibri" pitchFamily="34" charset="0"/>
              </a:rPr>
              <a:t>r.righttop.y</a:t>
            </a:r>
            <a:r>
              <a:rPr lang="en-IN" altLang="en-US" sz="2200" b="1" dirty="0">
                <a:latin typeface="Calibri" pitchFamily="34" charset="0"/>
              </a:rPr>
              <a:t> = 1;</a:t>
            </a:r>
          </a:p>
          <a:p>
            <a:r>
              <a:rPr lang="en-IN" altLang="en-US" sz="2200" b="1" dirty="0">
                <a:latin typeface="Calibri" pitchFamily="34" charset="0"/>
              </a:rPr>
              <a:t>           return 0;</a:t>
            </a:r>
          </a:p>
          <a:p>
            <a:r>
              <a:rPr lang="en-IN" altLang="en-US" sz="2200" b="1" dirty="0">
                <a:latin typeface="Calibri" pitchFamily="34" charset="0"/>
              </a:rPr>
              <a:t>}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5972175" y="44728"/>
            <a:ext cx="23756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360" cap="flat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IN" altLang="en-US">
                <a:solidFill>
                  <a:srgbClr val="000000"/>
                </a:solidFill>
                <a:latin typeface="Calibri"/>
              </a:rPr>
              <a:t> </a:t>
            </a:r>
          </a:p>
        </p:txBody>
      </p:sp>
      <p:grpSp>
        <p:nvGrpSpPr>
          <p:cNvPr id="3" name="Group 31"/>
          <p:cNvGrpSpPr/>
          <p:nvPr/>
        </p:nvGrpSpPr>
        <p:grpSpPr>
          <a:xfrm>
            <a:off x="5565776" y="1447800"/>
            <a:ext cx="3959225" cy="2209800"/>
            <a:chOff x="4041775" y="1447800"/>
            <a:chExt cx="3959225" cy="2209800"/>
          </a:xfrm>
        </p:grpSpPr>
        <p:sp>
          <p:nvSpPr>
            <p:cNvPr id="4" name="Rectangle 1"/>
            <p:cNvSpPr>
              <a:spLocks noChangeArrowheads="1"/>
            </p:cNvSpPr>
            <p:nvPr/>
          </p:nvSpPr>
          <p:spPr bwMode="auto">
            <a:xfrm>
              <a:off x="4648200" y="1447800"/>
              <a:ext cx="3352800" cy="2209800"/>
            </a:xfrm>
            <a:prstGeom prst="rect">
              <a:avLst/>
            </a:prstGeom>
            <a:solidFill>
              <a:srgbClr val="E5F6D8"/>
            </a:solidFill>
            <a:ln w="9360" cap="flat">
              <a:solidFill>
                <a:srgbClr val="9D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" name="Rectangle 3"/>
            <p:cNvSpPr>
              <a:spLocks noChangeArrowheads="1"/>
            </p:cNvSpPr>
            <p:nvPr/>
          </p:nvSpPr>
          <p:spPr bwMode="auto">
            <a:xfrm>
              <a:off x="5105400" y="1905000"/>
              <a:ext cx="1295400" cy="1447800"/>
            </a:xfrm>
            <a:prstGeom prst="rect">
              <a:avLst/>
            </a:prstGeom>
            <a:solidFill>
              <a:srgbClr val="FFF1CE"/>
            </a:solidFill>
            <a:ln w="9360" cap="flat">
              <a:solidFill>
                <a:srgbClr val="9D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7" name="AutoShape 4"/>
            <p:cNvSpPr>
              <a:spLocks noChangeArrowheads="1"/>
            </p:cNvSpPr>
            <p:nvPr/>
          </p:nvSpPr>
          <p:spPr bwMode="auto">
            <a:xfrm>
              <a:off x="5562600" y="20574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ABF3AD"/>
            </a:solidFill>
            <a:ln w="6480" cap="flat">
              <a:solidFill>
                <a:srgbClr val="5D9A2B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8" name="AutoShape 5"/>
            <p:cNvSpPr>
              <a:spLocks noChangeArrowheads="1"/>
            </p:cNvSpPr>
            <p:nvPr/>
          </p:nvSpPr>
          <p:spPr bwMode="auto">
            <a:xfrm>
              <a:off x="5562600" y="27432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FBD0E4"/>
            </a:solidFill>
            <a:ln w="6480" cap="flat">
              <a:solidFill>
                <a:srgbClr val="5D9A2B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5184775" y="2133600"/>
              <a:ext cx="311602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9D0000"/>
                  </a:solidFill>
                  <a:latin typeface="Calibri" pitchFamily="34" charset="0"/>
                </a:rPr>
                <a:t>x</a:t>
              </a:r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auto">
            <a:xfrm>
              <a:off x="5184775" y="2819400"/>
              <a:ext cx="314808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9D0000"/>
                  </a:solidFill>
                  <a:latin typeface="Calibri" pitchFamily="34" charset="0"/>
                </a:rPr>
                <a:t>y</a:t>
              </a:r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auto">
            <a:xfrm>
              <a:off x="6477000" y="1905000"/>
              <a:ext cx="1295400" cy="1447800"/>
            </a:xfrm>
            <a:prstGeom prst="rect">
              <a:avLst/>
            </a:prstGeom>
            <a:solidFill>
              <a:srgbClr val="FFF1CE"/>
            </a:solidFill>
            <a:ln w="9360" cap="flat">
              <a:solidFill>
                <a:srgbClr val="9D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2" name="AutoShape 10"/>
            <p:cNvSpPr>
              <a:spLocks noChangeArrowheads="1"/>
            </p:cNvSpPr>
            <p:nvPr/>
          </p:nvSpPr>
          <p:spPr bwMode="auto">
            <a:xfrm>
              <a:off x="6934200" y="20574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ABF3AD"/>
            </a:solidFill>
            <a:ln w="6480" cap="flat">
              <a:solidFill>
                <a:srgbClr val="5D9A2B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3" name="AutoShape 11"/>
            <p:cNvSpPr>
              <a:spLocks noChangeArrowheads="1"/>
            </p:cNvSpPr>
            <p:nvPr/>
          </p:nvSpPr>
          <p:spPr bwMode="auto">
            <a:xfrm>
              <a:off x="6934200" y="27432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FBD0E4"/>
            </a:solidFill>
            <a:ln w="6480" cap="flat">
              <a:solidFill>
                <a:srgbClr val="5D9A2B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4" name="Rectangle 12"/>
            <p:cNvSpPr>
              <a:spLocks noChangeArrowheads="1"/>
            </p:cNvSpPr>
            <p:nvPr/>
          </p:nvSpPr>
          <p:spPr bwMode="auto">
            <a:xfrm>
              <a:off x="6556375" y="2209800"/>
              <a:ext cx="311602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9D0000"/>
                  </a:solidFill>
                  <a:latin typeface="Calibri" pitchFamily="34" charset="0"/>
                </a:rPr>
                <a:t>x</a:t>
              </a:r>
            </a:p>
          </p:txBody>
        </p:sp>
        <p:sp>
          <p:nvSpPr>
            <p:cNvPr id="15" name="Rectangle 13"/>
            <p:cNvSpPr>
              <a:spLocks noChangeArrowheads="1"/>
            </p:cNvSpPr>
            <p:nvPr/>
          </p:nvSpPr>
          <p:spPr bwMode="auto">
            <a:xfrm>
              <a:off x="6556375" y="2895600"/>
              <a:ext cx="314808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9D0000"/>
                  </a:solidFill>
                  <a:latin typeface="Calibri" pitchFamily="34" charset="0"/>
                </a:rPr>
                <a:t>y</a:t>
              </a:r>
            </a:p>
          </p:txBody>
        </p:sp>
        <p:sp>
          <p:nvSpPr>
            <p:cNvPr id="16" name="Rectangle 14"/>
            <p:cNvSpPr>
              <a:spLocks noChangeArrowheads="1"/>
            </p:cNvSpPr>
            <p:nvPr/>
          </p:nvSpPr>
          <p:spPr bwMode="auto">
            <a:xfrm>
              <a:off x="5113338" y="1447800"/>
              <a:ext cx="979605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>
              <a:lvl1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1pPr>
              <a:lvl2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2pPr>
              <a:lvl3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3pPr>
              <a:lvl4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4pPr>
              <a:lvl5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9pPr>
            </a:lstStyle>
            <a:p>
              <a:r>
                <a:rPr lang="en-IN" altLang="en-US" sz="2200" b="1" dirty="0" err="1">
                  <a:solidFill>
                    <a:srgbClr val="9D0000"/>
                  </a:solidFill>
                  <a:latin typeface="Calibri" pitchFamily="34" charset="0"/>
                </a:rPr>
                <a:t>leftbot</a:t>
              </a:r>
              <a:endParaRPr lang="en-IN" altLang="en-US" sz="2200" b="1" dirty="0">
                <a:solidFill>
                  <a:srgbClr val="9D0000"/>
                </a:solidFill>
                <a:latin typeface="Calibri" pitchFamily="34" charset="0"/>
              </a:endParaRPr>
            </a:p>
          </p:txBody>
        </p:sp>
        <p:sp>
          <p:nvSpPr>
            <p:cNvPr id="17" name="Rectangle 15"/>
            <p:cNvSpPr>
              <a:spLocks noChangeArrowheads="1"/>
            </p:cNvSpPr>
            <p:nvPr/>
          </p:nvSpPr>
          <p:spPr bwMode="auto">
            <a:xfrm>
              <a:off x="6486525" y="1447800"/>
              <a:ext cx="1125221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>
              <a:lvl1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1pPr>
              <a:lvl2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2pPr>
              <a:lvl3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3pPr>
              <a:lvl4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4pPr>
              <a:lvl5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9pPr>
            </a:lstStyle>
            <a:p>
              <a:r>
                <a:rPr lang="en-IN" altLang="en-US" sz="2200" b="1" dirty="0" err="1">
                  <a:solidFill>
                    <a:srgbClr val="9D0000"/>
                  </a:solidFill>
                  <a:latin typeface="Calibri" pitchFamily="34" charset="0"/>
                </a:rPr>
                <a:t>righttop</a:t>
              </a:r>
              <a:endParaRPr lang="en-IN" altLang="en-US" sz="2200" b="1" dirty="0">
                <a:solidFill>
                  <a:srgbClr val="9D0000"/>
                </a:solidFill>
                <a:latin typeface="Calibri" pitchFamily="34" charset="0"/>
              </a:endParaRPr>
            </a:p>
          </p:txBody>
        </p:sp>
        <p:sp>
          <p:nvSpPr>
            <p:cNvPr id="18" name="Rectangle 16"/>
            <p:cNvSpPr>
              <a:spLocks noChangeArrowheads="1"/>
            </p:cNvSpPr>
            <p:nvPr/>
          </p:nvSpPr>
          <p:spPr bwMode="auto">
            <a:xfrm>
              <a:off x="5716588" y="2133600"/>
              <a:ext cx="324426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0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19" name="Rectangle 17"/>
            <p:cNvSpPr>
              <a:spLocks noChangeArrowheads="1"/>
            </p:cNvSpPr>
            <p:nvPr/>
          </p:nvSpPr>
          <p:spPr bwMode="auto">
            <a:xfrm>
              <a:off x="5716588" y="2819400"/>
              <a:ext cx="324426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0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20" name="Rectangle 18"/>
            <p:cNvSpPr>
              <a:spLocks noChangeArrowheads="1"/>
            </p:cNvSpPr>
            <p:nvPr/>
          </p:nvSpPr>
          <p:spPr bwMode="auto">
            <a:xfrm>
              <a:off x="7088188" y="2133600"/>
              <a:ext cx="324426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0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21" name="Rectangle 19"/>
            <p:cNvSpPr>
              <a:spLocks noChangeArrowheads="1"/>
            </p:cNvSpPr>
            <p:nvPr/>
          </p:nvSpPr>
          <p:spPr bwMode="auto">
            <a:xfrm>
              <a:off x="7088188" y="2819400"/>
              <a:ext cx="324426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0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4041775" y="1447800"/>
              <a:ext cx="282748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9D0000"/>
                  </a:solidFill>
                  <a:latin typeface="Calibri" pitchFamily="34" charset="0"/>
                </a:rPr>
                <a:t>r</a:t>
              </a:r>
            </a:p>
          </p:txBody>
        </p:sp>
      </p:grp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4642281" y="414179"/>
            <a:ext cx="1329893" cy="429433"/>
          </a:xfrm>
          <a:prstGeom prst="rect">
            <a:avLst/>
          </a:prstGeom>
          <a:solidFill>
            <a:srgbClr val="FFCA9F"/>
          </a:solidFill>
          <a:ln w="9525" cap="flat">
            <a:solidFill>
              <a:srgbClr val="9D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>
            <a:spAutoFit/>
          </a:bodyPr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en-IN" altLang="en-US" sz="2200" b="1" dirty="0" err="1">
                <a:latin typeface="Calibri" pitchFamily="34" charset="0"/>
              </a:rPr>
              <a:t>r.leftbot.y</a:t>
            </a:r>
            <a:endParaRPr lang="en-IN" altLang="en-US" sz="2200" b="1" dirty="0">
              <a:latin typeface="Calibri" pitchFamily="34" charset="0"/>
            </a:endParaRPr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5082143" y="906937"/>
            <a:ext cx="1336305" cy="429433"/>
          </a:xfrm>
          <a:prstGeom prst="rect">
            <a:avLst/>
          </a:prstGeom>
          <a:solidFill>
            <a:srgbClr val="FFCA9F"/>
          </a:solidFill>
          <a:ln w="9525" cap="flat">
            <a:solidFill>
              <a:srgbClr val="9D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>
            <a:spAutoFit/>
          </a:bodyPr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en-IN" altLang="en-US" sz="2200" b="1" dirty="0" err="1">
                <a:latin typeface="Calibri" pitchFamily="34" charset="0"/>
              </a:rPr>
              <a:t>r.leftbot.x</a:t>
            </a:r>
            <a:endParaRPr lang="en-IN" altLang="en-US" sz="2200" b="1" dirty="0">
              <a:latin typeface="Calibri" pitchFamily="34" charset="0"/>
            </a:endParaRPr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10293021" y="394883"/>
            <a:ext cx="1475510" cy="429433"/>
          </a:xfrm>
          <a:prstGeom prst="rect">
            <a:avLst/>
          </a:prstGeom>
          <a:solidFill>
            <a:srgbClr val="FFCA9F"/>
          </a:solidFill>
          <a:ln w="9525" cap="flat">
            <a:solidFill>
              <a:srgbClr val="9D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>
            <a:spAutoFit/>
          </a:bodyPr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en-IN" altLang="en-US" sz="2200" b="1" dirty="0" err="1">
                <a:latin typeface="Calibri" pitchFamily="34" charset="0"/>
              </a:rPr>
              <a:t>r.righttop.y</a:t>
            </a:r>
            <a:endParaRPr lang="en-IN" altLang="en-US" sz="2200" b="1" dirty="0">
              <a:latin typeface="Calibri" pitchFamily="34" charset="0"/>
            </a:endParaRP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9646334" y="933449"/>
            <a:ext cx="1481922" cy="429433"/>
          </a:xfrm>
          <a:prstGeom prst="rect">
            <a:avLst/>
          </a:prstGeom>
          <a:solidFill>
            <a:srgbClr val="FFCA9F"/>
          </a:solidFill>
          <a:ln w="9525" cap="flat">
            <a:solidFill>
              <a:srgbClr val="9D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>
            <a:spAutoFit/>
          </a:bodyPr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en-IN" altLang="en-US" sz="2200" b="1" dirty="0" err="1">
                <a:latin typeface="Calibri" pitchFamily="34" charset="0"/>
              </a:rPr>
              <a:t>r.righttop.x</a:t>
            </a:r>
            <a:endParaRPr lang="en-IN" altLang="en-US" sz="2200" b="1" dirty="0">
              <a:latin typeface="Calibri" pitchFamily="34" charset="0"/>
            </a:endParaRPr>
          </a:p>
        </p:txBody>
      </p:sp>
      <p:cxnSp>
        <p:nvCxnSpPr>
          <p:cNvPr id="27" name="AutoShape 26"/>
          <p:cNvCxnSpPr>
            <a:cxnSpLocks noChangeShapeType="1"/>
          </p:cNvCxnSpPr>
          <p:nvPr/>
        </p:nvCxnSpPr>
        <p:spPr bwMode="auto">
          <a:xfrm>
            <a:off x="5943600" y="685800"/>
            <a:ext cx="1143000" cy="2324100"/>
          </a:xfrm>
          <a:prstGeom prst="bentConnector3">
            <a:avLst>
              <a:gd name="adj1" fmla="val 50000"/>
            </a:avLst>
          </a:prstGeom>
          <a:noFill/>
          <a:ln w="38100" cap="flat">
            <a:solidFill>
              <a:srgbClr val="007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8" name="AutoShape 27"/>
          <p:cNvCxnSpPr>
            <a:cxnSpLocks noChangeShapeType="1"/>
          </p:cNvCxnSpPr>
          <p:nvPr/>
        </p:nvCxnSpPr>
        <p:spPr bwMode="auto">
          <a:xfrm>
            <a:off x="6400800" y="1143000"/>
            <a:ext cx="685800" cy="914400"/>
          </a:xfrm>
          <a:prstGeom prst="bentConnector3">
            <a:avLst>
              <a:gd name="adj1" fmla="val 50000"/>
            </a:avLst>
          </a:prstGeom>
          <a:noFill/>
          <a:ln w="38100" cap="flat">
            <a:solidFill>
              <a:srgbClr val="007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9" name="AutoShape 28"/>
          <p:cNvCxnSpPr>
            <a:cxnSpLocks noChangeShapeType="1"/>
            <a:stCxn id="26" idx="1"/>
          </p:cNvCxnSpPr>
          <p:nvPr/>
        </p:nvCxnSpPr>
        <p:spPr bwMode="auto">
          <a:xfrm rot="10800000" flipV="1">
            <a:off x="9144000" y="1148166"/>
            <a:ext cx="502334" cy="985434"/>
          </a:xfrm>
          <a:prstGeom prst="bentConnector2">
            <a:avLst/>
          </a:prstGeom>
          <a:noFill/>
          <a:ln w="38100" cap="flat">
            <a:solidFill>
              <a:srgbClr val="007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0" name="AutoShape 29"/>
          <p:cNvCxnSpPr>
            <a:cxnSpLocks noChangeShapeType="1"/>
          </p:cNvCxnSpPr>
          <p:nvPr/>
        </p:nvCxnSpPr>
        <p:spPr bwMode="auto">
          <a:xfrm flipH="1">
            <a:off x="9144000" y="609600"/>
            <a:ext cx="1143000" cy="2400300"/>
          </a:xfrm>
          <a:prstGeom prst="bentConnector3">
            <a:avLst>
              <a:gd name="adj1" fmla="val 50000"/>
            </a:avLst>
          </a:prstGeom>
          <a:noFill/>
          <a:ln w="38100" cap="flat">
            <a:solidFill>
              <a:srgbClr val="007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31" name="Rectangle 30"/>
          <p:cNvSpPr>
            <a:spLocks noChangeArrowheads="1"/>
          </p:cNvSpPr>
          <p:nvPr/>
        </p:nvSpPr>
        <p:spPr bwMode="auto">
          <a:xfrm>
            <a:off x="4981755" y="5638801"/>
            <a:ext cx="3023754" cy="767987"/>
          </a:xfrm>
          <a:prstGeom prst="rect">
            <a:avLst/>
          </a:prstGeom>
          <a:solidFill>
            <a:srgbClr val="F4FAA4"/>
          </a:solidFill>
          <a:ln w="9525" cap="flat">
            <a:solidFill>
              <a:srgbClr val="9D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ctr"/>
            <a:r>
              <a:rPr lang="en-IN" altLang="en-US" sz="2200" b="1" dirty="0">
                <a:latin typeface="Calibri" pitchFamily="34" charset="0"/>
              </a:rPr>
              <a:t>Addressing nested fields</a:t>
            </a:r>
          </a:p>
          <a:p>
            <a:pPr algn="ctr"/>
            <a:r>
              <a:rPr lang="en-IN" altLang="en-US" sz="2200" b="1" dirty="0">
                <a:latin typeface="Calibri" pitchFamily="34" charset="0"/>
              </a:rPr>
              <a:t>unambiguously</a:t>
            </a:r>
          </a:p>
        </p:txBody>
      </p:sp>
      <p:sp>
        <p:nvSpPr>
          <p:cNvPr id="33" name="Slide Number Placeholder 3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67324E2-95D1-44EF-ADD6-8E47809E8411}" type="slidenum">
              <a:rPr lang="en-IN" alt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12</a:t>
            </a:fld>
            <a:endParaRPr lang="en-IN" alt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51916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5972175" y="44728"/>
            <a:ext cx="23756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360" cap="flat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IN" altLang="en-US">
                <a:solidFill>
                  <a:srgbClr val="000000"/>
                </a:solidFill>
                <a:latin typeface="Calibri"/>
              </a:rPr>
              <a:t> 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524000" y="0"/>
            <a:ext cx="6858000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ctr"/>
            <a:r>
              <a:rPr lang="en-IN" altLang="en-US" sz="3200" b="1" dirty="0">
                <a:solidFill>
                  <a:prstClr val="black"/>
                </a:solidFill>
                <a:latin typeface="Calibri" pitchFamily="34" charset="0"/>
              </a:rPr>
              <a:t>Initializing structures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52600" y="533400"/>
            <a:ext cx="4724400" cy="1106542"/>
          </a:xfrm>
          <a:prstGeom prst="rect">
            <a:avLst/>
          </a:prstGeom>
          <a:solidFill>
            <a:srgbClr val="C5F3FF"/>
          </a:solidFill>
          <a:ln w="9525" cap="flat">
            <a:solidFill>
              <a:srgbClr val="9D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en-IN" altLang="en-US" sz="2200" b="1" dirty="0" err="1">
                <a:latin typeface="Calibri" pitchFamily="34" charset="0"/>
              </a:rPr>
              <a:t>struct</a:t>
            </a:r>
            <a:r>
              <a:rPr lang="en-IN" altLang="en-US" sz="2200" b="1" dirty="0">
                <a:latin typeface="Calibri" pitchFamily="34" charset="0"/>
              </a:rPr>
              <a:t> point {</a:t>
            </a:r>
          </a:p>
          <a:p>
            <a:r>
              <a:rPr lang="en-IN" altLang="en-US" sz="2200" b="1" dirty="0">
                <a:latin typeface="Calibri" pitchFamily="34" charset="0"/>
              </a:rPr>
              <a:t>	</a:t>
            </a:r>
            <a:r>
              <a:rPr lang="en-IN" altLang="en-US" sz="2200" b="1" dirty="0" err="1">
                <a:latin typeface="Calibri" pitchFamily="34" charset="0"/>
              </a:rPr>
              <a:t>int</a:t>
            </a:r>
            <a:r>
              <a:rPr lang="en-IN" altLang="en-US" sz="2200" b="1" dirty="0">
                <a:latin typeface="Calibri" pitchFamily="34" charset="0"/>
              </a:rPr>
              <a:t> x; </a:t>
            </a:r>
            <a:r>
              <a:rPr lang="en-IN" altLang="en-US" sz="2200" b="1" dirty="0" err="1">
                <a:latin typeface="Calibri" pitchFamily="34" charset="0"/>
              </a:rPr>
              <a:t>int</a:t>
            </a:r>
            <a:r>
              <a:rPr lang="en-IN" altLang="en-US" sz="2200" b="1" dirty="0">
                <a:latin typeface="Calibri" pitchFamily="34" charset="0"/>
              </a:rPr>
              <a:t> y;</a:t>
            </a:r>
          </a:p>
          <a:p>
            <a:r>
              <a:rPr lang="en-IN" altLang="en-US" sz="2200" b="1" dirty="0">
                <a:latin typeface="Calibri" pitchFamily="34" charset="0"/>
              </a:rPr>
              <a:t>};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752600" y="1676400"/>
            <a:ext cx="4724400" cy="2101850"/>
          </a:xfrm>
          <a:prstGeom prst="rect">
            <a:avLst/>
          </a:prstGeom>
          <a:solidFill>
            <a:srgbClr val="FFE39D"/>
          </a:solidFill>
          <a:ln w="9525" cap="flat">
            <a:solidFill>
              <a:srgbClr val="9D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 marL="457200" indent="-45561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>
              <a:buClr>
                <a:srgbClr val="9D0000"/>
              </a:buClr>
              <a:buSzPct val="45000"/>
              <a:buFont typeface="Times New Roman" pitchFamily="16" charset="0"/>
              <a:buAutoNum type="arabicPeriod"/>
            </a:pPr>
            <a:r>
              <a:rPr lang="en-IN" altLang="en-US" sz="2200" b="1" dirty="0">
                <a:latin typeface="Calibri" pitchFamily="34" charset="0"/>
              </a:rPr>
              <a:t>Initializing structures is very similar to initializing arrays.</a:t>
            </a:r>
          </a:p>
          <a:p>
            <a:pPr>
              <a:buClr>
                <a:srgbClr val="9D0000"/>
              </a:buClr>
              <a:buSzPct val="45000"/>
              <a:buFont typeface="Times New Roman" pitchFamily="16" charset="0"/>
              <a:buAutoNum type="arabicPeriod"/>
            </a:pPr>
            <a:r>
              <a:rPr lang="en-IN" altLang="en-US" sz="2200" b="1" dirty="0">
                <a:latin typeface="Calibri" pitchFamily="34" charset="0"/>
              </a:rPr>
              <a:t>Enclose the values of all the fields in braces.</a:t>
            </a:r>
          </a:p>
          <a:p>
            <a:pPr>
              <a:buClr>
                <a:srgbClr val="9D0000"/>
              </a:buClr>
              <a:buSzPct val="45000"/>
              <a:buFont typeface="Times New Roman" pitchFamily="16" charset="0"/>
              <a:buAutoNum type="arabicPeriod"/>
            </a:pPr>
            <a:r>
              <a:rPr lang="en-IN" altLang="en-US" sz="2200" b="1" dirty="0">
                <a:latin typeface="Calibri" pitchFamily="34" charset="0"/>
              </a:rPr>
              <a:t>Values of different fields are separated by commas.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752600" y="3886200"/>
            <a:ext cx="4724400" cy="2460758"/>
          </a:xfrm>
          <a:prstGeom prst="rect">
            <a:avLst/>
          </a:prstGeom>
          <a:solidFill>
            <a:srgbClr val="94F0E4"/>
          </a:solidFill>
          <a:ln w="9525" cap="flat">
            <a:solidFill>
              <a:srgbClr val="9D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en-IN" altLang="en-US" sz="2200" b="1" dirty="0" err="1">
                <a:latin typeface="Calibri" pitchFamily="34" charset="0"/>
              </a:rPr>
              <a:t>struct</a:t>
            </a:r>
            <a:r>
              <a:rPr lang="en-IN" altLang="en-US" sz="2200" b="1" dirty="0">
                <a:latin typeface="Calibri" pitchFamily="34" charset="0"/>
              </a:rPr>
              <a:t> </a:t>
            </a:r>
            <a:r>
              <a:rPr lang="en-IN" altLang="en-US" sz="2200" b="1" dirty="0" err="1">
                <a:latin typeface="Calibri" pitchFamily="34" charset="0"/>
              </a:rPr>
              <a:t>rect</a:t>
            </a:r>
            <a:r>
              <a:rPr lang="en-IN" altLang="en-US" sz="2200" b="1" dirty="0">
                <a:latin typeface="Calibri" pitchFamily="34" charset="0"/>
              </a:rPr>
              <a:t> {</a:t>
            </a:r>
          </a:p>
          <a:p>
            <a:r>
              <a:rPr lang="en-IN" altLang="en-US" sz="2200" b="1" dirty="0">
                <a:latin typeface="Calibri" pitchFamily="34" charset="0"/>
              </a:rPr>
              <a:t>   </a:t>
            </a:r>
            <a:r>
              <a:rPr lang="en-IN" altLang="en-US" sz="2200" b="1" dirty="0" err="1">
                <a:latin typeface="Calibri" pitchFamily="34" charset="0"/>
              </a:rPr>
              <a:t>struct</a:t>
            </a:r>
            <a:r>
              <a:rPr lang="en-IN" altLang="en-US" sz="2200" b="1" dirty="0">
                <a:latin typeface="Calibri" pitchFamily="34" charset="0"/>
              </a:rPr>
              <a:t> point </a:t>
            </a:r>
            <a:r>
              <a:rPr lang="en-IN" altLang="en-US" sz="2200" b="1" dirty="0" err="1">
                <a:latin typeface="Calibri" pitchFamily="34" charset="0"/>
              </a:rPr>
              <a:t>leftbot</a:t>
            </a:r>
            <a:r>
              <a:rPr lang="en-IN" altLang="en-US" sz="2200" b="1" dirty="0">
                <a:latin typeface="Calibri" pitchFamily="34" charset="0"/>
              </a:rPr>
              <a:t>;</a:t>
            </a:r>
          </a:p>
          <a:p>
            <a:r>
              <a:rPr lang="en-IN" altLang="en-US" sz="2200" b="1" dirty="0">
                <a:latin typeface="Calibri" pitchFamily="34" charset="0"/>
              </a:rPr>
              <a:t>   </a:t>
            </a:r>
            <a:r>
              <a:rPr lang="en-IN" altLang="en-US" sz="2200" b="1" dirty="0" err="1">
                <a:latin typeface="Calibri" pitchFamily="34" charset="0"/>
              </a:rPr>
              <a:t>struct</a:t>
            </a:r>
            <a:r>
              <a:rPr lang="en-IN" altLang="en-US" sz="2200" b="1" dirty="0">
                <a:latin typeface="Calibri" pitchFamily="34" charset="0"/>
              </a:rPr>
              <a:t> point </a:t>
            </a:r>
            <a:r>
              <a:rPr lang="en-IN" altLang="en-US" sz="2200" b="1" dirty="0" err="1">
                <a:latin typeface="Calibri" pitchFamily="34" charset="0"/>
              </a:rPr>
              <a:t>righttop</a:t>
            </a:r>
            <a:r>
              <a:rPr lang="en-IN" altLang="en-US" sz="2200" b="1" dirty="0">
                <a:latin typeface="Calibri" pitchFamily="34" charset="0"/>
              </a:rPr>
              <a:t>;</a:t>
            </a:r>
          </a:p>
          <a:p>
            <a:r>
              <a:rPr lang="en-IN" altLang="en-US" sz="2200" b="1" dirty="0">
                <a:latin typeface="Calibri" pitchFamily="34" charset="0"/>
              </a:rPr>
              <a:t>};</a:t>
            </a:r>
          </a:p>
          <a:p>
            <a:r>
              <a:rPr lang="en-IN" altLang="en-US" sz="2200" b="1" dirty="0" err="1">
                <a:latin typeface="Calibri" pitchFamily="34" charset="0"/>
              </a:rPr>
              <a:t>struct</a:t>
            </a:r>
            <a:r>
              <a:rPr lang="en-IN" altLang="en-US" sz="2200" b="1" dirty="0">
                <a:latin typeface="Calibri" pitchFamily="34" charset="0"/>
              </a:rPr>
              <a:t> point p = {0,0};</a:t>
            </a:r>
          </a:p>
          <a:p>
            <a:r>
              <a:rPr lang="en-IN" altLang="en-US" sz="2200" b="1" dirty="0" err="1">
                <a:latin typeface="Calibri" pitchFamily="34" charset="0"/>
              </a:rPr>
              <a:t>struct</a:t>
            </a:r>
            <a:r>
              <a:rPr lang="en-IN" altLang="en-US" sz="2200" b="1" dirty="0">
                <a:latin typeface="Calibri" pitchFamily="34" charset="0"/>
              </a:rPr>
              <a:t> point q = {1,1};</a:t>
            </a:r>
          </a:p>
          <a:p>
            <a:r>
              <a:rPr lang="en-IN" altLang="en-US" sz="2200" b="1" dirty="0" err="1">
                <a:latin typeface="Calibri" pitchFamily="34" charset="0"/>
              </a:rPr>
              <a:t>struct</a:t>
            </a:r>
            <a:r>
              <a:rPr lang="en-IN" altLang="en-US" sz="2200" b="1" dirty="0">
                <a:latin typeface="Calibri" pitchFamily="34" charset="0"/>
              </a:rPr>
              <a:t> </a:t>
            </a:r>
            <a:r>
              <a:rPr lang="en-IN" altLang="en-US" sz="2200" b="1" dirty="0" err="1">
                <a:latin typeface="Calibri" pitchFamily="34" charset="0"/>
              </a:rPr>
              <a:t>rect</a:t>
            </a:r>
            <a:r>
              <a:rPr lang="en-IN" altLang="en-US" sz="2200" b="1" dirty="0">
                <a:latin typeface="Calibri" pitchFamily="34" charset="0"/>
              </a:rPr>
              <a:t> r = {{0,0}, {1,1}};</a:t>
            </a:r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>
            <a:off x="6934200" y="990600"/>
            <a:ext cx="1588" cy="3733800"/>
          </a:xfrm>
          <a:prstGeom prst="line">
            <a:avLst/>
          </a:prstGeom>
          <a:noFill/>
          <a:ln w="9360" cap="flat">
            <a:solidFill>
              <a:srgbClr val="0070C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>
            <a:off x="6553200" y="4191000"/>
            <a:ext cx="4038600" cy="1588"/>
          </a:xfrm>
          <a:prstGeom prst="line">
            <a:avLst/>
          </a:prstGeom>
          <a:noFill/>
          <a:ln w="9360" cap="flat">
            <a:solidFill>
              <a:srgbClr val="0070C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6556375" y="4114800"/>
            <a:ext cx="330200" cy="425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>
            <a:spAutoFit/>
          </a:bodyPr>
          <a:lstStyle/>
          <a:p>
            <a:r>
              <a:rPr lang="en-IN" altLang="en-US" sz="2200" b="1" dirty="0">
                <a:solidFill>
                  <a:srgbClr val="9D0000"/>
                </a:solidFill>
                <a:latin typeface="Calibri" pitchFamily="34" charset="0"/>
              </a:rPr>
              <a:t>p</a:t>
            </a: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6861176" y="4191001"/>
            <a:ext cx="707543" cy="429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>
            <a:spAutoFit/>
          </a:bodyPr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en-IN" altLang="en-US" sz="2200" dirty="0">
                <a:latin typeface="Calibri" pitchFamily="34" charset="0"/>
              </a:rPr>
              <a:t>(0,0)</a:t>
            </a:r>
          </a:p>
        </p:txBody>
      </p:sp>
      <p:sp>
        <p:nvSpPr>
          <p:cNvPr id="12" name="Line 10"/>
          <p:cNvSpPr>
            <a:spLocks noChangeShapeType="1"/>
          </p:cNvSpPr>
          <p:nvPr/>
        </p:nvSpPr>
        <p:spPr bwMode="auto">
          <a:xfrm>
            <a:off x="8610600" y="2667000"/>
            <a:ext cx="1588" cy="1600200"/>
          </a:xfrm>
          <a:prstGeom prst="line">
            <a:avLst/>
          </a:prstGeom>
          <a:noFill/>
          <a:ln w="9360" cap="flat">
            <a:solidFill>
              <a:srgbClr val="0070C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Line 11"/>
          <p:cNvSpPr>
            <a:spLocks noChangeShapeType="1"/>
          </p:cNvSpPr>
          <p:nvPr/>
        </p:nvSpPr>
        <p:spPr bwMode="auto">
          <a:xfrm>
            <a:off x="6858000" y="2667000"/>
            <a:ext cx="1752600" cy="1588"/>
          </a:xfrm>
          <a:prstGeom prst="line">
            <a:avLst/>
          </a:prstGeom>
          <a:noFill/>
          <a:ln w="9360" cap="flat">
            <a:solidFill>
              <a:srgbClr val="0070C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8386764" y="2286000"/>
            <a:ext cx="712787" cy="425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>
            <a:spAutoFit/>
          </a:bodyPr>
          <a:lstStyle/>
          <a:p>
            <a:r>
              <a:rPr lang="en-IN" altLang="en-US" sz="2200" dirty="0">
                <a:solidFill>
                  <a:srgbClr val="000000"/>
                </a:solidFill>
                <a:latin typeface="Calibri" pitchFamily="34" charset="0"/>
              </a:rPr>
              <a:t>(1,1)</a:t>
            </a:r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8689975" y="2667001"/>
            <a:ext cx="332440" cy="429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>
            <a:spAutoFit/>
          </a:bodyPr>
          <a:lstStyle/>
          <a:p>
            <a:r>
              <a:rPr lang="en-IN" altLang="en-US" sz="2200" b="1" dirty="0">
                <a:solidFill>
                  <a:srgbClr val="9D0000"/>
                </a:solidFill>
                <a:latin typeface="Calibri" pitchFamily="34" charset="0"/>
              </a:rPr>
              <a:t>q</a:t>
            </a:r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6934200" y="2667000"/>
            <a:ext cx="1676400" cy="1524000"/>
          </a:xfrm>
          <a:prstGeom prst="rect">
            <a:avLst/>
          </a:prstGeom>
          <a:solidFill>
            <a:srgbClr val="E8FCAA"/>
          </a:solidFill>
          <a:ln w="6480" cap="flat">
            <a:solidFill>
              <a:srgbClr val="9D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5"/>
          <p:cNvSpPr>
            <a:spLocks noChangeArrowheads="1"/>
          </p:cNvSpPr>
          <p:nvPr/>
        </p:nvSpPr>
        <p:spPr bwMode="auto">
          <a:xfrm>
            <a:off x="7615237" y="3216276"/>
            <a:ext cx="282748" cy="429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>
            <a:spAutoFit/>
          </a:bodyPr>
          <a:lstStyle/>
          <a:p>
            <a:r>
              <a:rPr lang="en-IN" altLang="en-US" sz="2200" b="1" dirty="0">
                <a:solidFill>
                  <a:srgbClr val="9D0000"/>
                </a:solidFill>
                <a:latin typeface="Calibri" pitchFamily="34" charset="0"/>
              </a:rPr>
              <a:t>r</a:t>
            </a:r>
          </a:p>
        </p:txBody>
      </p:sp>
      <p:sp>
        <p:nvSpPr>
          <p:cNvPr id="18" name="Rectangle 16"/>
          <p:cNvSpPr>
            <a:spLocks noChangeArrowheads="1"/>
          </p:cNvSpPr>
          <p:nvPr/>
        </p:nvSpPr>
        <p:spPr bwMode="auto">
          <a:xfrm>
            <a:off x="6781800" y="6629400"/>
            <a:ext cx="18415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67324E2-95D1-44EF-ADD6-8E47809E8411}" type="slidenum">
              <a:rPr lang="en-IN" alt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13</a:t>
            </a:fld>
            <a:endParaRPr lang="en-IN" alt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27370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/>
      <p:bldP spid="11" grpId="0"/>
      <p:bldP spid="12" grpId="0" animBg="1"/>
      <p:bldP spid="13" grpId="0" animBg="1"/>
      <p:bldP spid="14" grpId="0"/>
      <p:bldP spid="15" grpId="0"/>
      <p:bldP spid="16" grpId="0" animBg="1"/>
      <p:bldP spid="1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6019800" y="3886200"/>
            <a:ext cx="3352800" cy="2209800"/>
          </a:xfrm>
          <a:prstGeom prst="rect">
            <a:avLst/>
          </a:prstGeom>
          <a:solidFill>
            <a:srgbClr val="E5F6D8"/>
          </a:solidFill>
          <a:ln w="9360" cap="flat">
            <a:solidFill>
              <a:srgbClr val="9D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5972175" y="44728"/>
            <a:ext cx="23756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360" cap="flat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IN" altLang="en-US">
                <a:solidFill>
                  <a:srgbClr val="000000"/>
                </a:solidFill>
                <a:latin typeface="Calibri"/>
              </a:rPr>
              <a:t> 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295400" y="0"/>
            <a:ext cx="9372600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ctr"/>
            <a:r>
              <a:rPr lang="en-IN" altLang="en-US" sz="3200" b="1" dirty="0">
                <a:solidFill>
                  <a:prstClr val="black"/>
                </a:solidFill>
                <a:latin typeface="Calibri" pitchFamily="34" charset="0"/>
              </a:rPr>
              <a:t>Assigning structure variables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6477000" y="4343400"/>
            <a:ext cx="1295400" cy="1447800"/>
          </a:xfrm>
          <a:prstGeom prst="rect">
            <a:avLst/>
          </a:prstGeom>
          <a:solidFill>
            <a:srgbClr val="FFF1CE"/>
          </a:solidFill>
          <a:ln w="9360" cap="flat">
            <a:solidFill>
              <a:srgbClr val="9D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AutoShape 5"/>
          <p:cNvSpPr>
            <a:spLocks noChangeArrowheads="1"/>
          </p:cNvSpPr>
          <p:nvPr/>
        </p:nvSpPr>
        <p:spPr bwMode="auto">
          <a:xfrm>
            <a:off x="6934200" y="4495800"/>
            <a:ext cx="685800" cy="533400"/>
          </a:xfrm>
          <a:prstGeom prst="roundRect">
            <a:avLst>
              <a:gd name="adj" fmla="val 16667"/>
            </a:avLst>
          </a:prstGeom>
          <a:solidFill>
            <a:srgbClr val="ABF3AD"/>
          </a:solidFill>
          <a:ln w="6480" cap="flat">
            <a:solidFill>
              <a:srgbClr val="5D9A2B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AutoShape 6"/>
          <p:cNvSpPr>
            <a:spLocks noChangeArrowheads="1"/>
          </p:cNvSpPr>
          <p:nvPr/>
        </p:nvSpPr>
        <p:spPr bwMode="auto">
          <a:xfrm>
            <a:off x="6934200" y="5181600"/>
            <a:ext cx="685800" cy="533400"/>
          </a:xfrm>
          <a:prstGeom prst="roundRect">
            <a:avLst>
              <a:gd name="adj" fmla="val 16667"/>
            </a:avLst>
          </a:prstGeom>
          <a:solidFill>
            <a:srgbClr val="FBD0E4"/>
          </a:solidFill>
          <a:ln w="6480" cap="flat">
            <a:solidFill>
              <a:srgbClr val="5D9A2B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6556375" y="4572001"/>
            <a:ext cx="311602" cy="429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>
            <a:spAutoFit/>
          </a:bodyPr>
          <a:lstStyle/>
          <a:p>
            <a:r>
              <a:rPr lang="en-IN" altLang="en-US" sz="2200" b="1" dirty="0">
                <a:solidFill>
                  <a:srgbClr val="9D0000"/>
                </a:solidFill>
                <a:latin typeface="Calibri" pitchFamily="34" charset="0"/>
              </a:rPr>
              <a:t>x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6556375" y="5257801"/>
            <a:ext cx="314808" cy="429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>
            <a:spAutoFit/>
          </a:bodyPr>
          <a:lstStyle/>
          <a:p>
            <a:r>
              <a:rPr lang="en-IN" altLang="en-US" sz="2200" b="1" dirty="0">
                <a:solidFill>
                  <a:srgbClr val="9D0000"/>
                </a:solidFill>
                <a:latin typeface="Calibri" pitchFamily="34" charset="0"/>
              </a:rPr>
              <a:t>y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7848600" y="4343400"/>
            <a:ext cx="1295400" cy="1447800"/>
          </a:xfrm>
          <a:prstGeom prst="rect">
            <a:avLst/>
          </a:prstGeom>
          <a:solidFill>
            <a:srgbClr val="FFF1CE"/>
          </a:solidFill>
          <a:ln w="9360" cap="flat">
            <a:solidFill>
              <a:srgbClr val="9D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" name="AutoShape 10"/>
          <p:cNvSpPr>
            <a:spLocks noChangeArrowheads="1"/>
          </p:cNvSpPr>
          <p:nvPr/>
        </p:nvSpPr>
        <p:spPr bwMode="auto">
          <a:xfrm>
            <a:off x="8305800" y="4495800"/>
            <a:ext cx="685800" cy="533400"/>
          </a:xfrm>
          <a:prstGeom prst="roundRect">
            <a:avLst>
              <a:gd name="adj" fmla="val 16667"/>
            </a:avLst>
          </a:prstGeom>
          <a:solidFill>
            <a:srgbClr val="ABF3AD"/>
          </a:solidFill>
          <a:ln w="6480" cap="flat">
            <a:solidFill>
              <a:srgbClr val="5D9A2B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" name="AutoShape 11"/>
          <p:cNvSpPr>
            <a:spLocks noChangeArrowheads="1"/>
          </p:cNvSpPr>
          <p:nvPr/>
        </p:nvSpPr>
        <p:spPr bwMode="auto">
          <a:xfrm>
            <a:off x="8305800" y="5181600"/>
            <a:ext cx="685800" cy="533400"/>
          </a:xfrm>
          <a:prstGeom prst="roundRect">
            <a:avLst>
              <a:gd name="adj" fmla="val 16667"/>
            </a:avLst>
          </a:prstGeom>
          <a:solidFill>
            <a:srgbClr val="FBD0E4"/>
          </a:solidFill>
          <a:ln w="6480" cap="flat">
            <a:solidFill>
              <a:srgbClr val="5D9A2B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7927975" y="4648201"/>
            <a:ext cx="311602" cy="429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>
            <a:spAutoFit/>
          </a:bodyPr>
          <a:lstStyle/>
          <a:p>
            <a:r>
              <a:rPr lang="en-IN" altLang="en-US" sz="2200" b="1" dirty="0">
                <a:solidFill>
                  <a:srgbClr val="9D0000"/>
                </a:solidFill>
                <a:latin typeface="Calibri" pitchFamily="34" charset="0"/>
              </a:rPr>
              <a:t>x</a:t>
            </a: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7927975" y="5334001"/>
            <a:ext cx="314808" cy="429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>
            <a:spAutoFit/>
          </a:bodyPr>
          <a:lstStyle/>
          <a:p>
            <a:r>
              <a:rPr lang="en-IN" altLang="en-US" sz="2200" b="1" dirty="0">
                <a:solidFill>
                  <a:srgbClr val="9D0000"/>
                </a:solidFill>
                <a:latin typeface="Calibri" pitchFamily="34" charset="0"/>
              </a:rPr>
              <a:t>y</a:t>
            </a: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6483351" y="3886201"/>
            <a:ext cx="979605" cy="429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>
            <a:spAutoFit/>
          </a:bodyPr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en-IN" altLang="en-US" sz="2200" b="1" dirty="0" err="1">
                <a:solidFill>
                  <a:srgbClr val="9D0000"/>
                </a:solidFill>
                <a:latin typeface="Calibri" pitchFamily="34" charset="0"/>
              </a:rPr>
              <a:t>leftbot</a:t>
            </a:r>
            <a:endParaRPr lang="en-IN" altLang="en-US" sz="2200" b="1" dirty="0">
              <a:solidFill>
                <a:srgbClr val="9D0000"/>
              </a:solidFill>
              <a:latin typeface="Calibri" pitchFamily="34" charset="0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7858126" y="3886201"/>
            <a:ext cx="1125221" cy="429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>
            <a:spAutoFit/>
          </a:bodyPr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en-IN" altLang="en-US" sz="2200" b="1" dirty="0" err="1">
                <a:solidFill>
                  <a:srgbClr val="9D0000"/>
                </a:solidFill>
                <a:latin typeface="Calibri" pitchFamily="34" charset="0"/>
              </a:rPr>
              <a:t>righttop</a:t>
            </a:r>
            <a:endParaRPr lang="en-IN" altLang="en-US" sz="2200" b="1" dirty="0">
              <a:solidFill>
                <a:srgbClr val="9D0000"/>
              </a:solidFill>
              <a:latin typeface="Calibri" pitchFamily="34" charset="0"/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5562600" y="762000"/>
            <a:ext cx="5105400" cy="1783650"/>
          </a:xfrm>
          <a:prstGeom prst="rect">
            <a:avLst/>
          </a:prstGeom>
          <a:solidFill>
            <a:srgbClr val="FFE39D"/>
          </a:solidFill>
          <a:ln w="9525" cap="flat">
            <a:solidFill>
              <a:srgbClr val="9D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 marL="457200" indent="-45561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>
              <a:buClr>
                <a:srgbClr val="9D0000"/>
              </a:buClr>
              <a:buSzPct val="45000"/>
              <a:buFont typeface="Times New Roman" pitchFamily="16" charset="0"/>
              <a:buAutoNum type="arabicPeriod"/>
            </a:pPr>
            <a:r>
              <a:rPr lang="en-IN" altLang="en-US" sz="2200" b="1" dirty="0">
                <a:latin typeface="Calibri" pitchFamily="34" charset="0"/>
              </a:rPr>
              <a:t>We can assign a structure variable to another structure variable</a:t>
            </a:r>
          </a:p>
          <a:p>
            <a:pPr>
              <a:buClr>
                <a:srgbClr val="9D0000"/>
              </a:buClr>
              <a:buSzPct val="45000"/>
              <a:buFont typeface="Times New Roman" pitchFamily="16" charset="0"/>
              <a:buAutoNum type="arabicPeriod"/>
            </a:pPr>
            <a:r>
              <a:rPr lang="en-IN" altLang="en-US" sz="2200" b="1" dirty="0">
                <a:latin typeface="Calibri" pitchFamily="34" charset="0"/>
              </a:rPr>
              <a:t>The statement </a:t>
            </a:r>
            <a:r>
              <a:rPr lang="en-IN" altLang="en-US" sz="2200" b="1" dirty="0">
                <a:solidFill>
                  <a:srgbClr val="9D0000"/>
                </a:solidFill>
                <a:latin typeface="Calibri" pitchFamily="34" charset="0"/>
              </a:rPr>
              <a:t>s=r;</a:t>
            </a:r>
            <a:r>
              <a:rPr lang="en-IN" altLang="en-US" sz="2200" b="1" dirty="0">
                <a:latin typeface="Calibri" pitchFamily="34" charset="0"/>
              </a:rPr>
              <a:t> does this</a:t>
            </a:r>
          </a:p>
          <a:p>
            <a:pPr>
              <a:buClr>
                <a:srgbClr val="9D0000"/>
              </a:buClr>
              <a:buSzPct val="45000"/>
              <a:buFont typeface="Times New Roman" pitchFamily="16" charset="0"/>
              <a:buAutoNum type="arabicPeriod"/>
            </a:pPr>
            <a:r>
              <a:rPr lang="en-IN" altLang="en-US" sz="2200" b="1" dirty="0">
                <a:latin typeface="Calibri" pitchFamily="34" charset="0"/>
              </a:rPr>
              <a:t>Structures are </a:t>
            </a:r>
            <a:r>
              <a:rPr lang="en-IN" altLang="en-US" sz="2200" b="1" i="1" dirty="0">
                <a:latin typeface="Calibri" pitchFamily="34" charset="0"/>
              </a:rPr>
              <a:t>assignable</a:t>
            </a:r>
            <a:r>
              <a:rPr lang="en-IN" altLang="en-US" sz="2200" b="1" dirty="0">
                <a:latin typeface="Calibri" pitchFamily="34" charset="0"/>
              </a:rPr>
              <a:t> variables, unlike arrays!</a:t>
            </a: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5718175" y="3733801"/>
            <a:ext cx="282748" cy="429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>
            <a:spAutoFit/>
          </a:bodyPr>
          <a:lstStyle/>
          <a:p>
            <a:r>
              <a:rPr lang="en-IN" altLang="en-US" sz="2200" b="1" dirty="0">
                <a:solidFill>
                  <a:srgbClr val="9D0000"/>
                </a:solidFill>
                <a:latin typeface="Calibri" pitchFamily="34" charset="0"/>
              </a:rPr>
              <a:t>r</a:t>
            </a: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752600" y="685800"/>
            <a:ext cx="3733800" cy="2122204"/>
          </a:xfrm>
          <a:prstGeom prst="rect">
            <a:avLst/>
          </a:prstGeom>
          <a:solidFill>
            <a:srgbClr val="94F0E4"/>
          </a:solidFill>
          <a:ln w="9525" cap="flat">
            <a:solidFill>
              <a:srgbClr val="9D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en-IN" altLang="en-US" sz="2200" b="1" dirty="0">
                <a:latin typeface="Calibri" pitchFamily="34" charset="0"/>
              </a:rPr>
              <a:t>	struct </a:t>
            </a:r>
            <a:r>
              <a:rPr lang="en-IN" altLang="en-US" sz="2200" b="1" dirty="0" err="1">
                <a:latin typeface="Calibri" pitchFamily="34" charset="0"/>
              </a:rPr>
              <a:t>rect</a:t>
            </a:r>
            <a:r>
              <a:rPr lang="en-IN" altLang="en-US" sz="2200" b="1" dirty="0">
                <a:latin typeface="Calibri" pitchFamily="34" charset="0"/>
              </a:rPr>
              <a:t> </a:t>
            </a:r>
            <a:r>
              <a:rPr lang="en-IN" altLang="en-US" sz="2200" b="1" dirty="0" err="1">
                <a:latin typeface="Calibri" pitchFamily="34" charset="0"/>
              </a:rPr>
              <a:t>r,s</a:t>
            </a:r>
            <a:r>
              <a:rPr lang="en-IN" altLang="en-US" sz="2200" b="1" dirty="0">
                <a:latin typeface="Calibri" pitchFamily="34" charset="0"/>
              </a:rPr>
              <a:t>;</a:t>
            </a:r>
          </a:p>
          <a:p>
            <a:r>
              <a:rPr lang="en-IN" altLang="en-US" sz="2200" b="1" dirty="0">
                <a:latin typeface="Calibri" pitchFamily="34" charset="0"/>
              </a:rPr>
              <a:t>	</a:t>
            </a:r>
            <a:r>
              <a:rPr lang="en-IN" altLang="en-US" sz="2200" b="1" dirty="0" err="1">
                <a:latin typeface="Calibri" pitchFamily="34" charset="0"/>
              </a:rPr>
              <a:t>r.leftbot.x</a:t>
            </a:r>
            <a:r>
              <a:rPr lang="en-IN" altLang="en-US" sz="2200" b="1" dirty="0">
                <a:latin typeface="Calibri" pitchFamily="34" charset="0"/>
              </a:rPr>
              <a:t> = 0;</a:t>
            </a:r>
          </a:p>
          <a:p>
            <a:r>
              <a:rPr lang="en-IN" altLang="en-US" sz="2200" b="1" dirty="0">
                <a:latin typeface="Calibri" pitchFamily="34" charset="0"/>
              </a:rPr>
              <a:t>   	</a:t>
            </a:r>
            <a:r>
              <a:rPr lang="en-IN" altLang="en-US" sz="2200" b="1" dirty="0" err="1">
                <a:latin typeface="Calibri" pitchFamily="34" charset="0"/>
              </a:rPr>
              <a:t>r.leftbot.y</a:t>
            </a:r>
            <a:r>
              <a:rPr lang="en-IN" altLang="en-US" sz="2200" b="1" dirty="0">
                <a:latin typeface="Calibri" pitchFamily="34" charset="0"/>
              </a:rPr>
              <a:t> = 0;</a:t>
            </a:r>
          </a:p>
          <a:p>
            <a:r>
              <a:rPr lang="en-IN" altLang="en-US" sz="2200" b="1" dirty="0">
                <a:latin typeface="Calibri" pitchFamily="34" charset="0"/>
              </a:rPr>
              <a:t>   	</a:t>
            </a:r>
            <a:r>
              <a:rPr lang="en-IN" altLang="en-US" sz="2200" b="1" dirty="0" err="1">
                <a:latin typeface="Calibri" pitchFamily="34" charset="0"/>
              </a:rPr>
              <a:t>r.righttop.x</a:t>
            </a:r>
            <a:r>
              <a:rPr lang="en-IN" altLang="en-US" sz="2200" b="1" dirty="0">
                <a:latin typeface="Calibri" pitchFamily="34" charset="0"/>
              </a:rPr>
              <a:t> = 1;</a:t>
            </a:r>
          </a:p>
          <a:p>
            <a:r>
              <a:rPr lang="en-IN" altLang="en-US" sz="2200" b="1" dirty="0">
                <a:latin typeface="Calibri" pitchFamily="34" charset="0"/>
              </a:rPr>
              <a:t>   	</a:t>
            </a:r>
            <a:r>
              <a:rPr lang="en-IN" altLang="en-US" sz="2200" b="1" dirty="0" err="1">
                <a:latin typeface="Calibri" pitchFamily="34" charset="0"/>
              </a:rPr>
              <a:t>r.righttop.y</a:t>
            </a:r>
            <a:r>
              <a:rPr lang="en-IN" altLang="en-US" sz="2200" b="1" dirty="0">
                <a:latin typeface="Calibri" pitchFamily="34" charset="0"/>
              </a:rPr>
              <a:t> = 1;</a:t>
            </a:r>
          </a:p>
          <a:p>
            <a:r>
              <a:rPr lang="en-IN" altLang="en-US" sz="2200" b="1" dirty="0">
                <a:latin typeface="Calibri" pitchFamily="34" charset="0"/>
              </a:rPr>
              <a:t>	s=r;</a:t>
            </a:r>
          </a:p>
        </p:txBody>
      </p:sp>
      <p:sp>
        <p:nvSpPr>
          <p:cNvPr id="20" name="AutoShape 19"/>
          <p:cNvSpPr>
            <a:spLocks noChangeArrowheads="1"/>
          </p:cNvSpPr>
          <p:nvPr/>
        </p:nvSpPr>
        <p:spPr bwMode="auto">
          <a:xfrm>
            <a:off x="6934200" y="5181600"/>
            <a:ext cx="685800" cy="533400"/>
          </a:xfrm>
          <a:prstGeom prst="roundRect">
            <a:avLst>
              <a:gd name="adj" fmla="val 16667"/>
            </a:avLst>
          </a:prstGeom>
          <a:solidFill>
            <a:srgbClr val="FBD0E4"/>
          </a:solidFill>
          <a:ln w="6480" cap="flat">
            <a:solidFill>
              <a:srgbClr val="5D9A2B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1" name="AutoShape 20"/>
          <p:cNvSpPr>
            <a:spLocks noChangeArrowheads="1"/>
          </p:cNvSpPr>
          <p:nvPr/>
        </p:nvSpPr>
        <p:spPr bwMode="auto">
          <a:xfrm>
            <a:off x="8305800" y="5181600"/>
            <a:ext cx="685800" cy="533400"/>
          </a:xfrm>
          <a:prstGeom prst="roundRect">
            <a:avLst>
              <a:gd name="adj" fmla="val 16667"/>
            </a:avLst>
          </a:prstGeom>
          <a:solidFill>
            <a:srgbClr val="FBD0E4"/>
          </a:solidFill>
          <a:ln w="6480" cap="flat">
            <a:solidFill>
              <a:srgbClr val="5D9A2B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7927975" y="4648201"/>
            <a:ext cx="311602" cy="429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>
            <a:spAutoFit/>
          </a:bodyPr>
          <a:lstStyle/>
          <a:p>
            <a:r>
              <a:rPr lang="en-IN" altLang="en-US" sz="2200" b="1" dirty="0">
                <a:solidFill>
                  <a:srgbClr val="9D0000"/>
                </a:solidFill>
                <a:latin typeface="Calibri" pitchFamily="34" charset="0"/>
              </a:rPr>
              <a:t>x</a:t>
            </a:r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7088188" y="4572001"/>
            <a:ext cx="324426" cy="429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>
            <a:spAutoFit/>
          </a:bodyPr>
          <a:lstStyle/>
          <a:p>
            <a:r>
              <a:rPr lang="en-IN" altLang="en-US" sz="2200" b="1" dirty="0">
                <a:solidFill>
                  <a:srgbClr val="0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7088188" y="5257801"/>
            <a:ext cx="324426" cy="429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>
            <a:spAutoFit/>
          </a:bodyPr>
          <a:lstStyle/>
          <a:p>
            <a:r>
              <a:rPr lang="en-IN" altLang="en-US" sz="2200" b="1" dirty="0">
                <a:solidFill>
                  <a:srgbClr val="0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8459788" y="4572001"/>
            <a:ext cx="324426" cy="429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>
            <a:spAutoFit/>
          </a:bodyPr>
          <a:lstStyle/>
          <a:p>
            <a:r>
              <a:rPr lang="en-IN" altLang="en-US" sz="2200" b="1" dirty="0">
                <a:solidFill>
                  <a:srgbClr val="0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8459788" y="5257801"/>
            <a:ext cx="324426" cy="429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>
            <a:spAutoFit/>
          </a:bodyPr>
          <a:lstStyle/>
          <a:p>
            <a:r>
              <a:rPr lang="en-IN" altLang="en-US" sz="2200" b="1" dirty="0">
                <a:solidFill>
                  <a:srgbClr val="000000"/>
                </a:solidFill>
                <a:latin typeface="Calibri" pitchFamily="34" charset="0"/>
              </a:rPr>
              <a:t>1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2209800" y="3886200"/>
            <a:ext cx="3352800" cy="2209800"/>
            <a:chOff x="685800" y="3886200"/>
            <a:chExt cx="3352800" cy="2209800"/>
          </a:xfrm>
        </p:grpSpPr>
        <p:sp>
          <p:nvSpPr>
            <p:cNvPr id="28" name="Rectangle 26"/>
            <p:cNvSpPr>
              <a:spLocks noChangeArrowheads="1"/>
            </p:cNvSpPr>
            <p:nvPr/>
          </p:nvSpPr>
          <p:spPr bwMode="auto">
            <a:xfrm>
              <a:off x="685800" y="3886200"/>
              <a:ext cx="3352800" cy="2209800"/>
            </a:xfrm>
            <a:prstGeom prst="rect">
              <a:avLst/>
            </a:prstGeom>
            <a:solidFill>
              <a:srgbClr val="E5F6D8"/>
            </a:solidFill>
            <a:ln w="9360" cap="flat">
              <a:solidFill>
                <a:srgbClr val="9D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9" name="Rectangle 27"/>
            <p:cNvSpPr>
              <a:spLocks noChangeArrowheads="1"/>
            </p:cNvSpPr>
            <p:nvPr/>
          </p:nvSpPr>
          <p:spPr bwMode="auto">
            <a:xfrm>
              <a:off x="1143000" y="4343400"/>
              <a:ext cx="1295400" cy="1447800"/>
            </a:xfrm>
            <a:prstGeom prst="rect">
              <a:avLst/>
            </a:prstGeom>
            <a:solidFill>
              <a:srgbClr val="FFF1CE"/>
            </a:solidFill>
            <a:ln w="9360" cap="flat">
              <a:solidFill>
                <a:srgbClr val="9D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30" name="AutoShape 28"/>
            <p:cNvSpPr>
              <a:spLocks noChangeArrowheads="1"/>
            </p:cNvSpPr>
            <p:nvPr/>
          </p:nvSpPr>
          <p:spPr bwMode="auto">
            <a:xfrm>
              <a:off x="1600200" y="44958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ABF3AD"/>
            </a:solidFill>
            <a:ln w="6480" cap="flat">
              <a:solidFill>
                <a:srgbClr val="5D9A2B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31" name="AutoShape 29"/>
            <p:cNvSpPr>
              <a:spLocks noChangeArrowheads="1"/>
            </p:cNvSpPr>
            <p:nvPr/>
          </p:nvSpPr>
          <p:spPr bwMode="auto">
            <a:xfrm>
              <a:off x="1600200" y="51816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FBD0E4"/>
            </a:solidFill>
            <a:ln w="6480" cap="flat">
              <a:solidFill>
                <a:srgbClr val="5D9A2B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32" name="Rectangle 30"/>
            <p:cNvSpPr>
              <a:spLocks noChangeArrowheads="1"/>
            </p:cNvSpPr>
            <p:nvPr/>
          </p:nvSpPr>
          <p:spPr bwMode="auto">
            <a:xfrm>
              <a:off x="1222375" y="4572000"/>
              <a:ext cx="311602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9D0000"/>
                  </a:solidFill>
                  <a:latin typeface="Calibri" pitchFamily="34" charset="0"/>
                </a:rPr>
                <a:t>x</a:t>
              </a:r>
            </a:p>
          </p:txBody>
        </p:sp>
        <p:sp>
          <p:nvSpPr>
            <p:cNvPr id="33" name="Rectangle 31"/>
            <p:cNvSpPr>
              <a:spLocks noChangeArrowheads="1"/>
            </p:cNvSpPr>
            <p:nvPr/>
          </p:nvSpPr>
          <p:spPr bwMode="auto">
            <a:xfrm>
              <a:off x="1222375" y="5257800"/>
              <a:ext cx="314808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9D0000"/>
                  </a:solidFill>
                  <a:latin typeface="Calibri" pitchFamily="34" charset="0"/>
                </a:rPr>
                <a:t>y</a:t>
              </a:r>
            </a:p>
          </p:txBody>
        </p:sp>
        <p:sp>
          <p:nvSpPr>
            <p:cNvPr id="34" name="Rectangle 32"/>
            <p:cNvSpPr>
              <a:spLocks noChangeArrowheads="1"/>
            </p:cNvSpPr>
            <p:nvPr/>
          </p:nvSpPr>
          <p:spPr bwMode="auto">
            <a:xfrm>
              <a:off x="2514600" y="4343400"/>
              <a:ext cx="1295400" cy="1447800"/>
            </a:xfrm>
            <a:prstGeom prst="rect">
              <a:avLst/>
            </a:prstGeom>
            <a:solidFill>
              <a:srgbClr val="FFF1CE"/>
            </a:solidFill>
            <a:ln w="9360" cap="flat">
              <a:solidFill>
                <a:srgbClr val="9D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35" name="AutoShape 33"/>
            <p:cNvSpPr>
              <a:spLocks noChangeArrowheads="1"/>
            </p:cNvSpPr>
            <p:nvPr/>
          </p:nvSpPr>
          <p:spPr bwMode="auto">
            <a:xfrm>
              <a:off x="2971800" y="44958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ABF3AD"/>
            </a:solidFill>
            <a:ln w="6480" cap="flat">
              <a:solidFill>
                <a:srgbClr val="5D9A2B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36" name="AutoShape 34"/>
            <p:cNvSpPr>
              <a:spLocks noChangeArrowheads="1"/>
            </p:cNvSpPr>
            <p:nvPr/>
          </p:nvSpPr>
          <p:spPr bwMode="auto">
            <a:xfrm>
              <a:off x="2971800" y="51816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FBD0E4"/>
            </a:solidFill>
            <a:ln w="6480" cap="flat">
              <a:solidFill>
                <a:srgbClr val="5D9A2B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37" name="Rectangle 35"/>
            <p:cNvSpPr>
              <a:spLocks noChangeArrowheads="1"/>
            </p:cNvSpPr>
            <p:nvPr/>
          </p:nvSpPr>
          <p:spPr bwMode="auto">
            <a:xfrm>
              <a:off x="2593975" y="4648200"/>
              <a:ext cx="311602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9D0000"/>
                  </a:solidFill>
                  <a:latin typeface="Calibri" pitchFamily="34" charset="0"/>
                </a:rPr>
                <a:t>x</a:t>
              </a:r>
            </a:p>
          </p:txBody>
        </p:sp>
        <p:sp>
          <p:nvSpPr>
            <p:cNvPr id="38" name="Rectangle 36"/>
            <p:cNvSpPr>
              <a:spLocks noChangeArrowheads="1"/>
            </p:cNvSpPr>
            <p:nvPr/>
          </p:nvSpPr>
          <p:spPr bwMode="auto">
            <a:xfrm>
              <a:off x="2593975" y="5334000"/>
              <a:ext cx="314808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9D0000"/>
                  </a:solidFill>
                  <a:latin typeface="Calibri" pitchFamily="34" charset="0"/>
                </a:rPr>
                <a:t>y</a:t>
              </a:r>
            </a:p>
          </p:txBody>
        </p:sp>
        <p:sp>
          <p:nvSpPr>
            <p:cNvPr id="39" name="Rectangle 37"/>
            <p:cNvSpPr>
              <a:spLocks noChangeArrowheads="1"/>
            </p:cNvSpPr>
            <p:nvPr/>
          </p:nvSpPr>
          <p:spPr bwMode="auto">
            <a:xfrm>
              <a:off x="1150938" y="3886200"/>
              <a:ext cx="979605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>
              <a:lvl1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1pPr>
              <a:lvl2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2pPr>
              <a:lvl3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3pPr>
              <a:lvl4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4pPr>
              <a:lvl5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9pPr>
            </a:lstStyle>
            <a:p>
              <a:r>
                <a:rPr lang="en-IN" altLang="en-US" sz="2200" b="1" dirty="0" err="1">
                  <a:solidFill>
                    <a:srgbClr val="9D0000"/>
                  </a:solidFill>
                  <a:latin typeface="Calibri" pitchFamily="34" charset="0"/>
                </a:rPr>
                <a:t>leftbot</a:t>
              </a:r>
              <a:endParaRPr lang="en-IN" altLang="en-US" sz="2200" b="1" dirty="0">
                <a:solidFill>
                  <a:srgbClr val="9D0000"/>
                </a:solidFill>
                <a:latin typeface="Calibri" pitchFamily="34" charset="0"/>
              </a:endParaRPr>
            </a:p>
          </p:txBody>
        </p:sp>
        <p:sp>
          <p:nvSpPr>
            <p:cNvPr id="40" name="Rectangle 38"/>
            <p:cNvSpPr>
              <a:spLocks noChangeArrowheads="1"/>
            </p:cNvSpPr>
            <p:nvPr/>
          </p:nvSpPr>
          <p:spPr bwMode="auto">
            <a:xfrm>
              <a:off x="2524125" y="3886200"/>
              <a:ext cx="1125221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>
              <a:lvl1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1pPr>
              <a:lvl2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2pPr>
              <a:lvl3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3pPr>
              <a:lvl4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4pPr>
              <a:lvl5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9pPr>
            </a:lstStyle>
            <a:p>
              <a:r>
                <a:rPr lang="en-IN" altLang="en-US" sz="2200" b="1" dirty="0" err="1">
                  <a:solidFill>
                    <a:srgbClr val="9D0000"/>
                  </a:solidFill>
                  <a:latin typeface="Calibri" pitchFamily="34" charset="0"/>
                </a:rPr>
                <a:t>righttop</a:t>
              </a:r>
              <a:endParaRPr lang="en-IN" altLang="en-US" sz="2200" b="1" dirty="0">
                <a:solidFill>
                  <a:srgbClr val="9D0000"/>
                </a:solidFill>
                <a:latin typeface="Calibri" pitchFamily="34" charset="0"/>
              </a:endParaRPr>
            </a:p>
          </p:txBody>
        </p:sp>
      </p:grpSp>
      <p:sp>
        <p:nvSpPr>
          <p:cNvPr id="41" name="Rectangle 39"/>
          <p:cNvSpPr>
            <a:spLocks noChangeArrowheads="1"/>
          </p:cNvSpPr>
          <p:nvPr/>
        </p:nvSpPr>
        <p:spPr bwMode="auto">
          <a:xfrm>
            <a:off x="1908175" y="3733801"/>
            <a:ext cx="293968" cy="429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>
            <a:spAutoFit/>
          </a:bodyPr>
          <a:lstStyle/>
          <a:p>
            <a:r>
              <a:rPr lang="en-IN" altLang="en-US" sz="2200" b="1" dirty="0">
                <a:solidFill>
                  <a:srgbClr val="9D0000"/>
                </a:solidFill>
                <a:latin typeface="Calibri" pitchFamily="34" charset="0"/>
              </a:rPr>
              <a:t>s</a:t>
            </a:r>
          </a:p>
        </p:txBody>
      </p:sp>
      <p:sp>
        <p:nvSpPr>
          <p:cNvPr id="42" name="Rectangle 40"/>
          <p:cNvSpPr>
            <a:spLocks noChangeArrowheads="1"/>
          </p:cNvSpPr>
          <p:nvPr/>
        </p:nvSpPr>
        <p:spPr bwMode="auto">
          <a:xfrm>
            <a:off x="4211639" y="6248401"/>
            <a:ext cx="2812991" cy="429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en-IN" altLang="en-US" sz="2200" b="1" dirty="0">
                <a:solidFill>
                  <a:srgbClr val="9D0000"/>
                </a:solidFill>
                <a:latin typeface="Calibri" pitchFamily="34" charset="0"/>
              </a:rPr>
              <a:t>Before the assignment</a:t>
            </a:r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67324E2-95D1-44EF-ADD6-8E47809E8411}" type="slidenum">
              <a:rPr lang="en-IN" alt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14</a:t>
            </a:fld>
            <a:endParaRPr lang="en-IN" alt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86310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6019800" y="3886200"/>
            <a:ext cx="3352800" cy="2209800"/>
          </a:xfrm>
          <a:prstGeom prst="rect">
            <a:avLst/>
          </a:prstGeom>
          <a:solidFill>
            <a:srgbClr val="E5F6D8"/>
          </a:solidFill>
          <a:ln w="9360" cap="flat">
            <a:solidFill>
              <a:srgbClr val="9D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5972175" y="44728"/>
            <a:ext cx="23756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360" cap="flat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IN" altLang="en-US">
                <a:solidFill>
                  <a:srgbClr val="000000"/>
                </a:solidFill>
                <a:latin typeface="Calibri"/>
              </a:rPr>
              <a:t> 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1295400" y="0"/>
            <a:ext cx="9372600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ctr"/>
            <a:r>
              <a:rPr lang="en-IN" altLang="en-US" sz="3200" b="1" dirty="0">
                <a:solidFill>
                  <a:prstClr val="black"/>
                </a:solidFill>
                <a:latin typeface="Calibri" pitchFamily="34" charset="0"/>
              </a:rPr>
              <a:t>Assigning structure variables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6477000" y="4343400"/>
            <a:ext cx="1295400" cy="1447800"/>
          </a:xfrm>
          <a:prstGeom prst="rect">
            <a:avLst/>
          </a:prstGeom>
          <a:solidFill>
            <a:srgbClr val="FFF1CE"/>
          </a:solidFill>
          <a:ln w="9360" cap="flat">
            <a:solidFill>
              <a:srgbClr val="9D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437" name="AutoShape 5"/>
          <p:cNvSpPr>
            <a:spLocks noChangeArrowheads="1"/>
          </p:cNvSpPr>
          <p:nvPr/>
        </p:nvSpPr>
        <p:spPr bwMode="auto">
          <a:xfrm>
            <a:off x="6934200" y="4495800"/>
            <a:ext cx="685800" cy="533400"/>
          </a:xfrm>
          <a:prstGeom prst="roundRect">
            <a:avLst>
              <a:gd name="adj" fmla="val 16667"/>
            </a:avLst>
          </a:prstGeom>
          <a:solidFill>
            <a:srgbClr val="ABF3AD"/>
          </a:solidFill>
          <a:ln w="6480" cap="flat">
            <a:solidFill>
              <a:srgbClr val="5D9A2B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438" name="AutoShape 6"/>
          <p:cNvSpPr>
            <a:spLocks noChangeArrowheads="1"/>
          </p:cNvSpPr>
          <p:nvPr/>
        </p:nvSpPr>
        <p:spPr bwMode="auto">
          <a:xfrm>
            <a:off x="6934200" y="5181600"/>
            <a:ext cx="685800" cy="533400"/>
          </a:xfrm>
          <a:prstGeom prst="roundRect">
            <a:avLst>
              <a:gd name="adj" fmla="val 16667"/>
            </a:avLst>
          </a:prstGeom>
          <a:solidFill>
            <a:srgbClr val="FBD0E4"/>
          </a:solidFill>
          <a:ln w="6480" cap="flat">
            <a:solidFill>
              <a:srgbClr val="5D9A2B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6556375" y="4572001"/>
            <a:ext cx="311602" cy="429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>
            <a:spAutoFit/>
          </a:bodyPr>
          <a:lstStyle/>
          <a:p>
            <a:r>
              <a:rPr lang="en-IN" altLang="en-US" sz="2200" b="1" dirty="0">
                <a:solidFill>
                  <a:srgbClr val="9D0000"/>
                </a:solidFill>
                <a:latin typeface="Calibri" pitchFamily="34" charset="0"/>
              </a:rPr>
              <a:t>x</a:t>
            </a:r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6556375" y="5257801"/>
            <a:ext cx="314808" cy="429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>
            <a:spAutoFit/>
          </a:bodyPr>
          <a:lstStyle/>
          <a:p>
            <a:r>
              <a:rPr lang="en-IN" altLang="en-US" sz="2200" b="1" dirty="0">
                <a:solidFill>
                  <a:srgbClr val="9D0000"/>
                </a:solidFill>
                <a:latin typeface="Calibri" pitchFamily="34" charset="0"/>
              </a:rPr>
              <a:t>y</a:t>
            </a:r>
          </a:p>
        </p:txBody>
      </p:sp>
      <p:sp>
        <p:nvSpPr>
          <p:cNvPr id="18441" name="Rectangle 9"/>
          <p:cNvSpPr>
            <a:spLocks noChangeArrowheads="1"/>
          </p:cNvSpPr>
          <p:nvPr/>
        </p:nvSpPr>
        <p:spPr bwMode="auto">
          <a:xfrm>
            <a:off x="7848600" y="4343400"/>
            <a:ext cx="1295400" cy="1447800"/>
          </a:xfrm>
          <a:prstGeom prst="rect">
            <a:avLst/>
          </a:prstGeom>
          <a:solidFill>
            <a:srgbClr val="FFF1CE"/>
          </a:solidFill>
          <a:ln w="9360" cap="flat">
            <a:solidFill>
              <a:srgbClr val="9D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442" name="AutoShape 10"/>
          <p:cNvSpPr>
            <a:spLocks noChangeArrowheads="1"/>
          </p:cNvSpPr>
          <p:nvPr/>
        </p:nvSpPr>
        <p:spPr bwMode="auto">
          <a:xfrm>
            <a:off x="8305800" y="4495800"/>
            <a:ext cx="685800" cy="533400"/>
          </a:xfrm>
          <a:prstGeom prst="roundRect">
            <a:avLst>
              <a:gd name="adj" fmla="val 16667"/>
            </a:avLst>
          </a:prstGeom>
          <a:solidFill>
            <a:srgbClr val="ABF3AD"/>
          </a:solidFill>
          <a:ln w="6480" cap="flat">
            <a:solidFill>
              <a:srgbClr val="5D9A2B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443" name="AutoShape 11"/>
          <p:cNvSpPr>
            <a:spLocks noChangeArrowheads="1"/>
          </p:cNvSpPr>
          <p:nvPr/>
        </p:nvSpPr>
        <p:spPr bwMode="auto">
          <a:xfrm>
            <a:off x="8305800" y="5181600"/>
            <a:ext cx="685800" cy="533400"/>
          </a:xfrm>
          <a:prstGeom prst="roundRect">
            <a:avLst>
              <a:gd name="adj" fmla="val 16667"/>
            </a:avLst>
          </a:prstGeom>
          <a:solidFill>
            <a:srgbClr val="FBD0E4"/>
          </a:solidFill>
          <a:ln w="6480" cap="flat">
            <a:solidFill>
              <a:srgbClr val="5D9A2B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444" name="Rectangle 12"/>
          <p:cNvSpPr>
            <a:spLocks noChangeArrowheads="1"/>
          </p:cNvSpPr>
          <p:nvPr/>
        </p:nvSpPr>
        <p:spPr bwMode="auto">
          <a:xfrm>
            <a:off x="7927975" y="4648201"/>
            <a:ext cx="311602" cy="429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>
            <a:spAutoFit/>
          </a:bodyPr>
          <a:lstStyle/>
          <a:p>
            <a:r>
              <a:rPr lang="en-IN" altLang="en-US" sz="2200" b="1" dirty="0">
                <a:solidFill>
                  <a:srgbClr val="9D0000"/>
                </a:solidFill>
                <a:latin typeface="Calibri" pitchFamily="34" charset="0"/>
              </a:rPr>
              <a:t>x</a:t>
            </a:r>
          </a:p>
        </p:txBody>
      </p:sp>
      <p:sp>
        <p:nvSpPr>
          <p:cNvPr id="18445" name="Rectangle 13"/>
          <p:cNvSpPr>
            <a:spLocks noChangeArrowheads="1"/>
          </p:cNvSpPr>
          <p:nvPr/>
        </p:nvSpPr>
        <p:spPr bwMode="auto">
          <a:xfrm>
            <a:off x="7927975" y="5334001"/>
            <a:ext cx="314808" cy="429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>
            <a:spAutoFit/>
          </a:bodyPr>
          <a:lstStyle/>
          <a:p>
            <a:r>
              <a:rPr lang="en-IN" altLang="en-US" sz="2200" b="1" dirty="0">
                <a:solidFill>
                  <a:srgbClr val="9D0000"/>
                </a:solidFill>
                <a:latin typeface="Calibri" pitchFamily="34" charset="0"/>
              </a:rPr>
              <a:t>y</a:t>
            </a:r>
          </a:p>
        </p:txBody>
      </p:sp>
      <p:sp>
        <p:nvSpPr>
          <p:cNvPr id="18446" name="Rectangle 14"/>
          <p:cNvSpPr>
            <a:spLocks noChangeArrowheads="1"/>
          </p:cNvSpPr>
          <p:nvPr/>
        </p:nvSpPr>
        <p:spPr bwMode="auto">
          <a:xfrm>
            <a:off x="6483351" y="3886201"/>
            <a:ext cx="979605" cy="429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>
            <a:spAutoFit/>
          </a:bodyPr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en-IN" altLang="en-US" sz="2200" b="1" dirty="0" err="1">
                <a:solidFill>
                  <a:srgbClr val="9D0000"/>
                </a:solidFill>
                <a:latin typeface="Calibri" pitchFamily="34" charset="0"/>
              </a:rPr>
              <a:t>leftbot</a:t>
            </a:r>
            <a:endParaRPr lang="en-IN" altLang="en-US" sz="2200" b="1" dirty="0">
              <a:solidFill>
                <a:srgbClr val="9D0000"/>
              </a:solidFill>
              <a:latin typeface="Calibri" pitchFamily="34" charset="0"/>
            </a:endParaRPr>
          </a:p>
        </p:txBody>
      </p:sp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7858126" y="3886201"/>
            <a:ext cx="1125221" cy="429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>
            <a:spAutoFit/>
          </a:bodyPr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en-IN" altLang="en-US" sz="2200" b="1" dirty="0" err="1">
                <a:solidFill>
                  <a:srgbClr val="9D0000"/>
                </a:solidFill>
                <a:latin typeface="Calibri" pitchFamily="34" charset="0"/>
              </a:rPr>
              <a:t>righttop</a:t>
            </a:r>
            <a:endParaRPr lang="en-IN" altLang="en-US" sz="2200" b="1" dirty="0">
              <a:solidFill>
                <a:srgbClr val="9D0000"/>
              </a:solidFill>
              <a:latin typeface="Calibri" pitchFamily="34" charset="0"/>
            </a:endParaRPr>
          </a:p>
        </p:txBody>
      </p:sp>
      <p:sp>
        <p:nvSpPr>
          <p:cNvPr id="18448" name="Rectangle 16"/>
          <p:cNvSpPr>
            <a:spLocks noChangeArrowheads="1"/>
          </p:cNvSpPr>
          <p:nvPr/>
        </p:nvSpPr>
        <p:spPr bwMode="auto">
          <a:xfrm>
            <a:off x="5562600" y="762000"/>
            <a:ext cx="5105400" cy="1783650"/>
          </a:xfrm>
          <a:prstGeom prst="rect">
            <a:avLst/>
          </a:prstGeom>
          <a:solidFill>
            <a:srgbClr val="FFE39D"/>
          </a:solidFill>
          <a:ln w="9525" cap="flat">
            <a:solidFill>
              <a:srgbClr val="9D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 marL="457200" indent="-45561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>
              <a:buClr>
                <a:srgbClr val="9D0000"/>
              </a:buClr>
              <a:buSzPct val="45000"/>
              <a:buFont typeface="Times New Roman" pitchFamily="16" charset="0"/>
              <a:buAutoNum type="arabicPeriod"/>
            </a:pPr>
            <a:r>
              <a:rPr lang="en-IN" altLang="en-US" sz="2200" b="1" dirty="0">
                <a:latin typeface="Calibri" pitchFamily="34" charset="0"/>
              </a:rPr>
              <a:t>We can assign a structure variable to another structure variable</a:t>
            </a:r>
          </a:p>
          <a:p>
            <a:pPr>
              <a:buClr>
                <a:srgbClr val="9D0000"/>
              </a:buClr>
              <a:buSzPct val="45000"/>
              <a:buFont typeface="Times New Roman" pitchFamily="16" charset="0"/>
              <a:buAutoNum type="arabicPeriod"/>
            </a:pPr>
            <a:r>
              <a:rPr lang="en-IN" altLang="en-US" sz="2200" b="1" dirty="0">
                <a:latin typeface="Calibri" pitchFamily="34" charset="0"/>
              </a:rPr>
              <a:t>The statement </a:t>
            </a:r>
            <a:r>
              <a:rPr lang="en-IN" altLang="en-US" sz="2200" b="1" dirty="0">
                <a:solidFill>
                  <a:srgbClr val="9D0000"/>
                </a:solidFill>
                <a:latin typeface="Calibri" pitchFamily="34" charset="0"/>
              </a:rPr>
              <a:t>s=r;</a:t>
            </a:r>
            <a:r>
              <a:rPr lang="en-IN" altLang="en-US" sz="2200" b="1" dirty="0">
                <a:latin typeface="Calibri" pitchFamily="34" charset="0"/>
              </a:rPr>
              <a:t> does this.</a:t>
            </a:r>
          </a:p>
          <a:p>
            <a:pPr>
              <a:buClr>
                <a:srgbClr val="9D0000"/>
              </a:buClr>
              <a:buSzPct val="45000"/>
              <a:buFont typeface="Times New Roman" pitchFamily="16" charset="0"/>
              <a:buAutoNum type="arabicPeriod"/>
            </a:pPr>
            <a:r>
              <a:rPr lang="en-IN" altLang="en-US" sz="2200" b="1" dirty="0">
                <a:latin typeface="Calibri" pitchFamily="34" charset="0"/>
              </a:rPr>
              <a:t>Structures are </a:t>
            </a:r>
            <a:r>
              <a:rPr lang="en-IN" altLang="en-US" sz="2200" b="1" i="1" dirty="0">
                <a:latin typeface="Calibri" pitchFamily="34" charset="0"/>
              </a:rPr>
              <a:t>assignable</a:t>
            </a:r>
            <a:r>
              <a:rPr lang="en-IN" altLang="en-US" sz="2200" b="1" dirty="0">
                <a:latin typeface="Calibri" pitchFamily="34" charset="0"/>
              </a:rPr>
              <a:t> variables, unlike arrays!</a:t>
            </a:r>
          </a:p>
        </p:txBody>
      </p:sp>
      <p:sp>
        <p:nvSpPr>
          <p:cNvPr id="18449" name="Rectangle 17"/>
          <p:cNvSpPr>
            <a:spLocks noChangeArrowheads="1"/>
          </p:cNvSpPr>
          <p:nvPr/>
        </p:nvSpPr>
        <p:spPr bwMode="auto">
          <a:xfrm>
            <a:off x="5718175" y="3733801"/>
            <a:ext cx="282748" cy="429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>
            <a:spAutoFit/>
          </a:bodyPr>
          <a:lstStyle/>
          <a:p>
            <a:r>
              <a:rPr lang="en-IN" altLang="en-US" sz="2200" b="1" dirty="0">
                <a:solidFill>
                  <a:srgbClr val="9D0000"/>
                </a:solidFill>
                <a:latin typeface="Calibri" pitchFamily="34" charset="0"/>
              </a:rPr>
              <a:t>r</a:t>
            </a:r>
          </a:p>
        </p:txBody>
      </p:sp>
      <p:sp>
        <p:nvSpPr>
          <p:cNvPr id="18450" name="Rectangle 18"/>
          <p:cNvSpPr>
            <a:spLocks noChangeArrowheads="1"/>
          </p:cNvSpPr>
          <p:nvPr/>
        </p:nvSpPr>
        <p:spPr bwMode="auto">
          <a:xfrm>
            <a:off x="1752600" y="685800"/>
            <a:ext cx="3733800" cy="2122204"/>
          </a:xfrm>
          <a:prstGeom prst="rect">
            <a:avLst/>
          </a:prstGeom>
          <a:solidFill>
            <a:srgbClr val="94F0E4"/>
          </a:solidFill>
          <a:ln w="9525" cap="flat">
            <a:solidFill>
              <a:srgbClr val="9D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en-IN" altLang="en-US" sz="2200" b="1" dirty="0">
                <a:latin typeface="Calibri" pitchFamily="34" charset="0"/>
              </a:rPr>
              <a:t>	struct </a:t>
            </a:r>
            <a:r>
              <a:rPr lang="en-IN" altLang="en-US" sz="2200" b="1" dirty="0" err="1">
                <a:latin typeface="Calibri" pitchFamily="34" charset="0"/>
              </a:rPr>
              <a:t>rect</a:t>
            </a:r>
            <a:r>
              <a:rPr lang="en-IN" altLang="en-US" sz="2200" b="1" dirty="0">
                <a:latin typeface="Calibri" pitchFamily="34" charset="0"/>
              </a:rPr>
              <a:t> </a:t>
            </a:r>
            <a:r>
              <a:rPr lang="en-IN" altLang="en-US" sz="2200" b="1" dirty="0" err="1">
                <a:latin typeface="Calibri" pitchFamily="34" charset="0"/>
              </a:rPr>
              <a:t>r,s</a:t>
            </a:r>
            <a:r>
              <a:rPr lang="en-IN" altLang="en-US" sz="2200" b="1" dirty="0">
                <a:latin typeface="Calibri" pitchFamily="34" charset="0"/>
              </a:rPr>
              <a:t>;</a:t>
            </a:r>
          </a:p>
          <a:p>
            <a:r>
              <a:rPr lang="en-IN" altLang="en-US" sz="2200" b="1" dirty="0">
                <a:latin typeface="Calibri" pitchFamily="34" charset="0"/>
              </a:rPr>
              <a:t>	</a:t>
            </a:r>
            <a:r>
              <a:rPr lang="en-IN" altLang="en-US" sz="2200" b="1" dirty="0" err="1">
                <a:latin typeface="Calibri" pitchFamily="34" charset="0"/>
              </a:rPr>
              <a:t>r.leftbot.x</a:t>
            </a:r>
            <a:r>
              <a:rPr lang="en-IN" altLang="en-US" sz="2200" b="1" dirty="0">
                <a:latin typeface="Calibri" pitchFamily="34" charset="0"/>
              </a:rPr>
              <a:t> = 0;</a:t>
            </a:r>
          </a:p>
          <a:p>
            <a:r>
              <a:rPr lang="en-IN" altLang="en-US" sz="2200" b="1" dirty="0">
                <a:latin typeface="Calibri" pitchFamily="34" charset="0"/>
              </a:rPr>
              <a:t>   	</a:t>
            </a:r>
            <a:r>
              <a:rPr lang="en-IN" altLang="en-US" sz="2200" b="1" dirty="0" err="1">
                <a:latin typeface="Calibri" pitchFamily="34" charset="0"/>
              </a:rPr>
              <a:t>r.leftbot.y</a:t>
            </a:r>
            <a:r>
              <a:rPr lang="en-IN" altLang="en-US" sz="2200" b="1" dirty="0">
                <a:latin typeface="Calibri" pitchFamily="34" charset="0"/>
              </a:rPr>
              <a:t> = 0;</a:t>
            </a:r>
          </a:p>
          <a:p>
            <a:r>
              <a:rPr lang="en-IN" altLang="en-US" sz="2200" b="1" dirty="0">
                <a:latin typeface="Calibri" pitchFamily="34" charset="0"/>
              </a:rPr>
              <a:t>   	</a:t>
            </a:r>
            <a:r>
              <a:rPr lang="en-IN" altLang="en-US" sz="2200" b="1" dirty="0" err="1">
                <a:latin typeface="Calibri" pitchFamily="34" charset="0"/>
              </a:rPr>
              <a:t>r.righttop.x</a:t>
            </a:r>
            <a:r>
              <a:rPr lang="en-IN" altLang="en-US" sz="2200" b="1" dirty="0">
                <a:latin typeface="Calibri" pitchFamily="34" charset="0"/>
              </a:rPr>
              <a:t> = 1;</a:t>
            </a:r>
          </a:p>
          <a:p>
            <a:r>
              <a:rPr lang="en-IN" altLang="en-US" sz="2200" b="1" dirty="0">
                <a:latin typeface="Calibri" pitchFamily="34" charset="0"/>
              </a:rPr>
              <a:t>   	</a:t>
            </a:r>
            <a:r>
              <a:rPr lang="en-IN" altLang="en-US" sz="2200" b="1" dirty="0" err="1">
                <a:latin typeface="Calibri" pitchFamily="34" charset="0"/>
              </a:rPr>
              <a:t>r.righttop.y</a:t>
            </a:r>
            <a:r>
              <a:rPr lang="en-IN" altLang="en-US" sz="2200" b="1" dirty="0">
                <a:latin typeface="Calibri" pitchFamily="34" charset="0"/>
              </a:rPr>
              <a:t> = 1;</a:t>
            </a:r>
          </a:p>
          <a:p>
            <a:r>
              <a:rPr lang="en-IN" altLang="en-US" sz="2200" b="1" dirty="0">
                <a:latin typeface="Calibri" pitchFamily="34" charset="0"/>
              </a:rPr>
              <a:t>	s=r;</a:t>
            </a:r>
          </a:p>
        </p:txBody>
      </p:sp>
      <p:sp>
        <p:nvSpPr>
          <p:cNvPr id="18451" name="AutoShape 19"/>
          <p:cNvSpPr>
            <a:spLocks noChangeArrowheads="1"/>
          </p:cNvSpPr>
          <p:nvPr/>
        </p:nvSpPr>
        <p:spPr bwMode="auto">
          <a:xfrm>
            <a:off x="6934200" y="5181600"/>
            <a:ext cx="685800" cy="533400"/>
          </a:xfrm>
          <a:prstGeom prst="roundRect">
            <a:avLst>
              <a:gd name="adj" fmla="val 16667"/>
            </a:avLst>
          </a:prstGeom>
          <a:solidFill>
            <a:srgbClr val="FBD0E4"/>
          </a:solidFill>
          <a:ln w="6480" cap="flat">
            <a:solidFill>
              <a:srgbClr val="5D9A2B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452" name="AutoShape 20"/>
          <p:cNvSpPr>
            <a:spLocks noChangeArrowheads="1"/>
          </p:cNvSpPr>
          <p:nvPr/>
        </p:nvSpPr>
        <p:spPr bwMode="auto">
          <a:xfrm>
            <a:off x="8305800" y="5181600"/>
            <a:ext cx="685800" cy="533400"/>
          </a:xfrm>
          <a:prstGeom prst="roundRect">
            <a:avLst>
              <a:gd name="adj" fmla="val 16667"/>
            </a:avLst>
          </a:prstGeom>
          <a:solidFill>
            <a:srgbClr val="FBD0E4"/>
          </a:solidFill>
          <a:ln w="6480" cap="flat">
            <a:solidFill>
              <a:srgbClr val="5D9A2B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453" name="Rectangle 21"/>
          <p:cNvSpPr>
            <a:spLocks noChangeArrowheads="1"/>
          </p:cNvSpPr>
          <p:nvPr/>
        </p:nvSpPr>
        <p:spPr bwMode="auto">
          <a:xfrm>
            <a:off x="7927975" y="4648201"/>
            <a:ext cx="311602" cy="429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>
            <a:spAutoFit/>
          </a:bodyPr>
          <a:lstStyle/>
          <a:p>
            <a:r>
              <a:rPr lang="en-IN" altLang="en-US" sz="2200" b="1" dirty="0">
                <a:solidFill>
                  <a:srgbClr val="9D0000"/>
                </a:solidFill>
                <a:latin typeface="Calibri" pitchFamily="34" charset="0"/>
              </a:rPr>
              <a:t>x</a:t>
            </a:r>
          </a:p>
        </p:txBody>
      </p:sp>
      <p:sp>
        <p:nvSpPr>
          <p:cNvPr id="18454" name="Rectangle 22"/>
          <p:cNvSpPr>
            <a:spLocks noChangeArrowheads="1"/>
          </p:cNvSpPr>
          <p:nvPr/>
        </p:nvSpPr>
        <p:spPr bwMode="auto">
          <a:xfrm>
            <a:off x="7088188" y="4572001"/>
            <a:ext cx="324426" cy="429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>
            <a:spAutoFit/>
          </a:bodyPr>
          <a:lstStyle/>
          <a:p>
            <a:r>
              <a:rPr lang="en-IN" altLang="en-US" sz="2200" b="1" dirty="0">
                <a:solidFill>
                  <a:srgbClr val="0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8455" name="Rectangle 23"/>
          <p:cNvSpPr>
            <a:spLocks noChangeArrowheads="1"/>
          </p:cNvSpPr>
          <p:nvPr/>
        </p:nvSpPr>
        <p:spPr bwMode="auto">
          <a:xfrm>
            <a:off x="7088188" y="5257801"/>
            <a:ext cx="324426" cy="429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>
            <a:spAutoFit/>
          </a:bodyPr>
          <a:lstStyle/>
          <a:p>
            <a:r>
              <a:rPr lang="en-IN" altLang="en-US" sz="2200" b="1" dirty="0">
                <a:solidFill>
                  <a:srgbClr val="0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8456" name="Rectangle 24"/>
          <p:cNvSpPr>
            <a:spLocks noChangeArrowheads="1"/>
          </p:cNvSpPr>
          <p:nvPr/>
        </p:nvSpPr>
        <p:spPr bwMode="auto">
          <a:xfrm>
            <a:off x="8459788" y="4572001"/>
            <a:ext cx="324426" cy="429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>
            <a:spAutoFit/>
          </a:bodyPr>
          <a:lstStyle/>
          <a:p>
            <a:r>
              <a:rPr lang="en-IN" altLang="en-US" sz="2200" b="1" dirty="0">
                <a:solidFill>
                  <a:srgbClr val="0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8457" name="Rectangle 25"/>
          <p:cNvSpPr>
            <a:spLocks noChangeArrowheads="1"/>
          </p:cNvSpPr>
          <p:nvPr/>
        </p:nvSpPr>
        <p:spPr bwMode="auto">
          <a:xfrm>
            <a:off x="8459788" y="5257801"/>
            <a:ext cx="324426" cy="429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>
            <a:spAutoFit/>
          </a:bodyPr>
          <a:lstStyle/>
          <a:p>
            <a:r>
              <a:rPr lang="en-IN" altLang="en-US" sz="2200" b="1" dirty="0">
                <a:solidFill>
                  <a:srgbClr val="0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8459" name="Rectangle 27"/>
          <p:cNvSpPr>
            <a:spLocks noChangeArrowheads="1"/>
          </p:cNvSpPr>
          <p:nvPr/>
        </p:nvSpPr>
        <p:spPr bwMode="auto">
          <a:xfrm>
            <a:off x="4210051" y="6248401"/>
            <a:ext cx="2634673" cy="429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en-IN" altLang="en-US" sz="2200" b="1" dirty="0">
                <a:solidFill>
                  <a:srgbClr val="9D0000"/>
                </a:solidFill>
                <a:latin typeface="Calibri" pitchFamily="34" charset="0"/>
              </a:rPr>
              <a:t>After the assignment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1905001" y="3733800"/>
            <a:ext cx="3730625" cy="2362200"/>
            <a:chOff x="460375" y="3733800"/>
            <a:chExt cx="3730625" cy="2362200"/>
          </a:xfrm>
        </p:grpSpPr>
        <p:sp>
          <p:nvSpPr>
            <p:cNvPr id="18458" name="Rectangle 26"/>
            <p:cNvSpPr>
              <a:spLocks noChangeArrowheads="1"/>
            </p:cNvSpPr>
            <p:nvPr/>
          </p:nvSpPr>
          <p:spPr bwMode="auto">
            <a:xfrm>
              <a:off x="460375" y="3733800"/>
              <a:ext cx="293968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9D0000"/>
                  </a:solidFill>
                  <a:latin typeface="Calibri" pitchFamily="34" charset="0"/>
                </a:rPr>
                <a:t>s</a:t>
              </a:r>
            </a:p>
          </p:txBody>
        </p:sp>
        <p:sp>
          <p:nvSpPr>
            <p:cNvPr id="18460" name="Rectangle 28"/>
            <p:cNvSpPr>
              <a:spLocks noChangeArrowheads="1"/>
            </p:cNvSpPr>
            <p:nvPr/>
          </p:nvSpPr>
          <p:spPr bwMode="auto">
            <a:xfrm>
              <a:off x="838200" y="3886200"/>
              <a:ext cx="3352800" cy="2209800"/>
            </a:xfrm>
            <a:prstGeom prst="rect">
              <a:avLst/>
            </a:prstGeom>
            <a:solidFill>
              <a:srgbClr val="E5F6D8"/>
            </a:solidFill>
            <a:ln w="9360" cap="flat">
              <a:solidFill>
                <a:srgbClr val="9D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8461" name="Rectangle 29"/>
            <p:cNvSpPr>
              <a:spLocks noChangeArrowheads="1"/>
            </p:cNvSpPr>
            <p:nvPr/>
          </p:nvSpPr>
          <p:spPr bwMode="auto">
            <a:xfrm>
              <a:off x="1295400" y="4343400"/>
              <a:ext cx="1295400" cy="1447800"/>
            </a:xfrm>
            <a:prstGeom prst="rect">
              <a:avLst/>
            </a:prstGeom>
            <a:solidFill>
              <a:srgbClr val="FFF1CE"/>
            </a:solidFill>
            <a:ln w="9360" cap="flat">
              <a:solidFill>
                <a:srgbClr val="9D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8462" name="AutoShape 30"/>
            <p:cNvSpPr>
              <a:spLocks noChangeArrowheads="1"/>
            </p:cNvSpPr>
            <p:nvPr/>
          </p:nvSpPr>
          <p:spPr bwMode="auto">
            <a:xfrm>
              <a:off x="1752600" y="44958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ABF3AD"/>
            </a:solidFill>
            <a:ln w="6480" cap="flat">
              <a:solidFill>
                <a:srgbClr val="5D9A2B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8463" name="AutoShape 31"/>
            <p:cNvSpPr>
              <a:spLocks noChangeArrowheads="1"/>
            </p:cNvSpPr>
            <p:nvPr/>
          </p:nvSpPr>
          <p:spPr bwMode="auto">
            <a:xfrm>
              <a:off x="1752600" y="51816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FBD0E4"/>
            </a:solidFill>
            <a:ln w="6480" cap="flat">
              <a:solidFill>
                <a:srgbClr val="5D9A2B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8464" name="Rectangle 32"/>
            <p:cNvSpPr>
              <a:spLocks noChangeArrowheads="1"/>
            </p:cNvSpPr>
            <p:nvPr/>
          </p:nvSpPr>
          <p:spPr bwMode="auto">
            <a:xfrm>
              <a:off x="1374775" y="4572000"/>
              <a:ext cx="311602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9D0000"/>
                  </a:solidFill>
                  <a:latin typeface="Calibri" pitchFamily="34" charset="0"/>
                </a:rPr>
                <a:t>x</a:t>
              </a:r>
            </a:p>
          </p:txBody>
        </p:sp>
        <p:sp>
          <p:nvSpPr>
            <p:cNvPr id="18465" name="Rectangle 33"/>
            <p:cNvSpPr>
              <a:spLocks noChangeArrowheads="1"/>
            </p:cNvSpPr>
            <p:nvPr/>
          </p:nvSpPr>
          <p:spPr bwMode="auto">
            <a:xfrm>
              <a:off x="1374775" y="5257800"/>
              <a:ext cx="314808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9D0000"/>
                  </a:solidFill>
                  <a:latin typeface="Calibri" pitchFamily="34" charset="0"/>
                </a:rPr>
                <a:t>y</a:t>
              </a:r>
            </a:p>
          </p:txBody>
        </p:sp>
        <p:sp>
          <p:nvSpPr>
            <p:cNvPr id="18466" name="Rectangle 34"/>
            <p:cNvSpPr>
              <a:spLocks noChangeArrowheads="1"/>
            </p:cNvSpPr>
            <p:nvPr/>
          </p:nvSpPr>
          <p:spPr bwMode="auto">
            <a:xfrm>
              <a:off x="2667000" y="4343400"/>
              <a:ext cx="1295400" cy="1447800"/>
            </a:xfrm>
            <a:prstGeom prst="rect">
              <a:avLst/>
            </a:prstGeom>
            <a:solidFill>
              <a:srgbClr val="FFF1CE"/>
            </a:solidFill>
            <a:ln w="9360" cap="flat">
              <a:solidFill>
                <a:srgbClr val="9D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8467" name="AutoShape 35"/>
            <p:cNvSpPr>
              <a:spLocks noChangeArrowheads="1"/>
            </p:cNvSpPr>
            <p:nvPr/>
          </p:nvSpPr>
          <p:spPr bwMode="auto">
            <a:xfrm>
              <a:off x="3124200" y="44958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ABF3AD"/>
            </a:solidFill>
            <a:ln w="6480" cap="flat">
              <a:solidFill>
                <a:srgbClr val="5D9A2B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8468" name="AutoShape 36"/>
            <p:cNvSpPr>
              <a:spLocks noChangeArrowheads="1"/>
            </p:cNvSpPr>
            <p:nvPr/>
          </p:nvSpPr>
          <p:spPr bwMode="auto">
            <a:xfrm>
              <a:off x="3124200" y="51816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FBD0E4"/>
            </a:solidFill>
            <a:ln w="6480" cap="flat">
              <a:solidFill>
                <a:srgbClr val="5D9A2B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8469" name="Rectangle 37"/>
            <p:cNvSpPr>
              <a:spLocks noChangeArrowheads="1"/>
            </p:cNvSpPr>
            <p:nvPr/>
          </p:nvSpPr>
          <p:spPr bwMode="auto">
            <a:xfrm>
              <a:off x="2746375" y="4648200"/>
              <a:ext cx="311602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9D0000"/>
                  </a:solidFill>
                  <a:latin typeface="Calibri" pitchFamily="34" charset="0"/>
                </a:rPr>
                <a:t>x</a:t>
              </a:r>
            </a:p>
          </p:txBody>
        </p:sp>
        <p:sp>
          <p:nvSpPr>
            <p:cNvPr id="18470" name="Rectangle 38"/>
            <p:cNvSpPr>
              <a:spLocks noChangeArrowheads="1"/>
            </p:cNvSpPr>
            <p:nvPr/>
          </p:nvSpPr>
          <p:spPr bwMode="auto">
            <a:xfrm>
              <a:off x="2746375" y="5334000"/>
              <a:ext cx="314808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9D0000"/>
                  </a:solidFill>
                  <a:latin typeface="Calibri" pitchFamily="34" charset="0"/>
                </a:rPr>
                <a:t>y</a:t>
              </a:r>
            </a:p>
          </p:txBody>
        </p:sp>
        <p:sp>
          <p:nvSpPr>
            <p:cNvPr id="18471" name="Rectangle 39"/>
            <p:cNvSpPr>
              <a:spLocks noChangeArrowheads="1"/>
            </p:cNvSpPr>
            <p:nvPr/>
          </p:nvSpPr>
          <p:spPr bwMode="auto">
            <a:xfrm>
              <a:off x="1301750" y="3886200"/>
              <a:ext cx="979605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>
              <a:lvl1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1pPr>
              <a:lvl2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2pPr>
              <a:lvl3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3pPr>
              <a:lvl4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4pPr>
              <a:lvl5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9pPr>
            </a:lstStyle>
            <a:p>
              <a:r>
                <a:rPr lang="en-IN" altLang="en-US" sz="2200" b="1" dirty="0" err="1">
                  <a:solidFill>
                    <a:srgbClr val="9D0000"/>
                  </a:solidFill>
                  <a:latin typeface="Calibri" pitchFamily="34" charset="0"/>
                </a:rPr>
                <a:t>leftbot</a:t>
              </a:r>
              <a:endParaRPr lang="en-IN" altLang="en-US" sz="2200" b="1" dirty="0">
                <a:solidFill>
                  <a:srgbClr val="9D0000"/>
                </a:solidFill>
                <a:latin typeface="Calibri" pitchFamily="34" charset="0"/>
              </a:endParaRPr>
            </a:p>
          </p:txBody>
        </p:sp>
        <p:sp>
          <p:nvSpPr>
            <p:cNvPr id="18472" name="Rectangle 40"/>
            <p:cNvSpPr>
              <a:spLocks noChangeArrowheads="1"/>
            </p:cNvSpPr>
            <p:nvPr/>
          </p:nvSpPr>
          <p:spPr bwMode="auto">
            <a:xfrm>
              <a:off x="2676525" y="3886200"/>
              <a:ext cx="1125221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>
              <a:lvl1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1pPr>
              <a:lvl2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2pPr>
              <a:lvl3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3pPr>
              <a:lvl4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4pPr>
              <a:lvl5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9pPr>
            </a:lstStyle>
            <a:p>
              <a:r>
                <a:rPr lang="en-IN" altLang="en-US" sz="2200" b="1" dirty="0" err="1">
                  <a:solidFill>
                    <a:srgbClr val="9D0000"/>
                  </a:solidFill>
                  <a:latin typeface="Calibri" pitchFamily="34" charset="0"/>
                </a:rPr>
                <a:t>righttop</a:t>
              </a:r>
              <a:endParaRPr lang="en-IN" altLang="en-US" sz="2200" b="1" dirty="0">
                <a:solidFill>
                  <a:srgbClr val="9D0000"/>
                </a:solidFill>
                <a:latin typeface="Calibri" pitchFamily="34" charset="0"/>
              </a:endParaRPr>
            </a:p>
          </p:txBody>
        </p:sp>
        <p:sp>
          <p:nvSpPr>
            <p:cNvPr id="18473" name="AutoShape 41"/>
            <p:cNvSpPr>
              <a:spLocks noChangeArrowheads="1"/>
            </p:cNvSpPr>
            <p:nvPr/>
          </p:nvSpPr>
          <p:spPr bwMode="auto">
            <a:xfrm>
              <a:off x="1752600" y="51816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FBD0E4"/>
            </a:solidFill>
            <a:ln w="6480" cap="flat">
              <a:solidFill>
                <a:srgbClr val="5D9A2B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8474" name="AutoShape 42"/>
            <p:cNvSpPr>
              <a:spLocks noChangeArrowheads="1"/>
            </p:cNvSpPr>
            <p:nvPr/>
          </p:nvSpPr>
          <p:spPr bwMode="auto">
            <a:xfrm>
              <a:off x="3124200" y="51816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FBD0E4"/>
            </a:solidFill>
            <a:ln w="6480" cap="flat">
              <a:solidFill>
                <a:srgbClr val="5D9A2B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8475" name="Rectangle 43"/>
            <p:cNvSpPr>
              <a:spLocks noChangeArrowheads="1"/>
            </p:cNvSpPr>
            <p:nvPr/>
          </p:nvSpPr>
          <p:spPr bwMode="auto">
            <a:xfrm>
              <a:off x="2746375" y="4648200"/>
              <a:ext cx="311602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9D0000"/>
                  </a:solidFill>
                  <a:latin typeface="Calibri" pitchFamily="34" charset="0"/>
                </a:rPr>
                <a:t>x</a:t>
              </a:r>
            </a:p>
          </p:txBody>
        </p:sp>
        <p:sp>
          <p:nvSpPr>
            <p:cNvPr id="18476" name="Rectangle 44"/>
            <p:cNvSpPr>
              <a:spLocks noChangeArrowheads="1"/>
            </p:cNvSpPr>
            <p:nvPr/>
          </p:nvSpPr>
          <p:spPr bwMode="auto">
            <a:xfrm>
              <a:off x="1906588" y="4572000"/>
              <a:ext cx="324426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0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18477" name="Rectangle 45"/>
            <p:cNvSpPr>
              <a:spLocks noChangeArrowheads="1"/>
            </p:cNvSpPr>
            <p:nvPr/>
          </p:nvSpPr>
          <p:spPr bwMode="auto">
            <a:xfrm>
              <a:off x="1906588" y="5257800"/>
              <a:ext cx="324426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0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18478" name="Rectangle 46"/>
            <p:cNvSpPr>
              <a:spLocks noChangeArrowheads="1"/>
            </p:cNvSpPr>
            <p:nvPr/>
          </p:nvSpPr>
          <p:spPr bwMode="auto">
            <a:xfrm>
              <a:off x="3278188" y="4572000"/>
              <a:ext cx="324426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0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18479" name="Rectangle 47"/>
            <p:cNvSpPr>
              <a:spLocks noChangeArrowheads="1"/>
            </p:cNvSpPr>
            <p:nvPr/>
          </p:nvSpPr>
          <p:spPr bwMode="auto">
            <a:xfrm>
              <a:off x="3278188" y="5257800"/>
              <a:ext cx="324426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000000"/>
                  </a:solidFill>
                  <a:latin typeface="Calibri" pitchFamily="34" charset="0"/>
                </a:rPr>
                <a:t>1</a:t>
              </a:r>
            </a:p>
          </p:txBody>
        </p:sp>
      </p:grpSp>
      <p:sp>
        <p:nvSpPr>
          <p:cNvPr id="50" name="Slide Number Placeholder 49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6DCAEA8C-2405-4E1C-AF33-B1E21BF678BD}" type="slidenum">
              <a:rPr lang="en-IN" alt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15</a:t>
            </a:fld>
            <a:endParaRPr lang="en-IN" alt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6019800" y="3886200"/>
            <a:ext cx="3352800" cy="2209800"/>
          </a:xfrm>
          <a:prstGeom prst="rect">
            <a:avLst/>
          </a:prstGeom>
          <a:solidFill>
            <a:srgbClr val="E5F6D8"/>
          </a:solidFill>
          <a:ln w="9360" cap="flat">
            <a:solidFill>
              <a:srgbClr val="9D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5972175" y="44728"/>
            <a:ext cx="23756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360" cap="flat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IN" altLang="en-US">
                <a:solidFill>
                  <a:srgbClr val="000000"/>
                </a:solidFill>
                <a:latin typeface="Calibri"/>
              </a:rPr>
              <a:t> 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1295400" y="0"/>
            <a:ext cx="9372600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ctr"/>
            <a:r>
              <a:rPr lang="en-IN" altLang="en-US" sz="3200" b="1" dirty="0">
                <a:solidFill>
                  <a:prstClr val="black"/>
                </a:solidFill>
                <a:latin typeface="Calibri" pitchFamily="34" charset="0"/>
              </a:rPr>
              <a:t>Assigning structure variables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6477000" y="4343400"/>
            <a:ext cx="1295400" cy="1447800"/>
          </a:xfrm>
          <a:prstGeom prst="rect">
            <a:avLst/>
          </a:prstGeom>
          <a:solidFill>
            <a:srgbClr val="FFF1CE"/>
          </a:solidFill>
          <a:ln w="9360" cap="flat">
            <a:solidFill>
              <a:srgbClr val="9D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437" name="AutoShape 5"/>
          <p:cNvSpPr>
            <a:spLocks noChangeArrowheads="1"/>
          </p:cNvSpPr>
          <p:nvPr/>
        </p:nvSpPr>
        <p:spPr bwMode="auto">
          <a:xfrm>
            <a:off x="6934200" y="4495800"/>
            <a:ext cx="685800" cy="533400"/>
          </a:xfrm>
          <a:prstGeom prst="roundRect">
            <a:avLst>
              <a:gd name="adj" fmla="val 16667"/>
            </a:avLst>
          </a:prstGeom>
          <a:solidFill>
            <a:srgbClr val="ABF3AD"/>
          </a:solidFill>
          <a:ln w="6480" cap="flat">
            <a:solidFill>
              <a:srgbClr val="5D9A2B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438" name="AutoShape 6"/>
          <p:cNvSpPr>
            <a:spLocks noChangeArrowheads="1"/>
          </p:cNvSpPr>
          <p:nvPr/>
        </p:nvSpPr>
        <p:spPr bwMode="auto">
          <a:xfrm>
            <a:off x="6934200" y="5181600"/>
            <a:ext cx="685800" cy="533400"/>
          </a:xfrm>
          <a:prstGeom prst="roundRect">
            <a:avLst>
              <a:gd name="adj" fmla="val 16667"/>
            </a:avLst>
          </a:prstGeom>
          <a:solidFill>
            <a:srgbClr val="FBD0E4"/>
          </a:solidFill>
          <a:ln w="6480" cap="flat">
            <a:solidFill>
              <a:srgbClr val="5D9A2B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6556375" y="4572001"/>
            <a:ext cx="311602" cy="429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>
            <a:spAutoFit/>
          </a:bodyPr>
          <a:lstStyle/>
          <a:p>
            <a:r>
              <a:rPr lang="en-IN" altLang="en-US" sz="2200" b="1" dirty="0">
                <a:solidFill>
                  <a:srgbClr val="9D0000"/>
                </a:solidFill>
                <a:latin typeface="Calibri" pitchFamily="34" charset="0"/>
              </a:rPr>
              <a:t>x</a:t>
            </a:r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6556375" y="5257801"/>
            <a:ext cx="314808" cy="429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>
            <a:spAutoFit/>
          </a:bodyPr>
          <a:lstStyle/>
          <a:p>
            <a:r>
              <a:rPr lang="en-IN" altLang="en-US" sz="2200" b="1" dirty="0">
                <a:solidFill>
                  <a:srgbClr val="9D0000"/>
                </a:solidFill>
                <a:latin typeface="Calibri" pitchFamily="34" charset="0"/>
              </a:rPr>
              <a:t>y</a:t>
            </a:r>
          </a:p>
        </p:txBody>
      </p:sp>
      <p:sp>
        <p:nvSpPr>
          <p:cNvPr id="18441" name="Rectangle 9"/>
          <p:cNvSpPr>
            <a:spLocks noChangeArrowheads="1"/>
          </p:cNvSpPr>
          <p:nvPr/>
        </p:nvSpPr>
        <p:spPr bwMode="auto">
          <a:xfrm>
            <a:off x="7848600" y="4343400"/>
            <a:ext cx="1295400" cy="1447800"/>
          </a:xfrm>
          <a:prstGeom prst="rect">
            <a:avLst/>
          </a:prstGeom>
          <a:solidFill>
            <a:srgbClr val="FFF1CE"/>
          </a:solidFill>
          <a:ln w="9360" cap="flat">
            <a:solidFill>
              <a:srgbClr val="9D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442" name="AutoShape 10"/>
          <p:cNvSpPr>
            <a:spLocks noChangeArrowheads="1"/>
          </p:cNvSpPr>
          <p:nvPr/>
        </p:nvSpPr>
        <p:spPr bwMode="auto">
          <a:xfrm>
            <a:off x="8305800" y="4495800"/>
            <a:ext cx="685800" cy="533400"/>
          </a:xfrm>
          <a:prstGeom prst="roundRect">
            <a:avLst>
              <a:gd name="adj" fmla="val 16667"/>
            </a:avLst>
          </a:prstGeom>
          <a:solidFill>
            <a:srgbClr val="ABF3AD"/>
          </a:solidFill>
          <a:ln w="6480" cap="flat">
            <a:solidFill>
              <a:srgbClr val="5D9A2B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443" name="AutoShape 11"/>
          <p:cNvSpPr>
            <a:spLocks noChangeArrowheads="1"/>
          </p:cNvSpPr>
          <p:nvPr/>
        </p:nvSpPr>
        <p:spPr bwMode="auto">
          <a:xfrm>
            <a:off x="8305800" y="5181600"/>
            <a:ext cx="685800" cy="533400"/>
          </a:xfrm>
          <a:prstGeom prst="roundRect">
            <a:avLst>
              <a:gd name="adj" fmla="val 16667"/>
            </a:avLst>
          </a:prstGeom>
          <a:solidFill>
            <a:srgbClr val="FBD0E4"/>
          </a:solidFill>
          <a:ln w="6480" cap="flat">
            <a:solidFill>
              <a:srgbClr val="5D9A2B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444" name="Rectangle 12"/>
          <p:cNvSpPr>
            <a:spLocks noChangeArrowheads="1"/>
          </p:cNvSpPr>
          <p:nvPr/>
        </p:nvSpPr>
        <p:spPr bwMode="auto">
          <a:xfrm>
            <a:off x="7927975" y="4648201"/>
            <a:ext cx="311602" cy="429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>
            <a:spAutoFit/>
          </a:bodyPr>
          <a:lstStyle/>
          <a:p>
            <a:r>
              <a:rPr lang="en-IN" altLang="en-US" sz="2200" b="1" dirty="0">
                <a:solidFill>
                  <a:srgbClr val="9D0000"/>
                </a:solidFill>
                <a:latin typeface="Calibri" pitchFamily="34" charset="0"/>
              </a:rPr>
              <a:t>x</a:t>
            </a:r>
          </a:p>
        </p:txBody>
      </p:sp>
      <p:sp>
        <p:nvSpPr>
          <p:cNvPr id="18445" name="Rectangle 13"/>
          <p:cNvSpPr>
            <a:spLocks noChangeArrowheads="1"/>
          </p:cNvSpPr>
          <p:nvPr/>
        </p:nvSpPr>
        <p:spPr bwMode="auto">
          <a:xfrm>
            <a:off x="7927975" y="5334001"/>
            <a:ext cx="314808" cy="429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>
            <a:spAutoFit/>
          </a:bodyPr>
          <a:lstStyle/>
          <a:p>
            <a:r>
              <a:rPr lang="en-IN" altLang="en-US" sz="2200" b="1" dirty="0">
                <a:solidFill>
                  <a:srgbClr val="9D0000"/>
                </a:solidFill>
                <a:latin typeface="Calibri" pitchFamily="34" charset="0"/>
              </a:rPr>
              <a:t>y</a:t>
            </a:r>
          </a:p>
        </p:txBody>
      </p:sp>
      <p:sp>
        <p:nvSpPr>
          <p:cNvPr id="18446" name="Rectangle 14"/>
          <p:cNvSpPr>
            <a:spLocks noChangeArrowheads="1"/>
          </p:cNvSpPr>
          <p:nvPr/>
        </p:nvSpPr>
        <p:spPr bwMode="auto">
          <a:xfrm>
            <a:off x="6483351" y="3886201"/>
            <a:ext cx="979605" cy="429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>
            <a:spAutoFit/>
          </a:bodyPr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en-IN" altLang="en-US" sz="2200" b="1" dirty="0" err="1">
                <a:solidFill>
                  <a:srgbClr val="9D0000"/>
                </a:solidFill>
                <a:latin typeface="Calibri" pitchFamily="34" charset="0"/>
              </a:rPr>
              <a:t>leftbot</a:t>
            </a:r>
            <a:endParaRPr lang="en-IN" altLang="en-US" sz="2200" b="1" dirty="0">
              <a:solidFill>
                <a:srgbClr val="9D0000"/>
              </a:solidFill>
              <a:latin typeface="Calibri" pitchFamily="34" charset="0"/>
            </a:endParaRPr>
          </a:p>
        </p:txBody>
      </p:sp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7858126" y="3886201"/>
            <a:ext cx="1125221" cy="429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>
            <a:spAutoFit/>
          </a:bodyPr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en-IN" altLang="en-US" sz="2200" b="1" dirty="0" err="1">
                <a:solidFill>
                  <a:srgbClr val="9D0000"/>
                </a:solidFill>
                <a:latin typeface="Calibri" pitchFamily="34" charset="0"/>
              </a:rPr>
              <a:t>righttop</a:t>
            </a:r>
            <a:endParaRPr lang="en-IN" altLang="en-US" sz="2200" b="1" dirty="0">
              <a:solidFill>
                <a:srgbClr val="9D0000"/>
              </a:solidFill>
              <a:latin typeface="Calibri" pitchFamily="34" charset="0"/>
            </a:endParaRPr>
          </a:p>
        </p:txBody>
      </p:sp>
      <p:sp>
        <p:nvSpPr>
          <p:cNvPr id="18448" name="Rectangle 16"/>
          <p:cNvSpPr>
            <a:spLocks noChangeArrowheads="1"/>
          </p:cNvSpPr>
          <p:nvPr/>
        </p:nvSpPr>
        <p:spPr bwMode="auto">
          <a:xfrm>
            <a:off x="5562600" y="571482"/>
            <a:ext cx="5105400" cy="2799313"/>
          </a:xfrm>
          <a:prstGeom prst="rect">
            <a:avLst/>
          </a:prstGeom>
          <a:solidFill>
            <a:srgbClr val="FFE39D"/>
          </a:solidFill>
          <a:ln w="9525" cap="flat">
            <a:solidFill>
              <a:srgbClr val="9D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5000" rIns="90000" bIns="45000">
            <a:spAutoFit/>
          </a:bodyPr>
          <a:lstStyle>
            <a:lvl1pPr marL="457200" indent="-45561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>
              <a:buClr>
                <a:srgbClr val="9D0000"/>
              </a:buClr>
              <a:buSzPct val="45000"/>
              <a:buFont typeface="Times New Roman" pitchFamily="16" charset="0"/>
              <a:buAutoNum type="arabicPeriod"/>
            </a:pPr>
            <a:r>
              <a:rPr lang="en-IN" altLang="en-US" sz="2200" b="1" dirty="0">
                <a:latin typeface="Calibri" pitchFamily="34" charset="0"/>
              </a:rPr>
              <a:t>We can assign a structure variable to another structure variable</a:t>
            </a:r>
          </a:p>
          <a:p>
            <a:pPr>
              <a:buClr>
                <a:srgbClr val="9D0000"/>
              </a:buClr>
              <a:buSzPct val="45000"/>
              <a:buFont typeface="Times New Roman" pitchFamily="16" charset="0"/>
              <a:buAutoNum type="arabicPeriod"/>
            </a:pPr>
            <a:r>
              <a:rPr lang="en-IN" altLang="en-US" sz="2200" b="1" dirty="0">
                <a:latin typeface="Calibri" pitchFamily="34" charset="0"/>
              </a:rPr>
              <a:t>The statement </a:t>
            </a:r>
            <a:r>
              <a:rPr lang="en-IN" altLang="en-US" sz="2200" b="1" dirty="0">
                <a:solidFill>
                  <a:srgbClr val="9D0000"/>
                </a:solidFill>
                <a:latin typeface="Calibri" pitchFamily="34" charset="0"/>
              </a:rPr>
              <a:t>s=r;</a:t>
            </a:r>
            <a:r>
              <a:rPr lang="en-IN" altLang="en-US" sz="2200" b="1" dirty="0">
                <a:latin typeface="Calibri" pitchFamily="34" charset="0"/>
              </a:rPr>
              <a:t> does this.</a:t>
            </a:r>
          </a:p>
          <a:p>
            <a:pPr>
              <a:buClr>
                <a:srgbClr val="9D0000"/>
              </a:buClr>
              <a:buSzPct val="45000"/>
              <a:buFont typeface="Times New Roman" pitchFamily="16" charset="0"/>
              <a:buAutoNum type="arabicPeriod"/>
            </a:pPr>
            <a:r>
              <a:rPr lang="en-IN" altLang="en-US" sz="2200" b="1" dirty="0">
                <a:solidFill>
                  <a:srgbClr val="FF0000"/>
                </a:solidFill>
                <a:latin typeface="Calibri" pitchFamily="34" charset="0"/>
              </a:rPr>
              <a:t>Structures are </a:t>
            </a:r>
            <a:r>
              <a:rPr lang="en-IN" altLang="en-US" sz="2200" b="1" i="1" dirty="0">
                <a:solidFill>
                  <a:srgbClr val="FF0000"/>
                </a:solidFill>
                <a:latin typeface="Calibri" pitchFamily="34" charset="0"/>
              </a:rPr>
              <a:t>assignable</a:t>
            </a:r>
            <a:r>
              <a:rPr lang="en-IN" altLang="en-US" sz="2200" b="1" dirty="0">
                <a:solidFill>
                  <a:srgbClr val="FF0000"/>
                </a:solidFill>
                <a:latin typeface="Calibri" pitchFamily="34" charset="0"/>
              </a:rPr>
              <a:t> variables, unlike arrays!</a:t>
            </a:r>
          </a:p>
          <a:p>
            <a:pPr>
              <a:buClr>
                <a:srgbClr val="9D0000"/>
              </a:buClr>
              <a:buSzPct val="45000"/>
              <a:buFont typeface="Times New Roman" pitchFamily="16" charset="0"/>
              <a:buAutoNum type="arabicPeriod"/>
            </a:pPr>
            <a:r>
              <a:rPr lang="en-IN" altLang="en-US" sz="2200" b="1" dirty="0">
                <a:solidFill>
                  <a:srgbClr val="FF0000"/>
                </a:solidFill>
                <a:latin typeface="Calibri" pitchFamily="34" charset="0"/>
              </a:rPr>
              <a:t>Structure name is </a:t>
            </a:r>
            <a:r>
              <a:rPr lang="en-IN" altLang="en-US" sz="2200" b="1" i="1" dirty="0">
                <a:solidFill>
                  <a:srgbClr val="FF0000"/>
                </a:solidFill>
                <a:latin typeface="Calibri" pitchFamily="34" charset="0"/>
              </a:rPr>
              <a:t>not</a:t>
            </a:r>
            <a:r>
              <a:rPr lang="en-IN" altLang="en-US" sz="2200" b="1" dirty="0">
                <a:solidFill>
                  <a:srgbClr val="FF0000"/>
                </a:solidFill>
                <a:latin typeface="Calibri" pitchFamily="34" charset="0"/>
              </a:rPr>
              <a:t> a pointer, unlike arrays.</a:t>
            </a:r>
          </a:p>
          <a:p>
            <a:pPr>
              <a:buClr>
                <a:srgbClr val="9D0000"/>
              </a:buClr>
              <a:buSzPct val="45000"/>
              <a:buFont typeface="Times New Roman" pitchFamily="16" charset="0"/>
              <a:buAutoNum type="arabicPeriod"/>
            </a:pPr>
            <a:endParaRPr lang="en-IN" altLang="en-US" sz="2200" b="1" dirty="0">
              <a:latin typeface="Calibri" pitchFamily="34" charset="0"/>
            </a:endParaRPr>
          </a:p>
        </p:txBody>
      </p:sp>
      <p:sp>
        <p:nvSpPr>
          <p:cNvPr id="18449" name="Rectangle 17"/>
          <p:cNvSpPr>
            <a:spLocks noChangeArrowheads="1"/>
          </p:cNvSpPr>
          <p:nvPr/>
        </p:nvSpPr>
        <p:spPr bwMode="auto">
          <a:xfrm>
            <a:off x="5718175" y="3733801"/>
            <a:ext cx="282748" cy="429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>
            <a:spAutoFit/>
          </a:bodyPr>
          <a:lstStyle/>
          <a:p>
            <a:r>
              <a:rPr lang="en-IN" altLang="en-US" sz="2200" b="1" dirty="0">
                <a:solidFill>
                  <a:srgbClr val="9D0000"/>
                </a:solidFill>
                <a:latin typeface="Calibri" pitchFamily="34" charset="0"/>
              </a:rPr>
              <a:t>r</a:t>
            </a:r>
          </a:p>
        </p:txBody>
      </p:sp>
      <p:sp>
        <p:nvSpPr>
          <p:cNvPr id="18450" name="Rectangle 18"/>
          <p:cNvSpPr>
            <a:spLocks noChangeArrowheads="1"/>
          </p:cNvSpPr>
          <p:nvPr/>
        </p:nvSpPr>
        <p:spPr bwMode="auto">
          <a:xfrm>
            <a:off x="1752600" y="685800"/>
            <a:ext cx="3733800" cy="2122204"/>
          </a:xfrm>
          <a:prstGeom prst="rect">
            <a:avLst/>
          </a:prstGeom>
          <a:solidFill>
            <a:srgbClr val="94F0E4"/>
          </a:solidFill>
          <a:ln w="9525" cap="flat">
            <a:solidFill>
              <a:srgbClr val="9D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en-IN" altLang="en-US" sz="2200" b="1" dirty="0">
                <a:latin typeface="Calibri" pitchFamily="34" charset="0"/>
              </a:rPr>
              <a:t>	struct </a:t>
            </a:r>
            <a:r>
              <a:rPr lang="en-IN" altLang="en-US" sz="2200" b="1" dirty="0" err="1">
                <a:latin typeface="Calibri" pitchFamily="34" charset="0"/>
              </a:rPr>
              <a:t>rect</a:t>
            </a:r>
            <a:r>
              <a:rPr lang="en-IN" altLang="en-US" sz="2200" b="1" dirty="0">
                <a:latin typeface="Calibri" pitchFamily="34" charset="0"/>
              </a:rPr>
              <a:t> </a:t>
            </a:r>
            <a:r>
              <a:rPr lang="en-IN" altLang="en-US" sz="2200" b="1" dirty="0" err="1">
                <a:latin typeface="Calibri" pitchFamily="34" charset="0"/>
              </a:rPr>
              <a:t>r,s</a:t>
            </a:r>
            <a:r>
              <a:rPr lang="en-IN" altLang="en-US" sz="2200" b="1" dirty="0">
                <a:latin typeface="Calibri" pitchFamily="34" charset="0"/>
              </a:rPr>
              <a:t>;</a:t>
            </a:r>
          </a:p>
          <a:p>
            <a:r>
              <a:rPr lang="en-IN" altLang="en-US" sz="2200" b="1" dirty="0">
                <a:latin typeface="Calibri" pitchFamily="34" charset="0"/>
              </a:rPr>
              <a:t>	</a:t>
            </a:r>
            <a:r>
              <a:rPr lang="en-IN" altLang="en-US" sz="2200" b="1" dirty="0" err="1">
                <a:latin typeface="Calibri" pitchFamily="34" charset="0"/>
              </a:rPr>
              <a:t>r.leftbot.x</a:t>
            </a:r>
            <a:r>
              <a:rPr lang="en-IN" altLang="en-US" sz="2200" b="1" dirty="0">
                <a:latin typeface="Calibri" pitchFamily="34" charset="0"/>
              </a:rPr>
              <a:t> = 0;</a:t>
            </a:r>
          </a:p>
          <a:p>
            <a:r>
              <a:rPr lang="en-IN" altLang="en-US" sz="2200" b="1" dirty="0">
                <a:latin typeface="Calibri" pitchFamily="34" charset="0"/>
              </a:rPr>
              <a:t>   	</a:t>
            </a:r>
            <a:r>
              <a:rPr lang="en-IN" altLang="en-US" sz="2200" b="1" dirty="0" err="1">
                <a:latin typeface="Calibri" pitchFamily="34" charset="0"/>
              </a:rPr>
              <a:t>r.leftbot.y</a:t>
            </a:r>
            <a:r>
              <a:rPr lang="en-IN" altLang="en-US" sz="2200" b="1" dirty="0">
                <a:latin typeface="Calibri" pitchFamily="34" charset="0"/>
              </a:rPr>
              <a:t> = 0;</a:t>
            </a:r>
          </a:p>
          <a:p>
            <a:r>
              <a:rPr lang="en-IN" altLang="en-US" sz="2200" b="1" dirty="0">
                <a:latin typeface="Calibri" pitchFamily="34" charset="0"/>
              </a:rPr>
              <a:t>   	</a:t>
            </a:r>
            <a:r>
              <a:rPr lang="en-IN" altLang="en-US" sz="2200" b="1" dirty="0" err="1">
                <a:latin typeface="Calibri" pitchFamily="34" charset="0"/>
              </a:rPr>
              <a:t>r.righttop.x</a:t>
            </a:r>
            <a:r>
              <a:rPr lang="en-IN" altLang="en-US" sz="2200" b="1" dirty="0">
                <a:latin typeface="Calibri" pitchFamily="34" charset="0"/>
              </a:rPr>
              <a:t> = 1;</a:t>
            </a:r>
          </a:p>
          <a:p>
            <a:r>
              <a:rPr lang="en-IN" altLang="en-US" sz="2200" b="1" dirty="0">
                <a:latin typeface="Calibri" pitchFamily="34" charset="0"/>
              </a:rPr>
              <a:t>   	</a:t>
            </a:r>
            <a:r>
              <a:rPr lang="en-IN" altLang="en-US" sz="2200" b="1" dirty="0" err="1">
                <a:latin typeface="Calibri" pitchFamily="34" charset="0"/>
              </a:rPr>
              <a:t>r.righttop.y</a:t>
            </a:r>
            <a:r>
              <a:rPr lang="en-IN" altLang="en-US" sz="2200" b="1" dirty="0">
                <a:latin typeface="Calibri" pitchFamily="34" charset="0"/>
              </a:rPr>
              <a:t> = 1;</a:t>
            </a:r>
          </a:p>
          <a:p>
            <a:r>
              <a:rPr lang="en-IN" altLang="en-US" sz="2200" b="1" dirty="0">
                <a:latin typeface="Calibri" pitchFamily="34" charset="0"/>
              </a:rPr>
              <a:t>	s=r;</a:t>
            </a:r>
          </a:p>
        </p:txBody>
      </p:sp>
      <p:sp>
        <p:nvSpPr>
          <p:cNvPr id="18451" name="AutoShape 19"/>
          <p:cNvSpPr>
            <a:spLocks noChangeArrowheads="1"/>
          </p:cNvSpPr>
          <p:nvPr/>
        </p:nvSpPr>
        <p:spPr bwMode="auto">
          <a:xfrm>
            <a:off x="6934200" y="5181600"/>
            <a:ext cx="685800" cy="533400"/>
          </a:xfrm>
          <a:prstGeom prst="roundRect">
            <a:avLst>
              <a:gd name="adj" fmla="val 16667"/>
            </a:avLst>
          </a:prstGeom>
          <a:solidFill>
            <a:srgbClr val="FBD0E4"/>
          </a:solidFill>
          <a:ln w="6480" cap="flat">
            <a:solidFill>
              <a:srgbClr val="5D9A2B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452" name="AutoShape 20"/>
          <p:cNvSpPr>
            <a:spLocks noChangeArrowheads="1"/>
          </p:cNvSpPr>
          <p:nvPr/>
        </p:nvSpPr>
        <p:spPr bwMode="auto">
          <a:xfrm>
            <a:off x="8305800" y="5181600"/>
            <a:ext cx="685800" cy="533400"/>
          </a:xfrm>
          <a:prstGeom prst="roundRect">
            <a:avLst>
              <a:gd name="adj" fmla="val 16667"/>
            </a:avLst>
          </a:prstGeom>
          <a:solidFill>
            <a:srgbClr val="FBD0E4"/>
          </a:solidFill>
          <a:ln w="6480" cap="flat">
            <a:solidFill>
              <a:srgbClr val="5D9A2B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453" name="Rectangle 21"/>
          <p:cNvSpPr>
            <a:spLocks noChangeArrowheads="1"/>
          </p:cNvSpPr>
          <p:nvPr/>
        </p:nvSpPr>
        <p:spPr bwMode="auto">
          <a:xfrm>
            <a:off x="7927975" y="4648201"/>
            <a:ext cx="311602" cy="429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>
            <a:spAutoFit/>
          </a:bodyPr>
          <a:lstStyle/>
          <a:p>
            <a:r>
              <a:rPr lang="en-IN" altLang="en-US" sz="2200" b="1" dirty="0">
                <a:solidFill>
                  <a:srgbClr val="9D0000"/>
                </a:solidFill>
                <a:latin typeface="Calibri" pitchFamily="34" charset="0"/>
              </a:rPr>
              <a:t>x</a:t>
            </a:r>
          </a:p>
        </p:txBody>
      </p:sp>
      <p:sp>
        <p:nvSpPr>
          <p:cNvPr id="18454" name="Rectangle 22"/>
          <p:cNvSpPr>
            <a:spLocks noChangeArrowheads="1"/>
          </p:cNvSpPr>
          <p:nvPr/>
        </p:nvSpPr>
        <p:spPr bwMode="auto">
          <a:xfrm>
            <a:off x="7088188" y="4572001"/>
            <a:ext cx="324426" cy="429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>
            <a:spAutoFit/>
          </a:bodyPr>
          <a:lstStyle/>
          <a:p>
            <a:r>
              <a:rPr lang="en-IN" altLang="en-US" sz="2200" b="1" dirty="0">
                <a:solidFill>
                  <a:srgbClr val="0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8455" name="Rectangle 23"/>
          <p:cNvSpPr>
            <a:spLocks noChangeArrowheads="1"/>
          </p:cNvSpPr>
          <p:nvPr/>
        </p:nvSpPr>
        <p:spPr bwMode="auto">
          <a:xfrm>
            <a:off x="7088188" y="5257801"/>
            <a:ext cx="324426" cy="429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>
            <a:spAutoFit/>
          </a:bodyPr>
          <a:lstStyle/>
          <a:p>
            <a:r>
              <a:rPr lang="en-IN" altLang="en-US" sz="2200" b="1" dirty="0">
                <a:solidFill>
                  <a:srgbClr val="0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8456" name="Rectangle 24"/>
          <p:cNvSpPr>
            <a:spLocks noChangeArrowheads="1"/>
          </p:cNvSpPr>
          <p:nvPr/>
        </p:nvSpPr>
        <p:spPr bwMode="auto">
          <a:xfrm>
            <a:off x="8459788" y="4572001"/>
            <a:ext cx="324426" cy="429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>
            <a:spAutoFit/>
          </a:bodyPr>
          <a:lstStyle/>
          <a:p>
            <a:r>
              <a:rPr lang="en-IN" altLang="en-US" sz="2200" b="1" dirty="0">
                <a:solidFill>
                  <a:srgbClr val="0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8457" name="Rectangle 25"/>
          <p:cNvSpPr>
            <a:spLocks noChangeArrowheads="1"/>
          </p:cNvSpPr>
          <p:nvPr/>
        </p:nvSpPr>
        <p:spPr bwMode="auto">
          <a:xfrm>
            <a:off x="8459788" y="5257801"/>
            <a:ext cx="324426" cy="429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>
            <a:spAutoFit/>
          </a:bodyPr>
          <a:lstStyle/>
          <a:p>
            <a:r>
              <a:rPr lang="en-IN" altLang="en-US" sz="2200" b="1" dirty="0">
                <a:solidFill>
                  <a:srgbClr val="0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8459" name="Rectangle 27"/>
          <p:cNvSpPr>
            <a:spLocks noChangeArrowheads="1"/>
          </p:cNvSpPr>
          <p:nvPr/>
        </p:nvSpPr>
        <p:spPr bwMode="auto">
          <a:xfrm>
            <a:off x="4210051" y="6248401"/>
            <a:ext cx="2634673" cy="429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en-IN" altLang="en-US" sz="2200" b="1" dirty="0">
                <a:solidFill>
                  <a:srgbClr val="9D0000"/>
                </a:solidFill>
                <a:latin typeface="Calibri" pitchFamily="34" charset="0"/>
              </a:rPr>
              <a:t>After the assignment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1905001" y="3733800"/>
            <a:ext cx="3730625" cy="2362200"/>
            <a:chOff x="460375" y="3733800"/>
            <a:chExt cx="3730625" cy="2362200"/>
          </a:xfrm>
        </p:grpSpPr>
        <p:sp>
          <p:nvSpPr>
            <p:cNvPr id="18458" name="Rectangle 26"/>
            <p:cNvSpPr>
              <a:spLocks noChangeArrowheads="1"/>
            </p:cNvSpPr>
            <p:nvPr/>
          </p:nvSpPr>
          <p:spPr bwMode="auto">
            <a:xfrm>
              <a:off x="460375" y="3733800"/>
              <a:ext cx="293968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9D0000"/>
                  </a:solidFill>
                  <a:latin typeface="Calibri" pitchFamily="34" charset="0"/>
                </a:rPr>
                <a:t>s</a:t>
              </a:r>
            </a:p>
          </p:txBody>
        </p:sp>
        <p:sp>
          <p:nvSpPr>
            <p:cNvPr id="18460" name="Rectangle 28"/>
            <p:cNvSpPr>
              <a:spLocks noChangeArrowheads="1"/>
            </p:cNvSpPr>
            <p:nvPr/>
          </p:nvSpPr>
          <p:spPr bwMode="auto">
            <a:xfrm>
              <a:off x="838200" y="3886200"/>
              <a:ext cx="3352800" cy="2209800"/>
            </a:xfrm>
            <a:prstGeom prst="rect">
              <a:avLst/>
            </a:prstGeom>
            <a:solidFill>
              <a:srgbClr val="E5F6D8"/>
            </a:solidFill>
            <a:ln w="9360" cap="flat">
              <a:solidFill>
                <a:srgbClr val="9D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8461" name="Rectangle 29"/>
            <p:cNvSpPr>
              <a:spLocks noChangeArrowheads="1"/>
            </p:cNvSpPr>
            <p:nvPr/>
          </p:nvSpPr>
          <p:spPr bwMode="auto">
            <a:xfrm>
              <a:off x="1295400" y="4343400"/>
              <a:ext cx="1295400" cy="1447800"/>
            </a:xfrm>
            <a:prstGeom prst="rect">
              <a:avLst/>
            </a:prstGeom>
            <a:solidFill>
              <a:srgbClr val="FFF1CE"/>
            </a:solidFill>
            <a:ln w="9360" cap="flat">
              <a:solidFill>
                <a:srgbClr val="9D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8462" name="AutoShape 30"/>
            <p:cNvSpPr>
              <a:spLocks noChangeArrowheads="1"/>
            </p:cNvSpPr>
            <p:nvPr/>
          </p:nvSpPr>
          <p:spPr bwMode="auto">
            <a:xfrm>
              <a:off x="1752600" y="44958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ABF3AD"/>
            </a:solidFill>
            <a:ln w="6480" cap="flat">
              <a:solidFill>
                <a:srgbClr val="5D9A2B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8463" name="AutoShape 31"/>
            <p:cNvSpPr>
              <a:spLocks noChangeArrowheads="1"/>
            </p:cNvSpPr>
            <p:nvPr/>
          </p:nvSpPr>
          <p:spPr bwMode="auto">
            <a:xfrm>
              <a:off x="1752600" y="51816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FBD0E4"/>
            </a:solidFill>
            <a:ln w="6480" cap="flat">
              <a:solidFill>
                <a:srgbClr val="5D9A2B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8464" name="Rectangle 32"/>
            <p:cNvSpPr>
              <a:spLocks noChangeArrowheads="1"/>
            </p:cNvSpPr>
            <p:nvPr/>
          </p:nvSpPr>
          <p:spPr bwMode="auto">
            <a:xfrm>
              <a:off x="1374775" y="4572000"/>
              <a:ext cx="311602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9D0000"/>
                  </a:solidFill>
                  <a:latin typeface="Calibri" pitchFamily="34" charset="0"/>
                </a:rPr>
                <a:t>x</a:t>
              </a:r>
            </a:p>
          </p:txBody>
        </p:sp>
        <p:sp>
          <p:nvSpPr>
            <p:cNvPr id="18465" name="Rectangle 33"/>
            <p:cNvSpPr>
              <a:spLocks noChangeArrowheads="1"/>
            </p:cNvSpPr>
            <p:nvPr/>
          </p:nvSpPr>
          <p:spPr bwMode="auto">
            <a:xfrm>
              <a:off x="1374775" y="5257800"/>
              <a:ext cx="314808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9D0000"/>
                  </a:solidFill>
                  <a:latin typeface="Calibri" pitchFamily="34" charset="0"/>
                </a:rPr>
                <a:t>y</a:t>
              </a:r>
            </a:p>
          </p:txBody>
        </p:sp>
        <p:sp>
          <p:nvSpPr>
            <p:cNvPr id="18466" name="Rectangle 34"/>
            <p:cNvSpPr>
              <a:spLocks noChangeArrowheads="1"/>
            </p:cNvSpPr>
            <p:nvPr/>
          </p:nvSpPr>
          <p:spPr bwMode="auto">
            <a:xfrm>
              <a:off x="2667000" y="4343400"/>
              <a:ext cx="1295400" cy="1447800"/>
            </a:xfrm>
            <a:prstGeom prst="rect">
              <a:avLst/>
            </a:prstGeom>
            <a:solidFill>
              <a:srgbClr val="FFF1CE"/>
            </a:solidFill>
            <a:ln w="9360" cap="flat">
              <a:solidFill>
                <a:srgbClr val="9D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8467" name="AutoShape 35"/>
            <p:cNvSpPr>
              <a:spLocks noChangeArrowheads="1"/>
            </p:cNvSpPr>
            <p:nvPr/>
          </p:nvSpPr>
          <p:spPr bwMode="auto">
            <a:xfrm>
              <a:off x="3124200" y="44958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ABF3AD"/>
            </a:solidFill>
            <a:ln w="6480" cap="flat">
              <a:solidFill>
                <a:srgbClr val="5D9A2B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8468" name="AutoShape 36"/>
            <p:cNvSpPr>
              <a:spLocks noChangeArrowheads="1"/>
            </p:cNvSpPr>
            <p:nvPr/>
          </p:nvSpPr>
          <p:spPr bwMode="auto">
            <a:xfrm>
              <a:off x="3124200" y="51816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FBD0E4"/>
            </a:solidFill>
            <a:ln w="6480" cap="flat">
              <a:solidFill>
                <a:srgbClr val="5D9A2B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8469" name="Rectangle 37"/>
            <p:cNvSpPr>
              <a:spLocks noChangeArrowheads="1"/>
            </p:cNvSpPr>
            <p:nvPr/>
          </p:nvSpPr>
          <p:spPr bwMode="auto">
            <a:xfrm>
              <a:off x="2746375" y="4648200"/>
              <a:ext cx="311602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9D0000"/>
                  </a:solidFill>
                  <a:latin typeface="Calibri" pitchFamily="34" charset="0"/>
                </a:rPr>
                <a:t>x</a:t>
              </a:r>
            </a:p>
          </p:txBody>
        </p:sp>
        <p:sp>
          <p:nvSpPr>
            <p:cNvPr id="18470" name="Rectangle 38"/>
            <p:cNvSpPr>
              <a:spLocks noChangeArrowheads="1"/>
            </p:cNvSpPr>
            <p:nvPr/>
          </p:nvSpPr>
          <p:spPr bwMode="auto">
            <a:xfrm>
              <a:off x="2746375" y="5334000"/>
              <a:ext cx="314808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9D0000"/>
                  </a:solidFill>
                  <a:latin typeface="Calibri" pitchFamily="34" charset="0"/>
                </a:rPr>
                <a:t>y</a:t>
              </a:r>
            </a:p>
          </p:txBody>
        </p:sp>
        <p:sp>
          <p:nvSpPr>
            <p:cNvPr id="18471" name="Rectangle 39"/>
            <p:cNvSpPr>
              <a:spLocks noChangeArrowheads="1"/>
            </p:cNvSpPr>
            <p:nvPr/>
          </p:nvSpPr>
          <p:spPr bwMode="auto">
            <a:xfrm>
              <a:off x="1301750" y="3886200"/>
              <a:ext cx="979605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>
              <a:lvl1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1pPr>
              <a:lvl2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2pPr>
              <a:lvl3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3pPr>
              <a:lvl4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4pPr>
              <a:lvl5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9pPr>
            </a:lstStyle>
            <a:p>
              <a:r>
                <a:rPr lang="en-IN" altLang="en-US" sz="2200" b="1" dirty="0" err="1">
                  <a:solidFill>
                    <a:srgbClr val="9D0000"/>
                  </a:solidFill>
                  <a:latin typeface="Calibri" pitchFamily="34" charset="0"/>
                </a:rPr>
                <a:t>leftbot</a:t>
              </a:r>
              <a:endParaRPr lang="en-IN" altLang="en-US" sz="2200" b="1" dirty="0">
                <a:solidFill>
                  <a:srgbClr val="9D0000"/>
                </a:solidFill>
                <a:latin typeface="Calibri" pitchFamily="34" charset="0"/>
              </a:endParaRPr>
            </a:p>
          </p:txBody>
        </p:sp>
        <p:sp>
          <p:nvSpPr>
            <p:cNvPr id="18472" name="Rectangle 40"/>
            <p:cNvSpPr>
              <a:spLocks noChangeArrowheads="1"/>
            </p:cNvSpPr>
            <p:nvPr/>
          </p:nvSpPr>
          <p:spPr bwMode="auto">
            <a:xfrm>
              <a:off x="2676525" y="3886200"/>
              <a:ext cx="1125221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>
              <a:lvl1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1pPr>
              <a:lvl2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2pPr>
              <a:lvl3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3pPr>
              <a:lvl4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4pPr>
              <a:lvl5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9pPr>
            </a:lstStyle>
            <a:p>
              <a:r>
                <a:rPr lang="en-IN" altLang="en-US" sz="2200" b="1" dirty="0" err="1">
                  <a:solidFill>
                    <a:srgbClr val="9D0000"/>
                  </a:solidFill>
                  <a:latin typeface="Calibri" pitchFamily="34" charset="0"/>
                </a:rPr>
                <a:t>righttop</a:t>
              </a:r>
              <a:endParaRPr lang="en-IN" altLang="en-US" sz="2200" b="1" dirty="0">
                <a:solidFill>
                  <a:srgbClr val="9D0000"/>
                </a:solidFill>
                <a:latin typeface="Calibri" pitchFamily="34" charset="0"/>
              </a:endParaRPr>
            </a:p>
          </p:txBody>
        </p:sp>
        <p:sp>
          <p:nvSpPr>
            <p:cNvPr id="18473" name="AutoShape 41"/>
            <p:cNvSpPr>
              <a:spLocks noChangeArrowheads="1"/>
            </p:cNvSpPr>
            <p:nvPr/>
          </p:nvSpPr>
          <p:spPr bwMode="auto">
            <a:xfrm>
              <a:off x="1752600" y="51816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FBD0E4"/>
            </a:solidFill>
            <a:ln w="6480" cap="flat">
              <a:solidFill>
                <a:srgbClr val="5D9A2B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8474" name="AutoShape 42"/>
            <p:cNvSpPr>
              <a:spLocks noChangeArrowheads="1"/>
            </p:cNvSpPr>
            <p:nvPr/>
          </p:nvSpPr>
          <p:spPr bwMode="auto">
            <a:xfrm>
              <a:off x="3124200" y="51816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FBD0E4"/>
            </a:solidFill>
            <a:ln w="6480" cap="flat">
              <a:solidFill>
                <a:srgbClr val="5D9A2B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8475" name="Rectangle 43"/>
            <p:cNvSpPr>
              <a:spLocks noChangeArrowheads="1"/>
            </p:cNvSpPr>
            <p:nvPr/>
          </p:nvSpPr>
          <p:spPr bwMode="auto">
            <a:xfrm>
              <a:off x="2746375" y="4648200"/>
              <a:ext cx="311602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9D0000"/>
                  </a:solidFill>
                  <a:latin typeface="Calibri" pitchFamily="34" charset="0"/>
                </a:rPr>
                <a:t>x</a:t>
              </a:r>
            </a:p>
          </p:txBody>
        </p:sp>
        <p:sp>
          <p:nvSpPr>
            <p:cNvPr id="18476" name="Rectangle 44"/>
            <p:cNvSpPr>
              <a:spLocks noChangeArrowheads="1"/>
            </p:cNvSpPr>
            <p:nvPr/>
          </p:nvSpPr>
          <p:spPr bwMode="auto">
            <a:xfrm>
              <a:off x="1906588" y="4572000"/>
              <a:ext cx="324426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0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18477" name="Rectangle 45"/>
            <p:cNvSpPr>
              <a:spLocks noChangeArrowheads="1"/>
            </p:cNvSpPr>
            <p:nvPr/>
          </p:nvSpPr>
          <p:spPr bwMode="auto">
            <a:xfrm>
              <a:off x="1906588" y="5257800"/>
              <a:ext cx="324426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0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18478" name="Rectangle 46"/>
            <p:cNvSpPr>
              <a:spLocks noChangeArrowheads="1"/>
            </p:cNvSpPr>
            <p:nvPr/>
          </p:nvSpPr>
          <p:spPr bwMode="auto">
            <a:xfrm>
              <a:off x="3278188" y="4572000"/>
              <a:ext cx="324426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0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18479" name="Rectangle 47"/>
            <p:cNvSpPr>
              <a:spLocks noChangeArrowheads="1"/>
            </p:cNvSpPr>
            <p:nvPr/>
          </p:nvSpPr>
          <p:spPr bwMode="auto">
            <a:xfrm>
              <a:off x="3278188" y="5257800"/>
              <a:ext cx="324426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000000"/>
                  </a:solidFill>
                  <a:latin typeface="Calibri" pitchFamily="34" charset="0"/>
                </a:rPr>
                <a:t>1</a:t>
              </a:r>
            </a:p>
          </p:txBody>
        </p:sp>
      </p:grpSp>
      <p:sp>
        <p:nvSpPr>
          <p:cNvPr id="50" name="Slide Number Placeholder 49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6DCAEA8C-2405-4E1C-AF33-B1E21BF678BD}" type="slidenum">
              <a:rPr lang="en-IN" alt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16</a:t>
            </a:fld>
            <a:endParaRPr lang="en-IN" alt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84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84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84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8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972175" y="44728"/>
            <a:ext cx="23756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360" cap="flat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IN" altLang="en-US">
                <a:solidFill>
                  <a:srgbClr val="000000"/>
                </a:solidFill>
                <a:latin typeface="Calibri"/>
              </a:rPr>
              <a:t> 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6553200" y="0"/>
            <a:ext cx="4495800" cy="490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ctr"/>
            <a:r>
              <a:rPr lang="en-IN" altLang="en-US" sz="2600" b="1" dirty="0">
                <a:solidFill>
                  <a:prstClr val="black"/>
                </a:solidFill>
                <a:latin typeface="Calibri" pitchFamily="34" charset="0"/>
              </a:rPr>
              <a:t>Passing structures..?</a:t>
            </a:r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1524000" y="6019800"/>
            <a:ext cx="18415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18"/>
          <p:cNvSpPr>
            <a:spLocks noChangeArrowheads="1"/>
          </p:cNvSpPr>
          <p:nvPr/>
        </p:nvSpPr>
        <p:spPr bwMode="auto">
          <a:xfrm>
            <a:off x="1524000" y="152401"/>
            <a:ext cx="5486400" cy="3784198"/>
          </a:xfrm>
          <a:prstGeom prst="rect">
            <a:avLst/>
          </a:prstGeom>
          <a:solidFill>
            <a:srgbClr val="94F0E4"/>
          </a:solidFill>
          <a:ln w="9525" cap="flat">
            <a:solidFill>
              <a:srgbClr val="9D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en-IN" altLang="en-US" sz="2000" b="1" dirty="0" err="1">
                <a:latin typeface="Calibri" pitchFamily="34" charset="0"/>
              </a:rPr>
              <a:t>struct</a:t>
            </a:r>
            <a:r>
              <a:rPr lang="en-IN" altLang="en-US" sz="2000" b="1" dirty="0">
                <a:latin typeface="Calibri" pitchFamily="34" charset="0"/>
              </a:rPr>
              <a:t> </a:t>
            </a:r>
            <a:r>
              <a:rPr lang="en-IN" altLang="en-US" sz="2000" b="1" dirty="0" err="1">
                <a:latin typeface="Calibri" pitchFamily="34" charset="0"/>
              </a:rPr>
              <a:t>rect</a:t>
            </a:r>
            <a:r>
              <a:rPr lang="en-IN" altLang="en-US" sz="2000" b="1" dirty="0">
                <a:latin typeface="Calibri" pitchFamily="34" charset="0"/>
              </a:rPr>
              <a:t> { </a:t>
            </a:r>
            <a:r>
              <a:rPr lang="en-IN" altLang="en-US" sz="2000" b="1" dirty="0" err="1">
                <a:latin typeface="Calibri" pitchFamily="34" charset="0"/>
              </a:rPr>
              <a:t>struct</a:t>
            </a:r>
            <a:r>
              <a:rPr lang="en-IN" altLang="en-US" sz="2000" b="1" dirty="0">
                <a:latin typeface="Calibri" pitchFamily="34" charset="0"/>
              </a:rPr>
              <a:t> point </a:t>
            </a:r>
            <a:r>
              <a:rPr lang="en-IN" altLang="en-US" sz="2000" b="1" dirty="0" err="1">
                <a:latin typeface="Calibri" pitchFamily="34" charset="0"/>
              </a:rPr>
              <a:t>leftbot</a:t>
            </a:r>
            <a:r>
              <a:rPr lang="en-IN" altLang="en-US" sz="2000" b="1" dirty="0">
                <a:latin typeface="Calibri" pitchFamily="34" charset="0"/>
              </a:rPr>
              <a:t>;</a:t>
            </a:r>
          </a:p>
          <a:p>
            <a:r>
              <a:rPr lang="en-IN" altLang="en-US" sz="2000" b="1" dirty="0">
                <a:latin typeface="Calibri" pitchFamily="34" charset="0"/>
              </a:rPr>
              <a:t>               struct point </a:t>
            </a:r>
            <a:r>
              <a:rPr lang="en-IN" altLang="en-US" sz="2000" b="1" dirty="0" err="1">
                <a:latin typeface="Calibri" pitchFamily="34" charset="0"/>
              </a:rPr>
              <a:t>righttop</a:t>
            </a:r>
            <a:r>
              <a:rPr lang="en-IN" altLang="en-US" sz="2000" b="1" dirty="0">
                <a:latin typeface="Calibri" pitchFamily="34" charset="0"/>
              </a:rPr>
              <a:t>; };</a:t>
            </a:r>
          </a:p>
          <a:p>
            <a:r>
              <a:rPr lang="en-IN" altLang="en-US" sz="2000" b="1" dirty="0" err="1">
                <a:latin typeface="Calibri" pitchFamily="34" charset="0"/>
              </a:rPr>
              <a:t>int</a:t>
            </a:r>
            <a:r>
              <a:rPr lang="en-IN" altLang="en-US" sz="2000" b="1" dirty="0">
                <a:latin typeface="Calibri" pitchFamily="34" charset="0"/>
              </a:rPr>
              <a:t> area(</a:t>
            </a:r>
            <a:r>
              <a:rPr lang="en-IN" altLang="en-US" sz="2000" b="1" dirty="0" err="1">
                <a:latin typeface="Calibri" pitchFamily="34" charset="0"/>
              </a:rPr>
              <a:t>struct</a:t>
            </a:r>
            <a:r>
              <a:rPr lang="en-IN" altLang="en-US" sz="2000" b="1" dirty="0">
                <a:latin typeface="Calibri" pitchFamily="34" charset="0"/>
              </a:rPr>
              <a:t> </a:t>
            </a:r>
            <a:r>
              <a:rPr lang="en-IN" altLang="en-US" sz="2000" b="1" dirty="0" err="1">
                <a:latin typeface="Calibri" pitchFamily="34" charset="0"/>
              </a:rPr>
              <a:t>rect</a:t>
            </a:r>
            <a:r>
              <a:rPr lang="en-IN" altLang="en-US" sz="2000" b="1" dirty="0">
                <a:latin typeface="Calibri" pitchFamily="34" charset="0"/>
              </a:rPr>
              <a:t> r) {</a:t>
            </a:r>
          </a:p>
          <a:p>
            <a:r>
              <a:rPr lang="en-IN" altLang="en-US" sz="2000" b="1" dirty="0">
                <a:latin typeface="Calibri" pitchFamily="34" charset="0"/>
              </a:rPr>
              <a:t>   return </a:t>
            </a:r>
          </a:p>
          <a:p>
            <a:r>
              <a:rPr lang="en-IN" altLang="en-US" sz="2000" b="1" dirty="0">
                <a:latin typeface="Calibri" pitchFamily="34" charset="0"/>
              </a:rPr>
              <a:t>       (</a:t>
            </a:r>
            <a:r>
              <a:rPr lang="en-IN" altLang="en-US" sz="2000" b="1" dirty="0" err="1">
                <a:latin typeface="Calibri" pitchFamily="34" charset="0"/>
              </a:rPr>
              <a:t>r.righttop.x</a:t>
            </a:r>
            <a:r>
              <a:rPr lang="en-IN" altLang="en-US" sz="2000" b="1" dirty="0">
                <a:latin typeface="Calibri" pitchFamily="34" charset="0"/>
              </a:rPr>
              <a:t> – </a:t>
            </a:r>
            <a:r>
              <a:rPr lang="en-IN" altLang="en-US" sz="2000" b="1" dirty="0" err="1">
                <a:latin typeface="Calibri" pitchFamily="34" charset="0"/>
              </a:rPr>
              <a:t>r.leftbot.x</a:t>
            </a:r>
            <a:r>
              <a:rPr lang="en-IN" altLang="en-US" sz="2000" b="1" dirty="0">
                <a:latin typeface="Calibri" pitchFamily="34" charset="0"/>
              </a:rPr>
              <a:t>) * </a:t>
            </a:r>
          </a:p>
          <a:p>
            <a:r>
              <a:rPr lang="en-IN" altLang="en-US" sz="2000" b="1" dirty="0">
                <a:latin typeface="Calibri" pitchFamily="34" charset="0"/>
              </a:rPr>
              <a:t>       (</a:t>
            </a:r>
            <a:r>
              <a:rPr lang="en-IN" altLang="en-US" sz="2000" b="1" dirty="0" err="1">
                <a:latin typeface="Calibri" pitchFamily="34" charset="0"/>
              </a:rPr>
              <a:t>r.righttop.y</a:t>
            </a:r>
            <a:r>
              <a:rPr lang="en-IN" altLang="en-US" sz="2000" b="1" dirty="0">
                <a:latin typeface="Calibri" pitchFamily="34" charset="0"/>
              </a:rPr>
              <a:t> – </a:t>
            </a:r>
            <a:r>
              <a:rPr lang="en-IN" altLang="en-US" sz="2000" b="1" dirty="0" err="1">
                <a:latin typeface="Calibri" pitchFamily="34" charset="0"/>
              </a:rPr>
              <a:t>r.leftbot.y</a:t>
            </a:r>
            <a:r>
              <a:rPr lang="en-IN" altLang="en-US" sz="2000" b="1" dirty="0">
                <a:latin typeface="Calibri" pitchFamily="34" charset="0"/>
              </a:rPr>
              <a:t>);</a:t>
            </a:r>
          </a:p>
          <a:p>
            <a:r>
              <a:rPr lang="en-IN" altLang="en-US" sz="2000" b="1" dirty="0">
                <a:latin typeface="Calibri" pitchFamily="34" charset="0"/>
              </a:rPr>
              <a:t>}</a:t>
            </a:r>
          </a:p>
          <a:p>
            <a:r>
              <a:rPr lang="en-IN" altLang="en-US" sz="2000" b="1" dirty="0">
                <a:latin typeface="Calibri" pitchFamily="34" charset="0"/>
              </a:rPr>
              <a:t>void fun() {</a:t>
            </a:r>
          </a:p>
          <a:p>
            <a:r>
              <a:rPr lang="en-IN" altLang="en-US" sz="2000" b="1" dirty="0">
                <a:latin typeface="Calibri" pitchFamily="34" charset="0"/>
              </a:rPr>
              <a:t>   int </a:t>
            </a:r>
            <a:r>
              <a:rPr lang="en-IN" altLang="en-US" sz="2000" b="1" dirty="0" err="1">
                <a:latin typeface="Calibri" pitchFamily="34" charset="0"/>
              </a:rPr>
              <a:t>ar</a:t>
            </a:r>
            <a:r>
              <a:rPr lang="en-IN" altLang="en-US" sz="2000" b="1" dirty="0">
                <a:latin typeface="Calibri" pitchFamily="34" charset="0"/>
              </a:rPr>
              <a:t>;</a:t>
            </a:r>
          </a:p>
          <a:p>
            <a:r>
              <a:rPr lang="en-IN" altLang="en-US" sz="2000" b="1" dirty="0">
                <a:latin typeface="Calibri" pitchFamily="34" charset="0"/>
              </a:rPr>
              <a:t>   struct </a:t>
            </a:r>
            <a:r>
              <a:rPr lang="en-IN" altLang="en-US" sz="2000" b="1" dirty="0" err="1">
                <a:latin typeface="Calibri" pitchFamily="34" charset="0"/>
              </a:rPr>
              <a:t>rect</a:t>
            </a:r>
            <a:r>
              <a:rPr lang="en-IN" altLang="en-US" sz="2000" b="1" dirty="0">
                <a:latin typeface="Calibri" pitchFamily="34" charset="0"/>
              </a:rPr>
              <a:t> r1 ={{0,0}, {1,1}};</a:t>
            </a:r>
          </a:p>
          <a:p>
            <a:r>
              <a:rPr lang="en-IN" altLang="en-US" sz="2000" b="1" dirty="0">
                <a:latin typeface="Calibri" pitchFamily="34" charset="0"/>
              </a:rPr>
              <a:t>   </a:t>
            </a:r>
            <a:r>
              <a:rPr lang="en-IN" altLang="en-US" sz="2000" b="1" dirty="0" err="1">
                <a:latin typeface="Calibri" pitchFamily="34" charset="0"/>
              </a:rPr>
              <a:t>ar</a:t>
            </a:r>
            <a:r>
              <a:rPr lang="en-IN" altLang="en-US" sz="2000" b="1" dirty="0">
                <a:latin typeface="Calibri" pitchFamily="34" charset="0"/>
              </a:rPr>
              <a:t> = area(r1); </a:t>
            </a:r>
          </a:p>
          <a:p>
            <a:r>
              <a:rPr lang="en-IN" altLang="en-US" sz="2000" b="1" dirty="0">
                <a:latin typeface="Calibri" pitchFamily="34" charset="0"/>
              </a:rPr>
              <a:t>}</a:t>
            </a:r>
          </a:p>
        </p:txBody>
      </p:sp>
      <p:grpSp>
        <p:nvGrpSpPr>
          <p:cNvPr id="2" name="Group 7"/>
          <p:cNvGrpSpPr/>
          <p:nvPr/>
        </p:nvGrpSpPr>
        <p:grpSpPr>
          <a:xfrm>
            <a:off x="1755776" y="3962400"/>
            <a:ext cx="3730625" cy="2286000"/>
            <a:chOff x="231775" y="3962400"/>
            <a:chExt cx="3730625" cy="2286000"/>
          </a:xfrm>
        </p:grpSpPr>
        <p:sp>
          <p:nvSpPr>
            <p:cNvPr id="9" name="Rectangle 2"/>
            <p:cNvSpPr>
              <a:spLocks noChangeArrowheads="1"/>
            </p:cNvSpPr>
            <p:nvPr/>
          </p:nvSpPr>
          <p:spPr bwMode="auto">
            <a:xfrm>
              <a:off x="609600" y="4038600"/>
              <a:ext cx="3352800" cy="2209800"/>
            </a:xfrm>
            <a:prstGeom prst="rect">
              <a:avLst/>
            </a:prstGeom>
            <a:solidFill>
              <a:srgbClr val="E5F6D8"/>
            </a:solidFill>
            <a:ln w="9360" cap="flat">
              <a:solidFill>
                <a:srgbClr val="9D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" name="Rectangle 5"/>
            <p:cNvSpPr>
              <a:spLocks noChangeArrowheads="1"/>
            </p:cNvSpPr>
            <p:nvPr/>
          </p:nvSpPr>
          <p:spPr bwMode="auto">
            <a:xfrm>
              <a:off x="1066800" y="4495800"/>
              <a:ext cx="1295400" cy="1447800"/>
            </a:xfrm>
            <a:prstGeom prst="rect">
              <a:avLst/>
            </a:prstGeom>
            <a:solidFill>
              <a:srgbClr val="FFF1CE"/>
            </a:solidFill>
            <a:ln w="9360" cap="flat">
              <a:solidFill>
                <a:srgbClr val="9D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1" name="AutoShape 6"/>
            <p:cNvSpPr>
              <a:spLocks noChangeArrowheads="1"/>
            </p:cNvSpPr>
            <p:nvPr/>
          </p:nvSpPr>
          <p:spPr bwMode="auto">
            <a:xfrm>
              <a:off x="1524000" y="46482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ABF3AD"/>
            </a:solidFill>
            <a:ln w="6480" cap="flat">
              <a:solidFill>
                <a:srgbClr val="5D9A2B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2" name="AutoShape 7"/>
            <p:cNvSpPr>
              <a:spLocks noChangeArrowheads="1"/>
            </p:cNvSpPr>
            <p:nvPr/>
          </p:nvSpPr>
          <p:spPr bwMode="auto">
            <a:xfrm>
              <a:off x="1524000" y="53340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FBD0E4"/>
            </a:solidFill>
            <a:ln w="6480" cap="flat">
              <a:solidFill>
                <a:srgbClr val="5D9A2B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3" name="Rectangle 8"/>
            <p:cNvSpPr>
              <a:spLocks noChangeArrowheads="1"/>
            </p:cNvSpPr>
            <p:nvPr/>
          </p:nvSpPr>
          <p:spPr bwMode="auto">
            <a:xfrm>
              <a:off x="1146175" y="4724400"/>
              <a:ext cx="311602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9D0000"/>
                  </a:solidFill>
                  <a:latin typeface="Calibri" pitchFamily="34" charset="0"/>
                </a:rPr>
                <a:t>x</a:t>
              </a:r>
            </a:p>
          </p:txBody>
        </p:sp>
        <p:sp>
          <p:nvSpPr>
            <p:cNvPr id="14" name="Rectangle 9"/>
            <p:cNvSpPr>
              <a:spLocks noChangeArrowheads="1"/>
            </p:cNvSpPr>
            <p:nvPr/>
          </p:nvSpPr>
          <p:spPr bwMode="auto">
            <a:xfrm>
              <a:off x="1146175" y="5410200"/>
              <a:ext cx="314808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9D0000"/>
                  </a:solidFill>
                  <a:latin typeface="Calibri" pitchFamily="34" charset="0"/>
                </a:rPr>
                <a:t>y</a:t>
              </a:r>
            </a:p>
          </p:txBody>
        </p:sp>
        <p:sp>
          <p:nvSpPr>
            <p:cNvPr id="15" name="Rectangle 11"/>
            <p:cNvSpPr>
              <a:spLocks noChangeArrowheads="1"/>
            </p:cNvSpPr>
            <p:nvPr/>
          </p:nvSpPr>
          <p:spPr bwMode="auto">
            <a:xfrm>
              <a:off x="2438400" y="4495800"/>
              <a:ext cx="1295400" cy="1447800"/>
            </a:xfrm>
            <a:prstGeom prst="rect">
              <a:avLst/>
            </a:prstGeom>
            <a:solidFill>
              <a:srgbClr val="FFF1CE"/>
            </a:solidFill>
            <a:ln w="9360" cap="flat">
              <a:solidFill>
                <a:srgbClr val="9D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6" name="AutoShape 12"/>
            <p:cNvSpPr>
              <a:spLocks noChangeArrowheads="1"/>
            </p:cNvSpPr>
            <p:nvPr/>
          </p:nvSpPr>
          <p:spPr bwMode="auto">
            <a:xfrm>
              <a:off x="2895600" y="46482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ABF3AD"/>
            </a:solidFill>
            <a:ln w="6480" cap="flat">
              <a:solidFill>
                <a:srgbClr val="5D9A2B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7" name="AutoShape 13"/>
            <p:cNvSpPr>
              <a:spLocks noChangeArrowheads="1"/>
            </p:cNvSpPr>
            <p:nvPr/>
          </p:nvSpPr>
          <p:spPr bwMode="auto">
            <a:xfrm>
              <a:off x="2895600" y="53340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FBD0E4"/>
            </a:solidFill>
            <a:ln w="6480" cap="flat">
              <a:solidFill>
                <a:srgbClr val="5D9A2B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8" name="Rectangle 14"/>
            <p:cNvSpPr>
              <a:spLocks noChangeArrowheads="1"/>
            </p:cNvSpPr>
            <p:nvPr/>
          </p:nvSpPr>
          <p:spPr bwMode="auto">
            <a:xfrm>
              <a:off x="2517775" y="4800600"/>
              <a:ext cx="311602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9D0000"/>
                  </a:solidFill>
                  <a:latin typeface="Calibri" pitchFamily="34" charset="0"/>
                </a:rPr>
                <a:t>x</a:t>
              </a:r>
            </a:p>
          </p:txBody>
        </p:sp>
        <p:sp>
          <p:nvSpPr>
            <p:cNvPr id="19" name="Rectangle 15"/>
            <p:cNvSpPr>
              <a:spLocks noChangeArrowheads="1"/>
            </p:cNvSpPr>
            <p:nvPr/>
          </p:nvSpPr>
          <p:spPr bwMode="auto">
            <a:xfrm>
              <a:off x="2517775" y="5486400"/>
              <a:ext cx="314808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9D0000"/>
                  </a:solidFill>
                  <a:latin typeface="Calibri" pitchFamily="34" charset="0"/>
                </a:rPr>
                <a:t>y</a:t>
              </a:r>
            </a:p>
          </p:txBody>
        </p:sp>
        <p:sp>
          <p:nvSpPr>
            <p:cNvPr id="20" name="Rectangle 16"/>
            <p:cNvSpPr>
              <a:spLocks noChangeArrowheads="1"/>
            </p:cNvSpPr>
            <p:nvPr/>
          </p:nvSpPr>
          <p:spPr bwMode="auto">
            <a:xfrm>
              <a:off x="1073150" y="4038600"/>
              <a:ext cx="979605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>
              <a:lvl1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1pPr>
              <a:lvl2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2pPr>
              <a:lvl3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3pPr>
              <a:lvl4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4pPr>
              <a:lvl5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9pPr>
            </a:lstStyle>
            <a:p>
              <a:r>
                <a:rPr lang="en-IN" altLang="en-US" sz="2200" b="1" dirty="0" err="1">
                  <a:solidFill>
                    <a:srgbClr val="9D0000"/>
                  </a:solidFill>
                  <a:latin typeface="Calibri" pitchFamily="34" charset="0"/>
                </a:rPr>
                <a:t>leftbot</a:t>
              </a:r>
              <a:endParaRPr lang="en-IN" altLang="en-US" sz="2200" b="1" dirty="0">
                <a:solidFill>
                  <a:srgbClr val="9D0000"/>
                </a:solidFill>
                <a:latin typeface="Calibri" pitchFamily="34" charset="0"/>
              </a:endParaRPr>
            </a:p>
          </p:txBody>
        </p:sp>
        <p:sp>
          <p:nvSpPr>
            <p:cNvPr id="21" name="Rectangle 17"/>
            <p:cNvSpPr>
              <a:spLocks noChangeArrowheads="1"/>
            </p:cNvSpPr>
            <p:nvPr/>
          </p:nvSpPr>
          <p:spPr bwMode="auto">
            <a:xfrm>
              <a:off x="2447925" y="4038600"/>
              <a:ext cx="1125221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>
              <a:lvl1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1pPr>
              <a:lvl2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2pPr>
              <a:lvl3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3pPr>
              <a:lvl4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4pPr>
              <a:lvl5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9pPr>
            </a:lstStyle>
            <a:p>
              <a:r>
                <a:rPr lang="en-IN" altLang="en-US" sz="2200" b="1" dirty="0" err="1">
                  <a:solidFill>
                    <a:srgbClr val="9D0000"/>
                  </a:solidFill>
                  <a:latin typeface="Calibri" pitchFamily="34" charset="0"/>
                </a:rPr>
                <a:t>righttop</a:t>
              </a:r>
              <a:endParaRPr lang="en-IN" altLang="en-US" sz="2200" b="1" dirty="0">
                <a:solidFill>
                  <a:srgbClr val="9D0000"/>
                </a:solidFill>
                <a:latin typeface="Calibri" pitchFamily="34" charset="0"/>
              </a:endParaRPr>
            </a:p>
          </p:txBody>
        </p:sp>
        <p:sp>
          <p:nvSpPr>
            <p:cNvPr id="22" name="Rectangle 19"/>
            <p:cNvSpPr>
              <a:spLocks noChangeArrowheads="1"/>
            </p:cNvSpPr>
            <p:nvPr/>
          </p:nvSpPr>
          <p:spPr bwMode="auto">
            <a:xfrm>
              <a:off x="231775" y="3962400"/>
              <a:ext cx="282748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9D0000"/>
                  </a:solidFill>
                  <a:latin typeface="Calibri" pitchFamily="34" charset="0"/>
                </a:rPr>
                <a:t>r</a:t>
              </a:r>
            </a:p>
          </p:txBody>
        </p:sp>
      </p:grpSp>
      <p:sp>
        <p:nvSpPr>
          <p:cNvPr id="23" name="Rectangle 20"/>
          <p:cNvSpPr>
            <a:spLocks noChangeArrowheads="1"/>
          </p:cNvSpPr>
          <p:nvPr/>
        </p:nvSpPr>
        <p:spPr bwMode="auto">
          <a:xfrm>
            <a:off x="5715000" y="3962400"/>
            <a:ext cx="4800600" cy="1106542"/>
          </a:xfrm>
          <a:prstGeom prst="rect">
            <a:avLst/>
          </a:prstGeom>
          <a:solidFill>
            <a:srgbClr val="ABF3AD"/>
          </a:solidFill>
          <a:ln w="9525" cap="flat">
            <a:solidFill>
              <a:srgbClr val="9D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en-IN" altLang="en-US" sz="2200" b="1" dirty="0">
                <a:latin typeface="Calibri" pitchFamily="34" charset="0"/>
              </a:rPr>
              <a:t>Usually NO. E.g., to pass </a:t>
            </a:r>
            <a:r>
              <a:rPr lang="en-IN" altLang="en-US" sz="2200" b="1" dirty="0" err="1">
                <a:latin typeface="Calibri" pitchFamily="34" charset="0"/>
              </a:rPr>
              <a:t>struct</a:t>
            </a:r>
            <a:r>
              <a:rPr lang="en-IN" altLang="en-US" sz="2200" b="1" dirty="0">
                <a:latin typeface="Calibri" pitchFamily="34" charset="0"/>
              </a:rPr>
              <a:t> </a:t>
            </a:r>
            <a:r>
              <a:rPr lang="en-IN" altLang="en-US" sz="2200" b="1" dirty="0" err="1">
                <a:latin typeface="Calibri" pitchFamily="34" charset="0"/>
              </a:rPr>
              <a:t>rect</a:t>
            </a:r>
            <a:r>
              <a:rPr lang="en-IN" altLang="en-US" sz="2200" b="1" dirty="0">
                <a:latin typeface="Calibri" pitchFamily="34" charset="0"/>
              </a:rPr>
              <a:t> as parameter, 4 integers are copied. This is expensive.</a:t>
            </a:r>
          </a:p>
        </p:txBody>
      </p:sp>
      <p:sp>
        <p:nvSpPr>
          <p:cNvPr id="24" name="Rectangle 21"/>
          <p:cNvSpPr>
            <a:spLocks noChangeArrowheads="1"/>
          </p:cNvSpPr>
          <p:nvPr/>
        </p:nvSpPr>
        <p:spPr bwMode="auto">
          <a:xfrm>
            <a:off x="7162800" y="2743200"/>
            <a:ext cx="3352800" cy="1106542"/>
          </a:xfrm>
          <a:prstGeom prst="rect">
            <a:avLst/>
          </a:prstGeom>
          <a:solidFill>
            <a:srgbClr val="FBD0E4"/>
          </a:solidFill>
          <a:ln w="9525" cap="flat">
            <a:solidFill>
              <a:srgbClr val="9D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en-IN" altLang="en-US" sz="2200" b="1" dirty="0">
                <a:solidFill>
                  <a:prstClr val="black"/>
                </a:solidFill>
                <a:latin typeface="Calibri" pitchFamily="34" charset="0"/>
              </a:rPr>
              <a:t>But is it efficient to pass structures or to return structures?</a:t>
            </a:r>
          </a:p>
        </p:txBody>
      </p:sp>
      <p:sp>
        <p:nvSpPr>
          <p:cNvPr id="25" name="Rectangle 22"/>
          <p:cNvSpPr>
            <a:spLocks noChangeArrowheads="1"/>
          </p:cNvSpPr>
          <p:nvPr/>
        </p:nvSpPr>
        <p:spPr bwMode="auto">
          <a:xfrm>
            <a:off x="7086600" y="533400"/>
            <a:ext cx="3429000" cy="1783650"/>
          </a:xfrm>
          <a:prstGeom prst="rect">
            <a:avLst/>
          </a:prstGeom>
          <a:solidFill>
            <a:srgbClr val="FFE39D"/>
          </a:solidFill>
          <a:ln w="9525" cap="flat">
            <a:solidFill>
              <a:srgbClr val="9D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en-IN" altLang="en-US" sz="2200" b="1" dirty="0">
                <a:latin typeface="Calibri" pitchFamily="34" charset="0"/>
              </a:rPr>
              <a:t>We can pass structures as parameters, and return structures from functions, like the basic types </a:t>
            </a:r>
            <a:r>
              <a:rPr lang="en-IN" altLang="en-US" sz="2200" b="1" dirty="0" err="1">
                <a:latin typeface="Calibri" pitchFamily="34" charset="0"/>
              </a:rPr>
              <a:t>int</a:t>
            </a:r>
            <a:r>
              <a:rPr lang="en-IN" altLang="en-US" sz="2200" b="1" dirty="0">
                <a:latin typeface="Calibri" pitchFamily="34" charset="0"/>
              </a:rPr>
              <a:t>, char, double etc..</a:t>
            </a:r>
          </a:p>
        </p:txBody>
      </p:sp>
      <p:sp>
        <p:nvSpPr>
          <p:cNvPr id="27" name="Rectangle 24"/>
          <p:cNvSpPr>
            <a:spLocks noChangeArrowheads="1"/>
          </p:cNvSpPr>
          <p:nvPr/>
        </p:nvSpPr>
        <p:spPr bwMode="auto">
          <a:xfrm>
            <a:off x="1524000" y="6172200"/>
            <a:ext cx="5105400" cy="490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ctr"/>
            <a:r>
              <a:rPr lang="en-IN" altLang="en-US" sz="2600" b="1" dirty="0">
                <a:solidFill>
                  <a:prstClr val="black"/>
                </a:solidFill>
                <a:latin typeface="Calibri" pitchFamily="34" charset="0"/>
              </a:rPr>
              <a:t>Same for returning structures</a:t>
            </a:r>
          </a:p>
        </p:txBody>
      </p:sp>
      <p:sp>
        <p:nvSpPr>
          <p:cNvPr id="28" name="Rectangle 25"/>
          <p:cNvSpPr>
            <a:spLocks noChangeArrowheads="1"/>
          </p:cNvSpPr>
          <p:nvPr/>
        </p:nvSpPr>
        <p:spPr bwMode="auto">
          <a:xfrm>
            <a:off x="6553200" y="5304631"/>
            <a:ext cx="2590800" cy="1445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en-IN" altLang="en-US" sz="2200" b="1" dirty="0">
                <a:solidFill>
                  <a:srgbClr val="0070C0"/>
                </a:solidFill>
                <a:latin typeface="Lucida Calligraphy" pitchFamily="64" charset="0"/>
              </a:rPr>
              <a:t>So what should be done  to pass structures to functions?</a:t>
            </a:r>
          </a:p>
        </p:txBody>
      </p:sp>
      <p:pic>
        <p:nvPicPr>
          <p:cNvPr id="14338" name="Picture 2" descr="C:\Users\karkare\AppData\Local\Microsoft\Windows\INetCache\IE\OSV0HL4A\MC90038894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0816" y="4950714"/>
            <a:ext cx="1707185" cy="183337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Slide Number Placeholder 2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67324E2-95D1-44EF-ADD6-8E47809E8411}" type="slidenum">
              <a:rPr lang="en-IN" alt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17</a:t>
            </a:fld>
            <a:endParaRPr lang="en-IN" alt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9068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3" grpId="0" animBg="1"/>
      <p:bldP spid="24" grpId="0" animBg="1"/>
      <p:bldP spid="25" grpId="0" animBg="1"/>
      <p:bldP spid="27" grpId="0"/>
      <p:bldP spid="2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5972175" y="44728"/>
            <a:ext cx="23756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360" cap="flat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IN" altLang="en-US">
                <a:solidFill>
                  <a:srgbClr val="000000"/>
                </a:solidFill>
                <a:latin typeface="Calibri"/>
              </a:rPr>
              <a:t> </a:t>
            </a: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6553200" y="0"/>
            <a:ext cx="4495800" cy="490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ctr"/>
            <a:r>
              <a:rPr lang="en-IN" altLang="en-US" sz="2600" b="1" dirty="0">
                <a:solidFill>
                  <a:prstClr val="black"/>
                </a:solidFill>
                <a:latin typeface="Calibri" pitchFamily="34" charset="0"/>
              </a:rPr>
              <a:t>Passing structures..?</a:t>
            </a:r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2514600" y="6213475"/>
            <a:ext cx="18415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Rectangle 17"/>
          <p:cNvSpPr>
            <a:spLocks noChangeArrowheads="1"/>
          </p:cNvSpPr>
          <p:nvPr/>
        </p:nvSpPr>
        <p:spPr bwMode="auto">
          <a:xfrm>
            <a:off x="1524000" y="152401"/>
            <a:ext cx="5486400" cy="4153530"/>
          </a:xfrm>
          <a:prstGeom prst="rect">
            <a:avLst/>
          </a:prstGeom>
          <a:solidFill>
            <a:srgbClr val="94F0E4"/>
          </a:solidFill>
          <a:ln w="9525" cap="flat">
            <a:solidFill>
              <a:srgbClr val="9D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en-IN" altLang="en-US" sz="2200" b="1" dirty="0" err="1">
                <a:latin typeface="Calibri" pitchFamily="34" charset="0"/>
              </a:rPr>
              <a:t>struct</a:t>
            </a:r>
            <a:r>
              <a:rPr lang="en-IN" altLang="en-US" sz="2200" b="1" dirty="0">
                <a:latin typeface="Calibri" pitchFamily="34" charset="0"/>
              </a:rPr>
              <a:t> </a:t>
            </a:r>
            <a:r>
              <a:rPr lang="en-IN" altLang="en-US" sz="2200" b="1" dirty="0" err="1">
                <a:latin typeface="Calibri" pitchFamily="34" charset="0"/>
              </a:rPr>
              <a:t>rect</a:t>
            </a:r>
            <a:r>
              <a:rPr lang="en-IN" altLang="en-US" sz="2200" b="1" dirty="0">
                <a:latin typeface="Calibri" pitchFamily="34" charset="0"/>
              </a:rPr>
              <a:t> { </a:t>
            </a:r>
            <a:r>
              <a:rPr lang="en-IN" altLang="en-US" sz="2200" b="1" dirty="0" err="1">
                <a:latin typeface="Calibri" pitchFamily="34" charset="0"/>
              </a:rPr>
              <a:t>struct</a:t>
            </a:r>
            <a:r>
              <a:rPr lang="en-IN" altLang="en-US" sz="2200" b="1" dirty="0">
                <a:latin typeface="Calibri" pitchFamily="34" charset="0"/>
              </a:rPr>
              <a:t> point </a:t>
            </a:r>
            <a:r>
              <a:rPr lang="en-IN" altLang="en-US" sz="2200" b="1" dirty="0" err="1">
                <a:latin typeface="Calibri" pitchFamily="34" charset="0"/>
              </a:rPr>
              <a:t>leftbot</a:t>
            </a:r>
            <a:r>
              <a:rPr lang="en-IN" altLang="en-US" sz="2200" b="1" dirty="0">
                <a:latin typeface="Calibri" pitchFamily="34" charset="0"/>
              </a:rPr>
              <a:t>;</a:t>
            </a:r>
          </a:p>
          <a:p>
            <a:r>
              <a:rPr lang="en-IN" altLang="en-US" sz="2200" b="1" dirty="0">
                <a:latin typeface="Calibri" pitchFamily="34" charset="0"/>
              </a:rPr>
              <a:t>               </a:t>
            </a:r>
            <a:r>
              <a:rPr lang="en-IN" altLang="en-US" sz="2200" b="1" dirty="0" err="1">
                <a:latin typeface="Calibri" pitchFamily="34" charset="0"/>
              </a:rPr>
              <a:t>struct</a:t>
            </a:r>
            <a:r>
              <a:rPr lang="en-IN" altLang="en-US" sz="2200" b="1" dirty="0">
                <a:latin typeface="Calibri" pitchFamily="34" charset="0"/>
              </a:rPr>
              <a:t> point </a:t>
            </a:r>
            <a:r>
              <a:rPr lang="en-IN" altLang="en-US" sz="2200" b="1" dirty="0" err="1">
                <a:latin typeface="Calibri" pitchFamily="34" charset="0"/>
              </a:rPr>
              <a:t>righttop</a:t>
            </a:r>
            <a:r>
              <a:rPr lang="en-IN" altLang="en-US" sz="2200" b="1" dirty="0">
                <a:latin typeface="Calibri" pitchFamily="34" charset="0"/>
              </a:rPr>
              <a:t>;};</a:t>
            </a:r>
          </a:p>
          <a:p>
            <a:r>
              <a:rPr lang="en-IN" altLang="en-US" sz="2200" b="1" dirty="0" err="1">
                <a:latin typeface="Calibri" pitchFamily="34" charset="0"/>
              </a:rPr>
              <a:t>int</a:t>
            </a:r>
            <a:r>
              <a:rPr lang="en-IN" altLang="en-US" sz="2200" b="1" dirty="0">
                <a:latin typeface="Calibri" pitchFamily="34" charset="0"/>
              </a:rPr>
              <a:t> area(</a:t>
            </a:r>
            <a:r>
              <a:rPr lang="en-IN" altLang="en-US" sz="2200" b="1" dirty="0" err="1">
                <a:latin typeface="Calibri" pitchFamily="34" charset="0"/>
              </a:rPr>
              <a:t>struct</a:t>
            </a:r>
            <a:r>
              <a:rPr lang="en-IN" altLang="en-US" sz="2200" b="1" dirty="0">
                <a:latin typeface="Calibri" pitchFamily="34" charset="0"/>
              </a:rPr>
              <a:t> </a:t>
            </a:r>
            <a:r>
              <a:rPr lang="en-IN" altLang="en-US" sz="2200" b="1" dirty="0" err="1">
                <a:latin typeface="Calibri" pitchFamily="34" charset="0"/>
              </a:rPr>
              <a:t>rect</a:t>
            </a:r>
            <a:r>
              <a:rPr lang="en-IN" altLang="en-US" sz="2200" b="1" dirty="0">
                <a:latin typeface="Calibri" pitchFamily="34" charset="0"/>
              </a:rPr>
              <a:t> *</a:t>
            </a:r>
            <a:r>
              <a:rPr lang="en-IN" altLang="en-US" sz="2200" b="1" dirty="0" err="1">
                <a:latin typeface="Calibri" pitchFamily="34" charset="0"/>
              </a:rPr>
              <a:t>pr</a:t>
            </a:r>
            <a:r>
              <a:rPr lang="en-IN" altLang="en-US" sz="2200" b="1" dirty="0">
                <a:latin typeface="Calibri" pitchFamily="34" charset="0"/>
              </a:rPr>
              <a:t>) {</a:t>
            </a:r>
          </a:p>
          <a:p>
            <a:r>
              <a:rPr lang="en-IN" altLang="en-US" sz="2200" b="1" dirty="0">
                <a:latin typeface="Calibri" pitchFamily="34" charset="0"/>
              </a:rPr>
              <a:t>  return </a:t>
            </a:r>
          </a:p>
          <a:p>
            <a:r>
              <a:rPr lang="en-IN" altLang="en-US" sz="2200" b="1" dirty="0">
                <a:solidFill>
                  <a:srgbClr val="9D0000"/>
                </a:solidFill>
                <a:latin typeface="Calibri" pitchFamily="34" charset="0"/>
              </a:rPr>
              <a:t> ((*</a:t>
            </a:r>
            <a:r>
              <a:rPr lang="en-IN" altLang="en-US" sz="2200" b="1" dirty="0" err="1">
                <a:solidFill>
                  <a:srgbClr val="9D0000"/>
                </a:solidFill>
                <a:latin typeface="Calibri" pitchFamily="34" charset="0"/>
              </a:rPr>
              <a:t>pr</a:t>
            </a:r>
            <a:r>
              <a:rPr lang="en-IN" altLang="en-US" sz="2200" b="1" dirty="0">
                <a:solidFill>
                  <a:srgbClr val="9D0000"/>
                </a:solidFill>
                <a:latin typeface="Calibri" pitchFamily="34" charset="0"/>
              </a:rPr>
              <a:t>).</a:t>
            </a:r>
            <a:r>
              <a:rPr lang="en-IN" altLang="en-US" sz="2200" b="1" dirty="0" err="1">
                <a:solidFill>
                  <a:srgbClr val="9D0000"/>
                </a:solidFill>
                <a:latin typeface="Calibri" pitchFamily="34" charset="0"/>
              </a:rPr>
              <a:t>righttop.x</a:t>
            </a:r>
            <a:r>
              <a:rPr lang="en-IN" altLang="en-US" sz="2200" b="1" dirty="0">
                <a:solidFill>
                  <a:srgbClr val="9D0000"/>
                </a:solidFill>
                <a:latin typeface="Calibri" pitchFamily="34" charset="0"/>
              </a:rPr>
              <a:t> – (*</a:t>
            </a:r>
            <a:r>
              <a:rPr lang="en-IN" altLang="en-US" sz="2200" b="1" dirty="0" err="1">
                <a:solidFill>
                  <a:srgbClr val="9D0000"/>
                </a:solidFill>
                <a:latin typeface="Calibri" pitchFamily="34" charset="0"/>
              </a:rPr>
              <a:t>pr</a:t>
            </a:r>
            <a:r>
              <a:rPr lang="en-IN" altLang="en-US" sz="2200" b="1" dirty="0">
                <a:solidFill>
                  <a:srgbClr val="9D0000"/>
                </a:solidFill>
                <a:latin typeface="Calibri" pitchFamily="34" charset="0"/>
              </a:rPr>
              <a:t>).</a:t>
            </a:r>
            <a:r>
              <a:rPr lang="en-IN" altLang="en-US" sz="2200" b="1" dirty="0" err="1">
                <a:solidFill>
                  <a:srgbClr val="9D0000"/>
                </a:solidFill>
                <a:latin typeface="Calibri" pitchFamily="34" charset="0"/>
              </a:rPr>
              <a:t>leftbot.x</a:t>
            </a:r>
            <a:r>
              <a:rPr lang="en-IN" altLang="en-US" sz="2200" b="1" dirty="0">
                <a:solidFill>
                  <a:srgbClr val="9D0000"/>
                </a:solidFill>
                <a:latin typeface="Calibri" pitchFamily="34" charset="0"/>
              </a:rPr>
              <a:t>) * </a:t>
            </a:r>
          </a:p>
          <a:p>
            <a:r>
              <a:rPr lang="en-IN" altLang="en-US" sz="2200" b="1" dirty="0">
                <a:solidFill>
                  <a:srgbClr val="9D0000"/>
                </a:solidFill>
                <a:latin typeface="Calibri" pitchFamily="34" charset="0"/>
              </a:rPr>
              <a:t> ((*</a:t>
            </a:r>
            <a:r>
              <a:rPr lang="en-IN" altLang="en-US" sz="2200" b="1" dirty="0" err="1">
                <a:solidFill>
                  <a:srgbClr val="9D0000"/>
                </a:solidFill>
                <a:latin typeface="Calibri" pitchFamily="34" charset="0"/>
              </a:rPr>
              <a:t>pr</a:t>
            </a:r>
            <a:r>
              <a:rPr lang="en-IN" altLang="en-US" sz="2200" b="1" dirty="0">
                <a:solidFill>
                  <a:srgbClr val="9D0000"/>
                </a:solidFill>
                <a:latin typeface="Calibri" pitchFamily="34" charset="0"/>
              </a:rPr>
              <a:t>).</a:t>
            </a:r>
            <a:r>
              <a:rPr lang="en-IN" altLang="en-US" sz="2200" b="1" dirty="0" err="1">
                <a:solidFill>
                  <a:srgbClr val="9D0000"/>
                </a:solidFill>
                <a:latin typeface="Calibri" pitchFamily="34" charset="0"/>
              </a:rPr>
              <a:t>righttop.y</a:t>
            </a:r>
            <a:r>
              <a:rPr lang="en-IN" altLang="en-US" sz="2200" b="1" dirty="0">
                <a:solidFill>
                  <a:srgbClr val="9D0000"/>
                </a:solidFill>
                <a:latin typeface="Calibri" pitchFamily="34" charset="0"/>
              </a:rPr>
              <a:t> – (*</a:t>
            </a:r>
            <a:r>
              <a:rPr lang="en-IN" altLang="en-US" sz="2200" b="1" dirty="0" err="1">
                <a:solidFill>
                  <a:srgbClr val="9D0000"/>
                </a:solidFill>
                <a:latin typeface="Calibri" pitchFamily="34" charset="0"/>
              </a:rPr>
              <a:t>pr</a:t>
            </a:r>
            <a:r>
              <a:rPr lang="en-IN" altLang="en-US" sz="2200" b="1" dirty="0">
                <a:solidFill>
                  <a:srgbClr val="9D0000"/>
                </a:solidFill>
                <a:latin typeface="Calibri" pitchFamily="34" charset="0"/>
              </a:rPr>
              <a:t>).</a:t>
            </a:r>
            <a:r>
              <a:rPr lang="en-IN" altLang="en-US" sz="2200" b="1" dirty="0" err="1">
                <a:solidFill>
                  <a:srgbClr val="9D0000"/>
                </a:solidFill>
                <a:latin typeface="Calibri" pitchFamily="34" charset="0"/>
              </a:rPr>
              <a:t>leftbot.y</a:t>
            </a:r>
            <a:r>
              <a:rPr lang="en-IN" altLang="en-US" sz="2200" b="1" dirty="0">
                <a:solidFill>
                  <a:srgbClr val="9D0000"/>
                </a:solidFill>
                <a:latin typeface="Calibri" pitchFamily="34" charset="0"/>
              </a:rPr>
              <a:t>)</a:t>
            </a:r>
            <a:r>
              <a:rPr lang="en-IN" altLang="en-US" sz="2200" b="1" dirty="0">
                <a:latin typeface="Calibri" pitchFamily="34" charset="0"/>
              </a:rPr>
              <a:t>;</a:t>
            </a:r>
          </a:p>
          <a:p>
            <a:r>
              <a:rPr lang="en-IN" altLang="en-US" sz="2200" b="1" dirty="0">
                <a:latin typeface="Calibri" pitchFamily="34" charset="0"/>
              </a:rPr>
              <a:t>}</a:t>
            </a:r>
          </a:p>
          <a:p>
            <a:r>
              <a:rPr lang="en-IN" altLang="en-US" sz="2200" b="1" dirty="0">
                <a:latin typeface="Calibri" pitchFamily="34" charset="0"/>
              </a:rPr>
              <a:t>void fun() {</a:t>
            </a:r>
          </a:p>
          <a:p>
            <a:r>
              <a:rPr lang="en-IN" altLang="en-US" sz="2200" b="1" dirty="0">
                <a:latin typeface="Calibri" pitchFamily="34" charset="0"/>
              </a:rPr>
              <a:t>   int </a:t>
            </a:r>
            <a:r>
              <a:rPr lang="en-IN" altLang="en-US" sz="2200" b="1" dirty="0" err="1">
                <a:latin typeface="Calibri" pitchFamily="34" charset="0"/>
              </a:rPr>
              <a:t>ar</a:t>
            </a:r>
            <a:r>
              <a:rPr lang="en-IN" altLang="en-US" sz="2200" b="1" dirty="0">
                <a:latin typeface="Calibri" pitchFamily="34" charset="0"/>
              </a:rPr>
              <a:t>;</a:t>
            </a:r>
          </a:p>
          <a:p>
            <a:r>
              <a:rPr lang="en-IN" altLang="en-US" sz="2200" b="1" dirty="0">
                <a:latin typeface="Calibri" pitchFamily="34" charset="0"/>
              </a:rPr>
              <a:t>   struct </a:t>
            </a:r>
            <a:r>
              <a:rPr lang="en-IN" altLang="en-US" sz="2200" b="1" dirty="0" err="1">
                <a:latin typeface="Calibri" pitchFamily="34" charset="0"/>
              </a:rPr>
              <a:t>rect</a:t>
            </a:r>
            <a:r>
              <a:rPr lang="en-IN" altLang="en-US" sz="2200" b="1" dirty="0">
                <a:latin typeface="Calibri" pitchFamily="34" charset="0"/>
              </a:rPr>
              <a:t> r ={{0,0}, {1,1}};</a:t>
            </a:r>
          </a:p>
          <a:p>
            <a:r>
              <a:rPr lang="en-IN" altLang="en-US" sz="2200" b="1" dirty="0">
                <a:solidFill>
                  <a:srgbClr val="9D0000"/>
                </a:solidFill>
                <a:latin typeface="Calibri" pitchFamily="34" charset="0"/>
              </a:rPr>
              <a:t>   </a:t>
            </a:r>
            <a:r>
              <a:rPr lang="en-IN" altLang="en-US" sz="2200" b="1" dirty="0" err="1">
                <a:solidFill>
                  <a:srgbClr val="9D0000"/>
                </a:solidFill>
                <a:latin typeface="Calibri" pitchFamily="34" charset="0"/>
              </a:rPr>
              <a:t>ar</a:t>
            </a:r>
            <a:r>
              <a:rPr lang="en-IN" altLang="en-US" sz="2200" b="1" dirty="0">
                <a:solidFill>
                  <a:srgbClr val="9D0000"/>
                </a:solidFill>
                <a:latin typeface="Calibri" pitchFamily="34" charset="0"/>
              </a:rPr>
              <a:t> = area (&amp;r);</a:t>
            </a:r>
          </a:p>
          <a:p>
            <a:r>
              <a:rPr lang="en-IN" altLang="en-US" sz="2200" b="1" dirty="0">
                <a:solidFill>
                  <a:srgbClr val="9D0000"/>
                </a:solidFill>
                <a:latin typeface="Calibri" pitchFamily="34" charset="0"/>
              </a:rPr>
              <a:t> </a:t>
            </a:r>
            <a:r>
              <a:rPr lang="en-IN" altLang="en-US" sz="2200" b="1" dirty="0">
                <a:latin typeface="Calibri" pitchFamily="34" charset="0"/>
              </a:rPr>
              <a:t>}</a:t>
            </a:r>
          </a:p>
        </p:txBody>
      </p:sp>
      <p:sp>
        <p:nvSpPr>
          <p:cNvPr id="21" name="Rectangle 19"/>
          <p:cNvSpPr>
            <a:spLocks noChangeArrowheads="1"/>
          </p:cNvSpPr>
          <p:nvPr/>
        </p:nvSpPr>
        <p:spPr bwMode="auto">
          <a:xfrm>
            <a:off x="2524100" y="4446964"/>
            <a:ext cx="3429000" cy="767987"/>
          </a:xfrm>
          <a:prstGeom prst="rect">
            <a:avLst/>
          </a:prstGeom>
          <a:solidFill>
            <a:srgbClr val="ABF3AD"/>
          </a:solidFill>
          <a:ln w="9525" cap="flat">
            <a:solidFill>
              <a:srgbClr val="9D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en-IN" altLang="en-US" sz="2200" dirty="0">
                <a:latin typeface="Calibri" pitchFamily="34" charset="0"/>
              </a:rPr>
              <a:t>Only one pointer instead of large </a:t>
            </a:r>
            <a:r>
              <a:rPr lang="en-IN" altLang="en-US" sz="2200" dirty="0" err="1">
                <a:latin typeface="Calibri" pitchFamily="34" charset="0"/>
              </a:rPr>
              <a:t>struct</a:t>
            </a:r>
            <a:r>
              <a:rPr lang="en-IN" altLang="en-US" sz="2200" dirty="0">
                <a:latin typeface="Calibri" pitchFamily="34" charset="0"/>
              </a:rPr>
              <a:t>.</a:t>
            </a:r>
          </a:p>
        </p:txBody>
      </p:sp>
      <p:sp>
        <p:nvSpPr>
          <p:cNvPr id="22" name="Rectangle 20"/>
          <p:cNvSpPr>
            <a:spLocks noChangeArrowheads="1"/>
          </p:cNvSpPr>
          <p:nvPr/>
        </p:nvSpPr>
        <p:spPr bwMode="auto">
          <a:xfrm>
            <a:off x="7086600" y="2483970"/>
            <a:ext cx="3352800" cy="1106542"/>
          </a:xfrm>
          <a:prstGeom prst="rect">
            <a:avLst/>
          </a:prstGeom>
          <a:solidFill>
            <a:srgbClr val="FBD0E4"/>
          </a:solidFill>
          <a:ln w="9525" cap="flat">
            <a:solidFill>
              <a:srgbClr val="9D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en-IN" altLang="en-US" sz="2200" b="1" dirty="0">
                <a:solidFill>
                  <a:prstClr val="black"/>
                </a:solidFill>
                <a:latin typeface="Calibri" pitchFamily="34" charset="0"/>
              </a:rPr>
              <a:t>area() uses a pointer to </a:t>
            </a:r>
            <a:r>
              <a:rPr lang="en-IN" altLang="en-US" sz="2200" b="1" dirty="0" err="1">
                <a:solidFill>
                  <a:prstClr val="black"/>
                </a:solidFill>
                <a:latin typeface="Calibri" pitchFamily="34" charset="0"/>
              </a:rPr>
              <a:t>struct</a:t>
            </a:r>
            <a:r>
              <a:rPr lang="en-IN" altLang="en-US" sz="2200" b="1" dirty="0">
                <a:solidFill>
                  <a:prstClr val="black"/>
                </a:solidFill>
                <a:latin typeface="Calibri" pitchFamily="34" charset="0"/>
              </a:rPr>
              <a:t> as a parameter, instead of </a:t>
            </a:r>
            <a:r>
              <a:rPr lang="en-IN" altLang="en-US" sz="2200" b="1" dirty="0" err="1">
                <a:solidFill>
                  <a:prstClr val="black"/>
                </a:solidFill>
                <a:latin typeface="Calibri" pitchFamily="34" charset="0"/>
              </a:rPr>
              <a:t>struct</a:t>
            </a:r>
            <a:r>
              <a:rPr lang="en-IN" altLang="en-US" sz="2200" b="1" dirty="0">
                <a:solidFill>
                  <a:prstClr val="black"/>
                </a:solidFill>
                <a:latin typeface="Calibri" pitchFamily="34" charset="0"/>
              </a:rPr>
              <a:t> </a:t>
            </a:r>
            <a:r>
              <a:rPr lang="en-IN" altLang="en-US" sz="2200" b="1" dirty="0" err="1">
                <a:solidFill>
                  <a:prstClr val="black"/>
                </a:solidFill>
                <a:latin typeface="Calibri" pitchFamily="34" charset="0"/>
              </a:rPr>
              <a:t>rect</a:t>
            </a:r>
            <a:r>
              <a:rPr lang="en-IN" altLang="en-US" sz="2200" b="1" dirty="0">
                <a:solidFill>
                  <a:prstClr val="black"/>
                </a:solidFill>
                <a:latin typeface="Calibri" pitchFamily="34" charset="0"/>
              </a:rPr>
              <a:t> itself.</a:t>
            </a:r>
          </a:p>
        </p:txBody>
      </p:sp>
      <p:sp>
        <p:nvSpPr>
          <p:cNvPr id="23" name="Rectangle 21"/>
          <p:cNvSpPr>
            <a:spLocks noChangeArrowheads="1"/>
          </p:cNvSpPr>
          <p:nvPr/>
        </p:nvSpPr>
        <p:spPr bwMode="auto">
          <a:xfrm>
            <a:off x="7086600" y="750822"/>
            <a:ext cx="3429000" cy="1106542"/>
          </a:xfrm>
          <a:prstGeom prst="rect">
            <a:avLst/>
          </a:prstGeom>
          <a:solidFill>
            <a:srgbClr val="FFE39D"/>
          </a:solidFill>
          <a:ln w="9525" cap="flat">
            <a:solidFill>
              <a:srgbClr val="9D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en-IN" altLang="en-US" sz="2200" dirty="0">
                <a:latin typeface="Calibri" pitchFamily="34" charset="0"/>
              </a:rPr>
              <a:t>Instead of passing structures, pass pointers to structures</a:t>
            </a:r>
            <a:r>
              <a:rPr lang="en-IN" altLang="en-US" sz="2200" b="1" dirty="0">
                <a:latin typeface="Calibri" pitchFamily="34" charset="0"/>
              </a:rPr>
              <a:t>.</a:t>
            </a:r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2024034" y="5581218"/>
            <a:ext cx="5105400" cy="490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ctr"/>
            <a:r>
              <a:rPr lang="en-IN" altLang="en-US" sz="2600" b="1" dirty="0">
                <a:solidFill>
                  <a:prstClr val="black"/>
                </a:solidFill>
                <a:latin typeface="Calibri" pitchFamily="34" charset="0"/>
              </a:rPr>
              <a:t>Same for returning structures</a:t>
            </a:r>
          </a:p>
        </p:txBody>
      </p:sp>
      <p:pic>
        <p:nvPicPr>
          <p:cNvPr id="25" name="Picture 2" descr="C:\Users\karkare\AppData\Local\Microsoft\Windows\INetCache\IE\KKKV8TYS\MC900295009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884" y="4286257"/>
            <a:ext cx="1778508" cy="177210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Slide Number Placeholder 2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67324E2-95D1-44EF-ADD6-8E47809E8411}" type="slidenum">
              <a:rPr lang="en-IN" alt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18</a:t>
            </a:fld>
            <a:endParaRPr lang="en-IN" alt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27" name="Footer Placeholder 2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  <a:latin typeface="Calibri"/>
              </a:rPr>
              <a:t>Esc101, Structures</a:t>
            </a:r>
            <a:endParaRPr lang="hi-IN" dirty="0">
              <a:solidFill>
                <a:prstClr val="black">
                  <a:tint val="75000"/>
                </a:prstClr>
              </a:solidFill>
              <a:latin typeface="Calibri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49593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1" grpId="0" animBg="1"/>
      <p:bldP spid="22" grpId="0" animBg="1"/>
      <p:bldP spid="23" grpId="0" animBg="1"/>
      <p:bldP spid="2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>
          <a:xfrm>
            <a:off x="5486400" y="10524"/>
            <a:ext cx="5165725" cy="675276"/>
          </a:xfrm>
          <a:prstGeom prst="rect">
            <a:avLst/>
          </a:prstGeom>
          <a:ln/>
          <a:extLst>
            <a:ext uri="{91240B29-F687-4F45-9708-019B960494DF}">
              <a14:hiddenLine xmlns="" xmlns:a14="http://schemas.microsoft.com/office/drawing/2010/main" w="25560" cap="flat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omic Sans MS" panose="030F0702030302020204" pitchFamily="66" charset="0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Verdan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Verdan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Verdan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Verdan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Verdan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Verdan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Verdan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algn="ctr"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r>
              <a:rPr lang="en-US" altLang="en-US" kern="0" dirty="0">
                <a:solidFill>
                  <a:prstClr val="black"/>
                </a:solidFill>
                <a:latin typeface="Calibri" pitchFamily="34" charset="0"/>
              </a:rPr>
              <a:t>Structure Pointers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676400" y="71414"/>
            <a:ext cx="3657600" cy="2799313"/>
          </a:xfrm>
          <a:prstGeom prst="rect">
            <a:avLst/>
          </a:prstGeom>
          <a:solidFill>
            <a:srgbClr val="94F0E4"/>
          </a:solidFill>
          <a:ln w="9525" cap="flat">
            <a:solidFill>
              <a:srgbClr val="9D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en-IN" altLang="en-US" sz="2200" dirty="0">
                <a:latin typeface="Calibri"/>
              </a:rPr>
              <a:t>struct point {</a:t>
            </a:r>
          </a:p>
          <a:p>
            <a:r>
              <a:rPr lang="en-IN" altLang="en-US" sz="2200" dirty="0">
                <a:latin typeface="Calibri"/>
              </a:rPr>
              <a:t>   int x; int y;</a:t>
            </a:r>
          </a:p>
          <a:p>
            <a:r>
              <a:rPr lang="en-IN" altLang="en-US" sz="2200" dirty="0">
                <a:latin typeface="Calibri"/>
              </a:rPr>
              <a:t>}; </a:t>
            </a:r>
          </a:p>
          <a:p>
            <a:r>
              <a:rPr lang="en-IN" altLang="en-US" sz="2200" dirty="0" err="1">
                <a:latin typeface="Calibri"/>
              </a:rPr>
              <a:t>struct</a:t>
            </a:r>
            <a:r>
              <a:rPr lang="en-IN" altLang="en-US" sz="2200" dirty="0">
                <a:latin typeface="Calibri"/>
              </a:rPr>
              <a:t> </a:t>
            </a:r>
            <a:r>
              <a:rPr lang="en-IN" altLang="en-US" sz="2200" dirty="0" err="1">
                <a:latin typeface="Calibri"/>
              </a:rPr>
              <a:t>rect</a:t>
            </a:r>
            <a:r>
              <a:rPr lang="en-IN" altLang="en-US" sz="2200" dirty="0">
                <a:latin typeface="Calibri"/>
              </a:rPr>
              <a:t> { </a:t>
            </a:r>
          </a:p>
          <a:p>
            <a:r>
              <a:rPr lang="en-IN" altLang="en-US" sz="2200" dirty="0">
                <a:latin typeface="Calibri"/>
              </a:rPr>
              <a:t>   </a:t>
            </a:r>
            <a:r>
              <a:rPr lang="en-IN" altLang="en-US" sz="2200" dirty="0" err="1">
                <a:latin typeface="Calibri"/>
              </a:rPr>
              <a:t>struct</a:t>
            </a:r>
            <a:r>
              <a:rPr lang="en-IN" altLang="en-US" sz="2200" dirty="0">
                <a:latin typeface="Calibri"/>
              </a:rPr>
              <a:t> point </a:t>
            </a:r>
            <a:r>
              <a:rPr lang="en-IN" altLang="en-US" sz="2200" dirty="0" err="1">
                <a:latin typeface="Calibri"/>
              </a:rPr>
              <a:t>leftbot</a:t>
            </a:r>
            <a:r>
              <a:rPr lang="en-IN" altLang="en-US" sz="2200" dirty="0">
                <a:latin typeface="Calibri"/>
              </a:rPr>
              <a:t>;</a:t>
            </a:r>
          </a:p>
          <a:p>
            <a:r>
              <a:rPr lang="en-IN" altLang="en-US" sz="2200" dirty="0">
                <a:latin typeface="Calibri"/>
              </a:rPr>
              <a:t>   </a:t>
            </a:r>
            <a:r>
              <a:rPr lang="en-IN" altLang="en-US" sz="2200" dirty="0" err="1">
                <a:latin typeface="Calibri"/>
              </a:rPr>
              <a:t>struct</a:t>
            </a:r>
            <a:r>
              <a:rPr lang="en-IN" altLang="en-US" sz="2200" dirty="0">
                <a:latin typeface="Calibri"/>
              </a:rPr>
              <a:t> point </a:t>
            </a:r>
            <a:r>
              <a:rPr lang="en-IN" altLang="en-US" sz="2200" dirty="0" err="1">
                <a:latin typeface="Calibri"/>
              </a:rPr>
              <a:t>righttop</a:t>
            </a:r>
            <a:r>
              <a:rPr lang="en-IN" altLang="en-US" sz="2200" dirty="0">
                <a:latin typeface="Calibri"/>
              </a:rPr>
              <a:t>;</a:t>
            </a:r>
          </a:p>
          <a:p>
            <a:r>
              <a:rPr lang="en-IN" altLang="en-US" sz="2200" dirty="0">
                <a:latin typeface="Calibri"/>
              </a:rPr>
              <a:t>};</a:t>
            </a:r>
          </a:p>
          <a:p>
            <a:r>
              <a:rPr lang="en-IN" altLang="en-US" sz="2200" dirty="0" err="1">
                <a:latin typeface="Calibri"/>
              </a:rPr>
              <a:t>struct</a:t>
            </a:r>
            <a:r>
              <a:rPr lang="en-IN" altLang="en-US" sz="2200" dirty="0">
                <a:latin typeface="Calibri"/>
              </a:rPr>
              <a:t> </a:t>
            </a:r>
            <a:r>
              <a:rPr lang="en-IN" altLang="en-US" sz="2200" dirty="0" err="1">
                <a:latin typeface="Calibri"/>
              </a:rPr>
              <a:t>rect</a:t>
            </a:r>
            <a:r>
              <a:rPr lang="en-IN" altLang="en-US" sz="2200" dirty="0">
                <a:latin typeface="Calibri"/>
              </a:rPr>
              <a:t> *</a:t>
            </a:r>
            <a:r>
              <a:rPr lang="en-IN" altLang="en-US" sz="2200" dirty="0" err="1">
                <a:latin typeface="Calibri"/>
              </a:rPr>
              <a:t>pr</a:t>
            </a:r>
            <a:r>
              <a:rPr lang="en-IN" altLang="en-US" sz="2200" dirty="0">
                <a:latin typeface="Calibri"/>
              </a:rPr>
              <a:t>;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528713" y="2943092"/>
            <a:ext cx="4984538" cy="3414866"/>
          </a:xfrm>
          <a:prstGeom prst="rect">
            <a:avLst/>
          </a:prstGeom>
          <a:solidFill>
            <a:srgbClr val="FFE39D"/>
          </a:solidFill>
          <a:ln w="9525" cap="flat">
            <a:solidFill>
              <a:srgbClr val="9D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5000" rIns="90000" bIns="45000">
            <a:spAutoFit/>
          </a:bodyPr>
          <a:lstStyle>
            <a:lvl1pPr marL="457200" indent="-45561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>
              <a:buClr>
                <a:srgbClr val="9D0000"/>
              </a:buClr>
              <a:buSzPct val="45000"/>
              <a:buFont typeface="Times New Roman" pitchFamily="16" charset="0"/>
              <a:buAutoNum type="arabicPeriod"/>
            </a:pPr>
            <a:r>
              <a:rPr lang="en-IN" altLang="en-US" sz="2400" dirty="0">
                <a:latin typeface="Calibri"/>
              </a:rPr>
              <a:t>pr is pointer to </a:t>
            </a:r>
            <a:r>
              <a:rPr lang="en-IN" altLang="en-US" sz="2400" dirty="0" err="1">
                <a:latin typeface="Calibri"/>
              </a:rPr>
              <a:t>struct</a:t>
            </a:r>
            <a:r>
              <a:rPr lang="en-IN" altLang="en-US" sz="2400" dirty="0">
                <a:latin typeface="Calibri"/>
              </a:rPr>
              <a:t> rect.</a:t>
            </a:r>
          </a:p>
          <a:p>
            <a:pPr>
              <a:buClr>
                <a:srgbClr val="9D0000"/>
              </a:buClr>
              <a:buSzPct val="45000"/>
              <a:buFont typeface="Times New Roman" pitchFamily="16" charset="0"/>
              <a:buAutoNum type="arabicPeriod"/>
            </a:pPr>
            <a:r>
              <a:rPr lang="en-IN" altLang="en-US" sz="2400" dirty="0">
                <a:latin typeface="Calibri"/>
              </a:rPr>
              <a:t>To access a field of the </a:t>
            </a:r>
            <a:r>
              <a:rPr lang="en-IN" altLang="en-US" sz="2400" dirty="0" err="1">
                <a:latin typeface="Calibri"/>
              </a:rPr>
              <a:t>struct</a:t>
            </a:r>
            <a:r>
              <a:rPr lang="en-IN" altLang="en-US" sz="2400" dirty="0">
                <a:latin typeface="Calibri"/>
              </a:rPr>
              <a:t> pointed to by </a:t>
            </a:r>
            <a:r>
              <a:rPr lang="en-IN" altLang="en-US" sz="2400" dirty="0" err="1">
                <a:latin typeface="Calibri"/>
              </a:rPr>
              <a:t>struct</a:t>
            </a:r>
            <a:r>
              <a:rPr lang="en-IN" altLang="en-US" sz="2400" dirty="0">
                <a:latin typeface="Calibri"/>
              </a:rPr>
              <a:t> </a:t>
            </a:r>
            <a:r>
              <a:rPr lang="en-IN" altLang="en-US" sz="2400" dirty="0" err="1">
                <a:latin typeface="Calibri"/>
              </a:rPr>
              <a:t>rect</a:t>
            </a:r>
            <a:r>
              <a:rPr lang="en-IN" altLang="en-US" sz="2400" dirty="0">
                <a:latin typeface="Calibri"/>
              </a:rPr>
              <a:t>, use</a:t>
            </a:r>
          </a:p>
          <a:p>
            <a:pPr algn="ctr"/>
            <a:r>
              <a:rPr lang="en-IN" altLang="en-US" sz="2400" dirty="0">
                <a:solidFill>
                  <a:srgbClr val="9D0000"/>
                </a:solidFill>
                <a:latin typeface="Calibri"/>
              </a:rPr>
              <a:t>(*</a:t>
            </a:r>
            <a:r>
              <a:rPr lang="en-IN" altLang="en-US" sz="2400" dirty="0" err="1">
                <a:solidFill>
                  <a:srgbClr val="9D0000"/>
                </a:solidFill>
                <a:latin typeface="Calibri"/>
              </a:rPr>
              <a:t>pr</a:t>
            </a:r>
            <a:r>
              <a:rPr lang="en-IN" altLang="en-US" sz="2400" dirty="0">
                <a:solidFill>
                  <a:srgbClr val="9D0000"/>
                </a:solidFill>
                <a:latin typeface="Calibri"/>
              </a:rPr>
              <a:t>).</a:t>
            </a:r>
            <a:r>
              <a:rPr lang="en-IN" altLang="en-US" sz="2400" dirty="0" err="1">
                <a:solidFill>
                  <a:srgbClr val="9D0000"/>
                </a:solidFill>
                <a:latin typeface="Calibri"/>
              </a:rPr>
              <a:t>leftbot</a:t>
            </a:r>
            <a:endParaRPr lang="en-IN" altLang="en-US" sz="2400" dirty="0">
              <a:solidFill>
                <a:srgbClr val="9D0000"/>
              </a:solidFill>
              <a:latin typeface="Calibri"/>
            </a:endParaRPr>
          </a:p>
          <a:p>
            <a:pPr algn="ctr"/>
            <a:r>
              <a:rPr lang="en-IN" altLang="en-US" sz="2400" dirty="0">
                <a:solidFill>
                  <a:srgbClr val="9D0000"/>
                </a:solidFill>
                <a:latin typeface="Calibri"/>
              </a:rPr>
              <a:t>(*</a:t>
            </a:r>
            <a:r>
              <a:rPr lang="en-IN" altLang="en-US" sz="2400" dirty="0" err="1">
                <a:solidFill>
                  <a:srgbClr val="9D0000"/>
                </a:solidFill>
                <a:latin typeface="Calibri"/>
              </a:rPr>
              <a:t>pr</a:t>
            </a:r>
            <a:r>
              <a:rPr lang="en-IN" altLang="en-US" sz="2400" dirty="0">
                <a:solidFill>
                  <a:srgbClr val="9D0000"/>
                </a:solidFill>
                <a:latin typeface="Calibri"/>
              </a:rPr>
              <a:t>).</a:t>
            </a:r>
            <a:r>
              <a:rPr lang="en-IN" altLang="en-US" sz="2400" dirty="0" err="1">
                <a:solidFill>
                  <a:srgbClr val="9D0000"/>
                </a:solidFill>
                <a:latin typeface="Calibri"/>
              </a:rPr>
              <a:t>righttop</a:t>
            </a:r>
            <a:endParaRPr lang="en-IN" altLang="en-US" sz="2400" dirty="0">
              <a:solidFill>
                <a:srgbClr val="9D0000"/>
              </a:solidFill>
              <a:latin typeface="Calibri"/>
            </a:endParaRPr>
          </a:p>
          <a:p>
            <a:pPr>
              <a:buClr>
                <a:srgbClr val="9D0000"/>
              </a:buClr>
              <a:buSzPct val="45000"/>
              <a:buFont typeface="Times New Roman" pitchFamily="16" charset="0"/>
              <a:buAutoNum type="arabicPeriod" startAt="3"/>
            </a:pPr>
            <a:r>
              <a:rPr lang="en-IN" altLang="en-US" sz="2400" dirty="0">
                <a:latin typeface="Calibri"/>
              </a:rPr>
              <a:t>Bracketing (*</a:t>
            </a:r>
            <a:r>
              <a:rPr lang="en-IN" altLang="en-US" sz="2400" dirty="0" err="1">
                <a:latin typeface="Calibri"/>
              </a:rPr>
              <a:t>pr</a:t>
            </a:r>
            <a:r>
              <a:rPr lang="en-IN" altLang="en-US" sz="2400" dirty="0">
                <a:latin typeface="Calibri"/>
              </a:rPr>
              <a:t>) is </a:t>
            </a:r>
            <a:r>
              <a:rPr lang="en-IN" altLang="en-US" sz="2400" dirty="0">
                <a:solidFill>
                  <a:srgbClr val="C00000"/>
                </a:solidFill>
                <a:latin typeface="Calibri"/>
              </a:rPr>
              <a:t>essential</a:t>
            </a:r>
            <a:r>
              <a:rPr lang="en-IN" altLang="en-US" sz="2400" dirty="0">
                <a:latin typeface="Calibri"/>
              </a:rPr>
              <a:t> here. * has lower precedence than . </a:t>
            </a:r>
          </a:p>
          <a:p>
            <a:pPr>
              <a:buClr>
                <a:srgbClr val="9D0000"/>
              </a:buClr>
              <a:buSzPct val="45000"/>
              <a:buFont typeface="Times New Roman" pitchFamily="16" charset="0"/>
              <a:buAutoNum type="arabicPeriod" startAt="3"/>
            </a:pPr>
            <a:r>
              <a:rPr lang="en-IN" altLang="en-US" sz="2400" dirty="0">
                <a:latin typeface="Calibri"/>
              </a:rPr>
              <a:t>To access the x field of </a:t>
            </a:r>
            <a:r>
              <a:rPr lang="en-IN" altLang="en-US" sz="2400" dirty="0" err="1">
                <a:latin typeface="Calibri"/>
              </a:rPr>
              <a:t>leftbot</a:t>
            </a:r>
            <a:r>
              <a:rPr lang="en-IN" altLang="en-US" sz="2400" dirty="0">
                <a:latin typeface="Calibri"/>
              </a:rPr>
              <a:t>, use</a:t>
            </a:r>
            <a:r>
              <a:rPr lang="en-IN" altLang="en-US" sz="2400" dirty="0">
                <a:solidFill>
                  <a:srgbClr val="9D0000"/>
                </a:solidFill>
                <a:latin typeface="Calibri"/>
              </a:rPr>
              <a:t> (*</a:t>
            </a:r>
            <a:r>
              <a:rPr lang="en-IN" altLang="en-US" sz="2400" dirty="0" err="1">
                <a:solidFill>
                  <a:srgbClr val="9D0000"/>
                </a:solidFill>
                <a:latin typeface="Calibri"/>
              </a:rPr>
              <a:t>pr</a:t>
            </a:r>
            <a:r>
              <a:rPr lang="en-IN" altLang="en-US" sz="2400" dirty="0">
                <a:solidFill>
                  <a:srgbClr val="9D0000"/>
                </a:solidFill>
                <a:latin typeface="Calibri"/>
              </a:rPr>
              <a:t>).</a:t>
            </a:r>
            <a:r>
              <a:rPr lang="en-IN" altLang="en-US" sz="2400" dirty="0" err="1">
                <a:solidFill>
                  <a:srgbClr val="9D0000"/>
                </a:solidFill>
                <a:latin typeface="Calibri"/>
              </a:rPr>
              <a:t>leftbot.x</a:t>
            </a:r>
            <a:endParaRPr lang="en-IN" altLang="en-US" sz="2400" dirty="0">
              <a:solidFill>
                <a:srgbClr val="9D0000"/>
              </a:solidFill>
              <a:latin typeface="Calibri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794375" y="1905001"/>
            <a:ext cx="433430" cy="429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>
            <a:spAutoFit/>
          </a:bodyPr>
          <a:lstStyle/>
          <a:p>
            <a:r>
              <a:rPr lang="en-IN" altLang="en-US" sz="2200" b="1" dirty="0" err="1">
                <a:solidFill>
                  <a:srgbClr val="9D0000"/>
                </a:solidFill>
                <a:latin typeface="Calibri" pitchFamily="34" charset="0"/>
              </a:rPr>
              <a:t>pr</a:t>
            </a:r>
            <a:endParaRPr lang="en-IN" altLang="en-US" sz="2200" b="1" dirty="0">
              <a:solidFill>
                <a:srgbClr val="9D0000"/>
              </a:solidFill>
              <a:latin typeface="Calibri" pitchFamily="34" charset="0"/>
            </a:endParaRPr>
          </a:p>
        </p:txBody>
      </p:sp>
      <p:grpSp>
        <p:nvGrpSpPr>
          <p:cNvPr id="2" name="Group 7"/>
          <p:cNvGrpSpPr/>
          <p:nvPr/>
        </p:nvGrpSpPr>
        <p:grpSpPr>
          <a:xfrm>
            <a:off x="6172200" y="1981200"/>
            <a:ext cx="838200" cy="533400"/>
            <a:chOff x="4648200" y="1981200"/>
            <a:chExt cx="838200" cy="533400"/>
          </a:xfrm>
        </p:grpSpPr>
        <p:sp>
          <p:nvSpPr>
            <p:cNvPr id="9" name="Rectangle 5"/>
            <p:cNvSpPr>
              <a:spLocks noChangeArrowheads="1"/>
            </p:cNvSpPr>
            <p:nvPr/>
          </p:nvSpPr>
          <p:spPr bwMode="auto">
            <a:xfrm>
              <a:off x="4648200" y="1981200"/>
              <a:ext cx="609600" cy="533400"/>
            </a:xfrm>
            <a:prstGeom prst="rect">
              <a:avLst/>
            </a:prstGeom>
            <a:solidFill>
              <a:srgbClr val="ABB9DE"/>
            </a:solidFill>
            <a:ln w="25560" cap="flat">
              <a:solidFill>
                <a:srgbClr val="5D9A2B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cxnSp>
          <p:nvCxnSpPr>
            <p:cNvPr id="10" name="AutoShape 6"/>
            <p:cNvCxnSpPr>
              <a:cxnSpLocks noChangeShapeType="1"/>
            </p:cNvCxnSpPr>
            <p:nvPr/>
          </p:nvCxnSpPr>
          <p:spPr bwMode="auto">
            <a:xfrm flipV="1">
              <a:off x="4953000" y="2133600"/>
              <a:ext cx="533400" cy="152400"/>
            </a:xfrm>
            <a:prstGeom prst="bentConnector3">
              <a:avLst>
                <a:gd name="adj1" fmla="val 50000"/>
              </a:avLst>
            </a:prstGeom>
            <a:noFill/>
            <a:ln w="25560" cap="flat">
              <a:solidFill>
                <a:srgbClr val="9D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</p:grpSp>
      <p:grpSp>
        <p:nvGrpSpPr>
          <p:cNvPr id="3" name="Group 10"/>
          <p:cNvGrpSpPr/>
          <p:nvPr/>
        </p:nvGrpSpPr>
        <p:grpSpPr>
          <a:xfrm>
            <a:off x="7010400" y="2057400"/>
            <a:ext cx="3352800" cy="2209800"/>
            <a:chOff x="5486400" y="2057400"/>
            <a:chExt cx="3352800" cy="2209800"/>
          </a:xfrm>
        </p:grpSpPr>
        <p:sp>
          <p:nvSpPr>
            <p:cNvPr id="12" name="Rectangle 7"/>
            <p:cNvSpPr>
              <a:spLocks noChangeArrowheads="1"/>
            </p:cNvSpPr>
            <p:nvPr/>
          </p:nvSpPr>
          <p:spPr bwMode="auto">
            <a:xfrm>
              <a:off x="5486400" y="2057400"/>
              <a:ext cx="3352800" cy="2209800"/>
            </a:xfrm>
            <a:prstGeom prst="rect">
              <a:avLst/>
            </a:prstGeom>
            <a:solidFill>
              <a:srgbClr val="E5F6D8"/>
            </a:solidFill>
            <a:ln w="9360" cap="flat">
              <a:solidFill>
                <a:srgbClr val="9D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3" name="Rectangle 8"/>
            <p:cNvSpPr>
              <a:spLocks noChangeArrowheads="1"/>
            </p:cNvSpPr>
            <p:nvPr/>
          </p:nvSpPr>
          <p:spPr bwMode="auto">
            <a:xfrm>
              <a:off x="5943600" y="2514600"/>
              <a:ext cx="1295400" cy="1447800"/>
            </a:xfrm>
            <a:prstGeom prst="rect">
              <a:avLst/>
            </a:prstGeom>
            <a:solidFill>
              <a:srgbClr val="FFF1CE"/>
            </a:solidFill>
            <a:ln w="9360" cap="flat">
              <a:solidFill>
                <a:srgbClr val="9D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4" name="AutoShape 9"/>
            <p:cNvSpPr>
              <a:spLocks noChangeArrowheads="1"/>
            </p:cNvSpPr>
            <p:nvPr/>
          </p:nvSpPr>
          <p:spPr bwMode="auto">
            <a:xfrm>
              <a:off x="6400800" y="26670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ABF3AD"/>
            </a:solidFill>
            <a:ln w="6480" cap="flat">
              <a:solidFill>
                <a:srgbClr val="5D9A2B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5" name="AutoShape 10"/>
            <p:cNvSpPr>
              <a:spLocks noChangeArrowheads="1"/>
            </p:cNvSpPr>
            <p:nvPr/>
          </p:nvSpPr>
          <p:spPr bwMode="auto">
            <a:xfrm>
              <a:off x="6400800" y="33528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FBD0E4"/>
            </a:solidFill>
            <a:ln w="6480" cap="flat">
              <a:solidFill>
                <a:srgbClr val="5D9A2B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6" name="Rectangle 11"/>
            <p:cNvSpPr>
              <a:spLocks noChangeArrowheads="1"/>
            </p:cNvSpPr>
            <p:nvPr/>
          </p:nvSpPr>
          <p:spPr bwMode="auto">
            <a:xfrm>
              <a:off x="6022975" y="2743200"/>
              <a:ext cx="311602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9D0000"/>
                  </a:solidFill>
                  <a:latin typeface="Calibri" pitchFamily="34" charset="0"/>
                </a:rPr>
                <a:t>x</a:t>
              </a:r>
            </a:p>
          </p:txBody>
        </p:sp>
        <p:sp>
          <p:nvSpPr>
            <p:cNvPr id="17" name="Rectangle 12"/>
            <p:cNvSpPr>
              <a:spLocks noChangeArrowheads="1"/>
            </p:cNvSpPr>
            <p:nvPr/>
          </p:nvSpPr>
          <p:spPr bwMode="auto">
            <a:xfrm>
              <a:off x="6022975" y="3429000"/>
              <a:ext cx="314808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9D0000"/>
                  </a:solidFill>
                  <a:latin typeface="Calibri" pitchFamily="34" charset="0"/>
                </a:rPr>
                <a:t>y</a:t>
              </a:r>
            </a:p>
          </p:txBody>
        </p:sp>
        <p:sp>
          <p:nvSpPr>
            <p:cNvPr id="18" name="Rectangle 13"/>
            <p:cNvSpPr>
              <a:spLocks noChangeArrowheads="1"/>
            </p:cNvSpPr>
            <p:nvPr/>
          </p:nvSpPr>
          <p:spPr bwMode="auto">
            <a:xfrm>
              <a:off x="7315200" y="2514600"/>
              <a:ext cx="1295400" cy="1447800"/>
            </a:xfrm>
            <a:prstGeom prst="rect">
              <a:avLst/>
            </a:prstGeom>
            <a:solidFill>
              <a:srgbClr val="FFF1CE"/>
            </a:solidFill>
            <a:ln w="9360" cap="flat">
              <a:solidFill>
                <a:srgbClr val="9D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9" name="AutoShape 14"/>
            <p:cNvSpPr>
              <a:spLocks noChangeArrowheads="1"/>
            </p:cNvSpPr>
            <p:nvPr/>
          </p:nvSpPr>
          <p:spPr bwMode="auto">
            <a:xfrm>
              <a:off x="7772400" y="26670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ABF3AD"/>
            </a:solidFill>
            <a:ln w="6480" cap="flat">
              <a:solidFill>
                <a:srgbClr val="5D9A2B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0" name="AutoShape 15"/>
            <p:cNvSpPr>
              <a:spLocks noChangeArrowheads="1"/>
            </p:cNvSpPr>
            <p:nvPr/>
          </p:nvSpPr>
          <p:spPr bwMode="auto">
            <a:xfrm>
              <a:off x="7772400" y="33528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FBD0E4"/>
            </a:solidFill>
            <a:ln w="6480" cap="flat">
              <a:solidFill>
                <a:srgbClr val="5D9A2B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1" name="Rectangle 16"/>
            <p:cNvSpPr>
              <a:spLocks noChangeArrowheads="1"/>
            </p:cNvSpPr>
            <p:nvPr/>
          </p:nvSpPr>
          <p:spPr bwMode="auto">
            <a:xfrm>
              <a:off x="7394575" y="2819400"/>
              <a:ext cx="311602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9D0000"/>
                  </a:solidFill>
                  <a:latin typeface="Calibri" pitchFamily="34" charset="0"/>
                </a:rPr>
                <a:t>x</a:t>
              </a:r>
            </a:p>
          </p:txBody>
        </p:sp>
        <p:sp>
          <p:nvSpPr>
            <p:cNvPr id="22" name="Rectangle 17"/>
            <p:cNvSpPr>
              <a:spLocks noChangeArrowheads="1"/>
            </p:cNvSpPr>
            <p:nvPr/>
          </p:nvSpPr>
          <p:spPr bwMode="auto">
            <a:xfrm>
              <a:off x="7394575" y="3505200"/>
              <a:ext cx="314808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9D0000"/>
                  </a:solidFill>
                  <a:latin typeface="Calibri" pitchFamily="34" charset="0"/>
                </a:rPr>
                <a:t>y</a:t>
              </a:r>
            </a:p>
          </p:txBody>
        </p:sp>
        <p:sp>
          <p:nvSpPr>
            <p:cNvPr id="23" name="Rectangle 18"/>
            <p:cNvSpPr>
              <a:spLocks noChangeArrowheads="1"/>
            </p:cNvSpPr>
            <p:nvPr/>
          </p:nvSpPr>
          <p:spPr bwMode="auto">
            <a:xfrm>
              <a:off x="5951538" y="2057400"/>
              <a:ext cx="979605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>
              <a:lvl1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1pPr>
              <a:lvl2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2pPr>
              <a:lvl3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3pPr>
              <a:lvl4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4pPr>
              <a:lvl5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9pPr>
            </a:lstStyle>
            <a:p>
              <a:r>
                <a:rPr lang="en-IN" altLang="en-US" sz="2200" b="1" dirty="0" err="1">
                  <a:solidFill>
                    <a:srgbClr val="9D0000"/>
                  </a:solidFill>
                  <a:latin typeface="Calibri" pitchFamily="34" charset="0"/>
                </a:rPr>
                <a:t>leftbot</a:t>
              </a:r>
              <a:endParaRPr lang="en-IN" altLang="en-US" sz="2200" b="1" dirty="0">
                <a:solidFill>
                  <a:srgbClr val="9D0000"/>
                </a:solidFill>
                <a:latin typeface="Calibri" pitchFamily="34" charset="0"/>
              </a:endParaRPr>
            </a:p>
          </p:txBody>
        </p:sp>
        <p:sp>
          <p:nvSpPr>
            <p:cNvPr id="24" name="Rectangle 19"/>
            <p:cNvSpPr>
              <a:spLocks noChangeArrowheads="1"/>
            </p:cNvSpPr>
            <p:nvPr/>
          </p:nvSpPr>
          <p:spPr bwMode="auto">
            <a:xfrm>
              <a:off x="7324725" y="2057400"/>
              <a:ext cx="1125221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>
              <a:lvl1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1pPr>
              <a:lvl2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2pPr>
              <a:lvl3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3pPr>
              <a:lvl4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4pPr>
              <a:lvl5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9pPr>
            </a:lstStyle>
            <a:p>
              <a:r>
                <a:rPr lang="en-IN" altLang="en-US" sz="2200" b="1" dirty="0" err="1">
                  <a:solidFill>
                    <a:srgbClr val="9D0000"/>
                  </a:solidFill>
                  <a:latin typeface="Calibri" pitchFamily="34" charset="0"/>
                </a:rPr>
                <a:t>righttop</a:t>
              </a:r>
              <a:endParaRPr lang="en-IN" altLang="en-US" sz="2200" b="1" dirty="0">
                <a:solidFill>
                  <a:srgbClr val="9D0000"/>
                </a:solidFill>
                <a:latin typeface="Calibri" pitchFamily="34" charset="0"/>
              </a:endParaRPr>
            </a:p>
          </p:txBody>
        </p:sp>
        <p:sp>
          <p:nvSpPr>
            <p:cNvPr id="25" name="Rectangle 20"/>
            <p:cNvSpPr>
              <a:spLocks noChangeArrowheads="1"/>
            </p:cNvSpPr>
            <p:nvPr/>
          </p:nvSpPr>
          <p:spPr bwMode="auto">
            <a:xfrm>
              <a:off x="6554788" y="2743200"/>
              <a:ext cx="324426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0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26" name="Rectangle 21"/>
            <p:cNvSpPr>
              <a:spLocks noChangeArrowheads="1"/>
            </p:cNvSpPr>
            <p:nvPr/>
          </p:nvSpPr>
          <p:spPr bwMode="auto">
            <a:xfrm>
              <a:off x="6554788" y="3429000"/>
              <a:ext cx="324426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0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27" name="Rectangle 22"/>
            <p:cNvSpPr>
              <a:spLocks noChangeArrowheads="1"/>
            </p:cNvSpPr>
            <p:nvPr/>
          </p:nvSpPr>
          <p:spPr bwMode="auto">
            <a:xfrm>
              <a:off x="7926388" y="2743200"/>
              <a:ext cx="324426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0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28" name="Rectangle 23"/>
            <p:cNvSpPr>
              <a:spLocks noChangeArrowheads="1"/>
            </p:cNvSpPr>
            <p:nvPr/>
          </p:nvSpPr>
          <p:spPr bwMode="auto">
            <a:xfrm>
              <a:off x="7926388" y="3429000"/>
              <a:ext cx="324426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000000"/>
                  </a:solidFill>
                  <a:latin typeface="Calibri" pitchFamily="34" charset="0"/>
                </a:rPr>
                <a:t>1</a:t>
              </a:r>
            </a:p>
          </p:txBody>
        </p:sp>
      </p:grpSp>
      <p:sp>
        <p:nvSpPr>
          <p:cNvPr id="29" name="Rectangle 24"/>
          <p:cNvSpPr>
            <a:spLocks noChangeArrowheads="1"/>
          </p:cNvSpPr>
          <p:nvPr/>
        </p:nvSpPr>
        <p:spPr bwMode="auto">
          <a:xfrm>
            <a:off x="4216067" y="937150"/>
            <a:ext cx="1822784" cy="429433"/>
          </a:xfrm>
          <a:prstGeom prst="rect">
            <a:avLst/>
          </a:prstGeom>
          <a:solidFill>
            <a:srgbClr val="FFCA9F"/>
          </a:solidFill>
          <a:ln w="9525" cap="flat">
            <a:solidFill>
              <a:srgbClr val="9D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>
            <a:spAutoFit/>
          </a:bodyPr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en-IN" altLang="en-US" sz="2200" b="1" dirty="0">
                <a:latin typeface="Calibri" pitchFamily="34" charset="0"/>
              </a:rPr>
              <a:t>(*</a:t>
            </a:r>
            <a:r>
              <a:rPr lang="en-IN" altLang="en-US" sz="2200" b="1" dirty="0" err="1">
                <a:latin typeface="Calibri" pitchFamily="34" charset="0"/>
              </a:rPr>
              <a:t>pr</a:t>
            </a:r>
            <a:r>
              <a:rPr lang="en-IN" altLang="en-US" sz="2200" b="1" dirty="0">
                <a:latin typeface="Calibri" pitchFamily="34" charset="0"/>
              </a:rPr>
              <a:t>).</a:t>
            </a:r>
            <a:r>
              <a:rPr lang="en-IN" altLang="en-US" sz="2200" b="1" dirty="0" err="1">
                <a:latin typeface="Calibri" pitchFamily="34" charset="0"/>
              </a:rPr>
              <a:t>leftbot.y</a:t>
            </a:r>
            <a:endParaRPr lang="en-IN" altLang="en-US" sz="2200" b="1" dirty="0">
              <a:latin typeface="Calibri" pitchFamily="34" charset="0"/>
            </a:endParaRPr>
          </a:p>
        </p:txBody>
      </p:sp>
      <p:sp>
        <p:nvSpPr>
          <p:cNvPr id="30" name="Rectangle 26"/>
          <p:cNvSpPr>
            <a:spLocks noChangeArrowheads="1"/>
          </p:cNvSpPr>
          <p:nvPr/>
        </p:nvSpPr>
        <p:spPr bwMode="auto">
          <a:xfrm>
            <a:off x="10133308" y="724129"/>
            <a:ext cx="1968401" cy="429433"/>
          </a:xfrm>
          <a:prstGeom prst="rect">
            <a:avLst/>
          </a:prstGeom>
          <a:solidFill>
            <a:srgbClr val="FFCA9F"/>
          </a:solidFill>
          <a:ln w="9525" cap="flat">
            <a:solidFill>
              <a:srgbClr val="9D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en-IN" altLang="en-US" sz="2200" b="1" dirty="0">
                <a:latin typeface="Calibri" pitchFamily="34" charset="0"/>
              </a:rPr>
              <a:t>(*pr).</a:t>
            </a:r>
            <a:r>
              <a:rPr lang="en-IN" altLang="en-US" sz="2200" b="1" dirty="0" err="1">
                <a:latin typeface="Calibri" pitchFamily="34" charset="0"/>
              </a:rPr>
              <a:t>righttop.y</a:t>
            </a:r>
            <a:endParaRPr lang="en-IN" altLang="en-US" sz="2200" b="1" dirty="0">
              <a:latin typeface="Calibri" pitchFamily="34" charset="0"/>
            </a:endParaRPr>
          </a:p>
        </p:txBody>
      </p:sp>
      <p:sp>
        <p:nvSpPr>
          <p:cNvPr id="31" name="Rectangle 27"/>
          <p:cNvSpPr>
            <a:spLocks noChangeArrowheads="1"/>
          </p:cNvSpPr>
          <p:nvPr/>
        </p:nvSpPr>
        <p:spPr bwMode="auto">
          <a:xfrm>
            <a:off x="10171154" y="1502572"/>
            <a:ext cx="1974813" cy="429433"/>
          </a:xfrm>
          <a:prstGeom prst="rect">
            <a:avLst/>
          </a:prstGeom>
          <a:solidFill>
            <a:srgbClr val="FFCA9F"/>
          </a:solidFill>
          <a:ln w="9525" cap="flat">
            <a:solidFill>
              <a:srgbClr val="9D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en-IN" altLang="en-US" sz="2200" b="1" dirty="0">
                <a:latin typeface="Calibri" pitchFamily="34" charset="0"/>
              </a:rPr>
              <a:t>(*</a:t>
            </a:r>
            <a:r>
              <a:rPr lang="en-IN" altLang="en-US" sz="2200" b="1" dirty="0" err="1">
                <a:latin typeface="Calibri" pitchFamily="34" charset="0"/>
              </a:rPr>
              <a:t>pr</a:t>
            </a:r>
            <a:r>
              <a:rPr lang="en-IN" altLang="en-US" sz="2200" b="1" dirty="0">
                <a:latin typeface="Calibri" pitchFamily="34" charset="0"/>
              </a:rPr>
              <a:t>).</a:t>
            </a:r>
            <a:r>
              <a:rPr lang="en-IN" altLang="en-US" sz="2200" b="1" dirty="0" err="1">
                <a:latin typeface="Calibri" pitchFamily="34" charset="0"/>
              </a:rPr>
              <a:t>righttop.x</a:t>
            </a:r>
            <a:endParaRPr lang="en-IN" altLang="en-US" sz="2200" b="1" dirty="0">
              <a:latin typeface="Calibri" pitchFamily="34" charset="0"/>
            </a:endParaRPr>
          </a:p>
        </p:txBody>
      </p:sp>
      <p:cxnSp>
        <p:nvCxnSpPr>
          <p:cNvPr id="32" name="AutoShape 28"/>
          <p:cNvCxnSpPr>
            <a:cxnSpLocks noChangeShapeType="1"/>
            <a:stCxn id="29" idx="3"/>
          </p:cNvCxnSpPr>
          <p:nvPr/>
        </p:nvCxnSpPr>
        <p:spPr bwMode="auto">
          <a:xfrm>
            <a:off x="6038851" y="1151867"/>
            <a:ext cx="1581149" cy="2467633"/>
          </a:xfrm>
          <a:prstGeom prst="bentConnector2">
            <a:avLst/>
          </a:prstGeom>
          <a:noFill/>
          <a:ln w="38100" cap="flat">
            <a:solidFill>
              <a:srgbClr val="007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3" name="AutoShape 29"/>
          <p:cNvCxnSpPr>
            <a:cxnSpLocks noChangeShapeType="1"/>
          </p:cNvCxnSpPr>
          <p:nvPr/>
        </p:nvCxnSpPr>
        <p:spPr bwMode="auto">
          <a:xfrm>
            <a:off x="7010400" y="1752600"/>
            <a:ext cx="914400" cy="990600"/>
          </a:xfrm>
          <a:prstGeom prst="bentConnector3">
            <a:avLst>
              <a:gd name="adj1" fmla="val 50000"/>
            </a:avLst>
          </a:prstGeom>
          <a:noFill/>
          <a:ln w="38100" cap="flat">
            <a:solidFill>
              <a:srgbClr val="007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4" name="AutoShape 30"/>
          <p:cNvCxnSpPr>
            <a:cxnSpLocks noChangeShapeType="1"/>
          </p:cNvCxnSpPr>
          <p:nvPr/>
        </p:nvCxnSpPr>
        <p:spPr bwMode="auto">
          <a:xfrm flipH="1">
            <a:off x="9982200" y="1795458"/>
            <a:ext cx="304800" cy="990600"/>
          </a:xfrm>
          <a:prstGeom prst="bentConnector3">
            <a:avLst>
              <a:gd name="adj1" fmla="val 50000"/>
            </a:avLst>
          </a:prstGeom>
          <a:noFill/>
          <a:ln w="38100" cap="flat">
            <a:solidFill>
              <a:srgbClr val="007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5" name="AutoShape 31"/>
          <p:cNvCxnSpPr>
            <a:cxnSpLocks noChangeShapeType="1"/>
            <a:stCxn id="30" idx="1"/>
          </p:cNvCxnSpPr>
          <p:nvPr/>
        </p:nvCxnSpPr>
        <p:spPr bwMode="auto">
          <a:xfrm rot="10800000" flipV="1">
            <a:off x="9454336" y="938845"/>
            <a:ext cx="678973" cy="2404759"/>
          </a:xfrm>
          <a:prstGeom prst="bentConnector2">
            <a:avLst/>
          </a:prstGeom>
          <a:noFill/>
          <a:ln w="38100" cap="flat">
            <a:solidFill>
              <a:srgbClr val="007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36" name="Rectangle 32"/>
          <p:cNvSpPr>
            <a:spLocks noChangeArrowheads="1"/>
          </p:cNvSpPr>
          <p:nvPr/>
        </p:nvSpPr>
        <p:spPr bwMode="auto">
          <a:xfrm>
            <a:off x="6881819" y="4714885"/>
            <a:ext cx="3684587" cy="767987"/>
          </a:xfrm>
          <a:prstGeom prst="rect">
            <a:avLst/>
          </a:prstGeom>
          <a:solidFill>
            <a:srgbClr val="F4FAA4"/>
          </a:solidFill>
          <a:ln w="9525" cap="flat">
            <a:solidFill>
              <a:srgbClr val="9D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ctr"/>
            <a:r>
              <a:rPr lang="en-IN" altLang="en-US" sz="2200" dirty="0">
                <a:latin typeface="Calibri"/>
              </a:rPr>
              <a:t>Addressing fields</a:t>
            </a:r>
          </a:p>
          <a:p>
            <a:pPr algn="ctr"/>
            <a:r>
              <a:rPr lang="en-IN" altLang="en-US" sz="2200" dirty="0">
                <a:latin typeface="Calibri"/>
              </a:rPr>
              <a:t>via the structure’s pointer</a:t>
            </a:r>
          </a:p>
        </p:txBody>
      </p:sp>
      <p:sp>
        <p:nvSpPr>
          <p:cNvPr id="37" name="Rectangle 25"/>
          <p:cNvSpPr>
            <a:spLocks noChangeArrowheads="1"/>
          </p:cNvSpPr>
          <p:nvPr/>
        </p:nvSpPr>
        <p:spPr bwMode="auto">
          <a:xfrm>
            <a:off x="6108700" y="1371601"/>
            <a:ext cx="1829196" cy="429433"/>
          </a:xfrm>
          <a:prstGeom prst="rect">
            <a:avLst/>
          </a:prstGeom>
          <a:solidFill>
            <a:srgbClr val="FFCA9F"/>
          </a:solidFill>
          <a:ln w="9525" cap="flat">
            <a:solidFill>
              <a:srgbClr val="9D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>
            <a:spAutoFit/>
          </a:bodyPr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en-IN" altLang="en-US" sz="2200" b="1" dirty="0">
                <a:latin typeface="Calibri" pitchFamily="34" charset="0"/>
              </a:rPr>
              <a:t>(*pr).</a:t>
            </a:r>
            <a:r>
              <a:rPr lang="en-IN" altLang="en-US" sz="2200" b="1" dirty="0" err="1">
                <a:latin typeface="Calibri" pitchFamily="34" charset="0"/>
              </a:rPr>
              <a:t>leftbot.x</a:t>
            </a:r>
            <a:endParaRPr lang="en-IN" altLang="en-US" sz="2200" b="1" dirty="0">
              <a:latin typeface="Calibri" pitchFamily="34" charset="0"/>
            </a:endParaRPr>
          </a:p>
        </p:txBody>
      </p:sp>
      <p:sp>
        <p:nvSpPr>
          <p:cNvPr id="38" name="Slide Number Placeholder 3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67324E2-95D1-44EF-ADD6-8E47809E8411}" type="slidenum">
              <a:rPr lang="en-IN" alt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19</a:t>
            </a:fld>
            <a:endParaRPr lang="en-IN" alt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30997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29" grpId="0" animBg="1"/>
      <p:bldP spid="30" grpId="0" animBg="1"/>
      <p:bldP spid="31" grpId="0" animBg="1"/>
      <p:bldP spid="36" grpId="0" animBg="1"/>
      <p:bldP spid="3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71414"/>
            <a:ext cx="8229600" cy="1143000"/>
          </a:xfrm>
        </p:spPr>
        <p:txBody>
          <a:bodyPr/>
          <a:lstStyle/>
          <a:p>
            <a:r>
              <a:rPr lang="en-US" dirty="0">
                <a:latin typeface="Calibri" pitchFamily="34" charset="0"/>
              </a:rPr>
              <a:t>Composite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2706" y="1214414"/>
            <a:ext cx="10402826" cy="5072098"/>
          </a:xfrm>
        </p:spPr>
        <p:txBody>
          <a:bodyPr>
            <a:noAutofit/>
          </a:bodyPr>
          <a:lstStyle/>
          <a:p>
            <a:pPr marL="431800" indent="-323850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altLang="en-US" sz="2400" dirty="0"/>
              <a:t>Case 1: A geometry package – we want to define a variable for a two-</a:t>
            </a:r>
            <a:r>
              <a:rPr lang="en-US" altLang="en-US" sz="2400" dirty="0" err="1"/>
              <a:t>dimensiona</a:t>
            </a:r>
            <a:r>
              <a:rPr lang="en-US" altLang="en-US" sz="2400" dirty="0"/>
              <a:t> point to store its x coordinate and y coordinate.</a:t>
            </a:r>
          </a:p>
          <a:p>
            <a:pPr marL="431800" indent="-323850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altLang="en-US" sz="2400" dirty="0"/>
              <a:t>Case 2: Student data – Name and Roll Number</a:t>
            </a:r>
          </a:p>
          <a:p>
            <a:pPr marL="431800" indent="-323850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altLang="en-US" sz="2400" dirty="0"/>
              <a:t>First strategy: Array of size 2? </a:t>
            </a:r>
          </a:p>
          <a:p>
            <a:pPr marL="831850" lvl="1" indent="-323850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altLang="en-US" sz="2400" dirty="0"/>
              <a:t>Will work for case 1 but not for case 2 since we can not mix TYPES</a:t>
            </a:r>
          </a:p>
          <a:p>
            <a:pPr marL="431800" indent="-323850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altLang="en-US" sz="2400" dirty="0"/>
              <a:t>Another strategy: Use two variables, </a:t>
            </a:r>
          </a:p>
          <a:p>
            <a:pPr marL="431800" indent="-323850">
              <a:buSzPct val="4500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altLang="en-US" sz="2400" dirty="0"/>
              <a:t>                   int </a:t>
            </a:r>
            <a:r>
              <a:rPr lang="en-US" altLang="en-US" sz="2400" dirty="0" err="1"/>
              <a:t>point_x</a:t>
            </a:r>
            <a:r>
              <a:rPr lang="en-US" altLang="en-US" sz="2400" dirty="0"/>
              <a:t> , </a:t>
            </a:r>
            <a:r>
              <a:rPr lang="en-US" altLang="en-US" sz="2400" dirty="0" err="1"/>
              <a:t>point_y</a:t>
            </a:r>
            <a:r>
              <a:rPr lang="en-US" altLang="en-US" sz="2400" dirty="0"/>
              <a:t> ;      char *name; int </a:t>
            </a:r>
            <a:r>
              <a:rPr lang="en-US" altLang="en-US" sz="2400" dirty="0" err="1"/>
              <a:t>roll_num</a:t>
            </a:r>
            <a:r>
              <a:rPr lang="en-US" altLang="en-US" sz="2400" dirty="0"/>
              <a:t>;</a:t>
            </a:r>
          </a:p>
          <a:p>
            <a:pPr marL="831850" lvl="1" indent="-323850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altLang="en-US" sz="2400" dirty="0"/>
              <a:t>No way to indicate that both variables are part of the same “big” variable</a:t>
            </a:r>
          </a:p>
          <a:p>
            <a:pPr marL="831850" lvl="1" indent="-323850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altLang="en-US" sz="2400" dirty="0"/>
              <a:t>We need to be very careful about variable names.</a:t>
            </a:r>
          </a:p>
          <a:p>
            <a:pPr marL="431800" indent="-323850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altLang="en-US" sz="2400" dirty="0"/>
              <a:t>Is there any better way ?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B23C2-0B17-4C8E-96AC-1A01A280DE0A}" type="slidenum">
              <a:rPr lang="en-IN" alt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</a:t>
            </a:fld>
            <a:endParaRPr lang="en-IN" alt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02102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504904" y="3071810"/>
            <a:ext cx="4948287" cy="3414866"/>
          </a:xfrm>
          <a:prstGeom prst="rect">
            <a:avLst/>
          </a:prstGeom>
          <a:solidFill>
            <a:srgbClr val="FFE39D"/>
          </a:solidFill>
          <a:ln w="9525" cap="flat">
            <a:solidFill>
              <a:srgbClr val="9D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5000" rIns="90000" bIns="45000">
            <a:spAutoFit/>
          </a:bodyPr>
          <a:lstStyle>
            <a:lvl1pPr marL="457200" indent="-45561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>
              <a:buClr>
                <a:srgbClr val="9D0000"/>
              </a:buClr>
              <a:buSzPct val="45000"/>
              <a:buFont typeface="Times New Roman" pitchFamily="16" charset="0"/>
              <a:buAutoNum type="arabicPeriod"/>
            </a:pPr>
            <a:r>
              <a:rPr lang="en-IN" altLang="en-US" sz="2400" dirty="0">
                <a:latin typeface="Calibri"/>
              </a:rPr>
              <a:t>Shorthand:  </a:t>
            </a:r>
            <a:r>
              <a:rPr lang="en-IN" altLang="en-US" sz="2400" dirty="0" smtClean="0">
                <a:latin typeface="Calibri"/>
              </a:rPr>
              <a:t>arrow operator(</a:t>
            </a:r>
            <a:r>
              <a:rPr lang="en-IN" altLang="en-US" sz="2400" dirty="0" smtClean="0">
                <a:solidFill>
                  <a:srgbClr val="FF0000"/>
                </a:solidFill>
                <a:latin typeface="Calibri"/>
              </a:rPr>
              <a:t>-&gt;</a:t>
            </a:r>
            <a:r>
              <a:rPr lang="en-IN" altLang="en-US" sz="2400" dirty="0" smtClean="0">
                <a:latin typeface="Calibri"/>
              </a:rPr>
              <a:t>) </a:t>
            </a:r>
            <a:r>
              <a:rPr lang="en-IN" altLang="en-US" sz="2400" dirty="0">
                <a:latin typeface="Calibri"/>
              </a:rPr>
              <a:t>is provided.</a:t>
            </a:r>
          </a:p>
          <a:p>
            <a:pPr>
              <a:buClr>
                <a:srgbClr val="9D0000"/>
              </a:buClr>
              <a:buSzPct val="45000"/>
              <a:buFont typeface="Times New Roman" pitchFamily="16" charset="0"/>
              <a:buAutoNum type="arabicPeriod"/>
            </a:pPr>
            <a:r>
              <a:rPr lang="en-IN" altLang="en-US" sz="2400" dirty="0">
                <a:latin typeface="Calibri"/>
              </a:rPr>
              <a:t>To access a field of the </a:t>
            </a:r>
            <a:r>
              <a:rPr lang="en-IN" altLang="en-US" sz="2400" dirty="0" err="1">
                <a:latin typeface="Calibri"/>
              </a:rPr>
              <a:t>struct</a:t>
            </a:r>
            <a:r>
              <a:rPr lang="en-IN" altLang="en-US" sz="2400" dirty="0">
                <a:latin typeface="Calibri"/>
              </a:rPr>
              <a:t> , use</a:t>
            </a:r>
          </a:p>
          <a:p>
            <a:pPr algn="ctr"/>
            <a:r>
              <a:rPr lang="en-IN" altLang="en-US" sz="2400" dirty="0" err="1">
                <a:solidFill>
                  <a:srgbClr val="FF0000"/>
                </a:solidFill>
                <a:latin typeface="Calibri"/>
              </a:rPr>
              <a:t>pr</a:t>
            </a:r>
            <a:r>
              <a:rPr lang="en-IN" altLang="en-US" sz="2400" dirty="0">
                <a:solidFill>
                  <a:srgbClr val="FF0000"/>
                </a:solidFill>
                <a:latin typeface="Calibri"/>
              </a:rPr>
              <a:t>-&gt;</a:t>
            </a:r>
            <a:r>
              <a:rPr lang="en-IN" altLang="en-US" sz="2400" dirty="0" err="1">
                <a:solidFill>
                  <a:srgbClr val="FF0000"/>
                </a:solidFill>
                <a:latin typeface="Calibri"/>
              </a:rPr>
              <a:t>leftbot</a:t>
            </a:r>
            <a:endParaRPr lang="en-IN" altLang="en-US" sz="2400" dirty="0">
              <a:solidFill>
                <a:srgbClr val="FF0000"/>
              </a:solidFill>
              <a:latin typeface="Calibri"/>
            </a:endParaRPr>
          </a:p>
          <a:p>
            <a:pPr>
              <a:buClr>
                <a:srgbClr val="9D0000"/>
              </a:buClr>
              <a:buSzPct val="45000"/>
              <a:buFont typeface="Times New Roman" pitchFamily="16" charset="0"/>
              <a:buAutoNum type="arabicPeriod" startAt="3"/>
            </a:pPr>
            <a:r>
              <a:rPr lang="en-IN" altLang="en-US" sz="2400" dirty="0">
                <a:latin typeface="Calibri"/>
              </a:rPr>
              <a:t>-&gt; is one operator. To access x field of </a:t>
            </a:r>
            <a:r>
              <a:rPr lang="en-IN" altLang="en-US" sz="2400" dirty="0" err="1">
                <a:latin typeface="Calibri"/>
              </a:rPr>
              <a:t>leftbot</a:t>
            </a:r>
            <a:r>
              <a:rPr lang="en-IN" altLang="en-US" sz="2400" dirty="0">
                <a:latin typeface="Calibri"/>
              </a:rPr>
              <a:t>,  </a:t>
            </a:r>
            <a:r>
              <a:rPr lang="en-IN" altLang="en-US" sz="2400" dirty="0">
                <a:solidFill>
                  <a:srgbClr val="FF0000"/>
                </a:solidFill>
                <a:latin typeface="Calibri"/>
              </a:rPr>
              <a:t>pr-&gt;</a:t>
            </a:r>
            <a:r>
              <a:rPr lang="en-IN" altLang="en-US" sz="2400" dirty="0" err="1">
                <a:solidFill>
                  <a:srgbClr val="FF0000"/>
                </a:solidFill>
                <a:latin typeface="Calibri"/>
              </a:rPr>
              <a:t>leftbot.x</a:t>
            </a:r>
            <a:endParaRPr lang="en-IN" altLang="en-US" sz="2400" dirty="0">
              <a:solidFill>
                <a:srgbClr val="FF0000"/>
              </a:solidFill>
              <a:latin typeface="Calibri"/>
            </a:endParaRPr>
          </a:p>
          <a:p>
            <a:pPr>
              <a:buClr>
                <a:srgbClr val="9D0000"/>
              </a:buClr>
              <a:buSzPct val="45000"/>
              <a:buFont typeface="Times New Roman" pitchFamily="16" charset="0"/>
              <a:buAutoNum type="arabicPeriod" startAt="3"/>
            </a:pPr>
            <a:r>
              <a:rPr lang="en-IN" altLang="en-US" sz="2400" dirty="0">
                <a:latin typeface="Calibri"/>
              </a:rPr>
              <a:t>-&gt; and . have same precedence and are left-associative. Equivalent to </a:t>
            </a:r>
            <a:r>
              <a:rPr lang="en-IN" altLang="en-US" sz="2400" dirty="0">
                <a:solidFill>
                  <a:srgbClr val="FF0000"/>
                </a:solidFill>
                <a:latin typeface="Calibri"/>
              </a:rPr>
              <a:t>(</a:t>
            </a:r>
            <a:r>
              <a:rPr lang="en-IN" altLang="en-US" sz="2400" dirty="0" err="1">
                <a:solidFill>
                  <a:srgbClr val="FF0000"/>
                </a:solidFill>
                <a:latin typeface="Calibri"/>
              </a:rPr>
              <a:t>pr</a:t>
            </a:r>
            <a:r>
              <a:rPr lang="en-IN" altLang="en-US" sz="2400" dirty="0">
                <a:solidFill>
                  <a:srgbClr val="FF0000"/>
                </a:solidFill>
                <a:latin typeface="Calibri"/>
              </a:rPr>
              <a:t>-&gt;</a:t>
            </a:r>
            <a:r>
              <a:rPr lang="en-IN" altLang="en-US" sz="2400" dirty="0" err="1">
                <a:solidFill>
                  <a:srgbClr val="FF0000"/>
                </a:solidFill>
                <a:latin typeface="Calibri"/>
              </a:rPr>
              <a:t>leftbot</a:t>
            </a:r>
            <a:r>
              <a:rPr lang="en-IN" altLang="en-US" sz="2400" dirty="0">
                <a:solidFill>
                  <a:srgbClr val="FF0000"/>
                </a:solidFill>
                <a:latin typeface="Calibri"/>
              </a:rPr>
              <a:t>).x 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681657" y="1995495"/>
            <a:ext cx="433430" cy="429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>
            <a:spAutoFit/>
          </a:bodyPr>
          <a:lstStyle/>
          <a:p>
            <a:r>
              <a:rPr lang="en-IN" altLang="en-US" sz="2200" b="1" dirty="0" err="1">
                <a:solidFill>
                  <a:srgbClr val="9D0000"/>
                </a:solidFill>
                <a:latin typeface="Calibri" pitchFamily="34" charset="0"/>
              </a:rPr>
              <a:t>pr</a:t>
            </a:r>
            <a:endParaRPr lang="en-IN" altLang="en-US" sz="2200" b="1" dirty="0">
              <a:solidFill>
                <a:srgbClr val="9D0000"/>
              </a:solidFill>
              <a:latin typeface="Calibri" pitchFamily="34" charset="0"/>
            </a:endParaRPr>
          </a:p>
        </p:txBody>
      </p:sp>
      <p:grpSp>
        <p:nvGrpSpPr>
          <p:cNvPr id="2" name="Group 7"/>
          <p:cNvGrpSpPr/>
          <p:nvPr/>
        </p:nvGrpSpPr>
        <p:grpSpPr>
          <a:xfrm>
            <a:off x="6059482" y="2071694"/>
            <a:ext cx="838200" cy="533400"/>
            <a:chOff x="4648200" y="1981200"/>
            <a:chExt cx="838200" cy="533400"/>
          </a:xfrm>
        </p:grpSpPr>
        <p:sp>
          <p:nvSpPr>
            <p:cNvPr id="9" name="Rectangle 5"/>
            <p:cNvSpPr>
              <a:spLocks noChangeArrowheads="1"/>
            </p:cNvSpPr>
            <p:nvPr/>
          </p:nvSpPr>
          <p:spPr bwMode="auto">
            <a:xfrm>
              <a:off x="4648200" y="1981200"/>
              <a:ext cx="609600" cy="533400"/>
            </a:xfrm>
            <a:prstGeom prst="rect">
              <a:avLst/>
            </a:prstGeom>
            <a:solidFill>
              <a:srgbClr val="ABB9DE"/>
            </a:solidFill>
            <a:ln w="25560" cap="flat">
              <a:solidFill>
                <a:srgbClr val="5D9A2B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cxnSp>
          <p:nvCxnSpPr>
            <p:cNvPr id="10" name="AutoShape 6"/>
            <p:cNvCxnSpPr>
              <a:cxnSpLocks noChangeShapeType="1"/>
            </p:cNvCxnSpPr>
            <p:nvPr/>
          </p:nvCxnSpPr>
          <p:spPr bwMode="auto">
            <a:xfrm flipV="1">
              <a:off x="4953000" y="2133600"/>
              <a:ext cx="533400" cy="152400"/>
            </a:xfrm>
            <a:prstGeom prst="bentConnector3">
              <a:avLst>
                <a:gd name="adj1" fmla="val 50000"/>
              </a:avLst>
            </a:prstGeom>
            <a:noFill/>
            <a:ln w="25560" cap="flat">
              <a:solidFill>
                <a:srgbClr val="9D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</p:grpSp>
      <p:grpSp>
        <p:nvGrpSpPr>
          <p:cNvPr id="3" name="Group 10"/>
          <p:cNvGrpSpPr/>
          <p:nvPr/>
        </p:nvGrpSpPr>
        <p:grpSpPr>
          <a:xfrm>
            <a:off x="6897682" y="2147894"/>
            <a:ext cx="3352800" cy="2209800"/>
            <a:chOff x="5486400" y="2057400"/>
            <a:chExt cx="3352800" cy="2209800"/>
          </a:xfrm>
        </p:grpSpPr>
        <p:sp>
          <p:nvSpPr>
            <p:cNvPr id="12" name="Rectangle 7"/>
            <p:cNvSpPr>
              <a:spLocks noChangeArrowheads="1"/>
            </p:cNvSpPr>
            <p:nvPr/>
          </p:nvSpPr>
          <p:spPr bwMode="auto">
            <a:xfrm>
              <a:off x="5486400" y="2057400"/>
              <a:ext cx="3352800" cy="2209800"/>
            </a:xfrm>
            <a:prstGeom prst="rect">
              <a:avLst/>
            </a:prstGeom>
            <a:solidFill>
              <a:srgbClr val="E5F6D8"/>
            </a:solidFill>
            <a:ln w="9360" cap="flat">
              <a:solidFill>
                <a:srgbClr val="9D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3" name="Rectangle 8"/>
            <p:cNvSpPr>
              <a:spLocks noChangeArrowheads="1"/>
            </p:cNvSpPr>
            <p:nvPr/>
          </p:nvSpPr>
          <p:spPr bwMode="auto">
            <a:xfrm>
              <a:off x="5943600" y="2514600"/>
              <a:ext cx="1295400" cy="1447800"/>
            </a:xfrm>
            <a:prstGeom prst="rect">
              <a:avLst/>
            </a:prstGeom>
            <a:solidFill>
              <a:srgbClr val="FFF1CE"/>
            </a:solidFill>
            <a:ln w="9360" cap="flat">
              <a:solidFill>
                <a:srgbClr val="9D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4" name="AutoShape 9"/>
            <p:cNvSpPr>
              <a:spLocks noChangeArrowheads="1"/>
            </p:cNvSpPr>
            <p:nvPr/>
          </p:nvSpPr>
          <p:spPr bwMode="auto">
            <a:xfrm>
              <a:off x="6400800" y="26670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ABF3AD"/>
            </a:solidFill>
            <a:ln w="6480" cap="flat">
              <a:solidFill>
                <a:srgbClr val="5D9A2B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5" name="AutoShape 10"/>
            <p:cNvSpPr>
              <a:spLocks noChangeArrowheads="1"/>
            </p:cNvSpPr>
            <p:nvPr/>
          </p:nvSpPr>
          <p:spPr bwMode="auto">
            <a:xfrm>
              <a:off x="6400800" y="33528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FBD0E4"/>
            </a:solidFill>
            <a:ln w="6480" cap="flat">
              <a:solidFill>
                <a:srgbClr val="5D9A2B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6" name="Rectangle 11"/>
            <p:cNvSpPr>
              <a:spLocks noChangeArrowheads="1"/>
            </p:cNvSpPr>
            <p:nvPr/>
          </p:nvSpPr>
          <p:spPr bwMode="auto">
            <a:xfrm>
              <a:off x="6022975" y="2743200"/>
              <a:ext cx="311602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9D0000"/>
                  </a:solidFill>
                  <a:latin typeface="Calibri" pitchFamily="34" charset="0"/>
                </a:rPr>
                <a:t>x</a:t>
              </a:r>
            </a:p>
          </p:txBody>
        </p:sp>
        <p:sp>
          <p:nvSpPr>
            <p:cNvPr id="17" name="Rectangle 12"/>
            <p:cNvSpPr>
              <a:spLocks noChangeArrowheads="1"/>
            </p:cNvSpPr>
            <p:nvPr/>
          </p:nvSpPr>
          <p:spPr bwMode="auto">
            <a:xfrm>
              <a:off x="6022975" y="3429000"/>
              <a:ext cx="314808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9D0000"/>
                  </a:solidFill>
                  <a:latin typeface="Calibri" pitchFamily="34" charset="0"/>
                </a:rPr>
                <a:t>y</a:t>
              </a:r>
            </a:p>
          </p:txBody>
        </p:sp>
        <p:sp>
          <p:nvSpPr>
            <p:cNvPr id="18" name="Rectangle 13"/>
            <p:cNvSpPr>
              <a:spLocks noChangeArrowheads="1"/>
            </p:cNvSpPr>
            <p:nvPr/>
          </p:nvSpPr>
          <p:spPr bwMode="auto">
            <a:xfrm>
              <a:off x="7315200" y="2514600"/>
              <a:ext cx="1295400" cy="1447800"/>
            </a:xfrm>
            <a:prstGeom prst="rect">
              <a:avLst/>
            </a:prstGeom>
            <a:solidFill>
              <a:srgbClr val="FFF1CE"/>
            </a:solidFill>
            <a:ln w="9360" cap="flat">
              <a:solidFill>
                <a:srgbClr val="9D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9" name="AutoShape 14"/>
            <p:cNvSpPr>
              <a:spLocks noChangeArrowheads="1"/>
            </p:cNvSpPr>
            <p:nvPr/>
          </p:nvSpPr>
          <p:spPr bwMode="auto">
            <a:xfrm>
              <a:off x="7772400" y="26670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ABF3AD"/>
            </a:solidFill>
            <a:ln w="6480" cap="flat">
              <a:solidFill>
                <a:srgbClr val="5D9A2B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0" name="AutoShape 15"/>
            <p:cNvSpPr>
              <a:spLocks noChangeArrowheads="1"/>
            </p:cNvSpPr>
            <p:nvPr/>
          </p:nvSpPr>
          <p:spPr bwMode="auto">
            <a:xfrm>
              <a:off x="7772400" y="33528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FBD0E4"/>
            </a:solidFill>
            <a:ln w="6480" cap="flat">
              <a:solidFill>
                <a:srgbClr val="5D9A2B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1" name="Rectangle 16"/>
            <p:cNvSpPr>
              <a:spLocks noChangeArrowheads="1"/>
            </p:cNvSpPr>
            <p:nvPr/>
          </p:nvSpPr>
          <p:spPr bwMode="auto">
            <a:xfrm>
              <a:off x="7394575" y="2819400"/>
              <a:ext cx="311602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9D0000"/>
                  </a:solidFill>
                  <a:latin typeface="Calibri" pitchFamily="34" charset="0"/>
                </a:rPr>
                <a:t>x</a:t>
              </a:r>
            </a:p>
          </p:txBody>
        </p:sp>
        <p:sp>
          <p:nvSpPr>
            <p:cNvPr id="22" name="Rectangle 17"/>
            <p:cNvSpPr>
              <a:spLocks noChangeArrowheads="1"/>
            </p:cNvSpPr>
            <p:nvPr/>
          </p:nvSpPr>
          <p:spPr bwMode="auto">
            <a:xfrm>
              <a:off x="7394575" y="3505200"/>
              <a:ext cx="314808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9D0000"/>
                  </a:solidFill>
                  <a:latin typeface="Calibri" pitchFamily="34" charset="0"/>
                </a:rPr>
                <a:t>y</a:t>
              </a:r>
            </a:p>
          </p:txBody>
        </p:sp>
        <p:sp>
          <p:nvSpPr>
            <p:cNvPr id="23" name="Rectangle 18"/>
            <p:cNvSpPr>
              <a:spLocks noChangeArrowheads="1"/>
            </p:cNvSpPr>
            <p:nvPr/>
          </p:nvSpPr>
          <p:spPr bwMode="auto">
            <a:xfrm>
              <a:off x="5951538" y="2057400"/>
              <a:ext cx="979605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>
              <a:lvl1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1pPr>
              <a:lvl2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2pPr>
              <a:lvl3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3pPr>
              <a:lvl4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4pPr>
              <a:lvl5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9pPr>
            </a:lstStyle>
            <a:p>
              <a:r>
                <a:rPr lang="en-IN" altLang="en-US" sz="2200" b="1" dirty="0" err="1">
                  <a:solidFill>
                    <a:srgbClr val="9D0000"/>
                  </a:solidFill>
                  <a:latin typeface="Calibri" pitchFamily="34" charset="0"/>
                </a:rPr>
                <a:t>leftbot</a:t>
              </a:r>
              <a:endParaRPr lang="en-IN" altLang="en-US" sz="2200" b="1" dirty="0">
                <a:solidFill>
                  <a:srgbClr val="9D0000"/>
                </a:solidFill>
                <a:latin typeface="Calibri" pitchFamily="34" charset="0"/>
              </a:endParaRPr>
            </a:p>
          </p:txBody>
        </p:sp>
        <p:sp>
          <p:nvSpPr>
            <p:cNvPr id="24" name="Rectangle 19"/>
            <p:cNvSpPr>
              <a:spLocks noChangeArrowheads="1"/>
            </p:cNvSpPr>
            <p:nvPr/>
          </p:nvSpPr>
          <p:spPr bwMode="auto">
            <a:xfrm>
              <a:off x="7324725" y="2057400"/>
              <a:ext cx="1125221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>
              <a:lvl1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1pPr>
              <a:lvl2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2pPr>
              <a:lvl3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3pPr>
              <a:lvl4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4pPr>
              <a:lvl5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9pPr>
            </a:lstStyle>
            <a:p>
              <a:r>
                <a:rPr lang="en-IN" altLang="en-US" sz="2200" b="1" dirty="0" err="1">
                  <a:solidFill>
                    <a:srgbClr val="9D0000"/>
                  </a:solidFill>
                  <a:latin typeface="Calibri" pitchFamily="34" charset="0"/>
                </a:rPr>
                <a:t>righttop</a:t>
              </a:r>
              <a:endParaRPr lang="en-IN" altLang="en-US" sz="2200" b="1" dirty="0">
                <a:solidFill>
                  <a:srgbClr val="9D0000"/>
                </a:solidFill>
                <a:latin typeface="Calibri" pitchFamily="34" charset="0"/>
              </a:endParaRPr>
            </a:p>
          </p:txBody>
        </p:sp>
        <p:sp>
          <p:nvSpPr>
            <p:cNvPr id="25" name="Rectangle 20"/>
            <p:cNvSpPr>
              <a:spLocks noChangeArrowheads="1"/>
            </p:cNvSpPr>
            <p:nvPr/>
          </p:nvSpPr>
          <p:spPr bwMode="auto">
            <a:xfrm>
              <a:off x="6554788" y="2743200"/>
              <a:ext cx="324426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0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26" name="Rectangle 21"/>
            <p:cNvSpPr>
              <a:spLocks noChangeArrowheads="1"/>
            </p:cNvSpPr>
            <p:nvPr/>
          </p:nvSpPr>
          <p:spPr bwMode="auto">
            <a:xfrm>
              <a:off x="6554788" y="3429000"/>
              <a:ext cx="324426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0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27" name="Rectangle 22"/>
            <p:cNvSpPr>
              <a:spLocks noChangeArrowheads="1"/>
            </p:cNvSpPr>
            <p:nvPr/>
          </p:nvSpPr>
          <p:spPr bwMode="auto">
            <a:xfrm>
              <a:off x="7926388" y="2743200"/>
              <a:ext cx="324426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0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28" name="Rectangle 23"/>
            <p:cNvSpPr>
              <a:spLocks noChangeArrowheads="1"/>
            </p:cNvSpPr>
            <p:nvPr/>
          </p:nvSpPr>
          <p:spPr bwMode="auto">
            <a:xfrm>
              <a:off x="7926388" y="3429000"/>
              <a:ext cx="324426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000000"/>
                  </a:solidFill>
                  <a:latin typeface="Calibri" pitchFamily="34" charset="0"/>
                </a:rPr>
                <a:t>1</a:t>
              </a:r>
            </a:p>
          </p:txBody>
        </p:sp>
      </p:grpSp>
      <p:sp>
        <p:nvSpPr>
          <p:cNvPr id="29" name="Rectangle 24"/>
          <p:cNvSpPr>
            <a:spLocks noChangeArrowheads="1"/>
          </p:cNvSpPr>
          <p:nvPr/>
        </p:nvSpPr>
        <p:spPr bwMode="auto">
          <a:xfrm>
            <a:off x="5310183" y="776295"/>
            <a:ext cx="1657675" cy="429433"/>
          </a:xfrm>
          <a:prstGeom prst="rect">
            <a:avLst/>
          </a:prstGeom>
          <a:solidFill>
            <a:srgbClr val="FFCA9F"/>
          </a:solidFill>
          <a:ln w="9525" cap="flat">
            <a:solidFill>
              <a:srgbClr val="9D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>
            <a:spAutoFit/>
          </a:bodyPr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en-IN" altLang="en-US" sz="2200" b="1" dirty="0" err="1">
                <a:latin typeface="Calibri" pitchFamily="34" charset="0"/>
              </a:rPr>
              <a:t>pr</a:t>
            </a:r>
            <a:r>
              <a:rPr lang="en-IN" altLang="en-US" sz="2200" b="1" dirty="0">
                <a:latin typeface="Calibri" pitchFamily="34" charset="0"/>
              </a:rPr>
              <a:t>-&gt;</a:t>
            </a:r>
            <a:r>
              <a:rPr lang="en-IN" altLang="en-US" sz="2200" b="1" dirty="0" err="1">
                <a:latin typeface="Calibri" pitchFamily="34" charset="0"/>
              </a:rPr>
              <a:t>leftbot.y</a:t>
            </a:r>
            <a:endParaRPr lang="en-IN" altLang="en-US" sz="2200" b="1" dirty="0">
              <a:latin typeface="Calibri" pitchFamily="34" charset="0"/>
            </a:endParaRPr>
          </a:p>
        </p:txBody>
      </p:sp>
      <p:sp>
        <p:nvSpPr>
          <p:cNvPr id="30" name="Rectangle 26"/>
          <p:cNvSpPr>
            <a:spLocks noChangeArrowheads="1"/>
          </p:cNvSpPr>
          <p:nvPr/>
        </p:nvSpPr>
        <p:spPr bwMode="auto">
          <a:xfrm>
            <a:off x="9475620" y="793172"/>
            <a:ext cx="1803292" cy="429433"/>
          </a:xfrm>
          <a:prstGeom prst="rect">
            <a:avLst/>
          </a:prstGeom>
          <a:solidFill>
            <a:srgbClr val="FFCA9F"/>
          </a:solidFill>
          <a:ln w="9525" cap="flat">
            <a:solidFill>
              <a:srgbClr val="9D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en-IN" altLang="en-US" sz="2200" b="1" dirty="0" err="1">
                <a:latin typeface="Calibri" pitchFamily="34" charset="0"/>
              </a:rPr>
              <a:t>pr</a:t>
            </a:r>
            <a:r>
              <a:rPr lang="en-IN" altLang="en-US" sz="2200" b="1" dirty="0">
                <a:latin typeface="Calibri" pitchFamily="34" charset="0"/>
              </a:rPr>
              <a:t>-&gt;</a:t>
            </a:r>
            <a:r>
              <a:rPr lang="en-IN" altLang="en-US" sz="2200" b="1" dirty="0" err="1">
                <a:latin typeface="Calibri" pitchFamily="34" charset="0"/>
              </a:rPr>
              <a:t>righttop.y</a:t>
            </a:r>
            <a:endParaRPr lang="en-IN" altLang="en-US" sz="2200" b="1" dirty="0">
              <a:latin typeface="Calibri" pitchFamily="34" charset="0"/>
            </a:endParaRPr>
          </a:p>
        </p:txBody>
      </p:sp>
      <p:cxnSp>
        <p:nvCxnSpPr>
          <p:cNvPr id="32" name="AutoShape 28"/>
          <p:cNvCxnSpPr>
            <a:cxnSpLocks noChangeShapeType="1"/>
          </p:cNvCxnSpPr>
          <p:nvPr/>
        </p:nvCxnSpPr>
        <p:spPr bwMode="auto">
          <a:xfrm>
            <a:off x="5526082" y="1233494"/>
            <a:ext cx="1981200" cy="2476500"/>
          </a:xfrm>
          <a:prstGeom prst="bentConnector3">
            <a:avLst>
              <a:gd name="adj1" fmla="val 50000"/>
            </a:avLst>
          </a:prstGeom>
          <a:noFill/>
          <a:ln w="38100" cap="flat">
            <a:solidFill>
              <a:srgbClr val="007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3" name="AutoShape 29"/>
          <p:cNvCxnSpPr>
            <a:cxnSpLocks noChangeShapeType="1"/>
          </p:cNvCxnSpPr>
          <p:nvPr/>
        </p:nvCxnSpPr>
        <p:spPr bwMode="auto">
          <a:xfrm>
            <a:off x="6897682" y="1843094"/>
            <a:ext cx="914400" cy="990600"/>
          </a:xfrm>
          <a:prstGeom prst="bentConnector3">
            <a:avLst>
              <a:gd name="adj1" fmla="val 50000"/>
            </a:avLst>
          </a:prstGeom>
          <a:noFill/>
          <a:ln w="38100" cap="flat">
            <a:solidFill>
              <a:srgbClr val="007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4" name="AutoShape 30"/>
          <p:cNvCxnSpPr>
            <a:cxnSpLocks noChangeShapeType="1"/>
          </p:cNvCxnSpPr>
          <p:nvPr/>
        </p:nvCxnSpPr>
        <p:spPr bwMode="auto">
          <a:xfrm flipH="1">
            <a:off x="9869482" y="1843094"/>
            <a:ext cx="304800" cy="990600"/>
          </a:xfrm>
          <a:prstGeom prst="bentConnector3">
            <a:avLst>
              <a:gd name="adj1" fmla="val 50000"/>
            </a:avLst>
          </a:prstGeom>
          <a:noFill/>
          <a:ln w="38100" cap="flat">
            <a:solidFill>
              <a:srgbClr val="007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5" name="AutoShape 31"/>
          <p:cNvCxnSpPr>
            <a:cxnSpLocks noChangeShapeType="1"/>
          </p:cNvCxnSpPr>
          <p:nvPr/>
        </p:nvCxnSpPr>
        <p:spPr bwMode="auto">
          <a:xfrm rot="16200000" flipH="1">
            <a:off x="8702128" y="2390240"/>
            <a:ext cx="2324100" cy="10607"/>
          </a:xfrm>
          <a:prstGeom prst="bentConnector3">
            <a:avLst>
              <a:gd name="adj1" fmla="val 50000"/>
            </a:avLst>
          </a:prstGeom>
          <a:noFill/>
          <a:ln w="38100" cap="flat">
            <a:solidFill>
              <a:srgbClr val="007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36" name="Rectangle 32"/>
          <p:cNvSpPr>
            <a:spLocks noChangeArrowheads="1"/>
          </p:cNvSpPr>
          <p:nvPr/>
        </p:nvSpPr>
        <p:spPr bwMode="auto">
          <a:xfrm>
            <a:off x="1666845" y="142853"/>
            <a:ext cx="8899529" cy="460211"/>
          </a:xfrm>
          <a:prstGeom prst="rect">
            <a:avLst/>
          </a:prstGeom>
          <a:noFill/>
          <a:ln w="9525" cap="flat">
            <a:solidFill>
              <a:srgbClr val="9D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5000" rIns="90000" bIns="4500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ctr"/>
            <a:r>
              <a:rPr lang="en-IN" altLang="en-US" sz="2400" dirty="0">
                <a:latin typeface="Calibri"/>
              </a:rPr>
              <a:t>Addressing fields via the pointer (shorthand)</a:t>
            </a:r>
            <a:endParaRPr lang="en-IN" altLang="en-US" sz="2400" b="1" dirty="0">
              <a:latin typeface="Calibri" pitchFamily="34" charset="0"/>
            </a:endParaRPr>
          </a:p>
        </p:txBody>
      </p:sp>
      <p:sp>
        <p:nvSpPr>
          <p:cNvPr id="37" name="Rectangle 25"/>
          <p:cNvSpPr>
            <a:spLocks noChangeArrowheads="1"/>
          </p:cNvSpPr>
          <p:nvPr/>
        </p:nvSpPr>
        <p:spPr bwMode="auto">
          <a:xfrm>
            <a:off x="5995983" y="1462095"/>
            <a:ext cx="1664087" cy="429433"/>
          </a:xfrm>
          <a:prstGeom prst="rect">
            <a:avLst/>
          </a:prstGeom>
          <a:solidFill>
            <a:srgbClr val="FFCA9F"/>
          </a:solidFill>
          <a:ln w="9525" cap="flat">
            <a:solidFill>
              <a:srgbClr val="9D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>
            <a:spAutoFit/>
          </a:bodyPr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en-IN" altLang="en-US" sz="2200" b="1" dirty="0" err="1">
                <a:latin typeface="Calibri" pitchFamily="34" charset="0"/>
              </a:rPr>
              <a:t>pr</a:t>
            </a:r>
            <a:r>
              <a:rPr lang="en-IN" altLang="en-US" sz="2200" b="1" dirty="0">
                <a:latin typeface="Calibri" pitchFamily="34" charset="0"/>
              </a:rPr>
              <a:t>-&gt;</a:t>
            </a:r>
            <a:r>
              <a:rPr lang="en-IN" altLang="en-US" sz="2200" b="1" dirty="0" err="1">
                <a:latin typeface="Calibri" pitchFamily="34" charset="0"/>
              </a:rPr>
              <a:t>leftbot.x</a:t>
            </a:r>
            <a:endParaRPr lang="en-IN" altLang="en-US" sz="2200" b="1" dirty="0">
              <a:latin typeface="Calibri" pitchFamily="34" charset="0"/>
            </a:endParaRPr>
          </a:p>
        </p:txBody>
      </p:sp>
      <p:sp>
        <p:nvSpPr>
          <p:cNvPr id="31" name="Rectangle 27"/>
          <p:cNvSpPr>
            <a:spLocks noChangeArrowheads="1"/>
          </p:cNvSpPr>
          <p:nvPr/>
        </p:nvSpPr>
        <p:spPr bwMode="auto">
          <a:xfrm>
            <a:off x="10194591" y="1628377"/>
            <a:ext cx="1809704" cy="429433"/>
          </a:xfrm>
          <a:prstGeom prst="rect">
            <a:avLst/>
          </a:prstGeom>
          <a:solidFill>
            <a:srgbClr val="FFCA9F"/>
          </a:solidFill>
          <a:ln w="9525" cap="flat">
            <a:solidFill>
              <a:srgbClr val="9D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en-IN" altLang="en-US" sz="2200" b="1" dirty="0" err="1">
                <a:latin typeface="Calibri" pitchFamily="34" charset="0"/>
              </a:rPr>
              <a:t>pr</a:t>
            </a:r>
            <a:r>
              <a:rPr lang="en-IN" altLang="en-US" sz="2200" b="1" dirty="0">
                <a:latin typeface="Calibri" pitchFamily="34" charset="0"/>
              </a:rPr>
              <a:t>-&gt;</a:t>
            </a:r>
            <a:r>
              <a:rPr lang="en-IN" altLang="en-US" sz="2200" b="1" dirty="0" err="1">
                <a:latin typeface="Calibri" pitchFamily="34" charset="0"/>
              </a:rPr>
              <a:t>righttop.x</a:t>
            </a:r>
            <a:endParaRPr lang="en-IN" altLang="en-US" sz="2200" b="1" dirty="0">
              <a:latin typeface="Calibri" pitchFamily="34" charset="0"/>
            </a:endParaRPr>
          </a:p>
        </p:txBody>
      </p:sp>
      <p:sp>
        <p:nvSpPr>
          <p:cNvPr id="38" name="Rectangle 24"/>
          <p:cNvSpPr>
            <a:spLocks noChangeArrowheads="1"/>
          </p:cNvSpPr>
          <p:nvPr/>
        </p:nvSpPr>
        <p:spPr bwMode="auto">
          <a:xfrm>
            <a:off x="6477001" y="4429133"/>
            <a:ext cx="2998619" cy="767987"/>
          </a:xfrm>
          <a:prstGeom prst="rect">
            <a:avLst/>
          </a:prstGeom>
          <a:solidFill>
            <a:srgbClr val="FFCA9F"/>
          </a:solidFill>
          <a:ln w="9525" cap="flat">
            <a:solidFill>
              <a:srgbClr val="9D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>
            <a:spAutoFit/>
          </a:bodyPr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en-IN" altLang="en-US" sz="2200" dirty="0" err="1">
                <a:solidFill>
                  <a:srgbClr val="C00000"/>
                </a:solidFill>
                <a:latin typeface="Calibri" pitchFamily="34" charset="0"/>
              </a:rPr>
              <a:t>pr</a:t>
            </a:r>
            <a:r>
              <a:rPr lang="en-IN" altLang="en-US" sz="2200" dirty="0">
                <a:solidFill>
                  <a:srgbClr val="C00000"/>
                </a:solidFill>
                <a:latin typeface="Calibri" pitchFamily="34" charset="0"/>
              </a:rPr>
              <a:t>-&gt;</a:t>
            </a:r>
            <a:r>
              <a:rPr lang="en-IN" altLang="en-US" sz="2200" dirty="0" err="1">
                <a:solidFill>
                  <a:srgbClr val="C00000"/>
                </a:solidFill>
                <a:latin typeface="Calibri" pitchFamily="34" charset="0"/>
              </a:rPr>
              <a:t>leftbot</a:t>
            </a:r>
            <a:r>
              <a:rPr lang="en-IN" altLang="en-US" sz="2200" dirty="0">
                <a:latin typeface="Calibri" pitchFamily="34" charset="0"/>
              </a:rPr>
              <a:t> is equivalent </a:t>
            </a:r>
          </a:p>
          <a:p>
            <a:r>
              <a:rPr lang="en-IN" altLang="en-US" sz="2200" dirty="0">
                <a:latin typeface="Calibri" pitchFamily="34" charset="0"/>
              </a:rPr>
              <a:t>to </a:t>
            </a:r>
            <a:r>
              <a:rPr lang="en-IN" altLang="en-US" sz="2200" dirty="0">
                <a:solidFill>
                  <a:srgbClr val="C00000"/>
                </a:solidFill>
                <a:latin typeface="Calibri" pitchFamily="34" charset="0"/>
              </a:rPr>
              <a:t>(*</a:t>
            </a:r>
            <a:r>
              <a:rPr lang="en-IN" altLang="en-US" sz="2200" dirty="0" err="1">
                <a:solidFill>
                  <a:srgbClr val="C00000"/>
                </a:solidFill>
                <a:latin typeface="Calibri" pitchFamily="34" charset="0"/>
              </a:rPr>
              <a:t>pr</a:t>
            </a:r>
            <a:r>
              <a:rPr lang="en-IN" altLang="en-US" sz="2200" dirty="0">
                <a:solidFill>
                  <a:srgbClr val="C00000"/>
                </a:solidFill>
                <a:latin typeface="Calibri" pitchFamily="34" charset="0"/>
              </a:rPr>
              <a:t>).</a:t>
            </a:r>
            <a:r>
              <a:rPr lang="en-IN" altLang="en-US" sz="2200" dirty="0" err="1">
                <a:solidFill>
                  <a:srgbClr val="C00000"/>
                </a:solidFill>
                <a:latin typeface="Calibri" pitchFamily="34" charset="0"/>
              </a:rPr>
              <a:t>leftbot</a:t>
            </a:r>
            <a:endParaRPr lang="en-IN" altLang="en-US" sz="2200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9" name="Slide Number Placeholder 3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67324E2-95D1-44EF-ADD6-8E47809E8411}" type="slidenum">
              <a:rPr lang="en-IN" alt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20</a:t>
            </a:fld>
            <a:endParaRPr lang="en-IN" alt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18850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9" grpId="0" animBg="1"/>
      <p:bldP spid="30" grpId="0" animBg="1"/>
      <p:bldP spid="37" grpId="0" animBg="1"/>
      <p:bldP spid="31" grpId="0" animBg="1"/>
      <p:bldP spid="3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1143000"/>
          </a:xfrm>
        </p:spPr>
        <p:txBody>
          <a:bodyPr/>
          <a:lstStyle/>
          <a:p>
            <a:r>
              <a:rPr lang="en-US" dirty="0"/>
              <a:t>Passing </a:t>
            </a:r>
            <a:r>
              <a:rPr lang="en-US" dirty="0" smtClean="0"/>
              <a:t>by value or 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a </a:t>
            </a:r>
            <a:r>
              <a:rPr lang="en-US" dirty="0">
                <a:solidFill>
                  <a:srgbClr val="C00000"/>
                </a:solidFill>
              </a:rPr>
              <a:t>struct </a:t>
            </a:r>
            <a:r>
              <a:rPr lang="en-US" dirty="0"/>
              <a:t>is passed directly, it is passed by copying its contents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Any changes made </a:t>
            </a:r>
            <a:r>
              <a:rPr lang="en-US" dirty="0"/>
              <a:t>inside the called function </a:t>
            </a:r>
            <a:r>
              <a:rPr lang="en-US" dirty="0">
                <a:solidFill>
                  <a:srgbClr val="C00000"/>
                </a:solidFill>
              </a:rPr>
              <a:t>are lost </a:t>
            </a:r>
            <a:r>
              <a:rPr lang="en-US" dirty="0"/>
              <a:t>on return</a:t>
            </a:r>
          </a:p>
          <a:p>
            <a:pPr lvl="1"/>
            <a:r>
              <a:rPr lang="en-US" dirty="0"/>
              <a:t>This is same as that for simple variables</a:t>
            </a:r>
          </a:p>
          <a:p>
            <a:r>
              <a:rPr lang="en-US" dirty="0"/>
              <a:t>When a </a:t>
            </a:r>
            <a:r>
              <a:rPr lang="en-US" dirty="0">
                <a:solidFill>
                  <a:srgbClr val="C00000"/>
                </a:solidFill>
              </a:rPr>
              <a:t>struct</a:t>
            </a:r>
            <a:r>
              <a:rPr lang="en-US" dirty="0"/>
              <a:t> is passed using pointer</a:t>
            </a:r>
          </a:p>
          <a:p>
            <a:pPr lvl="1"/>
            <a:r>
              <a:rPr lang="en-US" dirty="0"/>
              <a:t>Change made to the contents using pointer dereference are visible outside the called function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24B23C2-0B17-4C8E-96AC-1A01A280DE0A}" type="slidenum">
              <a:rPr lang="en-IN" alt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21</a:t>
            </a:fld>
            <a:endParaRPr lang="en-IN" alt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t>Esc101, Structures</a:t>
            </a:r>
            <a:endParaRPr lang="x-none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39805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972175" y="44728"/>
            <a:ext cx="23756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360" cap="flat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IN" altLang="en-US">
                <a:solidFill>
                  <a:srgbClr val="000000"/>
                </a:solidFill>
                <a:latin typeface="Calibri"/>
              </a:rPr>
              <a:t> 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209800" y="228601"/>
            <a:ext cx="7620000" cy="767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5000" rIns="90000" bIns="4500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ctr"/>
            <a:r>
              <a:rPr lang="en-IN" altLang="en-US" sz="4400" dirty="0">
                <a:solidFill>
                  <a:prstClr val="black"/>
                </a:solidFill>
                <a:latin typeface="Calibri" pitchFamily="34" charset="0"/>
              </a:rPr>
              <a:t>Functions Returning Structures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7315200" y="1219200"/>
            <a:ext cx="3200400" cy="1106542"/>
          </a:xfrm>
          <a:prstGeom prst="rect">
            <a:avLst/>
          </a:prstGeom>
          <a:solidFill>
            <a:srgbClr val="8BE6FF"/>
          </a:solidFill>
          <a:ln w="9525" cap="flat">
            <a:solidFill>
              <a:srgbClr val="9D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en-IN" altLang="en-US" sz="2200" dirty="0" err="1">
                <a:latin typeface="Calibri" pitchFamily="34" charset="0"/>
              </a:rPr>
              <a:t>struct</a:t>
            </a:r>
            <a:r>
              <a:rPr lang="en-IN" altLang="en-US" sz="2200" dirty="0">
                <a:latin typeface="Calibri" pitchFamily="34" charset="0"/>
              </a:rPr>
              <a:t> point {</a:t>
            </a:r>
          </a:p>
          <a:p>
            <a:r>
              <a:rPr lang="en-IN" altLang="en-US" sz="2200" dirty="0">
                <a:latin typeface="Calibri" pitchFamily="34" charset="0"/>
              </a:rPr>
              <a:t>	</a:t>
            </a:r>
            <a:r>
              <a:rPr lang="en-IN" altLang="en-US" sz="2200" dirty="0" err="1">
                <a:latin typeface="Calibri" pitchFamily="34" charset="0"/>
              </a:rPr>
              <a:t>int</a:t>
            </a:r>
            <a:r>
              <a:rPr lang="en-IN" altLang="en-US" sz="2200" dirty="0">
                <a:latin typeface="Calibri" pitchFamily="34" charset="0"/>
              </a:rPr>
              <a:t> x; </a:t>
            </a:r>
            <a:r>
              <a:rPr lang="en-IN" altLang="en-US" sz="2200" dirty="0" err="1">
                <a:latin typeface="Calibri" pitchFamily="34" charset="0"/>
              </a:rPr>
              <a:t>int</a:t>
            </a:r>
            <a:r>
              <a:rPr lang="en-IN" altLang="en-US" sz="2200" dirty="0">
                <a:latin typeface="Calibri" pitchFamily="34" charset="0"/>
              </a:rPr>
              <a:t> y;</a:t>
            </a:r>
          </a:p>
          <a:p>
            <a:r>
              <a:rPr lang="en-IN" altLang="en-US" sz="2200" dirty="0">
                <a:latin typeface="Calibri" pitchFamily="34" charset="0"/>
              </a:rPr>
              <a:t>};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0483850" y="3505200"/>
            <a:ext cx="18415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1790696" y="1219201"/>
            <a:ext cx="5372104" cy="5507745"/>
          </a:xfrm>
          <a:prstGeom prst="rect">
            <a:avLst/>
          </a:prstGeom>
          <a:solidFill>
            <a:srgbClr val="94F0E4"/>
          </a:solidFill>
          <a:ln w="9525" cap="flat">
            <a:solidFill>
              <a:srgbClr val="9D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5000" rIns="90000" bIns="4500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en-IN" altLang="en-US" sz="2200" dirty="0">
                <a:latin typeface="Calibri" pitchFamily="34" charset="0"/>
              </a:rPr>
              <a:t>struct point make_pt (int x, int y) {</a:t>
            </a:r>
          </a:p>
          <a:p>
            <a:r>
              <a:rPr lang="en-IN" altLang="en-US" sz="2200" dirty="0">
                <a:latin typeface="Calibri" pitchFamily="34" charset="0"/>
              </a:rPr>
              <a:t>	</a:t>
            </a:r>
            <a:r>
              <a:rPr lang="en-IN" altLang="en-US" sz="2200" dirty="0" err="1">
                <a:latin typeface="Calibri" pitchFamily="34" charset="0"/>
              </a:rPr>
              <a:t>struct</a:t>
            </a:r>
            <a:r>
              <a:rPr lang="en-IN" altLang="en-US" sz="2200" dirty="0">
                <a:latin typeface="Calibri" pitchFamily="34" charset="0"/>
              </a:rPr>
              <a:t> point temp;</a:t>
            </a:r>
          </a:p>
          <a:p>
            <a:r>
              <a:rPr lang="en-IN" altLang="en-US" sz="2200" dirty="0">
                <a:latin typeface="Calibri" pitchFamily="34" charset="0"/>
              </a:rPr>
              <a:t>	</a:t>
            </a:r>
            <a:r>
              <a:rPr lang="en-IN" altLang="en-US" sz="2200" dirty="0" err="1">
                <a:latin typeface="Calibri" pitchFamily="34" charset="0"/>
              </a:rPr>
              <a:t>temp.x</a:t>
            </a:r>
            <a:r>
              <a:rPr lang="en-IN" altLang="en-US" sz="2200" dirty="0">
                <a:latin typeface="Calibri" pitchFamily="34" charset="0"/>
              </a:rPr>
              <a:t> = x;</a:t>
            </a:r>
          </a:p>
          <a:p>
            <a:r>
              <a:rPr lang="en-IN" altLang="en-US" sz="2200" dirty="0">
                <a:latin typeface="Calibri" pitchFamily="34" charset="0"/>
              </a:rPr>
              <a:t>	</a:t>
            </a:r>
            <a:r>
              <a:rPr lang="en-IN" altLang="en-US" sz="2200" dirty="0" err="1">
                <a:latin typeface="Calibri" pitchFamily="34" charset="0"/>
              </a:rPr>
              <a:t>temp.y</a:t>
            </a:r>
            <a:r>
              <a:rPr lang="en-IN" altLang="en-US" sz="2200" dirty="0">
                <a:latin typeface="Calibri" pitchFamily="34" charset="0"/>
              </a:rPr>
              <a:t> = y;</a:t>
            </a:r>
          </a:p>
          <a:p>
            <a:r>
              <a:rPr lang="en-IN" altLang="en-US" sz="2200" dirty="0">
                <a:latin typeface="Calibri" pitchFamily="34" charset="0"/>
              </a:rPr>
              <a:t>	return temp;    }</a:t>
            </a:r>
          </a:p>
          <a:p>
            <a:endParaRPr lang="en-IN" altLang="en-US" sz="2200" dirty="0">
              <a:latin typeface="Calibri" pitchFamily="34" charset="0"/>
            </a:endParaRPr>
          </a:p>
          <a:p>
            <a:r>
              <a:rPr lang="en-IN" altLang="en-US" sz="2200" dirty="0">
                <a:latin typeface="Calibri" pitchFamily="34" charset="0"/>
              </a:rPr>
              <a:t>void print_pt (struct point pt) {</a:t>
            </a:r>
          </a:p>
          <a:p>
            <a:r>
              <a:rPr lang="en-IN" altLang="en-US" sz="2200" dirty="0">
                <a:latin typeface="Calibri" pitchFamily="34" charset="0"/>
              </a:rPr>
              <a:t>   	printf(“%d  %d\n”, pt.x, pt.y); }</a:t>
            </a:r>
          </a:p>
          <a:p>
            <a:endParaRPr lang="en-IN" altLang="en-US" sz="2200" dirty="0">
              <a:latin typeface="Calibri" pitchFamily="34" charset="0"/>
            </a:endParaRPr>
          </a:p>
          <a:p>
            <a:r>
              <a:rPr lang="en-IN" altLang="en-US" sz="2200" dirty="0" err="1">
                <a:latin typeface="Calibri" pitchFamily="34" charset="0"/>
              </a:rPr>
              <a:t>int</a:t>
            </a:r>
            <a:r>
              <a:rPr lang="en-IN" altLang="en-US" sz="2200" dirty="0">
                <a:latin typeface="Calibri" pitchFamily="34" charset="0"/>
              </a:rPr>
              <a:t> main() {</a:t>
            </a:r>
          </a:p>
          <a:p>
            <a:r>
              <a:rPr lang="en-IN" altLang="en-US" sz="2200" dirty="0">
                <a:latin typeface="Calibri" pitchFamily="34" charset="0"/>
              </a:rPr>
              <a:t>	</a:t>
            </a:r>
            <a:r>
              <a:rPr lang="en-IN" altLang="en-US" sz="2200" dirty="0" err="1">
                <a:latin typeface="Calibri" pitchFamily="34" charset="0"/>
              </a:rPr>
              <a:t>int</a:t>
            </a:r>
            <a:r>
              <a:rPr lang="en-IN" altLang="en-US" sz="2200" dirty="0">
                <a:latin typeface="Calibri" pitchFamily="34" charset="0"/>
              </a:rPr>
              <a:t> x, y;</a:t>
            </a:r>
          </a:p>
          <a:p>
            <a:r>
              <a:rPr lang="en-IN" altLang="en-US" sz="2200" dirty="0">
                <a:latin typeface="Calibri" pitchFamily="34" charset="0"/>
              </a:rPr>
              <a:t>	</a:t>
            </a:r>
            <a:r>
              <a:rPr lang="en-IN" altLang="en-US" sz="2200" dirty="0" err="1">
                <a:latin typeface="Calibri" pitchFamily="34" charset="0"/>
              </a:rPr>
              <a:t>struct</a:t>
            </a:r>
            <a:r>
              <a:rPr lang="en-IN" altLang="en-US" sz="2200" dirty="0">
                <a:latin typeface="Calibri" pitchFamily="34" charset="0"/>
              </a:rPr>
              <a:t> point </a:t>
            </a:r>
            <a:r>
              <a:rPr lang="en-IN" altLang="en-US" sz="2200" dirty="0" err="1">
                <a:latin typeface="Calibri" pitchFamily="34" charset="0"/>
              </a:rPr>
              <a:t>pt</a:t>
            </a:r>
            <a:r>
              <a:rPr lang="en-IN" altLang="en-US" sz="2200" dirty="0">
                <a:latin typeface="Calibri" pitchFamily="34" charset="0"/>
              </a:rPr>
              <a:t>;</a:t>
            </a:r>
          </a:p>
          <a:p>
            <a:r>
              <a:rPr lang="en-IN" altLang="en-US" sz="2200" dirty="0">
                <a:latin typeface="Calibri" pitchFamily="34" charset="0"/>
              </a:rPr>
              <a:t>	</a:t>
            </a:r>
            <a:r>
              <a:rPr lang="en-IN" altLang="en-US" sz="2200" dirty="0" err="1">
                <a:latin typeface="Calibri" pitchFamily="34" charset="0"/>
              </a:rPr>
              <a:t>scanf</a:t>
            </a:r>
            <a:r>
              <a:rPr lang="en-IN" altLang="en-US" sz="2200" dirty="0">
                <a:latin typeface="Calibri" pitchFamily="34" charset="0"/>
              </a:rPr>
              <a:t>(“%</a:t>
            </a:r>
            <a:r>
              <a:rPr lang="en-IN" altLang="en-US" sz="2200" dirty="0" err="1">
                <a:latin typeface="Calibri" pitchFamily="34" charset="0"/>
              </a:rPr>
              <a:t>d%d</a:t>
            </a:r>
            <a:r>
              <a:rPr lang="en-IN" altLang="en-US" sz="2200" dirty="0">
                <a:latin typeface="Calibri" pitchFamily="34" charset="0"/>
              </a:rPr>
              <a:t>”, &amp;</a:t>
            </a:r>
            <a:r>
              <a:rPr lang="en-IN" altLang="en-US" sz="2200" dirty="0" err="1">
                <a:latin typeface="Calibri" pitchFamily="34" charset="0"/>
              </a:rPr>
              <a:t>x,&amp;y</a:t>
            </a:r>
            <a:r>
              <a:rPr lang="en-IN" altLang="en-US" sz="2200" dirty="0">
                <a:latin typeface="Calibri" pitchFamily="34" charset="0"/>
              </a:rPr>
              <a:t>);</a:t>
            </a:r>
          </a:p>
          <a:p>
            <a:r>
              <a:rPr lang="en-IN" altLang="en-US" sz="2200" dirty="0">
                <a:latin typeface="Calibri" pitchFamily="34" charset="0"/>
              </a:rPr>
              <a:t>	pt = make_pt(x,y);</a:t>
            </a:r>
          </a:p>
          <a:p>
            <a:r>
              <a:rPr lang="en-IN" altLang="en-US" sz="2200" dirty="0">
                <a:latin typeface="Calibri" pitchFamily="34" charset="0"/>
              </a:rPr>
              <a:t>            print_pt (pt);</a:t>
            </a:r>
          </a:p>
          <a:p>
            <a:r>
              <a:rPr lang="en-IN" altLang="en-US" sz="2200" dirty="0">
                <a:latin typeface="Calibri" pitchFamily="34" charset="0"/>
              </a:rPr>
              <a:t>      	return 0;  }</a:t>
            </a:r>
            <a:r>
              <a:rPr lang="en-IN" altLang="en-US" sz="2200" b="1" dirty="0">
                <a:latin typeface="Calibri" pitchFamily="34" charset="0"/>
              </a:rPr>
              <a:t>	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67324E2-95D1-44EF-ADD6-8E47809E8411}" type="slidenum">
              <a:rPr lang="en-IN" alt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22</a:t>
            </a:fld>
            <a:endParaRPr lang="en-IN" alt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87892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972175" y="44728"/>
            <a:ext cx="23756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360" cap="flat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IN" altLang="en-US">
                <a:solidFill>
                  <a:srgbClr val="000000"/>
                </a:solidFill>
                <a:latin typeface="Calibri"/>
              </a:rPr>
              <a:t> 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209800" y="228601"/>
            <a:ext cx="7620000" cy="767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5000" rIns="90000" bIns="4500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ctr"/>
            <a:r>
              <a:rPr lang="en-IN" altLang="en-US" sz="4400" dirty="0">
                <a:solidFill>
                  <a:prstClr val="black"/>
                </a:solidFill>
                <a:latin typeface="Calibri" pitchFamily="34" charset="0"/>
              </a:rPr>
              <a:t>Functions Returning Structures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7239000" y="1295400"/>
            <a:ext cx="3200400" cy="1106542"/>
          </a:xfrm>
          <a:prstGeom prst="rect">
            <a:avLst/>
          </a:prstGeom>
          <a:solidFill>
            <a:srgbClr val="8BE6FF"/>
          </a:solidFill>
          <a:ln w="9525" cap="flat">
            <a:solidFill>
              <a:srgbClr val="9D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en-IN" altLang="en-US" sz="2200" dirty="0" err="1">
                <a:latin typeface="Calibri" pitchFamily="34" charset="0"/>
              </a:rPr>
              <a:t>struct</a:t>
            </a:r>
            <a:r>
              <a:rPr lang="en-IN" altLang="en-US" sz="2200" dirty="0">
                <a:latin typeface="Calibri" pitchFamily="34" charset="0"/>
              </a:rPr>
              <a:t> point {</a:t>
            </a:r>
          </a:p>
          <a:p>
            <a:r>
              <a:rPr lang="en-IN" altLang="en-US" sz="2200" dirty="0">
                <a:latin typeface="Calibri" pitchFamily="34" charset="0"/>
              </a:rPr>
              <a:t>	</a:t>
            </a:r>
            <a:r>
              <a:rPr lang="en-IN" altLang="en-US" sz="2200" dirty="0" err="1">
                <a:latin typeface="Calibri" pitchFamily="34" charset="0"/>
              </a:rPr>
              <a:t>int</a:t>
            </a:r>
            <a:r>
              <a:rPr lang="en-IN" altLang="en-US" sz="2200" dirty="0">
                <a:latin typeface="Calibri" pitchFamily="34" charset="0"/>
              </a:rPr>
              <a:t> x; </a:t>
            </a:r>
            <a:r>
              <a:rPr lang="en-IN" altLang="en-US" sz="2200" dirty="0" err="1">
                <a:latin typeface="Calibri" pitchFamily="34" charset="0"/>
              </a:rPr>
              <a:t>int</a:t>
            </a:r>
            <a:r>
              <a:rPr lang="en-IN" altLang="en-US" sz="2200" dirty="0">
                <a:latin typeface="Calibri" pitchFamily="34" charset="0"/>
              </a:rPr>
              <a:t> y;</a:t>
            </a:r>
          </a:p>
          <a:p>
            <a:r>
              <a:rPr lang="en-IN" altLang="en-US" sz="2200" dirty="0">
                <a:latin typeface="Calibri" pitchFamily="34" charset="0"/>
              </a:rPr>
              <a:t>};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0483850" y="3505200"/>
            <a:ext cx="18415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1714496" y="1295400"/>
            <a:ext cx="5372104" cy="5353858"/>
          </a:xfrm>
          <a:prstGeom prst="rect">
            <a:avLst/>
          </a:prstGeom>
          <a:solidFill>
            <a:srgbClr val="94F0E4"/>
          </a:solidFill>
          <a:ln w="9525" cap="flat">
            <a:solidFill>
              <a:srgbClr val="9D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5000" rIns="90000" bIns="4500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en-US" sz="2000" dirty="0">
                <a:latin typeface="Calibri"/>
              </a:rPr>
              <a:t>void </a:t>
            </a:r>
            <a:r>
              <a:rPr lang="en-US" sz="2000" dirty="0" err="1">
                <a:latin typeface="Calibri"/>
              </a:rPr>
              <a:t>make_pt</a:t>
            </a:r>
            <a:r>
              <a:rPr lang="en-US" sz="2000" dirty="0">
                <a:latin typeface="Calibri"/>
              </a:rPr>
              <a:t>(</a:t>
            </a:r>
            <a:r>
              <a:rPr lang="en-US" sz="2000" dirty="0" err="1">
                <a:latin typeface="Calibri"/>
              </a:rPr>
              <a:t>int</a:t>
            </a:r>
            <a:r>
              <a:rPr lang="en-US" sz="2000" dirty="0">
                <a:latin typeface="Calibri"/>
              </a:rPr>
              <a:t> x, </a:t>
            </a:r>
            <a:r>
              <a:rPr lang="en-US" sz="2000" dirty="0" err="1">
                <a:latin typeface="Calibri"/>
              </a:rPr>
              <a:t>int</a:t>
            </a:r>
            <a:r>
              <a:rPr lang="en-US" sz="2000" dirty="0">
                <a:latin typeface="Calibri"/>
              </a:rPr>
              <a:t> y, </a:t>
            </a:r>
            <a:r>
              <a:rPr lang="en-US" sz="2000" dirty="0" err="1">
                <a:latin typeface="Calibri"/>
              </a:rPr>
              <a:t>struct</a:t>
            </a:r>
            <a:r>
              <a:rPr lang="en-US" sz="2000" dirty="0">
                <a:latin typeface="Calibri"/>
              </a:rPr>
              <a:t> point *temp) {</a:t>
            </a:r>
          </a:p>
          <a:p>
            <a:r>
              <a:rPr lang="fr-FR" sz="2000" dirty="0">
                <a:latin typeface="Calibri"/>
              </a:rPr>
              <a:t>        </a:t>
            </a:r>
            <a:r>
              <a:rPr lang="fr-FR" sz="2000" dirty="0" err="1">
                <a:latin typeface="Calibri"/>
              </a:rPr>
              <a:t>temp</a:t>
            </a:r>
            <a:r>
              <a:rPr lang="fr-FR" sz="2000" dirty="0">
                <a:latin typeface="Calibri"/>
              </a:rPr>
              <a:t>-&gt;x = x;</a:t>
            </a:r>
          </a:p>
          <a:p>
            <a:r>
              <a:rPr lang="es-ES_tradnl" sz="2000" dirty="0">
                <a:latin typeface="Calibri"/>
              </a:rPr>
              <a:t>        </a:t>
            </a:r>
            <a:r>
              <a:rPr lang="es-ES_tradnl" sz="2000" dirty="0" err="1">
                <a:latin typeface="Calibri"/>
              </a:rPr>
              <a:t>temp</a:t>
            </a:r>
            <a:r>
              <a:rPr lang="es-ES_tradnl" sz="2000" dirty="0">
                <a:latin typeface="Calibri"/>
              </a:rPr>
              <a:t>-&gt;y = y;</a:t>
            </a:r>
          </a:p>
          <a:p>
            <a:r>
              <a:rPr lang="es-ES_tradnl" sz="2000" dirty="0">
                <a:latin typeface="Calibri"/>
              </a:rPr>
              <a:t>}</a:t>
            </a:r>
          </a:p>
          <a:p>
            <a:endParaRPr lang="es-ES_tradnl" sz="2000" dirty="0">
              <a:latin typeface="Calibri"/>
            </a:endParaRPr>
          </a:p>
          <a:p>
            <a:r>
              <a:rPr lang="es-ES_tradnl" sz="2000" dirty="0" err="1">
                <a:latin typeface="Calibri"/>
              </a:rPr>
              <a:t>void</a:t>
            </a:r>
            <a:r>
              <a:rPr lang="es-ES_tradnl" sz="2000" dirty="0">
                <a:latin typeface="Calibri"/>
              </a:rPr>
              <a:t> </a:t>
            </a:r>
            <a:r>
              <a:rPr lang="es-ES_tradnl" sz="2000" dirty="0" err="1">
                <a:latin typeface="Calibri"/>
              </a:rPr>
              <a:t>print_pt</a:t>
            </a:r>
            <a:r>
              <a:rPr lang="es-ES_tradnl" sz="2000" dirty="0">
                <a:latin typeface="Calibri"/>
              </a:rPr>
              <a:t>(</a:t>
            </a:r>
            <a:r>
              <a:rPr lang="es-ES_tradnl" sz="2000" dirty="0" err="1">
                <a:latin typeface="Calibri"/>
              </a:rPr>
              <a:t>struct</a:t>
            </a:r>
            <a:r>
              <a:rPr lang="es-ES_tradnl" sz="2000" dirty="0">
                <a:latin typeface="Calibri"/>
              </a:rPr>
              <a:t> </a:t>
            </a:r>
            <a:r>
              <a:rPr lang="es-ES_tradnl" sz="2000" dirty="0" err="1">
                <a:latin typeface="Calibri"/>
              </a:rPr>
              <a:t>point</a:t>
            </a:r>
            <a:r>
              <a:rPr lang="es-ES_tradnl" sz="2000" dirty="0">
                <a:latin typeface="Calibri"/>
              </a:rPr>
              <a:t> *pt) {</a:t>
            </a:r>
          </a:p>
          <a:p>
            <a:r>
              <a:rPr lang="ro-RO" sz="2000" dirty="0">
                <a:latin typeface="Calibri"/>
              </a:rPr>
              <a:t>        printf("%d  %d\n", pt-&gt;x, pt-&gt;y);</a:t>
            </a:r>
          </a:p>
          <a:p>
            <a:r>
              <a:rPr lang="ro-RO" sz="2000" dirty="0">
                <a:latin typeface="Calibri"/>
              </a:rPr>
              <a:t>}</a:t>
            </a:r>
          </a:p>
          <a:p>
            <a:endParaRPr lang="ro-RO" sz="2000" dirty="0">
              <a:latin typeface="Calibri"/>
            </a:endParaRPr>
          </a:p>
          <a:p>
            <a:r>
              <a:rPr lang="ro-RO" sz="2000" dirty="0">
                <a:latin typeface="Calibri"/>
              </a:rPr>
              <a:t>int main() {</a:t>
            </a:r>
          </a:p>
          <a:p>
            <a:r>
              <a:rPr lang="fr-FR" sz="2000" dirty="0">
                <a:latin typeface="Calibri"/>
              </a:rPr>
              <a:t>        </a:t>
            </a:r>
            <a:r>
              <a:rPr lang="fr-FR" sz="2000" dirty="0" err="1">
                <a:latin typeface="Calibri"/>
              </a:rPr>
              <a:t>int</a:t>
            </a:r>
            <a:r>
              <a:rPr lang="fr-FR" sz="2000" dirty="0">
                <a:latin typeface="Calibri"/>
              </a:rPr>
              <a:t> x, y;</a:t>
            </a:r>
          </a:p>
          <a:p>
            <a:r>
              <a:rPr lang="fr-FR" sz="2000" dirty="0">
                <a:latin typeface="Calibri"/>
              </a:rPr>
              <a:t>        </a:t>
            </a:r>
            <a:r>
              <a:rPr lang="fr-FR" sz="2000" dirty="0" err="1">
                <a:latin typeface="Calibri"/>
              </a:rPr>
              <a:t>struct</a:t>
            </a:r>
            <a:r>
              <a:rPr lang="fr-FR" sz="2000" dirty="0">
                <a:latin typeface="Calibri"/>
              </a:rPr>
              <a:t> point pt;</a:t>
            </a:r>
          </a:p>
          <a:p>
            <a:r>
              <a:rPr lang="it-IT" sz="2000" dirty="0">
                <a:latin typeface="Calibri"/>
              </a:rPr>
              <a:t>        </a:t>
            </a:r>
            <a:r>
              <a:rPr lang="it-IT" sz="2000" dirty="0" err="1">
                <a:latin typeface="Calibri"/>
              </a:rPr>
              <a:t>scanf</a:t>
            </a:r>
            <a:r>
              <a:rPr lang="it-IT" sz="2000" dirty="0">
                <a:latin typeface="Calibri"/>
              </a:rPr>
              <a:t>("%</a:t>
            </a:r>
            <a:r>
              <a:rPr lang="it-IT" sz="2000" dirty="0" err="1">
                <a:latin typeface="Calibri"/>
              </a:rPr>
              <a:t>d%d</a:t>
            </a:r>
            <a:r>
              <a:rPr lang="it-IT" sz="2000" dirty="0">
                <a:latin typeface="Calibri"/>
              </a:rPr>
              <a:t>", &amp;</a:t>
            </a:r>
            <a:r>
              <a:rPr lang="it-IT" sz="2000" dirty="0" err="1">
                <a:latin typeface="Calibri"/>
              </a:rPr>
              <a:t>x,&amp;y</a:t>
            </a:r>
            <a:r>
              <a:rPr lang="it-IT" sz="2000" dirty="0">
                <a:latin typeface="Calibri"/>
              </a:rPr>
              <a:t>);</a:t>
            </a:r>
          </a:p>
          <a:p>
            <a:r>
              <a:rPr lang="nl-NL" sz="2000" dirty="0">
                <a:latin typeface="Calibri"/>
              </a:rPr>
              <a:t>        </a:t>
            </a:r>
            <a:r>
              <a:rPr lang="nl-NL" sz="2000" dirty="0" err="1">
                <a:latin typeface="Calibri"/>
              </a:rPr>
              <a:t>make_pt</a:t>
            </a:r>
            <a:r>
              <a:rPr lang="nl-NL" sz="2000" dirty="0">
                <a:latin typeface="Calibri"/>
              </a:rPr>
              <a:t>(</a:t>
            </a:r>
            <a:r>
              <a:rPr lang="nl-NL" sz="2000" dirty="0" err="1">
                <a:latin typeface="Calibri"/>
              </a:rPr>
              <a:t>x,y</a:t>
            </a:r>
            <a:r>
              <a:rPr lang="nl-NL" sz="2000" dirty="0">
                <a:latin typeface="Calibri"/>
              </a:rPr>
              <a:t>, &amp;</a:t>
            </a:r>
            <a:r>
              <a:rPr lang="nl-NL" sz="2000" dirty="0" err="1">
                <a:latin typeface="Calibri"/>
              </a:rPr>
              <a:t>pt</a:t>
            </a:r>
            <a:r>
              <a:rPr lang="nl-NL" sz="2000" dirty="0">
                <a:latin typeface="Calibri"/>
              </a:rPr>
              <a:t>);</a:t>
            </a:r>
          </a:p>
          <a:p>
            <a:r>
              <a:rPr lang="ro-RO" sz="2000" dirty="0">
                <a:latin typeface="Calibri"/>
              </a:rPr>
              <a:t>        print_pt(&amp;pt);</a:t>
            </a:r>
          </a:p>
          <a:p>
            <a:r>
              <a:rPr lang="is-IS" sz="2000" dirty="0">
                <a:latin typeface="Calibri"/>
              </a:rPr>
              <a:t>      return 0;</a:t>
            </a:r>
          </a:p>
          <a:p>
            <a:r>
              <a:rPr lang="is-IS" sz="2000" dirty="0">
                <a:latin typeface="Calibri"/>
              </a:rPr>
              <a:t>}</a:t>
            </a:r>
            <a:r>
              <a:rPr lang="en-IN" altLang="en-US" sz="2200" b="1" dirty="0">
                <a:latin typeface="Calibri" pitchFamily="34" charset="0"/>
              </a:rPr>
              <a:t>	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67324E2-95D1-44EF-ADD6-8E47809E8411}" type="slidenum">
              <a:rPr lang="en-IN" alt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23</a:t>
            </a:fld>
            <a:endParaRPr lang="en-IN" alt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2" name="Speech Bubble: Rectangle 1">
            <a:extLst>
              <a:ext uri="{FF2B5EF4-FFF2-40B4-BE49-F238E27FC236}">
                <a16:creationId xmlns="" xmlns:a16="http://schemas.microsoft.com/office/drawing/2014/main" id="{16AC9B99-B041-4609-B354-157D0085D500}"/>
              </a:ext>
            </a:extLst>
          </p:cNvPr>
          <p:cNvSpPr/>
          <p:nvPr/>
        </p:nvSpPr>
        <p:spPr>
          <a:xfrm>
            <a:off x="63496" y="44728"/>
            <a:ext cx="1706360" cy="1305119"/>
          </a:xfrm>
          <a:prstGeom prst="wedgeRectCallout">
            <a:avLst>
              <a:gd name="adj1" fmla="val 63689"/>
              <a:gd name="adj2" fmla="val 4313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sz="1400" dirty="0"/>
              <a:t>Even though not returning anything, </a:t>
            </a:r>
            <a:r>
              <a:rPr lang="en-IN" sz="1400" dirty="0" err="1"/>
              <a:t>make_pt</a:t>
            </a:r>
            <a:r>
              <a:rPr lang="en-IN" sz="1400" dirty="0"/>
              <a:t> is still able to do the job using pointers</a:t>
            </a:r>
          </a:p>
        </p:txBody>
      </p:sp>
    </p:spTree>
    <p:extLst>
      <p:ext uri="{BB962C8B-B14F-4D97-AF65-F5344CB8AC3E}">
        <p14:creationId xmlns="" xmlns:p14="http://schemas.microsoft.com/office/powerpoint/2010/main" val="2329390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5972175" y="44728"/>
            <a:ext cx="23756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360" cap="flat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IN" altLang="en-US">
                <a:solidFill>
                  <a:srgbClr val="000000"/>
                </a:solidFill>
                <a:latin typeface="Calibri"/>
              </a:rPr>
              <a:t> </a:t>
            </a: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3962401" y="58037"/>
            <a:ext cx="3831957" cy="9218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5000" rIns="90000" bIns="4500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ctr"/>
            <a:r>
              <a:rPr lang="en-IN" altLang="en-US" sz="5400" b="1" dirty="0">
                <a:solidFill>
                  <a:prstClr val="black"/>
                </a:solidFill>
                <a:latin typeface="Calibri" pitchFamily="34" charset="0"/>
              </a:rPr>
              <a:t>Structures</a:t>
            </a: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5334001" y="3211700"/>
            <a:ext cx="4876800" cy="1106542"/>
          </a:xfrm>
          <a:prstGeom prst="rect">
            <a:avLst/>
          </a:prstGeom>
          <a:solidFill>
            <a:srgbClr val="CCEDB1"/>
          </a:solidFill>
          <a:ln w="9525" cap="flat">
            <a:solidFill>
              <a:srgbClr val="9D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en-IN" altLang="en-US" sz="2200" b="1" dirty="0">
                <a:latin typeface="Calibri" pitchFamily="34" charset="0"/>
              </a:rPr>
              <a:t>Defines a structure named point containing two integer variables (fields), called x and y.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1600201" y="3171994"/>
            <a:ext cx="2362200" cy="1445096"/>
          </a:xfrm>
          <a:prstGeom prst="rect">
            <a:avLst/>
          </a:prstGeom>
          <a:solidFill>
            <a:srgbClr val="8BE6FF"/>
          </a:solidFill>
          <a:ln w="9525" cap="flat">
            <a:solidFill>
              <a:srgbClr val="9D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en-IN" altLang="en-US" sz="2200" b="1" dirty="0" err="1">
                <a:solidFill>
                  <a:srgbClr val="FF0000"/>
                </a:solidFill>
                <a:latin typeface="Calibri" pitchFamily="34" charset="0"/>
              </a:rPr>
              <a:t>struct</a:t>
            </a:r>
            <a:r>
              <a:rPr lang="en-IN" altLang="en-US" sz="2200" b="1" dirty="0">
                <a:latin typeface="Calibri" pitchFamily="34" charset="0"/>
              </a:rPr>
              <a:t> point {</a:t>
            </a:r>
          </a:p>
          <a:p>
            <a:r>
              <a:rPr lang="en-IN" altLang="en-US" sz="2200" b="1" dirty="0">
                <a:latin typeface="Calibri" pitchFamily="34" charset="0"/>
              </a:rPr>
              <a:t>	int x;</a:t>
            </a:r>
          </a:p>
          <a:p>
            <a:r>
              <a:rPr lang="en-IN" altLang="en-US" sz="2200" b="1" dirty="0">
                <a:latin typeface="Calibri" pitchFamily="34" charset="0"/>
              </a:rPr>
              <a:t>	int y;</a:t>
            </a:r>
          </a:p>
          <a:p>
            <a:r>
              <a:rPr lang="en-IN" altLang="en-US" sz="2200" b="1" dirty="0">
                <a:latin typeface="Calibri" pitchFamily="34" charset="0"/>
              </a:rPr>
              <a:t>};</a:t>
            </a: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1600201" y="4619794"/>
            <a:ext cx="2362200" cy="425450"/>
          </a:xfrm>
          <a:prstGeom prst="rect">
            <a:avLst/>
          </a:prstGeom>
          <a:solidFill>
            <a:srgbClr val="8BE6FF"/>
          </a:solidFill>
          <a:ln w="9525" cap="flat">
            <a:solidFill>
              <a:srgbClr val="9D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en-IN" altLang="en-US" sz="2200" b="1" dirty="0" err="1">
                <a:latin typeface="Calibri" pitchFamily="34" charset="0"/>
              </a:rPr>
              <a:t>struct</a:t>
            </a:r>
            <a:r>
              <a:rPr lang="en-IN" altLang="en-US" sz="2200" b="1" dirty="0">
                <a:latin typeface="Calibri" pitchFamily="34" charset="0"/>
              </a:rPr>
              <a:t> point pt;</a:t>
            </a: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5334001" y="4307076"/>
            <a:ext cx="4876800" cy="767987"/>
          </a:xfrm>
          <a:prstGeom prst="rect">
            <a:avLst/>
          </a:prstGeom>
          <a:solidFill>
            <a:srgbClr val="CCEDB1"/>
          </a:solidFill>
          <a:ln w="9525" cap="flat">
            <a:solidFill>
              <a:srgbClr val="9D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en-IN" altLang="en-US" sz="2200" b="1" dirty="0">
                <a:solidFill>
                  <a:srgbClr val="0000FF"/>
                </a:solidFill>
                <a:latin typeface="Calibri" pitchFamily="34" charset="0"/>
              </a:rPr>
              <a:t>struct point </a:t>
            </a:r>
            <a:r>
              <a:rPr lang="en-IN" altLang="en-US" sz="2200" b="1" dirty="0" err="1">
                <a:solidFill>
                  <a:srgbClr val="0000FF"/>
                </a:solidFill>
                <a:latin typeface="Calibri" pitchFamily="34" charset="0"/>
              </a:rPr>
              <a:t>pt</a:t>
            </a:r>
            <a:r>
              <a:rPr lang="en-IN" altLang="en-US" sz="2200" b="1" dirty="0">
                <a:solidFill>
                  <a:srgbClr val="0000FF"/>
                </a:solidFill>
                <a:latin typeface="Calibri" pitchFamily="34" charset="0"/>
              </a:rPr>
              <a:t>; </a:t>
            </a:r>
            <a:r>
              <a:rPr lang="en-IN" altLang="en-US" sz="2200" b="1" dirty="0">
                <a:latin typeface="Calibri" pitchFamily="34" charset="0"/>
              </a:rPr>
              <a:t>defines a variable </a:t>
            </a:r>
            <a:r>
              <a:rPr lang="en-IN" altLang="en-US" sz="2200" b="1" dirty="0" err="1">
                <a:latin typeface="Calibri" pitchFamily="34" charset="0"/>
              </a:rPr>
              <a:t>pt</a:t>
            </a:r>
            <a:r>
              <a:rPr lang="en-IN" altLang="en-US" sz="2200" b="1" dirty="0">
                <a:latin typeface="Calibri" pitchFamily="34" charset="0"/>
              </a:rPr>
              <a:t> to be of type </a:t>
            </a:r>
            <a:r>
              <a:rPr lang="en-IN" altLang="en-US" sz="2200" b="1" dirty="0">
                <a:solidFill>
                  <a:srgbClr val="9D0000"/>
                </a:solidFill>
                <a:latin typeface="Calibri" pitchFamily="34" charset="0"/>
              </a:rPr>
              <a:t>struct point</a:t>
            </a:r>
            <a:r>
              <a:rPr lang="en-IN" altLang="en-US" sz="2200" b="1" dirty="0">
                <a:latin typeface="Calibri" pitchFamily="34" charset="0"/>
              </a:rPr>
              <a:t>.</a:t>
            </a:r>
          </a:p>
        </p:txBody>
      </p:sp>
      <p:grpSp>
        <p:nvGrpSpPr>
          <p:cNvPr id="2" name="Group 3"/>
          <p:cNvGrpSpPr/>
          <p:nvPr/>
        </p:nvGrpSpPr>
        <p:grpSpPr>
          <a:xfrm>
            <a:off x="3694114" y="5305582"/>
            <a:ext cx="1755775" cy="1447800"/>
            <a:chOff x="798513" y="4876800"/>
            <a:chExt cx="1755775" cy="1447800"/>
          </a:xfrm>
        </p:grpSpPr>
        <p:sp>
          <p:nvSpPr>
            <p:cNvPr id="8202" name="Rectangle 10"/>
            <p:cNvSpPr>
              <a:spLocks noChangeArrowheads="1"/>
            </p:cNvSpPr>
            <p:nvPr/>
          </p:nvSpPr>
          <p:spPr bwMode="auto">
            <a:xfrm>
              <a:off x="1258888" y="4876800"/>
              <a:ext cx="1295400" cy="1447800"/>
            </a:xfrm>
            <a:prstGeom prst="rect">
              <a:avLst/>
            </a:prstGeom>
            <a:solidFill>
              <a:srgbClr val="FFF1CE"/>
            </a:solidFill>
            <a:ln w="9360" cap="flat">
              <a:solidFill>
                <a:srgbClr val="9D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8203" name="AutoShape 11"/>
            <p:cNvSpPr>
              <a:spLocks noChangeArrowheads="1"/>
            </p:cNvSpPr>
            <p:nvPr/>
          </p:nvSpPr>
          <p:spPr bwMode="auto">
            <a:xfrm>
              <a:off x="1752600" y="49530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ABF3AD"/>
            </a:solidFill>
            <a:ln w="6480" cap="flat">
              <a:solidFill>
                <a:srgbClr val="5D9A2B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8204" name="AutoShape 12"/>
            <p:cNvSpPr>
              <a:spLocks noChangeArrowheads="1"/>
            </p:cNvSpPr>
            <p:nvPr/>
          </p:nvSpPr>
          <p:spPr bwMode="auto">
            <a:xfrm>
              <a:off x="1752600" y="56388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FBD0E4"/>
            </a:solidFill>
            <a:ln w="6480" cap="flat">
              <a:solidFill>
                <a:srgbClr val="5D9A2B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8205" name="Rectangle 13"/>
            <p:cNvSpPr>
              <a:spLocks noChangeArrowheads="1"/>
            </p:cNvSpPr>
            <p:nvPr/>
          </p:nvSpPr>
          <p:spPr bwMode="auto">
            <a:xfrm>
              <a:off x="1374775" y="5029200"/>
              <a:ext cx="311602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9D0000"/>
                  </a:solidFill>
                  <a:latin typeface="Calibri" pitchFamily="34" charset="0"/>
                </a:rPr>
                <a:t>x</a:t>
              </a:r>
            </a:p>
          </p:txBody>
        </p:sp>
        <p:sp>
          <p:nvSpPr>
            <p:cNvPr id="8206" name="Rectangle 14"/>
            <p:cNvSpPr>
              <a:spLocks noChangeArrowheads="1"/>
            </p:cNvSpPr>
            <p:nvPr/>
          </p:nvSpPr>
          <p:spPr bwMode="auto">
            <a:xfrm>
              <a:off x="1374775" y="5715000"/>
              <a:ext cx="314808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9D0000"/>
                  </a:solidFill>
                  <a:latin typeface="Calibri" pitchFamily="34" charset="0"/>
                </a:rPr>
                <a:t>y</a:t>
              </a:r>
            </a:p>
          </p:txBody>
        </p:sp>
        <p:sp>
          <p:nvSpPr>
            <p:cNvPr id="8207" name="Rectangle 15"/>
            <p:cNvSpPr>
              <a:spLocks noChangeArrowheads="1"/>
            </p:cNvSpPr>
            <p:nvPr/>
          </p:nvSpPr>
          <p:spPr bwMode="auto">
            <a:xfrm>
              <a:off x="798513" y="4891177"/>
              <a:ext cx="429133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9D0000"/>
                  </a:solidFill>
                  <a:latin typeface="Calibri" pitchFamily="34" charset="0"/>
                </a:rPr>
                <a:t>pt</a:t>
              </a:r>
            </a:p>
          </p:txBody>
        </p:sp>
      </p:grpSp>
      <p:sp>
        <p:nvSpPr>
          <p:cNvPr id="8208" name="Rectangle 16"/>
          <p:cNvSpPr>
            <a:spLocks noChangeArrowheads="1"/>
          </p:cNvSpPr>
          <p:nvPr/>
        </p:nvSpPr>
        <p:spPr bwMode="auto">
          <a:xfrm>
            <a:off x="5628736" y="5715170"/>
            <a:ext cx="3657600" cy="425450"/>
          </a:xfrm>
          <a:prstGeom prst="rect">
            <a:avLst/>
          </a:prstGeom>
          <a:solidFill>
            <a:srgbClr val="E8FCAA"/>
          </a:solidFill>
          <a:ln w="9525" cap="flat">
            <a:solidFill>
              <a:srgbClr val="9D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en-IN" altLang="en-US" sz="2200" b="1" dirty="0">
                <a:latin typeface="Calibri" pitchFamily="34" charset="0"/>
              </a:rPr>
              <a:t>memory depiction of </a:t>
            </a:r>
            <a:r>
              <a:rPr lang="en-IN" altLang="en-US" sz="2200" b="1" dirty="0" err="1">
                <a:latin typeface="Calibri" pitchFamily="34" charset="0"/>
              </a:rPr>
              <a:t>pt</a:t>
            </a:r>
            <a:endParaRPr lang="en-IN" altLang="en-US" sz="2200" b="1" dirty="0">
              <a:latin typeface="Calibri" pitchFamily="34" charset="0"/>
            </a:endParaRPr>
          </a:p>
        </p:txBody>
      </p:sp>
      <p:sp>
        <p:nvSpPr>
          <p:cNvPr id="8209" name="Rectangle 17"/>
          <p:cNvSpPr>
            <a:spLocks noChangeArrowheads="1"/>
          </p:cNvSpPr>
          <p:nvPr/>
        </p:nvSpPr>
        <p:spPr bwMode="auto">
          <a:xfrm>
            <a:off x="6781800" y="6629400"/>
            <a:ext cx="18415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36185" y="981265"/>
            <a:ext cx="1081558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altLang="en-US" sz="2400" b="1" dirty="0">
                <a:solidFill>
                  <a:prstClr val="black"/>
                </a:solidFill>
                <a:latin typeface="Calibri" pitchFamily="34" charset="0"/>
              </a:rPr>
              <a:t>A structure is a </a:t>
            </a:r>
            <a:r>
              <a:rPr lang="en-IN" altLang="en-US" sz="2400" b="1" dirty="0">
                <a:solidFill>
                  <a:srgbClr val="FF0000"/>
                </a:solidFill>
                <a:latin typeface="Calibri" pitchFamily="34" charset="0"/>
              </a:rPr>
              <a:t>collection of variables</a:t>
            </a:r>
            <a:r>
              <a:rPr lang="en-IN" altLang="en-US" sz="2400" b="1" dirty="0">
                <a:solidFill>
                  <a:prstClr val="black"/>
                </a:solidFill>
                <a:latin typeface="Calibri" pitchFamily="34" charset="0"/>
              </a:rPr>
              <a:t> </a:t>
            </a:r>
            <a:r>
              <a:rPr lang="en-IN" altLang="en-US" sz="2400" b="1" dirty="0">
                <a:solidFill>
                  <a:srgbClr val="0000FF"/>
                </a:solidFill>
                <a:latin typeface="Calibri" pitchFamily="34" charset="0"/>
              </a:rPr>
              <a:t>under a common name</a:t>
            </a:r>
            <a:r>
              <a:rPr lang="en-IN" altLang="en-US" sz="2400" b="1" dirty="0">
                <a:solidFill>
                  <a:prstClr val="black"/>
                </a:solidFill>
                <a:latin typeface="Calibri" pitchFamily="34" charset="0"/>
              </a:rPr>
              <a:t>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altLang="en-US" sz="2400" b="1" dirty="0">
                <a:solidFill>
                  <a:prstClr val="black"/>
                </a:solidFill>
                <a:latin typeface="Calibri" pitchFamily="34" charset="0"/>
              </a:rPr>
              <a:t>The variables can be of </a:t>
            </a:r>
            <a:r>
              <a:rPr lang="en-IN" altLang="en-US" sz="2400" b="1" dirty="0">
                <a:solidFill>
                  <a:srgbClr val="FF0000"/>
                </a:solidFill>
                <a:latin typeface="Calibri" pitchFamily="34" charset="0"/>
              </a:rPr>
              <a:t>different</a:t>
            </a:r>
            <a:r>
              <a:rPr lang="en-IN" altLang="en-US" sz="2400" b="1" dirty="0">
                <a:solidFill>
                  <a:prstClr val="black"/>
                </a:solidFill>
                <a:latin typeface="Calibri" pitchFamily="34" charset="0"/>
              </a:rPr>
              <a:t> types (including arrays, pointers or structures themselves!).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altLang="en-US" sz="2400" b="1" dirty="0">
                <a:solidFill>
                  <a:prstClr val="black"/>
                </a:solidFill>
                <a:latin typeface="Calibri" pitchFamily="34" charset="0"/>
              </a:rPr>
              <a:t>Each variable within a structure is called a </a:t>
            </a:r>
            <a:r>
              <a:rPr lang="en-IN" altLang="en-US" sz="2400" b="1" dirty="0">
                <a:solidFill>
                  <a:srgbClr val="0000FF"/>
                </a:solidFill>
                <a:latin typeface="Calibri" pitchFamily="34" charset="0"/>
              </a:rPr>
              <a:t>field</a:t>
            </a:r>
            <a:r>
              <a:rPr lang="en-IN" altLang="en-US" sz="2400" b="1" dirty="0">
                <a:solidFill>
                  <a:prstClr val="black"/>
                </a:solidFill>
                <a:latin typeface="Calibri" pitchFamily="34" charset="0"/>
              </a:rPr>
              <a:t>.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67324E2-95D1-44EF-ADD6-8E47809E8411}" type="slidenum">
              <a:rPr lang="en-IN" alt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3</a:t>
            </a:fld>
            <a:endParaRPr lang="en-IN" alt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" name="Speech Bubble: Rectangle 2">
            <a:extLst>
              <a:ext uri="{FF2B5EF4-FFF2-40B4-BE49-F238E27FC236}">
                <a16:creationId xmlns="" xmlns:a16="http://schemas.microsoft.com/office/drawing/2014/main" id="{58375DE0-0721-411D-9C6B-CD0E6B79EC8B}"/>
              </a:ext>
            </a:extLst>
          </p:cNvPr>
          <p:cNvSpPr/>
          <p:nvPr/>
        </p:nvSpPr>
        <p:spPr>
          <a:xfrm>
            <a:off x="2828441" y="2550926"/>
            <a:ext cx="1681566" cy="509990"/>
          </a:xfrm>
          <a:prstGeom prst="wedgeRectCallout">
            <a:avLst>
              <a:gd name="adj1" fmla="val -53005"/>
              <a:gd name="adj2" fmla="val 8890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name of this structure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8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7" grpId="0" animBg="1"/>
      <p:bldP spid="8196" grpId="0" animBg="1"/>
      <p:bldP spid="8198" grpId="0" animBg="1"/>
      <p:bldP spid="8199" grpId="0" animBg="1"/>
      <p:bldP spid="8208" grpId="0" animBg="1"/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981200" y="71414"/>
            <a:ext cx="8229600" cy="1143000"/>
          </a:xfrm>
        </p:spPr>
        <p:txBody>
          <a:bodyPr/>
          <a:lstStyle/>
          <a:p>
            <a:r>
              <a:rPr lang="en-US" dirty="0"/>
              <a:t>Structures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07486" y="1117697"/>
            <a:ext cx="9516160" cy="5184576"/>
          </a:xfrm>
        </p:spPr>
        <p:txBody>
          <a:bodyPr/>
          <a:lstStyle/>
          <a:p>
            <a:pPr marL="457200" indent="-457200"/>
            <a:r>
              <a:rPr lang="en-IN" altLang="en-US" dirty="0"/>
              <a:t>The </a:t>
            </a:r>
            <a:r>
              <a:rPr lang="en-IN" altLang="en-US" dirty="0">
                <a:solidFill>
                  <a:srgbClr val="FF0000"/>
                </a:solidFill>
              </a:rPr>
              <a:t>x</a:t>
            </a:r>
            <a:r>
              <a:rPr lang="en-IN" altLang="en-US" dirty="0"/>
              <a:t> field of </a:t>
            </a:r>
            <a:r>
              <a:rPr lang="en-IN" altLang="en-US" dirty="0" err="1">
                <a:solidFill>
                  <a:srgbClr val="FF0000"/>
                </a:solidFill>
              </a:rPr>
              <a:t>pt</a:t>
            </a:r>
            <a:r>
              <a:rPr lang="en-IN" altLang="en-US" dirty="0">
                <a:solidFill>
                  <a:srgbClr val="FF0000"/>
                </a:solidFill>
              </a:rPr>
              <a:t> </a:t>
            </a:r>
            <a:r>
              <a:rPr lang="en-IN" altLang="en-US" dirty="0"/>
              <a:t>is accessed as </a:t>
            </a:r>
            <a:r>
              <a:rPr lang="en-IN" altLang="en-US" dirty="0" err="1">
                <a:solidFill>
                  <a:srgbClr val="FF0000"/>
                </a:solidFill>
              </a:rPr>
              <a:t>pt.x</a:t>
            </a:r>
            <a:r>
              <a:rPr lang="en-IN" altLang="en-US" dirty="0"/>
              <a:t>.  </a:t>
            </a:r>
          </a:p>
          <a:p>
            <a:pPr marL="457200" indent="-457200"/>
            <a:r>
              <a:rPr lang="en-IN" altLang="en-US" dirty="0"/>
              <a:t>Field </a:t>
            </a:r>
            <a:r>
              <a:rPr lang="en-IN" altLang="en-US" dirty="0" err="1">
                <a:solidFill>
                  <a:srgbClr val="FF0000"/>
                </a:solidFill>
              </a:rPr>
              <a:t>pt.x</a:t>
            </a:r>
            <a:r>
              <a:rPr lang="en-IN" altLang="en-US" dirty="0"/>
              <a:t> is an </a:t>
            </a:r>
            <a:r>
              <a:rPr lang="en-IN" altLang="en-US" dirty="0">
                <a:solidFill>
                  <a:srgbClr val="FF0000"/>
                </a:solidFill>
              </a:rPr>
              <a:t>int</a:t>
            </a:r>
            <a:r>
              <a:rPr lang="en-IN" altLang="en-US" dirty="0"/>
              <a:t> and can be used as any other </a:t>
            </a:r>
            <a:r>
              <a:rPr lang="en-IN" altLang="en-US" dirty="0">
                <a:solidFill>
                  <a:srgbClr val="FF0000"/>
                </a:solidFill>
              </a:rPr>
              <a:t>int</a:t>
            </a:r>
            <a:r>
              <a:rPr lang="en-IN" altLang="en-US" dirty="0"/>
              <a:t>. </a:t>
            </a:r>
          </a:p>
          <a:p>
            <a:pPr marL="457200" indent="-457200"/>
            <a:r>
              <a:rPr lang="en-IN" altLang="en-US" dirty="0"/>
              <a:t>Similarly the </a:t>
            </a:r>
            <a:r>
              <a:rPr lang="en-IN" altLang="en-US" dirty="0">
                <a:solidFill>
                  <a:srgbClr val="FF0000"/>
                </a:solidFill>
              </a:rPr>
              <a:t>y</a:t>
            </a:r>
            <a:r>
              <a:rPr lang="en-IN" altLang="en-US" dirty="0"/>
              <a:t> field of </a:t>
            </a:r>
            <a:r>
              <a:rPr lang="en-IN" altLang="en-US" dirty="0" err="1">
                <a:solidFill>
                  <a:srgbClr val="FF0000"/>
                </a:solidFill>
              </a:rPr>
              <a:t>pt</a:t>
            </a:r>
            <a:r>
              <a:rPr lang="en-IN" altLang="en-US" dirty="0">
                <a:solidFill>
                  <a:srgbClr val="FF0000"/>
                </a:solidFill>
              </a:rPr>
              <a:t> </a:t>
            </a:r>
            <a:r>
              <a:rPr lang="en-IN" altLang="en-US" dirty="0"/>
              <a:t>is accessed as </a:t>
            </a:r>
            <a:r>
              <a:rPr lang="en-IN" altLang="en-US" dirty="0" err="1">
                <a:solidFill>
                  <a:srgbClr val="FF0000"/>
                </a:solidFill>
              </a:rPr>
              <a:t>pt.y</a:t>
            </a:r>
            <a:endParaRPr lang="en-US" dirty="0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B23C2-0B17-4C8E-96AC-1A01A280DE0A}" type="slidenum">
              <a:rPr lang="en-IN" alt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4</a:t>
            </a:fld>
            <a:endParaRPr lang="en-IN" alt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1779688" y="5442193"/>
            <a:ext cx="2362200" cy="767987"/>
          </a:xfrm>
          <a:prstGeom prst="rect">
            <a:avLst/>
          </a:prstGeom>
          <a:solidFill>
            <a:srgbClr val="8BE6FF"/>
          </a:solidFill>
          <a:ln w="9525" cap="flat">
            <a:solidFill>
              <a:srgbClr val="9D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en-IN" altLang="en-US" sz="2200" b="1" dirty="0" err="1">
                <a:latin typeface="Calibri" pitchFamily="34" charset="0"/>
              </a:rPr>
              <a:t>pt.x</a:t>
            </a:r>
            <a:r>
              <a:rPr lang="en-IN" altLang="en-US" sz="2200" b="1" dirty="0">
                <a:latin typeface="Calibri" pitchFamily="34" charset="0"/>
              </a:rPr>
              <a:t> = 0;</a:t>
            </a:r>
          </a:p>
          <a:p>
            <a:r>
              <a:rPr lang="en-IN" altLang="en-US" sz="2200" b="1" dirty="0" err="1">
                <a:latin typeface="Calibri" pitchFamily="34" charset="0"/>
              </a:rPr>
              <a:t>pt.y</a:t>
            </a:r>
            <a:r>
              <a:rPr lang="en-IN" altLang="en-US" sz="2200" b="1" dirty="0">
                <a:latin typeface="Calibri" pitchFamily="34" charset="0"/>
              </a:rPr>
              <a:t> = 1;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766435" y="3537192"/>
            <a:ext cx="2362200" cy="1445096"/>
          </a:xfrm>
          <a:prstGeom prst="rect">
            <a:avLst/>
          </a:prstGeom>
          <a:solidFill>
            <a:srgbClr val="8BE6FF"/>
          </a:solidFill>
          <a:ln w="9525" cap="flat">
            <a:solidFill>
              <a:srgbClr val="9D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en-IN" altLang="en-US" sz="2200" b="1" dirty="0" err="1">
                <a:latin typeface="Calibri" pitchFamily="34" charset="0"/>
              </a:rPr>
              <a:t>struct</a:t>
            </a:r>
            <a:r>
              <a:rPr lang="en-IN" altLang="en-US" sz="2200" b="1" dirty="0">
                <a:latin typeface="Calibri" pitchFamily="34" charset="0"/>
              </a:rPr>
              <a:t> point {</a:t>
            </a:r>
          </a:p>
          <a:p>
            <a:r>
              <a:rPr lang="en-IN" altLang="en-US" sz="2200" b="1" dirty="0">
                <a:latin typeface="Calibri" pitchFamily="34" charset="0"/>
              </a:rPr>
              <a:t>	int x;</a:t>
            </a:r>
          </a:p>
          <a:p>
            <a:r>
              <a:rPr lang="en-IN" altLang="en-US" sz="2200" b="1" dirty="0">
                <a:latin typeface="Calibri" pitchFamily="34" charset="0"/>
              </a:rPr>
              <a:t>	int y;</a:t>
            </a:r>
          </a:p>
          <a:p>
            <a:r>
              <a:rPr lang="en-IN" altLang="en-US" sz="2200" b="1" dirty="0">
                <a:latin typeface="Calibri" pitchFamily="34" charset="0"/>
              </a:rPr>
              <a:t>};</a:t>
            </a: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1766435" y="4984992"/>
            <a:ext cx="2362200" cy="425450"/>
          </a:xfrm>
          <a:prstGeom prst="rect">
            <a:avLst/>
          </a:prstGeom>
          <a:solidFill>
            <a:srgbClr val="8BE6FF"/>
          </a:solidFill>
          <a:ln w="9525" cap="flat">
            <a:solidFill>
              <a:srgbClr val="9D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en-IN" altLang="en-US" sz="2200" b="1" dirty="0" err="1">
                <a:latin typeface="Calibri" pitchFamily="34" charset="0"/>
              </a:rPr>
              <a:t>struct</a:t>
            </a:r>
            <a:r>
              <a:rPr lang="en-IN" altLang="en-US" sz="2200" b="1" dirty="0">
                <a:latin typeface="Calibri" pitchFamily="34" charset="0"/>
              </a:rPr>
              <a:t> point pt;</a:t>
            </a:r>
          </a:p>
        </p:txBody>
      </p:sp>
      <p:sp>
        <p:nvSpPr>
          <p:cNvPr id="10" name="Rectangle 16"/>
          <p:cNvSpPr>
            <a:spLocks noChangeArrowheads="1"/>
          </p:cNvSpPr>
          <p:nvPr/>
        </p:nvSpPr>
        <p:spPr bwMode="auto">
          <a:xfrm>
            <a:off x="6400364" y="4349992"/>
            <a:ext cx="3657600" cy="425450"/>
          </a:xfrm>
          <a:prstGeom prst="rect">
            <a:avLst/>
          </a:prstGeom>
          <a:solidFill>
            <a:srgbClr val="E8FCAA"/>
          </a:solidFill>
          <a:ln w="9525" cap="flat">
            <a:solidFill>
              <a:srgbClr val="9D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en-IN" altLang="en-US" sz="2200" b="1" dirty="0">
                <a:latin typeface="Calibri" pitchFamily="34" charset="0"/>
              </a:rPr>
              <a:t>memory depiction of </a:t>
            </a:r>
            <a:r>
              <a:rPr lang="en-IN" altLang="en-US" sz="2200" b="1" dirty="0" err="1">
                <a:latin typeface="Calibri" pitchFamily="34" charset="0"/>
              </a:rPr>
              <a:t>pt</a:t>
            </a:r>
            <a:endParaRPr lang="en-IN" altLang="en-US" sz="2200" b="1" dirty="0">
              <a:latin typeface="Calibri" pitchFamily="34" charset="0"/>
            </a:endParaRPr>
          </a:p>
        </p:txBody>
      </p:sp>
      <p:grpSp>
        <p:nvGrpSpPr>
          <p:cNvPr id="2" name="Group 10"/>
          <p:cNvGrpSpPr/>
          <p:nvPr/>
        </p:nvGrpSpPr>
        <p:grpSpPr>
          <a:xfrm>
            <a:off x="4498540" y="3937242"/>
            <a:ext cx="1754741" cy="1562100"/>
            <a:chOff x="1069975" y="5067300"/>
            <a:chExt cx="1754741" cy="1562100"/>
          </a:xfrm>
        </p:grpSpPr>
        <p:sp>
          <p:nvSpPr>
            <p:cNvPr id="12" name="Rectangle 10"/>
            <p:cNvSpPr>
              <a:spLocks noChangeArrowheads="1"/>
            </p:cNvSpPr>
            <p:nvPr/>
          </p:nvSpPr>
          <p:spPr bwMode="auto">
            <a:xfrm>
              <a:off x="1529316" y="5181600"/>
              <a:ext cx="1295400" cy="1447800"/>
            </a:xfrm>
            <a:prstGeom prst="rect">
              <a:avLst/>
            </a:prstGeom>
            <a:solidFill>
              <a:srgbClr val="FFF1CE"/>
            </a:solidFill>
            <a:ln w="9360" cap="flat">
              <a:solidFill>
                <a:srgbClr val="9D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3" name="AutoShape 11"/>
            <p:cNvSpPr>
              <a:spLocks noChangeArrowheads="1"/>
            </p:cNvSpPr>
            <p:nvPr/>
          </p:nvSpPr>
          <p:spPr bwMode="auto">
            <a:xfrm>
              <a:off x="1981200" y="52959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ABF3AD"/>
            </a:solidFill>
            <a:ln w="6480" cap="flat">
              <a:solidFill>
                <a:srgbClr val="5D9A2B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4" name="AutoShape 12"/>
            <p:cNvSpPr>
              <a:spLocks noChangeArrowheads="1"/>
            </p:cNvSpPr>
            <p:nvPr/>
          </p:nvSpPr>
          <p:spPr bwMode="auto">
            <a:xfrm>
              <a:off x="1981200" y="60198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FBD0E4"/>
            </a:solidFill>
            <a:ln w="6480" cap="flat">
              <a:solidFill>
                <a:srgbClr val="5D9A2B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5" name="Rectangle 13"/>
            <p:cNvSpPr>
              <a:spLocks noChangeArrowheads="1"/>
            </p:cNvSpPr>
            <p:nvPr/>
          </p:nvSpPr>
          <p:spPr bwMode="auto">
            <a:xfrm>
              <a:off x="1603375" y="5372100"/>
              <a:ext cx="311602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9D0000"/>
                  </a:solidFill>
                  <a:latin typeface="Calibri" pitchFamily="34" charset="0"/>
                </a:rPr>
                <a:t>x</a:t>
              </a:r>
            </a:p>
          </p:txBody>
        </p:sp>
        <p:sp>
          <p:nvSpPr>
            <p:cNvPr id="16" name="Rectangle 14"/>
            <p:cNvSpPr>
              <a:spLocks noChangeArrowheads="1"/>
            </p:cNvSpPr>
            <p:nvPr/>
          </p:nvSpPr>
          <p:spPr bwMode="auto">
            <a:xfrm>
              <a:off x="1603375" y="6057900"/>
              <a:ext cx="314808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9D0000"/>
                  </a:solidFill>
                  <a:latin typeface="Calibri" pitchFamily="34" charset="0"/>
                </a:rPr>
                <a:t>y</a:t>
              </a:r>
            </a:p>
          </p:txBody>
        </p:sp>
        <p:sp>
          <p:nvSpPr>
            <p:cNvPr id="17" name="Rectangle 15"/>
            <p:cNvSpPr>
              <a:spLocks noChangeArrowheads="1"/>
            </p:cNvSpPr>
            <p:nvPr/>
          </p:nvSpPr>
          <p:spPr bwMode="auto">
            <a:xfrm>
              <a:off x="1069975" y="5067300"/>
              <a:ext cx="429133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9D0000"/>
                  </a:solidFill>
                  <a:latin typeface="Calibri" pitchFamily="34" charset="0"/>
                </a:rPr>
                <a:t>pt</a:t>
              </a:r>
            </a:p>
          </p:txBody>
        </p:sp>
        <p:sp>
          <p:nvSpPr>
            <p:cNvPr id="18" name="Rectangle 21"/>
            <p:cNvSpPr>
              <a:spLocks noChangeArrowheads="1"/>
            </p:cNvSpPr>
            <p:nvPr/>
          </p:nvSpPr>
          <p:spPr bwMode="auto">
            <a:xfrm>
              <a:off x="2177016" y="6075153"/>
              <a:ext cx="324426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9D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19" name="Rectangle 22"/>
            <p:cNvSpPr>
              <a:spLocks noChangeArrowheads="1"/>
            </p:cNvSpPr>
            <p:nvPr/>
          </p:nvSpPr>
          <p:spPr bwMode="auto">
            <a:xfrm>
              <a:off x="2135188" y="5372100"/>
              <a:ext cx="324426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9D0000"/>
                  </a:solidFill>
                  <a:latin typeface="Calibri" pitchFamily="34" charset="0"/>
                </a:rPr>
                <a:t>0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3977646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7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5453058" y="119047"/>
            <a:ext cx="3200400" cy="1106542"/>
          </a:xfrm>
          <a:prstGeom prst="rect">
            <a:avLst/>
          </a:prstGeom>
          <a:solidFill>
            <a:srgbClr val="8BE6FF"/>
          </a:solidFill>
          <a:ln w="9525" cap="flat">
            <a:solidFill>
              <a:srgbClr val="9D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en-IN" altLang="en-US" sz="2200" b="1" dirty="0" err="1">
                <a:latin typeface="Calibri" pitchFamily="34" charset="0"/>
              </a:rPr>
              <a:t>struct</a:t>
            </a:r>
            <a:r>
              <a:rPr lang="en-IN" altLang="en-US" sz="2200" b="1" dirty="0">
                <a:latin typeface="Calibri" pitchFamily="34" charset="0"/>
              </a:rPr>
              <a:t> point {</a:t>
            </a:r>
          </a:p>
          <a:p>
            <a:r>
              <a:rPr lang="en-IN" altLang="en-US" sz="2200" b="1" dirty="0">
                <a:latin typeface="Calibri" pitchFamily="34" charset="0"/>
              </a:rPr>
              <a:t>	</a:t>
            </a:r>
            <a:r>
              <a:rPr lang="en-IN" altLang="en-US" sz="2200" b="1" dirty="0" err="1">
                <a:latin typeface="Calibri" pitchFamily="34" charset="0"/>
              </a:rPr>
              <a:t>int</a:t>
            </a:r>
            <a:r>
              <a:rPr lang="en-IN" altLang="en-US" sz="2200" b="1" dirty="0">
                <a:latin typeface="Calibri" pitchFamily="34" charset="0"/>
              </a:rPr>
              <a:t> x; </a:t>
            </a:r>
            <a:r>
              <a:rPr lang="en-IN" altLang="en-US" sz="2200" b="1" dirty="0" err="1">
                <a:latin typeface="Calibri" pitchFamily="34" charset="0"/>
              </a:rPr>
              <a:t>int</a:t>
            </a:r>
            <a:r>
              <a:rPr lang="en-IN" altLang="en-US" sz="2200" b="1" dirty="0">
                <a:latin typeface="Calibri" pitchFamily="34" charset="0"/>
              </a:rPr>
              <a:t> y;</a:t>
            </a:r>
          </a:p>
          <a:p>
            <a:r>
              <a:rPr lang="en-IN" altLang="en-US" sz="2200" b="1" dirty="0">
                <a:latin typeface="Calibri" pitchFamily="34" charset="0"/>
              </a:rPr>
              <a:t>}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6253186" y="3025778"/>
            <a:ext cx="3200400" cy="767987"/>
          </a:xfrm>
          <a:prstGeom prst="rect">
            <a:avLst/>
          </a:prstGeom>
          <a:solidFill>
            <a:srgbClr val="8BE6FF"/>
          </a:solidFill>
          <a:ln w="9525" cap="flat">
            <a:solidFill>
              <a:srgbClr val="9D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en-IN" altLang="en-US" sz="2200" b="1" dirty="0">
                <a:latin typeface="Calibri" pitchFamily="34" charset="0"/>
              </a:rPr>
              <a:t>struct point pt1,pt2;</a:t>
            </a:r>
          </a:p>
          <a:p>
            <a:r>
              <a:rPr lang="en-IN" altLang="en-US" sz="2200" b="1" dirty="0">
                <a:latin typeface="Calibri" pitchFamily="34" charset="0"/>
              </a:rPr>
              <a:t>struct point pts[6];</a:t>
            </a:r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2024034" y="1393764"/>
            <a:ext cx="3276600" cy="1106542"/>
          </a:xfrm>
          <a:prstGeom prst="rect">
            <a:avLst/>
          </a:prstGeom>
          <a:solidFill>
            <a:srgbClr val="FFE39D"/>
          </a:solidFill>
          <a:ln w="9360" cap="flat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en-IN" altLang="en-US" sz="2200" b="1" dirty="0" err="1">
                <a:solidFill>
                  <a:srgbClr val="FF0000"/>
                </a:solidFill>
                <a:latin typeface="Calibri" pitchFamily="34" charset="0"/>
              </a:rPr>
              <a:t>struct</a:t>
            </a:r>
            <a:r>
              <a:rPr lang="en-IN" altLang="en-US" sz="2200" b="1" dirty="0">
                <a:solidFill>
                  <a:srgbClr val="FF0000"/>
                </a:solidFill>
                <a:latin typeface="Calibri" pitchFamily="34" charset="0"/>
              </a:rPr>
              <a:t> point </a:t>
            </a:r>
            <a:r>
              <a:rPr lang="en-IN" altLang="en-US" sz="2200" b="1" dirty="0">
                <a:solidFill>
                  <a:prstClr val="black"/>
                </a:solidFill>
                <a:latin typeface="Calibri" pitchFamily="34" charset="0"/>
              </a:rPr>
              <a:t>is a type.</a:t>
            </a:r>
          </a:p>
          <a:p>
            <a:r>
              <a:rPr lang="en-IN" altLang="en-US" sz="2200" b="1" dirty="0">
                <a:solidFill>
                  <a:prstClr val="black"/>
                </a:solidFill>
                <a:latin typeface="Calibri" pitchFamily="34" charset="0"/>
              </a:rPr>
              <a:t>It can be used just like </a:t>
            </a:r>
            <a:r>
              <a:rPr lang="en-IN" altLang="en-US" sz="2200" b="1" dirty="0" err="1">
                <a:solidFill>
                  <a:prstClr val="black"/>
                </a:solidFill>
                <a:latin typeface="Calibri" pitchFamily="34" charset="0"/>
              </a:rPr>
              <a:t>int</a:t>
            </a:r>
            <a:r>
              <a:rPr lang="en-IN" altLang="en-US" sz="2200" b="1" dirty="0">
                <a:solidFill>
                  <a:prstClr val="black"/>
                </a:solidFill>
                <a:latin typeface="Calibri" pitchFamily="34" charset="0"/>
              </a:rPr>
              <a:t>, char etc.. </a:t>
            </a:r>
          </a:p>
        </p:txBody>
      </p:sp>
      <p:sp>
        <p:nvSpPr>
          <p:cNvPr id="10" name="Rectangle 13"/>
          <p:cNvSpPr>
            <a:spLocks noChangeArrowheads="1"/>
          </p:cNvSpPr>
          <p:nvPr/>
        </p:nvSpPr>
        <p:spPr bwMode="auto">
          <a:xfrm>
            <a:off x="2452662" y="3000373"/>
            <a:ext cx="3276600" cy="767987"/>
          </a:xfrm>
          <a:prstGeom prst="rect">
            <a:avLst/>
          </a:prstGeom>
          <a:solidFill>
            <a:srgbClr val="CCEDB1"/>
          </a:solidFill>
          <a:ln w="9360" cap="flat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en-IN" altLang="en-US" sz="2200" b="1" dirty="0">
                <a:latin typeface="Calibri" pitchFamily="34" charset="0"/>
              </a:rPr>
              <a:t>We can even define an array of struct point</a:t>
            </a:r>
          </a:p>
        </p:txBody>
      </p:sp>
      <p:grpSp>
        <p:nvGrpSpPr>
          <p:cNvPr id="2" name="Group 10"/>
          <p:cNvGrpSpPr/>
          <p:nvPr/>
        </p:nvGrpSpPr>
        <p:grpSpPr>
          <a:xfrm>
            <a:off x="1752600" y="3808433"/>
            <a:ext cx="8610600" cy="2410633"/>
            <a:chOff x="228600" y="2514600"/>
            <a:chExt cx="8610600" cy="2410633"/>
          </a:xfrm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066800" y="2971800"/>
              <a:ext cx="1295400" cy="1447800"/>
            </a:xfrm>
            <a:prstGeom prst="rect">
              <a:avLst/>
            </a:prstGeom>
            <a:solidFill>
              <a:srgbClr val="FFF1CE"/>
            </a:solidFill>
            <a:ln w="9360" cap="flat">
              <a:solidFill>
                <a:srgbClr val="9D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3" name="AutoShape 6"/>
            <p:cNvSpPr>
              <a:spLocks noChangeArrowheads="1"/>
            </p:cNvSpPr>
            <p:nvPr/>
          </p:nvSpPr>
          <p:spPr bwMode="auto">
            <a:xfrm>
              <a:off x="1524000" y="31242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ABF3AD"/>
            </a:solidFill>
            <a:ln w="6480" cap="flat">
              <a:solidFill>
                <a:srgbClr val="5D9A2B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4" name="AutoShape 7"/>
            <p:cNvSpPr>
              <a:spLocks noChangeArrowheads="1"/>
            </p:cNvSpPr>
            <p:nvPr/>
          </p:nvSpPr>
          <p:spPr bwMode="auto">
            <a:xfrm>
              <a:off x="1524000" y="38100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FBD0E4"/>
            </a:solidFill>
            <a:ln w="6480" cap="flat">
              <a:solidFill>
                <a:srgbClr val="5D9A2B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1146175" y="3200400"/>
              <a:ext cx="311602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9D0000"/>
                  </a:solidFill>
                  <a:latin typeface="Calibri" pitchFamily="34" charset="0"/>
                </a:rPr>
                <a:t>x</a:t>
              </a:r>
            </a:p>
          </p:txBody>
        </p:sp>
        <p:sp>
          <p:nvSpPr>
            <p:cNvPr id="16" name="Rectangle 9"/>
            <p:cNvSpPr>
              <a:spLocks noChangeArrowheads="1"/>
            </p:cNvSpPr>
            <p:nvPr/>
          </p:nvSpPr>
          <p:spPr bwMode="auto">
            <a:xfrm>
              <a:off x="1146175" y="3886200"/>
              <a:ext cx="314808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9D0000"/>
                  </a:solidFill>
                  <a:latin typeface="Calibri" pitchFamily="34" charset="0"/>
                </a:rPr>
                <a:t>y</a:t>
              </a:r>
            </a:p>
          </p:txBody>
        </p:sp>
        <p:sp>
          <p:nvSpPr>
            <p:cNvPr id="17" name="Rectangle 10"/>
            <p:cNvSpPr>
              <a:spLocks noChangeArrowheads="1"/>
            </p:cNvSpPr>
            <p:nvPr/>
          </p:nvSpPr>
          <p:spPr bwMode="auto">
            <a:xfrm>
              <a:off x="233363" y="2514600"/>
              <a:ext cx="541343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9D0000"/>
                  </a:solidFill>
                  <a:latin typeface="Calibri" pitchFamily="34" charset="0"/>
                </a:rPr>
                <a:t>pts</a:t>
              </a:r>
            </a:p>
          </p:txBody>
        </p:sp>
        <p:sp>
          <p:nvSpPr>
            <p:cNvPr id="18" name="Rectangle 14"/>
            <p:cNvSpPr>
              <a:spLocks noChangeArrowheads="1"/>
            </p:cNvSpPr>
            <p:nvPr/>
          </p:nvSpPr>
          <p:spPr bwMode="auto">
            <a:xfrm>
              <a:off x="2362200" y="2971800"/>
              <a:ext cx="1295400" cy="1447800"/>
            </a:xfrm>
            <a:prstGeom prst="rect">
              <a:avLst/>
            </a:prstGeom>
            <a:solidFill>
              <a:srgbClr val="FFF1CE"/>
            </a:solidFill>
            <a:ln w="9360" cap="flat">
              <a:solidFill>
                <a:srgbClr val="9D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9" name="AutoShape 15"/>
            <p:cNvSpPr>
              <a:spLocks noChangeArrowheads="1"/>
            </p:cNvSpPr>
            <p:nvPr/>
          </p:nvSpPr>
          <p:spPr bwMode="auto">
            <a:xfrm>
              <a:off x="2819400" y="31242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ABF3AD"/>
            </a:solidFill>
            <a:ln w="6480" cap="flat">
              <a:solidFill>
                <a:srgbClr val="5D9A2B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0" name="AutoShape 16"/>
            <p:cNvSpPr>
              <a:spLocks noChangeArrowheads="1"/>
            </p:cNvSpPr>
            <p:nvPr/>
          </p:nvSpPr>
          <p:spPr bwMode="auto">
            <a:xfrm>
              <a:off x="2819400" y="38100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FBD0E4"/>
            </a:solidFill>
            <a:ln w="6480" cap="flat">
              <a:solidFill>
                <a:srgbClr val="5D9A2B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1" name="Rectangle 17"/>
            <p:cNvSpPr>
              <a:spLocks noChangeArrowheads="1"/>
            </p:cNvSpPr>
            <p:nvPr/>
          </p:nvSpPr>
          <p:spPr bwMode="auto">
            <a:xfrm>
              <a:off x="2441575" y="3276600"/>
              <a:ext cx="311602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9D0000"/>
                  </a:solidFill>
                  <a:latin typeface="Calibri" pitchFamily="34" charset="0"/>
                </a:rPr>
                <a:t>x</a:t>
              </a:r>
            </a:p>
          </p:txBody>
        </p:sp>
        <p:sp>
          <p:nvSpPr>
            <p:cNvPr id="22" name="Rectangle 18"/>
            <p:cNvSpPr>
              <a:spLocks noChangeArrowheads="1"/>
            </p:cNvSpPr>
            <p:nvPr/>
          </p:nvSpPr>
          <p:spPr bwMode="auto">
            <a:xfrm>
              <a:off x="2441575" y="3962400"/>
              <a:ext cx="314808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9D0000"/>
                  </a:solidFill>
                  <a:latin typeface="Calibri" pitchFamily="34" charset="0"/>
                </a:rPr>
                <a:t>y</a:t>
              </a:r>
            </a:p>
          </p:txBody>
        </p:sp>
        <p:sp>
          <p:nvSpPr>
            <p:cNvPr id="23" name="Rectangle 19"/>
            <p:cNvSpPr>
              <a:spLocks noChangeArrowheads="1"/>
            </p:cNvSpPr>
            <p:nvPr/>
          </p:nvSpPr>
          <p:spPr bwMode="auto">
            <a:xfrm>
              <a:off x="3657600" y="2971800"/>
              <a:ext cx="1295400" cy="1447800"/>
            </a:xfrm>
            <a:prstGeom prst="rect">
              <a:avLst/>
            </a:prstGeom>
            <a:solidFill>
              <a:srgbClr val="FFF1CE"/>
            </a:solidFill>
            <a:ln w="9360" cap="flat">
              <a:solidFill>
                <a:srgbClr val="9D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4" name="AutoShape 20"/>
            <p:cNvSpPr>
              <a:spLocks noChangeArrowheads="1"/>
            </p:cNvSpPr>
            <p:nvPr/>
          </p:nvSpPr>
          <p:spPr bwMode="auto">
            <a:xfrm>
              <a:off x="4114800" y="31242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ABF3AD"/>
            </a:solidFill>
            <a:ln w="6480" cap="flat">
              <a:solidFill>
                <a:srgbClr val="5D9A2B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5" name="AutoShape 21"/>
            <p:cNvSpPr>
              <a:spLocks noChangeArrowheads="1"/>
            </p:cNvSpPr>
            <p:nvPr/>
          </p:nvSpPr>
          <p:spPr bwMode="auto">
            <a:xfrm>
              <a:off x="4114800" y="38100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FBD0E4"/>
            </a:solidFill>
            <a:ln w="6480" cap="flat">
              <a:solidFill>
                <a:srgbClr val="5D9A2B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6" name="Rectangle 22"/>
            <p:cNvSpPr>
              <a:spLocks noChangeArrowheads="1"/>
            </p:cNvSpPr>
            <p:nvPr/>
          </p:nvSpPr>
          <p:spPr bwMode="auto">
            <a:xfrm>
              <a:off x="3736975" y="3200400"/>
              <a:ext cx="311602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9D0000"/>
                  </a:solidFill>
                  <a:latin typeface="Calibri" pitchFamily="34" charset="0"/>
                </a:rPr>
                <a:t>x</a:t>
              </a:r>
            </a:p>
          </p:txBody>
        </p:sp>
        <p:sp>
          <p:nvSpPr>
            <p:cNvPr id="27" name="Rectangle 23"/>
            <p:cNvSpPr>
              <a:spLocks noChangeArrowheads="1"/>
            </p:cNvSpPr>
            <p:nvPr/>
          </p:nvSpPr>
          <p:spPr bwMode="auto">
            <a:xfrm>
              <a:off x="3736975" y="3886200"/>
              <a:ext cx="314808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9D0000"/>
                  </a:solidFill>
                  <a:latin typeface="Calibri" pitchFamily="34" charset="0"/>
                </a:rPr>
                <a:t>y</a:t>
              </a:r>
            </a:p>
          </p:txBody>
        </p:sp>
        <p:sp>
          <p:nvSpPr>
            <p:cNvPr id="28" name="Rectangle 24"/>
            <p:cNvSpPr>
              <a:spLocks noChangeArrowheads="1"/>
            </p:cNvSpPr>
            <p:nvPr/>
          </p:nvSpPr>
          <p:spPr bwMode="auto">
            <a:xfrm>
              <a:off x="4953000" y="2971800"/>
              <a:ext cx="1295400" cy="1447800"/>
            </a:xfrm>
            <a:prstGeom prst="rect">
              <a:avLst/>
            </a:prstGeom>
            <a:solidFill>
              <a:srgbClr val="FFF1CE"/>
            </a:solidFill>
            <a:ln w="9360" cap="flat">
              <a:solidFill>
                <a:srgbClr val="9D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9" name="AutoShape 25"/>
            <p:cNvSpPr>
              <a:spLocks noChangeArrowheads="1"/>
            </p:cNvSpPr>
            <p:nvPr/>
          </p:nvSpPr>
          <p:spPr bwMode="auto">
            <a:xfrm>
              <a:off x="5410200" y="31242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ABF3AD"/>
            </a:solidFill>
            <a:ln w="6480" cap="flat">
              <a:solidFill>
                <a:srgbClr val="5D9A2B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30" name="AutoShape 26"/>
            <p:cNvSpPr>
              <a:spLocks noChangeArrowheads="1"/>
            </p:cNvSpPr>
            <p:nvPr/>
          </p:nvSpPr>
          <p:spPr bwMode="auto">
            <a:xfrm>
              <a:off x="5410200" y="38100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FBD0E4"/>
            </a:solidFill>
            <a:ln w="6480" cap="flat">
              <a:solidFill>
                <a:srgbClr val="5D9A2B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31" name="Rectangle 27"/>
            <p:cNvSpPr>
              <a:spLocks noChangeArrowheads="1"/>
            </p:cNvSpPr>
            <p:nvPr/>
          </p:nvSpPr>
          <p:spPr bwMode="auto">
            <a:xfrm>
              <a:off x="5032375" y="3276600"/>
              <a:ext cx="311602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9D0000"/>
                  </a:solidFill>
                  <a:latin typeface="Calibri" pitchFamily="34" charset="0"/>
                </a:rPr>
                <a:t>x</a:t>
              </a:r>
            </a:p>
          </p:txBody>
        </p:sp>
        <p:sp>
          <p:nvSpPr>
            <p:cNvPr id="32" name="Rectangle 28"/>
            <p:cNvSpPr>
              <a:spLocks noChangeArrowheads="1"/>
            </p:cNvSpPr>
            <p:nvPr/>
          </p:nvSpPr>
          <p:spPr bwMode="auto">
            <a:xfrm>
              <a:off x="5032375" y="3962400"/>
              <a:ext cx="314808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9D0000"/>
                  </a:solidFill>
                  <a:latin typeface="Calibri" pitchFamily="34" charset="0"/>
                </a:rPr>
                <a:t>y</a:t>
              </a:r>
            </a:p>
          </p:txBody>
        </p:sp>
        <p:sp>
          <p:nvSpPr>
            <p:cNvPr id="33" name="Rectangle 29"/>
            <p:cNvSpPr>
              <a:spLocks noChangeArrowheads="1"/>
            </p:cNvSpPr>
            <p:nvPr/>
          </p:nvSpPr>
          <p:spPr bwMode="auto">
            <a:xfrm>
              <a:off x="6248400" y="2971800"/>
              <a:ext cx="1295400" cy="1447800"/>
            </a:xfrm>
            <a:prstGeom prst="rect">
              <a:avLst/>
            </a:prstGeom>
            <a:solidFill>
              <a:srgbClr val="FFF1CE"/>
            </a:solidFill>
            <a:ln w="9360" cap="flat">
              <a:solidFill>
                <a:srgbClr val="9D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34" name="AutoShape 30"/>
            <p:cNvSpPr>
              <a:spLocks noChangeArrowheads="1"/>
            </p:cNvSpPr>
            <p:nvPr/>
          </p:nvSpPr>
          <p:spPr bwMode="auto">
            <a:xfrm>
              <a:off x="6705600" y="31242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ABF3AD"/>
            </a:solidFill>
            <a:ln w="6480" cap="flat">
              <a:solidFill>
                <a:srgbClr val="5D9A2B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35" name="AutoShape 31"/>
            <p:cNvSpPr>
              <a:spLocks noChangeArrowheads="1"/>
            </p:cNvSpPr>
            <p:nvPr/>
          </p:nvSpPr>
          <p:spPr bwMode="auto">
            <a:xfrm>
              <a:off x="6705600" y="38100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FBD0E4"/>
            </a:solidFill>
            <a:ln w="6480" cap="flat">
              <a:solidFill>
                <a:srgbClr val="5D9A2B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36" name="Rectangle 32"/>
            <p:cNvSpPr>
              <a:spLocks noChangeArrowheads="1"/>
            </p:cNvSpPr>
            <p:nvPr/>
          </p:nvSpPr>
          <p:spPr bwMode="auto">
            <a:xfrm>
              <a:off x="6327775" y="3200400"/>
              <a:ext cx="311602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9D0000"/>
                  </a:solidFill>
                  <a:latin typeface="Calibri" pitchFamily="34" charset="0"/>
                </a:rPr>
                <a:t>x</a:t>
              </a:r>
            </a:p>
          </p:txBody>
        </p:sp>
        <p:sp>
          <p:nvSpPr>
            <p:cNvPr id="37" name="Rectangle 33"/>
            <p:cNvSpPr>
              <a:spLocks noChangeArrowheads="1"/>
            </p:cNvSpPr>
            <p:nvPr/>
          </p:nvSpPr>
          <p:spPr bwMode="auto">
            <a:xfrm>
              <a:off x="6327775" y="3886200"/>
              <a:ext cx="314808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9D0000"/>
                  </a:solidFill>
                  <a:latin typeface="Calibri" pitchFamily="34" charset="0"/>
                </a:rPr>
                <a:t>y</a:t>
              </a:r>
            </a:p>
          </p:txBody>
        </p:sp>
        <p:sp>
          <p:nvSpPr>
            <p:cNvPr id="38" name="Rectangle 34"/>
            <p:cNvSpPr>
              <a:spLocks noChangeArrowheads="1"/>
            </p:cNvSpPr>
            <p:nvPr/>
          </p:nvSpPr>
          <p:spPr bwMode="auto">
            <a:xfrm>
              <a:off x="7543800" y="2971800"/>
              <a:ext cx="1295400" cy="1447800"/>
            </a:xfrm>
            <a:prstGeom prst="rect">
              <a:avLst/>
            </a:prstGeom>
            <a:solidFill>
              <a:srgbClr val="FFF1CE"/>
            </a:solidFill>
            <a:ln w="9360" cap="flat">
              <a:solidFill>
                <a:srgbClr val="9D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39" name="AutoShape 35"/>
            <p:cNvSpPr>
              <a:spLocks noChangeArrowheads="1"/>
            </p:cNvSpPr>
            <p:nvPr/>
          </p:nvSpPr>
          <p:spPr bwMode="auto">
            <a:xfrm>
              <a:off x="8001000" y="31242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ABF3AD"/>
            </a:solidFill>
            <a:ln w="6480" cap="flat">
              <a:solidFill>
                <a:srgbClr val="5D9A2B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40" name="AutoShape 36"/>
            <p:cNvSpPr>
              <a:spLocks noChangeArrowheads="1"/>
            </p:cNvSpPr>
            <p:nvPr/>
          </p:nvSpPr>
          <p:spPr bwMode="auto">
            <a:xfrm>
              <a:off x="8001000" y="38100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FBD0E4"/>
            </a:solidFill>
            <a:ln w="6480" cap="flat">
              <a:solidFill>
                <a:srgbClr val="5D9A2B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41" name="Rectangle 37"/>
            <p:cNvSpPr>
              <a:spLocks noChangeArrowheads="1"/>
            </p:cNvSpPr>
            <p:nvPr/>
          </p:nvSpPr>
          <p:spPr bwMode="auto">
            <a:xfrm>
              <a:off x="7623175" y="3276600"/>
              <a:ext cx="311602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9D0000"/>
                  </a:solidFill>
                  <a:latin typeface="Calibri" pitchFamily="34" charset="0"/>
                </a:rPr>
                <a:t>x</a:t>
              </a:r>
            </a:p>
          </p:txBody>
        </p:sp>
        <p:sp>
          <p:nvSpPr>
            <p:cNvPr id="42" name="Rectangle 38"/>
            <p:cNvSpPr>
              <a:spLocks noChangeArrowheads="1"/>
            </p:cNvSpPr>
            <p:nvPr/>
          </p:nvSpPr>
          <p:spPr bwMode="auto">
            <a:xfrm>
              <a:off x="7623175" y="3962400"/>
              <a:ext cx="314808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9D0000"/>
                  </a:solidFill>
                  <a:latin typeface="Calibri" pitchFamily="34" charset="0"/>
                </a:rPr>
                <a:t>y</a:t>
              </a:r>
            </a:p>
          </p:txBody>
        </p:sp>
        <p:sp>
          <p:nvSpPr>
            <p:cNvPr id="43" name="Rectangle 39"/>
            <p:cNvSpPr>
              <a:spLocks noChangeArrowheads="1"/>
            </p:cNvSpPr>
            <p:nvPr/>
          </p:nvSpPr>
          <p:spPr bwMode="auto">
            <a:xfrm>
              <a:off x="228600" y="2895600"/>
              <a:ext cx="533400" cy="457200"/>
            </a:xfrm>
            <a:prstGeom prst="rect">
              <a:avLst/>
            </a:prstGeom>
            <a:solidFill>
              <a:srgbClr val="C7D0E9"/>
            </a:solidFill>
            <a:ln w="25560" cap="flat">
              <a:solidFill>
                <a:srgbClr val="5D9A2B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cxnSp>
          <p:nvCxnSpPr>
            <p:cNvPr id="44" name="AutoShape 40"/>
            <p:cNvCxnSpPr>
              <a:cxnSpLocks noChangeShapeType="1"/>
            </p:cNvCxnSpPr>
            <p:nvPr/>
          </p:nvCxnSpPr>
          <p:spPr bwMode="auto">
            <a:xfrm>
              <a:off x="533400" y="3124200"/>
              <a:ext cx="533400" cy="76200"/>
            </a:xfrm>
            <a:prstGeom prst="bentConnector3">
              <a:avLst>
                <a:gd name="adj1" fmla="val 50000"/>
              </a:avLst>
            </a:prstGeom>
            <a:noFill/>
            <a:ln w="25560" cap="flat">
              <a:solidFill>
                <a:srgbClr val="9D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45" name="Rectangle 41"/>
            <p:cNvSpPr>
              <a:spLocks noChangeArrowheads="1"/>
            </p:cNvSpPr>
            <p:nvPr/>
          </p:nvSpPr>
          <p:spPr bwMode="auto">
            <a:xfrm>
              <a:off x="1300163" y="4495800"/>
              <a:ext cx="866754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>
              <a:lvl1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1pPr>
              <a:lvl2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2pPr>
              <a:lvl3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3pPr>
              <a:lvl4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4pPr>
              <a:lvl5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9pPr>
            </a:lstStyle>
            <a:p>
              <a:r>
                <a:rPr lang="en-IN" altLang="en-US" sz="2200" b="1" dirty="0">
                  <a:solidFill>
                    <a:srgbClr val="9D0000"/>
                  </a:solidFill>
                  <a:latin typeface="Calibri" pitchFamily="34" charset="0"/>
                </a:rPr>
                <a:t>pts[0]</a:t>
              </a:r>
            </a:p>
          </p:txBody>
        </p:sp>
        <p:sp>
          <p:nvSpPr>
            <p:cNvPr id="46" name="Rectangle 42"/>
            <p:cNvSpPr>
              <a:spLocks noChangeArrowheads="1"/>
            </p:cNvSpPr>
            <p:nvPr/>
          </p:nvSpPr>
          <p:spPr bwMode="auto">
            <a:xfrm>
              <a:off x="2366963" y="4495800"/>
              <a:ext cx="866754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>
              <a:lvl1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1pPr>
              <a:lvl2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2pPr>
              <a:lvl3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3pPr>
              <a:lvl4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4pPr>
              <a:lvl5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9pPr>
            </a:lstStyle>
            <a:p>
              <a:r>
                <a:rPr lang="en-IN" altLang="en-US" sz="2200" b="1" dirty="0">
                  <a:solidFill>
                    <a:srgbClr val="9D0000"/>
                  </a:solidFill>
                  <a:latin typeface="Calibri" pitchFamily="34" charset="0"/>
                </a:rPr>
                <a:t>pts[1]</a:t>
              </a:r>
            </a:p>
          </p:txBody>
        </p:sp>
        <p:sp>
          <p:nvSpPr>
            <p:cNvPr id="47" name="Rectangle 43"/>
            <p:cNvSpPr>
              <a:spLocks noChangeArrowheads="1"/>
            </p:cNvSpPr>
            <p:nvPr/>
          </p:nvSpPr>
          <p:spPr bwMode="auto">
            <a:xfrm>
              <a:off x="3662363" y="4495800"/>
              <a:ext cx="866754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>
              <a:lvl1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1pPr>
              <a:lvl2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2pPr>
              <a:lvl3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3pPr>
              <a:lvl4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4pPr>
              <a:lvl5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9pPr>
            </a:lstStyle>
            <a:p>
              <a:r>
                <a:rPr lang="en-IN" altLang="en-US" sz="2200" b="1" dirty="0">
                  <a:solidFill>
                    <a:srgbClr val="9D0000"/>
                  </a:solidFill>
                  <a:latin typeface="Calibri" pitchFamily="34" charset="0"/>
                </a:rPr>
                <a:t>pts[2]</a:t>
              </a:r>
            </a:p>
          </p:txBody>
        </p:sp>
        <p:sp>
          <p:nvSpPr>
            <p:cNvPr id="48" name="Rectangle 44"/>
            <p:cNvSpPr>
              <a:spLocks noChangeArrowheads="1"/>
            </p:cNvSpPr>
            <p:nvPr/>
          </p:nvSpPr>
          <p:spPr bwMode="auto">
            <a:xfrm>
              <a:off x="5110163" y="4495800"/>
              <a:ext cx="866754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>
              <a:lvl1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1pPr>
              <a:lvl2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2pPr>
              <a:lvl3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3pPr>
              <a:lvl4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4pPr>
              <a:lvl5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9pPr>
            </a:lstStyle>
            <a:p>
              <a:r>
                <a:rPr lang="en-IN" altLang="en-US" sz="2200" b="1" dirty="0">
                  <a:solidFill>
                    <a:srgbClr val="9D0000"/>
                  </a:solidFill>
                  <a:latin typeface="Calibri" pitchFamily="34" charset="0"/>
                </a:rPr>
                <a:t>pts[3]</a:t>
              </a:r>
            </a:p>
          </p:txBody>
        </p:sp>
        <p:sp>
          <p:nvSpPr>
            <p:cNvPr id="49" name="Rectangle 45"/>
            <p:cNvSpPr>
              <a:spLocks noChangeArrowheads="1"/>
            </p:cNvSpPr>
            <p:nvPr/>
          </p:nvSpPr>
          <p:spPr bwMode="auto">
            <a:xfrm>
              <a:off x="6405563" y="4495800"/>
              <a:ext cx="866754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>
              <a:lvl1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1pPr>
              <a:lvl2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2pPr>
              <a:lvl3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3pPr>
              <a:lvl4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4pPr>
              <a:lvl5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9pPr>
            </a:lstStyle>
            <a:p>
              <a:r>
                <a:rPr lang="en-IN" altLang="en-US" sz="2200" b="1" dirty="0">
                  <a:solidFill>
                    <a:srgbClr val="9D0000"/>
                  </a:solidFill>
                  <a:latin typeface="Calibri" pitchFamily="34" charset="0"/>
                </a:rPr>
                <a:t>pts[4]</a:t>
              </a:r>
            </a:p>
          </p:txBody>
        </p:sp>
        <p:sp>
          <p:nvSpPr>
            <p:cNvPr id="50" name="Rectangle 46"/>
            <p:cNvSpPr>
              <a:spLocks noChangeArrowheads="1"/>
            </p:cNvSpPr>
            <p:nvPr/>
          </p:nvSpPr>
          <p:spPr bwMode="auto">
            <a:xfrm>
              <a:off x="7700963" y="4495800"/>
              <a:ext cx="866754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>
              <a:lvl1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1pPr>
              <a:lvl2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2pPr>
              <a:lvl3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3pPr>
              <a:lvl4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4pPr>
              <a:lvl5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9pPr>
            </a:lstStyle>
            <a:p>
              <a:r>
                <a:rPr lang="en-IN" altLang="en-US" sz="2200" b="1" dirty="0">
                  <a:solidFill>
                    <a:srgbClr val="9D0000"/>
                  </a:solidFill>
                  <a:latin typeface="Calibri" pitchFamily="34" charset="0"/>
                </a:rPr>
                <a:t>pts[5]</a:t>
              </a:r>
            </a:p>
          </p:txBody>
        </p:sp>
      </p:grpSp>
      <p:sp>
        <p:nvSpPr>
          <p:cNvPr id="53" name="Rectangle 49"/>
          <p:cNvSpPr>
            <a:spLocks noChangeArrowheads="1"/>
          </p:cNvSpPr>
          <p:nvPr/>
        </p:nvSpPr>
        <p:spPr bwMode="auto">
          <a:xfrm>
            <a:off x="5810248" y="1393765"/>
            <a:ext cx="4572000" cy="767987"/>
          </a:xfrm>
          <a:prstGeom prst="rect">
            <a:avLst/>
          </a:prstGeom>
          <a:solidFill>
            <a:srgbClr val="FFE39D"/>
          </a:solidFill>
          <a:ln w="9360" cap="flat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5000" rIns="90000" bIns="4500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en-IN" altLang="en-US" sz="2200" b="1" dirty="0">
                <a:solidFill>
                  <a:prstClr val="black"/>
                </a:solidFill>
                <a:latin typeface="Calibri" pitchFamily="34" charset="0"/>
              </a:rPr>
              <a:t>For now, define </a:t>
            </a:r>
            <a:r>
              <a:rPr lang="en-IN" altLang="en-US" sz="2200" b="1" dirty="0" err="1">
                <a:solidFill>
                  <a:prstClr val="black"/>
                </a:solidFill>
                <a:latin typeface="Calibri" pitchFamily="34" charset="0"/>
              </a:rPr>
              <a:t>structs</a:t>
            </a:r>
            <a:r>
              <a:rPr lang="en-IN" altLang="en-US" sz="2200" b="1" dirty="0">
                <a:solidFill>
                  <a:prstClr val="black"/>
                </a:solidFill>
                <a:latin typeface="Calibri" pitchFamily="34" charset="0"/>
              </a:rPr>
              <a:t> in the beginning of the file, after #include.</a:t>
            </a:r>
          </a:p>
        </p:txBody>
      </p:sp>
      <p:sp>
        <p:nvSpPr>
          <p:cNvPr id="55" name="Rectangle 2"/>
          <p:cNvSpPr>
            <a:spLocks noChangeArrowheads="1"/>
          </p:cNvSpPr>
          <p:nvPr/>
        </p:nvSpPr>
        <p:spPr bwMode="auto">
          <a:xfrm>
            <a:off x="1639289" y="0"/>
            <a:ext cx="2667000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ctr"/>
            <a:r>
              <a:rPr lang="en-IN" altLang="en-US" sz="3200" b="1" dirty="0">
                <a:solidFill>
                  <a:prstClr val="black"/>
                </a:solidFill>
                <a:latin typeface="Calibri" pitchFamily="34" charset="0"/>
              </a:rPr>
              <a:t>Structures</a:t>
            </a:r>
          </a:p>
        </p:txBody>
      </p:sp>
      <p:sp>
        <p:nvSpPr>
          <p:cNvPr id="54" name="Slide Number Placeholder 5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67324E2-95D1-44EF-ADD6-8E47809E8411}" type="slidenum">
              <a:rPr lang="en-IN" alt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5</a:t>
            </a:fld>
            <a:endParaRPr lang="en-IN" alt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86653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5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67324E2-95D1-44EF-ADD6-8E47809E8411}" type="slidenum">
              <a:rPr lang="en-IN" alt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6</a:t>
            </a:fld>
            <a:endParaRPr lang="en-IN" alt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752600" y="714357"/>
            <a:ext cx="8610600" cy="2410633"/>
            <a:chOff x="228600" y="2514600"/>
            <a:chExt cx="8610600" cy="2410633"/>
          </a:xfrm>
        </p:grpSpPr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1066800" y="2971800"/>
              <a:ext cx="1295400" cy="1447800"/>
            </a:xfrm>
            <a:prstGeom prst="rect">
              <a:avLst/>
            </a:prstGeom>
            <a:solidFill>
              <a:srgbClr val="FFF1CE"/>
            </a:solidFill>
            <a:ln w="9360" cap="flat">
              <a:solidFill>
                <a:srgbClr val="9D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" name="AutoShape 6"/>
            <p:cNvSpPr>
              <a:spLocks noChangeArrowheads="1"/>
            </p:cNvSpPr>
            <p:nvPr/>
          </p:nvSpPr>
          <p:spPr bwMode="auto">
            <a:xfrm>
              <a:off x="1524000" y="31242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ABF3AD"/>
            </a:solidFill>
            <a:ln w="6480" cap="flat">
              <a:solidFill>
                <a:srgbClr val="5D9A2B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7" name="AutoShape 7"/>
            <p:cNvSpPr>
              <a:spLocks noChangeArrowheads="1"/>
            </p:cNvSpPr>
            <p:nvPr/>
          </p:nvSpPr>
          <p:spPr bwMode="auto">
            <a:xfrm>
              <a:off x="1524000" y="38100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FBD0E4"/>
            </a:solidFill>
            <a:ln w="6480" cap="flat">
              <a:solidFill>
                <a:srgbClr val="5D9A2B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>
              <a:off x="1146175" y="3200400"/>
              <a:ext cx="311602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9D0000"/>
                  </a:solidFill>
                  <a:latin typeface="Calibri" pitchFamily="34" charset="0"/>
                </a:rPr>
                <a:t>x</a:t>
              </a:r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1146175" y="3886200"/>
              <a:ext cx="314808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9D0000"/>
                  </a:solidFill>
                  <a:latin typeface="Calibri" pitchFamily="34" charset="0"/>
                </a:rPr>
                <a:t>y</a:t>
              </a:r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233363" y="2514600"/>
              <a:ext cx="541343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9D0000"/>
                  </a:solidFill>
                  <a:latin typeface="Calibri" pitchFamily="34" charset="0"/>
                </a:rPr>
                <a:t>pts</a:t>
              </a:r>
            </a:p>
          </p:txBody>
        </p:sp>
        <p:sp>
          <p:nvSpPr>
            <p:cNvPr id="11" name="Rectangle 14"/>
            <p:cNvSpPr>
              <a:spLocks noChangeArrowheads="1"/>
            </p:cNvSpPr>
            <p:nvPr/>
          </p:nvSpPr>
          <p:spPr bwMode="auto">
            <a:xfrm>
              <a:off x="2362200" y="2971800"/>
              <a:ext cx="1295400" cy="1447800"/>
            </a:xfrm>
            <a:prstGeom prst="rect">
              <a:avLst/>
            </a:prstGeom>
            <a:solidFill>
              <a:srgbClr val="FFF1CE"/>
            </a:solidFill>
            <a:ln w="9360" cap="flat">
              <a:solidFill>
                <a:srgbClr val="9D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2" name="AutoShape 15"/>
            <p:cNvSpPr>
              <a:spLocks noChangeArrowheads="1"/>
            </p:cNvSpPr>
            <p:nvPr/>
          </p:nvSpPr>
          <p:spPr bwMode="auto">
            <a:xfrm>
              <a:off x="2819400" y="31242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ABF3AD"/>
            </a:solidFill>
            <a:ln w="6480" cap="flat">
              <a:solidFill>
                <a:srgbClr val="5D9A2B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3" name="AutoShape 16"/>
            <p:cNvSpPr>
              <a:spLocks noChangeArrowheads="1"/>
            </p:cNvSpPr>
            <p:nvPr/>
          </p:nvSpPr>
          <p:spPr bwMode="auto">
            <a:xfrm>
              <a:off x="2819400" y="38100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FBD0E4"/>
            </a:solidFill>
            <a:ln w="6480" cap="flat">
              <a:solidFill>
                <a:srgbClr val="5D9A2B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4" name="Rectangle 17"/>
            <p:cNvSpPr>
              <a:spLocks noChangeArrowheads="1"/>
            </p:cNvSpPr>
            <p:nvPr/>
          </p:nvSpPr>
          <p:spPr bwMode="auto">
            <a:xfrm>
              <a:off x="2441575" y="3276600"/>
              <a:ext cx="311602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9D0000"/>
                  </a:solidFill>
                  <a:latin typeface="Calibri" pitchFamily="34" charset="0"/>
                </a:rPr>
                <a:t>x</a:t>
              </a:r>
            </a:p>
          </p:txBody>
        </p:sp>
        <p:sp>
          <p:nvSpPr>
            <p:cNvPr id="15" name="Rectangle 18"/>
            <p:cNvSpPr>
              <a:spLocks noChangeArrowheads="1"/>
            </p:cNvSpPr>
            <p:nvPr/>
          </p:nvSpPr>
          <p:spPr bwMode="auto">
            <a:xfrm>
              <a:off x="2441575" y="3962400"/>
              <a:ext cx="314808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9D0000"/>
                  </a:solidFill>
                  <a:latin typeface="Calibri" pitchFamily="34" charset="0"/>
                </a:rPr>
                <a:t>y</a:t>
              </a:r>
            </a:p>
          </p:txBody>
        </p:sp>
        <p:sp>
          <p:nvSpPr>
            <p:cNvPr id="16" name="Rectangle 19"/>
            <p:cNvSpPr>
              <a:spLocks noChangeArrowheads="1"/>
            </p:cNvSpPr>
            <p:nvPr/>
          </p:nvSpPr>
          <p:spPr bwMode="auto">
            <a:xfrm>
              <a:off x="3657600" y="2971800"/>
              <a:ext cx="1295400" cy="1447800"/>
            </a:xfrm>
            <a:prstGeom prst="rect">
              <a:avLst/>
            </a:prstGeom>
            <a:solidFill>
              <a:srgbClr val="FFF1CE"/>
            </a:solidFill>
            <a:ln w="9360" cap="flat">
              <a:solidFill>
                <a:srgbClr val="9D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7" name="AutoShape 20"/>
            <p:cNvSpPr>
              <a:spLocks noChangeArrowheads="1"/>
            </p:cNvSpPr>
            <p:nvPr/>
          </p:nvSpPr>
          <p:spPr bwMode="auto">
            <a:xfrm>
              <a:off x="4114800" y="31242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ABF3AD"/>
            </a:solidFill>
            <a:ln w="6480" cap="flat">
              <a:solidFill>
                <a:srgbClr val="5D9A2B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8" name="AutoShape 21"/>
            <p:cNvSpPr>
              <a:spLocks noChangeArrowheads="1"/>
            </p:cNvSpPr>
            <p:nvPr/>
          </p:nvSpPr>
          <p:spPr bwMode="auto">
            <a:xfrm>
              <a:off x="4114800" y="38100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FBD0E4"/>
            </a:solidFill>
            <a:ln w="6480" cap="flat">
              <a:solidFill>
                <a:srgbClr val="5D9A2B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9" name="Rectangle 22"/>
            <p:cNvSpPr>
              <a:spLocks noChangeArrowheads="1"/>
            </p:cNvSpPr>
            <p:nvPr/>
          </p:nvSpPr>
          <p:spPr bwMode="auto">
            <a:xfrm>
              <a:off x="3736975" y="3200400"/>
              <a:ext cx="311602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9D0000"/>
                  </a:solidFill>
                  <a:latin typeface="Calibri" pitchFamily="34" charset="0"/>
                </a:rPr>
                <a:t>x</a:t>
              </a:r>
            </a:p>
          </p:txBody>
        </p:sp>
        <p:sp>
          <p:nvSpPr>
            <p:cNvPr id="20" name="Rectangle 23"/>
            <p:cNvSpPr>
              <a:spLocks noChangeArrowheads="1"/>
            </p:cNvSpPr>
            <p:nvPr/>
          </p:nvSpPr>
          <p:spPr bwMode="auto">
            <a:xfrm>
              <a:off x="3736975" y="3886200"/>
              <a:ext cx="314808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9D0000"/>
                  </a:solidFill>
                  <a:latin typeface="Calibri" pitchFamily="34" charset="0"/>
                </a:rPr>
                <a:t>y</a:t>
              </a:r>
            </a:p>
          </p:txBody>
        </p:sp>
        <p:sp>
          <p:nvSpPr>
            <p:cNvPr id="21" name="Rectangle 24"/>
            <p:cNvSpPr>
              <a:spLocks noChangeArrowheads="1"/>
            </p:cNvSpPr>
            <p:nvPr/>
          </p:nvSpPr>
          <p:spPr bwMode="auto">
            <a:xfrm>
              <a:off x="4953000" y="2971800"/>
              <a:ext cx="1295400" cy="1447800"/>
            </a:xfrm>
            <a:prstGeom prst="rect">
              <a:avLst/>
            </a:prstGeom>
            <a:solidFill>
              <a:srgbClr val="FFF1CE"/>
            </a:solidFill>
            <a:ln w="9360" cap="flat">
              <a:solidFill>
                <a:srgbClr val="9D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2" name="AutoShape 25"/>
            <p:cNvSpPr>
              <a:spLocks noChangeArrowheads="1"/>
            </p:cNvSpPr>
            <p:nvPr/>
          </p:nvSpPr>
          <p:spPr bwMode="auto">
            <a:xfrm>
              <a:off x="5410200" y="31242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ABF3AD"/>
            </a:solidFill>
            <a:ln w="6480" cap="flat">
              <a:solidFill>
                <a:srgbClr val="5D9A2B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3" name="AutoShape 26"/>
            <p:cNvSpPr>
              <a:spLocks noChangeArrowheads="1"/>
            </p:cNvSpPr>
            <p:nvPr/>
          </p:nvSpPr>
          <p:spPr bwMode="auto">
            <a:xfrm>
              <a:off x="5410200" y="38100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FBD0E4"/>
            </a:solidFill>
            <a:ln w="6480" cap="flat">
              <a:solidFill>
                <a:srgbClr val="5D9A2B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4" name="Rectangle 27"/>
            <p:cNvSpPr>
              <a:spLocks noChangeArrowheads="1"/>
            </p:cNvSpPr>
            <p:nvPr/>
          </p:nvSpPr>
          <p:spPr bwMode="auto">
            <a:xfrm>
              <a:off x="5032375" y="3276600"/>
              <a:ext cx="311602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9D0000"/>
                  </a:solidFill>
                  <a:latin typeface="Calibri" pitchFamily="34" charset="0"/>
                </a:rPr>
                <a:t>x</a:t>
              </a:r>
            </a:p>
          </p:txBody>
        </p:sp>
        <p:sp>
          <p:nvSpPr>
            <p:cNvPr id="25" name="Rectangle 28"/>
            <p:cNvSpPr>
              <a:spLocks noChangeArrowheads="1"/>
            </p:cNvSpPr>
            <p:nvPr/>
          </p:nvSpPr>
          <p:spPr bwMode="auto">
            <a:xfrm>
              <a:off x="5032375" y="3962400"/>
              <a:ext cx="314808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9D0000"/>
                  </a:solidFill>
                  <a:latin typeface="Calibri" pitchFamily="34" charset="0"/>
                </a:rPr>
                <a:t>y</a:t>
              </a:r>
            </a:p>
          </p:txBody>
        </p:sp>
        <p:sp>
          <p:nvSpPr>
            <p:cNvPr id="26" name="Rectangle 29"/>
            <p:cNvSpPr>
              <a:spLocks noChangeArrowheads="1"/>
            </p:cNvSpPr>
            <p:nvPr/>
          </p:nvSpPr>
          <p:spPr bwMode="auto">
            <a:xfrm>
              <a:off x="6248400" y="2971800"/>
              <a:ext cx="1295400" cy="1447800"/>
            </a:xfrm>
            <a:prstGeom prst="rect">
              <a:avLst/>
            </a:prstGeom>
            <a:solidFill>
              <a:srgbClr val="FFF1CE"/>
            </a:solidFill>
            <a:ln w="9360" cap="flat">
              <a:solidFill>
                <a:srgbClr val="9D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7" name="AutoShape 30"/>
            <p:cNvSpPr>
              <a:spLocks noChangeArrowheads="1"/>
            </p:cNvSpPr>
            <p:nvPr/>
          </p:nvSpPr>
          <p:spPr bwMode="auto">
            <a:xfrm>
              <a:off x="6705600" y="31242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ABF3AD"/>
            </a:solidFill>
            <a:ln w="6480" cap="flat">
              <a:solidFill>
                <a:srgbClr val="5D9A2B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8" name="AutoShape 31"/>
            <p:cNvSpPr>
              <a:spLocks noChangeArrowheads="1"/>
            </p:cNvSpPr>
            <p:nvPr/>
          </p:nvSpPr>
          <p:spPr bwMode="auto">
            <a:xfrm>
              <a:off x="6705600" y="38100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FBD0E4"/>
            </a:solidFill>
            <a:ln w="6480" cap="flat">
              <a:solidFill>
                <a:srgbClr val="5D9A2B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9" name="Rectangle 32"/>
            <p:cNvSpPr>
              <a:spLocks noChangeArrowheads="1"/>
            </p:cNvSpPr>
            <p:nvPr/>
          </p:nvSpPr>
          <p:spPr bwMode="auto">
            <a:xfrm>
              <a:off x="6327775" y="3200400"/>
              <a:ext cx="311602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9D0000"/>
                  </a:solidFill>
                  <a:latin typeface="Calibri" pitchFamily="34" charset="0"/>
                </a:rPr>
                <a:t>x</a:t>
              </a:r>
            </a:p>
          </p:txBody>
        </p:sp>
        <p:sp>
          <p:nvSpPr>
            <p:cNvPr id="30" name="Rectangle 33"/>
            <p:cNvSpPr>
              <a:spLocks noChangeArrowheads="1"/>
            </p:cNvSpPr>
            <p:nvPr/>
          </p:nvSpPr>
          <p:spPr bwMode="auto">
            <a:xfrm>
              <a:off x="6327775" y="3886200"/>
              <a:ext cx="314808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9D0000"/>
                  </a:solidFill>
                  <a:latin typeface="Calibri" pitchFamily="34" charset="0"/>
                </a:rPr>
                <a:t>y</a:t>
              </a:r>
            </a:p>
          </p:txBody>
        </p:sp>
        <p:sp>
          <p:nvSpPr>
            <p:cNvPr id="31" name="Rectangle 34"/>
            <p:cNvSpPr>
              <a:spLocks noChangeArrowheads="1"/>
            </p:cNvSpPr>
            <p:nvPr/>
          </p:nvSpPr>
          <p:spPr bwMode="auto">
            <a:xfrm>
              <a:off x="7543800" y="2971800"/>
              <a:ext cx="1295400" cy="1447800"/>
            </a:xfrm>
            <a:prstGeom prst="rect">
              <a:avLst/>
            </a:prstGeom>
            <a:solidFill>
              <a:srgbClr val="FFF1CE"/>
            </a:solidFill>
            <a:ln w="9360" cap="flat">
              <a:solidFill>
                <a:srgbClr val="9D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32" name="AutoShape 35"/>
            <p:cNvSpPr>
              <a:spLocks noChangeArrowheads="1"/>
            </p:cNvSpPr>
            <p:nvPr/>
          </p:nvSpPr>
          <p:spPr bwMode="auto">
            <a:xfrm>
              <a:off x="8001000" y="31242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ABF3AD"/>
            </a:solidFill>
            <a:ln w="6480" cap="flat">
              <a:solidFill>
                <a:srgbClr val="5D9A2B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33" name="AutoShape 36"/>
            <p:cNvSpPr>
              <a:spLocks noChangeArrowheads="1"/>
            </p:cNvSpPr>
            <p:nvPr/>
          </p:nvSpPr>
          <p:spPr bwMode="auto">
            <a:xfrm>
              <a:off x="8001000" y="38100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FBD0E4"/>
            </a:solidFill>
            <a:ln w="6480" cap="flat">
              <a:solidFill>
                <a:srgbClr val="5D9A2B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34" name="Rectangle 37"/>
            <p:cNvSpPr>
              <a:spLocks noChangeArrowheads="1"/>
            </p:cNvSpPr>
            <p:nvPr/>
          </p:nvSpPr>
          <p:spPr bwMode="auto">
            <a:xfrm>
              <a:off x="7623175" y="3276600"/>
              <a:ext cx="311602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9D0000"/>
                  </a:solidFill>
                  <a:latin typeface="Calibri" pitchFamily="34" charset="0"/>
                </a:rPr>
                <a:t>x</a:t>
              </a:r>
            </a:p>
          </p:txBody>
        </p:sp>
        <p:sp>
          <p:nvSpPr>
            <p:cNvPr id="35" name="Rectangle 38"/>
            <p:cNvSpPr>
              <a:spLocks noChangeArrowheads="1"/>
            </p:cNvSpPr>
            <p:nvPr/>
          </p:nvSpPr>
          <p:spPr bwMode="auto">
            <a:xfrm>
              <a:off x="7623175" y="3962400"/>
              <a:ext cx="314808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9D0000"/>
                  </a:solidFill>
                  <a:latin typeface="Calibri" pitchFamily="34" charset="0"/>
                </a:rPr>
                <a:t>y</a:t>
              </a:r>
            </a:p>
          </p:txBody>
        </p:sp>
        <p:sp>
          <p:nvSpPr>
            <p:cNvPr id="36" name="Rectangle 39"/>
            <p:cNvSpPr>
              <a:spLocks noChangeArrowheads="1"/>
            </p:cNvSpPr>
            <p:nvPr/>
          </p:nvSpPr>
          <p:spPr bwMode="auto">
            <a:xfrm>
              <a:off x="228600" y="2895600"/>
              <a:ext cx="533400" cy="457200"/>
            </a:xfrm>
            <a:prstGeom prst="rect">
              <a:avLst/>
            </a:prstGeom>
            <a:solidFill>
              <a:srgbClr val="C7D0E9"/>
            </a:solidFill>
            <a:ln w="25560" cap="flat">
              <a:solidFill>
                <a:srgbClr val="5D9A2B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cxnSp>
          <p:nvCxnSpPr>
            <p:cNvPr id="37" name="AutoShape 40"/>
            <p:cNvCxnSpPr>
              <a:cxnSpLocks noChangeShapeType="1"/>
            </p:cNvCxnSpPr>
            <p:nvPr/>
          </p:nvCxnSpPr>
          <p:spPr bwMode="auto">
            <a:xfrm>
              <a:off x="533400" y="3124200"/>
              <a:ext cx="533400" cy="76200"/>
            </a:xfrm>
            <a:prstGeom prst="bentConnector3">
              <a:avLst>
                <a:gd name="adj1" fmla="val 50000"/>
              </a:avLst>
            </a:prstGeom>
            <a:noFill/>
            <a:ln w="25560" cap="flat">
              <a:solidFill>
                <a:srgbClr val="9D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38" name="Rectangle 41"/>
            <p:cNvSpPr>
              <a:spLocks noChangeArrowheads="1"/>
            </p:cNvSpPr>
            <p:nvPr/>
          </p:nvSpPr>
          <p:spPr bwMode="auto">
            <a:xfrm>
              <a:off x="1300163" y="4495800"/>
              <a:ext cx="866754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>
              <a:lvl1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1pPr>
              <a:lvl2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2pPr>
              <a:lvl3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3pPr>
              <a:lvl4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4pPr>
              <a:lvl5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9pPr>
            </a:lstStyle>
            <a:p>
              <a:r>
                <a:rPr lang="en-IN" altLang="en-US" sz="2200" b="1" dirty="0">
                  <a:solidFill>
                    <a:srgbClr val="9D0000"/>
                  </a:solidFill>
                  <a:latin typeface="Calibri" pitchFamily="34" charset="0"/>
                </a:rPr>
                <a:t>pts[0]</a:t>
              </a:r>
            </a:p>
          </p:txBody>
        </p:sp>
        <p:sp>
          <p:nvSpPr>
            <p:cNvPr id="39" name="Rectangle 42"/>
            <p:cNvSpPr>
              <a:spLocks noChangeArrowheads="1"/>
            </p:cNvSpPr>
            <p:nvPr/>
          </p:nvSpPr>
          <p:spPr bwMode="auto">
            <a:xfrm>
              <a:off x="2366963" y="4495800"/>
              <a:ext cx="866754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>
              <a:lvl1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1pPr>
              <a:lvl2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2pPr>
              <a:lvl3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3pPr>
              <a:lvl4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4pPr>
              <a:lvl5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9pPr>
            </a:lstStyle>
            <a:p>
              <a:r>
                <a:rPr lang="en-IN" altLang="en-US" sz="2200" b="1" dirty="0">
                  <a:solidFill>
                    <a:srgbClr val="9D0000"/>
                  </a:solidFill>
                  <a:latin typeface="Calibri" pitchFamily="34" charset="0"/>
                </a:rPr>
                <a:t>pts[1]</a:t>
              </a:r>
            </a:p>
          </p:txBody>
        </p:sp>
        <p:sp>
          <p:nvSpPr>
            <p:cNvPr id="40" name="Rectangle 43"/>
            <p:cNvSpPr>
              <a:spLocks noChangeArrowheads="1"/>
            </p:cNvSpPr>
            <p:nvPr/>
          </p:nvSpPr>
          <p:spPr bwMode="auto">
            <a:xfrm>
              <a:off x="3662363" y="4495800"/>
              <a:ext cx="866754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>
              <a:lvl1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1pPr>
              <a:lvl2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2pPr>
              <a:lvl3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3pPr>
              <a:lvl4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4pPr>
              <a:lvl5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9pPr>
            </a:lstStyle>
            <a:p>
              <a:r>
                <a:rPr lang="en-IN" altLang="en-US" sz="2200" b="1" dirty="0">
                  <a:solidFill>
                    <a:srgbClr val="9D0000"/>
                  </a:solidFill>
                  <a:latin typeface="Calibri" pitchFamily="34" charset="0"/>
                </a:rPr>
                <a:t>pts[2]</a:t>
              </a:r>
            </a:p>
          </p:txBody>
        </p:sp>
        <p:sp>
          <p:nvSpPr>
            <p:cNvPr id="41" name="Rectangle 44"/>
            <p:cNvSpPr>
              <a:spLocks noChangeArrowheads="1"/>
            </p:cNvSpPr>
            <p:nvPr/>
          </p:nvSpPr>
          <p:spPr bwMode="auto">
            <a:xfrm>
              <a:off x="5110163" y="4495800"/>
              <a:ext cx="866754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>
              <a:lvl1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1pPr>
              <a:lvl2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2pPr>
              <a:lvl3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3pPr>
              <a:lvl4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4pPr>
              <a:lvl5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9pPr>
            </a:lstStyle>
            <a:p>
              <a:r>
                <a:rPr lang="en-IN" altLang="en-US" sz="2200" b="1" dirty="0">
                  <a:solidFill>
                    <a:srgbClr val="9D0000"/>
                  </a:solidFill>
                  <a:latin typeface="Calibri" pitchFamily="34" charset="0"/>
                </a:rPr>
                <a:t>pts[3]</a:t>
              </a:r>
            </a:p>
          </p:txBody>
        </p:sp>
        <p:sp>
          <p:nvSpPr>
            <p:cNvPr id="42" name="Rectangle 45"/>
            <p:cNvSpPr>
              <a:spLocks noChangeArrowheads="1"/>
            </p:cNvSpPr>
            <p:nvPr/>
          </p:nvSpPr>
          <p:spPr bwMode="auto">
            <a:xfrm>
              <a:off x="6405563" y="4495800"/>
              <a:ext cx="866754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>
              <a:lvl1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1pPr>
              <a:lvl2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2pPr>
              <a:lvl3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3pPr>
              <a:lvl4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4pPr>
              <a:lvl5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9pPr>
            </a:lstStyle>
            <a:p>
              <a:r>
                <a:rPr lang="en-IN" altLang="en-US" sz="2200" b="1" dirty="0">
                  <a:solidFill>
                    <a:srgbClr val="9D0000"/>
                  </a:solidFill>
                  <a:latin typeface="Calibri" pitchFamily="34" charset="0"/>
                </a:rPr>
                <a:t>pts[4]</a:t>
              </a:r>
            </a:p>
          </p:txBody>
        </p:sp>
        <p:sp>
          <p:nvSpPr>
            <p:cNvPr id="43" name="Rectangle 46"/>
            <p:cNvSpPr>
              <a:spLocks noChangeArrowheads="1"/>
            </p:cNvSpPr>
            <p:nvPr/>
          </p:nvSpPr>
          <p:spPr bwMode="auto">
            <a:xfrm>
              <a:off x="7700963" y="4495800"/>
              <a:ext cx="866754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>
              <a:lvl1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1pPr>
              <a:lvl2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2pPr>
              <a:lvl3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3pPr>
              <a:lvl4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4pPr>
              <a:lvl5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9pPr>
            </a:lstStyle>
            <a:p>
              <a:r>
                <a:rPr lang="en-IN" altLang="en-US" sz="2200" b="1" dirty="0">
                  <a:solidFill>
                    <a:srgbClr val="9D0000"/>
                  </a:solidFill>
                  <a:latin typeface="Calibri" pitchFamily="34" charset="0"/>
                </a:rPr>
                <a:t>pts[5]</a:t>
              </a:r>
            </a:p>
          </p:txBody>
        </p:sp>
      </p:grpSp>
      <p:sp>
        <p:nvSpPr>
          <p:cNvPr id="44" name="Rectangle 47"/>
          <p:cNvSpPr>
            <a:spLocks noChangeArrowheads="1"/>
          </p:cNvSpPr>
          <p:nvPr/>
        </p:nvSpPr>
        <p:spPr bwMode="auto">
          <a:xfrm>
            <a:off x="1600200" y="3876692"/>
            <a:ext cx="3505200" cy="1766887"/>
          </a:xfrm>
          <a:prstGeom prst="rect">
            <a:avLst/>
          </a:prstGeom>
          <a:solidFill>
            <a:srgbClr val="8BE6FF"/>
          </a:solidFill>
          <a:ln w="9525" cap="flat">
            <a:solidFill>
              <a:srgbClr val="9D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en-IN" altLang="en-US" sz="2200" b="1" dirty="0" err="1">
                <a:latin typeface="Calibri" pitchFamily="34" charset="0"/>
              </a:rPr>
              <a:t>int</a:t>
            </a:r>
            <a:r>
              <a:rPr lang="en-IN" altLang="en-US" sz="2200" b="1" dirty="0">
                <a:latin typeface="Calibri" pitchFamily="34" charset="0"/>
              </a:rPr>
              <a:t> </a:t>
            </a:r>
            <a:r>
              <a:rPr lang="en-IN" altLang="en-US" sz="2200" b="1" dirty="0" err="1">
                <a:latin typeface="Calibri" pitchFamily="34" charset="0"/>
              </a:rPr>
              <a:t>i</a:t>
            </a:r>
            <a:r>
              <a:rPr lang="en-IN" altLang="en-US" sz="2200" b="1" dirty="0">
                <a:latin typeface="Calibri" pitchFamily="34" charset="0"/>
              </a:rPr>
              <a:t>;</a:t>
            </a:r>
          </a:p>
          <a:p>
            <a:r>
              <a:rPr lang="en-IN" altLang="en-US" sz="2200" b="1" dirty="0">
                <a:latin typeface="Calibri" pitchFamily="34" charset="0"/>
              </a:rPr>
              <a:t>for (</a:t>
            </a:r>
            <a:r>
              <a:rPr lang="en-IN" altLang="en-US" sz="2200" b="1" dirty="0" err="1">
                <a:latin typeface="Calibri" pitchFamily="34" charset="0"/>
              </a:rPr>
              <a:t>i</a:t>
            </a:r>
            <a:r>
              <a:rPr lang="en-IN" altLang="en-US" sz="2200" b="1" dirty="0">
                <a:latin typeface="Calibri" pitchFamily="34" charset="0"/>
              </a:rPr>
              <a:t>=0; </a:t>
            </a:r>
            <a:r>
              <a:rPr lang="en-IN" altLang="en-US" sz="2200" b="1" dirty="0" err="1">
                <a:latin typeface="Calibri" pitchFamily="34" charset="0"/>
              </a:rPr>
              <a:t>i</a:t>
            </a:r>
            <a:r>
              <a:rPr lang="en-IN" altLang="en-US" sz="2200" b="1" dirty="0">
                <a:latin typeface="Calibri" pitchFamily="34" charset="0"/>
              </a:rPr>
              <a:t> &lt; 6; </a:t>
            </a:r>
            <a:r>
              <a:rPr lang="en-IN" altLang="en-US" sz="2200" b="1" dirty="0" err="1">
                <a:latin typeface="Calibri" pitchFamily="34" charset="0"/>
              </a:rPr>
              <a:t>i</a:t>
            </a:r>
            <a:r>
              <a:rPr lang="en-IN" altLang="en-US" sz="2200" b="1" dirty="0">
                <a:latin typeface="Calibri" pitchFamily="34" charset="0"/>
              </a:rPr>
              <a:t>=i+1) {</a:t>
            </a:r>
          </a:p>
          <a:p>
            <a:r>
              <a:rPr lang="en-IN" altLang="en-US" sz="2200" b="1" dirty="0">
                <a:latin typeface="Calibri" pitchFamily="34" charset="0"/>
              </a:rPr>
              <a:t>	pts[</a:t>
            </a:r>
            <a:r>
              <a:rPr lang="en-IN" altLang="en-US" sz="2200" b="1" dirty="0" err="1">
                <a:latin typeface="Calibri" pitchFamily="34" charset="0"/>
              </a:rPr>
              <a:t>i</a:t>
            </a:r>
            <a:r>
              <a:rPr lang="en-IN" altLang="en-US" sz="2200" b="1" dirty="0">
                <a:latin typeface="Calibri" pitchFamily="34" charset="0"/>
              </a:rPr>
              <a:t>].x = </a:t>
            </a:r>
            <a:r>
              <a:rPr lang="en-IN" altLang="en-US" sz="2200" b="1" dirty="0" err="1">
                <a:latin typeface="Calibri" pitchFamily="34" charset="0"/>
              </a:rPr>
              <a:t>i</a:t>
            </a:r>
            <a:r>
              <a:rPr lang="en-IN" altLang="en-US" sz="2200" b="1" dirty="0">
                <a:latin typeface="Calibri" pitchFamily="34" charset="0"/>
              </a:rPr>
              <a:t>;</a:t>
            </a:r>
          </a:p>
          <a:p>
            <a:r>
              <a:rPr lang="en-IN" altLang="en-US" sz="2200" b="1" dirty="0">
                <a:latin typeface="Calibri" pitchFamily="34" charset="0"/>
              </a:rPr>
              <a:t>	pts[</a:t>
            </a:r>
            <a:r>
              <a:rPr lang="en-IN" altLang="en-US" sz="2200" b="1" dirty="0" err="1">
                <a:latin typeface="Calibri" pitchFamily="34" charset="0"/>
              </a:rPr>
              <a:t>i</a:t>
            </a:r>
            <a:r>
              <a:rPr lang="en-IN" altLang="en-US" sz="2200" b="1" dirty="0">
                <a:latin typeface="Calibri" pitchFamily="34" charset="0"/>
              </a:rPr>
              <a:t>].y = </a:t>
            </a:r>
            <a:r>
              <a:rPr lang="en-IN" altLang="en-US" sz="2200" b="1" dirty="0" err="1">
                <a:latin typeface="Calibri" pitchFamily="34" charset="0"/>
              </a:rPr>
              <a:t>i</a:t>
            </a:r>
            <a:r>
              <a:rPr lang="en-IN" altLang="en-US" sz="2200" b="1" dirty="0">
                <a:latin typeface="Calibri" pitchFamily="34" charset="0"/>
              </a:rPr>
              <a:t>;</a:t>
            </a:r>
          </a:p>
          <a:p>
            <a:r>
              <a:rPr lang="en-IN" altLang="en-US" sz="2200" b="1" dirty="0">
                <a:latin typeface="Calibri" pitchFamily="34" charset="0"/>
              </a:rPr>
              <a:t>} </a:t>
            </a:r>
          </a:p>
        </p:txBody>
      </p:sp>
      <p:sp>
        <p:nvSpPr>
          <p:cNvPr id="45" name="Rectangle 48"/>
          <p:cNvSpPr>
            <a:spLocks noChangeArrowheads="1"/>
          </p:cNvSpPr>
          <p:nvPr/>
        </p:nvSpPr>
        <p:spPr bwMode="auto">
          <a:xfrm>
            <a:off x="5334000" y="4119575"/>
            <a:ext cx="5334000" cy="1106542"/>
          </a:xfrm>
          <a:prstGeom prst="rect">
            <a:avLst/>
          </a:prstGeom>
          <a:solidFill>
            <a:srgbClr val="FFDF9F"/>
          </a:solidFill>
          <a:ln w="6480" cap="flat">
            <a:solidFill>
              <a:srgbClr val="9D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en-IN" altLang="en-US" sz="2200" b="1" dirty="0">
                <a:latin typeface="Calibri" pitchFamily="34" charset="0"/>
              </a:rPr>
              <a:t>Read pts[</a:t>
            </a:r>
            <a:r>
              <a:rPr lang="en-IN" altLang="en-US" sz="2200" b="1" dirty="0" err="1">
                <a:latin typeface="Calibri" pitchFamily="34" charset="0"/>
              </a:rPr>
              <a:t>i</a:t>
            </a:r>
            <a:r>
              <a:rPr lang="en-IN" altLang="en-US" sz="2200" b="1" dirty="0">
                <a:latin typeface="Calibri" pitchFamily="34" charset="0"/>
              </a:rPr>
              <a:t>].x as (pts[</a:t>
            </a:r>
            <a:r>
              <a:rPr lang="en-IN" altLang="en-US" sz="2200" b="1" dirty="0" err="1">
                <a:latin typeface="Calibri" pitchFamily="34" charset="0"/>
              </a:rPr>
              <a:t>i</a:t>
            </a:r>
            <a:r>
              <a:rPr lang="en-IN" altLang="en-US" sz="2200" b="1" dirty="0">
                <a:latin typeface="Calibri" pitchFamily="34" charset="0"/>
              </a:rPr>
              <a:t>]).x</a:t>
            </a:r>
          </a:p>
          <a:p>
            <a:r>
              <a:rPr lang="en-IN" altLang="en-US" sz="2200" b="1" dirty="0">
                <a:latin typeface="Calibri" pitchFamily="34" charset="0"/>
              </a:rPr>
              <a:t>The .  and [] operators have same precedence. </a:t>
            </a:r>
            <a:r>
              <a:rPr lang="en-IN" altLang="en-US" sz="2200" b="1" dirty="0" err="1">
                <a:latin typeface="Calibri" pitchFamily="34" charset="0"/>
              </a:rPr>
              <a:t>Associativity</a:t>
            </a:r>
            <a:r>
              <a:rPr lang="en-IN" altLang="en-US" sz="2200" b="1" dirty="0">
                <a:latin typeface="Calibri" pitchFamily="34" charset="0"/>
              </a:rPr>
              <a:t>: left-right.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600200" y="31750"/>
            <a:ext cx="2667000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ctr"/>
            <a:r>
              <a:rPr lang="en-IN" altLang="en-US" sz="3200" b="1" dirty="0">
                <a:solidFill>
                  <a:prstClr val="black"/>
                </a:solidFill>
                <a:latin typeface="Calibri" pitchFamily="34" charset="0"/>
              </a:rPr>
              <a:t>Structures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590800" y="609601"/>
            <a:ext cx="3200400" cy="3476421"/>
          </a:xfrm>
          <a:prstGeom prst="rect">
            <a:avLst/>
          </a:prstGeom>
          <a:solidFill>
            <a:srgbClr val="8BE6FF"/>
          </a:solidFill>
          <a:ln w="9525" cap="flat">
            <a:solidFill>
              <a:srgbClr val="9D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en-IN" altLang="en-US" sz="2200" b="1" dirty="0" err="1">
                <a:latin typeface="Calibri" pitchFamily="34" charset="0"/>
              </a:rPr>
              <a:t>struct</a:t>
            </a:r>
            <a:r>
              <a:rPr lang="en-IN" altLang="en-US" sz="2200" b="1" dirty="0">
                <a:latin typeface="Calibri" pitchFamily="34" charset="0"/>
              </a:rPr>
              <a:t> point {</a:t>
            </a:r>
          </a:p>
          <a:p>
            <a:r>
              <a:rPr lang="en-IN" altLang="en-US" sz="2200" b="1" dirty="0">
                <a:latin typeface="Calibri" pitchFamily="34" charset="0"/>
              </a:rPr>
              <a:t>	</a:t>
            </a:r>
            <a:r>
              <a:rPr lang="en-IN" altLang="en-US" sz="2200" b="1" dirty="0" err="1">
                <a:latin typeface="Calibri" pitchFamily="34" charset="0"/>
              </a:rPr>
              <a:t>int</a:t>
            </a:r>
            <a:r>
              <a:rPr lang="en-IN" altLang="en-US" sz="2200" b="1" dirty="0">
                <a:latin typeface="Calibri" pitchFamily="34" charset="0"/>
              </a:rPr>
              <a:t> x; </a:t>
            </a:r>
            <a:r>
              <a:rPr lang="en-IN" altLang="en-US" sz="2200" b="1" dirty="0" err="1">
                <a:latin typeface="Calibri" pitchFamily="34" charset="0"/>
              </a:rPr>
              <a:t>int</a:t>
            </a:r>
            <a:r>
              <a:rPr lang="en-IN" altLang="en-US" sz="2200" b="1" dirty="0">
                <a:latin typeface="Calibri" pitchFamily="34" charset="0"/>
              </a:rPr>
              <a:t> y;</a:t>
            </a:r>
          </a:p>
          <a:p>
            <a:r>
              <a:rPr lang="en-IN" altLang="en-US" sz="2200" b="1" dirty="0">
                <a:latin typeface="Calibri" pitchFamily="34" charset="0"/>
              </a:rPr>
              <a:t>};</a:t>
            </a:r>
          </a:p>
          <a:p>
            <a:r>
              <a:rPr lang="en-IN" altLang="en-US" sz="2200" b="1" dirty="0" err="1">
                <a:latin typeface="Calibri" pitchFamily="34" charset="0"/>
              </a:rPr>
              <a:t>struct</a:t>
            </a:r>
            <a:r>
              <a:rPr lang="en-IN" altLang="en-US" sz="2200" b="1" dirty="0">
                <a:latin typeface="Calibri" pitchFamily="34" charset="0"/>
              </a:rPr>
              <a:t> point pts[6];</a:t>
            </a:r>
          </a:p>
          <a:p>
            <a:r>
              <a:rPr lang="en-IN" altLang="en-US" sz="2200" b="1" dirty="0" err="1">
                <a:latin typeface="Calibri" pitchFamily="34" charset="0"/>
              </a:rPr>
              <a:t>int</a:t>
            </a:r>
            <a:r>
              <a:rPr lang="en-IN" altLang="en-US" sz="2200" b="1" dirty="0">
                <a:latin typeface="Calibri" pitchFamily="34" charset="0"/>
              </a:rPr>
              <a:t> </a:t>
            </a:r>
            <a:r>
              <a:rPr lang="en-IN" altLang="en-US" sz="2200" b="1" dirty="0" err="1">
                <a:latin typeface="Calibri" pitchFamily="34" charset="0"/>
              </a:rPr>
              <a:t>i</a:t>
            </a:r>
            <a:r>
              <a:rPr lang="en-IN" altLang="en-US" sz="2200" b="1" dirty="0">
                <a:latin typeface="Calibri" pitchFamily="34" charset="0"/>
              </a:rPr>
              <a:t>;</a:t>
            </a:r>
          </a:p>
          <a:p>
            <a:r>
              <a:rPr lang="en-IN" altLang="en-US" sz="2200" b="1" dirty="0">
                <a:latin typeface="Calibri" pitchFamily="34" charset="0"/>
              </a:rPr>
              <a:t>for (</a:t>
            </a:r>
            <a:r>
              <a:rPr lang="en-IN" altLang="en-US" sz="2200" b="1" dirty="0" err="1">
                <a:latin typeface="Calibri" pitchFamily="34" charset="0"/>
              </a:rPr>
              <a:t>i</a:t>
            </a:r>
            <a:r>
              <a:rPr lang="en-IN" altLang="en-US" sz="2200" b="1" dirty="0">
                <a:latin typeface="Calibri" pitchFamily="34" charset="0"/>
              </a:rPr>
              <a:t>=0; </a:t>
            </a:r>
            <a:r>
              <a:rPr lang="en-IN" altLang="en-US" sz="2200" b="1" dirty="0" err="1">
                <a:latin typeface="Calibri" pitchFamily="34" charset="0"/>
              </a:rPr>
              <a:t>i</a:t>
            </a:r>
            <a:r>
              <a:rPr lang="en-IN" altLang="en-US" sz="2200" b="1" dirty="0">
                <a:latin typeface="Calibri" pitchFamily="34" charset="0"/>
              </a:rPr>
              <a:t> &lt; 6; </a:t>
            </a:r>
            <a:r>
              <a:rPr lang="en-IN" altLang="en-US" sz="2200" b="1" dirty="0" err="1">
                <a:latin typeface="Calibri" pitchFamily="34" charset="0"/>
              </a:rPr>
              <a:t>i</a:t>
            </a:r>
            <a:r>
              <a:rPr lang="en-IN" altLang="en-US" sz="2200" b="1" dirty="0">
                <a:latin typeface="Calibri" pitchFamily="34" charset="0"/>
              </a:rPr>
              <a:t>=i+1) {</a:t>
            </a:r>
          </a:p>
          <a:p>
            <a:r>
              <a:rPr lang="en-IN" altLang="en-US" sz="2200" b="1" dirty="0">
                <a:latin typeface="Calibri" pitchFamily="34" charset="0"/>
              </a:rPr>
              <a:t>	pts[</a:t>
            </a:r>
            <a:r>
              <a:rPr lang="en-IN" altLang="en-US" sz="2200" b="1" dirty="0" err="1">
                <a:latin typeface="Calibri" pitchFamily="34" charset="0"/>
              </a:rPr>
              <a:t>i</a:t>
            </a:r>
            <a:r>
              <a:rPr lang="en-IN" altLang="en-US" sz="2200" b="1" dirty="0">
                <a:latin typeface="Calibri" pitchFamily="34" charset="0"/>
              </a:rPr>
              <a:t>].x = </a:t>
            </a:r>
            <a:r>
              <a:rPr lang="en-IN" altLang="en-US" sz="2200" b="1" dirty="0" err="1">
                <a:latin typeface="Calibri" pitchFamily="34" charset="0"/>
              </a:rPr>
              <a:t>i</a:t>
            </a:r>
            <a:r>
              <a:rPr lang="en-IN" altLang="en-US" sz="2200" b="1" dirty="0">
                <a:latin typeface="Calibri" pitchFamily="34" charset="0"/>
              </a:rPr>
              <a:t>;</a:t>
            </a:r>
          </a:p>
          <a:p>
            <a:r>
              <a:rPr lang="en-IN" altLang="en-US" sz="2200" b="1" dirty="0">
                <a:latin typeface="Calibri" pitchFamily="34" charset="0"/>
              </a:rPr>
              <a:t>	pts[</a:t>
            </a:r>
            <a:r>
              <a:rPr lang="en-IN" altLang="en-US" sz="2200" b="1" dirty="0" err="1">
                <a:latin typeface="Calibri" pitchFamily="34" charset="0"/>
              </a:rPr>
              <a:t>i</a:t>
            </a:r>
            <a:r>
              <a:rPr lang="en-IN" altLang="en-US" sz="2200" b="1" dirty="0">
                <a:latin typeface="Calibri" pitchFamily="34" charset="0"/>
              </a:rPr>
              <a:t>].y = </a:t>
            </a:r>
            <a:r>
              <a:rPr lang="en-IN" altLang="en-US" sz="2200" b="1" dirty="0" err="1">
                <a:latin typeface="Calibri" pitchFamily="34" charset="0"/>
              </a:rPr>
              <a:t>i</a:t>
            </a:r>
            <a:r>
              <a:rPr lang="en-IN" altLang="en-US" sz="2200" b="1" dirty="0">
                <a:latin typeface="Calibri" pitchFamily="34" charset="0"/>
              </a:rPr>
              <a:t>;</a:t>
            </a:r>
          </a:p>
          <a:p>
            <a:r>
              <a:rPr lang="en-IN" altLang="en-US" sz="2200" b="1" dirty="0">
                <a:latin typeface="Calibri" pitchFamily="34" charset="0"/>
              </a:rPr>
              <a:t>}</a:t>
            </a:r>
          </a:p>
          <a:p>
            <a:endParaRPr lang="en-IN" altLang="en-US" sz="2200" b="1" dirty="0">
              <a:latin typeface="Calibri" pitchFamily="34" charset="0"/>
            </a:endParaRPr>
          </a:p>
        </p:txBody>
      </p:sp>
      <p:grpSp>
        <p:nvGrpSpPr>
          <p:cNvPr id="2" name="Group 7"/>
          <p:cNvGrpSpPr/>
          <p:nvPr/>
        </p:nvGrpSpPr>
        <p:grpSpPr>
          <a:xfrm>
            <a:off x="1752600" y="4419601"/>
            <a:ext cx="8610600" cy="2029633"/>
            <a:chOff x="228600" y="4419600"/>
            <a:chExt cx="8610600" cy="2029633"/>
          </a:xfrm>
        </p:grpSpPr>
        <p:sp>
          <p:nvSpPr>
            <p:cNvPr id="9" name="Rectangle 4"/>
            <p:cNvSpPr>
              <a:spLocks noChangeArrowheads="1"/>
            </p:cNvSpPr>
            <p:nvPr/>
          </p:nvSpPr>
          <p:spPr bwMode="auto">
            <a:xfrm>
              <a:off x="1066800" y="4495800"/>
              <a:ext cx="1295400" cy="1447800"/>
            </a:xfrm>
            <a:prstGeom prst="rect">
              <a:avLst/>
            </a:prstGeom>
            <a:solidFill>
              <a:srgbClr val="FFF1CE"/>
            </a:solidFill>
            <a:ln w="9360" cap="flat">
              <a:solidFill>
                <a:srgbClr val="9D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" name="AutoShape 5"/>
            <p:cNvSpPr>
              <a:spLocks noChangeArrowheads="1"/>
            </p:cNvSpPr>
            <p:nvPr/>
          </p:nvSpPr>
          <p:spPr bwMode="auto">
            <a:xfrm>
              <a:off x="1524000" y="46482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ABF3AD"/>
            </a:solidFill>
            <a:ln w="6480" cap="flat">
              <a:solidFill>
                <a:srgbClr val="5D9A2B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1" name="AutoShape 6"/>
            <p:cNvSpPr>
              <a:spLocks noChangeArrowheads="1"/>
            </p:cNvSpPr>
            <p:nvPr/>
          </p:nvSpPr>
          <p:spPr bwMode="auto">
            <a:xfrm>
              <a:off x="1524000" y="53340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FBD0E4"/>
            </a:solidFill>
            <a:ln w="6480" cap="flat">
              <a:solidFill>
                <a:srgbClr val="5D9A2B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2" name="Rectangle 7"/>
            <p:cNvSpPr>
              <a:spLocks noChangeArrowheads="1"/>
            </p:cNvSpPr>
            <p:nvPr/>
          </p:nvSpPr>
          <p:spPr bwMode="auto">
            <a:xfrm>
              <a:off x="1146175" y="4724400"/>
              <a:ext cx="311602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9D0000"/>
                  </a:solidFill>
                  <a:latin typeface="Calibri" pitchFamily="34" charset="0"/>
                </a:rPr>
                <a:t>x</a:t>
              </a:r>
            </a:p>
          </p:txBody>
        </p:sp>
        <p:sp>
          <p:nvSpPr>
            <p:cNvPr id="13" name="Rectangle 8"/>
            <p:cNvSpPr>
              <a:spLocks noChangeArrowheads="1"/>
            </p:cNvSpPr>
            <p:nvPr/>
          </p:nvSpPr>
          <p:spPr bwMode="auto">
            <a:xfrm>
              <a:off x="1146175" y="5410200"/>
              <a:ext cx="314808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9D0000"/>
                  </a:solidFill>
                  <a:latin typeface="Calibri" pitchFamily="34" charset="0"/>
                </a:rPr>
                <a:t>y</a:t>
              </a:r>
            </a:p>
          </p:txBody>
        </p:sp>
        <p:sp>
          <p:nvSpPr>
            <p:cNvPr id="14" name="Rectangle 9"/>
            <p:cNvSpPr>
              <a:spLocks noChangeArrowheads="1"/>
            </p:cNvSpPr>
            <p:nvPr/>
          </p:nvSpPr>
          <p:spPr bwMode="auto">
            <a:xfrm>
              <a:off x="233363" y="4876800"/>
              <a:ext cx="541343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9D0000"/>
                  </a:solidFill>
                  <a:latin typeface="Calibri" pitchFamily="34" charset="0"/>
                </a:rPr>
                <a:t>pts</a:t>
              </a:r>
            </a:p>
          </p:txBody>
        </p:sp>
        <p:sp>
          <p:nvSpPr>
            <p:cNvPr id="15" name="Rectangle 11"/>
            <p:cNvSpPr>
              <a:spLocks noChangeArrowheads="1"/>
            </p:cNvSpPr>
            <p:nvPr/>
          </p:nvSpPr>
          <p:spPr bwMode="auto">
            <a:xfrm>
              <a:off x="2362200" y="4495800"/>
              <a:ext cx="1295400" cy="1447800"/>
            </a:xfrm>
            <a:prstGeom prst="rect">
              <a:avLst/>
            </a:prstGeom>
            <a:solidFill>
              <a:srgbClr val="FFF1CE"/>
            </a:solidFill>
            <a:ln w="9360" cap="flat">
              <a:solidFill>
                <a:srgbClr val="9D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6" name="AutoShape 12"/>
            <p:cNvSpPr>
              <a:spLocks noChangeArrowheads="1"/>
            </p:cNvSpPr>
            <p:nvPr/>
          </p:nvSpPr>
          <p:spPr bwMode="auto">
            <a:xfrm>
              <a:off x="2819400" y="46482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ABF3AD"/>
            </a:solidFill>
            <a:ln w="6480" cap="flat">
              <a:solidFill>
                <a:srgbClr val="5D9A2B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7" name="AutoShape 13"/>
            <p:cNvSpPr>
              <a:spLocks noChangeArrowheads="1"/>
            </p:cNvSpPr>
            <p:nvPr/>
          </p:nvSpPr>
          <p:spPr bwMode="auto">
            <a:xfrm>
              <a:off x="2819400" y="53340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FBD0E4"/>
            </a:solidFill>
            <a:ln w="6480" cap="flat">
              <a:solidFill>
                <a:srgbClr val="5D9A2B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8" name="Rectangle 14"/>
            <p:cNvSpPr>
              <a:spLocks noChangeArrowheads="1"/>
            </p:cNvSpPr>
            <p:nvPr/>
          </p:nvSpPr>
          <p:spPr bwMode="auto">
            <a:xfrm>
              <a:off x="2441575" y="4800600"/>
              <a:ext cx="311602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9D0000"/>
                  </a:solidFill>
                  <a:latin typeface="Calibri" pitchFamily="34" charset="0"/>
                </a:rPr>
                <a:t>x</a:t>
              </a:r>
            </a:p>
          </p:txBody>
        </p:sp>
        <p:sp>
          <p:nvSpPr>
            <p:cNvPr id="19" name="Rectangle 15"/>
            <p:cNvSpPr>
              <a:spLocks noChangeArrowheads="1"/>
            </p:cNvSpPr>
            <p:nvPr/>
          </p:nvSpPr>
          <p:spPr bwMode="auto">
            <a:xfrm>
              <a:off x="2441575" y="5486400"/>
              <a:ext cx="314808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9D0000"/>
                  </a:solidFill>
                  <a:latin typeface="Calibri" pitchFamily="34" charset="0"/>
                </a:rPr>
                <a:t>y</a:t>
              </a:r>
            </a:p>
          </p:txBody>
        </p:sp>
        <p:sp>
          <p:nvSpPr>
            <p:cNvPr id="20" name="Rectangle 16"/>
            <p:cNvSpPr>
              <a:spLocks noChangeArrowheads="1"/>
            </p:cNvSpPr>
            <p:nvPr/>
          </p:nvSpPr>
          <p:spPr bwMode="auto">
            <a:xfrm>
              <a:off x="3657600" y="4495800"/>
              <a:ext cx="1295400" cy="1447800"/>
            </a:xfrm>
            <a:prstGeom prst="rect">
              <a:avLst/>
            </a:prstGeom>
            <a:solidFill>
              <a:srgbClr val="FFF1CE"/>
            </a:solidFill>
            <a:ln w="9360" cap="flat">
              <a:solidFill>
                <a:srgbClr val="9D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1" name="AutoShape 17"/>
            <p:cNvSpPr>
              <a:spLocks noChangeArrowheads="1"/>
            </p:cNvSpPr>
            <p:nvPr/>
          </p:nvSpPr>
          <p:spPr bwMode="auto">
            <a:xfrm>
              <a:off x="4114800" y="46482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ABF3AD"/>
            </a:solidFill>
            <a:ln w="6480" cap="flat">
              <a:solidFill>
                <a:srgbClr val="5D9A2B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2" name="AutoShape 18"/>
            <p:cNvSpPr>
              <a:spLocks noChangeArrowheads="1"/>
            </p:cNvSpPr>
            <p:nvPr/>
          </p:nvSpPr>
          <p:spPr bwMode="auto">
            <a:xfrm>
              <a:off x="4114800" y="53340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FBD0E4"/>
            </a:solidFill>
            <a:ln w="6480" cap="flat">
              <a:solidFill>
                <a:srgbClr val="5D9A2B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3" name="Rectangle 19"/>
            <p:cNvSpPr>
              <a:spLocks noChangeArrowheads="1"/>
            </p:cNvSpPr>
            <p:nvPr/>
          </p:nvSpPr>
          <p:spPr bwMode="auto">
            <a:xfrm>
              <a:off x="3736975" y="4724400"/>
              <a:ext cx="311602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9D0000"/>
                  </a:solidFill>
                  <a:latin typeface="Calibri" pitchFamily="34" charset="0"/>
                </a:rPr>
                <a:t>x</a:t>
              </a:r>
            </a:p>
          </p:txBody>
        </p:sp>
        <p:sp>
          <p:nvSpPr>
            <p:cNvPr id="24" name="Rectangle 20"/>
            <p:cNvSpPr>
              <a:spLocks noChangeArrowheads="1"/>
            </p:cNvSpPr>
            <p:nvPr/>
          </p:nvSpPr>
          <p:spPr bwMode="auto">
            <a:xfrm>
              <a:off x="3736975" y="5410200"/>
              <a:ext cx="314808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9D0000"/>
                  </a:solidFill>
                  <a:latin typeface="Calibri" pitchFamily="34" charset="0"/>
                </a:rPr>
                <a:t>y</a:t>
              </a:r>
            </a:p>
          </p:txBody>
        </p:sp>
        <p:sp>
          <p:nvSpPr>
            <p:cNvPr id="25" name="Rectangle 21"/>
            <p:cNvSpPr>
              <a:spLocks noChangeArrowheads="1"/>
            </p:cNvSpPr>
            <p:nvPr/>
          </p:nvSpPr>
          <p:spPr bwMode="auto">
            <a:xfrm>
              <a:off x="4953000" y="4495800"/>
              <a:ext cx="1295400" cy="1447800"/>
            </a:xfrm>
            <a:prstGeom prst="rect">
              <a:avLst/>
            </a:prstGeom>
            <a:solidFill>
              <a:srgbClr val="FFF1CE"/>
            </a:solidFill>
            <a:ln w="9360" cap="flat">
              <a:solidFill>
                <a:srgbClr val="9D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6" name="AutoShape 22"/>
            <p:cNvSpPr>
              <a:spLocks noChangeArrowheads="1"/>
            </p:cNvSpPr>
            <p:nvPr/>
          </p:nvSpPr>
          <p:spPr bwMode="auto">
            <a:xfrm>
              <a:off x="5410200" y="46482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ABF3AD"/>
            </a:solidFill>
            <a:ln w="6480" cap="flat">
              <a:solidFill>
                <a:srgbClr val="5D9A2B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7" name="AutoShape 23"/>
            <p:cNvSpPr>
              <a:spLocks noChangeArrowheads="1"/>
            </p:cNvSpPr>
            <p:nvPr/>
          </p:nvSpPr>
          <p:spPr bwMode="auto">
            <a:xfrm>
              <a:off x="5410200" y="53340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FBD0E4"/>
            </a:solidFill>
            <a:ln w="6480" cap="flat">
              <a:solidFill>
                <a:srgbClr val="5D9A2B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8" name="Rectangle 24"/>
            <p:cNvSpPr>
              <a:spLocks noChangeArrowheads="1"/>
            </p:cNvSpPr>
            <p:nvPr/>
          </p:nvSpPr>
          <p:spPr bwMode="auto">
            <a:xfrm>
              <a:off x="5032375" y="4800600"/>
              <a:ext cx="311602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9D0000"/>
                  </a:solidFill>
                  <a:latin typeface="Calibri" pitchFamily="34" charset="0"/>
                </a:rPr>
                <a:t>x</a:t>
              </a:r>
            </a:p>
          </p:txBody>
        </p:sp>
        <p:sp>
          <p:nvSpPr>
            <p:cNvPr id="29" name="Rectangle 25"/>
            <p:cNvSpPr>
              <a:spLocks noChangeArrowheads="1"/>
            </p:cNvSpPr>
            <p:nvPr/>
          </p:nvSpPr>
          <p:spPr bwMode="auto">
            <a:xfrm>
              <a:off x="5032375" y="5486400"/>
              <a:ext cx="314808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9D0000"/>
                  </a:solidFill>
                  <a:latin typeface="Calibri" pitchFamily="34" charset="0"/>
                </a:rPr>
                <a:t>y</a:t>
              </a:r>
            </a:p>
          </p:txBody>
        </p:sp>
        <p:sp>
          <p:nvSpPr>
            <p:cNvPr id="30" name="Rectangle 26"/>
            <p:cNvSpPr>
              <a:spLocks noChangeArrowheads="1"/>
            </p:cNvSpPr>
            <p:nvPr/>
          </p:nvSpPr>
          <p:spPr bwMode="auto">
            <a:xfrm>
              <a:off x="6248400" y="4495800"/>
              <a:ext cx="1295400" cy="1447800"/>
            </a:xfrm>
            <a:prstGeom prst="rect">
              <a:avLst/>
            </a:prstGeom>
            <a:solidFill>
              <a:srgbClr val="FFF1CE"/>
            </a:solidFill>
            <a:ln w="9360" cap="flat">
              <a:solidFill>
                <a:srgbClr val="9D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31" name="AutoShape 27"/>
            <p:cNvSpPr>
              <a:spLocks noChangeArrowheads="1"/>
            </p:cNvSpPr>
            <p:nvPr/>
          </p:nvSpPr>
          <p:spPr bwMode="auto">
            <a:xfrm>
              <a:off x="6705600" y="46482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ABF3AD"/>
            </a:solidFill>
            <a:ln w="6480" cap="flat">
              <a:solidFill>
                <a:srgbClr val="5D9A2B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32" name="AutoShape 28"/>
            <p:cNvSpPr>
              <a:spLocks noChangeArrowheads="1"/>
            </p:cNvSpPr>
            <p:nvPr/>
          </p:nvSpPr>
          <p:spPr bwMode="auto">
            <a:xfrm>
              <a:off x="6705600" y="53340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FBD0E4"/>
            </a:solidFill>
            <a:ln w="6480" cap="flat">
              <a:solidFill>
                <a:srgbClr val="5D9A2B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33" name="Rectangle 29"/>
            <p:cNvSpPr>
              <a:spLocks noChangeArrowheads="1"/>
            </p:cNvSpPr>
            <p:nvPr/>
          </p:nvSpPr>
          <p:spPr bwMode="auto">
            <a:xfrm>
              <a:off x="6327775" y="4724400"/>
              <a:ext cx="311602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9D0000"/>
                  </a:solidFill>
                  <a:latin typeface="Calibri" pitchFamily="34" charset="0"/>
                </a:rPr>
                <a:t>x</a:t>
              </a:r>
            </a:p>
          </p:txBody>
        </p:sp>
        <p:sp>
          <p:nvSpPr>
            <p:cNvPr id="34" name="Rectangle 30"/>
            <p:cNvSpPr>
              <a:spLocks noChangeArrowheads="1"/>
            </p:cNvSpPr>
            <p:nvPr/>
          </p:nvSpPr>
          <p:spPr bwMode="auto">
            <a:xfrm>
              <a:off x="6327775" y="5410200"/>
              <a:ext cx="314808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9D0000"/>
                  </a:solidFill>
                  <a:latin typeface="Calibri" pitchFamily="34" charset="0"/>
                </a:rPr>
                <a:t>y</a:t>
              </a:r>
            </a:p>
          </p:txBody>
        </p:sp>
        <p:sp>
          <p:nvSpPr>
            <p:cNvPr id="35" name="Rectangle 31"/>
            <p:cNvSpPr>
              <a:spLocks noChangeArrowheads="1"/>
            </p:cNvSpPr>
            <p:nvPr/>
          </p:nvSpPr>
          <p:spPr bwMode="auto">
            <a:xfrm>
              <a:off x="7543800" y="4495800"/>
              <a:ext cx="1295400" cy="1447800"/>
            </a:xfrm>
            <a:prstGeom prst="rect">
              <a:avLst/>
            </a:prstGeom>
            <a:solidFill>
              <a:srgbClr val="FFF1CE"/>
            </a:solidFill>
            <a:ln w="9360" cap="flat">
              <a:solidFill>
                <a:srgbClr val="9D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36" name="AutoShape 32"/>
            <p:cNvSpPr>
              <a:spLocks noChangeArrowheads="1"/>
            </p:cNvSpPr>
            <p:nvPr/>
          </p:nvSpPr>
          <p:spPr bwMode="auto">
            <a:xfrm>
              <a:off x="8001000" y="46482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ABF3AD"/>
            </a:solidFill>
            <a:ln w="6480" cap="flat">
              <a:solidFill>
                <a:srgbClr val="5D9A2B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37" name="AutoShape 33"/>
            <p:cNvSpPr>
              <a:spLocks noChangeArrowheads="1"/>
            </p:cNvSpPr>
            <p:nvPr/>
          </p:nvSpPr>
          <p:spPr bwMode="auto">
            <a:xfrm>
              <a:off x="8001000" y="53340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FBD0E4"/>
            </a:solidFill>
            <a:ln w="6480" cap="flat">
              <a:solidFill>
                <a:srgbClr val="5D9A2B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38" name="Rectangle 34"/>
            <p:cNvSpPr>
              <a:spLocks noChangeArrowheads="1"/>
            </p:cNvSpPr>
            <p:nvPr/>
          </p:nvSpPr>
          <p:spPr bwMode="auto">
            <a:xfrm>
              <a:off x="7623175" y="4800600"/>
              <a:ext cx="311602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9D0000"/>
                  </a:solidFill>
                  <a:latin typeface="Calibri" pitchFamily="34" charset="0"/>
                </a:rPr>
                <a:t>x</a:t>
              </a:r>
            </a:p>
          </p:txBody>
        </p:sp>
        <p:sp>
          <p:nvSpPr>
            <p:cNvPr id="39" name="Rectangle 35"/>
            <p:cNvSpPr>
              <a:spLocks noChangeArrowheads="1"/>
            </p:cNvSpPr>
            <p:nvPr/>
          </p:nvSpPr>
          <p:spPr bwMode="auto">
            <a:xfrm>
              <a:off x="7623175" y="5486400"/>
              <a:ext cx="314808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9D0000"/>
                  </a:solidFill>
                  <a:latin typeface="Calibri" pitchFamily="34" charset="0"/>
                </a:rPr>
                <a:t>y</a:t>
              </a:r>
            </a:p>
          </p:txBody>
        </p:sp>
        <p:sp>
          <p:nvSpPr>
            <p:cNvPr id="40" name="Rectangle 36"/>
            <p:cNvSpPr>
              <a:spLocks noChangeArrowheads="1"/>
            </p:cNvSpPr>
            <p:nvPr/>
          </p:nvSpPr>
          <p:spPr bwMode="auto">
            <a:xfrm>
              <a:off x="228600" y="4419600"/>
              <a:ext cx="533400" cy="457200"/>
            </a:xfrm>
            <a:prstGeom prst="rect">
              <a:avLst/>
            </a:prstGeom>
            <a:solidFill>
              <a:srgbClr val="C7D0E9"/>
            </a:solidFill>
            <a:ln w="25560" cap="flat">
              <a:solidFill>
                <a:srgbClr val="5D9A2B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cxnSp>
          <p:nvCxnSpPr>
            <p:cNvPr id="41" name="AutoShape 37"/>
            <p:cNvCxnSpPr>
              <a:cxnSpLocks noChangeShapeType="1"/>
            </p:cNvCxnSpPr>
            <p:nvPr/>
          </p:nvCxnSpPr>
          <p:spPr bwMode="auto">
            <a:xfrm>
              <a:off x="533400" y="4648200"/>
              <a:ext cx="533400" cy="76200"/>
            </a:xfrm>
            <a:prstGeom prst="bentConnector3">
              <a:avLst>
                <a:gd name="adj1" fmla="val 50000"/>
              </a:avLst>
            </a:prstGeom>
            <a:noFill/>
            <a:ln w="25560" cap="flat">
              <a:solidFill>
                <a:srgbClr val="9D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42" name="Rectangle 38"/>
            <p:cNvSpPr>
              <a:spLocks noChangeArrowheads="1"/>
            </p:cNvSpPr>
            <p:nvPr/>
          </p:nvSpPr>
          <p:spPr bwMode="auto">
            <a:xfrm>
              <a:off x="1300163" y="6019800"/>
              <a:ext cx="866754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>
              <a:lvl1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1pPr>
              <a:lvl2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2pPr>
              <a:lvl3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3pPr>
              <a:lvl4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4pPr>
              <a:lvl5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9pPr>
            </a:lstStyle>
            <a:p>
              <a:r>
                <a:rPr lang="en-IN" altLang="en-US" sz="2200" b="1" dirty="0">
                  <a:solidFill>
                    <a:srgbClr val="9D0000"/>
                  </a:solidFill>
                  <a:latin typeface="Calibri" pitchFamily="34" charset="0"/>
                </a:rPr>
                <a:t>pts[0]</a:t>
              </a:r>
            </a:p>
          </p:txBody>
        </p:sp>
        <p:sp>
          <p:nvSpPr>
            <p:cNvPr id="43" name="Rectangle 39"/>
            <p:cNvSpPr>
              <a:spLocks noChangeArrowheads="1"/>
            </p:cNvSpPr>
            <p:nvPr/>
          </p:nvSpPr>
          <p:spPr bwMode="auto">
            <a:xfrm>
              <a:off x="2366963" y="6019800"/>
              <a:ext cx="866754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>
              <a:lvl1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1pPr>
              <a:lvl2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2pPr>
              <a:lvl3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3pPr>
              <a:lvl4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4pPr>
              <a:lvl5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9pPr>
            </a:lstStyle>
            <a:p>
              <a:r>
                <a:rPr lang="en-IN" altLang="en-US" sz="2200" b="1" dirty="0">
                  <a:solidFill>
                    <a:srgbClr val="9D0000"/>
                  </a:solidFill>
                  <a:latin typeface="Calibri" pitchFamily="34" charset="0"/>
                </a:rPr>
                <a:t>pts[1]</a:t>
              </a:r>
            </a:p>
          </p:txBody>
        </p:sp>
        <p:sp>
          <p:nvSpPr>
            <p:cNvPr id="44" name="Rectangle 40"/>
            <p:cNvSpPr>
              <a:spLocks noChangeArrowheads="1"/>
            </p:cNvSpPr>
            <p:nvPr/>
          </p:nvSpPr>
          <p:spPr bwMode="auto">
            <a:xfrm>
              <a:off x="3662363" y="6019800"/>
              <a:ext cx="866754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>
              <a:lvl1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1pPr>
              <a:lvl2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2pPr>
              <a:lvl3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3pPr>
              <a:lvl4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4pPr>
              <a:lvl5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9pPr>
            </a:lstStyle>
            <a:p>
              <a:r>
                <a:rPr lang="en-IN" altLang="en-US" sz="2200" b="1" dirty="0">
                  <a:solidFill>
                    <a:srgbClr val="9D0000"/>
                  </a:solidFill>
                  <a:latin typeface="Calibri" pitchFamily="34" charset="0"/>
                </a:rPr>
                <a:t>pts[2]</a:t>
              </a:r>
            </a:p>
          </p:txBody>
        </p:sp>
        <p:sp>
          <p:nvSpPr>
            <p:cNvPr id="45" name="Rectangle 41"/>
            <p:cNvSpPr>
              <a:spLocks noChangeArrowheads="1"/>
            </p:cNvSpPr>
            <p:nvPr/>
          </p:nvSpPr>
          <p:spPr bwMode="auto">
            <a:xfrm>
              <a:off x="5110163" y="6019800"/>
              <a:ext cx="866754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>
              <a:lvl1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1pPr>
              <a:lvl2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2pPr>
              <a:lvl3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3pPr>
              <a:lvl4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4pPr>
              <a:lvl5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9pPr>
            </a:lstStyle>
            <a:p>
              <a:r>
                <a:rPr lang="en-IN" altLang="en-US" sz="2200" b="1" dirty="0">
                  <a:solidFill>
                    <a:srgbClr val="9D0000"/>
                  </a:solidFill>
                  <a:latin typeface="Calibri" pitchFamily="34" charset="0"/>
                </a:rPr>
                <a:t>pts[3]</a:t>
              </a:r>
            </a:p>
          </p:txBody>
        </p:sp>
        <p:sp>
          <p:nvSpPr>
            <p:cNvPr id="46" name="Rectangle 42"/>
            <p:cNvSpPr>
              <a:spLocks noChangeArrowheads="1"/>
            </p:cNvSpPr>
            <p:nvPr/>
          </p:nvSpPr>
          <p:spPr bwMode="auto">
            <a:xfrm>
              <a:off x="6405563" y="6019800"/>
              <a:ext cx="866754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>
              <a:lvl1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1pPr>
              <a:lvl2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2pPr>
              <a:lvl3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3pPr>
              <a:lvl4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4pPr>
              <a:lvl5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9pPr>
            </a:lstStyle>
            <a:p>
              <a:r>
                <a:rPr lang="en-IN" altLang="en-US" sz="2200" b="1" dirty="0">
                  <a:solidFill>
                    <a:srgbClr val="9D0000"/>
                  </a:solidFill>
                  <a:latin typeface="Calibri" pitchFamily="34" charset="0"/>
                </a:rPr>
                <a:t>pts[4]</a:t>
              </a:r>
            </a:p>
          </p:txBody>
        </p:sp>
        <p:sp>
          <p:nvSpPr>
            <p:cNvPr id="47" name="Rectangle 43"/>
            <p:cNvSpPr>
              <a:spLocks noChangeArrowheads="1"/>
            </p:cNvSpPr>
            <p:nvPr/>
          </p:nvSpPr>
          <p:spPr bwMode="auto">
            <a:xfrm>
              <a:off x="7700963" y="6019800"/>
              <a:ext cx="866754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>
              <a:lvl1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1pPr>
              <a:lvl2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2pPr>
              <a:lvl3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3pPr>
              <a:lvl4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4pPr>
              <a:lvl5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9pPr>
            </a:lstStyle>
            <a:p>
              <a:r>
                <a:rPr lang="en-IN" altLang="en-US" sz="2200" b="1" dirty="0">
                  <a:solidFill>
                    <a:srgbClr val="9D0000"/>
                  </a:solidFill>
                  <a:latin typeface="Calibri" pitchFamily="34" charset="0"/>
                </a:rPr>
                <a:t>pts[5]</a:t>
              </a:r>
            </a:p>
          </p:txBody>
        </p:sp>
        <p:sp>
          <p:nvSpPr>
            <p:cNvPr id="48" name="Rectangle 44"/>
            <p:cNvSpPr>
              <a:spLocks noChangeArrowheads="1"/>
            </p:cNvSpPr>
            <p:nvPr/>
          </p:nvSpPr>
          <p:spPr bwMode="auto">
            <a:xfrm>
              <a:off x="1677988" y="4724400"/>
              <a:ext cx="324426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0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49" name="Rectangle 45"/>
            <p:cNvSpPr>
              <a:spLocks noChangeArrowheads="1"/>
            </p:cNvSpPr>
            <p:nvPr/>
          </p:nvSpPr>
          <p:spPr bwMode="auto">
            <a:xfrm>
              <a:off x="1677988" y="5410200"/>
              <a:ext cx="324426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0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50" name="Rectangle 46"/>
            <p:cNvSpPr>
              <a:spLocks noChangeArrowheads="1"/>
            </p:cNvSpPr>
            <p:nvPr/>
          </p:nvSpPr>
          <p:spPr bwMode="auto">
            <a:xfrm>
              <a:off x="2973388" y="4724400"/>
              <a:ext cx="324426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0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51" name="Rectangle 47"/>
            <p:cNvSpPr>
              <a:spLocks noChangeArrowheads="1"/>
            </p:cNvSpPr>
            <p:nvPr/>
          </p:nvSpPr>
          <p:spPr bwMode="auto">
            <a:xfrm>
              <a:off x="2973388" y="5410200"/>
              <a:ext cx="324426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0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52" name="Rectangle 48"/>
            <p:cNvSpPr>
              <a:spLocks noChangeArrowheads="1"/>
            </p:cNvSpPr>
            <p:nvPr/>
          </p:nvSpPr>
          <p:spPr bwMode="auto">
            <a:xfrm>
              <a:off x="4268788" y="4724400"/>
              <a:ext cx="324426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000000"/>
                  </a:solidFill>
                  <a:latin typeface="Calibri" pitchFamily="34" charset="0"/>
                </a:rPr>
                <a:t>2</a:t>
              </a:r>
            </a:p>
          </p:txBody>
        </p:sp>
        <p:sp>
          <p:nvSpPr>
            <p:cNvPr id="53" name="Rectangle 49"/>
            <p:cNvSpPr>
              <a:spLocks noChangeArrowheads="1"/>
            </p:cNvSpPr>
            <p:nvPr/>
          </p:nvSpPr>
          <p:spPr bwMode="auto">
            <a:xfrm>
              <a:off x="4268788" y="5410200"/>
              <a:ext cx="324426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000000"/>
                  </a:solidFill>
                  <a:latin typeface="Calibri" pitchFamily="34" charset="0"/>
                </a:rPr>
                <a:t>2</a:t>
              </a:r>
            </a:p>
          </p:txBody>
        </p:sp>
        <p:sp>
          <p:nvSpPr>
            <p:cNvPr id="54" name="Rectangle 50"/>
            <p:cNvSpPr>
              <a:spLocks noChangeArrowheads="1"/>
            </p:cNvSpPr>
            <p:nvPr/>
          </p:nvSpPr>
          <p:spPr bwMode="auto">
            <a:xfrm>
              <a:off x="5564188" y="4724400"/>
              <a:ext cx="324426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000000"/>
                  </a:solidFill>
                  <a:latin typeface="Calibri" pitchFamily="34" charset="0"/>
                </a:rPr>
                <a:t>3</a:t>
              </a:r>
            </a:p>
          </p:txBody>
        </p:sp>
        <p:sp>
          <p:nvSpPr>
            <p:cNvPr id="55" name="Rectangle 51"/>
            <p:cNvSpPr>
              <a:spLocks noChangeArrowheads="1"/>
            </p:cNvSpPr>
            <p:nvPr/>
          </p:nvSpPr>
          <p:spPr bwMode="auto">
            <a:xfrm>
              <a:off x="5564188" y="5410200"/>
              <a:ext cx="324426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000000"/>
                  </a:solidFill>
                  <a:latin typeface="Calibri" pitchFamily="34" charset="0"/>
                </a:rPr>
                <a:t>3</a:t>
              </a:r>
            </a:p>
          </p:txBody>
        </p:sp>
        <p:sp>
          <p:nvSpPr>
            <p:cNvPr id="56" name="Rectangle 52"/>
            <p:cNvSpPr>
              <a:spLocks noChangeArrowheads="1"/>
            </p:cNvSpPr>
            <p:nvPr/>
          </p:nvSpPr>
          <p:spPr bwMode="auto">
            <a:xfrm>
              <a:off x="6859588" y="4724400"/>
              <a:ext cx="324426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000000"/>
                  </a:solidFill>
                  <a:latin typeface="Calibri" pitchFamily="34" charset="0"/>
                </a:rPr>
                <a:t>4</a:t>
              </a:r>
            </a:p>
          </p:txBody>
        </p:sp>
        <p:sp>
          <p:nvSpPr>
            <p:cNvPr id="57" name="Rectangle 53"/>
            <p:cNvSpPr>
              <a:spLocks noChangeArrowheads="1"/>
            </p:cNvSpPr>
            <p:nvPr/>
          </p:nvSpPr>
          <p:spPr bwMode="auto">
            <a:xfrm>
              <a:off x="6859588" y="5410200"/>
              <a:ext cx="324426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000000"/>
                  </a:solidFill>
                  <a:latin typeface="Calibri" pitchFamily="34" charset="0"/>
                </a:rPr>
                <a:t>4</a:t>
              </a:r>
            </a:p>
          </p:txBody>
        </p:sp>
        <p:sp>
          <p:nvSpPr>
            <p:cNvPr id="58" name="Rectangle 54"/>
            <p:cNvSpPr>
              <a:spLocks noChangeArrowheads="1"/>
            </p:cNvSpPr>
            <p:nvPr/>
          </p:nvSpPr>
          <p:spPr bwMode="auto">
            <a:xfrm>
              <a:off x="8154988" y="4724400"/>
              <a:ext cx="324426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000000"/>
                  </a:solidFill>
                  <a:latin typeface="Calibri" pitchFamily="34" charset="0"/>
                </a:rPr>
                <a:t>5</a:t>
              </a:r>
            </a:p>
          </p:txBody>
        </p:sp>
        <p:sp>
          <p:nvSpPr>
            <p:cNvPr id="59" name="Rectangle 55"/>
            <p:cNvSpPr>
              <a:spLocks noChangeArrowheads="1"/>
            </p:cNvSpPr>
            <p:nvPr/>
          </p:nvSpPr>
          <p:spPr bwMode="auto">
            <a:xfrm>
              <a:off x="8154988" y="5334000"/>
              <a:ext cx="324426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000000"/>
                  </a:solidFill>
                  <a:latin typeface="Calibri" pitchFamily="34" charset="0"/>
                </a:rPr>
                <a:t>5</a:t>
              </a:r>
            </a:p>
          </p:txBody>
        </p:sp>
      </p:grpSp>
      <p:sp>
        <p:nvSpPr>
          <p:cNvPr id="60" name="Rectangle 56"/>
          <p:cNvSpPr>
            <a:spLocks noChangeArrowheads="1"/>
          </p:cNvSpPr>
          <p:nvPr/>
        </p:nvSpPr>
        <p:spPr bwMode="auto">
          <a:xfrm>
            <a:off x="5791200" y="3657601"/>
            <a:ext cx="4648200" cy="767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en-IN" altLang="en-US" sz="2200" b="1" dirty="0">
                <a:solidFill>
                  <a:prstClr val="black"/>
                </a:solidFill>
                <a:latin typeface="Calibri" pitchFamily="34" charset="0"/>
              </a:rPr>
              <a:t>State of  memory after the code executes.</a:t>
            </a:r>
          </a:p>
        </p:txBody>
      </p:sp>
      <p:sp>
        <p:nvSpPr>
          <p:cNvPr id="61" name="Slide Number Placeholder 6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67324E2-95D1-44EF-ADD6-8E47809E8411}" type="slidenum">
              <a:rPr lang="en-IN" alt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7</a:t>
            </a:fld>
            <a:endParaRPr lang="en-IN" alt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97112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972175" y="44728"/>
            <a:ext cx="23756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360" cap="flat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IN" altLang="en-US">
                <a:solidFill>
                  <a:srgbClr val="000000"/>
                </a:solidFill>
                <a:latin typeface="Calibri"/>
              </a:rPr>
              <a:t> 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4876801" y="151867"/>
            <a:ext cx="5699125" cy="521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5000" rIns="90000" bIns="4500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ctr"/>
            <a:r>
              <a:rPr lang="en-IN" altLang="en-US" sz="2800" b="1" dirty="0">
                <a:solidFill>
                  <a:prstClr val="black"/>
                </a:solidFill>
                <a:latin typeface="Calibri" pitchFamily="34" charset="0"/>
              </a:rPr>
              <a:t>Reading structures (scanf ?)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676400" y="241008"/>
            <a:ext cx="3200400" cy="1106542"/>
          </a:xfrm>
          <a:prstGeom prst="rect">
            <a:avLst/>
          </a:prstGeom>
          <a:solidFill>
            <a:srgbClr val="8BE6FF"/>
          </a:solidFill>
          <a:ln w="9525" cap="flat">
            <a:solidFill>
              <a:srgbClr val="9D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en-IN" altLang="en-US" sz="2200" b="1" dirty="0" err="1">
                <a:latin typeface="Calibri" pitchFamily="34" charset="0"/>
              </a:rPr>
              <a:t>struct</a:t>
            </a:r>
            <a:r>
              <a:rPr lang="en-IN" altLang="en-US" sz="2200" b="1" dirty="0">
                <a:latin typeface="Calibri" pitchFamily="34" charset="0"/>
              </a:rPr>
              <a:t> point {</a:t>
            </a:r>
          </a:p>
          <a:p>
            <a:r>
              <a:rPr lang="en-IN" altLang="en-US" sz="2200" b="1" dirty="0">
                <a:latin typeface="Calibri" pitchFamily="34" charset="0"/>
              </a:rPr>
              <a:t>	</a:t>
            </a:r>
            <a:r>
              <a:rPr lang="en-IN" altLang="en-US" sz="2200" b="1" dirty="0" err="1">
                <a:latin typeface="Calibri" pitchFamily="34" charset="0"/>
              </a:rPr>
              <a:t>int</a:t>
            </a:r>
            <a:r>
              <a:rPr lang="en-IN" altLang="en-US" sz="2200" b="1" dirty="0">
                <a:latin typeface="Calibri" pitchFamily="34" charset="0"/>
              </a:rPr>
              <a:t> x; </a:t>
            </a:r>
            <a:r>
              <a:rPr lang="en-IN" altLang="en-US" sz="2200" b="1" dirty="0" err="1">
                <a:latin typeface="Calibri" pitchFamily="34" charset="0"/>
              </a:rPr>
              <a:t>int</a:t>
            </a:r>
            <a:r>
              <a:rPr lang="en-IN" altLang="en-US" sz="2200" b="1" dirty="0">
                <a:latin typeface="Calibri" pitchFamily="34" charset="0"/>
              </a:rPr>
              <a:t> y;</a:t>
            </a:r>
          </a:p>
          <a:p>
            <a:r>
              <a:rPr lang="en-IN" altLang="en-US" sz="2200" b="1" dirty="0">
                <a:latin typeface="Calibri" pitchFamily="34" charset="0"/>
              </a:rPr>
              <a:t>};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0483850" y="3505200"/>
            <a:ext cx="18415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1676400" y="1307808"/>
            <a:ext cx="6248400" cy="2122204"/>
          </a:xfrm>
          <a:prstGeom prst="rect">
            <a:avLst/>
          </a:prstGeom>
          <a:solidFill>
            <a:srgbClr val="94F0E4"/>
          </a:solidFill>
          <a:ln w="9525" cap="flat">
            <a:solidFill>
              <a:srgbClr val="9D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5000" rIns="90000" bIns="4500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en-IN" altLang="en-US" sz="2200" b="1" dirty="0">
                <a:latin typeface="Calibri" pitchFamily="34" charset="0"/>
              </a:rPr>
              <a:t>int main() {</a:t>
            </a:r>
          </a:p>
          <a:p>
            <a:r>
              <a:rPr lang="en-IN" altLang="en-US" sz="2200" b="1" dirty="0">
                <a:latin typeface="Calibri" pitchFamily="34" charset="0"/>
              </a:rPr>
              <a:t>    int x, y;</a:t>
            </a:r>
          </a:p>
          <a:p>
            <a:r>
              <a:rPr lang="en-IN" altLang="en-US" sz="2200" b="1" dirty="0">
                <a:latin typeface="Calibri" pitchFamily="34" charset="0"/>
              </a:rPr>
              <a:t>    </a:t>
            </a:r>
            <a:r>
              <a:rPr lang="en-IN" altLang="en-US" sz="2200" b="1" dirty="0" err="1">
                <a:latin typeface="Calibri" pitchFamily="34" charset="0"/>
              </a:rPr>
              <a:t>struct</a:t>
            </a:r>
            <a:r>
              <a:rPr lang="en-IN" altLang="en-US" sz="2200" b="1" dirty="0">
                <a:latin typeface="Calibri" pitchFamily="34" charset="0"/>
              </a:rPr>
              <a:t> point </a:t>
            </a:r>
            <a:r>
              <a:rPr lang="en-IN" altLang="en-US" sz="2200" b="1" dirty="0" err="1">
                <a:latin typeface="Calibri" pitchFamily="34" charset="0"/>
              </a:rPr>
              <a:t>pt</a:t>
            </a:r>
            <a:r>
              <a:rPr lang="en-IN" altLang="en-US" sz="2200" b="1" dirty="0">
                <a:latin typeface="Calibri" pitchFamily="34" charset="0"/>
              </a:rPr>
              <a:t>;</a:t>
            </a:r>
          </a:p>
          <a:p>
            <a:r>
              <a:rPr lang="en-IN" altLang="en-US" sz="2200" b="1" dirty="0">
                <a:latin typeface="Calibri" pitchFamily="34" charset="0"/>
              </a:rPr>
              <a:t>    scanf(“%</a:t>
            </a:r>
            <a:r>
              <a:rPr lang="en-IN" altLang="en-US" sz="2200" b="1" dirty="0" err="1">
                <a:latin typeface="Calibri" pitchFamily="34" charset="0"/>
              </a:rPr>
              <a:t>d%d</a:t>
            </a:r>
            <a:r>
              <a:rPr lang="en-IN" altLang="en-US" sz="2200" b="1" dirty="0">
                <a:latin typeface="Calibri" pitchFamily="34" charset="0"/>
              </a:rPr>
              <a:t>”, &amp;(</a:t>
            </a:r>
            <a:r>
              <a:rPr lang="en-IN" altLang="en-US" sz="2200" b="1" dirty="0" err="1">
                <a:latin typeface="Calibri" pitchFamily="34" charset="0"/>
              </a:rPr>
              <a:t>pt.x</a:t>
            </a:r>
            <a:r>
              <a:rPr lang="en-IN" altLang="en-US" sz="2200" b="1" dirty="0">
                <a:latin typeface="Calibri" pitchFamily="34" charset="0"/>
              </a:rPr>
              <a:t>),&amp;(</a:t>
            </a:r>
            <a:r>
              <a:rPr lang="en-IN" altLang="en-US" sz="2200" b="1" dirty="0" err="1">
                <a:latin typeface="Calibri" pitchFamily="34" charset="0"/>
              </a:rPr>
              <a:t>pt.y</a:t>
            </a:r>
            <a:r>
              <a:rPr lang="en-IN" altLang="en-US" sz="2200" b="1" dirty="0">
                <a:latin typeface="Calibri" pitchFamily="34" charset="0"/>
              </a:rPr>
              <a:t>));</a:t>
            </a:r>
          </a:p>
          <a:p>
            <a:r>
              <a:rPr lang="en-IN" altLang="en-US" sz="2200" b="1" dirty="0">
                <a:latin typeface="Calibri" pitchFamily="34" charset="0"/>
              </a:rPr>
              <a:t>    return 0;</a:t>
            </a:r>
          </a:p>
          <a:p>
            <a:r>
              <a:rPr lang="en-IN" altLang="en-US" sz="2200" b="1" dirty="0">
                <a:latin typeface="Calibri" pitchFamily="34" charset="0"/>
              </a:rPr>
              <a:t>}	</a:t>
            </a: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1828801" y="3873499"/>
            <a:ext cx="8747125" cy="2122204"/>
          </a:xfrm>
          <a:prstGeom prst="rect">
            <a:avLst/>
          </a:prstGeom>
          <a:solidFill>
            <a:srgbClr val="FFE39D"/>
          </a:solidFill>
          <a:ln w="9525" cap="flat">
            <a:solidFill>
              <a:srgbClr val="9D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5000" rIns="90000" bIns="45000">
            <a:spAutoFit/>
          </a:bodyPr>
          <a:lstStyle>
            <a:lvl1pPr marL="457200" indent="-45561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>
              <a:buClr>
                <a:srgbClr val="9D0000"/>
              </a:buClr>
              <a:buSzPct val="45000"/>
              <a:buFont typeface="Times New Roman" pitchFamily="16" charset="0"/>
              <a:buAutoNum type="arabicPeriod"/>
            </a:pPr>
            <a:r>
              <a:rPr lang="en-IN" altLang="en-US" sz="2200" b="1" dirty="0">
                <a:solidFill>
                  <a:srgbClr val="4BACC6">
                    <a:lumMod val="10000"/>
                  </a:srgbClr>
                </a:solidFill>
                <a:latin typeface="Calibri" pitchFamily="34" charset="0"/>
              </a:rPr>
              <a:t>You</a:t>
            </a:r>
            <a:r>
              <a:rPr lang="en-IN" altLang="en-US" sz="2200" b="1" dirty="0">
                <a:solidFill>
                  <a:srgbClr val="9D0000"/>
                </a:solidFill>
                <a:latin typeface="Calibri" pitchFamily="34" charset="0"/>
              </a:rPr>
              <a:t> can not </a:t>
            </a:r>
            <a:r>
              <a:rPr lang="en-IN" altLang="en-US" sz="2200" b="1" dirty="0">
                <a:solidFill>
                  <a:srgbClr val="4BACC6">
                    <a:lumMod val="10000"/>
                  </a:srgbClr>
                </a:solidFill>
                <a:latin typeface="Calibri" pitchFamily="34" charset="0"/>
              </a:rPr>
              <a:t>read a structure directly using scanf!</a:t>
            </a:r>
          </a:p>
          <a:p>
            <a:pPr>
              <a:buClr>
                <a:srgbClr val="9D0000"/>
              </a:buClr>
              <a:buSzPct val="45000"/>
              <a:buFont typeface="Times New Roman" pitchFamily="16" charset="0"/>
              <a:buAutoNum type="arabicPeriod"/>
            </a:pPr>
            <a:endParaRPr lang="en-IN" altLang="en-US" sz="2200" b="1" dirty="0">
              <a:latin typeface="Calibri" pitchFamily="34" charset="0"/>
            </a:endParaRPr>
          </a:p>
          <a:p>
            <a:pPr>
              <a:buClr>
                <a:srgbClr val="9D0000"/>
              </a:buClr>
              <a:buSzPct val="45000"/>
              <a:buFont typeface="Times New Roman" pitchFamily="16" charset="0"/>
              <a:buAutoNum type="arabicPeriod"/>
            </a:pPr>
            <a:r>
              <a:rPr lang="en-IN" altLang="en-US" sz="2200" b="1" dirty="0">
                <a:solidFill>
                  <a:srgbClr val="9D0000"/>
                </a:solidFill>
                <a:latin typeface="Calibri" pitchFamily="34" charset="0"/>
              </a:rPr>
              <a:t>Read individual fields</a:t>
            </a:r>
            <a:r>
              <a:rPr lang="en-IN" altLang="en-US" sz="2200" b="1" dirty="0">
                <a:latin typeface="Calibri" pitchFamily="34" charset="0"/>
              </a:rPr>
              <a:t> using </a:t>
            </a:r>
            <a:r>
              <a:rPr lang="en-IN" altLang="en-US" sz="2200" b="1" dirty="0" err="1">
                <a:latin typeface="Calibri" pitchFamily="34" charset="0"/>
              </a:rPr>
              <a:t>scanf</a:t>
            </a:r>
            <a:r>
              <a:rPr lang="en-IN" altLang="en-US" sz="2200" b="1" dirty="0">
                <a:latin typeface="Calibri" pitchFamily="34" charset="0"/>
              </a:rPr>
              <a:t> (note the &amp;).</a:t>
            </a:r>
          </a:p>
          <a:p>
            <a:pPr marL="458787" indent="-457200">
              <a:buFont typeface="+mj-lt"/>
              <a:buAutoNum type="arabicPeriod"/>
            </a:pPr>
            <a:endParaRPr lang="en-IN" altLang="en-US" sz="2200" b="1" dirty="0">
              <a:latin typeface="Calibri" pitchFamily="34" charset="0"/>
            </a:endParaRPr>
          </a:p>
          <a:p>
            <a:pPr>
              <a:buClr>
                <a:srgbClr val="9D0000"/>
              </a:buClr>
              <a:buSzPct val="45000"/>
              <a:buFont typeface="Times New Roman" pitchFamily="16" charset="0"/>
              <a:buAutoNum type="arabicPeriod"/>
            </a:pPr>
            <a:r>
              <a:rPr lang="en-IN" altLang="en-US" sz="2200" b="1" dirty="0">
                <a:latin typeface="Calibri" pitchFamily="34" charset="0"/>
              </a:rPr>
              <a:t>A better way is to define our own functions to read structures</a:t>
            </a:r>
          </a:p>
          <a:p>
            <a:pPr marL="800100" lvl="1" indent="-342900">
              <a:buClr>
                <a:srgbClr val="9D0000"/>
              </a:buClr>
              <a:buSzPct val="45000"/>
              <a:buFont typeface="Wingdings" panose="05000000000000000000" pitchFamily="2" charset="2"/>
              <a:buChar char="q"/>
            </a:pPr>
            <a:r>
              <a:rPr lang="en-IN" altLang="en-US" sz="2200" b="1" dirty="0">
                <a:latin typeface="Calibri" pitchFamily="34" charset="0"/>
              </a:rPr>
              <a:t>to avoid cluttering the code!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67324E2-95D1-44EF-ADD6-8E47809E8411}" type="slidenum">
              <a:rPr lang="en-IN" alt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8</a:t>
            </a:fld>
            <a:endParaRPr lang="en-IN" alt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93479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972175" y="44728"/>
            <a:ext cx="23756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360" cap="flat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IN" altLang="en-US">
                <a:solidFill>
                  <a:srgbClr val="000000"/>
                </a:solidFill>
                <a:latin typeface="Calibri"/>
              </a:rPr>
              <a:t> 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4876800" y="152401"/>
            <a:ext cx="57912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r"/>
            <a:r>
              <a:rPr lang="en-IN" altLang="en-US" sz="2800" b="1" dirty="0">
                <a:solidFill>
                  <a:prstClr val="black"/>
                </a:solidFill>
                <a:latin typeface="Calibri" pitchFamily="34" charset="0"/>
              </a:rPr>
              <a:t>Functions returning structures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752600" y="183602"/>
            <a:ext cx="3200400" cy="1106542"/>
          </a:xfrm>
          <a:prstGeom prst="rect">
            <a:avLst/>
          </a:prstGeom>
          <a:solidFill>
            <a:srgbClr val="8BE6FF"/>
          </a:solidFill>
          <a:ln w="9525" cap="flat">
            <a:solidFill>
              <a:srgbClr val="9D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en-IN" altLang="en-US" sz="2200" b="1" dirty="0" err="1">
                <a:latin typeface="Calibri" pitchFamily="34" charset="0"/>
              </a:rPr>
              <a:t>struct</a:t>
            </a:r>
            <a:r>
              <a:rPr lang="en-IN" altLang="en-US" sz="2200" b="1" dirty="0">
                <a:latin typeface="Calibri" pitchFamily="34" charset="0"/>
              </a:rPr>
              <a:t> point {</a:t>
            </a:r>
          </a:p>
          <a:p>
            <a:r>
              <a:rPr lang="en-IN" altLang="en-US" sz="2200" b="1" dirty="0">
                <a:latin typeface="Calibri" pitchFamily="34" charset="0"/>
              </a:rPr>
              <a:t>	</a:t>
            </a:r>
            <a:r>
              <a:rPr lang="en-IN" altLang="en-US" sz="2200" b="1" dirty="0" err="1">
                <a:latin typeface="Calibri" pitchFamily="34" charset="0"/>
              </a:rPr>
              <a:t>int</a:t>
            </a:r>
            <a:r>
              <a:rPr lang="en-IN" altLang="en-US" sz="2200" b="1" dirty="0">
                <a:latin typeface="Calibri" pitchFamily="34" charset="0"/>
              </a:rPr>
              <a:t> x; </a:t>
            </a:r>
            <a:r>
              <a:rPr lang="en-IN" altLang="en-US" sz="2200" b="1" dirty="0" err="1">
                <a:latin typeface="Calibri" pitchFamily="34" charset="0"/>
              </a:rPr>
              <a:t>int</a:t>
            </a:r>
            <a:r>
              <a:rPr lang="en-IN" altLang="en-US" sz="2200" b="1" dirty="0">
                <a:latin typeface="Calibri" pitchFamily="34" charset="0"/>
              </a:rPr>
              <a:t> y;</a:t>
            </a:r>
          </a:p>
          <a:p>
            <a:r>
              <a:rPr lang="en-IN" altLang="en-US" sz="2200" b="1" dirty="0">
                <a:latin typeface="Calibri" pitchFamily="34" charset="0"/>
              </a:rPr>
              <a:t>};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0483850" y="3505200"/>
            <a:ext cx="18415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1588132" y="1443308"/>
            <a:ext cx="5372104" cy="4492084"/>
          </a:xfrm>
          <a:prstGeom prst="rect">
            <a:avLst/>
          </a:prstGeom>
          <a:solidFill>
            <a:srgbClr val="94F0E4"/>
          </a:solidFill>
          <a:ln w="9525" cap="flat">
            <a:solidFill>
              <a:srgbClr val="9D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5000" rIns="90000" bIns="4500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en-IN" altLang="en-US" sz="2200" b="1" dirty="0" err="1">
                <a:latin typeface="Calibri" pitchFamily="34" charset="0"/>
              </a:rPr>
              <a:t>struct</a:t>
            </a:r>
            <a:r>
              <a:rPr lang="en-IN" altLang="en-US" sz="2200" b="1" dirty="0">
                <a:latin typeface="Calibri" pitchFamily="34" charset="0"/>
              </a:rPr>
              <a:t> point </a:t>
            </a:r>
            <a:r>
              <a:rPr lang="en-IN" altLang="en-US" sz="2200" b="1" dirty="0" err="1">
                <a:latin typeface="Calibri" pitchFamily="34" charset="0"/>
              </a:rPr>
              <a:t>make_pt</a:t>
            </a:r>
            <a:r>
              <a:rPr lang="en-IN" altLang="en-US" sz="2200" b="1" dirty="0">
                <a:latin typeface="Calibri" pitchFamily="34" charset="0"/>
              </a:rPr>
              <a:t>(</a:t>
            </a:r>
            <a:r>
              <a:rPr lang="en-IN" altLang="en-US" sz="2200" b="1" dirty="0" err="1">
                <a:latin typeface="Calibri" pitchFamily="34" charset="0"/>
              </a:rPr>
              <a:t>int</a:t>
            </a:r>
            <a:r>
              <a:rPr lang="en-IN" altLang="en-US" sz="2200" b="1" dirty="0">
                <a:latin typeface="Calibri" pitchFamily="34" charset="0"/>
              </a:rPr>
              <a:t> x, </a:t>
            </a:r>
            <a:r>
              <a:rPr lang="en-IN" altLang="en-US" sz="2200" b="1" dirty="0" err="1">
                <a:latin typeface="Calibri" pitchFamily="34" charset="0"/>
              </a:rPr>
              <a:t>int</a:t>
            </a:r>
            <a:r>
              <a:rPr lang="en-IN" altLang="en-US" sz="2200" b="1" dirty="0">
                <a:latin typeface="Calibri" pitchFamily="34" charset="0"/>
              </a:rPr>
              <a:t> y) {</a:t>
            </a:r>
          </a:p>
          <a:p>
            <a:r>
              <a:rPr lang="en-IN" altLang="en-US" sz="2200" b="1" dirty="0">
                <a:latin typeface="Calibri" pitchFamily="34" charset="0"/>
              </a:rPr>
              <a:t>	</a:t>
            </a:r>
            <a:r>
              <a:rPr lang="en-IN" altLang="en-US" sz="2200" b="1" dirty="0" err="1">
                <a:latin typeface="Calibri" pitchFamily="34" charset="0"/>
              </a:rPr>
              <a:t>struct</a:t>
            </a:r>
            <a:r>
              <a:rPr lang="en-IN" altLang="en-US" sz="2200" b="1" dirty="0">
                <a:latin typeface="Calibri" pitchFamily="34" charset="0"/>
              </a:rPr>
              <a:t> point temp;</a:t>
            </a:r>
          </a:p>
          <a:p>
            <a:r>
              <a:rPr lang="en-IN" altLang="en-US" sz="2200" b="1" dirty="0">
                <a:latin typeface="Calibri" pitchFamily="34" charset="0"/>
              </a:rPr>
              <a:t>	</a:t>
            </a:r>
            <a:r>
              <a:rPr lang="en-IN" altLang="en-US" sz="2200" b="1" dirty="0" err="1">
                <a:latin typeface="Calibri" pitchFamily="34" charset="0"/>
              </a:rPr>
              <a:t>temp.x</a:t>
            </a:r>
            <a:r>
              <a:rPr lang="en-IN" altLang="en-US" sz="2200" b="1" dirty="0">
                <a:latin typeface="Calibri" pitchFamily="34" charset="0"/>
              </a:rPr>
              <a:t> = x;</a:t>
            </a:r>
          </a:p>
          <a:p>
            <a:r>
              <a:rPr lang="en-IN" altLang="en-US" sz="2200" b="1" dirty="0">
                <a:latin typeface="Calibri" pitchFamily="34" charset="0"/>
              </a:rPr>
              <a:t>	</a:t>
            </a:r>
            <a:r>
              <a:rPr lang="en-IN" altLang="en-US" sz="2200" b="1" dirty="0" err="1">
                <a:latin typeface="Calibri" pitchFamily="34" charset="0"/>
              </a:rPr>
              <a:t>temp.y</a:t>
            </a:r>
            <a:r>
              <a:rPr lang="en-IN" altLang="en-US" sz="2200" b="1" dirty="0">
                <a:latin typeface="Calibri" pitchFamily="34" charset="0"/>
              </a:rPr>
              <a:t> = y;</a:t>
            </a:r>
          </a:p>
          <a:p>
            <a:r>
              <a:rPr lang="en-IN" altLang="en-US" sz="2200" b="1" dirty="0">
                <a:latin typeface="Calibri" pitchFamily="34" charset="0"/>
              </a:rPr>
              <a:t>	return temp;    </a:t>
            </a:r>
          </a:p>
          <a:p>
            <a:r>
              <a:rPr lang="en-IN" altLang="en-US" sz="2200" b="1" dirty="0">
                <a:latin typeface="Calibri" pitchFamily="34" charset="0"/>
              </a:rPr>
              <a:t>}</a:t>
            </a:r>
          </a:p>
          <a:p>
            <a:r>
              <a:rPr lang="en-IN" altLang="en-US" sz="2200" b="1" dirty="0" err="1">
                <a:latin typeface="Calibri" pitchFamily="34" charset="0"/>
              </a:rPr>
              <a:t>int</a:t>
            </a:r>
            <a:r>
              <a:rPr lang="en-IN" altLang="en-US" sz="2200" b="1" dirty="0">
                <a:latin typeface="Calibri" pitchFamily="34" charset="0"/>
              </a:rPr>
              <a:t> main() {</a:t>
            </a:r>
          </a:p>
          <a:p>
            <a:r>
              <a:rPr lang="en-IN" altLang="en-US" sz="2200" b="1" dirty="0">
                <a:latin typeface="Calibri" pitchFamily="34" charset="0"/>
              </a:rPr>
              <a:t>	</a:t>
            </a:r>
            <a:r>
              <a:rPr lang="en-IN" altLang="en-US" sz="2200" b="1" dirty="0" err="1">
                <a:latin typeface="Calibri" pitchFamily="34" charset="0"/>
              </a:rPr>
              <a:t>int</a:t>
            </a:r>
            <a:r>
              <a:rPr lang="en-IN" altLang="en-US" sz="2200" b="1" dirty="0">
                <a:latin typeface="Calibri" pitchFamily="34" charset="0"/>
              </a:rPr>
              <a:t> x, y;</a:t>
            </a:r>
          </a:p>
          <a:p>
            <a:r>
              <a:rPr lang="en-IN" altLang="en-US" sz="2200" b="1" dirty="0">
                <a:latin typeface="Calibri" pitchFamily="34" charset="0"/>
              </a:rPr>
              <a:t>	</a:t>
            </a:r>
            <a:r>
              <a:rPr lang="en-IN" altLang="en-US" sz="2200" b="1" dirty="0" err="1">
                <a:latin typeface="Calibri" pitchFamily="34" charset="0"/>
              </a:rPr>
              <a:t>struct</a:t>
            </a:r>
            <a:r>
              <a:rPr lang="en-IN" altLang="en-US" sz="2200" b="1" dirty="0">
                <a:latin typeface="Calibri" pitchFamily="34" charset="0"/>
              </a:rPr>
              <a:t> point </a:t>
            </a:r>
            <a:r>
              <a:rPr lang="en-IN" altLang="en-US" sz="2200" b="1" dirty="0" err="1">
                <a:latin typeface="Calibri" pitchFamily="34" charset="0"/>
              </a:rPr>
              <a:t>pt</a:t>
            </a:r>
            <a:r>
              <a:rPr lang="en-IN" altLang="en-US" sz="2200" b="1" dirty="0">
                <a:latin typeface="Calibri" pitchFamily="34" charset="0"/>
              </a:rPr>
              <a:t>;</a:t>
            </a:r>
          </a:p>
          <a:p>
            <a:r>
              <a:rPr lang="en-IN" altLang="en-US" sz="2200" b="1" dirty="0">
                <a:latin typeface="Calibri" pitchFamily="34" charset="0"/>
              </a:rPr>
              <a:t>	</a:t>
            </a:r>
            <a:r>
              <a:rPr lang="en-IN" altLang="en-US" sz="2200" b="1" dirty="0" err="1">
                <a:latin typeface="Calibri" pitchFamily="34" charset="0"/>
              </a:rPr>
              <a:t>scanf</a:t>
            </a:r>
            <a:r>
              <a:rPr lang="en-IN" altLang="en-US" sz="2200" b="1" dirty="0">
                <a:latin typeface="Calibri" pitchFamily="34" charset="0"/>
              </a:rPr>
              <a:t>(“%</a:t>
            </a:r>
            <a:r>
              <a:rPr lang="en-IN" altLang="en-US" sz="2200" b="1" dirty="0" err="1">
                <a:latin typeface="Calibri" pitchFamily="34" charset="0"/>
              </a:rPr>
              <a:t>d%d</a:t>
            </a:r>
            <a:r>
              <a:rPr lang="en-IN" altLang="en-US" sz="2200" b="1" dirty="0">
                <a:latin typeface="Calibri" pitchFamily="34" charset="0"/>
              </a:rPr>
              <a:t>”, &amp;</a:t>
            </a:r>
            <a:r>
              <a:rPr lang="en-IN" altLang="en-US" sz="2200" b="1" dirty="0" err="1">
                <a:latin typeface="Calibri" pitchFamily="34" charset="0"/>
              </a:rPr>
              <a:t>x,&amp;y</a:t>
            </a:r>
            <a:r>
              <a:rPr lang="en-IN" altLang="en-US" sz="2200" b="1" dirty="0">
                <a:latin typeface="Calibri" pitchFamily="34" charset="0"/>
              </a:rPr>
              <a:t>);</a:t>
            </a:r>
          </a:p>
          <a:p>
            <a:r>
              <a:rPr lang="en-IN" altLang="en-US" sz="2200" b="1" dirty="0">
                <a:latin typeface="Calibri" pitchFamily="34" charset="0"/>
              </a:rPr>
              <a:t>	pt = </a:t>
            </a:r>
            <a:r>
              <a:rPr lang="en-IN" altLang="en-US" sz="2200" b="1" dirty="0" err="1">
                <a:latin typeface="Calibri" pitchFamily="34" charset="0"/>
              </a:rPr>
              <a:t>make_pt</a:t>
            </a:r>
            <a:r>
              <a:rPr lang="en-IN" altLang="en-US" sz="2200" b="1" dirty="0">
                <a:latin typeface="Calibri" pitchFamily="34" charset="0"/>
              </a:rPr>
              <a:t>(</a:t>
            </a:r>
            <a:r>
              <a:rPr lang="en-IN" altLang="en-US" sz="2200" b="1" dirty="0" err="1">
                <a:latin typeface="Calibri" pitchFamily="34" charset="0"/>
              </a:rPr>
              <a:t>x,y</a:t>
            </a:r>
            <a:r>
              <a:rPr lang="en-IN" altLang="en-US" sz="2200" b="1" dirty="0">
                <a:latin typeface="Calibri" pitchFamily="34" charset="0"/>
              </a:rPr>
              <a:t>);</a:t>
            </a:r>
          </a:p>
          <a:p>
            <a:r>
              <a:rPr lang="en-IN" altLang="en-US" sz="2200" b="1" dirty="0">
                <a:latin typeface="Calibri" pitchFamily="34" charset="0"/>
              </a:rPr>
              <a:t>      return 0;</a:t>
            </a:r>
          </a:p>
          <a:p>
            <a:r>
              <a:rPr lang="en-IN" altLang="en-US" sz="2200" b="1" dirty="0">
                <a:latin typeface="Calibri" pitchFamily="34" charset="0"/>
              </a:rPr>
              <a:t>}	</a:t>
            </a: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7042154" y="1027254"/>
            <a:ext cx="3625879" cy="3814975"/>
          </a:xfrm>
          <a:prstGeom prst="rect">
            <a:avLst/>
          </a:prstGeom>
          <a:solidFill>
            <a:srgbClr val="FFE39D"/>
          </a:solidFill>
          <a:ln w="9525" cap="flat">
            <a:solidFill>
              <a:srgbClr val="9D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5000" rIns="90000" bIns="45000">
            <a:spAutoFit/>
          </a:bodyPr>
          <a:lstStyle>
            <a:lvl1pPr marL="457200" indent="-45561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marL="1587" indent="0">
              <a:buClr>
                <a:srgbClr val="9D0000"/>
              </a:buClr>
              <a:buSzPct val="45000"/>
            </a:pPr>
            <a:r>
              <a:rPr lang="en-IN" altLang="en-US" sz="2200" b="1" dirty="0" err="1">
                <a:solidFill>
                  <a:srgbClr val="9D0000"/>
                </a:solidFill>
                <a:latin typeface="Calibri" pitchFamily="34" charset="0"/>
              </a:rPr>
              <a:t>make_pt</a:t>
            </a:r>
            <a:r>
              <a:rPr lang="en-IN" altLang="en-US" sz="2200" b="1" dirty="0">
                <a:solidFill>
                  <a:srgbClr val="9D0000"/>
                </a:solidFill>
                <a:latin typeface="Calibri" pitchFamily="34" charset="0"/>
              </a:rPr>
              <a:t>(</a:t>
            </a:r>
            <a:r>
              <a:rPr lang="en-IN" altLang="en-US" sz="2200" b="1" dirty="0" err="1">
                <a:solidFill>
                  <a:srgbClr val="9D0000"/>
                </a:solidFill>
                <a:latin typeface="Calibri" pitchFamily="34" charset="0"/>
              </a:rPr>
              <a:t>x,y</a:t>
            </a:r>
            <a:r>
              <a:rPr lang="en-IN" altLang="en-US" sz="2200" b="1" dirty="0">
                <a:solidFill>
                  <a:srgbClr val="9D0000"/>
                </a:solidFill>
                <a:latin typeface="Calibri" pitchFamily="34" charset="0"/>
              </a:rPr>
              <a:t>):</a:t>
            </a:r>
          </a:p>
          <a:p>
            <a:pPr>
              <a:buClr>
                <a:srgbClr val="9D0000"/>
              </a:buClr>
              <a:buSzPct val="45000"/>
            </a:pPr>
            <a:r>
              <a:rPr lang="en-IN" altLang="en-US" sz="2200" b="1" dirty="0">
                <a:latin typeface="Calibri" pitchFamily="34" charset="0"/>
              </a:rPr>
              <a:t>creates a struct point with coordinates (</a:t>
            </a:r>
            <a:r>
              <a:rPr lang="en-IN" altLang="en-US" sz="2200" b="1" dirty="0" err="1">
                <a:latin typeface="Calibri" pitchFamily="34" charset="0"/>
              </a:rPr>
              <a:t>x,y</a:t>
            </a:r>
            <a:r>
              <a:rPr lang="en-IN" altLang="en-US" sz="2200" b="1" dirty="0">
                <a:latin typeface="Calibri" pitchFamily="34" charset="0"/>
              </a:rPr>
              <a:t>),</a:t>
            </a:r>
            <a:r>
              <a:rPr lang="en-IN" altLang="en-US" sz="2200" b="1" dirty="0">
                <a:solidFill>
                  <a:srgbClr val="9D0000"/>
                </a:solidFill>
                <a:latin typeface="Calibri" pitchFamily="34" charset="0"/>
              </a:rPr>
              <a:t>  </a:t>
            </a:r>
            <a:r>
              <a:rPr lang="en-IN" altLang="en-US" sz="2200" b="1" dirty="0">
                <a:solidFill>
                  <a:prstClr val="black"/>
                </a:solidFill>
                <a:latin typeface="Calibri" pitchFamily="34" charset="0"/>
              </a:rPr>
              <a:t>and</a:t>
            </a:r>
            <a:r>
              <a:rPr lang="en-IN" altLang="en-US" sz="2200" b="1" dirty="0">
                <a:solidFill>
                  <a:srgbClr val="9D0000"/>
                </a:solidFill>
                <a:latin typeface="Calibri" pitchFamily="34" charset="0"/>
              </a:rPr>
              <a:t> </a:t>
            </a:r>
            <a:r>
              <a:rPr lang="en-IN" altLang="en-US" sz="2200" b="1" dirty="0">
                <a:latin typeface="Calibri" pitchFamily="34" charset="0"/>
              </a:rPr>
              <a:t>returns a struct point. </a:t>
            </a:r>
          </a:p>
          <a:p>
            <a:pPr marL="1587" indent="0">
              <a:buClr>
                <a:srgbClr val="9D0000"/>
              </a:buClr>
              <a:buSzPct val="45000"/>
            </a:pPr>
            <a:endParaRPr lang="en-IN" altLang="en-US" sz="2200" b="1" dirty="0">
              <a:latin typeface="Calibri" pitchFamily="34" charset="0"/>
            </a:endParaRPr>
          </a:p>
          <a:p>
            <a:pPr marL="1587" indent="0">
              <a:buClr>
                <a:srgbClr val="9D0000"/>
              </a:buClr>
              <a:buSzPct val="45000"/>
            </a:pPr>
            <a:r>
              <a:rPr lang="en-IN" altLang="en-US" sz="2200" b="1" dirty="0">
                <a:latin typeface="Calibri" pitchFamily="34" charset="0"/>
              </a:rPr>
              <a:t>Functions can return structures just like int, char, int *, etc..</a:t>
            </a:r>
          </a:p>
          <a:p>
            <a:pPr marL="458787" indent="-457200">
              <a:buFont typeface="+mj-lt"/>
              <a:buAutoNum type="arabicPeriod"/>
            </a:pPr>
            <a:endParaRPr lang="en-IN" altLang="en-US" sz="2200" b="1" dirty="0">
              <a:latin typeface="Calibri" pitchFamily="34" charset="0"/>
            </a:endParaRPr>
          </a:p>
          <a:p>
            <a:pPr marL="1587" indent="0">
              <a:buClr>
                <a:srgbClr val="9D0000"/>
              </a:buClr>
              <a:buSzPct val="45000"/>
            </a:pPr>
            <a:r>
              <a:rPr lang="en-IN" altLang="en-US" sz="2200" b="1" dirty="0" err="1">
                <a:latin typeface="Calibri" pitchFamily="34" charset="0"/>
              </a:rPr>
              <a:t>struct</a:t>
            </a:r>
            <a:r>
              <a:rPr lang="en-IN" altLang="en-US" sz="2200" b="1" dirty="0">
                <a:latin typeface="Calibri" pitchFamily="34" charset="0"/>
              </a:rPr>
              <a:t> can be passed as arguments (pass by value).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2667000" y="6002339"/>
            <a:ext cx="7391400" cy="767987"/>
          </a:xfrm>
          <a:prstGeom prst="rect">
            <a:avLst/>
          </a:prstGeom>
          <a:solidFill>
            <a:srgbClr val="FFCA9F"/>
          </a:solidFill>
          <a:ln w="9525" cap="flat">
            <a:solidFill>
              <a:srgbClr val="9D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en-IN" altLang="en-US" sz="2200" b="1" dirty="0">
                <a:latin typeface="Calibri" pitchFamily="34" charset="0"/>
              </a:rPr>
              <a:t>Given </a:t>
            </a:r>
            <a:r>
              <a:rPr lang="en-IN" altLang="en-US" sz="2200" b="1" dirty="0" err="1">
                <a:latin typeface="Calibri" pitchFamily="34" charset="0"/>
              </a:rPr>
              <a:t>int</a:t>
            </a:r>
            <a:r>
              <a:rPr lang="en-IN" altLang="en-US" sz="2200" b="1" dirty="0">
                <a:latin typeface="Calibri" pitchFamily="34" charset="0"/>
              </a:rPr>
              <a:t> coordinates </a:t>
            </a:r>
            <a:r>
              <a:rPr lang="en-IN" altLang="en-US" sz="2200" b="1" dirty="0" err="1">
                <a:latin typeface="Calibri" pitchFamily="34" charset="0"/>
              </a:rPr>
              <a:t>x,y</a:t>
            </a:r>
            <a:r>
              <a:rPr lang="en-IN" altLang="en-US" sz="2200" b="1" dirty="0">
                <a:latin typeface="Calibri" pitchFamily="34" charset="0"/>
              </a:rPr>
              <a:t>, </a:t>
            </a:r>
            <a:r>
              <a:rPr lang="en-IN" altLang="en-US" sz="2200" b="1" dirty="0" err="1">
                <a:latin typeface="Calibri" pitchFamily="34" charset="0"/>
              </a:rPr>
              <a:t>make_pt</a:t>
            </a:r>
            <a:r>
              <a:rPr lang="en-IN" altLang="en-US" sz="2200" b="1" dirty="0">
                <a:latin typeface="Calibri" pitchFamily="34" charset="0"/>
              </a:rPr>
              <a:t>(</a:t>
            </a:r>
            <a:r>
              <a:rPr lang="en-IN" altLang="en-US" sz="2200" b="1" dirty="0" err="1">
                <a:latin typeface="Calibri" pitchFamily="34" charset="0"/>
              </a:rPr>
              <a:t>x,y</a:t>
            </a:r>
            <a:r>
              <a:rPr lang="en-IN" altLang="en-US" sz="2200" b="1" dirty="0">
                <a:latin typeface="Calibri" pitchFamily="34" charset="0"/>
              </a:rPr>
              <a:t>) creates and returns a </a:t>
            </a:r>
            <a:r>
              <a:rPr lang="en-IN" altLang="en-US" sz="2200" b="1" dirty="0" err="1">
                <a:latin typeface="Calibri" pitchFamily="34" charset="0"/>
              </a:rPr>
              <a:t>struct</a:t>
            </a:r>
            <a:r>
              <a:rPr lang="en-IN" altLang="en-US" sz="2200" b="1" dirty="0">
                <a:latin typeface="Calibri" pitchFamily="34" charset="0"/>
              </a:rPr>
              <a:t> point with these coordinates.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67324E2-95D1-44EF-ADD6-8E47809E8411}" type="slidenum">
              <a:rPr lang="en-IN" alt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9</a:t>
            </a:fld>
            <a:endParaRPr lang="en-IN" alt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04556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Metropolitan</Template>
  <TotalTime>21633</TotalTime>
  <Words>1766</Words>
  <Application>Microsoft Office PowerPoint</Application>
  <PresentationFormat>Custom</PresentationFormat>
  <Paragraphs>588</Paragraphs>
  <Slides>23</Slides>
  <Notes>22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Office Theme</vt:lpstr>
      <vt:lpstr>1_Office Theme</vt:lpstr>
      <vt:lpstr>ESC101: Fundamentals of Computing</vt:lpstr>
      <vt:lpstr>Composite Data</vt:lpstr>
      <vt:lpstr>Slide 3</vt:lpstr>
      <vt:lpstr>Structures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Passing by value or reference</vt:lpstr>
      <vt:lpstr>Slide 22</vt:lpstr>
      <vt:lpstr>Slide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Nisheeth Srivastava</dc:creator>
  <cp:lastModifiedBy>nisheeth</cp:lastModifiedBy>
  <cp:revision>1440</cp:revision>
  <dcterms:created xsi:type="dcterms:W3CDTF">2018-07-30T05:08:11Z</dcterms:created>
  <dcterms:modified xsi:type="dcterms:W3CDTF">2020-05-10T10:04:26Z</dcterms:modified>
</cp:coreProperties>
</file>