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Override PartName="/ppt/tags/tag2.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8" r:id="rId1"/>
    <p:sldMasterId id="2147483780" r:id="rId2"/>
  </p:sldMasterIdLst>
  <p:notesMasterIdLst>
    <p:notesMasterId r:id="rId19"/>
  </p:notesMasterIdLst>
  <p:sldIdLst>
    <p:sldId id="268" r:id="rId3"/>
    <p:sldId id="306" r:id="rId4"/>
    <p:sldId id="307" r:id="rId5"/>
    <p:sldId id="258" r:id="rId6"/>
    <p:sldId id="259" r:id="rId7"/>
    <p:sldId id="260" r:id="rId8"/>
    <p:sldId id="261" r:id="rId9"/>
    <p:sldId id="308" r:id="rId10"/>
    <p:sldId id="262" r:id="rId11"/>
    <p:sldId id="263" r:id="rId12"/>
    <p:sldId id="304" r:id="rId13"/>
    <p:sldId id="310" r:id="rId14"/>
    <p:sldId id="264" r:id="rId15"/>
    <p:sldId id="305" r:id="rId16"/>
    <p:sldId id="267" r:id="rId17"/>
    <p:sldId id="30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333333"/>
    <a:srgbClr val="FF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25" autoAdjust="0"/>
    <p:restoredTop sz="94722" autoAdjust="0"/>
  </p:normalViewPr>
  <p:slideViewPr>
    <p:cSldViewPr snapToGrid="0">
      <p:cViewPr varScale="1">
        <p:scale>
          <a:sx n="110" d="100"/>
          <a:sy n="110" d="100"/>
        </p:scale>
        <p:origin x="-354"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AD3E5C-F930-41FF-A7BD-4F17EC525029}" type="datetimeFigureOut">
              <a:rPr lang="en-US" smtClean="0"/>
              <a:pPr/>
              <a:t>5/10/2020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6E7B1E-ABB1-46B6-B8A6-8D4F0CECF6C4}" type="slidenum">
              <a:rPr lang="en-US" smtClean="0"/>
              <a:pPr/>
              <a:t>‹#›</a:t>
            </a:fld>
            <a:endParaRPr lang="en-US"/>
          </a:p>
        </p:txBody>
      </p:sp>
    </p:spTree>
    <p:extLst>
      <p:ext uri="{BB962C8B-B14F-4D97-AF65-F5344CB8AC3E}">
        <p14:creationId xmlns:p14="http://schemas.microsoft.com/office/powerpoint/2010/main" xmlns="" val="2259939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Tree>
    <p:extLst>
      <p:ext uri="{BB962C8B-B14F-4D97-AF65-F5344CB8AC3E}">
        <p14:creationId xmlns:p14="http://schemas.microsoft.com/office/powerpoint/2010/main" xmlns="" val="2051264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This is called digging into the recursion</a:t>
            </a:r>
            <a:r>
              <a:rPr lang="en-GB" baseline="0" dirty="0" smtClean="0"/>
              <a:t> well. </a:t>
            </a:r>
            <a:endParaRPr lang="en-GB" dirty="0"/>
          </a:p>
        </p:txBody>
      </p:sp>
      <p:sp>
        <p:nvSpPr>
          <p:cNvPr id="4" name="Slide Number Placeholder 3"/>
          <p:cNvSpPr>
            <a:spLocks noGrp="1"/>
          </p:cNvSpPr>
          <p:nvPr>
            <p:ph type="sldNum" sz="quarter" idx="10"/>
          </p:nvPr>
        </p:nvSpPr>
        <p:spPr/>
        <p:txBody>
          <a:bodyPr/>
          <a:lstStyle/>
          <a:p>
            <a:fld id="{C26E7B1E-ABB1-46B6-B8A6-8D4F0CECF6C4}" type="slidenum">
              <a:rPr lang="en-US" smtClean="0"/>
              <a:pPr/>
              <a:t>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This is not just inelegant, it has practical consequences.</a:t>
            </a:r>
            <a:r>
              <a:rPr lang="en-GB" baseline="0" dirty="0" smtClean="0"/>
              <a:t> Each of the clones occupies some memory, so an exponential growth in the number of clones will cause an exponential growth in the amount of memory needed to run your program. </a:t>
            </a:r>
            <a:endParaRPr lang="en-GB" dirty="0"/>
          </a:p>
        </p:txBody>
      </p:sp>
      <p:sp>
        <p:nvSpPr>
          <p:cNvPr id="4" name="Slide Number Placeholder 3"/>
          <p:cNvSpPr>
            <a:spLocks noGrp="1"/>
          </p:cNvSpPr>
          <p:nvPr>
            <p:ph type="sldNum" sz="quarter" idx="10"/>
          </p:nvPr>
        </p:nvSpPr>
        <p:spPr/>
        <p:txBody>
          <a:bodyPr/>
          <a:lstStyle/>
          <a:p>
            <a:fld id="{C26E7B1E-ABB1-46B6-B8A6-8D4F0CECF6C4}" type="slidenum">
              <a:rPr lang="en-US" smtClean="0"/>
              <a:pPr/>
              <a:t>10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How do we define the inefficiency?</a:t>
            </a:r>
            <a:r>
              <a:rPr lang="en-GB" baseline="0" dirty="0" smtClean="0"/>
              <a:t> See next slide for the explanation</a:t>
            </a:r>
            <a:endParaRPr lang="en-GB" dirty="0"/>
          </a:p>
        </p:txBody>
      </p:sp>
      <p:sp>
        <p:nvSpPr>
          <p:cNvPr id="4" name="Slide Number Placeholder 3"/>
          <p:cNvSpPr>
            <a:spLocks noGrp="1"/>
          </p:cNvSpPr>
          <p:nvPr>
            <p:ph type="sldNum" sz="quarter" idx="10"/>
          </p:nvPr>
        </p:nvSpPr>
        <p:spPr/>
        <p:txBody>
          <a:bodyPr/>
          <a:lstStyle/>
          <a:p>
            <a:fld id="{C26E7B1E-ABB1-46B6-B8A6-8D4F0CECF6C4}" type="slidenum">
              <a:rPr lang="en-US" smtClean="0"/>
              <a:pPr/>
              <a:t>11</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We will see how partitioning serves as a base for other more advanced</a:t>
            </a:r>
            <a:r>
              <a:rPr lang="en-GB" baseline="0" dirty="0" smtClean="0"/>
              <a:t> algorithms a few lectures down the line.</a:t>
            </a:r>
            <a:endParaRPr lang="en-GB" dirty="0"/>
          </a:p>
        </p:txBody>
      </p:sp>
      <p:sp>
        <p:nvSpPr>
          <p:cNvPr id="4" name="Slide Number Placeholder 3"/>
          <p:cNvSpPr>
            <a:spLocks noGrp="1"/>
          </p:cNvSpPr>
          <p:nvPr>
            <p:ph type="sldNum" sz="quarter" idx="10"/>
          </p:nvPr>
        </p:nvSpPr>
        <p:spPr/>
        <p:txBody>
          <a:bodyPr/>
          <a:lstStyle/>
          <a:p>
            <a:fld id="{C26E7B1E-ABB1-46B6-B8A6-8D4F0CECF6C4}" type="slidenum">
              <a:rPr lang="en-US" smtClean="0"/>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1A9B7B9-2450-418B-A046-E2C3879C9A42}" type="datetime1">
              <a:rPr lang="en-GB" smtClean="0"/>
              <a:pPr/>
              <a:t>10/05/2020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CB4B4D-7CA3-9044-876B-883B54F8677D}" type="slidenum">
              <a:rPr lang="en-GB" smtClean="0"/>
              <a:pPr/>
              <a:t>‹#›</a:t>
            </a:fld>
            <a:endParaRPr lang="en-GB"/>
          </a:p>
        </p:txBody>
      </p:sp>
    </p:spTree>
    <p:extLst>
      <p:ext uri="{BB962C8B-B14F-4D97-AF65-F5344CB8AC3E}">
        <p14:creationId xmlns:p14="http://schemas.microsoft.com/office/powerpoint/2010/main" xmlns="" val="3312214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D8CF14C-5DC3-4DFA-8506-51ED6866BDB0}" type="datetime1">
              <a:rPr lang="en-GB" smtClean="0"/>
              <a:pPr/>
              <a:t>10/05/2020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CB4B4D-7CA3-9044-876B-883B54F8677D}" type="slidenum">
              <a:rPr lang="en-GB" smtClean="0"/>
              <a:pPr/>
              <a:t>‹#›</a:t>
            </a:fld>
            <a:endParaRPr lang="en-GB"/>
          </a:p>
        </p:txBody>
      </p:sp>
    </p:spTree>
    <p:extLst>
      <p:ext uri="{BB962C8B-B14F-4D97-AF65-F5344CB8AC3E}">
        <p14:creationId xmlns:p14="http://schemas.microsoft.com/office/powerpoint/2010/main" xmlns="" val="16808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6114FD8-E0E0-4CA4-975E-26121655B062}" type="datetime1">
              <a:rPr lang="en-GB" smtClean="0"/>
              <a:pPr/>
              <a:t>10/05/2020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CB4B4D-7CA3-9044-876B-883B54F8677D}" type="slidenum">
              <a:rPr lang="en-GB" smtClean="0"/>
              <a:pPr/>
              <a:t>‹#›</a:t>
            </a:fld>
            <a:endParaRPr lang="en-GB"/>
          </a:p>
        </p:txBody>
      </p:sp>
    </p:spTree>
    <p:extLst>
      <p:ext uri="{BB962C8B-B14F-4D97-AF65-F5344CB8AC3E}">
        <p14:creationId xmlns:p14="http://schemas.microsoft.com/office/powerpoint/2010/main" xmlns="" val="33710135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dirty="0"/>
              <a:t>Click to edit Master title style</a:t>
            </a:r>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Century Gothic" panose="020B0502020202020204" pitchFamily="34" charset="0"/>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CF755E22-BC43-4D49-9578-DDCD8AECFE11}" type="datetime1">
              <a:rPr lang="en-US" smtClean="0"/>
              <a:pPr/>
              <a:t>5/10/2020</a:t>
            </a:fld>
            <a:endParaRPr lang="en-US"/>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157B8E69-23A9-4619-9CFE-E27BFD8A78F9}" type="slidenum">
              <a:rPr lang="en-US" smtClean="0"/>
              <a:pPr/>
              <a:t>‹#›</a:t>
            </a:fld>
            <a:endParaRPr lang="en-US"/>
          </a:p>
        </p:txBody>
      </p:sp>
    </p:spTree>
    <p:extLst>
      <p:ext uri="{BB962C8B-B14F-4D97-AF65-F5344CB8AC3E}">
        <p14:creationId xmlns:p14="http://schemas.microsoft.com/office/powerpoint/2010/main" xmlns="" val="26291162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sz="32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4327D2D-9EC0-4F31-85D2-F4C48BAC2F55}" type="datetime1">
              <a:rPr lang="en-US" smtClean="0"/>
              <a:pPr/>
              <a:t>5/10/2020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7B8E69-23A9-4619-9CFE-E27BFD8A78F9}" type="slidenum">
              <a:rPr lang="en-US" smtClean="0"/>
              <a:pPr/>
              <a:t>‹#›</a:t>
            </a:fld>
            <a:endParaRPr lang="en-US"/>
          </a:p>
        </p:txBody>
      </p:sp>
    </p:spTree>
    <p:extLst>
      <p:ext uri="{BB962C8B-B14F-4D97-AF65-F5344CB8AC3E}">
        <p14:creationId xmlns:p14="http://schemas.microsoft.com/office/powerpoint/2010/main" xmlns="" val="30005788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466165"/>
            <a:ext cx="11250178" cy="1509224"/>
          </a:xfrm>
        </p:spPr>
        <p:txBody>
          <a:bodyPr anchor="b">
            <a:normAutofit/>
          </a:bodyPr>
          <a:lstStyle>
            <a:lvl1pPr>
              <a:lnSpc>
                <a:spcPct val="80000"/>
              </a:lnSpc>
              <a:defRPr sz="7200" b="0" baseline="0">
                <a:solidFill>
                  <a:schemeClr val="accent1"/>
                </a:solidFill>
              </a:defRPr>
            </a:lvl1pPr>
          </a:lstStyle>
          <a:p>
            <a:r>
              <a:rPr lang="en-US" dirty="0"/>
              <a:t>Click to edit Master title style</a:t>
            </a:r>
          </a:p>
        </p:txBody>
      </p:sp>
      <p:sp>
        <p:nvSpPr>
          <p:cNvPr id="3" name="Text Placeholder 2"/>
          <p:cNvSpPr>
            <a:spLocks noGrp="1"/>
          </p:cNvSpPr>
          <p:nvPr>
            <p:ph type="body" idx="1"/>
          </p:nvPr>
        </p:nvSpPr>
        <p:spPr>
          <a:xfrm>
            <a:off x="603504" y="1975389"/>
            <a:ext cx="11250178" cy="4437058"/>
          </a:xfrm>
        </p:spPr>
        <p:txBody>
          <a:bodyPr anchor="t">
            <a:normAutofit/>
          </a:bodyPr>
          <a:lstStyle>
            <a:lvl1pPr marL="457200" indent="-457200">
              <a:buFont typeface="Wingdings" panose="05000000000000000000" pitchFamily="2" charset="2"/>
              <a:buChar char="§"/>
              <a:defRPr sz="3200">
                <a:solidFill>
                  <a:schemeClr val="tx1"/>
                </a:solidFill>
                <a:latin typeface="Century Gothic" panose="020B0502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384E5460-7712-4DAC-A337-BB4CDDFDE11E}" type="datetime1">
              <a:rPr lang="en-US" smtClean="0"/>
              <a:pPr/>
              <a:t>5/10/2020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7B8E69-23A9-4619-9CFE-E27BFD8A78F9}" type="slidenum">
              <a:rPr lang="en-US" smtClean="0"/>
              <a:pPr/>
              <a:t>‹#›</a:t>
            </a:fld>
            <a:endParaRPr lang="en-US"/>
          </a:p>
        </p:txBody>
      </p:sp>
      <p:sp>
        <p:nvSpPr>
          <p:cNvPr id="7" name="Rectangle 6"/>
          <p:cNvSpPr/>
          <p:nvPr userDrawn="1"/>
        </p:nvSpPr>
        <p:spPr>
          <a:xfrm>
            <a:off x="253353" y="466165"/>
            <a:ext cx="259977" cy="59462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1854534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3352" y="1111623"/>
            <a:ext cx="5757977" cy="530082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011330" y="1111624"/>
            <a:ext cx="5842352" cy="53008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B6D96965-36E5-4BBA-B60B-6A05499492A8}" type="datetime1">
              <a:rPr lang="en-US" smtClean="0"/>
              <a:pPr/>
              <a:t>5/10/2020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7B8E69-23A9-4619-9CFE-E27BFD8A78F9}" type="slidenum">
              <a:rPr lang="en-US" smtClean="0"/>
              <a:pPr/>
              <a:t>‹#›</a:t>
            </a:fld>
            <a:endParaRPr lang="en-US"/>
          </a:p>
        </p:txBody>
      </p:sp>
    </p:spTree>
    <p:extLst>
      <p:ext uri="{BB962C8B-B14F-4D97-AF65-F5344CB8AC3E}">
        <p14:creationId xmlns:p14="http://schemas.microsoft.com/office/powerpoint/2010/main" xmlns="" val="24691114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53353" y="1143997"/>
            <a:ext cx="5754255" cy="723400"/>
          </a:xfrm>
        </p:spPr>
        <p:txBody>
          <a:bodyPr anchor="ctr">
            <a:normAutofit/>
          </a:bodyPr>
          <a:lstStyle>
            <a:lvl1pPr marL="0" indent="0">
              <a:buNone/>
              <a:defRPr sz="2200" b="0" cap="all" baseline="0">
                <a:solidFill>
                  <a:schemeClr val="tx1">
                    <a:lumMod val="85000"/>
                    <a:lumOff val="15000"/>
                  </a:schemeClr>
                </a:solidFill>
                <a:latin typeface="Century Gothic" panose="020B0502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253353" y="1866373"/>
            <a:ext cx="5754255" cy="45450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007608" y="1143997"/>
            <a:ext cx="5846074" cy="722376"/>
          </a:xfrm>
        </p:spPr>
        <p:txBody>
          <a:bodyPr anchor="ctr">
            <a:normAutofit/>
          </a:bodyPr>
          <a:lstStyle>
            <a:lvl1pPr marL="0" indent="0">
              <a:buNone/>
              <a:defRPr sz="2200" b="0" cap="all" baseline="0">
                <a:solidFill>
                  <a:schemeClr val="tx1">
                    <a:lumMod val="85000"/>
                    <a:lumOff val="15000"/>
                  </a:schemeClr>
                </a:solidFill>
                <a:latin typeface="Century Gothic" panose="020B0502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007608" y="1898745"/>
            <a:ext cx="5846074" cy="451267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E5FF4975-A1F7-4E83-8D89-D5C6A414E393}" type="datetime1">
              <a:rPr lang="en-US" smtClean="0"/>
              <a:pPr/>
              <a:t>5/10/2020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7B8E69-23A9-4619-9CFE-E27BFD8A78F9}" type="slidenum">
              <a:rPr lang="en-US" smtClean="0"/>
              <a:pPr/>
              <a:t>‹#›</a:t>
            </a:fld>
            <a:endParaRPr lang="en-US"/>
          </a:p>
        </p:txBody>
      </p:sp>
    </p:spTree>
    <p:extLst>
      <p:ext uri="{BB962C8B-B14F-4D97-AF65-F5344CB8AC3E}">
        <p14:creationId xmlns:p14="http://schemas.microsoft.com/office/powerpoint/2010/main" xmlns="" val="30403628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743C323-1D9C-4347-AB6E-A56B8A43D30E}" type="datetime1">
              <a:rPr lang="en-US" smtClean="0"/>
              <a:pPr/>
              <a:t>5/10/2020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7B8E69-23A9-4619-9CFE-E27BFD8A78F9}" type="slidenum">
              <a:rPr lang="en-US" smtClean="0"/>
              <a:pPr/>
              <a:t>‹#›</a:t>
            </a:fld>
            <a:endParaRPr lang="en-US"/>
          </a:p>
        </p:txBody>
      </p:sp>
    </p:spTree>
    <p:extLst>
      <p:ext uri="{BB962C8B-B14F-4D97-AF65-F5344CB8AC3E}">
        <p14:creationId xmlns:p14="http://schemas.microsoft.com/office/powerpoint/2010/main" xmlns="" val="32378856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A699DA-48FF-4F63-A1AD-D752E11C195D}" type="datetime1">
              <a:rPr lang="en-US" smtClean="0"/>
              <a:pPr/>
              <a:t>5/10/2020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7B8E69-23A9-4619-9CFE-E27BFD8A78F9}" type="slidenum">
              <a:rPr lang="en-US" smtClean="0"/>
              <a:pPr/>
              <a:t>‹#›</a:t>
            </a:fld>
            <a:endParaRPr lang="en-US"/>
          </a:p>
        </p:txBody>
      </p:sp>
    </p:spTree>
    <p:extLst>
      <p:ext uri="{BB962C8B-B14F-4D97-AF65-F5344CB8AC3E}">
        <p14:creationId xmlns:p14="http://schemas.microsoft.com/office/powerpoint/2010/main" xmlns="" val="34701311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005482" y="542282"/>
            <a:ext cx="3848200" cy="1920240"/>
          </a:xfrm>
        </p:spPr>
        <p:txBody>
          <a:bodyPr anchor="b">
            <a:noAutofit/>
          </a:bodyPr>
          <a:lstStyle>
            <a:lvl1pPr>
              <a:lnSpc>
                <a:spcPct val="85000"/>
              </a:lnSpc>
              <a:defRPr sz="4000">
                <a:solidFill>
                  <a:srgbClr val="FFFFFF"/>
                </a:solidFill>
              </a:defRPr>
            </a:lvl1pPr>
          </a:lstStyle>
          <a:p>
            <a:r>
              <a:rPr lang="en-US" dirty="0"/>
              <a:t>Click to edit Master title style</a:t>
            </a:r>
          </a:p>
        </p:txBody>
      </p:sp>
      <p:sp>
        <p:nvSpPr>
          <p:cNvPr id="3" name="Content Placeholder 2"/>
          <p:cNvSpPr>
            <a:spLocks noGrp="1"/>
          </p:cNvSpPr>
          <p:nvPr>
            <p:ph idx="1"/>
          </p:nvPr>
        </p:nvSpPr>
        <p:spPr>
          <a:xfrm>
            <a:off x="253353" y="761999"/>
            <a:ext cx="7366647" cy="565044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005482" y="2511813"/>
            <a:ext cx="3848200" cy="3364599"/>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dirty="0"/>
              <a:t>Click to edit Master text styles</a:t>
            </a:r>
          </a:p>
        </p:txBody>
      </p:sp>
      <p:sp>
        <p:nvSpPr>
          <p:cNvPr id="5" name="Date Placeholder 4"/>
          <p:cNvSpPr>
            <a:spLocks noGrp="1"/>
          </p:cNvSpPr>
          <p:nvPr>
            <p:ph type="dt" sz="half" idx="10"/>
          </p:nvPr>
        </p:nvSpPr>
        <p:spPr/>
        <p:txBody>
          <a:bodyPr/>
          <a:lstStyle/>
          <a:p>
            <a:fld id="{13DBFBEF-2B7E-4BA9-A9F8-30DFE087F6D3}" type="datetime1">
              <a:rPr lang="en-US" smtClean="0"/>
              <a:pPr/>
              <a:t>5/10/2020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157B8E69-23A9-4619-9CFE-E27BFD8A78F9}" type="slidenum">
              <a:rPr lang="en-US" smtClean="0"/>
              <a:pPr/>
              <a:t>‹#›</a:t>
            </a:fld>
            <a:endParaRPr lang="en-US"/>
          </a:p>
        </p:txBody>
      </p:sp>
    </p:spTree>
    <p:extLst>
      <p:ext uri="{BB962C8B-B14F-4D97-AF65-F5344CB8AC3E}">
        <p14:creationId xmlns:p14="http://schemas.microsoft.com/office/powerpoint/2010/main" xmlns="" val="4271747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723AE87-F954-4869-AABD-0958FA21C327}" type="datetime1">
              <a:rPr lang="en-GB" smtClean="0"/>
              <a:pPr/>
              <a:t>10/05/2020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CB4B4D-7CA3-9044-876B-883B54F8677D}" type="slidenum">
              <a:rPr lang="en-GB" smtClean="0"/>
              <a:pPr/>
              <a:t>‹#›</a:t>
            </a:fld>
            <a:endParaRPr lang="en-GB"/>
          </a:p>
        </p:txBody>
      </p:sp>
      <p:sp>
        <p:nvSpPr>
          <p:cNvPr id="7" name="Rectangle 6">
            <a:extLst>
              <a:ext uri="{FF2B5EF4-FFF2-40B4-BE49-F238E27FC236}">
                <a16:creationId xmlns:a16="http://schemas.microsoft.com/office/drawing/2014/main" xmlns="" id="{9D757E59-6D3B-4672-ABEC-C18EF72EB031}"/>
              </a:ext>
            </a:extLst>
          </p:cNvPr>
          <p:cNvSpPr/>
          <p:nvPr userDrawn="1"/>
        </p:nvSpPr>
        <p:spPr>
          <a:xfrm>
            <a:off x="10896600" y="5441950"/>
            <a:ext cx="1295400" cy="1416049"/>
          </a:xfrm>
          <a:prstGeom prst="rect">
            <a:avLst/>
          </a:prstGeom>
          <a:blipFill>
            <a:blip r:embed="rId2" cstate="print"/>
            <a:stretch>
              <a:fillRect/>
            </a:stretch>
          </a:blipFill>
          <a:ln w="0">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xmlns="" val="34773448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dirty="0"/>
              <a:t>Click to edit Master title style</a:t>
            </a:r>
          </a:p>
        </p:txBody>
      </p:sp>
      <p:sp>
        <p:nvSpPr>
          <p:cNvPr id="3" name="Picture Placeholder 2"/>
          <p:cNvSpPr>
            <a:spLocks noGrp="1" noChangeAspect="1"/>
          </p:cNvSpPr>
          <p:nvPr>
            <p:ph type="pic" idx="1"/>
          </p:nvPr>
        </p:nvSpPr>
        <p:spPr>
          <a:xfrm>
            <a:off x="0" y="0"/>
            <a:ext cx="12192000" cy="5330952"/>
          </a:xfrm>
          <a:solidFill>
            <a:schemeClr val="accent1">
              <a:lumMod val="20000"/>
              <a:lumOff val="8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2CBB7AE7-2826-4915-A6AD-CDE2CB158F62}" type="datetime1">
              <a:rPr lang="en-US" smtClean="0"/>
              <a:pPr/>
              <a:t>5/10/2020</a:t>
            </a:fld>
            <a:endParaRPr lang="en-US"/>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157B8E69-23A9-4619-9CFE-E27BFD8A78F9}" type="slidenum">
              <a:rPr lang="en-US" smtClean="0"/>
              <a:pPr/>
              <a:t>‹#›</a:t>
            </a:fld>
            <a:endParaRPr lang="en-US"/>
          </a:p>
        </p:txBody>
      </p:sp>
    </p:spTree>
    <p:extLst>
      <p:ext uri="{BB962C8B-B14F-4D97-AF65-F5344CB8AC3E}">
        <p14:creationId xmlns:p14="http://schemas.microsoft.com/office/powerpoint/2010/main" xmlns="" val="1194017715"/>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794BCA7-61FF-4C69-83B4-1EE7F9C38FAE}" type="datetime1">
              <a:rPr lang="en-US" smtClean="0"/>
              <a:pPr/>
              <a:t>5/10/2020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7B8E69-23A9-4619-9CFE-E27BFD8A78F9}" type="slidenum">
              <a:rPr lang="en-US" smtClean="0"/>
              <a:pPr/>
              <a:t>‹#›</a:t>
            </a:fld>
            <a:endParaRPr lang="en-US"/>
          </a:p>
        </p:txBody>
      </p:sp>
    </p:spTree>
    <p:extLst>
      <p:ext uri="{BB962C8B-B14F-4D97-AF65-F5344CB8AC3E}">
        <p14:creationId xmlns:p14="http://schemas.microsoft.com/office/powerpoint/2010/main" xmlns="" val="24536837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27602" y="695325"/>
            <a:ext cx="2926080" cy="5717122"/>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253352" y="714375"/>
            <a:ext cx="8674249" cy="5698072"/>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2F426122-0BE0-446C-A2FF-4796182DFFAC}" type="datetime1">
              <a:rPr lang="en-US" smtClean="0"/>
              <a:pPr/>
              <a:t>5/10/2020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7B8E69-23A9-4619-9CFE-E27BFD8A78F9}" type="slidenum">
              <a:rPr lang="en-US" smtClean="0"/>
              <a:pPr/>
              <a:t>‹#›</a:t>
            </a:fld>
            <a:endParaRPr lang="en-US"/>
          </a:p>
        </p:txBody>
      </p:sp>
    </p:spTree>
    <p:extLst>
      <p:ext uri="{BB962C8B-B14F-4D97-AF65-F5344CB8AC3E}">
        <p14:creationId xmlns:p14="http://schemas.microsoft.com/office/powerpoint/2010/main" xmlns="" val="917337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E9CA833-7875-4AD4-8FAF-2C1F41414C94}" type="datetime1">
              <a:rPr lang="en-GB" smtClean="0"/>
              <a:pPr/>
              <a:t>10/05/2020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CB4B4D-7CA3-9044-876B-883B54F8677D}" type="slidenum">
              <a:rPr lang="en-GB" smtClean="0"/>
              <a:pPr/>
              <a:t>‹#›</a:t>
            </a:fld>
            <a:endParaRPr lang="en-GB"/>
          </a:p>
        </p:txBody>
      </p:sp>
    </p:spTree>
    <p:extLst>
      <p:ext uri="{BB962C8B-B14F-4D97-AF65-F5344CB8AC3E}">
        <p14:creationId xmlns:p14="http://schemas.microsoft.com/office/powerpoint/2010/main" xmlns="" val="1446618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00CE2C4-CF18-4CDE-963D-19EC2605ED30}" type="datetime1">
              <a:rPr lang="en-GB" smtClean="0"/>
              <a:pPr/>
              <a:t>10/05/2020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CB4B4D-7CA3-9044-876B-883B54F8677D}" type="slidenum">
              <a:rPr lang="en-GB" smtClean="0"/>
              <a:pPr/>
              <a:t>‹#›</a:t>
            </a:fld>
            <a:endParaRPr lang="en-GB"/>
          </a:p>
        </p:txBody>
      </p:sp>
    </p:spTree>
    <p:extLst>
      <p:ext uri="{BB962C8B-B14F-4D97-AF65-F5344CB8AC3E}">
        <p14:creationId xmlns:p14="http://schemas.microsoft.com/office/powerpoint/2010/main" xmlns="" val="2033373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392D109-BF1D-413A-9590-3057D8392182}" type="datetime1">
              <a:rPr lang="en-GB" smtClean="0"/>
              <a:pPr/>
              <a:t>10/05/2020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6CB4B4D-7CA3-9044-876B-883B54F8677D}" type="slidenum">
              <a:rPr lang="en-GB" smtClean="0"/>
              <a:pPr/>
              <a:t>‹#›</a:t>
            </a:fld>
            <a:endParaRPr lang="en-GB"/>
          </a:p>
        </p:txBody>
      </p:sp>
    </p:spTree>
    <p:extLst>
      <p:ext uri="{BB962C8B-B14F-4D97-AF65-F5344CB8AC3E}">
        <p14:creationId xmlns:p14="http://schemas.microsoft.com/office/powerpoint/2010/main" xmlns="" val="3137471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31E1741-5885-4609-A50C-9EC62ED18CA9}" type="datetime1">
              <a:rPr lang="en-GB" smtClean="0"/>
              <a:pPr/>
              <a:t>10/05/2020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6CB4B4D-7CA3-9044-876B-883B54F8677D}" type="slidenum">
              <a:rPr lang="en-GB" smtClean="0"/>
              <a:pPr/>
              <a:t>‹#›</a:t>
            </a:fld>
            <a:endParaRPr lang="en-GB"/>
          </a:p>
        </p:txBody>
      </p:sp>
    </p:spTree>
    <p:extLst>
      <p:ext uri="{BB962C8B-B14F-4D97-AF65-F5344CB8AC3E}">
        <p14:creationId xmlns:p14="http://schemas.microsoft.com/office/powerpoint/2010/main" xmlns="" val="2246277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E1574F-C630-4ED2-977A-52EAC37A5B84}" type="datetime1">
              <a:rPr lang="en-GB" smtClean="0"/>
              <a:pPr/>
              <a:t>10/05/2020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6CB4B4D-7CA3-9044-876B-883B54F8677D}" type="slidenum">
              <a:rPr lang="en-GB" smtClean="0"/>
              <a:pPr/>
              <a:t>‹#›</a:t>
            </a:fld>
            <a:endParaRPr lang="en-GB"/>
          </a:p>
        </p:txBody>
      </p:sp>
    </p:spTree>
    <p:extLst>
      <p:ext uri="{BB962C8B-B14F-4D97-AF65-F5344CB8AC3E}">
        <p14:creationId xmlns:p14="http://schemas.microsoft.com/office/powerpoint/2010/main" xmlns="" val="2512131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9861E9A-D3E7-4F97-908B-87FCF430F91B}" type="datetime1">
              <a:rPr lang="en-GB" smtClean="0"/>
              <a:pPr/>
              <a:t>10/05/2020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CB4B4D-7CA3-9044-876B-883B54F8677D}" type="slidenum">
              <a:rPr lang="en-GB" smtClean="0"/>
              <a:pPr/>
              <a:t>‹#›</a:t>
            </a:fld>
            <a:endParaRPr lang="en-GB"/>
          </a:p>
        </p:txBody>
      </p:sp>
    </p:spTree>
    <p:extLst>
      <p:ext uri="{BB962C8B-B14F-4D97-AF65-F5344CB8AC3E}">
        <p14:creationId xmlns:p14="http://schemas.microsoft.com/office/powerpoint/2010/main" xmlns="" val="2560727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1E87FE-A912-4E50-86A1-2B812F5CFFF3}" type="datetime1">
              <a:rPr lang="en-GB" smtClean="0"/>
              <a:pPr/>
              <a:t>10/05/2020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CB4B4D-7CA3-9044-876B-883B54F8677D}" type="slidenum">
              <a:rPr lang="en-GB" smtClean="0"/>
              <a:pPr/>
              <a:t>‹#›</a:t>
            </a:fld>
            <a:endParaRPr lang="en-GB"/>
          </a:p>
        </p:txBody>
      </p:sp>
    </p:spTree>
    <p:extLst>
      <p:ext uri="{BB962C8B-B14F-4D97-AF65-F5344CB8AC3E}">
        <p14:creationId xmlns:p14="http://schemas.microsoft.com/office/powerpoint/2010/main" xmlns="" val="1260532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E31F12-36B0-4561-816E-B9D31E845C6A}" type="datetime1">
              <a:rPr lang="en-GB" smtClean="0"/>
              <a:pPr/>
              <a:t>10/05/2020</a:t>
            </a:fld>
            <a:endParaRPr lang="en-GB"/>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CB4B4D-7CA3-9044-876B-883B54F8677D}" type="slidenum">
              <a:rPr lang="en-GB" smtClean="0"/>
              <a:pPr/>
              <a:t>‹#›</a:t>
            </a:fld>
            <a:endParaRPr lang="en-GB"/>
          </a:p>
        </p:txBody>
      </p:sp>
    </p:spTree>
    <p:extLst>
      <p:ext uri="{BB962C8B-B14F-4D97-AF65-F5344CB8AC3E}">
        <p14:creationId xmlns:p14="http://schemas.microsoft.com/office/powerpoint/2010/main" xmlns="" val="208007956"/>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3353" y="36191"/>
            <a:ext cx="11600329" cy="107543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53354" y="1111624"/>
            <a:ext cx="11600328" cy="530082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B8DB072C-F5A4-4FFF-AAE2-73A8228D61CF}" type="datetime1">
              <a:rPr lang="en-US" smtClean="0"/>
              <a:pPr/>
              <a:t>5/10/2020</a:t>
            </a:fld>
            <a:endParaRPr lang="en-US"/>
          </a:p>
        </p:txBody>
      </p:sp>
      <p:sp>
        <p:nvSpPr>
          <p:cNvPr id="5" name="Footer Placeholder 4"/>
          <p:cNvSpPr>
            <a:spLocks noGrp="1"/>
          </p:cNvSpPr>
          <p:nvPr>
            <p:ph type="ftr" sz="quarter" idx="3"/>
          </p:nvPr>
        </p:nvSpPr>
        <p:spPr>
          <a:xfrm>
            <a:off x="253353" y="6412447"/>
            <a:ext cx="8674249" cy="37085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dirty="0"/>
          </a:p>
        </p:txBody>
      </p:sp>
      <p:sp>
        <p:nvSpPr>
          <p:cNvPr id="6" name="Slide Number Placeholder 5"/>
          <p:cNvSpPr>
            <a:spLocks noGrp="1"/>
          </p:cNvSpPr>
          <p:nvPr>
            <p:ph type="sldNum" sz="quarter" idx="4"/>
          </p:nvPr>
        </p:nvSpPr>
        <p:spPr>
          <a:xfrm>
            <a:off x="9265919" y="42255"/>
            <a:ext cx="2926080" cy="1069370"/>
          </a:xfrm>
          <a:prstGeom prst="rect">
            <a:avLst/>
          </a:prstGeom>
        </p:spPr>
        <p:txBody>
          <a:bodyPr vert="horz" lIns="91440" tIns="45720" rIns="91440" bIns="45720" rtlCol="0" anchor="b"/>
          <a:lstStyle>
            <a:lvl1pPr algn="r">
              <a:defRPr sz="8000" b="0">
                <a:ln>
                  <a:noFill/>
                </a:ln>
                <a:solidFill>
                  <a:schemeClr val="accent1">
                    <a:alpha val="25000"/>
                  </a:schemeClr>
                </a:solidFill>
                <a:latin typeface="Century Gothic" panose="020B0502020202020204" pitchFamily="34" charset="0"/>
              </a:defRPr>
            </a:lvl1pPr>
          </a:lstStyle>
          <a:p>
            <a:fld id="{157B8E69-23A9-4619-9CFE-E27BFD8A78F9}" type="slidenum">
              <a:rPr lang="en-US" smtClean="0"/>
              <a:pPr/>
              <a:t>‹#›</a:t>
            </a:fld>
            <a:endParaRPr lang="en-US" dirty="0"/>
          </a:p>
        </p:txBody>
      </p:sp>
      <p:grpSp>
        <p:nvGrpSpPr>
          <p:cNvPr id="7" name="Group 6"/>
          <p:cNvGrpSpPr/>
          <p:nvPr userDrawn="1"/>
        </p:nvGrpSpPr>
        <p:grpSpPr>
          <a:xfrm>
            <a:off x="10538010" y="5073199"/>
            <a:ext cx="1748118" cy="1784801"/>
            <a:chOff x="3677113" y="2225751"/>
            <a:chExt cx="1748118" cy="1784801"/>
          </a:xfrm>
        </p:grpSpPr>
        <p:sp>
          <p:nvSpPr>
            <p:cNvPr id="8" name="TextBox 7"/>
            <p:cNvSpPr txBox="1"/>
            <p:nvPr/>
          </p:nvSpPr>
          <p:spPr>
            <a:xfrm>
              <a:off x="3677113" y="3579665"/>
              <a:ext cx="1748118" cy="430887"/>
            </a:xfrm>
            <a:prstGeom prst="rect">
              <a:avLst/>
            </a:prstGeom>
            <a:noFill/>
          </p:spPr>
          <p:txBody>
            <a:bodyPr wrap="square" rtlCol="0">
              <a:spAutoFit/>
            </a:bodyPr>
            <a:lstStyle/>
            <a:p>
              <a:pPr algn="ctr"/>
              <a:r>
                <a:rPr lang="en-IN" sz="1100" dirty="0">
                  <a:solidFill>
                    <a:schemeClr val="accent1"/>
                  </a:solidFill>
                  <a:latin typeface="Century Gothic" panose="020B0502020202020204" pitchFamily="34" charset="0"/>
                </a:rPr>
                <a:t>ESC101: Fundamentals of Computing</a:t>
              </a:r>
              <a:endParaRPr lang="en-US" sz="1100" dirty="0">
                <a:solidFill>
                  <a:schemeClr val="accent1"/>
                </a:solidFill>
                <a:latin typeface="Century Gothic" panose="020B0502020202020204" pitchFamily="34" charset="0"/>
              </a:endParaRPr>
            </a:p>
          </p:txBody>
        </p:sp>
        <p:pic>
          <p:nvPicPr>
            <p:cNvPr id="9" name="Picture 8"/>
            <p:cNvPicPr>
              <a:picLocks noChangeAspect="1"/>
            </p:cNvPicPr>
            <p:nvPr/>
          </p:nvPicPr>
          <p:blipFill>
            <a:blip r:embed="rId13" cstate="print">
              <a:extLst>
                <a:ext uri="{28A0092B-C50C-407E-A947-70E740481C1C}">
                  <a14:useLocalDpi xmlns:a14="http://schemas.microsoft.com/office/drawing/2010/main" xmlns="" val="0"/>
                </a:ext>
              </a:extLst>
            </a:blip>
            <a:stretch>
              <a:fillRect/>
            </a:stretch>
          </p:blipFill>
          <p:spPr>
            <a:xfrm>
              <a:off x="3847989" y="2225751"/>
              <a:ext cx="1406366" cy="1406366"/>
            </a:xfrm>
            <a:prstGeom prst="rect">
              <a:avLst/>
            </a:prstGeom>
          </p:spPr>
        </p:pic>
        <p:sp>
          <p:nvSpPr>
            <p:cNvPr id="10" name="Rectangle 9"/>
            <p:cNvSpPr/>
            <p:nvPr/>
          </p:nvSpPr>
          <p:spPr>
            <a:xfrm>
              <a:off x="3780207" y="2225751"/>
              <a:ext cx="1541929" cy="173712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xmlns="" val="2880077338"/>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ftr="0" dt="0"/>
  <p:txStyles>
    <p:titleStyle>
      <a:lvl1pPr algn="l" defTabSz="914400" rtl="0" eaLnBrk="1" latinLnBrk="0" hangingPunct="1">
        <a:lnSpc>
          <a:spcPct val="85000"/>
        </a:lnSpc>
        <a:spcBef>
          <a:spcPct val="0"/>
        </a:spcBef>
        <a:buNone/>
        <a:defRPr sz="5400" kern="1200" spc="-120" baseline="0">
          <a:solidFill>
            <a:schemeClr val="accent1"/>
          </a:solidFill>
          <a:latin typeface="Century Gothic" panose="020B0502020202020204" pitchFamily="34" charset="0"/>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Century Gothic" panose="020B0502020202020204" pitchFamily="34" charset="0"/>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Century Gothic" panose="020B0502020202020204" pitchFamily="34" charset="0"/>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Century Gothic" panose="020B0502020202020204" pitchFamily="34" charset="0"/>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Century Gothic" panose="020B0502020202020204" pitchFamily="34" charset="0"/>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Century Gothic" panose="020B0502020202020204" pitchFamily="34" charset="0"/>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13.xml"/><Relationship Id="rId1" Type="http://schemas.openxmlformats.org/officeDocument/2006/relationships/tags" Target="../tags/tag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3.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3.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43" name="Shape 243"/>
          <p:cNvSpPr>
            <a:spLocks noGrp="1"/>
          </p:cNvSpPr>
          <p:nvPr>
            <p:ph type="ctrTitle"/>
          </p:nvPr>
        </p:nvSpPr>
        <p:spPr>
          <a:xfrm>
            <a:off x="971107" y="3948223"/>
            <a:ext cx="10363200" cy="1828800"/>
          </a:xfrm>
          <a:prstGeom prst="rect">
            <a:avLst/>
          </a:prstGeom>
        </p:spPr>
        <p:txBody>
          <a:bodyPr>
            <a:normAutofit/>
          </a:bodyPr>
          <a:lstStyle>
            <a:lvl1pPr defTabSz="859536">
              <a:defRPr sz="4136">
                <a:latin typeface="Gill Sans"/>
                <a:ea typeface="Gill Sans"/>
                <a:cs typeface="Gill Sans"/>
                <a:sym typeface="Gill Sans"/>
              </a:defRPr>
            </a:lvl1pPr>
          </a:lstStyle>
          <a:p>
            <a:r>
              <a:rPr sz="4000" dirty="0">
                <a:solidFill>
                  <a:schemeClr val="bg1"/>
                </a:solidFill>
                <a:latin typeface="Garamond" panose="02020404030301010803" pitchFamily="18" charset="0"/>
              </a:rPr>
              <a:t>ESC101: </a:t>
            </a:r>
            <a:r>
              <a:rPr lang="en-IN" sz="4000" dirty="0">
                <a:solidFill>
                  <a:schemeClr val="bg1"/>
                </a:solidFill>
                <a:latin typeface="Garamond" panose="02020404030301010803" pitchFamily="18" charset="0"/>
              </a:rPr>
              <a:t>Fundamentals of </a:t>
            </a:r>
            <a:r>
              <a:rPr sz="4000" dirty="0">
                <a:solidFill>
                  <a:schemeClr val="bg1"/>
                </a:solidFill>
                <a:latin typeface="Garamond" panose="02020404030301010803" pitchFamily="18" charset="0"/>
              </a:rPr>
              <a:t>Computing</a:t>
            </a:r>
          </a:p>
        </p:txBody>
      </p:sp>
      <p:sp>
        <p:nvSpPr>
          <p:cNvPr id="244" name="Shape 244"/>
          <p:cNvSpPr>
            <a:spLocks noGrp="1"/>
          </p:cNvSpPr>
          <p:nvPr>
            <p:ph type="subTitle" idx="1"/>
          </p:nvPr>
        </p:nvSpPr>
        <p:spPr>
          <a:xfrm>
            <a:off x="120733" y="2313122"/>
            <a:ext cx="11950534" cy="914400"/>
          </a:xfrm>
          <a:prstGeom prst="rect">
            <a:avLst/>
          </a:prstGeom>
        </p:spPr>
        <p:txBody>
          <a:bodyPr>
            <a:noAutofit/>
          </a:bodyPr>
          <a:lstStyle>
            <a:lvl1pPr>
              <a:defRPr sz="3300">
                <a:latin typeface="Gill Sans"/>
                <a:ea typeface="Gill Sans"/>
                <a:cs typeface="Gill Sans"/>
                <a:sym typeface="Gill Sans"/>
              </a:defRPr>
            </a:lvl1pPr>
          </a:lstStyle>
          <a:p>
            <a:r>
              <a:rPr lang="en-IN" sz="6000" b="1" dirty="0" smtClean="0">
                <a:solidFill>
                  <a:srgbClr val="FFC000"/>
                </a:solidFill>
                <a:latin typeface="Garamond" panose="02020404030301010803" pitchFamily="18" charset="0"/>
              </a:rPr>
              <a:t>Recursion</a:t>
            </a:r>
            <a:endParaRPr lang="en-IN" sz="6000" b="1" dirty="0">
              <a:solidFill>
                <a:srgbClr val="FFC000"/>
              </a:solidFill>
              <a:latin typeface="Garamond" panose="02020404030301010803" pitchFamily="18" charset="0"/>
            </a:endParaRPr>
          </a:p>
        </p:txBody>
      </p:sp>
      <p:sp>
        <p:nvSpPr>
          <p:cNvPr id="2" name="TextBox 1">
            <a:extLst>
              <a:ext uri="{FF2B5EF4-FFF2-40B4-BE49-F238E27FC236}">
                <a16:creationId xmlns:a16="http://schemas.microsoft.com/office/drawing/2014/main" xmlns="" id="{34D0F7F2-3251-4B5A-B977-DE08A7BBE4FC}"/>
              </a:ext>
            </a:extLst>
          </p:cNvPr>
          <p:cNvSpPr txBox="1"/>
          <p:nvPr/>
        </p:nvSpPr>
        <p:spPr>
          <a:xfrm>
            <a:off x="4569130" y="5181600"/>
            <a:ext cx="2869442" cy="1384995"/>
          </a:xfrm>
          <a:prstGeom prst="rect">
            <a:avLst/>
          </a:prstGeom>
          <a:noFill/>
        </p:spPr>
        <p:txBody>
          <a:bodyPr wrap="square" rtlCol="0">
            <a:spAutoFit/>
          </a:bodyPr>
          <a:lstStyle/>
          <a:p>
            <a:pPr marL="0" marR="0" lvl="0" indent="0" algn="l" defTabSz="914400" rtl="0" eaLnBrk="1" fontAlgn="auto" latinLnBrk="0" hangingPunct="0">
              <a:lnSpc>
                <a:spcPct val="100000"/>
              </a:lnSpc>
              <a:spcBef>
                <a:spcPts val="0"/>
              </a:spcBef>
              <a:spcAft>
                <a:spcPts val="0"/>
              </a:spcAft>
              <a:buClrTx/>
              <a:buSzTx/>
              <a:buFontTx/>
              <a:buNone/>
              <a:tabLst/>
              <a:defRPr/>
            </a:pPr>
            <a:r>
              <a:rPr kumimoji="0" lang="en-IN" sz="4000" b="0" i="0" u="none" strike="noStrike" kern="0" cap="none" spc="0" normalizeH="0" baseline="0" noProof="0" dirty="0" smtClean="0">
                <a:ln>
                  <a:noFill/>
                </a:ln>
                <a:solidFill>
                  <a:prstClr val="white"/>
                </a:solidFill>
                <a:effectLst/>
                <a:uLnTx/>
                <a:uFillTx/>
                <a:latin typeface="Garamond" panose="02020404030301010803" pitchFamily="18" charset="0"/>
                <a:ea typeface="Verdana"/>
                <a:cs typeface="Verdana"/>
                <a:sym typeface="Verdana"/>
              </a:rPr>
              <a:t>Nisheeth</a:t>
            </a:r>
            <a:endParaRPr kumimoji="0" lang="en-IN" sz="4000" b="0" i="0" u="none" strike="noStrike" kern="0" cap="none" spc="0" normalizeH="0" baseline="0" noProof="0" dirty="0">
              <a:ln>
                <a:noFill/>
              </a:ln>
              <a:solidFill>
                <a:prstClr val="white"/>
              </a:solidFill>
              <a:effectLst/>
              <a:uLnTx/>
              <a:uFillTx/>
              <a:latin typeface="Garamond" panose="02020404030301010803" pitchFamily="18" charset="0"/>
              <a:ea typeface="Verdana"/>
              <a:cs typeface="Verdana"/>
              <a:sym typeface="Verdana"/>
            </a:endParaRPr>
          </a:p>
          <a:p>
            <a:pPr marL="0" marR="0" lvl="0" indent="0" algn="l" defTabSz="914400" rtl="0" eaLnBrk="1" fontAlgn="auto" latinLnBrk="0" hangingPunct="0">
              <a:lnSpc>
                <a:spcPct val="100000"/>
              </a:lnSpc>
              <a:spcBef>
                <a:spcPts val="0"/>
              </a:spcBef>
              <a:spcAft>
                <a:spcPts val="0"/>
              </a:spcAft>
              <a:buClrTx/>
              <a:buSzTx/>
              <a:buFontTx/>
              <a:buNone/>
              <a:tabLst/>
              <a:defRPr/>
            </a:pPr>
            <a:endParaRPr kumimoji="0" lang="en-IN" sz="4400" b="1" i="0" u="none" strike="noStrike" kern="0" cap="none" spc="0" normalizeH="0" baseline="0" noProof="0" dirty="0">
              <a:ln>
                <a:noFill/>
              </a:ln>
              <a:solidFill>
                <a:srgbClr val="40458C"/>
              </a:solidFill>
              <a:effectLst/>
              <a:uLnTx/>
              <a:uFillTx/>
              <a:latin typeface="Verdana"/>
              <a:ea typeface="Verdana"/>
              <a:cs typeface="Verdana"/>
              <a:sym typeface="Verdana"/>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Attack of the Clones</a:t>
            </a:r>
            <a:endParaRPr lang="en-US"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57B8E69-23A9-4619-9CFE-E27BFD8A78F9}" type="slidenum">
              <a:rPr kumimoji="0" lang="en-US" sz="8000" b="0" i="0" u="none" strike="noStrike" kern="1200" cap="none" spc="0" normalizeH="0" baseline="0" noProof="0" smtClean="0">
                <a:ln>
                  <a:noFill/>
                </a:ln>
                <a:solidFill>
                  <a:srgbClr val="F03B5E">
                    <a:alpha val="25000"/>
                  </a:srgbClr>
                </a:solidFill>
                <a:effectLst/>
                <a:uLnTx/>
                <a:uFillTx/>
                <a:latin typeface="Century Gothic" panose="020B0502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8000" b="0" i="0" u="none" strike="noStrike" kern="1200" cap="none" spc="0" normalizeH="0" baseline="0" noProof="0">
              <a:ln>
                <a:noFill/>
              </a:ln>
              <a:solidFill>
                <a:srgbClr val="F03B5E">
                  <a:alpha val="25000"/>
                </a:srgbClr>
              </a:solidFill>
              <a:effectLst/>
              <a:uLnTx/>
              <a:uFillTx/>
              <a:latin typeface="Century Gothic" panose="020B0502020202020204" pitchFamily="34" charset="0"/>
              <a:ea typeface="+mn-ea"/>
              <a:cs typeface="+mn-cs"/>
            </a:endParaRPr>
          </a:p>
        </p:txBody>
      </p:sp>
      <p:grpSp>
        <p:nvGrpSpPr>
          <p:cNvPr id="5" name="Group 4"/>
          <p:cNvGrpSpPr/>
          <p:nvPr/>
        </p:nvGrpSpPr>
        <p:grpSpPr>
          <a:xfrm>
            <a:off x="5999815" y="1029834"/>
            <a:ext cx="1344828" cy="1059320"/>
            <a:chOff x="4929725" y="3392279"/>
            <a:chExt cx="1858617" cy="1464031"/>
          </a:xfrm>
        </p:grpSpPr>
        <p:grpSp>
          <p:nvGrpSpPr>
            <p:cNvPr id="6" name="Group 5"/>
            <p:cNvGrpSpPr/>
            <p:nvPr/>
          </p:nvGrpSpPr>
          <p:grpSpPr>
            <a:xfrm>
              <a:off x="4929725" y="3392279"/>
              <a:ext cx="1858617" cy="904461"/>
              <a:chOff x="4929725" y="3392279"/>
              <a:chExt cx="1858617" cy="904461"/>
            </a:xfrm>
          </p:grpSpPr>
          <p:sp>
            <p:nvSpPr>
              <p:cNvPr id="8" name="Rounded Rectangle 7"/>
              <p:cNvSpPr/>
              <p:nvPr/>
            </p:nvSpPr>
            <p:spPr>
              <a:xfrm>
                <a:off x="4929725" y="3392279"/>
                <a:ext cx="1858617" cy="904461"/>
              </a:xfrm>
              <a:prstGeom prst="roundRect">
                <a:avLst>
                  <a:gd name="adj" fmla="val 39133"/>
                </a:avLst>
              </a:prstGeom>
              <a:solidFill>
                <a:schemeClr val="tx1">
                  <a:lumMod val="50000"/>
                  <a:lumOff val="50000"/>
                </a:schemeClr>
              </a:solidFill>
              <a:ln w="889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9" name="Oval 8"/>
              <p:cNvSpPr/>
              <p:nvPr/>
            </p:nvSpPr>
            <p:spPr>
              <a:xfrm>
                <a:off x="5203603" y="3600669"/>
                <a:ext cx="487680" cy="487680"/>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0" name="Oval 9"/>
              <p:cNvSpPr/>
              <p:nvPr/>
            </p:nvSpPr>
            <p:spPr>
              <a:xfrm>
                <a:off x="5995972" y="3600669"/>
                <a:ext cx="487680" cy="487680"/>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grpSp>
        <p:sp>
          <p:nvSpPr>
            <p:cNvPr id="7" name="TextBox 6"/>
            <p:cNvSpPr txBox="1"/>
            <p:nvPr/>
          </p:nvSpPr>
          <p:spPr>
            <a:xfrm>
              <a:off x="5271078" y="4303339"/>
              <a:ext cx="1175907" cy="55297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fib(6)</a:t>
              </a:r>
              <a:endParaRPr kumimoji="0" lang="en-US"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grpSp>
      <p:grpSp>
        <p:nvGrpSpPr>
          <p:cNvPr id="11" name="Group 10"/>
          <p:cNvGrpSpPr/>
          <p:nvPr/>
        </p:nvGrpSpPr>
        <p:grpSpPr>
          <a:xfrm>
            <a:off x="3148577" y="2128071"/>
            <a:ext cx="1344828" cy="1059320"/>
            <a:chOff x="4929725" y="3392279"/>
            <a:chExt cx="1858617" cy="1464031"/>
          </a:xfrm>
        </p:grpSpPr>
        <p:grpSp>
          <p:nvGrpSpPr>
            <p:cNvPr id="12" name="Group 11"/>
            <p:cNvGrpSpPr/>
            <p:nvPr/>
          </p:nvGrpSpPr>
          <p:grpSpPr>
            <a:xfrm>
              <a:off x="4929725" y="3392279"/>
              <a:ext cx="1858617" cy="904461"/>
              <a:chOff x="4929725" y="3392279"/>
              <a:chExt cx="1858617" cy="904461"/>
            </a:xfrm>
          </p:grpSpPr>
          <p:sp>
            <p:nvSpPr>
              <p:cNvPr id="14" name="Rounded Rectangle 13"/>
              <p:cNvSpPr/>
              <p:nvPr/>
            </p:nvSpPr>
            <p:spPr>
              <a:xfrm>
                <a:off x="4929725" y="3392279"/>
                <a:ext cx="1858617" cy="904461"/>
              </a:xfrm>
              <a:prstGeom prst="roundRect">
                <a:avLst>
                  <a:gd name="adj" fmla="val 39133"/>
                </a:avLst>
              </a:prstGeom>
              <a:solidFill>
                <a:schemeClr val="tx1">
                  <a:lumMod val="50000"/>
                  <a:lumOff val="50000"/>
                </a:schemeClr>
              </a:solidFill>
              <a:ln w="889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5" name="Oval 14"/>
              <p:cNvSpPr/>
              <p:nvPr/>
            </p:nvSpPr>
            <p:spPr>
              <a:xfrm>
                <a:off x="5203603" y="3600669"/>
                <a:ext cx="487680" cy="487680"/>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6" name="Oval 15"/>
              <p:cNvSpPr/>
              <p:nvPr/>
            </p:nvSpPr>
            <p:spPr>
              <a:xfrm>
                <a:off x="5995972" y="3600669"/>
                <a:ext cx="487680" cy="487680"/>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grpSp>
        <p:sp>
          <p:nvSpPr>
            <p:cNvPr id="13" name="TextBox 12"/>
            <p:cNvSpPr txBox="1"/>
            <p:nvPr/>
          </p:nvSpPr>
          <p:spPr>
            <a:xfrm>
              <a:off x="5271078" y="4303339"/>
              <a:ext cx="1175907" cy="55297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fib(5)</a:t>
              </a:r>
              <a:endParaRPr kumimoji="0" lang="en-US"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grpSp>
      <p:grpSp>
        <p:nvGrpSpPr>
          <p:cNvPr id="17" name="Group 16"/>
          <p:cNvGrpSpPr/>
          <p:nvPr/>
        </p:nvGrpSpPr>
        <p:grpSpPr>
          <a:xfrm>
            <a:off x="1650951" y="3187391"/>
            <a:ext cx="1344828" cy="1059320"/>
            <a:chOff x="4929725" y="3392279"/>
            <a:chExt cx="1858617" cy="1464031"/>
          </a:xfrm>
        </p:grpSpPr>
        <p:grpSp>
          <p:nvGrpSpPr>
            <p:cNvPr id="18" name="Group 17"/>
            <p:cNvGrpSpPr/>
            <p:nvPr/>
          </p:nvGrpSpPr>
          <p:grpSpPr>
            <a:xfrm>
              <a:off x="4929725" y="3392279"/>
              <a:ext cx="1858617" cy="904461"/>
              <a:chOff x="4929725" y="3392279"/>
              <a:chExt cx="1858617" cy="904461"/>
            </a:xfrm>
          </p:grpSpPr>
          <p:sp>
            <p:nvSpPr>
              <p:cNvPr id="20" name="Rounded Rectangle 19"/>
              <p:cNvSpPr/>
              <p:nvPr/>
            </p:nvSpPr>
            <p:spPr>
              <a:xfrm>
                <a:off x="4929725" y="3392279"/>
                <a:ext cx="1858617" cy="904461"/>
              </a:xfrm>
              <a:prstGeom prst="roundRect">
                <a:avLst>
                  <a:gd name="adj" fmla="val 39133"/>
                </a:avLst>
              </a:prstGeom>
              <a:solidFill>
                <a:schemeClr val="tx1">
                  <a:lumMod val="50000"/>
                  <a:lumOff val="50000"/>
                </a:schemeClr>
              </a:solidFill>
              <a:ln w="889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21" name="Oval 20"/>
              <p:cNvSpPr/>
              <p:nvPr/>
            </p:nvSpPr>
            <p:spPr>
              <a:xfrm>
                <a:off x="5203603" y="3600669"/>
                <a:ext cx="487680" cy="487680"/>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22" name="Oval 21"/>
              <p:cNvSpPr/>
              <p:nvPr/>
            </p:nvSpPr>
            <p:spPr>
              <a:xfrm>
                <a:off x="5995974" y="3600670"/>
                <a:ext cx="487681" cy="487679"/>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grpSp>
        <p:sp>
          <p:nvSpPr>
            <p:cNvPr id="19" name="TextBox 18"/>
            <p:cNvSpPr txBox="1"/>
            <p:nvPr/>
          </p:nvSpPr>
          <p:spPr>
            <a:xfrm>
              <a:off x="5271078" y="4303339"/>
              <a:ext cx="1175907" cy="55297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fib(4)</a:t>
              </a:r>
              <a:endParaRPr kumimoji="0" lang="en-US"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grpSp>
      <p:grpSp>
        <p:nvGrpSpPr>
          <p:cNvPr id="23" name="Group 22"/>
          <p:cNvGrpSpPr/>
          <p:nvPr/>
        </p:nvGrpSpPr>
        <p:grpSpPr>
          <a:xfrm>
            <a:off x="4626450" y="3198333"/>
            <a:ext cx="1344828" cy="1059320"/>
            <a:chOff x="4929725" y="3392279"/>
            <a:chExt cx="1858617" cy="1464031"/>
          </a:xfrm>
        </p:grpSpPr>
        <p:grpSp>
          <p:nvGrpSpPr>
            <p:cNvPr id="24" name="Group 23"/>
            <p:cNvGrpSpPr/>
            <p:nvPr/>
          </p:nvGrpSpPr>
          <p:grpSpPr>
            <a:xfrm>
              <a:off x="4929725" y="3392279"/>
              <a:ext cx="1858617" cy="904461"/>
              <a:chOff x="4929725" y="3392279"/>
              <a:chExt cx="1858617" cy="904461"/>
            </a:xfrm>
          </p:grpSpPr>
          <p:sp>
            <p:nvSpPr>
              <p:cNvPr id="26" name="Rounded Rectangle 25"/>
              <p:cNvSpPr/>
              <p:nvPr/>
            </p:nvSpPr>
            <p:spPr>
              <a:xfrm>
                <a:off x="4929725" y="3392279"/>
                <a:ext cx="1858617" cy="904461"/>
              </a:xfrm>
              <a:prstGeom prst="roundRect">
                <a:avLst>
                  <a:gd name="adj" fmla="val 39133"/>
                </a:avLst>
              </a:prstGeom>
              <a:solidFill>
                <a:schemeClr val="tx1">
                  <a:lumMod val="50000"/>
                  <a:lumOff val="50000"/>
                </a:schemeClr>
              </a:solidFill>
              <a:ln w="889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27" name="Oval 26"/>
              <p:cNvSpPr/>
              <p:nvPr/>
            </p:nvSpPr>
            <p:spPr>
              <a:xfrm>
                <a:off x="5203603" y="3600669"/>
                <a:ext cx="487680" cy="487680"/>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28" name="Oval 27"/>
              <p:cNvSpPr/>
              <p:nvPr/>
            </p:nvSpPr>
            <p:spPr>
              <a:xfrm>
                <a:off x="5995974" y="3600670"/>
                <a:ext cx="487681" cy="487679"/>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grpSp>
        <p:sp>
          <p:nvSpPr>
            <p:cNvPr id="25" name="TextBox 24"/>
            <p:cNvSpPr txBox="1"/>
            <p:nvPr/>
          </p:nvSpPr>
          <p:spPr>
            <a:xfrm>
              <a:off x="5271078" y="4303339"/>
              <a:ext cx="1175907" cy="55297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fib(3)</a:t>
              </a:r>
              <a:endParaRPr kumimoji="0" lang="en-US"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grpSp>
      <p:grpSp>
        <p:nvGrpSpPr>
          <p:cNvPr id="29" name="Group 28"/>
          <p:cNvGrpSpPr/>
          <p:nvPr/>
        </p:nvGrpSpPr>
        <p:grpSpPr>
          <a:xfrm>
            <a:off x="2377078" y="4264648"/>
            <a:ext cx="1344828" cy="1059320"/>
            <a:chOff x="4929725" y="3392279"/>
            <a:chExt cx="1858617" cy="1464031"/>
          </a:xfrm>
        </p:grpSpPr>
        <p:grpSp>
          <p:nvGrpSpPr>
            <p:cNvPr id="30" name="Group 29"/>
            <p:cNvGrpSpPr/>
            <p:nvPr/>
          </p:nvGrpSpPr>
          <p:grpSpPr>
            <a:xfrm>
              <a:off x="4929725" y="3392279"/>
              <a:ext cx="1858617" cy="904461"/>
              <a:chOff x="4929725" y="3392279"/>
              <a:chExt cx="1858617" cy="904461"/>
            </a:xfrm>
          </p:grpSpPr>
          <p:sp>
            <p:nvSpPr>
              <p:cNvPr id="32" name="Rounded Rectangle 31"/>
              <p:cNvSpPr/>
              <p:nvPr/>
            </p:nvSpPr>
            <p:spPr>
              <a:xfrm>
                <a:off x="4929725" y="3392279"/>
                <a:ext cx="1858617" cy="904461"/>
              </a:xfrm>
              <a:prstGeom prst="roundRect">
                <a:avLst>
                  <a:gd name="adj" fmla="val 39133"/>
                </a:avLst>
              </a:prstGeom>
              <a:solidFill>
                <a:schemeClr val="tx1">
                  <a:lumMod val="50000"/>
                  <a:lumOff val="50000"/>
                </a:schemeClr>
              </a:solidFill>
              <a:ln w="889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33" name="Oval 32"/>
              <p:cNvSpPr/>
              <p:nvPr/>
            </p:nvSpPr>
            <p:spPr>
              <a:xfrm>
                <a:off x="5203603" y="3600669"/>
                <a:ext cx="487680" cy="487680"/>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34" name="Oval 33"/>
              <p:cNvSpPr/>
              <p:nvPr/>
            </p:nvSpPr>
            <p:spPr>
              <a:xfrm>
                <a:off x="5995974" y="3600670"/>
                <a:ext cx="487681" cy="487679"/>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grpSp>
        <p:sp>
          <p:nvSpPr>
            <p:cNvPr id="31" name="TextBox 30"/>
            <p:cNvSpPr txBox="1"/>
            <p:nvPr/>
          </p:nvSpPr>
          <p:spPr>
            <a:xfrm>
              <a:off x="5271078" y="4303339"/>
              <a:ext cx="1175907" cy="55297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fib(2)</a:t>
              </a:r>
              <a:endParaRPr kumimoji="0" lang="en-US"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grpSp>
      <p:grpSp>
        <p:nvGrpSpPr>
          <p:cNvPr id="35" name="Group 34"/>
          <p:cNvGrpSpPr/>
          <p:nvPr/>
        </p:nvGrpSpPr>
        <p:grpSpPr>
          <a:xfrm>
            <a:off x="3896047" y="4262428"/>
            <a:ext cx="1344828" cy="1059320"/>
            <a:chOff x="4929725" y="3392279"/>
            <a:chExt cx="1858617" cy="1464031"/>
          </a:xfrm>
        </p:grpSpPr>
        <p:grpSp>
          <p:nvGrpSpPr>
            <p:cNvPr id="36" name="Group 35"/>
            <p:cNvGrpSpPr/>
            <p:nvPr/>
          </p:nvGrpSpPr>
          <p:grpSpPr>
            <a:xfrm>
              <a:off x="4929725" y="3392279"/>
              <a:ext cx="1858617" cy="904461"/>
              <a:chOff x="4929725" y="3392279"/>
              <a:chExt cx="1858617" cy="904461"/>
            </a:xfrm>
          </p:grpSpPr>
          <p:sp>
            <p:nvSpPr>
              <p:cNvPr id="38" name="Rounded Rectangle 37"/>
              <p:cNvSpPr/>
              <p:nvPr/>
            </p:nvSpPr>
            <p:spPr>
              <a:xfrm>
                <a:off x="4929725" y="3392279"/>
                <a:ext cx="1858617" cy="904461"/>
              </a:xfrm>
              <a:prstGeom prst="roundRect">
                <a:avLst>
                  <a:gd name="adj" fmla="val 39133"/>
                </a:avLst>
              </a:prstGeom>
              <a:solidFill>
                <a:schemeClr val="tx1">
                  <a:lumMod val="50000"/>
                  <a:lumOff val="50000"/>
                </a:schemeClr>
              </a:solidFill>
              <a:ln w="889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39" name="Oval 38"/>
              <p:cNvSpPr/>
              <p:nvPr/>
            </p:nvSpPr>
            <p:spPr>
              <a:xfrm>
                <a:off x="5203603" y="3600669"/>
                <a:ext cx="487680" cy="487680"/>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40" name="Oval 39"/>
              <p:cNvSpPr/>
              <p:nvPr/>
            </p:nvSpPr>
            <p:spPr>
              <a:xfrm>
                <a:off x="5995974" y="3600670"/>
                <a:ext cx="487681" cy="487679"/>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grpSp>
        <p:sp>
          <p:nvSpPr>
            <p:cNvPr id="37" name="TextBox 36"/>
            <p:cNvSpPr txBox="1"/>
            <p:nvPr/>
          </p:nvSpPr>
          <p:spPr>
            <a:xfrm>
              <a:off x="5271078" y="4303339"/>
              <a:ext cx="1175907" cy="55297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fib(2)</a:t>
              </a:r>
              <a:endParaRPr kumimoji="0" lang="en-US"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grpSp>
      <p:grpSp>
        <p:nvGrpSpPr>
          <p:cNvPr id="41" name="Group 40"/>
          <p:cNvGrpSpPr/>
          <p:nvPr/>
        </p:nvGrpSpPr>
        <p:grpSpPr>
          <a:xfrm>
            <a:off x="5321142" y="4276319"/>
            <a:ext cx="1344828" cy="1059320"/>
            <a:chOff x="4929725" y="3392279"/>
            <a:chExt cx="1858617" cy="1464031"/>
          </a:xfrm>
        </p:grpSpPr>
        <p:grpSp>
          <p:nvGrpSpPr>
            <p:cNvPr id="42" name="Group 41"/>
            <p:cNvGrpSpPr/>
            <p:nvPr/>
          </p:nvGrpSpPr>
          <p:grpSpPr>
            <a:xfrm>
              <a:off x="4929725" y="3392279"/>
              <a:ext cx="1858617" cy="904461"/>
              <a:chOff x="4929725" y="3392279"/>
              <a:chExt cx="1858617" cy="904461"/>
            </a:xfrm>
          </p:grpSpPr>
          <p:sp>
            <p:nvSpPr>
              <p:cNvPr id="44" name="Rounded Rectangle 43"/>
              <p:cNvSpPr/>
              <p:nvPr/>
            </p:nvSpPr>
            <p:spPr>
              <a:xfrm>
                <a:off x="4929725" y="3392279"/>
                <a:ext cx="1858617" cy="904461"/>
              </a:xfrm>
              <a:prstGeom prst="roundRect">
                <a:avLst>
                  <a:gd name="adj" fmla="val 39133"/>
                </a:avLst>
              </a:prstGeom>
              <a:solidFill>
                <a:schemeClr val="tx1">
                  <a:lumMod val="50000"/>
                  <a:lumOff val="50000"/>
                </a:schemeClr>
              </a:solidFill>
              <a:ln w="889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45" name="Oval 44"/>
              <p:cNvSpPr/>
              <p:nvPr/>
            </p:nvSpPr>
            <p:spPr>
              <a:xfrm>
                <a:off x="5203603" y="3600669"/>
                <a:ext cx="487680" cy="487680"/>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46" name="Oval 45"/>
              <p:cNvSpPr/>
              <p:nvPr/>
            </p:nvSpPr>
            <p:spPr>
              <a:xfrm>
                <a:off x="5995974" y="3600670"/>
                <a:ext cx="487681" cy="487679"/>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grpSp>
        <p:sp>
          <p:nvSpPr>
            <p:cNvPr id="43" name="TextBox 42"/>
            <p:cNvSpPr txBox="1"/>
            <p:nvPr/>
          </p:nvSpPr>
          <p:spPr>
            <a:xfrm>
              <a:off x="5271078" y="4303339"/>
              <a:ext cx="1175907" cy="55297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fib(1)</a:t>
              </a:r>
              <a:endParaRPr kumimoji="0" lang="en-US"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grpSp>
      <p:grpSp>
        <p:nvGrpSpPr>
          <p:cNvPr id="95" name="Group 94"/>
          <p:cNvGrpSpPr/>
          <p:nvPr/>
        </p:nvGrpSpPr>
        <p:grpSpPr>
          <a:xfrm>
            <a:off x="965901" y="4250650"/>
            <a:ext cx="1344828" cy="1059320"/>
            <a:chOff x="4929725" y="3392279"/>
            <a:chExt cx="1858617" cy="1464031"/>
          </a:xfrm>
        </p:grpSpPr>
        <p:grpSp>
          <p:nvGrpSpPr>
            <p:cNvPr id="96" name="Group 95"/>
            <p:cNvGrpSpPr/>
            <p:nvPr/>
          </p:nvGrpSpPr>
          <p:grpSpPr>
            <a:xfrm>
              <a:off x="4929725" y="3392279"/>
              <a:ext cx="1858617" cy="904461"/>
              <a:chOff x="4929725" y="3392279"/>
              <a:chExt cx="1858617" cy="904461"/>
            </a:xfrm>
          </p:grpSpPr>
          <p:sp>
            <p:nvSpPr>
              <p:cNvPr id="98" name="Rounded Rectangle 97"/>
              <p:cNvSpPr/>
              <p:nvPr/>
            </p:nvSpPr>
            <p:spPr>
              <a:xfrm>
                <a:off x="4929725" y="3392279"/>
                <a:ext cx="1858617" cy="904461"/>
              </a:xfrm>
              <a:prstGeom prst="roundRect">
                <a:avLst>
                  <a:gd name="adj" fmla="val 39133"/>
                </a:avLst>
              </a:prstGeom>
              <a:solidFill>
                <a:schemeClr val="tx1">
                  <a:lumMod val="50000"/>
                  <a:lumOff val="50000"/>
                </a:schemeClr>
              </a:solidFill>
              <a:ln w="889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99" name="Oval 98"/>
              <p:cNvSpPr/>
              <p:nvPr/>
            </p:nvSpPr>
            <p:spPr>
              <a:xfrm>
                <a:off x="5203603" y="3600669"/>
                <a:ext cx="487680" cy="487680"/>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00" name="Oval 99"/>
              <p:cNvSpPr/>
              <p:nvPr/>
            </p:nvSpPr>
            <p:spPr>
              <a:xfrm>
                <a:off x="5995974" y="3600670"/>
                <a:ext cx="487681" cy="487679"/>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grpSp>
        <p:sp>
          <p:nvSpPr>
            <p:cNvPr id="97" name="TextBox 96"/>
            <p:cNvSpPr txBox="1"/>
            <p:nvPr/>
          </p:nvSpPr>
          <p:spPr>
            <a:xfrm>
              <a:off x="5271078" y="4303339"/>
              <a:ext cx="1175907" cy="55297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fib(3)</a:t>
              </a:r>
              <a:endParaRPr kumimoji="0" lang="en-US"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grpSp>
      <p:grpSp>
        <p:nvGrpSpPr>
          <p:cNvPr id="101" name="Group 100"/>
          <p:cNvGrpSpPr/>
          <p:nvPr/>
        </p:nvGrpSpPr>
        <p:grpSpPr>
          <a:xfrm>
            <a:off x="253353" y="5317955"/>
            <a:ext cx="1344828" cy="1059320"/>
            <a:chOff x="4929725" y="3392279"/>
            <a:chExt cx="1858617" cy="1464031"/>
          </a:xfrm>
        </p:grpSpPr>
        <p:grpSp>
          <p:nvGrpSpPr>
            <p:cNvPr id="102" name="Group 101"/>
            <p:cNvGrpSpPr/>
            <p:nvPr/>
          </p:nvGrpSpPr>
          <p:grpSpPr>
            <a:xfrm>
              <a:off x="4929725" y="3392279"/>
              <a:ext cx="1858617" cy="904461"/>
              <a:chOff x="4929725" y="3392279"/>
              <a:chExt cx="1858617" cy="904461"/>
            </a:xfrm>
          </p:grpSpPr>
          <p:sp>
            <p:nvSpPr>
              <p:cNvPr id="104" name="Rounded Rectangle 103"/>
              <p:cNvSpPr/>
              <p:nvPr/>
            </p:nvSpPr>
            <p:spPr>
              <a:xfrm>
                <a:off x="4929725" y="3392279"/>
                <a:ext cx="1858617" cy="904461"/>
              </a:xfrm>
              <a:prstGeom prst="roundRect">
                <a:avLst>
                  <a:gd name="adj" fmla="val 39133"/>
                </a:avLst>
              </a:prstGeom>
              <a:solidFill>
                <a:schemeClr val="tx1">
                  <a:lumMod val="50000"/>
                  <a:lumOff val="50000"/>
                </a:schemeClr>
              </a:solidFill>
              <a:ln w="889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05" name="Oval 104"/>
              <p:cNvSpPr/>
              <p:nvPr/>
            </p:nvSpPr>
            <p:spPr>
              <a:xfrm>
                <a:off x="5203603" y="3600669"/>
                <a:ext cx="487680" cy="487680"/>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06" name="Oval 105"/>
              <p:cNvSpPr/>
              <p:nvPr/>
            </p:nvSpPr>
            <p:spPr>
              <a:xfrm>
                <a:off x="5995974" y="3600670"/>
                <a:ext cx="487681" cy="487679"/>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grpSp>
        <p:sp>
          <p:nvSpPr>
            <p:cNvPr id="103" name="TextBox 102"/>
            <p:cNvSpPr txBox="1"/>
            <p:nvPr/>
          </p:nvSpPr>
          <p:spPr>
            <a:xfrm>
              <a:off x="5271078" y="4303339"/>
              <a:ext cx="1175907" cy="55297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fib(2)</a:t>
              </a:r>
              <a:endParaRPr kumimoji="0" lang="en-US"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grpSp>
      <p:grpSp>
        <p:nvGrpSpPr>
          <p:cNvPr id="107" name="Group 106"/>
          <p:cNvGrpSpPr/>
          <p:nvPr/>
        </p:nvGrpSpPr>
        <p:grpSpPr>
          <a:xfrm>
            <a:off x="1678448" y="5331846"/>
            <a:ext cx="1344828" cy="1059320"/>
            <a:chOff x="4929725" y="3392279"/>
            <a:chExt cx="1858617" cy="1464031"/>
          </a:xfrm>
        </p:grpSpPr>
        <p:grpSp>
          <p:nvGrpSpPr>
            <p:cNvPr id="108" name="Group 107"/>
            <p:cNvGrpSpPr/>
            <p:nvPr/>
          </p:nvGrpSpPr>
          <p:grpSpPr>
            <a:xfrm>
              <a:off x="4929725" y="3392279"/>
              <a:ext cx="1858617" cy="904461"/>
              <a:chOff x="4929725" y="3392279"/>
              <a:chExt cx="1858617" cy="904461"/>
            </a:xfrm>
          </p:grpSpPr>
          <p:sp>
            <p:nvSpPr>
              <p:cNvPr id="110" name="Rounded Rectangle 109"/>
              <p:cNvSpPr/>
              <p:nvPr/>
            </p:nvSpPr>
            <p:spPr>
              <a:xfrm>
                <a:off x="4929725" y="3392279"/>
                <a:ext cx="1858617" cy="904461"/>
              </a:xfrm>
              <a:prstGeom prst="roundRect">
                <a:avLst>
                  <a:gd name="adj" fmla="val 39133"/>
                </a:avLst>
              </a:prstGeom>
              <a:solidFill>
                <a:schemeClr val="tx1">
                  <a:lumMod val="50000"/>
                  <a:lumOff val="50000"/>
                </a:schemeClr>
              </a:solidFill>
              <a:ln w="889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11" name="Oval 110"/>
              <p:cNvSpPr/>
              <p:nvPr/>
            </p:nvSpPr>
            <p:spPr>
              <a:xfrm>
                <a:off x="5203603" y="3600669"/>
                <a:ext cx="487680" cy="487680"/>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12" name="Oval 111"/>
              <p:cNvSpPr/>
              <p:nvPr/>
            </p:nvSpPr>
            <p:spPr>
              <a:xfrm>
                <a:off x="5995974" y="3600670"/>
                <a:ext cx="487681" cy="487679"/>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grpSp>
        <p:sp>
          <p:nvSpPr>
            <p:cNvPr id="109" name="TextBox 108"/>
            <p:cNvSpPr txBox="1"/>
            <p:nvPr/>
          </p:nvSpPr>
          <p:spPr>
            <a:xfrm>
              <a:off x="5271078" y="4303339"/>
              <a:ext cx="1175907" cy="55297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fib(1)</a:t>
              </a:r>
              <a:endParaRPr kumimoji="0" lang="en-US"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grpSp>
      <p:grpSp>
        <p:nvGrpSpPr>
          <p:cNvPr id="143" name="Group 142"/>
          <p:cNvGrpSpPr/>
          <p:nvPr/>
        </p:nvGrpSpPr>
        <p:grpSpPr>
          <a:xfrm>
            <a:off x="8638478" y="2102061"/>
            <a:ext cx="1344828" cy="1059320"/>
            <a:chOff x="4929725" y="3392279"/>
            <a:chExt cx="1858617" cy="1464031"/>
          </a:xfrm>
        </p:grpSpPr>
        <p:grpSp>
          <p:nvGrpSpPr>
            <p:cNvPr id="144" name="Group 143"/>
            <p:cNvGrpSpPr/>
            <p:nvPr/>
          </p:nvGrpSpPr>
          <p:grpSpPr>
            <a:xfrm>
              <a:off x="4929725" y="3392279"/>
              <a:ext cx="1858617" cy="904461"/>
              <a:chOff x="4929725" y="3392279"/>
              <a:chExt cx="1858617" cy="904461"/>
            </a:xfrm>
          </p:grpSpPr>
          <p:sp>
            <p:nvSpPr>
              <p:cNvPr id="146" name="Rounded Rectangle 145"/>
              <p:cNvSpPr/>
              <p:nvPr/>
            </p:nvSpPr>
            <p:spPr>
              <a:xfrm>
                <a:off x="4929725" y="3392279"/>
                <a:ext cx="1858617" cy="904461"/>
              </a:xfrm>
              <a:prstGeom prst="roundRect">
                <a:avLst>
                  <a:gd name="adj" fmla="val 39133"/>
                </a:avLst>
              </a:prstGeom>
              <a:solidFill>
                <a:schemeClr val="tx1">
                  <a:lumMod val="50000"/>
                  <a:lumOff val="50000"/>
                </a:schemeClr>
              </a:solidFill>
              <a:ln w="889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47" name="Oval 146"/>
              <p:cNvSpPr/>
              <p:nvPr/>
            </p:nvSpPr>
            <p:spPr>
              <a:xfrm>
                <a:off x="5203603" y="3600669"/>
                <a:ext cx="487680" cy="487680"/>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48" name="Oval 147"/>
              <p:cNvSpPr/>
              <p:nvPr/>
            </p:nvSpPr>
            <p:spPr>
              <a:xfrm>
                <a:off x="5995974" y="3600670"/>
                <a:ext cx="487681" cy="487679"/>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grpSp>
        <p:sp>
          <p:nvSpPr>
            <p:cNvPr id="145" name="TextBox 144"/>
            <p:cNvSpPr txBox="1"/>
            <p:nvPr/>
          </p:nvSpPr>
          <p:spPr>
            <a:xfrm>
              <a:off x="5271078" y="4303339"/>
              <a:ext cx="1175907" cy="55297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fib(4)</a:t>
              </a:r>
              <a:endParaRPr kumimoji="0" lang="en-US"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grpSp>
      <p:grpSp>
        <p:nvGrpSpPr>
          <p:cNvPr id="149" name="Group 148"/>
          <p:cNvGrpSpPr/>
          <p:nvPr/>
        </p:nvGrpSpPr>
        <p:grpSpPr>
          <a:xfrm>
            <a:off x="9364605" y="3179318"/>
            <a:ext cx="1344828" cy="1059320"/>
            <a:chOff x="4929725" y="3392279"/>
            <a:chExt cx="1858617" cy="1464031"/>
          </a:xfrm>
        </p:grpSpPr>
        <p:grpSp>
          <p:nvGrpSpPr>
            <p:cNvPr id="150" name="Group 149"/>
            <p:cNvGrpSpPr/>
            <p:nvPr/>
          </p:nvGrpSpPr>
          <p:grpSpPr>
            <a:xfrm>
              <a:off x="4929725" y="3392279"/>
              <a:ext cx="1858617" cy="904461"/>
              <a:chOff x="4929725" y="3392279"/>
              <a:chExt cx="1858617" cy="904461"/>
            </a:xfrm>
          </p:grpSpPr>
          <p:sp>
            <p:nvSpPr>
              <p:cNvPr id="152" name="Rounded Rectangle 151"/>
              <p:cNvSpPr/>
              <p:nvPr/>
            </p:nvSpPr>
            <p:spPr>
              <a:xfrm>
                <a:off x="4929725" y="3392279"/>
                <a:ext cx="1858617" cy="904461"/>
              </a:xfrm>
              <a:prstGeom prst="roundRect">
                <a:avLst>
                  <a:gd name="adj" fmla="val 39133"/>
                </a:avLst>
              </a:prstGeom>
              <a:solidFill>
                <a:schemeClr val="tx1">
                  <a:lumMod val="50000"/>
                  <a:lumOff val="50000"/>
                </a:schemeClr>
              </a:solidFill>
              <a:ln w="889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53" name="Oval 152"/>
              <p:cNvSpPr/>
              <p:nvPr/>
            </p:nvSpPr>
            <p:spPr>
              <a:xfrm>
                <a:off x="5203603" y="3600669"/>
                <a:ext cx="487680" cy="487680"/>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54" name="Oval 153"/>
              <p:cNvSpPr/>
              <p:nvPr/>
            </p:nvSpPr>
            <p:spPr>
              <a:xfrm>
                <a:off x="5995974" y="3600670"/>
                <a:ext cx="487681" cy="487679"/>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grpSp>
        <p:sp>
          <p:nvSpPr>
            <p:cNvPr id="151" name="TextBox 150"/>
            <p:cNvSpPr txBox="1"/>
            <p:nvPr/>
          </p:nvSpPr>
          <p:spPr>
            <a:xfrm>
              <a:off x="5271078" y="4303339"/>
              <a:ext cx="1175907" cy="55297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fib(2)</a:t>
              </a:r>
              <a:endParaRPr kumimoji="0" lang="en-US"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grpSp>
      <p:grpSp>
        <p:nvGrpSpPr>
          <p:cNvPr id="155" name="Group 154"/>
          <p:cNvGrpSpPr/>
          <p:nvPr/>
        </p:nvGrpSpPr>
        <p:grpSpPr>
          <a:xfrm>
            <a:off x="7953428" y="3165320"/>
            <a:ext cx="1344828" cy="1059320"/>
            <a:chOff x="4929725" y="3392279"/>
            <a:chExt cx="1858617" cy="1464031"/>
          </a:xfrm>
        </p:grpSpPr>
        <p:grpSp>
          <p:nvGrpSpPr>
            <p:cNvPr id="156" name="Group 155"/>
            <p:cNvGrpSpPr/>
            <p:nvPr/>
          </p:nvGrpSpPr>
          <p:grpSpPr>
            <a:xfrm>
              <a:off x="4929725" y="3392279"/>
              <a:ext cx="1858617" cy="904461"/>
              <a:chOff x="4929725" y="3392279"/>
              <a:chExt cx="1858617" cy="904461"/>
            </a:xfrm>
          </p:grpSpPr>
          <p:sp>
            <p:nvSpPr>
              <p:cNvPr id="158" name="Rounded Rectangle 157"/>
              <p:cNvSpPr/>
              <p:nvPr/>
            </p:nvSpPr>
            <p:spPr>
              <a:xfrm>
                <a:off x="4929725" y="3392279"/>
                <a:ext cx="1858617" cy="904461"/>
              </a:xfrm>
              <a:prstGeom prst="roundRect">
                <a:avLst>
                  <a:gd name="adj" fmla="val 39133"/>
                </a:avLst>
              </a:prstGeom>
              <a:solidFill>
                <a:schemeClr val="tx1">
                  <a:lumMod val="50000"/>
                  <a:lumOff val="50000"/>
                </a:schemeClr>
              </a:solidFill>
              <a:ln w="889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59" name="Oval 158"/>
              <p:cNvSpPr/>
              <p:nvPr/>
            </p:nvSpPr>
            <p:spPr>
              <a:xfrm>
                <a:off x="5203603" y="3600669"/>
                <a:ext cx="487680" cy="487680"/>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60" name="Oval 159"/>
              <p:cNvSpPr/>
              <p:nvPr/>
            </p:nvSpPr>
            <p:spPr>
              <a:xfrm>
                <a:off x="5995974" y="3600670"/>
                <a:ext cx="487681" cy="487679"/>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grpSp>
        <p:sp>
          <p:nvSpPr>
            <p:cNvPr id="157" name="TextBox 156"/>
            <p:cNvSpPr txBox="1"/>
            <p:nvPr/>
          </p:nvSpPr>
          <p:spPr>
            <a:xfrm>
              <a:off x="5271078" y="4303339"/>
              <a:ext cx="1175907" cy="55297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fib(3)</a:t>
              </a:r>
              <a:endParaRPr kumimoji="0" lang="en-US"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grpSp>
      <p:grpSp>
        <p:nvGrpSpPr>
          <p:cNvPr id="161" name="Group 160"/>
          <p:cNvGrpSpPr/>
          <p:nvPr/>
        </p:nvGrpSpPr>
        <p:grpSpPr>
          <a:xfrm>
            <a:off x="7240880" y="4232625"/>
            <a:ext cx="1344828" cy="1059320"/>
            <a:chOff x="4929725" y="3392279"/>
            <a:chExt cx="1858617" cy="1464031"/>
          </a:xfrm>
        </p:grpSpPr>
        <p:grpSp>
          <p:nvGrpSpPr>
            <p:cNvPr id="162" name="Group 161"/>
            <p:cNvGrpSpPr/>
            <p:nvPr/>
          </p:nvGrpSpPr>
          <p:grpSpPr>
            <a:xfrm>
              <a:off x="4929725" y="3392279"/>
              <a:ext cx="1858617" cy="904461"/>
              <a:chOff x="4929725" y="3392279"/>
              <a:chExt cx="1858617" cy="904461"/>
            </a:xfrm>
          </p:grpSpPr>
          <p:sp>
            <p:nvSpPr>
              <p:cNvPr id="164" name="Rounded Rectangle 163"/>
              <p:cNvSpPr/>
              <p:nvPr/>
            </p:nvSpPr>
            <p:spPr>
              <a:xfrm>
                <a:off x="4929725" y="3392279"/>
                <a:ext cx="1858617" cy="904461"/>
              </a:xfrm>
              <a:prstGeom prst="roundRect">
                <a:avLst>
                  <a:gd name="adj" fmla="val 39133"/>
                </a:avLst>
              </a:prstGeom>
              <a:solidFill>
                <a:schemeClr val="tx1">
                  <a:lumMod val="50000"/>
                  <a:lumOff val="50000"/>
                </a:schemeClr>
              </a:solidFill>
              <a:ln w="889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65" name="Oval 164"/>
              <p:cNvSpPr/>
              <p:nvPr/>
            </p:nvSpPr>
            <p:spPr>
              <a:xfrm>
                <a:off x="5203603" y="3600669"/>
                <a:ext cx="487680" cy="487680"/>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66" name="Oval 165"/>
              <p:cNvSpPr/>
              <p:nvPr/>
            </p:nvSpPr>
            <p:spPr>
              <a:xfrm>
                <a:off x="5995974" y="3600670"/>
                <a:ext cx="487681" cy="487679"/>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grpSp>
        <p:sp>
          <p:nvSpPr>
            <p:cNvPr id="163" name="TextBox 162"/>
            <p:cNvSpPr txBox="1"/>
            <p:nvPr/>
          </p:nvSpPr>
          <p:spPr>
            <a:xfrm>
              <a:off x="5271078" y="4303339"/>
              <a:ext cx="1175907" cy="55297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fib(2)</a:t>
              </a:r>
              <a:endParaRPr kumimoji="0" lang="en-US"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grpSp>
      <p:grpSp>
        <p:nvGrpSpPr>
          <p:cNvPr id="167" name="Group 166"/>
          <p:cNvGrpSpPr/>
          <p:nvPr/>
        </p:nvGrpSpPr>
        <p:grpSpPr>
          <a:xfrm>
            <a:off x="8665975" y="4246516"/>
            <a:ext cx="1344828" cy="1059320"/>
            <a:chOff x="4929725" y="3392279"/>
            <a:chExt cx="1858617" cy="1464031"/>
          </a:xfrm>
        </p:grpSpPr>
        <p:grpSp>
          <p:nvGrpSpPr>
            <p:cNvPr id="168" name="Group 167"/>
            <p:cNvGrpSpPr/>
            <p:nvPr/>
          </p:nvGrpSpPr>
          <p:grpSpPr>
            <a:xfrm>
              <a:off x="4929725" y="3392279"/>
              <a:ext cx="1858617" cy="904461"/>
              <a:chOff x="4929725" y="3392279"/>
              <a:chExt cx="1858617" cy="904461"/>
            </a:xfrm>
          </p:grpSpPr>
          <p:sp>
            <p:nvSpPr>
              <p:cNvPr id="170" name="Rounded Rectangle 169"/>
              <p:cNvSpPr/>
              <p:nvPr/>
            </p:nvSpPr>
            <p:spPr>
              <a:xfrm>
                <a:off x="4929725" y="3392279"/>
                <a:ext cx="1858617" cy="904461"/>
              </a:xfrm>
              <a:prstGeom prst="roundRect">
                <a:avLst>
                  <a:gd name="adj" fmla="val 39133"/>
                </a:avLst>
              </a:prstGeom>
              <a:solidFill>
                <a:schemeClr val="tx1">
                  <a:lumMod val="50000"/>
                  <a:lumOff val="50000"/>
                </a:schemeClr>
              </a:solidFill>
              <a:ln w="889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71" name="Oval 170"/>
              <p:cNvSpPr/>
              <p:nvPr/>
            </p:nvSpPr>
            <p:spPr>
              <a:xfrm>
                <a:off x="5203603" y="3600669"/>
                <a:ext cx="487680" cy="487680"/>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72" name="Oval 171"/>
              <p:cNvSpPr/>
              <p:nvPr/>
            </p:nvSpPr>
            <p:spPr>
              <a:xfrm>
                <a:off x="5995974" y="3600670"/>
                <a:ext cx="487681" cy="487679"/>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grpSp>
        <p:sp>
          <p:nvSpPr>
            <p:cNvPr id="169" name="TextBox 168"/>
            <p:cNvSpPr txBox="1"/>
            <p:nvPr/>
          </p:nvSpPr>
          <p:spPr>
            <a:xfrm>
              <a:off x="5271078" y="4303339"/>
              <a:ext cx="1175907" cy="55297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fib(1)</a:t>
              </a:r>
              <a:endParaRPr kumimoji="0" lang="en-US"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grpSp>
      <p:sp>
        <p:nvSpPr>
          <p:cNvPr id="173" name="TextBox 172"/>
          <p:cNvSpPr txBox="1"/>
          <p:nvPr/>
        </p:nvSpPr>
        <p:spPr>
          <a:xfrm>
            <a:off x="7913293" y="317634"/>
            <a:ext cx="3504876" cy="1569660"/>
          </a:xfrm>
          <a:prstGeom prst="rect">
            <a:avLst/>
          </a:prstGeom>
          <a:noFill/>
          <a:ln w="38100">
            <a:solidFill>
              <a:schemeClr val="accent4"/>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fib(1) calculated 3 times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fib(2) calculated 5 times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fib(3) calculated 3 times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fib(4) calculated 2 times </a:t>
            </a: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xmlns="" val="438566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4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5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4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61"/>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67"/>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Recursion vs Iteration</a:t>
            </a:r>
            <a:endParaRPr lang="en-US"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57B8E69-23A9-4619-9CFE-E27BFD8A78F9}" type="slidenum">
              <a:rPr kumimoji="0" lang="en-US" sz="8000" b="0" i="0" u="none" strike="noStrike" kern="1200" cap="none" spc="0" normalizeH="0" baseline="0" noProof="0" smtClean="0">
                <a:ln>
                  <a:noFill/>
                </a:ln>
                <a:solidFill>
                  <a:srgbClr val="F03B5E">
                    <a:alpha val="25000"/>
                  </a:srgbClr>
                </a:solidFill>
                <a:effectLst/>
                <a:uLnTx/>
                <a:uFillTx/>
                <a:latin typeface="Century Gothic" panose="020B0502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8000" b="0" i="0" u="none" strike="noStrike" kern="1200" cap="none" spc="0" normalizeH="0" baseline="0" noProof="0">
              <a:ln>
                <a:noFill/>
              </a:ln>
              <a:solidFill>
                <a:srgbClr val="F03B5E">
                  <a:alpha val="25000"/>
                </a:srgbClr>
              </a:solidFill>
              <a:effectLst/>
              <a:uLnTx/>
              <a:uFillTx/>
              <a:latin typeface="Century Gothic" panose="020B0502020202020204" pitchFamily="34" charset="0"/>
              <a:ea typeface="+mn-ea"/>
              <a:cs typeface="+mn-cs"/>
            </a:endParaRPr>
          </a:p>
        </p:txBody>
      </p:sp>
      <p:sp>
        <p:nvSpPr>
          <p:cNvPr id="113" name="TextBox 112">
            <a:extLst>
              <a:ext uri="{FF2B5EF4-FFF2-40B4-BE49-F238E27FC236}">
                <a16:creationId xmlns:a16="http://schemas.microsoft.com/office/drawing/2014/main" xmlns="" id="{A3A6D86D-8182-4163-A83D-1A84A2C63046}"/>
              </a:ext>
            </a:extLst>
          </p:cNvPr>
          <p:cNvSpPr txBox="1"/>
          <p:nvPr/>
        </p:nvSpPr>
        <p:spPr>
          <a:xfrm>
            <a:off x="1701179" y="1842792"/>
            <a:ext cx="4168080" cy="4893647"/>
          </a:xfrm>
          <a:prstGeom prst="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err="1">
                <a:ln>
                  <a:noFill/>
                </a:ln>
                <a:solidFill>
                  <a:srgbClr val="40458C"/>
                </a:solidFill>
                <a:effectLst/>
                <a:uLnTx/>
                <a:uFillTx/>
                <a:latin typeface="Comic Sans MS" panose="030F0702030302020204" pitchFamily="66" charset="0"/>
                <a:ea typeface="+mn-ea"/>
                <a:cs typeface="+mn-cs"/>
              </a:rPr>
              <a:t>int</a:t>
            </a:r>
            <a:r>
              <a:rPr kumimoji="0" lang="en-US" sz="2400" b="0" i="0" u="none" strike="noStrike" kern="0" cap="none" spc="0" normalizeH="0" baseline="0" noProof="0" dirty="0">
                <a:ln>
                  <a:noFill/>
                </a:ln>
                <a:solidFill>
                  <a:srgbClr val="40458C"/>
                </a:solidFill>
                <a:effectLst/>
                <a:uLnTx/>
                <a:uFillTx/>
                <a:latin typeface="Comic Sans MS" panose="030F0702030302020204" pitchFamily="66" charset="0"/>
                <a:ea typeface="+mn-ea"/>
                <a:cs typeface="+mn-cs"/>
              </a:rPr>
              <a:t> fib(</a:t>
            </a:r>
            <a:r>
              <a:rPr kumimoji="0" lang="en-US" sz="2400" b="0" i="0" u="none" strike="noStrike" kern="0" cap="none" spc="0" normalizeH="0" baseline="0" noProof="0" dirty="0" err="1">
                <a:ln>
                  <a:noFill/>
                </a:ln>
                <a:solidFill>
                  <a:srgbClr val="40458C"/>
                </a:solidFill>
                <a:effectLst/>
                <a:uLnTx/>
                <a:uFillTx/>
                <a:latin typeface="Comic Sans MS" panose="030F0702030302020204" pitchFamily="66" charset="0"/>
                <a:ea typeface="+mn-ea"/>
                <a:cs typeface="+mn-cs"/>
              </a:rPr>
              <a:t>int</a:t>
            </a:r>
            <a:r>
              <a:rPr kumimoji="0" lang="en-US" sz="2400" b="0" i="0" u="none" strike="noStrike" kern="0" cap="none" spc="0" normalizeH="0" baseline="0" noProof="0" dirty="0">
                <a:ln>
                  <a:noFill/>
                </a:ln>
                <a:solidFill>
                  <a:srgbClr val="40458C"/>
                </a:solidFill>
                <a:effectLst/>
                <a:uLnTx/>
                <a:uFillTx/>
                <a:latin typeface="Comic Sans MS" panose="030F0702030302020204" pitchFamily="66" charset="0"/>
                <a:ea typeface="+mn-ea"/>
                <a:cs typeface="+mn-cs"/>
              </a:rPr>
              <a:t> n)</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rgbClr val="40458C"/>
                </a:solidFill>
                <a:effectLst/>
                <a:uLnTx/>
                <a:uFillTx/>
                <a:latin typeface="Comic Sans MS" panose="030F0702030302020204" pitchFamily="66" charset="0"/>
                <a:ea typeface="+mn-ea"/>
                <a:cs typeface="+mn-cs"/>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rgbClr val="40458C"/>
                </a:solidFill>
                <a:effectLst/>
                <a:uLnTx/>
                <a:uFillTx/>
                <a:latin typeface="Comic Sans MS" panose="030F0702030302020204" pitchFamily="66" charset="0"/>
                <a:ea typeface="+mn-ea"/>
                <a:cs typeface="+mn-cs"/>
              </a:rPr>
              <a:t>   </a:t>
            </a:r>
            <a:r>
              <a:rPr kumimoji="0" lang="en-US" sz="2400" b="0" i="0" u="none" strike="noStrike" kern="0" cap="none" spc="0" normalizeH="0" baseline="0" noProof="0" dirty="0" err="1">
                <a:ln>
                  <a:noFill/>
                </a:ln>
                <a:solidFill>
                  <a:srgbClr val="40458C"/>
                </a:solidFill>
                <a:effectLst/>
                <a:uLnTx/>
                <a:uFillTx/>
                <a:latin typeface="Comic Sans MS" panose="030F0702030302020204" pitchFamily="66" charset="0"/>
                <a:ea typeface="+mn-ea"/>
                <a:cs typeface="+mn-cs"/>
              </a:rPr>
              <a:t>int</a:t>
            </a:r>
            <a:r>
              <a:rPr kumimoji="0" lang="en-US" sz="2400" b="0" i="0" u="none" strike="noStrike" kern="0" cap="none" spc="0" normalizeH="0" baseline="0" noProof="0" dirty="0">
                <a:ln>
                  <a:noFill/>
                </a:ln>
                <a:solidFill>
                  <a:srgbClr val="40458C"/>
                </a:solidFill>
                <a:effectLst/>
                <a:uLnTx/>
                <a:uFillTx/>
                <a:latin typeface="Comic Sans MS" panose="030F0702030302020204" pitchFamily="66" charset="0"/>
                <a:ea typeface="+mn-ea"/>
                <a:cs typeface="+mn-cs"/>
              </a:rPr>
              <a:t> first = 0, second = 1;</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rgbClr val="40458C"/>
                </a:solidFill>
                <a:effectLst/>
                <a:uLnTx/>
                <a:uFillTx/>
                <a:latin typeface="Comic Sans MS" panose="030F0702030302020204" pitchFamily="66" charset="0"/>
                <a:ea typeface="+mn-ea"/>
                <a:cs typeface="+mn-cs"/>
              </a:rPr>
              <a:t>   </a:t>
            </a:r>
            <a:r>
              <a:rPr kumimoji="0" lang="en-US" sz="2400" b="0" i="0" u="none" strike="noStrike" kern="0" cap="none" spc="0" normalizeH="0" baseline="0" noProof="0" dirty="0" err="1">
                <a:ln>
                  <a:noFill/>
                </a:ln>
                <a:solidFill>
                  <a:srgbClr val="40458C"/>
                </a:solidFill>
                <a:effectLst/>
                <a:uLnTx/>
                <a:uFillTx/>
                <a:latin typeface="Comic Sans MS" panose="030F0702030302020204" pitchFamily="66" charset="0"/>
                <a:ea typeface="+mn-ea"/>
                <a:cs typeface="+mn-cs"/>
              </a:rPr>
              <a:t>int</a:t>
            </a:r>
            <a:r>
              <a:rPr kumimoji="0" lang="en-US" sz="2400" b="0" i="0" u="none" strike="noStrike" kern="0" cap="none" spc="0" normalizeH="0" baseline="0" noProof="0" dirty="0">
                <a:ln>
                  <a:noFill/>
                </a:ln>
                <a:solidFill>
                  <a:srgbClr val="40458C"/>
                </a:solidFill>
                <a:effectLst/>
                <a:uLnTx/>
                <a:uFillTx/>
                <a:latin typeface="Comic Sans MS" panose="030F0702030302020204" pitchFamily="66" charset="0"/>
                <a:ea typeface="+mn-ea"/>
                <a:cs typeface="+mn-cs"/>
              </a:rPr>
              <a:t> next, c;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rgbClr val="40458C"/>
                </a:solidFill>
                <a:effectLst/>
                <a:uLnTx/>
                <a:uFillTx/>
                <a:latin typeface="Comic Sans MS" panose="030F0702030302020204" pitchFamily="66" charset="0"/>
                <a:ea typeface="+mn-ea"/>
                <a:cs typeface="+mn-cs"/>
              </a:rPr>
              <a:t>   if (n &lt;= 1)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rgbClr val="40458C"/>
                </a:solidFill>
                <a:effectLst/>
                <a:uLnTx/>
                <a:uFillTx/>
                <a:latin typeface="Comic Sans MS" panose="030F0702030302020204" pitchFamily="66" charset="0"/>
                <a:ea typeface="+mn-ea"/>
                <a:cs typeface="+mn-cs"/>
              </a:rPr>
              <a:t>       return n;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rgbClr val="40458C"/>
                </a:solidFill>
                <a:effectLst/>
                <a:uLnTx/>
                <a:uFillTx/>
                <a:latin typeface="Comic Sans MS" panose="030F0702030302020204" pitchFamily="66" charset="0"/>
                <a:ea typeface="+mn-ea"/>
                <a:cs typeface="+mn-cs"/>
              </a:rPr>
              <a:t>   for ( c = 1; c &lt; n ; </a:t>
            </a:r>
            <a:r>
              <a:rPr kumimoji="0" lang="en-US" sz="2400" b="0" i="0" u="none" strike="noStrike" kern="0" cap="none" spc="0" normalizeH="0" baseline="0" noProof="0" dirty="0" err="1">
                <a:ln>
                  <a:noFill/>
                </a:ln>
                <a:solidFill>
                  <a:srgbClr val="40458C"/>
                </a:solidFill>
                <a:effectLst/>
                <a:uLnTx/>
                <a:uFillTx/>
                <a:latin typeface="Comic Sans MS" panose="030F0702030302020204" pitchFamily="66" charset="0"/>
                <a:ea typeface="+mn-ea"/>
                <a:cs typeface="+mn-cs"/>
              </a:rPr>
              <a:t>c++</a:t>
            </a:r>
            <a:r>
              <a:rPr kumimoji="0" lang="en-US" sz="2400" b="0" i="0" u="none" strike="noStrike" kern="0" cap="none" spc="0" normalizeH="0" baseline="0" noProof="0" dirty="0">
                <a:ln>
                  <a:noFill/>
                </a:ln>
                <a:solidFill>
                  <a:srgbClr val="40458C"/>
                </a:solidFill>
                <a:effectLst/>
                <a:uLnTx/>
                <a:uFillTx/>
                <a:latin typeface="Comic Sans MS" panose="030F0702030302020204" pitchFamily="66" charset="0"/>
                <a:ea typeface="+mn-ea"/>
                <a:cs typeface="+mn-cs"/>
              </a:rPr>
              <a:t> ) {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rgbClr val="40458C"/>
                </a:solidFill>
                <a:effectLst/>
                <a:uLnTx/>
                <a:uFillTx/>
                <a:latin typeface="Comic Sans MS" panose="030F0702030302020204" pitchFamily="66" charset="0"/>
                <a:ea typeface="+mn-ea"/>
                <a:cs typeface="+mn-cs"/>
              </a:rPr>
              <a:t>       next = first + second;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rgbClr val="40458C"/>
                </a:solidFill>
                <a:effectLst/>
                <a:uLnTx/>
                <a:uFillTx/>
                <a:latin typeface="Comic Sans MS" panose="030F0702030302020204" pitchFamily="66" charset="0"/>
                <a:ea typeface="+mn-ea"/>
                <a:cs typeface="+mn-cs"/>
              </a:rPr>
              <a:t>       first = second;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rgbClr val="40458C"/>
                </a:solidFill>
                <a:effectLst/>
                <a:uLnTx/>
                <a:uFillTx/>
                <a:latin typeface="Comic Sans MS" panose="030F0702030302020204" pitchFamily="66" charset="0"/>
                <a:ea typeface="+mn-ea"/>
                <a:cs typeface="+mn-cs"/>
              </a:rPr>
              <a:t>       second = next;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rgbClr val="40458C"/>
                </a:solidFill>
                <a:effectLst/>
                <a:uLnTx/>
                <a:uFillTx/>
                <a:latin typeface="Comic Sans MS" panose="030F0702030302020204" pitchFamily="66" charset="0"/>
                <a:ea typeface="+mn-ea"/>
                <a:cs typeface="+mn-cs"/>
              </a:rPr>
              <a:t>    }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rgbClr val="40458C"/>
                </a:solidFill>
                <a:effectLst/>
                <a:uLnTx/>
                <a:uFillTx/>
                <a:latin typeface="Comic Sans MS" panose="030F0702030302020204" pitchFamily="66" charset="0"/>
                <a:ea typeface="+mn-ea"/>
                <a:cs typeface="+mn-cs"/>
              </a:rPr>
              <a:t>    return next;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rgbClr val="40458C"/>
                </a:solidFill>
                <a:effectLst/>
                <a:uLnTx/>
                <a:uFillTx/>
                <a:latin typeface="Comic Sans MS" panose="030F0702030302020204" pitchFamily="66" charset="0"/>
                <a:ea typeface="+mn-ea"/>
                <a:cs typeface="+mn-cs"/>
              </a:rPr>
              <a:t>}</a:t>
            </a:r>
          </a:p>
        </p:txBody>
      </p:sp>
      <p:sp>
        <p:nvSpPr>
          <p:cNvPr id="114" name="TextBox 113">
            <a:extLst>
              <a:ext uri="{FF2B5EF4-FFF2-40B4-BE49-F238E27FC236}">
                <a16:creationId xmlns:a16="http://schemas.microsoft.com/office/drawing/2014/main" xmlns="" id="{9D61D9F1-716A-44FC-AE87-154A4AE65A72}"/>
              </a:ext>
            </a:extLst>
          </p:cNvPr>
          <p:cNvSpPr txBox="1"/>
          <p:nvPr/>
        </p:nvSpPr>
        <p:spPr>
          <a:xfrm>
            <a:off x="6021659" y="4058783"/>
            <a:ext cx="4572000" cy="2677656"/>
          </a:xfrm>
          <a:prstGeom prst="rect">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shade val="95000"/>
                <a:satMod val="105000"/>
              </a:srgbClr>
            </a:solidFill>
            <a:prstDash val="solid"/>
          </a:ln>
          <a:effectLst>
            <a:outerShdw blurRad="40000" dist="20000" dir="5400000" rotWithShape="0">
              <a:srgbClr val="000000">
                <a:alpha val="38000"/>
              </a:srgbClr>
            </a:outerShdw>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err="1">
                <a:ln>
                  <a:noFill/>
                </a:ln>
                <a:solidFill>
                  <a:srgbClr val="40458C"/>
                </a:solidFill>
                <a:effectLst/>
                <a:uLnTx/>
                <a:uFillTx/>
                <a:latin typeface="Comic Sans MS" panose="030F0702030302020204" pitchFamily="66" charset="0"/>
                <a:ea typeface="+mn-ea"/>
                <a:cs typeface="+mn-cs"/>
              </a:rPr>
              <a:t>int</a:t>
            </a:r>
            <a:r>
              <a:rPr kumimoji="0" lang="en-US" sz="2400" b="0" i="0" u="none" strike="noStrike" kern="0" cap="none" spc="0" normalizeH="0" baseline="0" noProof="0" dirty="0">
                <a:ln>
                  <a:noFill/>
                </a:ln>
                <a:solidFill>
                  <a:srgbClr val="40458C"/>
                </a:solidFill>
                <a:effectLst/>
                <a:uLnTx/>
                <a:uFillTx/>
                <a:latin typeface="Comic Sans MS" panose="030F0702030302020204" pitchFamily="66" charset="0"/>
                <a:ea typeface="+mn-ea"/>
                <a:cs typeface="+mn-cs"/>
              </a:rPr>
              <a:t> fib(</a:t>
            </a:r>
            <a:r>
              <a:rPr kumimoji="0" lang="en-US" sz="2400" b="0" i="0" u="none" strike="noStrike" kern="0" cap="none" spc="0" normalizeH="0" baseline="0" noProof="0" dirty="0" err="1">
                <a:ln>
                  <a:noFill/>
                </a:ln>
                <a:solidFill>
                  <a:srgbClr val="40458C"/>
                </a:solidFill>
                <a:effectLst/>
                <a:uLnTx/>
                <a:uFillTx/>
                <a:latin typeface="Comic Sans MS" panose="030F0702030302020204" pitchFamily="66" charset="0"/>
                <a:ea typeface="+mn-ea"/>
                <a:cs typeface="+mn-cs"/>
              </a:rPr>
              <a:t>int</a:t>
            </a:r>
            <a:r>
              <a:rPr kumimoji="0" lang="en-US" sz="2400" b="0" i="0" u="none" strike="noStrike" kern="0" cap="none" spc="0" normalizeH="0" baseline="0" noProof="0" dirty="0">
                <a:ln>
                  <a:noFill/>
                </a:ln>
                <a:solidFill>
                  <a:srgbClr val="40458C"/>
                </a:solidFill>
                <a:effectLst/>
                <a:uLnTx/>
                <a:uFillTx/>
                <a:latin typeface="Comic Sans MS" panose="030F0702030302020204" pitchFamily="66" charset="0"/>
                <a:ea typeface="+mn-ea"/>
                <a:cs typeface="+mn-cs"/>
              </a:rPr>
              <a:t> n)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rgbClr val="40458C"/>
                </a:solidFill>
                <a:effectLst/>
                <a:uLnTx/>
                <a:uFillTx/>
                <a:latin typeface="Comic Sans MS" panose="030F0702030302020204" pitchFamily="66" charset="0"/>
                <a:ea typeface="+mn-ea"/>
                <a:cs typeface="+mn-cs"/>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rgbClr val="40458C"/>
                </a:solidFill>
                <a:effectLst/>
                <a:uLnTx/>
                <a:uFillTx/>
                <a:latin typeface="Comic Sans MS" panose="030F0702030302020204" pitchFamily="66" charset="0"/>
                <a:ea typeface="+mn-ea"/>
                <a:cs typeface="+mn-cs"/>
              </a:rPr>
              <a:t>   if ( n &lt;= 1 )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rgbClr val="40458C"/>
                </a:solidFill>
                <a:effectLst/>
                <a:uLnTx/>
                <a:uFillTx/>
                <a:latin typeface="Comic Sans MS" panose="030F0702030302020204" pitchFamily="66" charset="0"/>
                <a:ea typeface="+mn-ea"/>
                <a:cs typeface="+mn-cs"/>
              </a:rPr>
              <a:t>      return n;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rgbClr val="40458C"/>
                </a:solidFill>
                <a:effectLst/>
                <a:uLnTx/>
                <a:uFillTx/>
                <a:latin typeface="Comic Sans MS" panose="030F0702030302020204" pitchFamily="66" charset="0"/>
                <a:ea typeface="+mn-ea"/>
                <a:cs typeface="+mn-cs"/>
              </a:rPr>
              <a:t>   else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rgbClr val="40458C"/>
                </a:solidFill>
                <a:effectLst/>
                <a:uLnTx/>
                <a:uFillTx/>
                <a:latin typeface="Comic Sans MS" panose="030F0702030302020204" pitchFamily="66" charset="0"/>
                <a:ea typeface="+mn-ea"/>
                <a:cs typeface="+mn-cs"/>
              </a:rPr>
              <a:t>      return fib(n-1) + fib(n-2);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rgbClr val="40458C"/>
                </a:solidFill>
                <a:effectLst/>
                <a:uLnTx/>
                <a:uFillTx/>
                <a:latin typeface="Comic Sans MS" panose="030F0702030302020204" pitchFamily="66" charset="0"/>
                <a:ea typeface="+mn-ea"/>
                <a:cs typeface="+mn-cs"/>
              </a:rPr>
              <a:t>} </a:t>
            </a:r>
          </a:p>
        </p:txBody>
      </p:sp>
      <p:sp>
        <p:nvSpPr>
          <p:cNvPr id="115" name="Oval 114">
            <a:extLst>
              <a:ext uri="{FF2B5EF4-FFF2-40B4-BE49-F238E27FC236}">
                <a16:creationId xmlns:a16="http://schemas.microsoft.com/office/drawing/2014/main" xmlns="" id="{3CD5308D-FF30-4272-977A-8C2F70E36EC2}"/>
              </a:ext>
            </a:extLst>
          </p:cNvPr>
          <p:cNvSpPr/>
          <p:nvPr/>
        </p:nvSpPr>
        <p:spPr bwMode="auto">
          <a:xfrm>
            <a:off x="5869259" y="1416424"/>
            <a:ext cx="4724400" cy="1371600"/>
          </a:xfrm>
          <a:prstGeom prst="ellipse">
            <a:avLst/>
          </a:prstGeom>
          <a:solidFill>
            <a:srgbClr val="1F497D">
              <a:lumMod val="20000"/>
              <a:lumOff val="80000"/>
            </a:srgbClr>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eaLnBrk="1" fontAlgn="base" latinLnBrk="0" hangingPunct="1">
              <a:lnSpc>
                <a:spcPct val="90000"/>
              </a:lnSpc>
              <a:spcBef>
                <a:spcPct val="25000"/>
              </a:spcBef>
              <a:spcAft>
                <a:spcPct val="0"/>
              </a:spcAft>
              <a:buClr>
                <a:prstClr val="white"/>
              </a:buClr>
              <a:buSzPct val="100000"/>
              <a:buFontTx/>
              <a:buNone/>
              <a:tabLst/>
              <a:defRPr/>
            </a:pPr>
            <a:r>
              <a:rPr kumimoji="0" lang="en-US" sz="2000" b="1" i="0" u="none" strike="noStrike" kern="0" cap="none" spc="0" normalizeH="0" baseline="0" noProof="0" dirty="0">
                <a:ln>
                  <a:noFill/>
                </a:ln>
                <a:solidFill>
                  <a:prstClr val="black"/>
                </a:solidFill>
                <a:effectLst/>
                <a:uLnTx/>
                <a:uFillTx/>
                <a:latin typeface="Comic Sans MS" panose="030F0702030302020204" pitchFamily="66" charset="0"/>
              </a:rPr>
              <a:t>The recursive program is closer to the definition and easier to read.</a:t>
            </a:r>
          </a:p>
        </p:txBody>
      </p:sp>
      <p:sp>
        <p:nvSpPr>
          <p:cNvPr id="116" name="Oval 115">
            <a:extLst>
              <a:ext uri="{FF2B5EF4-FFF2-40B4-BE49-F238E27FC236}">
                <a16:creationId xmlns:a16="http://schemas.microsoft.com/office/drawing/2014/main" xmlns="" id="{490AEC49-5CEE-4CC8-9E58-6E4A0DFD6ED5}"/>
              </a:ext>
            </a:extLst>
          </p:cNvPr>
          <p:cNvSpPr/>
          <p:nvPr/>
        </p:nvSpPr>
        <p:spPr bwMode="auto">
          <a:xfrm>
            <a:off x="6631259" y="2999528"/>
            <a:ext cx="3886200" cy="855296"/>
          </a:xfrm>
          <a:prstGeom prst="ellipse">
            <a:avLst/>
          </a:prstGeom>
          <a:solidFill>
            <a:sysClr val="windowText" lastClr="000000">
              <a:lumMod val="20000"/>
              <a:lumOff val="80000"/>
            </a:sysClr>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400" eaLnBrk="1" fontAlgn="base" latinLnBrk="0" hangingPunct="1">
              <a:lnSpc>
                <a:spcPct val="90000"/>
              </a:lnSpc>
              <a:spcBef>
                <a:spcPct val="25000"/>
              </a:spcBef>
              <a:spcAft>
                <a:spcPct val="0"/>
              </a:spcAft>
              <a:buClr>
                <a:prstClr val="white"/>
              </a:buClr>
              <a:buSzPct val="100000"/>
              <a:buFontTx/>
              <a:buNone/>
              <a:tabLst/>
              <a:defRPr/>
            </a:pPr>
            <a:r>
              <a:rPr kumimoji="0" lang="en-US" sz="2000" b="1" i="0" u="none" strike="noStrike" kern="0" cap="none" spc="0" normalizeH="0" baseline="0" noProof="0" dirty="0">
                <a:ln>
                  <a:noFill/>
                </a:ln>
                <a:solidFill>
                  <a:srgbClr val="FF0000"/>
                </a:solidFill>
                <a:effectLst/>
                <a:uLnTx/>
                <a:uFillTx/>
                <a:latin typeface="Comic Sans MS" panose="030F0702030302020204" pitchFamily="66" charset="0"/>
              </a:rPr>
              <a:t>But very </a:t>
            </a:r>
            <a:r>
              <a:rPr kumimoji="0" lang="en-US" sz="2000" b="1" i="0" u="none" strike="noStrike" kern="0" cap="none" spc="0" normalizeH="0" baseline="0" noProof="0" dirty="0" err="1">
                <a:ln>
                  <a:noFill/>
                </a:ln>
                <a:solidFill>
                  <a:srgbClr val="FF0000"/>
                </a:solidFill>
                <a:effectLst/>
                <a:uLnTx/>
                <a:uFillTx/>
                <a:latin typeface="Comic Sans MS" panose="030F0702030302020204" pitchFamily="66" charset="0"/>
              </a:rPr>
              <a:t>very</a:t>
            </a:r>
            <a:r>
              <a:rPr kumimoji="0" lang="en-US" sz="2000" b="1" i="0" u="none" strike="noStrike" kern="0" cap="none" spc="0" normalizeH="0" baseline="0" noProof="0" dirty="0">
                <a:ln>
                  <a:noFill/>
                </a:ln>
                <a:solidFill>
                  <a:srgbClr val="FF0000"/>
                </a:solidFill>
                <a:effectLst/>
                <a:uLnTx/>
                <a:uFillTx/>
                <a:latin typeface="Comic Sans MS" panose="030F0702030302020204" pitchFamily="66" charset="0"/>
              </a:rPr>
              <a:t> inefficient</a:t>
            </a:r>
          </a:p>
        </p:txBody>
      </p:sp>
      <p:sp>
        <p:nvSpPr>
          <p:cNvPr id="117" name="Litebulb">
            <a:extLst>
              <a:ext uri="{FF2B5EF4-FFF2-40B4-BE49-F238E27FC236}">
                <a16:creationId xmlns:a16="http://schemas.microsoft.com/office/drawing/2014/main" xmlns="" id="{7AA882C9-0BDB-4CF4-9E3A-EFB108E4EC01}"/>
              </a:ext>
            </a:extLst>
          </p:cNvPr>
          <p:cNvSpPr>
            <a:spLocks noEditPoints="1" noChangeArrowheads="1"/>
          </p:cNvSpPr>
          <p:nvPr/>
        </p:nvSpPr>
        <p:spPr bwMode="auto">
          <a:xfrm>
            <a:off x="9176021" y="4159624"/>
            <a:ext cx="1341438" cy="1647825"/>
          </a:xfrm>
          <a:custGeom>
            <a:avLst/>
            <a:gdLst>
              <a:gd name="T0" fmla="*/ 10800 w 21600"/>
              <a:gd name="T1" fmla="*/ 0 h 21600"/>
              <a:gd name="T2" fmla="*/ 21600 w 21600"/>
              <a:gd name="T3" fmla="*/ 7782 h 21600"/>
              <a:gd name="T4" fmla="*/ 0 w 21600"/>
              <a:gd name="T5" fmla="*/ 7782 h 21600"/>
              <a:gd name="T6" fmla="*/ 10800 w 21600"/>
              <a:gd name="T7" fmla="*/ 21600 h 21600"/>
              <a:gd name="T8" fmla="*/ 3556 w 21600"/>
              <a:gd name="T9" fmla="*/ 2188 h 21600"/>
              <a:gd name="T10" fmla="*/ 18277 w 21600"/>
              <a:gd name="T11" fmla="*/ 9282 h 21600"/>
            </a:gdLst>
            <a:ahLst/>
            <a:cxnLst>
              <a:cxn ang="0">
                <a:pos x="T0" y="T1"/>
              </a:cxn>
              <a:cxn ang="0">
                <a:pos x="T2" y="T3"/>
              </a:cxn>
              <a:cxn ang="0">
                <a:pos x="T4" y="T5"/>
              </a:cxn>
              <a:cxn ang="0">
                <a:pos x="T6" y="T7"/>
              </a:cxn>
            </a:cxnLst>
            <a:rect l="T8" t="T9" r="T10" b="T11"/>
            <a:pathLst>
              <a:path w="21600" h="21600" extrusionOk="0">
                <a:moveTo>
                  <a:pt x="10825" y="21723"/>
                </a:moveTo>
                <a:lnTo>
                  <a:pt x="11215" y="21723"/>
                </a:lnTo>
                <a:lnTo>
                  <a:pt x="11552" y="21688"/>
                </a:lnTo>
                <a:lnTo>
                  <a:pt x="11916" y="21617"/>
                </a:lnTo>
                <a:lnTo>
                  <a:pt x="12253" y="21547"/>
                </a:lnTo>
                <a:lnTo>
                  <a:pt x="12617" y="21441"/>
                </a:lnTo>
                <a:lnTo>
                  <a:pt x="12902" y="21317"/>
                </a:lnTo>
                <a:lnTo>
                  <a:pt x="13162" y="21176"/>
                </a:lnTo>
                <a:lnTo>
                  <a:pt x="13396" y="21000"/>
                </a:lnTo>
                <a:lnTo>
                  <a:pt x="13655" y="20841"/>
                </a:lnTo>
                <a:lnTo>
                  <a:pt x="13863" y="20629"/>
                </a:lnTo>
                <a:lnTo>
                  <a:pt x="14045" y="20435"/>
                </a:lnTo>
                <a:lnTo>
                  <a:pt x="14200" y="20223"/>
                </a:lnTo>
                <a:lnTo>
                  <a:pt x="14356" y="19994"/>
                </a:lnTo>
                <a:lnTo>
                  <a:pt x="14460" y="19747"/>
                </a:lnTo>
                <a:lnTo>
                  <a:pt x="14512" y="19482"/>
                </a:lnTo>
                <a:lnTo>
                  <a:pt x="14512" y="19235"/>
                </a:lnTo>
                <a:lnTo>
                  <a:pt x="14512" y="19147"/>
                </a:lnTo>
                <a:lnTo>
                  <a:pt x="14512" y="18900"/>
                </a:lnTo>
                <a:lnTo>
                  <a:pt x="14512" y="18529"/>
                </a:lnTo>
                <a:lnTo>
                  <a:pt x="14512" y="18052"/>
                </a:lnTo>
                <a:lnTo>
                  <a:pt x="14512" y="17505"/>
                </a:lnTo>
                <a:lnTo>
                  <a:pt x="14512" y="16976"/>
                </a:lnTo>
                <a:lnTo>
                  <a:pt x="14512" y="16464"/>
                </a:lnTo>
                <a:lnTo>
                  <a:pt x="14512" y="15952"/>
                </a:lnTo>
                <a:lnTo>
                  <a:pt x="14512" y="15758"/>
                </a:lnTo>
                <a:lnTo>
                  <a:pt x="14616" y="15547"/>
                </a:lnTo>
                <a:lnTo>
                  <a:pt x="14694" y="15352"/>
                </a:lnTo>
                <a:lnTo>
                  <a:pt x="14798" y="15141"/>
                </a:lnTo>
                <a:lnTo>
                  <a:pt x="15161" y="14735"/>
                </a:lnTo>
                <a:lnTo>
                  <a:pt x="15602" y="14329"/>
                </a:lnTo>
                <a:lnTo>
                  <a:pt x="16745" y="13552"/>
                </a:lnTo>
                <a:lnTo>
                  <a:pt x="18043" y="12670"/>
                </a:lnTo>
                <a:lnTo>
                  <a:pt x="18744" y="12194"/>
                </a:lnTo>
                <a:lnTo>
                  <a:pt x="19341" y="11647"/>
                </a:lnTo>
                <a:lnTo>
                  <a:pt x="19938" y="11099"/>
                </a:lnTo>
                <a:lnTo>
                  <a:pt x="20483" y="10464"/>
                </a:lnTo>
                <a:lnTo>
                  <a:pt x="20743" y="10164"/>
                </a:lnTo>
                <a:lnTo>
                  <a:pt x="20950" y="9794"/>
                </a:lnTo>
                <a:lnTo>
                  <a:pt x="21132" y="9441"/>
                </a:lnTo>
                <a:lnTo>
                  <a:pt x="21288" y="9035"/>
                </a:lnTo>
                <a:lnTo>
                  <a:pt x="21444" y="8664"/>
                </a:lnTo>
                <a:lnTo>
                  <a:pt x="21548" y="8223"/>
                </a:lnTo>
                <a:lnTo>
                  <a:pt x="21600" y="7782"/>
                </a:lnTo>
                <a:lnTo>
                  <a:pt x="21600" y="7341"/>
                </a:lnTo>
                <a:lnTo>
                  <a:pt x="21600" y="6935"/>
                </a:lnTo>
                <a:lnTo>
                  <a:pt x="21548" y="6564"/>
                </a:lnTo>
                <a:lnTo>
                  <a:pt x="21496" y="6229"/>
                </a:lnTo>
                <a:lnTo>
                  <a:pt x="21392" y="5858"/>
                </a:lnTo>
                <a:lnTo>
                  <a:pt x="21288" y="5523"/>
                </a:lnTo>
                <a:lnTo>
                  <a:pt x="21132" y="5135"/>
                </a:lnTo>
                <a:lnTo>
                  <a:pt x="20950" y="4800"/>
                </a:lnTo>
                <a:lnTo>
                  <a:pt x="20743" y="4464"/>
                </a:lnTo>
                <a:lnTo>
                  <a:pt x="20535" y="4164"/>
                </a:lnTo>
                <a:lnTo>
                  <a:pt x="20301" y="3847"/>
                </a:lnTo>
                <a:lnTo>
                  <a:pt x="20042" y="3547"/>
                </a:lnTo>
                <a:lnTo>
                  <a:pt x="19782" y="3247"/>
                </a:lnTo>
                <a:lnTo>
                  <a:pt x="19133" y="2664"/>
                </a:lnTo>
                <a:lnTo>
                  <a:pt x="18458" y="2152"/>
                </a:lnTo>
                <a:lnTo>
                  <a:pt x="17705" y="1694"/>
                </a:lnTo>
                <a:lnTo>
                  <a:pt x="16849" y="1252"/>
                </a:lnTo>
                <a:lnTo>
                  <a:pt x="16407" y="1076"/>
                </a:lnTo>
                <a:lnTo>
                  <a:pt x="15940" y="900"/>
                </a:lnTo>
                <a:lnTo>
                  <a:pt x="15499" y="741"/>
                </a:lnTo>
                <a:lnTo>
                  <a:pt x="15057" y="600"/>
                </a:lnTo>
                <a:lnTo>
                  <a:pt x="14564" y="458"/>
                </a:lnTo>
                <a:lnTo>
                  <a:pt x="14045" y="335"/>
                </a:lnTo>
                <a:lnTo>
                  <a:pt x="13500" y="229"/>
                </a:lnTo>
                <a:lnTo>
                  <a:pt x="13006" y="158"/>
                </a:lnTo>
                <a:lnTo>
                  <a:pt x="12461" y="88"/>
                </a:lnTo>
                <a:lnTo>
                  <a:pt x="11968" y="52"/>
                </a:lnTo>
                <a:lnTo>
                  <a:pt x="11423" y="17"/>
                </a:lnTo>
                <a:lnTo>
                  <a:pt x="10825" y="17"/>
                </a:lnTo>
                <a:lnTo>
                  <a:pt x="10254" y="17"/>
                </a:lnTo>
                <a:lnTo>
                  <a:pt x="9709" y="52"/>
                </a:lnTo>
                <a:lnTo>
                  <a:pt x="9216" y="88"/>
                </a:lnTo>
                <a:lnTo>
                  <a:pt x="8671" y="158"/>
                </a:lnTo>
                <a:lnTo>
                  <a:pt x="8177" y="229"/>
                </a:lnTo>
                <a:lnTo>
                  <a:pt x="7632" y="335"/>
                </a:lnTo>
                <a:lnTo>
                  <a:pt x="7113" y="458"/>
                </a:lnTo>
                <a:lnTo>
                  <a:pt x="6620" y="600"/>
                </a:lnTo>
                <a:lnTo>
                  <a:pt x="6178" y="741"/>
                </a:lnTo>
                <a:lnTo>
                  <a:pt x="5737" y="900"/>
                </a:lnTo>
                <a:lnTo>
                  <a:pt x="5270" y="1076"/>
                </a:lnTo>
                <a:lnTo>
                  <a:pt x="4828" y="1252"/>
                </a:lnTo>
                <a:lnTo>
                  <a:pt x="3972" y="1694"/>
                </a:lnTo>
                <a:lnTo>
                  <a:pt x="3219" y="2152"/>
                </a:lnTo>
                <a:lnTo>
                  <a:pt x="2544" y="2664"/>
                </a:lnTo>
                <a:lnTo>
                  <a:pt x="1895" y="3247"/>
                </a:lnTo>
                <a:lnTo>
                  <a:pt x="1635" y="3547"/>
                </a:lnTo>
                <a:lnTo>
                  <a:pt x="1375" y="3847"/>
                </a:lnTo>
                <a:lnTo>
                  <a:pt x="1142" y="4164"/>
                </a:lnTo>
                <a:lnTo>
                  <a:pt x="934" y="4464"/>
                </a:lnTo>
                <a:lnTo>
                  <a:pt x="726" y="4800"/>
                </a:lnTo>
                <a:lnTo>
                  <a:pt x="545" y="5135"/>
                </a:lnTo>
                <a:lnTo>
                  <a:pt x="389" y="5523"/>
                </a:lnTo>
                <a:lnTo>
                  <a:pt x="285" y="5858"/>
                </a:lnTo>
                <a:lnTo>
                  <a:pt x="181" y="6229"/>
                </a:lnTo>
                <a:lnTo>
                  <a:pt x="129" y="6564"/>
                </a:lnTo>
                <a:lnTo>
                  <a:pt x="77" y="6935"/>
                </a:lnTo>
                <a:lnTo>
                  <a:pt x="77" y="7341"/>
                </a:lnTo>
                <a:lnTo>
                  <a:pt x="77" y="7782"/>
                </a:lnTo>
                <a:lnTo>
                  <a:pt x="129" y="8223"/>
                </a:lnTo>
                <a:lnTo>
                  <a:pt x="233" y="8664"/>
                </a:lnTo>
                <a:lnTo>
                  <a:pt x="389" y="9035"/>
                </a:lnTo>
                <a:lnTo>
                  <a:pt x="545" y="9441"/>
                </a:lnTo>
                <a:lnTo>
                  <a:pt x="726" y="9794"/>
                </a:lnTo>
                <a:lnTo>
                  <a:pt x="934" y="10164"/>
                </a:lnTo>
                <a:lnTo>
                  <a:pt x="1194" y="10464"/>
                </a:lnTo>
                <a:lnTo>
                  <a:pt x="1739" y="11099"/>
                </a:lnTo>
                <a:lnTo>
                  <a:pt x="2336" y="11647"/>
                </a:lnTo>
                <a:lnTo>
                  <a:pt x="2933" y="12194"/>
                </a:lnTo>
                <a:lnTo>
                  <a:pt x="3634" y="12670"/>
                </a:lnTo>
                <a:lnTo>
                  <a:pt x="4932" y="13552"/>
                </a:lnTo>
                <a:lnTo>
                  <a:pt x="6075" y="14329"/>
                </a:lnTo>
                <a:lnTo>
                  <a:pt x="6516" y="14735"/>
                </a:lnTo>
                <a:lnTo>
                  <a:pt x="6879" y="15141"/>
                </a:lnTo>
                <a:lnTo>
                  <a:pt x="6983" y="15352"/>
                </a:lnTo>
                <a:lnTo>
                  <a:pt x="7061" y="15547"/>
                </a:lnTo>
                <a:lnTo>
                  <a:pt x="7165" y="15758"/>
                </a:lnTo>
                <a:lnTo>
                  <a:pt x="7165" y="15952"/>
                </a:lnTo>
                <a:lnTo>
                  <a:pt x="7165" y="16464"/>
                </a:lnTo>
                <a:lnTo>
                  <a:pt x="7165" y="16976"/>
                </a:lnTo>
                <a:lnTo>
                  <a:pt x="7165" y="17505"/>
                </a:lnTo>
                <a:lnTo>
                  <a:pt x="7165" y="18052"/>
                </a:lnTo>
                <a:lnTo>
                  <a:pt x="7165" y="18529"/>
                </a:lnTo>
                <a:lnTo>
                  <a:pt x="7165" y="18900"/>
                </a:lnTo>
                <a:lnTo>
                  <a:pt x="7165" y="19147"/>
                </a:lnTo>
                <a:lnTo>
                  <a:pt x="7165" y="19235"/>
                </a:lnTo>
                <a:lnTo>
                  <a:pt x="7165" y="19482"/>
                </a:lnTo>
                <a:lnTo>
                  <a:pt x="7217" y="19747"/>
                </a:lnTo>
                <a:lnTo>
                  <a:pt x="7321" y="19994"/>
                </a:lnTo>
                <a:lnTo>
                  <a:pt x="7476" y="20223"/>
                </a:lnTo>
                <a:lnTo>
                  <a:pt x="7632" y="20435"/>
                </a:lnTo>
                <a:lnTo>
                  <a:pt x="7814" y="20629"/>
                </a:lnTo>
                <a:lnTo>
                  <a:pt x="8022" y="20841"/>
                </a:lnTo>
                <a:lnTo>
                  <a:pt x="8281" y="21000"/>
                </a:lnTo>
                <a:lnTo>
                  <a:pt x="8515" y="21176"/>
                </a:lnTo>
                <a:lnTo>
                  <a:pt x="8775" y="21317"/>
                </a:lnTo>
                <a:lnTo>
                  <a:pt x="9060" y="21441"/>
                </a:lnTo>
                <a:lnTo>
                  <a:pt x="9424" y="21547"/>
                </a:lnTo>
                <a:lnTo>
                  <a:pt x="9761" y="21617"/>
                </a:lnTo>
                <a:lnTo>
                  <a:pt x="10125" y="21688"/>
                </a:lnTo>
                <a:lnTo>
                  <a:pt x="10462" y="21723"/>
                </a:lnTo>
                <a:lnTo>
                  <a:pt x="10825" y="21723"/>
                </a:lnTo>
                <a:close/>
              </a:path>
              <a:path w="21600" h="21600" extrusionOk="0">
                <a:moveTo>
                  <a:pt x="9242" y="14417"/>
                </a:moveTo>
                <a:lnTo>
                  <a:pt x="8541" y="12035"/>
                </a:lnTo>
                <a:lnTo>
                  <a:pt x="7295" y="10129"/>
                </a:lnTo>
                <a:lnTo>
                  <a:pt x="6905" y="9652"/>
                </a:lnTo>
                <a:lnTo>
                  <a:pt x="8541" y="10182"/>
                </a:lnTo>
                <a:lnTo>
                  <a:pt x="9787" y="9547"/>
                </a:lnTo>
                <a:lnTo>
                  <a:pt x="11189" y="10129"/>
                </a:lnTo>
                <a:lnTo>
                  <a:pt x="12279" y="9547"/>
                </a:lnTo>
                <a:lnTo>
                  <a:pt x="13370" y="10076"/>
                </a:lnTo>
                <a:lnTo>
                  <a:pt x="14850" y="9652"/>
                </a:lnTo>
                <a:lnTo>
                  <a:pt x="12902" y="12247"/>
                </a:lnTo>
                <a:lnTo>
                  <a:pt x="12357" y="14417"/>
                </a:lnTo>
                <a:moveTo>
                  <a:pt x="7191" y="15952"/>
                </a:moveTo>
                <a:lnTo>
                  <a:pt x="14512" y="15952"/>
                </a:lnTo>
                <a:lnTo>
                  <a:pt x="14512" y="17064"/>
                </a:lnTo>
                <a:lnTo>
                  <a:pt x="7191" y="17047"/>
                </a:lnTo>
                <a:lnTo>
                  <a:pt x="7191" y="18123"/>
                </a:lnTo>
                <a:lnTo>
                  <a:pt x="14512" y="18158"/>
                </a:lnTo>
                <a:lnTo>
                  <a:pt x="14538" y="19182"/>
                </a:lnTo>
                <a:lnTo>
                  <a:pt x="7217" y="19182"/>
                </a:lnTo>
              </a:path>
            </a:pathLst>
          </a:custGeom>
          <a:solidFill>
            <a:srgbClr val="FFFFCC"/>
          </a:solidFill>
          <a:ln w="571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solidFill>
                <a:prstClr val="black"/>
              </a:solidFill>
              <a:latin typeface="Calibri"/>
            </a:endParaRPr>
          </a:p>
        </p:txBody>
      </p:sp>
      <p:pic>
        <p:nvPicPr>
          <p:cNvPr id="118" name="Picture 5" descr="C:\Users\karkare\AppData\Local\Microsoft\Windows\INetCache\IE\OSV0HL4A\MC900434717[1].wmf">
            <a:extLst>
              <a:ext uri="{FF2B5EF4-FFF2-40B4-BE49-F238E27FC236}">
                <a16:creationId xmlns:a16="http://schemas.microsoft.com/office/drawing/2014/main" xmlns="" id="{065622BE-829D-4F6E-9A89-B601884E9E58}"/>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027884" y="4939389"/>
            <a:ext cx="765175" cy="1797050"/>
          </a:xfrm>
          <a:prstGeom prst="rect">
            <a:avLst/>
          </a:prstGeom>
          <a:noFill/>
          <a:extLst>
            <a:ext uri="{909E8E84-426E-40DD-AFC4-6F175D3DCCD1}">
              <a14:hiddenFill xmlns:a14="http://schemas.microsoft.com/office/drawing/2010/main" xmlns="">
                <a:solidFill>
                  <a:srgbClr val="FFFFFF"/>
                </a:solidFill>
              </a14:hiddenFill>
            </a:ext>
          </a:extLst>
        </p:spPr>
      </p:pic>
      <p:sp>
        <p:nvSpPr>
          <p:cNvPr id="3" name="TextBox 2">
            <a:extLst>
              <a:ext uri="{FF2B5EF4-FFF2-40B4-BE49-F238E27FC236}">
                <a16:creationId xmlns:a16="http://schemas.microsoft.com/office/drawing/2014/main" xmlns="" id="{22FCE3C5-38E1-405F-B405-122AB4E2F157}"/>
              </a:ext>
            </a:extLst>
          </p:cNvPr>
          <p:cNvSpPr txBox="1"/>
          <p:nvPr/>
        </p:nvSpPr>
        <p:spPr>
          <a:xfrm>
            <a:off x="641108" y="929364"/>
            <a:ext cx="3752694" cy="830997"/>
          </a:xfrm>
          <a:prstGeom prst="rect">
            <a:avLst/>
          </a:prstGeom>
          <a:noFill/>
        </p:spPr>
        <p:txBody>
          <a:bodyPr wrap="none" rtlCol="0">
            <a:spAutoFit/>
          </a:bodyPr>
          <a:lstStyle/>
          <a:p>
            <a:r>
              <a:rPr lang="en-IN" sz="2400" b="1" dirty="0"/>
              <a:t>Write a function to compute </a:t>
            </a:r>
          </a:p>
          <a:p>
            <a:r>
              <a:rPr lang="en-IN" sz="2400" b="1" dirty="0"/>
              <a:t>the n-</a:t>
            </a:r>
            <a:r>
              <a:rPr lang="en-IN" sz="2400" b="1" dirty="0" err="1"/>
              <a:t>th</a:t>
            </a:r>
            <a:r>
              <a:rPr lang="en-IN" sz="2400" b="1" dirty="0"/>
              <a:t> Fibonacci number</a:t>
            </a:r>
          </a:p>
        </p:txBody>
      </p:sp>
    </p:spTree>
    <p:extLst>
      <p:ext uri="{BB962C8B-B14F-4D97-AF65-F5344CB8AC3E}">
        <p14:creationId xmlns:p14="http://schemas.microsoft.com/office/powerpoint/2010/main" xmlns="" val="1250248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15"/>
                                        </p:tgtEl>
                                        <p:attrNameLst>
                                          <p:attrName>style.visibility</p:attrName>
                                        </p:attrNameLst>
                                      </p:cBhvr>
                                      <p:to>
                                        <p:strVal val="visible"/>
                                      </p:to>
                                    </p:set>
                                    <p:animEffect transition="in" filter="fade">
                                      <p:cBhvr>
                                        <p:cTn id="15" dur="500"/>
                                        <p:tgtEl>
                                          <p:spTgt spid="11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16"/>
                                        </p:tgtEl>
                                        <p:attrNameLst>
                                          <p:attrName>style.visibility</p:attrName>
                                        </p:attrNameLst>
                                      </p:cBhvr>
                                      <p:to>
                                        <p:strVal val="visible"/>
                                      </p:to>
                                    </p:set>
                                    <p:animEffect transition="in" filter="fade">
                                      <p:cBhvr>
                                        <p:cTn id="20" dur="500"/>
                                        <p:tgtEl>
                                          <p:spTgt spid="116"/>
                                        </p:tgtEl>
                                      </p:cBhvr>
                                    </p:animEffect>
                                  </p:childTnLst>
                                </p:cTn>
                              </p:par>
                            </p:childTnLst>
                          </p:cTn>
                        </p:par>
                        <p:par>
                          <p:cTn id="21" fill="hold">
                            <p:stCondLst>
                              <p:cond delay="500"/>
                            </p:stCondLst>
                            <p:childTnLst>
                              <p:par>
                                <p:cTn id="22" presetID="10" presetClass="entr" presetSubtype="0" fill="hold" grpId="0" nodeType="afterEffect">
                                  <p:stCondLst>
                                    <p:cond delay="1000"/>
                                  </p:stCondLst>
                                  <p:childTnLst>
                                    <p:set>
                                      <p:cBhvr>
                                        <p:cTn id="23" dur="1" fill="hold">
                                          <p:stCondLst>
                                            <p:cond delay="0"/>
                                          </p:stCondLst>
                                        </p:cTn>
                                        <p:tgtEl>
                                          <p:spTgt spid="117"/>
                                        </p:tgtEl>
                                        <p:attrNameLst>
                                          <p:attrName>style.visibility</p:attrName>
                                        </p:attrNameLst>
                                      </p:cBhvr>
                                      <p:to>
                                        <p:strVal val="visible"/>
                                      </p:to>
                                    </p:set>
                                    <p:animEffect transition="in" filter="fade">
                                      <p:cBhvr>
                                        <p:cTn id="24" dur="2000"/>
                                        <p:tgtEl>
                                          <p:spTgt spid="117"/>
                                        </p:tgtEl>
                                      </p:cBhvr>
                                    </p:animEffect>
                                  </p:childTnLst>
                                </p:cTn>
                              </p:par>
                              <p:par>
                                <p:cTn id="25" presetID="10" presetClass="entr" presetSubtype="0" fill="hold" nodeType="withEffect">
                                  <p:stCondLst>
                                    <p:cond delay="1000"/>
                                  </p:stCondLst>
                                  <p:childTnLst>
                                    <p:set>
                                      <p:cBhvr>
                                        <p:cTn id="26" dur="1" fill="hold">
                                          <p:stCondLst>
                                            <p:cond delay="0"/>
                                          </p:stCondLst>
                                        </p:cTn>
                                        <p:tgtEl>
                                          <p:spTgt spid="118"/>
                                        </p:tgtEl>
                                        <p:attrNameLst>
                                          <p:attrName>style.visibility</p:attrName>
                                        </p:attrNameLst>
                                      </p:cBhvr>
                                      <p:to>
                                        <p:strVal val="visible"/>
                                      </p:to>
                                    </p:set>
                                    <p:animEffect transition="in" filter="fade">
                                      <p:cBhvr>
                                        <p:cTn id="27" dur="2000"/>
                                        <p:tgtEl>
                                          <p:spTgt spid="1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 grpId="0" animBg="1"/>
      <p:bldP spid="114" grpId="0" animBg="1"/>
      <p:bldP spid="115" grpId="0" animBg="1"/>
      <p:bldP spid="116" grpId="0" animBg="1"/>
      <p:bldP spid="11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Space complexity of recursion</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Every time a recursive function makes a call to itself</a:t>
            </a:r>
          </a:p>
          <a:p>
            <a:pPr lvl="1"/>
            <a:r>
              <a:rPr lang="en-GB" dirty="0" smtClean="0"/>
              <a:t>Another call to the function is placed in program memory</a:t>
            </a:r>
          </a:p>
          <a:p>
            <a:pPr lvl="1"/>
            <a:r>
              <a:rPr lang="en-GB" dirty="0" smtClean="0"/>
              <a:t>This memory space can no longer be allocated elsewhere</a:t>
            </a:r>
          </a:p>
          <a:p>
            <a:r>
              <a:rPr lang="en-GB" dirty="0" smtClean="0"/>
              <a:t>The amount of memory needed to execute a program is called its space complexity</a:t>
            </a:r>
          </a:p>
          <a:p>
            <a:r>
              <a:rPr lang="en-GB" dirty="0" smtClean="0"/>
              <a:t>Iterative programs’ space complexity is relatively easy to analyse</a:t>
            </a:r>
          </a:p>
          <a:p>
            <a:pPr lvl="1"/>
            <a:r>
              <a:rPr lang="en-GB" dirty="0" smtClean="0"/>
              <a:t>It does not change as a function of the inputs (mostly)</a:t>
            </a:r>
          </a:p>
          <a:p>
            <a:r>
              <a:rPr lang="en-GB" dirty="0" smtClean="0"/>
              <a:t>Not so for recursive programs</a:t>
            </a:r>
          </a:p>
          <a:p>
            <a:pPr lvl="1"/>
            <a:r>
              <a:rPr lang="en-GB" dirty="0" smtClean="0"/>
              <a:t>Space complexity is a function of the maximum depth of the recursion that will be needed</a:t>
            </a:r>
          </a:p>
          <a:p>
            <a:pPr lvl="1"/>
            <a:r>
              <a:rPr lang="en-GB" dirty="0" smtClean="0"/>
              <a:t>Is input-dependent</a:t>
            </a:r>
          </a:p>
          <a:p>
            <a:pPr lvl="1"/>
            <a:r>
              <a:rPr lang="en-GB" dirty="0" smtClean="0"/>
              <a:t>Have to be careful about memory limitations when using recursive algorithms</a:t>
            </a:r>
            <a:endParaRPr lang="en-GB" dirty="0"/>
          </a:p>
        </p:txBody>
      </p:sp>
      <p:sp>
        <p:nvSpPr>
          <p:cNvPr id="4" name="Slide Number Placeholder 3"/>
          <p:cNvSpPr>
            <a:spLocks noGrp="1"/>
          </p:cNvSpPr>
          <p:nvPr>
            <p:ph type="sldNum" sz="quarter" idx="12"/>
          </p:nvPr>
        </p:nvSpPr>
        <p:spPr/>
        <p:txBody>
          <a:bodyPr/>
          <a:lstStyle/>
          <a:p>
            <a:fld id="{157B8E69-23A9-4619-9CFE-E27BFD8A78F9}"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Greatest common divisor</a:t>
            </a:r>
            <a:endParaRPr lang="en-US" dirty="0"/>
          </a:p>
        </p:txBody>
      </p:sp>
      <p:sp>
        <p:nvSpPr>
          <p:cNvPr id="3" name="Content Placeholder 2"/>
          <p:cNvSpPr>
            <a:spLocks noGrp="1"/>
          </p:cNvSpPr>
          <p:nvPr>
            <p:ph idx="1"/>
          </p:nvPr>
        </p:nvSpPr>
        <p:spPr/>
        <p:txBody>
          <a:bodyPr/>
          <a:lstStyle/>
          <a:p>
            <a:r>
              <a:rPr lang="en-IN" dirty="0"/>
              <a:t>Sometimes recursion can make code faster </a:t>
            </a:r>
            <a:r>
              <a:rPr lang="en-IN" dirty="0" smtClean="0"/>
              <a:t>too</a:t>
            </a:r>
            <a:endParaRPr lang="en-IN" dirty="0">
              <a:sym typeface="Wingdings" panose="05000000000000000000" pitchFamily="2" charset="2"/>
            </a:endParaRPr>
          </a:p>
          <a:p>
            <a:r>
              <a:rPr lang="en-IN" dirty="0">
                <a:sym typeface="Wingdings" panose="05000000000000000000" pitchFamily="2" charset="2"/>
              </a:rPr>
              <a:t>One of the fastest algorithms for computing </a:t>
            </a:r>
            <a:r>
              <a:rPr lang="en-IN" dirty="0" err="1">
                <a:sym typeface="Wingdings" panose="05000000000000000000" pitchFamily="2" charset="2"/>
              </a:rPr>
              <a:t>gcd</a:t>
            </a:r>
            <a:r>
              <a:rPr lang="en-IN" dirty="0">
                <a:sym typeface="Wingdings" panose="05000000000000000000" pitchFamily="2" charset="2"/>
              </a:rPr>
              <a:t> is called the </a:t>
            </a:r>
            <a:r>
              <a:rPr lang="en-IN" dirty="0">
                <a:solidFill>
                  <a:srgbClr val="0000FF"/>
                </a:solidFill>
                <a:sym typeface="Wingdings" panose="05000000000000000000" pitchFamily="2" charset="2"/>
              </a:rPr>
              <a:t>Euclid’s algorithm </a:t>
            </a:r>
            <a:r>
              <a:rPr lang="en-IN" dirty="0">
                <a:sym typeface="Wingdings" panose="05000000000000000000" pitchFamily="2" charset="2"/>
              </a:rPr>
              <a:t>and it </a:t>
            </a:r>
            <a:r>
              <a:rPr lang="en-IN" dirty="0">
                <a:solidFill>
                  <a:srgbClr val="0000FF"/>
                </a:solidFill>
                <a:sym typeface="Wingdings" panose="05000000000000000000" pitchFamily="2" charset="2"/>
              </a:rPr>
              <a:t>defines </a:t>
            </a:r>
            <a:r>
              <a:rPr lang="en-IN" dirty="0" err="1">
                <a:solidFill>
                  <a:srgbClr val="0000FF"/>
                </a:solidFill>
                <a:sym typeface="Wingdings" panose="05000000000000000000" pitchFamily="2" charset="2"/>
              </a:rPr>
              <a:t>gcd</a:t>
            </a:r>
            <a:r>
              <a:rPr lang="en-IN" dirty="0">
                <a:solidFill>
                  <a:srgbClr val="0000FF"/>
                </a:solidFill>
                <a:sym typeface="Wingdings" panose="05000000000000000000" pitchFamily="2" charset="2"/>
              </a:rPr>
              <a:t> recursively</a:t>
            </a:r>
            <a:r>
              <a:rPr lang="en-IN" dirty="0">
                <a:sym typeface="Wingdings" panose="05000000000000000000" pitchFamily="2" charset="2"/>
              </a:rPr>
              <a:t>!</a:t>
            </a:r>
          </a:p>
          <a:p>
            <a:endParaRPr lang="en-IN" dirty="0">
              <a:sym typeface="Wingdings" panose="05000000000000000000" pitchFamily="2" charset="2"/>
            </a:endParaRPr>
          </a:p>
          <a:p>
            <a:endParaRPr lang="en-IN" dirty="0">
              <a:sym typeface="Wingdings" panose="05000000000000000000" pitchFamily="2" charset="2"/>
            </a:endParaRPr>
          </a:p>
          <a:p>
            <a:r>
              <a:rPr lang="en-IN" dirty="0">
                <a:sym typeface="Wingdings" panose="05000000000000000000" pitchFamily="2" charset="2"/>
              </a:rPr>
              <a:t>Note that since a % b is always less than b, this indeed defines </a:t>
            </a:r>
            <a:r>
              <a:rPr lang="en-IN" dirty="0" err="1">
                <a:sym typeface="Wingdings" panose="05000000000000000000" pitchFamily="2" charset="2"/>
              </a:rPr>
              <a:t>gcd</a:t>
            </a:r>
            <a:r>
              <a:rPr lang="en-IN" dirty="0">
                <a:sym typeface="Wingdings" panose="05000000000000000000" pitchFamily="2" charset="2"/>
              </a:rPr>
              <a:t> in terms of </a:t>
            </a:r>
            <a:r>
              <a:rPr lang="en-IN" dirty="0" err="1">
                <a:sym typeface="Wingdings" panose="05000000000000000000" pitchFamily="2" charset="2"/>
              </a:rPr>
              <a:t>gcd</a:t>
            </a:r>
            <a:r>
              <a:rPr lang="en-IN" dirty="0">
                <a:sym typeface="Wingdings" panose="05000000000000000000" pitchFamily="2" charset="2"/>
              </a:rPr>
              <a:t> on “smaller” inputs</a:t>
            </a:r>
          </a:p>
          <a:p>
            <a:r>
              <a:rPr lang="en-IN" dirty="0">
                <a:sym typeface="Wingdings" panose="05000000000000000000" pitchFamily="2" charset="2"/>
              </a:rPr>
              <a:t>What is the base case here?</a:t>
            </a:r>
          </a:p>
          <a:p>
            <a:pPr lvl="1"/>
            <a:r>
              <a:rPr lang="en-IN" dirty="0">
                <a:sym typeface="Wingdings" panose="05000000000000000000" pitchFamily="2" charset="2"/>
              </a:rPr>
              <a:t>When b divides a i.e. when a % b = 0, then we have </a:t>
            </a:r>
            <a:r>
              <a:rPr lang="en-IN" dirty="0" err="1">
                <a:sym typeface="Wingdings" panose="05000000000000000000" pitchFamily="2" charset="2"/>
              </a:rPr>
              <a:t>gcd</a:t>
            </a:r>
            <a:r>
              <a:rPr lang="en-IN" dirty="0">
                <a:sym typeface="Wingdings" panose="05000000000000000000" pitchFamily="2" charset="2"/>
              </a:rPr>
              <a:t>(a, b) = b </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57B8E69-23A9-4619-9CFE-E27BFD8A78F9}" type="slidenum">
              <a:rPr kumimoji="0" lang="en-US" sz="8000" b="0" i="0" u="none" strike="noStrike" kern="1200" cap="none" spc="0" normalizeH="0" baseline="0" noProof="0" smtClean="0">
                <a:ln>
                  <a:noFill/>
                </a:ln>
                <a:solidFill>
                  <a:srgbClr val="F03B5E">
                    <a:alpha val="25000"/>
                  </a:srgbClr>
                </a:solidFill>
                <a:effectLst/>
                <a:uLnTx/>
                <a:uFillTx/>
                <a:latin typeface="Century Gothic" panose="020B0502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8000" b="0" i="0" u="none" strike="noStrike" kern="1200" cap="none" spc="0" normalizeH="0" baseline="0" noProof="0">
              <a:ln>
                <a:noFill/>
              </a:ln>
              <a:solidFill>
                <a:srgbClr val="F03B5E">
                  <a:alpha val="25000"/>
                </a:srgbClr>
              </a:solidFill>
              <a:effectLst/>
              <a:uLnTx/>
              <a:uFillTx/>
              <a:latin typeface="Century Gothic" panose="020B0502020202020204" pitchFamily="34" charset="0"/>
              <a:ea typeface="+mn-ea"/>
              <a:cs typeface="+mn-cs"/>
            </a:endParaRPr>
          </a:p>
        </p:txBody>
      </p:sp>
      <p:pic>
        <p:nvPicPr>
          <p:cNvPr id="11" name="Picture 10"/>
          <p:cNvPicPr>
            <a:picLocks noChangeAspect="1"/>
          </p:cNvPicPr>
          <p:nvPr>
            <p:custDataLst>
              <p:tags r:id="rId1"/>
            </p:custDataLst>
          </p:nvPr>
        </p:nvPicPr>
        <p:blipFill>
          <a:blip r:embed="rId3" cstate="print">
            <a:extLst>
              <a:ext uri="{28A0092B-C50C-407E-A947-70E740481C1C}">
                <a14:useLocalDpi xmlns:a14="http://schemas.microsoft.com/office/drawing/2010/main" xmlns="" val="0"/>
              </a:ext>
            </a:extLst>
          </a:blip>
          <a:stretch>
            <a:fillRect/>
          </a:stretch>
        </p:blipFill>
        <p:spPr>
          <a:xfrm>
            <a:off x="1680021" y="2751756"/>
            <a:ext cx="8746992" cy="875431"/>
          </a:xfrm>
          <a:prstGeom prst="rect">
            <a:avLst/>
          </a:prstGeom>
        </p:spPr>
      </p:pic>
    </p:spTree>
    <p:extLst>
      <p:ext uri="{BB962C8B-B14F-4D97-AF65-F5344CB8AC3E}">
        <p14:creationId xmlns:p14="http://schemas.microsoft.com/office/powerpoint/2010/main" xmlns="" val="3261899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left)">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GCD using Recursion</a:t>
            </a:r>
            <a:endParaRPr lang="en-US"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57B8E69-23A9-4619-9CFE-E27BFD8A78F9}" type="slidenum">
              <a:rPr kumimoji="0" lang="en-US" sz="8000" b="0" i="0" u="none" strike="noStrike" kern="1200" cap="none" spc="0" normalizeH="0" baseline="0" noProof="0" smtClean="0">
                <a:ln>
                  <a:noFill/>
                </a:ln>
                <a:solidFill>
                  <a:srgbClr val="F03B5E">
                    <a:alpha val="25000"/>
                  </a:srgbClr>
                </a:solidFill>
                <a:effectLst/>
                <a:uLnTx/>
                <a:uFillTx/>
                <a:latin typeface="Century Gothic" panose="020B0502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8000" b="0" i="0" u="none" strike="noStrike" kern="1200" cap="none" spc="0" normalizeH="0" baseline="0" noProof="0">
              <a:ln>
                <a:noFill/>
              </a:ln>
              <a:solidFill>
                <a:srgbClr val="F03B5E">
                  <a:alpha val="25000"/>
                </a:srgbClr>
              </a:solidFill>
              <a:effectLst/>
              <a:uLnTx/>
              <a:uFillTx/>
              <a:latin typeface="Century Gothic" panose="020B0502020202020204" pitchFamily="34" charset="0"/>
              <a:ea typeface="+mn-ea"/>
              <a:cs typeface="+mn-cs"/>
            </a:endParaRPr>
          </a:p>
        </p:txBody>
      </p:sp>
      <p:sp>
        <p:nvSpPr>
          <p:cNvPr id="8" name="TextBox 7">
            <a:extLst>
              <a:ext uri="{FF2B5EF4-FFF2-40B4-BE49-F238E27FC236}">
                <a16:creationId xmlns:a16="http://schemas.microsoft.com/office/drawing/2014/main" xmlns="" id="{59B90E16-751A-485E-BA75-055044DA5D1D}"/>
              </a:ext>
            </a:extLst>
          </p:cNvPr>
          <p:cNvSpPr txBox="1"/>
          <p:nvPr/>
        </p:nvSpPr>
        <p:spPr>
          <a:xfrm>
            <a:off x="3561547" y="1591936"/>
            <a:ext cx="5500677" cy="4401205"/>
          </a:xfrm>
          <a:prstGeom prst="rect">
            <a:avLst/>
          </a:prstGeom>
          <a:noFill/>
        </p:spPr>
        <p:txBody>
          <a:bodyPr wrap="square" rtlCol="0">
            <a:spAutoFit/>
          </a:bodyPr>
          <a:lstStyle/>
          <a:p>
            <a:pPr lvl="0">
              <a:defRPr/>
            </a:pPr>
            <a:r>
              <a:rPr lang="en-GB" sz="4000" dirty="0">
                <a:solidFill>
                  <a:prstClr val="black"/>
                </a:solidFill>
              </a:rPr>
              <a:t>int </a:t>
            </a:r>
            <a:r>
              <a:rPr lang="en-GB" sz="4000" dirty="0" err="1">
                <a:solidFill>
                  <a:prstClr val="black"/>
                </a:solidFill>
              </a:rPr>
              <a:t>gcd</a:t>
            </a:r>
            <a:r>
              <a:rPr lang="en-GB" sz="4000" dirty="0">
                <a:solidFill>
                  <a:prstClr val="black"/>
                </a:solidFill>
              </a:rPr>
              <a:t>(int a, int b){</a:t>
            </a:r>
          </a:p>
          <a:p>
            <a:pPr lvl="0">
              <a:defRPr/>
            </a:pPr>
            <a:r>
              <a:rPr lang="en-GB" sz="4000" dirty="0">
                <a:solidFill>
                  <a:prstClr val="black"/>
                </a:solidFill>
              </a:rPr>
              <a:t>    if(a &lt; b) </a:t>
            </a:r>
          </a:p>
          <a:p>
            <a:pPr lvl="0">
              <a:defRPr/>
            </a:pPr>
            <a:r>
              <a:rPr lang="en-GB" sz="4000" dirty="0">
                <a:solidFill>
                  <a:prstClr val="black"/>
                </a:solidFill>
              </a:rPr>
              <a:t>        return </a:t>
            </a:r>
            <a:r>
              <a:rPr lang="en-GB" sz="4000" dirty="0" err="1">
                <a:solidFill>
                  <a:prstClr val="black"/>
                </a:solidFill>
              </a:rPr>
              <a:t>gcd</a:t>
            </a:r>
            <a:r>
              <a:rPr lang="en-GB" sz="4000" dirty="0">
                <a:solidFill>
                  <a:prstClr val="black"/>
                </a:solidFill>
              </a:rPr>
              <a:t>(b, a);</a:t>
            </a:r>
          </a:p>
          <a:p>
            <a:pPr lvl="0">
              <a:defRPr/>
            </a:pPr>
            <a:r>
              <a:rPr lang="en-GB" sz="4000" dirty="0">
                <a:solidFill>
                  <a:prstClr val="black"/>
                </a:solidFill>
              </a:rPr>
              <a:t>    if(a % b == 0) </a:t>
            </a:r>
          </a:p>
          <a:p>
            <a:pPr lvl="0">
              <a:defRPr/>
            </a:pPr>
            <a:r>
              <a:rPr lang="en-GB" sz="4000" dirty="0">
                <a:solidFill>
                  <a:prstClr val="black"/>
                </a:solidFill>
              </a:rPr>
              <a:t>        return b;</a:t>
            </a:r>
          </a:p>
          <a:p>
            <a:pPr lvl="0">
              <a:defRPr/>
            </a:pPr>
            <a:r>
              <a:rPr lang="en-GB" sz="4000" dirty="0">
                <a:solidFill>
                  <a:prstClr val="black"/>
                </a:solidFill>
              </a:rPr>
              <a:t>    return </a:t>
            </a:r>
            <a:r>
              <a:rPr lang="en-GB" sz="4000" dirty="0" err="1">
                <a:solidFill>
                  <a:prstClr val="black"/>
                </a:solidFill>
              </a:rPr>
              <a:t>gcd</a:t>
            </a:r>
            <a:r>
              <a:rPr lang="en-GB" sz="4000" dirty="0">
                <a:solidFill>
                  <a:prstClr val="black"/>
                </a:solidFill>
              </a:rPr>
              <a:t>(b, a % b);</a:t>
            </a:r>
          </a:p>
          <a:p>
            <a:pPr lvl="0">
              <a:defRPr/>
            </a:pPr>
            <a:r>
              <a:rPr lang="en-GB" sz="4000" dirty="0">
                <a:solidFill>
                  <a:prstClr val="black"/>
                </a:solidFill>
              </a:rPr>
              <a:t>}</a:t>
            </a:r>
            <a:endParaRPr kumimoji="0" lang="en-US" sz="4000" b="0" i="0" u="none" strike="noStrike" kern="1200" cap="none" spc="0" normalizeH="0" baseline="0" noProof="0" dirty="0">
              <a:ln>
                <a:noFill/>
              </a:ln>
              <a:solidFill>
                <a:prstClr val="black"/>
              </a:solidFill>
              <a:effectLst/>
              <a:uLnTx/>
              <a:uFillTx/>
            </a:endParaRPr>
          </a:p>
        </p:txBody>
      </p:sp>
      <p:sp>
        <p:nvSpPr>
          <p:cNvPr id="9" name="Rectangular Callout 82">
            <a:extLst>
              <a:ext uri="{FF2B5EF4-FFF2-40B4-BE49-F238E27FC236}">
                <a16:creationId xmlns:a16="http://schemas.microsoft.com/office/drawing/2014/main" xmlns="" id="{4D78619D-7F8D-4F65-B6AB-68B2E0D90E4A}"/>
              </a:ext>
            </a:extLst>
          </p:cNvPr>
          <p:cNvSpPr/>
          <p:nvPr/>
        </p:nvSpPr>
        <p:spPr>
          <a:xfrm>
            <a:off x="8143382" y="3792538"/>
            <a:ext cx="2457459" cy="599544"/>
          </a:xfrm>
          <a:prstGeom prst="wedgeRectCallout">
            <a:avLst>
              <a:gd name="adj1" fmla="val -108047"/>
              <a:gd name="adj2" fmla="val -38284"/>
            </a:avLst>
          </a:prstGeom>
          <a:solidFill>
            <a:schemeClr val="bg1"/>
          </a:solidFill>
          <a:ln w="444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base case</a:t>
            </a: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6" name="TextBox 5"/>
          <p:cNvSpPr txBox="1"/>
          <p:nvPr/>
        </p:nvSpPr>
        <p:spPr>
          <a:xfrm>
            <a:off x="844062" y="6057896"/>
            <a:ext cx="9064869" cy="369332"/>
          </a:xfrm>
          <a:prstGeom prst="rect">
            <a:avLst/>
          </a:prstGeom>
          <a:noFill/>
        </p:spPr>
        <p:txBody>
          <a:bodyPr wrap="square" rtlCol="0">
            <a:spAutoFit/>
          </a:bodyPr>
          <a:lstStyle/>
          <a:p>
            <a:r>
              <a:rPr lang="en-GB" dirty="0" smtClean="0"/>
              <a:t>Convince yourself that this will work by calculating some of the outputs by hand. </a:t>
            </a:r>
            <a:endParaRPr lang="en-GB" dirty="0"/>
          </a:p>
        </p:txBody>
      </p:sp>
    </p:spTree>
    <p:extLst>
      <p:ext uri="{BB962C8B-B14F-4D97-AF65-F5344CB8AC3E}">
        <p14:creationId xmlns:p14="http://schemas.microsoft.com/office/powerpoint/2010/main" xmlns="" val="2198731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right)">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Partitions</a:t>
            </a:r>
            <a:endParaRPr lang="en-US"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57B8E69-23A9-4619-9CFE-E27BFD8A78F9}" type="slidenum">
              <a:rPr kumimoji="0" lang="en-US" sz="8000" b="0" i="0" u="none" strike="noStrike" kern="1200" cap="none" spc="0" normalizeH="0" baseline="0" noProof="0" smtClean="0">
                <a:ln>
                  <a:noFill/>
                </a:ln>
                <a:solidFill>
                  <a:srgbClr val="F03B5E">
                    <a:alpha val="25000"/>
                  </a:srgbClr>
                </a:solidFill>
                <a:effectLst/>
                <a:uLnTx/>
                <a:uFillTx/>
                <a:latin typeface="Century Gothic" panose="020B0502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8000" b="0" i="0" u="none" strike="noStrike" kern="1200" cap="none" spc="0" normalizeH="0" baseline="0" noProof="0">
              <a:ln>
                <a:noFill/>
              </a:ln>
              <a:solidFill>
                <a:srgbClr val="F03B5E">
                  <a:alpha val="25000"/>
                </a:srgbClr>
              </a:solidFill>
              <a:effectLst/>
              <a:uLnTx/>
              <a:uFillTx/>
              <a:latin typeface="Century Gothic" panose="020B0502020202020204" pitchFamily="34" charset="0"/>
              <a:ea typeface="+mn-ea"/>
              <a:cs typeface="+mn-cs"/>
            </a:endParaRPr>
          </a:p>
        </p:txBody>
      </p:sp>
      <p:sp>
        <p:nvSpPr>
          <p:cNvPr id="7" name="Content Placeholder 6"/>
          <p:cNvSpPr>
            <a:spLocks noGrp="1"/>
          </p:cNvSpPr>
          <p:nvPr>
            <p:ph idx="1"/>
          </p:nvPr>
        </p:nvSpPr>
        <p:spPr>
          <a:xfrm>
            <a:off x="253354" y="1111624"/>
            <a:ext cx="11600328" cy="5746376"/>
          </a:xfrm>
        </p:spPr>
        <p:txBody>
          <a:bodyPr/>
          <a:lstStyle/>
          <a:p>
            <a:r>
              <a:rPr lang="en-IN" dirty="0"/>
              <a:t>Partitions of a number are the different ways in which we can write the number as a sum of smaller numbers</a:t>
            </a:r>
          </a:p>
          <a:p>
            <a:r>
              <a:rPr lang="en-IN" dirty="0"/>
              <a:t>For example, the partitions of 4 are</a:t>
            </a:r>
          </a:p>
          <a:p>
            <a:r>
              <a:rPr lang="en-IN" dirty="0"/>
              <a:t>1 + 1 + 1 + 1</a:t>
            </a:r>
          </a:p>
          <a:p>
            <a:r>
              <a:rPr lang="en-IN" dirty="0"/>
              <a:t>1 + 1 + 2</a:t>
            </a:r>
          </a:p>
          <a:p>
            <a:r>
              <a:rPr lang="en-IN" dirty="0"/>
              <a:t>1 + 3</a:t>
            </a:r>
          </a:p>
          <a:p>
            <a:r>
              <a:rPr lang="en-IN" dirty="0"/>
              <a:t>2 + 2</a:t>
            </a:r>
          </a:p>
          <a:p>
            <a:r>
              <a:rPr lang="en-IN" dirty="0"/>
              <a:t>4</a:t>
            </a:r>
          </a:p>
          <a:p>
            <a:r>
              <a:rPr lang="en-IN" dirty="0"/>
              <a:t>We can generate partitions of n using partitions of </a:t>
            </a:r>
            <a:r>
              <a:rPr lang="en-IN" dirty="0" smtClean="0"/>
              <a:t>n-1</a:t>
            </a:r>
            <a:endParaRPr lang="en-IN" dirty="0">
              <a:sym typeface="Wingdings" panose="05000000000000000000" pitchFamily="2" charset="2"/>
            </a:endParaRPr>
          </a:p>
          <a:p>
            <a:pPr lvl="1"/>
            <a:r>
              <a:rPr lang="en-IN" dirty="0">
                <a:sym typeface="Wingdings" panose="05000000000000000000" pitchFamily="2" charset="2"/>
              </a:rPr>
              <a:t>Need to be a bit careful to ensure that we do not repeat partitions i.e. we do not write both 1 + 3 and 3 + 1 since they are the same partition</a:t>
            </a:r>
            <a:endParaRPr lang="en-US" dirty="0"/>
          </a:p>
        </p:txBody>
      </p:sp>
      <p:sp>
        <p:nvSpPr>
          <p:cNvPr id="8" name="Rectangle 7"/>
          <p:cNvSpPr/>
          <p:nvPr/>
        </p:nvSpPr>
        <p:spPr>
          <a:xfrm>
            <a:off x="1077256" y="2550695"/>
            <a:ext cx="1714070" cy="1809550"/>
          </a:xfrm>
          <a:prstGeom prst="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9" name="Rectangular Callout 8"/>
          <p:cNvSpPr/>
          <p:nvPr/>
        </p:nvSpPr>
        <p:spPr>
          <a:xfrm>
            <a:off x="3142970" y="3010116"/>
            <a:ext cx="3132701" cy="974696"/>
          </a:xfrm>
          <a:prstGeom prst="wedgeRectCallout">
            <a:avLst>
              <a:gd name="adj1" fmla="val -69284"/>
              <a:gd name="adj2" fmla="val 1349"/>
            </a:avLst>
          </a:prstGeom>
          <a:solidFill>
            <a:schemeClr val="bg1"/>
          </a:solidFill>
          <a:ln w="444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Note that these are all the partitions of 3</a:t>
            </a: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0" name="Rectangular Callout 9"/>
          <p:cNvSpPr/>
          <p:nvPr/>
        </p:nvSpPr>
        <p:spPr>
          <a:xfrm>
            <a:off x="6169795" y="4360245"/>
            <a:ext cx="5428648" cy="1145360"/>
          </a:xfrm>
          <a:prstGeom prst="wedgeRectCallout">
            <a:avLst>
              <a:gd name="adj1" fmla="val -62524"/>
              <a:gd name="adj2" fmla="val 102076"/>
            </a:avLst>
          </a:prstGeom>
          <a:solidFill>
            <a:schemeClr val="bg1"/>
          </a:solidFill>
          <a:ln w="444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Easy way of ensuring this – make sure that numbers are writing in increasing order so that 3 + 1 is disqualified </a:t>
            </a: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xmlns="" val="4279510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wipe(up)">
                                      <p:cBhvr>
                                        <p:cTn id="35" dur="500"/>
                                        <p:tgtEl>
                                          <p:spTgt spid="8"/>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2" fill="hold" grpId="0" nodeType="click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wipe(right)">
                                      <p:cBhvr>
                                        <p:cTn id="40" dur="500"/>
                                        <p:tgtEl>
                                          <p:spTgt spid="9"/>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7">
                                            <p:txEl>
                                              <p:pRg st="7" end="7"/>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22" presetClass="entr" presetSubtype="2" fill="hold" grpId="0" nodeType="clickEffect">
                                  <p:stCondLst>
                                    <p:cond delay="0"/>
                                  </p:stCondLst>
                                  <p:childTnLst>
                                    <p:set>
                                      <p:cBhvr>
                                        <p:cTn id="50" dur="1" fill="hold">
                                          <p:stCondLst>
                                            <p:cond delay="0"/>
                                          </p:stCondLst>
                                        </p:cTn>
                                        <p:tgtEl>
                                          <p:spTgt spid="10"/>
                                        </p:tgtEl>
                                        <p:attrNameLst>
                                          <p:attrName>style.visibility</p:attrName>
                                        </p:attrNameLst>
                                      </p:cBhvr>
                                      <p:to>
                                        <p:strVal val="visible"/>
                                      </p:to>
                                    </p:set>
                                    <p:animEffect transition="in" filter="wipe(right)">
                                      <p:cBhvr>
                                        <p:cTn id="5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P spid="8" grpId="0" animBg="1"/>
      <p:bldP spid="9" grpId="0" animBg="1"/>
      <p:bldP spid="1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Code for partitioning</a:t>
            </a:r>
            <a:endParaRPr lang="en-GB" dirty="0"/>
          </a:p>
        </p:txBody>
      </p:sp>
      <p:sp>
        <p:nvSpPr>
          <p:cNvPr id="4" name="Slide Number Placeholder 3"/>
          <p:cNvSpPr>
            <a:spLocks noGrp="1"/>
          </p:cNvSpPr>
          <p:nvPr>
            <p:ph type="sldNum" sz="quarter" idx="12"/>
          </p:nvPr>
        </p:nvSpPr>
        <p:spPr/>
        <p:txBody>
          <a:bodyPr/>
          <a:lstStyle/>
          <a:p>
            <a:fld id="{157B8E69-23A9-4619-9CFE-E27BFD8A78F9}" type="slidenum">
              <a:rPr lang="en-US" smtClean="0"/>
              <a:pPr/>
              <a:t>16</a:t>
            </a:fld>
            <a:endParaRPr lang="en-US"/>
          </a:p>
        </p:txBody>
      </p:sp>
      <p:sp>
        <p:nvSpPr>
          <p:cNvPr id="5" name="Rectangle 4"/>
          <p:cNvSpPr/>
          <p:nvPr/>
        </p:nvSpPr>
        <p:spPr>
          <a:xfrm>
            <a:off x="3006963" y="1837586"/>
            <a:ext cx="8027377" cy="3970318"/>
          </a:xfrm>
          <a:prstGeom prst="rect">
            <a:avLst/>
          </a:prstGeom>
          <a:solidFill>
            <a:srgbClr val="0070C0"/>
          </a:solidFill>
        </p:spPr>
        <p:txBody>
          <a:bodyPr wrap="square">
            <a:spAutoFit/>
          </a:bodyPr>
          <a:lstStyle/>
          <a:p>
            <a:r>
              <a:rPr lang="en-GB" b="1" dirty="0" smtClean="0">
                <a:solidFill>
                  <a:schemeClr val="bg1"/>
                </a:solidFill>
              </a:rPr>
              <a:t>void partition(char *</a:t>
            </a:r>
            <a:r>
              <a:rPr lang="en-GB" b="1" dirty="0" err="1" smtClean="0">
                <a:solidFill>
                  <a:schemeClr val="bg1"/>
                </a:solidFill>
              </a:rPr>
              <a:t>str</a:t>
            </a:r>
            <a:r>
              <a:rPr lang="en-GB" b="1" dirty="0" smtClean="0">
                <a:solidFill>
                  <a:schemeClr val="bg1"/>
                </a:solidFill>
              </a:rPr>
              <a:t>, </a:t>
            </a:r>
            <a:r>
              <a:rPr lang="en-GB" b="1" dirty="0" err="1" smtClean="0">
                <a:solidFill>
                  <a:schemeClr val="bg1"/>
                </a:solidFill>
              </a:rPr>
              <a:t>int</a:t>
            </a:r>
            <a:r>
              <a:rPr lang="en-GB" b="1" dirty="0" smtClean="0">
                <a:solidFill>
                  <a:schemeClr val="bg1"/>
                </a:solidFill>
              </a:rPr>
              <a:t> n, </a:t>
            </a:r>
            <a:r>
              <a:rPr lang="en-GB" b="1" dirty="0" err="1" smtClean="0">
                <a:solidFill>
                  <a:schemeClr val="bg1"/>
                </a:solidFill>
              </a:rPr>
              <a:t>int</a:t>
            </a:r>
            <a:r>
              <a:rPr lang="en-GB" b="1" dirty="0" smtClean="0">
                <a:solidFill>
                  <a:schemeClr val="bg1"/>
                </a:solidFill>
              </a:rPr>
              <a:t> next, </a:t>
            </a:r>
            <a:r>
              <a:rPr lang="en-GB" b="1" dirty="0" err="1" smtClean="0">
                <a:solidFill>
                  <a:schemeClr val="bg1"/>
                </a:solidFill>
              </a:rPr>
              <a:t>int</a:t>
            </a:r>
            <a:r>
              <a:rPr lang="en-GB" b="1" dirty="0" smtClean="0">
                <a:solidFill>
                  <a:schemeClr val="bg1"/>
                </a:solidFill>
              </a:rPr>
              <a:t> min){    </a:t>
            </a:r>
          </a:p>
          <a:p>
            <a:r>
              <a:rPr lang="en-GB" b="1" dirty="0" smtClean="0">
                <a:solidFill>
                  <a:schemeClr val="bg1"/>
                </a:solidFill>
              </a:rPr>
              <a:t>	if(n == 0){</a:t>
            </a:r>
          </a:p>
          <a:p>
            <a:r>
              <a:rPr lang="en-GB" b="1" dirty="0" smtClean="0">
                <a:solidFill>
                  <a:schemeClr val="bg1"/>
                </a:solidFill>
              </a:rPr>
              <a:t>	        </a:t>
            </a:r>
            <a:r>
              <a:rPr lang="en-GB" b="1" dirty="0" err="1" smtClean="0">
                <a:solidFill>
                  <a:schemeClr val="bg1"/>
                </a:solidFill>
              </a:rPr>
              <a:t>str</a:t>
            </a:r>
            <a:r>
              <a:rPr lang="en-GB" b="1" dirty="0" smtClean="0">
                <a:solidFill>
                  <a:schemeClr val="bg1"/>
                </a:solidFill>
              </a:rPr>
              <a:t>[next] = '\0';</a:t>
            </a:r>
          </a:p>
          <a:p>
            <a:r>
              <a:rPr lang="en-GB" b="1" dirty="0" smtClean="0">
                <a:solidFill>
                  <a:schemeClr val="bg1"/>
                </a:solidFill>
              </a:rPr>
              <a:t>	        </a:t>
            </a:r>
            <a:r>
              <a:rPr lang="en-GB" b="1" dirty="0" err="1" smtClean="0">
                <a:solidFill>
                  <a:schemeClr val="bg1"/>
                </a:solidFill>
              </a:rPr>
              <a:t>printf</a:t>
            </a:r>
            <a:r>
              <a:rPr lang="en-GB" b="1" dirty="0" smtClean="0">
                <a:solidFill>
                  <a:schemeClr val="bg1"/>
                </a:solidFill>
              </a:rPr>
              <a:t>("%s\n", </a:t>
            </a:r>
            <a:r>
              <a:rPr lang="en-GB" b="1" dirty="0" err="1" smtClean="0">
                <a:solidFill>
                  <a:schemeClr val="bg1"/>
                </a:solidFill>
              </a:rPr>
              <a:t>str</a:t>
            </a:r>
            <a:r>
              <a:rPr lang="en-GB" b="1" dirty="0" smtClean="0">
                <a:solidFill>
                  <a:schemeClr val="bg1"/>
                </a:solidFill>
              </a:rPr>
              <a:t>);</a:t>
            </a:r>
          </a:p>
          <a:p>
            <a:r>
              <a:rPr lang="en-GB" b="1" dirty="0" smtClean="0">
                <a:solidFill>
                  <a:schemeClr val="bg1"/>
                </a:solidFill>
              </a:rPr>
              <a:t> 	        return; </a:t>
            </a:r>
          </a:p>
          <a:p>
            <a:r>
              <a:rPr lang="en-GB" b="1" dirty="0" smtClean="0">
                <a:solidFill>
                  <a:schemeClr val="bg1"/>
                </a:solidFill>
              </a:rPr>
              <a:t>	   }    </a:t>
            </a:r>
          </a:p>
          <a:p>
            <a:r>
              <a:rPr lang="en-GB" b="1" dirty="0" smtClean="0">
                <a:solidFill>
                  <a:schemeClr val="bg1"/>
                </a:solidFill>
              </a:rPr>
              <a:t>	</a:t>
            </a:r>
            <a:r>
              <a:rPr lang="en-GB" b="1" dirty="0" err="1" smtClean="0">
                <a:solidFill>
                  <a:schemeClr val="bg1"/>
                </a:solidFill>
              </a:rPr>
              <a:t>int</a:t>
            </a:r>
            <a:r>
              <a:rPr lang="en-GB" b="1" dirty="0" smtClean="0">
                <a:solidFill>
                  <a:schemeClr val="bg1"/>
                </a:solidFill>
              </a:rPr>
              <a:t> </a:t>
            </a:r>
            <a:r>
              <a:rPr lang="en-GB" b="1" dirty="0" err="1" smtClean="0">
                <a:solidFill>
                  <a:schemeClr val="bg1"/>
                </a:solidFill>
              </a:rPr>
              <a:t>i</a:t>
            </a:r>
            <a:r>
              <a:rPr lang="en-GB" b="1" dirty="0" smtClean="0">
                <a:solidFill>
                  <a:schemeClr val="bg1"/>
                </a:solidFill>
              </a:rPr>
              <a:t>;</a:t>
            </a:r>
          </a:p>
          <a:p>
            <a:r>
              <a:rPr lang="en-GB" b="1" dirty="0" smtClean="0">
                <a:solidFill>
                  <a:schemeClr val="bg1"/>
                </a:solidFill>
              </a:rPr>
              <a:t>	if(next)</a:t>
            </a:r>
          </a:p>
          <a:p>
            <a:r>
              <a:rPr lang="en-GB" b="1" dirty="0" smtClean="0">
                <a:solidFill>
                  <a:schemeClr val="bg1"/>
                </a:solidFill>
              </a:rPr>
              <a:t>	        </a:t>
            </a:r>
            <a:r>
              <a:rPr lang="en-GB" b="1" dirty="0" err="1" smtClean="0">
                <a:solidFill>
                  <a:schemeClr val="bg1"/>
                </a:solidFill>
              </a:rPr>
              <a:t>str</a:t>
            </a:r>
            <a:r>
              <a:rPr lang="en-GB" b="1" dirty="0" smtClean="0">
                <a:solidFill>
                  <a:schemeClr val="bg1"/>
                </a:solidFill>
              </a:rPr>
              <a:t>[next++] = '+';</a:t>
            </a:r>
          </a:p>
          <a:p>
            <a:r>
              <a:rPr lang="en-GB" b="1" dirty="0" smtClean="0">
                <a:solidFill>
                  <a:schemeClr val="bg1"/>
                </a:solidFill>
              </a:rPr>
              <a:t>	for(</a:t>
            </a:r>
            <a:r>
              <a:rPr lang="en-GB" b="1" dirty="0" err="1" smtClean="0">
                <a:solidFill>
                  <a:schemeClr val="bg1"/>
                </a:solidFill>
              </a:rPr>
              <a:t>i</a:t>
            </a:r>
            <a:r>
              <a:rPr lang="en-GB" b="1" dirty="0" smtClean="0">
                <a:solidFill>
                  <a:schemeClr val="bg1"/>
                </a:solidFill>
              </a:rPr>
              <a:t> = min; </a:t>
            </a:r>
            <a:r>
              <a:rPr lang="en-GB" b="1" dirty="0" err="1" smtClean="0">
                <a:solidFill>
                  <a:schemeClr val="bg1"/>
                </a:solidFill>
              </a:rPr>
              <a:t>i</a:t>
            </a:r>
            <a:r>
              <a:rPr lang="en-GB" b="1" dirty="0" smtClean="0">
                <a:solidFill>
                  <a:schemeClr val="bg1"/>
                </a:solidFill>
              </a:rPr>
              <a:t> &lt;= n; </a:t>
            </a:r>
            <a:r>
              <a:rPr lang="en-GB" b="1" dirty="0" err="1" smtClean="0">
                <a:solidFill>
                  <a:schemeClr val="bg1"/>
                </a:solidFill>
              </a:rPr>
              <a:t>i</a:t>
            </a:r>
            <a:r>
              <a:rPr lang="en-GB" b="1" dirty="0" smtClean="0">
                <a:solidFill>
                  <a:schemeClr val="bg1"/>
                </a:solidFill>
              </a:rPr>
              <a:t>++){</a:t>
            </a:r>
          </a:p>
          <a:p>
            <a:r>
              <a:rPr lang="en-GB" b="1" dirty="0" smtClean="0">
                <a:solidFill>
                  <a:schemeClr val="bg1"/>
                </a:solidFill>
              </a:rPr>
              <a:t>	        </a:t>
            </a:r>
            <a:r>
              <a:rPr lang="en-GB" b="1" dirty="0" err="1" smtClean="0">
                <a:solidFill>
                  <a:schemeClr val="bg1"/>
                </a:solidFill>
              </a:rPr>
              <a:t>str</a:t>
            </a:r>
            <a:r>
              <a:rPr lang="en-GB" b="1" dirty="0" smtClean="0">
                <a:solidFill>
                  <a:schemeClr val="bg1"/>
                </a:solidFill>
              </a:rPr>
              <a:t>[next] = '0' + </a:t>
            </a:r>
            <a:r>
              <a:rPr lang="en-GB" b="1" dirty="0" err="1" smtClean="0">
                <a:solidFill>
                  <a:schemeClr val="bg1"/>
                </a:solidFill>
              </a:rPr>
              <a:t>i</a:t>
            </a:r>
            <a:r>
              <a:rPr lang="en-GB" b="1" dirty="0" smtClean="0">
                <a:solidFill>
                  <a:schemeClr val="bg1"/>
                </a:solidFill>
              </a:rPr>
              <a:t>;</a:t>
            </a:r>
          </a:p>
          <a:p>
            <a:r>
              <a:rPr lang="en-GB" b="1" dirty="0" smtClean="0">
                <a:solidFill>
                  <a:schemeClr val="bg1"/>
                </a:solidFill>
              </a:rPr>
              <a:t>	        partition(</a:t>
            </a:r>
            <a:r>
              <a:rPr lang="en-GB" b="1" dirty="0" err="1" smtClean="0">
                <a:solidFill>
                  <a:schemeClr val="bg1"/>
                </a:solidFill>
              </a:rPr>
              <a:t>str</a:t>
            </a:r>
            <a:r>
              <a:rPr lang="en-GB" b="1" dirty="0" smtClean="0">
                <a:solidFill>
                  <a:schemeClr val="bg1"/>
                </a:solidFill>
              </a:rPr>
              <a:t>, n - </a:t>
            </a:r>
            <a:r>
              <a:rPr lang="en-GB" b="1" dirty="0" err="1" smtClean="0">
                <a:solidFill>
                  <a:schemeClr val="bg1"/>
                </a:solidFill>
              </a:rPr>
              <a:t>i</a:t>
            </a:r>
            <a:r>
              <a:rPr lang="en-GB" b="1" dirty="0" smtClean="0">
                <a:solidFill>
                  <a:schemeClr val="bg1"/>
                </a:solidFill>
              </a:rPr>
              <a:t>, next + 1, </a:t>
            </a:r>
            <a:r>
              <a:rPr lang="en-GB" b="1" dirty="0" err="1" smtClean="0">
                <a:solidFill>
                  <a:schemeClr val="bg1"/>
                </a:solidFill>
              </a:rPr>
              <a:t>i</a:t>
            </a:r>
            <a:r>
              <a:rPr lang="en-GB" b="1" dirty="0" smtClean="0">
                <a:solidFill>
                  <a:schemeClr val="bg1"/>
                </a:solidFill>
              </a:rPr>
              <a:t>);</a:t>
            </a:r>
          </a:p>
          <a:p>
            <a:r>
              <a:rPr lang="en-GB" b="1" dirty="0" smtClean="0">
                <a:solidFill>
                  <a:schemeClr val="bg1"/>
                </a:solidFill>
              </a:rPr>
              <a:t>	 }</a:t>
            </a:r>
          </a:p>
          <a:p>
            <a:r>
              <a:rPr lang="en-GB" b="1" dirty="0" smtClean="0">
                <a:solidFill>
                  <a:schemeClr val="bg1"/>
                </a:solidFill>
              </a:rPr>
              <a:t>}</a:t>
            </a:r>
            <a:endParaRPr lang="en-GB" b="1" dirty="0">
              <a:solidFill>
                <a:schemeClr val="bg1"/>
              </a:solidFill>
            </a:endParaRPr>
          </a:p>
        </p:txBody>
      </p:sp>
      <p:sp>
        <p:nvSpPr>
          <p:cNvPr id="10" name="Right Arrow 9"/>
          <p:cNvSpPr/>
          <p:nvPr/>
        </p:nvSpPr>
        <p:spPr>
          <a:xfrm>
            <a:off x="2532191" y="2470638"/>
            <a:ext cx="1450723" cy="2725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p:cNvSpPr txBox="1"/>
          <p:nvPr/>
        </p:nvSpPr>
        <p:spPr>
          <a:xfrm>
            <a:off x="378069" y="2356339"/>
            <a:ext cx="2259623" cy="461665"/>
          </a:xfrm>
          <a:prstGeom prst="rect">
            <a:avLst/>
          </a:prstGeom>
          <a:noFill/>
        </p:spPr>
        <p:txBody>
          <a:bodyPr wrap="square" rtlCol="0">
            <a:spAutoFit/>
          </a:bodyPr>
          <a:lstStyle/>
          <a:p>
            <a:r>
              <a:rPr lang="en-GB" sz="1200" dirty="0" smtClean="0"/>
              <a:t>Base case is to terminate the string of numbers and print it</a:t>
            </a:r>
            <a:endParaRPr lang="en-GB" sz="1200" dirty="0"/>
          </a:p>
        </p:txBody>
      </p:sp>
      <p:sp>
        <p:nvSpPr>
          <p:cNvPr id="12" name="Right Arrow 11"/>
          <p:cNvSpPr/>
          <p:nvPr/>
        </p:nvSpPr>
        <p:spPr>
          <a:xfrm>
            <a:off x="2508738" y="3836377"/>
            <a:ext cx="1450723" cy="2725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p:cNvSpPr txBox="1"/>
          <p:nvPr/>
        </p:nvSpPr>
        <p:spPr>
          <a:xfrm>
            <a:off x="354616" y="3818788"/>
            <a:ext cx="2259623" cy="276999"/>
          </a:xfrm>
          <a:prstGeom prst="rect">
            <a:avLst/>
          </a:prstGeom>
          <a:noFill/>
        </p:spPr>
        <p:txBody>
          <a:bodyPr wrap="square" rtlCol="0">
            <a:spAutoFit/>
          </a:bodyPr>
          <a:lstStyle/>
          <a:p>
            <a:r>
              <a:rPr lang="en-GB" sz="1200" dirty="0" smtClean="0"/>
              <a:t>Print ‘+’ after each number</a:t>
            </a:r>
            <a:endParaRPr lang="en-GB" sz="1200" dirty="0"/>
          </a:p>
        </p:txBody>
      </p:sp>
      <p:sp>
        <p:nvSpPr>
          <p:cNvPr id="14" name="Right Arrow 13"/>
          <p:cNvSpPr/>
          <p:nvPr/>
        </p:nvSpPr>
        <p:spPr>
          <a:xfrm>
            <a:off x="2529251" y="4639408"/>
            <a:ext cx="1450723" cy="2725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p:cNvSpPr txBox="1"/>
          <p:nvPr/>
        </p:nvSpPr>
        <p:spPr>
          <a:xfrm>
            <a:off x="348758" y="4542689"/>
            <a:ext cx="2259623" cy="461665"/>
          </a:xfrm>
          <a:prstGeom prst="rect">
            <a:avLst/>
          </a:prstGeom>
          <a:noFill/>
        </p:spPr>
        <p:txBody>
          <a:bodyPr wrap="square" rtlCol="0">
            <a:spAutoFit/>
          </a:bodyPr>
          <a:lstStyle/>
          <a:p>
            <a:r>
              <a:rPr lang="en-GB" sz="1200" dirty="0" smtClean="0"/>
              <a:t>In increasing order, to avoid repeats</a:t>
            </a:r>
            <a:endParaRPr lang="en-GB" sz="1200" dirty="0"/>
          </a:p>
        </p:txBody>
      </p:sp>
      <p:sp>
        <p:nvSpPr>
          <p:cNvPr id="17" name="Down Arrow 16"/>
          <p:cNvSpPr/>
          <p:nvPr/>
        </p:nvSpPr>
        <p:spPr>
          <a:xfrm>
            <a:off x="5380892" y="5328138"/>
            <a:ext cx="281354" cy="94957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p:cNvSpPr txBox="1"/>
          <p:nvPr/>
        </p:nvSpPr>
        <p:spPr>
          <a:xfrm>
            <a:off x="3367450" y="6321665"/>
            <a:ext cx="4756642" cy="461665"/>
          </a:xfrm>
          <a:prstGeom prst="rect">
            <a:avLst/>
          </a:prstGeom>
          <a:noFill/>
        </p:spPr>
        <p:txBody>
          <a:bodyPr wrap="square" rtlCol="0">
            <a:spAutoFit/>
          </a:bodyPr>
          <a:lstStyle/>
          <a:p>
            <a:r>
              <a:rPr lang="en-GB" sz="1200" dirty="0" smtClean="0"/>
              <a:t>Dig down into the recursion well until n-</a:t>
            </a:r>
            <a:r>
              <a:rPr lang="en-GB" sz="1200" dirty="0" err="1" smtClean="0"/>
              <a:t>i</a:t>
            </a:r>
            <a:r>
              <a:rPr lang="en-GB" sz="1200" dirty="0" smtClean="0"/>
              <a:t> becomes 0, at which point the base case will return</a:t>
            </a:r>
            <a:endParaRPr lang="en-GB" sz="1200" dirty="0"/>
          </a:p>
        </p:txBody>
      </p:sp>
      <p:sp>
        <p:nvSpPr>
          <p:cNvPr id="19" name="TextBox 18"/>
          <p:cNvSpPr txBox="1"/>
          <p:nvPr/>
        </p:nvSpPr>
        <p:spPr>
          <a:xfrm>
            <a:off x="8106508" y="2848698"/>
            <a:ext cx="2620107" cy="2308324"/>
          </a:xfrm>
          <a:prstGeom prst="rect">
            <a:avLst/>
          </a:prstGeom>
          <a:solidFill>
            <a:schemeClr val="accent2">
              <a:lumMod val="60000"/>
              <a:lumOff val="40000"/>
            </a:schemeClr>
          </a:solidFill>
        </p:spPr>
        <p:txBody>
          <a:bodyPr wrap="square" rtlCol="0">
            <a:spAutoFit/>
          </a:bodyPr>
          <a:lstStyle/>
          <a:p>
            <a:r>
              <a:rPr lang="en-GB" b="1" dirty="0" smtClean="0">
                <a:solidFill>
                  <a:schemeClr val="bg1"/>
                </a:solidFill>
              </a:rPr>
              <a:t>partition(</a:t>
            </a:r>
            <a:r>
              <a:rPr lang="en-GB" b="1" dirty="0" err="1" smtClean="0">
                <a:solidFill>
                  <a:schemeClr val="bg1"/>
                </a:solidFill>
              </a:rPr>
              <a:t>str</a:t>
            </a:r>
            <a:r>
              <a:rPr lang="en-GB" b="1" dirty="0" smtClean="0">
                <a:solidFill>
                  <a:schemeClr val="bg1"/>
                </a:solidFill>
              </a:rPr>
              <a:t>, 4, 0, 1)</a:t>
            </a:r>
          </a:p>
          <a:p>
            <a:r>
              <a:rPr lang="en-GB" b="1" dirty="0" smtClean="0">
                <a:solidFill>
                  <a:schemeClr val="bg1"/>
                </a:solidFill>
              </a:rPr>
              <a:t>Output:</a:t>
            </a:r>
          </a:p>
          <a:p>
            <a:r>
              <a:rPr lang="en-GB" dirty="0" smtClean="0">
                <a:solidFill>
                  <a:schemeClr val="bg1"/>
                </a:solidFill>
              </a:rPr>
              <a:t>1+1+1+1</a:t>
            </a:r>
          </a:p>
          <a:p>
            <a:r>
              <a:rPr lang="en-GB" dirty="0" smtClean="0">
                <a:solidFill>
                  <a:schemeClr val="bg1"/>
                </a:solidFill>
              </a:rPr>
              <a:t>1+1+2</a:t>
            </a:r>
          </a:p>
          <a:p>
            <a:r>
              <a:rPr lang="en-GB" dirty="0" smtClean="0">
                <a:solidFill>
                  <a:schemeClr val="bg1"/>
                </a:solidFill>
              </a:rPr>
              <a:t>1+3</a:t>
            </a:r>
          </a:p>
          <a:p>
            <a:r>
              <a:rPr lang="en-GB" dirty="0" smtClean="0">
                <a:solidFill>
                  <a:schemeClr val="bg1"/>
                </a:solidFill>
              </a:rPr>
              <a:t>2+2</a:t>
            </a:r>
          </a:p>
          <a:p>
            <a:r>
              <a:rPr lang="en-GB" dirty="0" smtClean="0">
                <a:solidFill>
                  <a:schemeClr val="bg1"/>
                </a:solidFill>
              </a:rPr>
              <a:t>4</a:t>
            </a:r>
          </a:p>
          <a:p>
            <a:endParaRPr lang="en-GB" dirty="0">
              <a:solidFill>
                <a:schemeClr val="bg1"/>
              </a:solidFill>
            </a:endParaRPr>
          </a:p>
        </p:txBody>
      </p:sp>
      <p:sp>
        <p:nvSpPr>
          <p:cNvPr id="20" name="Right Arrow 19"/>
          <p:cNvSpPr/>
          <p:nvPr/>
        </p:nvSpPr>
        <p:spPr>
          <a:xfrm>
            <a:off x="2535122" y="3001106"/>
            <a:ext cx="1450723" cy="2725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Box 20"/>
          <p:cNvSpPr txBox="1"/>
          <p:nvPr/>
        </p:nvSpPr>
        <p:spPr>
          <a:xfrm>
            <a:off x="419093" y="2995242"/>
            <a:ext cx="2259623" cy="276999"/>
          </a:xfrm>
          <a:prstGeom prst="rect">
            <a:avLst/>
          </a:prstGeom>
          <a:noFill/>
        </p:spPr>
        <p:txBody>
          <a:bodyPr wrap="square" rtlCol="0">
            <a:spAutoFit/>
          </a:bodyPr>
          <a:lstStyle/>
          <a:p>
            <a:r>
              <a:rPr lang="en-GB" sz="1200" dirty="0" smtClean="0"/>
              <a:t>Base case returns</a:t>
            </a:r>
            <a:endParaRPr lang="en-GB"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bg/>
                                          </p:spTgt>
                                        </p:tgtEl>
                                        <p:attrNameLst>
                                          <p:attrName>style.visibility</p:attrName>
                                        </p:attrNameLst>
                                      </p:cBhvr>
                                      <p:to>
                                        <p:strVal val="visible"/>
                                      </p:to>
                                    </p:set>
                                    <p:animEffect transition="in" filter="fade">
                                      <p:cBhvr>
                                        <p:cTn id="7" dur="2000"/>
                                        <p:tgtEl>
                                          <p:spTgt spid="19">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xEl>
                                              <p:pRg st="0" end="0"/>
                                            </p:txEl>
                                          </p:spTgt>
                                        </p:tgtEl>
                                        <p:attrNameLst>
                                          <p:attrName>style.visibility</p:attrName>
                                        </p:attrNameLst>
                                      </p:cBhvr>
                                      <p:to>
                                        <p:strVal val="visible"/>
                                      </p:to>
                                    </p:set>
                                    <p:animEffect transition="in" filter="fade">
                                      <p:cBhvr>
                                        <p:cTn id="10" dur="2000"/>
                                        <p:tgtEl>
                                          <p:spTgt spid="19">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9">
                                            <p:txEl>
                                              <p:pRg st="1" end="1"/>
                                            </p:txEl>
                                          </p:spTgt>
                                        </p:tgtEl>
                                        <p:attrNameLst>
                                          <p:attrName>style.visibility</p:attrName>
                                        </p:attrNameLst>
                                      </p:cBhvr>
                                      <p:to>
                                        <p:strVal val="visible"/>
                                      </p:to>
                                    </p:set>
                                    <p:animEffect transition="in" filter="fade">
                                      <p:cBhvr>
                                        <p:cTn id="13" dur="2000"/>
                                        <p:tgtEl>
                                          <p:spTgt spid="19">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9">
                                            <p:txEl>
                                              <p:pRg st="2" end="2"/>
                                            </p:txEl>
                                          </p:spTgt>
                                        </p:tgtEl>
                                        <p:attrNameLst>
                                          <p:attrName>style.visibility</p:attrName>
                                        </p:attrNameLst>
                                      </p:cBhvr>
                                      <p:to>
                                        <p:strVal val="visible"/>
                                      </p:to>
                                    </p:set>
                                    <p:animEffect transition="in" filter="fade">
                                      <p:cBhvr>
                                        <p:cTn id="16" dur="2000"/>
                                        <p:tgtEl>
                                          <p:spTgt spid="19">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9">
                                            <p:txEl>
                                              <p:pRg st="3" end="3"/>
                                            </p:txEl>
                                          </p:spTgt>
                                        </p:tgtEl>
                                        <p:attrNameLst>
                                          <p:attrName>style.visibility</p:attrName>
                                        </p:attrNameLst>
                                      </p:cBhvr>
                                      <p:to>
                                        <p:strVal val="visible"/>
                                      </p:to>
                                    </p:set>
                                    <p:animEffect transition="in" filter="fade">
                                      <p:cBhvr>
                                        <p:cTn id="19" dur="2000"/>
                                        <p:tgtEl>
                                          <p:spTgt spid="19">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9">
                                            <p:txEl>
                                              <p:pRg st="4" end="4"/>
                                            </p:txEl>
                                          </p:spTgt>
                                        </p:tgtEl>
                                        <p:attrNameLst>
                                          <p:attrName>style.visibility</p:attrName>
                                        </p:attrNameLst>
                                      </p:cBhvr>
                                      <p:to>
                                        <p:strVal val="visible"/>
                                      </p:to>
                                    </p:set>
                                    <p:animEffect transition="in" filter="fade">
                                      <p:cBhvr>
                                        <p:cTn id="22" dur="2000"/>
                                        <p:tgtEl>
                                          <p:spTgt spid="19">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9">
                                            <p:txEl>
                                              <p:pRg st="5" end="5"/>
                                            </p:txEl>
                                          </p:spTgt>
                                        </p:tgtEl>
                                        <p:attrNameLst>
                                          <p:attrName>style.visibility</p:attrName>
                                        </p:attrNameLst>
                                      </p:cBhvr>
                                      <p:to>
                                        <p:strVal val="visible"/>
                                      </p:to>
                                    </p:set>
                                    <p:animEffect transition="in" filter="fade">
                                      <p:cBhvr>
                                        <p:cTn id="25" dur="2000"/>
                                        <p:tgtEl>
                                          <p:spTgt spid="19">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9">
                                            <p:txEl>
                                              <p:pRg st="6" end="6"/>
                                            </p:txEl>
                                          </p:spTgt>
                                        </p:tgtEl>
                                        <p:attrNameLst>
                                          <p:attrName>style.visibility</p:attrName>
                                        </p:attrNameLst>
                                      </p:cBhvr>
                                      <p:to>
                                        <p:strVal val="visible"/>
                                      </p:to>
                                    </p:set>
                                    <p:animEffect transition="in" filter="fade">
                                      <p:cBhvr>
                                        <p:cTn id="28" dur="2000"/>
                                        <p:tgtEl>
                                          <p:spTgt spid="1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allAtOnce"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Recursion</a:t>
            </a:r>
            <a:endParaRPr lang="en-US" dirty="0"/>
          </a:p>
        </p:txBody>
      </p:sp>
      <p:sp>
        <p:nvSpPr>
          <p:cNvPr id="3" name="Content Placeholder 2"/>
          <p:cNvSpPr>
            <a:spLocks noGrp="1"/>
          </p:cNvSpPr>
          <p:nvPr>
            <p:ph idx="1"/>
          </p:nvPr>
        </p:nvSpPr>
        <p:spPr>
          <a:xfrm>
            <a:off x="253354" y="1111623"/>
            <a:ext cx="11600328" cy="5934069"/>
          </a:xfrm>
        </p:spPr>
        <p:txBody>
          <a:bodyPr>
            <a:normAutofit/>
          </a:bodyPr>
          <a:lstStyle/>
          <a:p>
            <a:r>
              <a:rPr lang="en-IN" dirty="0"/>
              <a:t>Process of solving a problem </a:t>
            </a:r>
            <a:r>
              <a:rPr lang="en-IN" dirty="0">
                <a:solidFill>
                  <a:srgbClr val="0000FF"/>
                </a:solidFill>
              </a:rPr>
              <a:t>using solutions to “smaller” versions</a:t>
            </a:r>
            <a:r>
              <a:rPr lang="en-IN" dirty="0"/>
              <a:t> of the same problem!</a:t>
            </a:r>
          </a:p>
          <a:p>
            <a:r>
              <a:rPr lang="en-IN" dirty="0"/>
              <a:t>You have already encountered recursion in mathematics</a:t>
            </a:r>
          </a:p>
          <a:p>
            <a:r>
              <a:rPr lang="en-IN" dirty="0"/>
              <a:t>Factorial function is defined in terms of factorial itself!</a:t>
            </a:r>
          </a:p>
          <a:p>
            <a:endParaRPr lang="en-IN" dirty="0"/>
          </a:p>
          <a:p>
            <a:r>
              <a:rPr lang="en-IN" dirty="0"/>
              <a:t>Proof by induction is basically a </a:t>
            </a:r>
            <a:r>
              <a:rPr lang="en-IN" i="1" dirty="0"/>
              <a:t>recursive proof</a:t>
            </a:r>
          </a:p>
          <a:p>
            <a:pPr lvl="1"/>
            <a:r>
              <a:rPr lang="en-IN" b="1" dirty="0"/>
              <a:t>Claim</a:t>
            </a:r>
            <a:r>
              <a:rPr lang="en-IN" dirty="0"/>
              <a:t>: 1 + 2 + 3 + … + n = n(n+1)/2</a:t>
            </a:r>
          </a:p>
          <a:p>
            <a:pPr lvl="1"/>
            <a:r>
              <a:rPr lang="en-IN" b="1" dirty="0"/>
              <a:t>Proof</a:t>
            </a:r>
            <a:r>
              <a:rPr lang="en-IN" dirty="0"/>
              <a:t>: </a:t>
            </a:r>
            <a:r>
              <a:rPr lang="en-IN" i="1" dirty="0"/>
              <a:t>Base case</a:t>
            </a:r>
            <a:r>
              <a:rPr lang="en-IN" dirty="0"/>
              <a:t>: for n = 1 true by inspection</a:t>
            </a:r>
          </a:p>
          <a:p>
            <a:pPr lvl="1"/>
            <a:r>
              <a:rPr lang="en-IN" i="1" dirty="0"/>
              <a:t>Inductive case</a:t>
            </a:r>
            <a:r>
              <a:rPr lang="en-IN" dirty="0"/>
              <a:t>: (1 + … + n) = (1 + … + n-1) + n = (n-1)n/2 + n = n(n+1)/</a:t>
            </a:r>
            <a:r>
              <a:rPr lang="en-IN" dirty="0" smtClean="0"/>
              <a:t>2</a:t>
            </a:r>
            <a:endParaRPr lang="en-IN" dirty="0"/>
          </a:p>
          <a:p>
            <a:r>
              <a:rPr lang="en-IN" dirty="0"/>
              <a:t>Notice that we need a base case and recursive case</a:t>
            </a:r>
          </a:p>
          <a:p>
            <a:pPr lvl="1"/>
            <a:r>
              <a:rPr lang="en-IN" dirty="0"/>
              <a:t>In case of factorial, </a:t>
            </a:r>
            <a:r>
              <a:rPr lang="en-IN" dirty="0" err="1"/>
              <a:t>fac</a:t>
            </a:r>
            <a:r>
              <a:rPr lang="en-IN" dirty="0"/>
              <a:t>(0) was the </a:t>
            </a:r>
            <a:r>
              <a:rPr lang="en-IN" i="1" dirty="0"/>
              <a:t>base case</a:t>
            </a:r>
            <a:r>
              <a:rPr lang="en-IN" dirty="0"/>
              <a:t>.</a:t>
            </a:r>
          </a:p>
          <a:p>
            <a:pPr lvl="1"/>
            <a:r>
              <a:rPr lang="en-IN" dirty="0"/>
              <a:t>This is true when writing recursive functions in C language as well</a:t>
            </a:r>
            <a:endParaRPr lang="en-US"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57B8E69-23A9-4619-9CFE-E27BFD8A78F9}" type="slidenum">
              <a:rPr kumimoji="0" lang="en-US" sz="8000" b="0" i="0" u="none" strike="noStrike" kern="1200" cap="none" spc="0" normalizeH="0" baseline="0" noProof="0" smtClean="0">
                <a:ln>
                  <a:noFill/>
                </a:ln>
                <a:solidFill>
                  <a:srgbClr val="F03B5E">
                    <a:alpha val="25000"/>
                  </a:srgbClr>
                </a:solidFill>
                <a:effectLst/>
                <a:uLnTx/>
                <a:uFillTx/>
                <a:latin typeface="Century Gothic" panose="020B0502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8000" b="0" i="0" u="none" strike="noStrike" kern="1200" cap="none" spc="0" normalizeH="0" baseline="0" noProof="0">
              <a:ln>
                <a:noFill/>
              </a:ln>
              <a:solidFill>
                <a:srgbClr val="F03B5E">
                  <a:alpha val="25000"/>
                </a:srgbClr>
              </a:solidFill>
              <a:effectLst/>
              <a:uLnTx/>
              <a:uFillTx/>
              <a:latin typeface="Century Gothic" panose="020B0502020202020204" pitchFamily="34" charset="0"/>
              <a:ea typeface="+mn-ea"/>
              <a:cs typeface="+mn-cs"/>
            </a:endParaRPr>
          </a:p>
        </p:txBody>
      </p:sp>
      <p:pic>
        <p:nvPicPr>
          <p:cNvPr id="9" name="Picture 8"/>
          <p:cNvPicPr>
            <a:picLocks noChangeAspect="1"/>
          </p:cNvPicPr>
          <p:nvPr>
            <p:custDataLst>
              <p:tags r:id="rId1"/>
            </p:custDataLst>
          </p:nvPr>
        </p:nvPicPr>
        <p:blipFill>
          <a:blip r:embed="rId3" cstate="print">
            <a:extLst>
              <a:ext uri="{28A0092B-C50C-407E-A947-70E740481C1C}">
                <a14:useLocalDpi xmlns:a14="http://schemas.microsoft.com/office/drawing/2010/main" xmlns="" val="0"/>
              </a:ext>
            </a:extLst>
          </a:blip>
          <a:stretch>
            <a:fillRect/>
          </a:stretch>
        </p:blipFill>
        <p:spPr>
          <a:xfrm>
            <a:off x="1812922" y="3271523"/>
            <a:ext cx="8481189" cy="404795"/>
          </a:xfrm>
          <a:prstGeom prst="rect">
            <a:avLst/>
          </a:prstGeom>
        </p:spPr>
      </p:pic>
      <p:sp>
        <p:nvSpPr>
          <p:cNvPr id="12" name="Rectangular Callout 11"/>
          <p:cNvSpPr/>
          <p:nvPr/>
        </p:nvSpPr>
        <p:spPr>
          <a:xfrm>
            <a:off x="7901801" y="3841316"/>
            <a:ext cx="4121039" cy="800258"/>
          </a:xfrm>
          <a:prstGeom prst="wedgeRectCallout">
            <a:avLst>
              <a:gd name="adj1" fmla="val -57505"/>
              <a:gd name="adj2" fmla="val 112071"/>
            </a:avLst>
          </a:prstGeom>
          <a:solidFill>
            <a:schemeClr val="bg1"/>
          </a:solidFill>
          <a:ln w="444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We used the proof for the case n-1 to prove the case n</a:t>
            </a: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xmlns="" val="2570231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left)">
                                      <p:cBhvr>
                                        <p:cTn id="19" dur="5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22" presetClass="entr" presetSubtype="2" fill="hold" grpId="0" nodeType="click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wipe(right)">
                                      <p:cBhvr>
                                        <p:cTn id="40" dur="500"/>
                                        <p:tgtEl>
                                          <p:spTgt spid="12"/>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Mutual Recursion</a:t>
            </a:r>
            <a:endParaRPr lang="en-US"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57B8E69-23A9-4619-9CFE-E27BFD8A78F9}" type="slidenum">
              <a:rPr kumimoji="0" lang="en-US" sz="8000" b="0" i="0" u="none" strike="noStrike" kern="1200" cap="none" spc="0" normalizeH="0" baseline="0" noProof="0" smtClean="0">
                <a:ln>
                  <a:noFill/>
                </a:ln>
                <a:solidFill>
                  <a:srgbClr val="F03B5E">
                    <a:alpha val="25000"/>
                  </a:srgbClr>
                </a:solidFill>
                <a:effectLst/>
                <a:uLnTx/>
                <a:uFillTx/>
                <a:latin typeface="Century Gothic" panose="020B0502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8000" b="0" i="0" u="none" strike="noStrike" kern="1200" cap="none" spc="0" normalizeH="0" baseline="0" noProof="0">
              <a:ln>
                <a:noFill/>
              </a:ln>
              <a:solidFill>
                <a:srgbClr val="F03B5E">
                  <a:alpha val="25000"/>
                </a:srgbClr>
              </a:solidFill>
              <a:effectLst/>
              <a:uLnTx/>
              <a:uFillTx/>
              <a:latin typeface="Century Gothic" panose="020B0502020202020204" pitchFamily="34" charset="0"/>
              <a:ea typeface="+mn-ea"/>
              <a:cs typeface="+mn-cs"/>
            </a:endParaRPr>
          </a:p>
        </p:txBody>
      </p:sp>
      <p:sp>
        <p:nvSpPr>
          <p:cNvPr id="5" name="TextBox 4">
            <a:extLst>
              <a:ext uri="{FF2B5EF4-FFF2-40B4-BE49-F238E27FC236}">
                <a16:creationId xmlns:a16="http://schemas.microsoft.com/office/drawing/2014/main" xmlns="" id="{FF5AC502-26BE-4888-84FB-A2E5ED41B182}"/>
              </a:ext>
            </a:extLst>
          </p:cNvPr>
          <p:cNvSpPr txBox="1"/>
          <p:nvPr/>
        </p:nvSpPr>
        <p:spPr>
          <a:xfrm>
            <a:off x="2521868" y="3279048"/>
            <a:ext cx="7148264" cy="954107"/>
          </a:xfrm>
          <a:prstGeom prst="rect">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a:ln>
                  <a:noFill/>
                </a:ln>
                <a:solidFill>
                  <a:srgbClr val="FF0000"/>
                </a:solidFill>
                <a:effectLst/>
                <a:uLnTx/>
                <a:uFillTx/>
                <a:latin typeface="Comic Sans MS" panose="030F0702030302020204" pitchFamily="66" charset="0"/>
                <a:ea typeface="+mn-ea"/>
                <a:cs typeface="+mn-cs"/>
              </a:rPr>
              <a:t>Even(n) = (n == 0) || Odd(n-1)</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a:ln>
                  <a:noFill/>
                </a:ln>
                <a:solidFill>
                  <a:srgbClr val="FF0000"/>
                </a:solidFill>
                <a:effectLst/>
                <a:uLnTx/>
                <a:uFillTx/>
                <a:latin typeface="Comic Sans MS" panose="030F0702030302020204" pitchFamily="66" charset="0"/>
                <a:ea typeface="+mn-ea"/>
                <a:cs typeface="+mn-cs"/>
              </a:rPr>
              <a:t>Odd(n)  = (n != 0) &amp;&amp; Even(n-1)</a:t>
            </a:r>
          </a:p>
        </p:txBody>
      </p:sp>
      <p:sp>
        <p:nvSpPr>
          <p:cNvPr id="3" name="TextBox 2">
            <a:extLst>
              <a:ext uri="{FF2B5EF4-FFF2-40B4-BE49-F238E27FC236}">
                <a16:creationId xmlns:a16="http://schemas.microsoft.com/office/drawing/2014/main" xmlns="" id="{8620C951-5C4E-4F6E-BEB1-DFE97E2FC7FD}"/>
              </a:ext>
            </a:extLst>
          </p:cNvPr>
          <p:cNvSpPr txBox="1"/>
          <p:nvPr/>
        </p:nvSpPr>
        <p:spPr>
          <a:xfrm>
            <a:off x="973152" y="1998550"/>
            <a:ext cx="10160730" cy="646331"/>
          </a:xfrm>
          <a:prstGeom prst="rect">
            <a:avLst/>
          </a:prstGeom>
          <a:noFill/>
        </p:spPr>
        <p:txBody>
          <a:bodyPr wrap="none" rtlCol="0">
            <a:spAutoFit/>
          </a:bodyPr>
          <a:lstStyle/>
          <a:p>
            <a:r>
              <a:rPr lang="en-IN" sz="3600" dirty="0"/>
              <a:t>Two functions calling each other in a recursive fashion</a:t>
            </a:r>
          </a:p>
        </p:txBody>
      </p:sp>
      <p:sp>
        <p:nvSpPr>
          <p:cNvPr id="7" name="TextBox 6">
            <a:extLst>
              <a:ext uri="{FF2B5EF4-FFF2-40B4-BE49-F238E27FC236}">
                <a16:creationId xmlns:a16="http://schemas.microsoft.com/office/drawing/2014/main" xmlns="" id="{7E8CE840-B6D0-4663-8AC3-1A48B44BC1A1}"/>
              </a:ext>
            </a:extLst>
          </p:cNvPr>
          <p:cNvSpPr txBox="1"/>
          <p:nvPr/>
        </p:nvSpPr>
        <p:spPr>
          <a:xfrm>
            <a:off x="973152" y="4782081"/>
            <a:ext cx="9896235" cy="1569660"/>
          </a:xfrm>
          <a:prstGeom prst="rect">
            <a:avLst/>
          </a:prstGeom>
          <a:noFill/>
        </p:spPr>
        <p:txBody>
          <a:bodyPr wrap="none" rtlCol="0">
            <a:spAutoFit/>
          </a:bodyPr>
          <a:lstStyle/>
          <a:p>
            <a:r>
              <a:rPr lang="en-IN" sz="3200" dirty="0"/>
              <a:t>Note: The above example is not the most efficient way </a:t>
            </a:r>
          </a:p>
          <a:p>
            <a:r>
              <a:rPr lang="en-IN" sz="3200" dirty="0"/>
              <a:t>to check if a number of even or add but just an </a:t>
            </a:r>
            <a:r>
              <a:rPr lang="en-IN" sz="3200" dirty="0" smtClean="0"/>
              <a:t>illustration</a:t>
            </a:r>
            <a:endParaRPr lang="en-IN" sz="3200" dirty="0"/>
          </a:p>
          <a:p>
            <a:r>
              <a:rPr lang="en-IN" sz="3200" dirty="0"/>
              <a:t>of mutual </a:t>
            </a:r>
            <a:r>
              <a:rPr lang="en-IN" sz="3200" dirty="0" smtClean="0"/>
              <a:t>recursion</a:t>
            </a:r>
            <a:endParaRPr lang="en-IN" sz="3200" dirty="0"/>
          </a:p>
        </p:txBody>
      </p:sp>
    </p:spTree>
    <p:extLst>
      <p:ext uri="{BB962C8B-B14F-4D97-AF65-F5344CB8AC3E}">
        <p14:creationId xmlns:p14="http://schemas.microsoft.com/office/powerpoint/2010/main" xmlns="" val="646402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About Recursion</a:t>
            </a:r>
            <a:endParaRPr lang="en-US" dirty="0"/>
          </a:p>
        </p:txBody>
      </p:sp>
      <p:sp>
        <p:nvSpPr>
          <p:cNvPr id="3" name="Content Placeholder 2"/>
          <p:cNvSpPr>
            <a:spLocks noGrp="1"/>
          </p:cNvSpPr>
          <p:nvPr>
            <p:ph idx="1"/>
          </p:nvPr>
        </p:nvSpPr>
        <p:spPr>
          <a:xfrm>
            <a:off x="253353" y="1111624"/>
            <a:ext cx="11938645" cy="5300823"/>
          </a:xfrm>
        </p:spPr>
        <p:txBody>
          <a:bodyPr>
            <a:normAutofit lnSpcReduction="10000"/>
          </a:bodyPr>
          <a:lstStyle/>
          <a:p>
            <a:r>
              <a:rPr lang="en-IN" dirty="0"/>
              <a:t>Recursion can allow us to write very elegant code</a:t>
            </a:r>
          </a:p>
          <a:p>
            <a:pPr lvl="1"/>
            <a:r>
              <a:rPr lang="en-IN" dirty="0"/>
              <a:t>Very easy to understand what is going on by just reading function definition</a:t>
            </a:r>
          </a:p>
          <a:p>
            <a:pPr lvl="1"/>
            <a:r>
              <a:rPr lang="en-IN" dirty="0"/>
              <a:t>Sometimes you can just “copy” the function definition into code </a:t>
            </a:r>
            <a:r>
              <a:rPr lang="en-IN" dirty="0">
                <a:sym typeface="Wingdings" panose="05000000000000000000" pitchFamily="2" charset="2"/>
              </a:rPr>
              <a:t></a:t>
            </a:r>
          </a:p>
          <a:p>
            <a:r>
              <a:rPr lang="en-IN" dirty="0">
                <a:sym typeface="Wingdings" panose="05000000000000000000" pitchFamily="2" charset="2"/>
              </a:rPr>
              <a:t>Careful: do not forget to write down the base case</a:t>
            </a:r>
          </a:p>
          <a:p>
            <a:pPr lvl="1"/>
            <a:r>
              <a:rPr lang="en-IN" dirty="0">
                <a:sym typeface="Wingdings" panose="05000000000000000000" pitchFamily="2" charset="2"/>
              </a:rPr>
              <a:t>Will go into something like an infinite loop if you forget the base case</a:t>
            </a:r>
          </a:p>
          <a:p>
            <a:pPr lvl="1"/>
            <a:r>
              <a:rPr lang="en-IN" dirty="0">
                <a:sym typeface="Wingdings" panose="05000000000000000000" pitchFamily="2" charset="2"/>
              </a:rPr>
              <a:t>May end up exceeding time and memory limits on </a:t>
            </a:r>
            <a:r>
              <a:rPr lang="en-IN" dirty="0" err="1">
                <a:sym typeface="Wingdings" panose="05000000000000000000" pitchFamily="2" charset="2"/>
              </a:rPr>
              <a:t>Prutor</a:t>
            </a:r>
            <a:endParaRPr lang="en-IN" dirty="0">
              <a:sym typeface="Wingdings" panose="05000000000000000000" pitchFamily="2" charset="2"/>
            </a:endParaRPr>
          </a:p>
          <a:p>
            <a:pPr lvl="1"/>
            <a:r>
              <a:rPr lang="en-IN" dirty="0">
                <a:sym typeface="Wingdings" panose="05000000000000000000" pitchFamily="2" charset="2"/>
              </a:rPr>
              <a:t>Will get a TLE/runtime error message on </a:t>
            </a:r>
            <a:r>
              <a:rPr lang="en-IN" dirty="0" err="1">
                <a:sym typeface="Wingdings" panose="05000000000000000000" pitchFamily="2" charset="2"/>
              </a:rPr>
              <a:t>Prutor</a:t>
            </a:r>
            <a:endParaRPr lang="en-IN" dirty="0">
              <a:sym typeface="Wingdings" panose="05000000000000000000" pitchFamily="2" charset="2"/>
            </a:endParaRPr>
          </a:p>
          <a:p>
            <a:r>
              <a:rPr lang="en-IN" dirty="0">
                <a:sym typeface="Wingdings" panose="05000000000000000000" pitchFamily="2" charset="2"/>
              </a:rPr>
              <a:t>Careful: problems that can be solved using recursion can always be solved using loops too</a:t>
            </a:r>
          </a:p>
          <a:p>
            <a:pPr lvl="1"/>
            <a:r>
              <a:rPr lang="en-IN" dirty="0">
                <a:sym typeface="Wingdings" panose="05000000000000000000" pitchFamily="2" charset="2"/>
              </a:rPr>
              <a:t>Fundamental result in computer science: Church-Turing thesis</a:t>
            </a:r>
          </a:p>
          <a:p>
            <a:pPr lvl="1"/>
            <a:r>
              <a:rPr lang="en-IN" u="sng" dirty="0">
                <a:sym typeface="Wingdings" panose="05000000000000000000" pitchFamily="2" charset="2"/>
              </a:rPr>
              <a:t>Disadvantage</a:t>
            </a:r>
            <a:r>
              <a:rPr lang="en-IN" dirty="0">
                <a:sym typeface="Wingdings" panose="05000000000000000000" pitchFamily="2" charset="2"/>
              </a:rPr>
              <a:t>: loop solutions sometimes very difficult to write and read</a:t>
            </a:r>
          </a:p>
          <a:p>
            <a:pPr lvl="1"/>
            <a:r>
              <a:rPr lang="en-IN" u="sng" dirty="0">
                <a:sym typeface="Wingdings" panose="05000000000000000000" pitchFamily="2" charset="2"/>
              </a:rPr>
              <a:t>Advantage</a:t>
            </a:r>
            <a:r>
              <a:rPr lang="en-IN" dirty="0">
                <a:sym typeface="Wingdings" panose="05000000000000000000" pitchFamily="2" charset="2"/>
              </a:rPr>
              <a:t>: loop solutions can be much faster (at least in compiled languages like C) than the recursion solution</a:t>
            </a:r>
            <a:endParaRPr lang="en-US"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57B8E69-23A9-4619-9CFE-E27BFD8A78F9}" type="slidenum">
              <a:rPr kumimoji="0" lang="en-US" sz="8000" b="0" i="0" u="none" strike="noStrike" kern="1200" cap="none" spc="0" normalizeH="0" baseline="0" noProof="0" smtClean="0">
                <a:ln>
                  <a:noFill/>
                </a:ln>
                <a:solidFill>
                  <a:srgbClr val="F03B5E">
                    <a:alpha val="25000"/>
                  </a:srgbClr>
                </a:solidFill>
                <a:effectLst/>
                <a:uLnTx/>
                <a:uFillTx/>
                <a:latin typeface="Century Gothic" panose="020B0502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8000" b="0" i="0" u="none" strike="noStrike" kern="1200" cap="none" spc="0" normalizeH="0" baseline="0" noProof="0">
              <a:ln>
                <a:noFill/>
              </a:ln>
              <a:solidFill>
                <a:srgbClr val="F03B5E">
                  <a:alpha val="25000"/>
                </a:srgbClr>
              </a:solidFill>
              <a:effectLst/>
              <a:uLnTx/>
              <a:uFillTx/>
              <a:latin typeface="Century Gothic" panose="020B0502020202020204" pitchFamily="34" charset="0"/>
              <a:ea typeface="+mn-ea"/>
              <a:cs typeface="+mn-cs"/>
            </a:endParaRPr>
          </a:p>
        </p:txBody>
      </p:sp>
      <p:sp>
        <p:nvSpPr>
          <p:cNvPr id="5" name="Rectangular Callout 82">
            <a:extLst>
              <a:ext uri="{FF2B5EF4-FFF2-40B4-BE49-F238E27FC236}">
                <a16:creationId xmlns:a16="http://schemas.microsoft.com/office/drawing/2014/main" xmlns="" id="{20C766F6-2632-4817-AC89-98AC44F96CDE}"/>
              </a:ext>
            </a:extLst>
          </p:cNvPr>
          <p:cNvSpPr/>
          <p:nvPr/>
        </p:nvSpPr>
        <p:spPr>
          <a:xfrm>
            <a:off x="8036312" y="445553"/>
            <a:ext cx="3315629" cy="599544"/>
          </a:xfrm>
          <a:prstGeom prst="wedgeRectCallout">
            <a:avLst>
              <a:gd name="adj1" fmla="val -129156"/>
              <a:gd name="adj2" fmla="val 202532"/>
            </a:avLst>
          </a:prstGeom>
          <a:solidFill>
            <a:schemeClr val="bg1"/>
          </a:solidFill>
          <a:ln w="444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2400" dirty="0" err="1">
                <a:solidFill>
                  <a:prstClr val="black"/>
                </a:solidFill>
                <a:latin typeface="Arial" panose="020B0604020202020204" pitchFamily="34" charset="0"/>
                <a:cs typeface="Arial" panose="020B0604020202020204" pitchFamily="34" charset="0"/>
              </a:rPr>
              <a:t>fac</a:t>
            </a:r>
            <a:r>
              <a:rPr lang="en-IN" sz="2400" dirty="0">
                <a:solidFill>
                  <a:prstClr val="black"/>
                </a:solidFill>
                <a:latin typeface="Arial" panose="020B0604020202020204" pitchFamily="34" charset="0"/>
                <a:cs typeface="Arial" panose="020B0604020202020204" pitchFamily="34" charset="0"/>
              </a:rPr>
              <a:t>(n) = n*</a:t>
            </a:r>
            <a:r>
              <a:rPr lang="en-IN" sz="2400" dirty="0" err="1">
                <a:solidFill>
                  <a:prstClr val="black"/>
                </a:solidFill>
                <a:latin typeface="Arial" panose="020B0604020202020204" pitchFamily="34" charset="0"/>
                <a:cs typeface="Arial" panose="020B0604020202020204" pitchFamily="34" charset="0"/>
              </a:rPr>
              <a:t>fac</a:t>
            </a:r>
            <a:r>
              <a:rPr lang="en-IN" sz="2400" dirty="0">
                <a:solidFill>
                  <a:prstClr val="black"/>
                </a:solidFill>
                <a:latin typeface="Arial" panose="020B0604020202020204" pitchFamily="34" charset="0"/>
                <a:cs typeface="Arial" panose="020B0604020202020204" pitchFamily="34" charset="0"/>
              </a:rPr>
              <a:t>(n-1);</a:t>
            </a: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xmlns="" val="1673421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2"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ipe(right)">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Recognizing Recursion</a:t>
            </a:r>
            <a:endParaRPr lang="en-US" dirty="0"/>
          </a:p>
        </p:txBody>
      </p:sp>
      <p:sp>
        <p:nvSpPr>
          <p:cNvPr id="3" name="Content Placeholder 2"/>
          <p:cNvSpPr>
            <a:spLocks noGrp="1"/>
          </p:cNvSpPr>
          <p:nvPr>
            <p:ph idx="1"/>
          </p:nvPr>
        </p:nvSpPr>
        <p:spPr>
          <a:xfrm>
            <a:off x="253354" y="1111624"/>
            <a:ext cx="11938646" cy="5300823"/>
          </a:xfrm>
        </p:spPr>
        <p:txBody>
          <a:bodyPr/>
          <a:lstStyle/>
          <a:p>
            <a:r>
              <a:rPr lang="en-IN" dirty="0"/>
              <a:t>Sometimes it is very easy to see that the problem can be solved using recursion – example factorial, Fibonacci</a:t>
            </a:r>
          </a:p>
          <a:p>
            <a:r>
              <a:rPr lang="en-IN" dirty="0"/>
              <a:t>Sometimes it is harder to see that recursion can be used to solve the problem – example </a:t>
            </a:r>
            <a:r>
              <a:rPr lang="en-IN" dirty="0" err="1"/>
              <a:t>gcd</a:t>
            </a:r>
            <a:r>
              <a:rPr lang="en-IN" dirty="0"/>
              <a:t>, partition</a:t>
            </a:r>
          </a:p>
          <a:p>
            <a:r>
              <a:rPr lang="en-IN" dirty="0"/>
              <a:t>No small set of golden rules on how to find out when and if a problem can be solved using recursion </a:t>
            </a:r>
            <a:endParaRPr lang="en-IN" dirty="0">
              <a:sym typeface="Wingdings" panose="05000000000000000000" pitchFamily="2" charset="2"/>
            </a:endParaRPr>
          </a:p>
          <a:p>
            <a:r>
              <a:rPr lang="en-IN" dirty="0">
                <a:sym typeface="Wingdings" panose="05000000000000000000" pitchFamily="2" charset="2"/>
              </a:rPr>
              <a:t>Need to look at the problem carefully and see if it can be solved using smaller versions of the same problem</a:t>
            </a:r>
          </a:p>
          <a:p>
            <a:r>
              <a:rPr lang="en-IN" dirty="0">
                <a:sym typeface="Wingdings" panose="05000000000000000000" pitchFamily="2" charset="2"/>
              </a:rPr>
              <a:t>Will see </a:t>
            </a:r>
            <a:r>
              <a:rPr lang="en-IN" dirty="0" smtClean="0">
                <a:sym typeface="Wingdings" panose="05000000000000000000" pitchFamily="2" charset="2"/>
              </a:rPr>
              <a:t>some </a:t>
            </a:r>
            <a:r>
              <a:rPr lang="en-IN" dirty="0">
                <a:sym typeface="Wingdings" panose="05000000000000000000" pitchFamily="2" charset="2"/>
              </a:rPr>
              <a:t>examples of this in ESC101. More examples in advanced courses e.g. ESO207, CS345</a:t>
            </a:r>
            <a:endParaRPr lang="en-US"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57B8E69-23A9-4619-9CFE-E27BFD8A78F9}" type="slidenum">
              <a:rPr kumimoji="0" lang="en-US" sz="8000" b="0" i="0" u="none" strike="noStrike" kern="1200" cap="none" spc="0" normalizeH="0" baseline="0" noProof="0" smtClean="0">
                <a:ln>
                  <a:noFill/>
                </a:ln>
                <a:solidFill>
                  <a:srgbClr val="F03B5E">
                    <a:alpha val="25000"/>
                  </a:srgbClr>
                </a:solidFill>
                <a:effectLst/>
                <a:uLnTx/>
                <a:uFillTx/>
                <a:latin typeface="Century Gothic" panose="020B0502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8000" b="0" i="0" u="none" strike="noStrike" kern="1200" cap="none" spc="0" normalizeH="0" baseline="0" noProof="0">
              <a:ln>
                <a:noFill/>
              </a:ln>
              <a:solidFill>
                <a:srgbClr val="F03B5E">
                  <a:alpha val="25000"/>
                </a:srgbClr>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xmlns="" val="101250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Rectangle 83"/>
          <p:cNvSpPr/>
          <p:nvPr/>
        </p:nvSpPr>
        <p:spPr>
          <a:xfrm>
            <a:off x="2452004" y="5623207"/>
            <a:ext cx="1214175" cy="1117600"/>
          </a:xfrm>
          <a:prstGeom prst="rect">
            <a:avLst/>
          </a:prstGeom>
          <a:solidFill>
            <a:srgbClr val="AFD8F8"/>
          </a:solidFill>
          <a:ln w="381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2" name="Title 1"/>
          <p:cNvSpPr>
            <a:spLocks noGrp="1"/>
          </p:cNvSpPr>
          <p:nvPr>
            <p:ph type="title"/>
          </p:nvPr>
        </p:nvSpPr>
        <p:spPr/>
        <p:txBody>
          <a:bodyPr/>
          <a:lstStyle/>
          <a:p>
            <a:r>
              <a:rPr lang="en-IN" dirty="0"/>
              <a:t>Example 1: Factorial</a:t>
            </a:r>
            <a:endParaRPr lang="en-US"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57B8E69-23A9-4619-9CFE-E27BFD8A78F9}" type="slidenum">
              <a:rPr kumimoji="0" lang="en-US" sz="8000" b="0" i="0" u="none" strike="noStrike" kern="1200" cap="none" spc="0" normalizeH="0" baseline="0" noProof="0" smtClean="0">
                <a:ln>
                  <a:noFill/>
                </a:ln>
                <a:solidFill>
                  <a:srgbClr val="F03B5E">
                    <a:alpha val="25000"/>
                  </a:srgbClr>
                </a:solidFill>
                <a:effectLst/>
                <a:uLnTx/>
                <a:uFillTx/>
                <a:latin typeface="Century Gothic" panose="020B0502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8000" b="0" i="0" u="none" strike="noStrike" kern="1200" cap="none" spc="0" normalizeH="0" baseline="0" noProof="0">
              <a:ln>
                <a:noFill/>
              </a:ln>
              <a:solidFill>
                <a:srgbClr val="F03B5E">
                  <a:alpha val="25000"/>
                </a:srgbClr>
              </a:solidFill>
              <a:effectLst/>
              <a:uLnTx/>
              <a:uFillTx/>
              <a:latin typeface="Century Gothic" panose="020B0502020202020204" pitchFamily="34" charset="0"/>
              <a:ea typeface="+mn-ea"/>
              <a:cs typeface="+mn-cs"/>
            </a:endParaRPr>
          </a:p>
        </p:txBody>
      </p:sp>
      <p:sp>
        <p:nvSpPr>
          <p:cNvPr id="5" name="TextBox 4"/>
          <p:cNvSpPr txBox="1"/>
          <p:nvPr/>
        </p:nvSpPr>
        <p:spPr>
          <a:xfrm>
            <a:off x="253353" y="905379"/>
            <a:ext cx="3838702" cy="310854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err="1">
                <a:ln>
                  <a:noFill/>
                </a:ln>
                <a:solidFill>
                  <a:prstClr val="black"/>
                </a:solidFill>
                <a:effectLst/>
                <a:uLnTx/>
                <a:uFillTx/>
                <a:ea typeface="+mn-ea"/>
                <a:cs typeface="+mn-cs"/>
              </a:rPr>
              <a:t>int</a:t>
            </a:r>
            <a:r>
              <a:rPr kumimoji="0" lang="en-US" sz="2800" b="0" i="0" u="none" strike="noStrike" kern="1200" cap="none" spc="0" normalizeH="0" baseline="0" noProof="0" dirty="0">
                <a:ln>
                  <a:noFill/>
                </a:ln>
                <a:solidFill>
                  <a:prstClr val="black"/>
                </a:solidFill>
                <a:effectLst/>
                <a:uLnTx/>
                <a:uFillTx/>
                <a:ea typeface="+mn-ea"/>
                <a:cs typeface="+mn-cs"/>
              </a:rPr>
              <a:t> fact(</a:t>
            </a:r>
            <a:r>
              <a:rPr kumimoji="0" lang="en-US" sz="2800" b="0" i="0" u="none" strike="noStrike" kern="1200" cap="none" spc="0" normalizeH="0" baseline="0" noProof="0" dirty="0" err="1">
                <a:ln>
                  <a:noFill/>
                </a:ln>
                <a:solidFill>
                  <a:prstClr val="black"/>
                </a:solidFill>
                <a:effectLst/>
                <a:uLnTx/>
                <a:uFillTx/>
                <a:ea typeface="+mn-ea"/>
                <a:cs typeface="+mn-cs"/>
              </a:rPr>
              <a:t>int</a:t>
            </a:r>
            <a:r>
              <a:rPr kumimoji="0" lang="en-US" sz="2800" b="0" i="0" u="none" strike="noStrike" kern="1200" cap="none" spc="0" normalizeH="0" baseline="0" noProof="0" dirty="0">
                <a:ln>
                  <a:noFill/>
                </a:ln>
                <a:solidFill>
                  <a:prstClr val="black"/>
                </a:solidFill>
                <a:effectLst/>
                <a:uLnTx/>
                <a:uFillTx/>
                <a:ea typeface="+mn-ea"/>
                <a:cs typeface="+mn-cs"/>
              </a:rPr>
              <a:t> 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ea typeface="+mn-ea"/>
                <a:cs typeface="+mn-cs"/>
              </a:rPr>
              <a:t>    if(a == 0) return 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ea typeface="+mn-ea"/>
                <a:cs typeface="+mn-cs"/>
              </a:rPr>
              <a:t>    return a * fact(a - 1);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2800" b="0" i="0" u="none" strike="noStrike" kern="1200" cap="none" spc="0" normalizeH="0" baseline="0" noProof="0" dirty="0" err="1">
                <a:ln>
                  <a:noFill/>
                </a:ln>
                <a:solidFill>
                  <a:prstClr val="black"/>
                </a:solidFill>
                <a:effectLst/>
                <a:uLnTx/>
                <a:uFillTx/>
                <a:ea typeface="+mn-ea"/>
                <a:cs typeface="+mn-cs"/>
              </a:rPr>
              <a:t>int</a:t>
            </a:r>
            <a:r>
              <a:rPr kumimoji="0" lang="en-IN" sz="2800" b="0" i="0" u="none" strike="noStrike" kern="1200" cap="none" spc="0" normalizeH="0" baseline="0" noProof="0" dirty="0">
                <a:ln>
                  <a:noFill/>
                </a:ln>
                <a:solidFill>
                  <a:prstClr val="black"/>
                </a:solidFill>
                <a:effectLst/>
                <a:uLnTx/>
                <a:uFillTx/>
                <a:ea typeface="+mn-ea"/>
                <a:cs typeface="+mn-cs"/>
              </a:rPr>
              <a:t> main(){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2800" b="0" i="0" u="none" strike="noStrike" kern="1200" cap="none" spc="0" normalizeH="0" baseline="0" noProof="0" dirty="0">
                <a:ln>
                  <a:noFill/>
                </a:ln>
                <a:solidFill>
                  <a:prstClr val="black"/>
                </a:solidFill>
                <a:effectLst/>
                <a:uLnTx/>
                <a:uFillTx/>
                <a:ea typeface="+mn-ea"/>
                <a:cs typeface="+mn-cs"/>
              </a:rPr>
              <a:t>    </a:t>
            </a:r>
            <a:r>
              <a:rPr kumimoji="0" lang="en-IN" sz="2800" b="0" i="0" u="none" strike="noStrike" kern="1200" cap="none" spc="0" normalizeH="0" baseline="0" noProof="0" dirty="0" err="1">
                <a:ln>
                  <a:noFill/>
                </a:ln>
                <a:solidFill>
                  <a:prstClr val="black"/>
                </a:solidFill>
                <a:effectLst/>
                <a:uLnTx/>
                <a:uFillTx/>
                <a:ea typeface="+mn-ea"/>
                <a:cs typeface="+mn-cs"/>
              </a:rPr>
              <a:t>printf</a:t>
            </a:r>
            <a:r>
              <a:rPr kumimoji="0" lang="en-IN" sz="2800" b="0" i="0" u="none" strike="noStrike" kern="1200" cap="none" spc="0" normalizeH="0" baseline="0" noProof="0" dirty="0">
                <a:ln>
                  <a:noFill/>
                </a:ln>
                <a:solidFill>
                  <a:prstClr val="black"/>
                </a:solidFill>
                <a:effectLst/>
                <a:uLnTx/>
                <a:uFillTx/>
                <a:ea typeface="+mn-ea"/>
                <a:cs typeface="+mn-cs"/>
              </a:rPr>
              <a:t>("%d", fact(1+1));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2800" b="0" i="0" u="none" strike="noStrike" kern="1200" cap="none" spc="0" normalizeH="0" baseline="0" noProof="0" dirty="0">
                <a:ln>
                  <a:noFill/>
                </a:ln>
                <a:solidFill>
                  <a:prstClr val="black"/>
                </a:solidFill>
                <a:effectLst/>
                <a:uLnTx/>
                <a:uFillTx/>
                <a:ea typeface="+mn-ea"/>
                <a:cs typeface="+mn-cs"/>
              </a:rPr>
              <a:t>}</a:t>
            </a:r>
            <a:endParaRPr kumimoji="0" lang="en-US" sz="2800" b="0" i="0" u="none" strike="noStrike" kern="1200" cap="none" spc="0" normalizeH="0" baseline="0" noProof="0" dirty="0">
              <a:ln>
                <a:noFill/>
              </a:ln>
              <a:solidFill>
                <a:prstClr val="black"/>
              </a:solidFill>
              <a:effectLst/>
              <a:uLnTx/>
              <a:uFillTx/>
              <a:ea typeface="+mn-ea"/>
              <a:cs typeface="+mn-cs"/>
            </a:endParaRPr>
          </a:p>
        </p:txBody>
      </p:sp>
      <p:grpSp>
        <p:nvGrpSpPr>
          <p:cNvPr id="7" name="Group 6"/>
          <p:cNvGrpSpPr/>
          <p:nvPr/>
        </p:nvGrpSpPr>
        <p:grpSpPr>
          <a:xfrm>
            <a:off x="904775" y="4170510"/>
            <a:ext cx="2956819" cy="2653747"/>
            <a:chOff x="8896863" y="4966935"/>
            <a:chExt cx="2956819" cy="2653747"/>
          </a:xfrm>
        </p:grpSpPr>
        <p:sp>
          <p:nvSpPr>
            <p:cNvPr id="8" name="Rectangle 7"/>
            <p:cNvSpPr/>
            <p:nvPr/>
          </p:nvSpPr>
          <p:spPr>
            <a:xfrm>
              <a:off x="8896863" y="5175325"/>
              <a:ext cx="2956819" cy="244535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grpSp>
          <p:nvGrpSpPr>
            <p:cNvPr id="9" name="Group 8"/>
            <p:cNvGrpSpPr/>
            <p:nvPr/>
          </p:nvGrpSpPr>
          <p:grpSpPr>
            <a:xfrm>
              <a:off x="9799650" y="4966935"/>
              <a:ext cx="1858617" cy="904461"/>
              <a:chOff x="3286682" y="2526287"/>
              <a:chExt cx="1858617" cy="904461"/>
            </a:xfrm>
          </p:grpSpPr>
          <p:sp>
            <p:nvSpPr>
              <p:cNvPr id="11" name="Rounded Rectangle 10"/>
              <p:cNvSpPr/>
              <p:nvPr/>
            </p:nvSpPr>
            <p:spPr>
              <a:xfrm>
                <a:off x="3286682" y="2526287"/>
                <a:ext cx="1858617" cy="904461"/>
              </a:xfrm>
              <a:prstGeom prst="roundRect">
                <a:avLst>
                  <a:gd name="adj" fmla="val 39133"/>
                </a:avLst>
              </a:prstGeom>
              <a:solidFill>
                <a:schemeClr val="tx1">
                  <a:lumMod val="50000"/>
                  <a:lumOff val="50000"/>
                </a:schemeClr>
              </a:solidFill>
              <a:ln w="1270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2" name="Oval 11"/>
              <p:cNvSpPr/>
              <p:nvPr/>
            </p:nvSpPr>
            <p:spPr>
              <a:xfrm>
                <a:off x="3560560" y="2734677"/>
                <a:ext cx="487680" cy="487680"/>
              </a:xfrm>
              <a:prstGeom prst="ellipse">
                <a:avLst/>
              </a:prstGeom>
              <a:solidFill>
                <a:schemeClr val="tx1"/>
              </a:solidFill>
              <a:ln w="920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3" name="Oval 12"/>
              <p:cNvSpPr/>
              <p:nvPr/>
            </p:nvSpPr>
            <p:spPr>
              <a:xfrm>
                <a:off x="4352929" y="2734677"/>
                <a:ext cx="487680" cy="487680"/>
              </a:xfrm>
              <a:prstGeom prst="ellipse">
                <a:avLst/>
              </a:prstGeom>
              <a:solidFill>
                <a:schemeClr val="tx1"/>
              </a:solidFill>
              <a:ln w="920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grpSp>
        <p:sp>
          <p:nvSpPr>
            <p:cNvPr id="10" name="TextBox 9"/>
            <p:cNvSpPr txBox="1"/>
            <p:nvPr/>
          </p:nvSpPr>
          <p:spPr>
            <a:xfrm>
              <a:off x="10141004" y="5877995"/>
              <a:ext cx="1175907"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main()</a:t>
              </a:r>
              <a:endParaRPr kumimoji="0" lang="en-US" sz="2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grpSp>
      <p:grpSp>
        <p:nvGrpSpPr>
          <p:cNvPr id="15" name="Group 14"/>
          <p:cNvGrpSpPr/>
          <p:nvPr/>
        </p:nvGrpSpPr>
        <p:grpSpPr>
          <a:xfrm>
            <a:off x="4398366" y="4651054"/>
            <a:ext cx="7455318" cy="1990825"/>
            <a:chOff x="4398366" y="4732998"/>
            <a:chExt cx="7455318" cy="1990825"/>
          </a:xfrm>
        </p:grpSpPr>
        <p:sp>
          <p:nvSpPr>
            <p:cNvPr id="16" name="Rectangle 15"/>
            <p:cNvSpPr/>
            <p:nvPr/>
          </p:nvSpPr>
          <p:spPr>
            <a:xfrm>
              <a:off x="4398366" y="4974536"/>
              <a:ext cx="7455318" cy="174928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grpSp>
          <p:nvGrpSpPr>
            <p:cNvPr id="17" name="Group 16"/>
            <p:cNvGrpSpPr/>
            <p:nvPr/>
          </p:nvGrpSpPr>
          <p:grpSpPr>
            <a:xfrm>
              <a:off x="9799650" y="4732998"/>
              <a:ext cx="1858617" cy="904461"/>
              <a:chOff x="3286682" y="2292350"/>
              <a:chExt cx="1858617" cy="904461"/>
            </a:xfrm>
          </p:grpSpPr>
          <p:sp>
            <p:nvSpPr>
              <p:cNvPr id="19" name="Rounded Rectangle 18"/>
              <p:cNvSpPr/>
              <p:nvPr/>
            </p:nvSpPr>
            <p:spPr>
              <a:xfrm>
                <a:off x="3286682" y="2292350"/>
                <a:ext cx="1858617" cy="904461"/>
              </a:xfrm>
              <a:prstGeom prst="roundRect">
                <a:avLst>
                  <a:gd name="adj" fmla="val 39133"/>
                </a:avLst>
              </a:prstGeom>
              <a:solidFill>
                <a:schemeClr val="tx1">
                  <a:lumMod val="50000"/>
                  <a:lumOff val="50000"/>
                </a:schemeClr>
              </a:solidFill>
              <a:ln w="1270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20" name="Oval 19"/>
              <p:cNvSpPr/>
              <p:nvPr/>
            </p:nvSpPr>
            <p:spPr>
              <a:xfrm>
                <a:off x="3560560" y="2500740"/>
                <a:ext cx="487680" cy="487680"/>
              </a:xfrm>
              <a:prstGeom prst="ellipse">
                <a:avLst/>
              </a:prstGeom>
              <a:solidFill>
                <a:schemeClr val="tx1"/>
              </a:solidFill>
              <a:ln w="920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21" name="Oval 20"/>
              <p:cNvSpPr/>
              <p:nvPr/>
            </p:nvSpPr>
            <p:spPr>
              <a:xfrm>
                <a:off x="4352929" y="2500740"/>
                <a:ext cx="487680" cy="487680"/>
              </a:xfrm>
              <a:prstGeom prst="ellipse">
                <a:avLst/>
              </a:prstGeom>
              <a:solidFill>
                <a:schemeClr val="tx1"/>
              </a:solidFill>
              <a:ln w="920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grpSp>
        <p:sp>
          <p:nvSpPr>
            <p:cNvPr id="18" name="TextBox 17"/>
            <p:cNvSpPr txBox="1"/>
            <p:nvPr/>
          </p:nvSpPr>
          <p:spPr>
            <a:xfrm>
              <a:off x="10141004" y="5644058"/>
              <a:ext cx="1175907"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fact()</a:t>
              </a:r>
              <a:endParaRPr kumimoji="0" lang="en-US" sz="2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grpSp>
      <p:grpSp>
        <p:nvGrpSpPr>
          <p:cNvPr id="36" name="Group 35"/>
          <p:cNvGrpSpPr/>
          <p:nvPr/>
        </p:nvGrpSpPr>
        <p:grpSpPr>
          <a:xfrm>
            <a:off x="4508541" y="4967734"/>
            <a:ext cx="1214175" cy="1808322"/>
            <a:chOff x="4529194" y="2865736"/>
            <a:chExt cx="1214175" cy="1808322"/>
          </a:xfrm>
        </p:grpSpPr>
        <p:sp>
          <p:nvSpPr>
            <p:cNvPr id="37" name="Rectangle 36"/>
            <p:cNvSpPr/>
            <p:nvPr/>
          </p:nvSpPr>
          <p:spPr>
            <a:xfrm>
              <a:off x="4529194" y="2865736"/>
              <a:ext cx="1214175" cy="1117600"/>
            </a:xfrm>
            <a:prstGeom prst="rect">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38" name="Rectangle 37"/>
            <p:cNvSpPr/>
            <p:nvPr/>
          </p:nvSpPr>
          <p:spPr>
            <a:xfrm>
              <a:off x="4903685" y="3843061"/>
              <a:ext cx="465192" cy="83099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4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a</a:t>
              </a:r>
              <a:endParaRPr kumimoji="0" lang="en-US" sz="4800" b="0" i="0" u="none" strike="noStrike" kern="1200" cap="none" spc="0" normalizeH="0" baseline="0" noProof="0" dirty="0">
                <a:ln>
                  <a:noFill/>
                </a:ln>
                <a:solidFill>
                  <a:prstClr val="black"/>
                </a:solidFill>
                <a:effectLst/>
                <a:uLnTx/>
                <a:uFillTx/>
                <a:latin typeface="Calibri Light" panose="020F0302020204030204"/>
                <a:ea typeface="+mn-ea"/>
                <a:cs typeface="+mn-cs"/>
              </a:endParaRPr>
            </a:p>
          </p:txBody>
        </p:sp>
      </p:grpSp>
      <p:sp>
        <p:nvSpPr>
          <p:cNvPr id="39" name="Rectangle 38"/>
          <p:cNvSpPr/>
          <p:nvPr/>
        </p:nvSpPr>
        <p:spPr>
          <a:xfrm>
            <a:off x="5820915" y="4967734"/>
            <a:ext cx="1214175" cy="1117600"/>
          </a:xfrm>
          <a:prstGeom prst="rect">
            <a:avLst/>
          </a:prstGeom>
          <a:solidFill>
            <a:schemeClr val="accent3">
              <a:alpha val="50000"/>
            </a:schemeClr>
          </a:solidFill>
          <a:ln w="381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40" name="Rectangle 39"/>
          <p:cNvSpPr/>
          <p:nvPr/>
        </p:nvSpPr>
        <p:spPr>
          <a:xfrm>
            <a:off x="7135204" y="4967734"/>
            <a:ext cx="1214175" cy="1117600"/>
          </a:xfrm>
          <a:prstGeom prst="rect">
            <a:avLst/>
          </a:prstGeom>
          <a:solidFill>
            <a:schemeClr val="accent3">
              <a:alpha val="50000"/>
            </a:schemeClr>
          </a:solidFill>
          <a:ln w="381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grpSp>
        <p:nvGrpSpPr>
          <p:cNvPr id="41" name="Group 40"/>
          <p:cNvGrpSpPr/>
          <p:nvPr/>
        </p:nvGrpSpPr>
        <p:grpSpPr>
          <a:xfrm>
            <a:off x="4398366" y="2470159"/>
            <a:ext cx="7455317" cy="1990825"/>
            <a:chOff x="4398366" y="4732998"/>
            <a:chExt cx="7455317" cy="1990825"/>
          </a:xfrm>
        </p:grpSpPr>
        <p:sp>
          <p:nvSpPr>
            <p:cNvPr id="42" name="Rectangle 41"/>
            <p:cNvSpPr/>
            <p:nvPr/>
          </p:nvSpPr>
          <p:spPr>
            <a:xfrm>
              <a:off x="4398366" y="4974536"/>
              <a:ext cx="7455317" cy="174928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grpSp>
          <p:nvGrpSpPr>
            <p:cNvPr id="43" name="Group 42"/>
            <p:cNvGrpSpPr/>
            <p:nvPr/>
          </p:nvGrpSpPr>
          <p:grpSpPr>
            <a:xfrm>
              <a:off x="9799650" y="4732998"/>
              <a:ext cx="1858617" cy="904461"/>
              <a:chOff x="3286682" y="2292350"/>
              <a:chExt cx="1858617" cy="904461"/>
            </a:xfrm>
          </p:grpSpPr>
          <p:sp>
            <p:nvSpPr>
              <p:cNvPr id="45" name="Rounded Rectangle 44"/>
              <p:cNvSpPr/>
              <p:nvPr/>
            </p:nvSpPr>
            <p:spPr>
              <a:xfrm>
                <a:off x="3286682" y="2292350"/>
                <a:ext cx="1858617" cy="904461"/>
              </a:xfrm>
              <a:prstGeom prst="roundRect">
                <a:avLst>
                  <a:gd name="adj" fmla="val 39133"/>
                </a:avLst>
              </a:prstGeom>
              <a:solidFill>
                <a:schemeClr val="tx1">
                  <a:lumMod val="50000"/>
                  <a:lumOff val="50000"/>
                </a:schemeClr>
              </a:solidFill>
              <a:ln w="1270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46" name="Oval 45"/>
              <p:cNvSpPr/>
              <p:nvPr/>
            </p:nvSpPr>
            <p:spPr>
              <a:xfrm>
                <a:off x="3560560" y="2500740"/>
                <a:ext cx="487680" cy="487680"/>
              </a:xfrm>
              <a:prstGeom prst="ellipse">
                <a:avLst/>
              </a:prstGeom>
              <a:solidFill>
                <a:schemeClr val="tx1"/>
              </a:solidFill>
              <a:ln w="920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47" name="Oval 46"/>
              <p:cNvSpPr/>
              <p:nvPr/>
            </p:nvSpPr>
            <p:spPr>
              <a:xfrm>
                <a:off x="4352929" y="2500740"/>
                <a:ext cx="487680" cy="487680"/>
              </a:xfrm>
              <a:prstGeom prst="ellipse">
                <a:avLst/>
              </a:prstGeom>
              <a:solidFill>
                <a:schemeClr val="tx1"/>
              </a:solidFill>
              <a:ln w="920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grpSp>
        <p:sp>
          <p:nvSpPr>
            <p:cNvPr id="44" name="TextBox 43"/>
            <p:cNvSpPr txBox="1"/>
            <p:nvPr/>
          </p:nvSpPr>
          <p:spPr>
            <a:xfrm>
              <a:off x="10141004" y="5644058"/>
              <a:ext cx="1175907"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fact()</a:t>
              </a:r>
              <a:endParaRPr kumimoji="0" lang="en-US" sz="2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grpSp>
      <p:grpSp>
        <p:nvGrpSpPr>
          <p:cNvPr id="48" name="Group 47"/>
          <p:cNvGrpSpPr/>
          <p:nvPr/>
        </p:nvGrpSpPr>
        <p:grpSpPr>
          <a:xfrm>
            <a:off x="4398366" y="324601"/>
            <a:ext cx="7455317" cy="1990825"/>
            <a:chOff x="4398366" y="4732998"/>
            <a:chExt cx="7455317" cy="1990825"/>
          </a:xfrm>
        </p:grpSpPr>
        <p:sp>
          <p:nvSpPr>
            <p:cNvPr id="49" name="Rectangle 48"/>
            <p:cNvSpPr/>
            <p:nvPr/>
          </p:nvSpPr>
          <p:spPr>
            <a:xfrm>
              <a:off x="4398366" y="4974536"/>
              <a:ext cx="7455317" cy="174928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grpSp>
          <p:nvGrpSpPr>
            <p:cNvPr id="50" name="Group 49"/>
            <p:cNvGrpSpPr/>
            <p:nvPr/>
          </p:nvGrpSpPr>
          <p:grpSpPr>
            <a:xfrm>
              <a:off x="9799650" y="4732998"/>
              <a:ext cx="1858617" cy="904461"/>
              <a:chOff x="3286682" y="2292350"/>
              <a:chExt cx="1858617" cy="904461"/>
            </a:xfrm>
          </p:grpSpPr>
          <p:sp>
            <p:nvSpPr>
              <p:cNvPr id="52" name="Rounded Rectangle 51"/>
              <p:cNvSpPr/>
              <p:nvPr/>
            </p:nvSpPr>
            <p:spPr>
              <a:xfrm>
                <a:off x="3286682" y="2292350"/>
                <a:ext cx="1858617" cy="904461"/>
              </a:xfrm>
              <a:prstGeom prst="roundRect">
                <a:avLst>
                  <a:gd name="adj" fmla="val 39133"/>
                </a:avLst>
              </a:prstGeom>
              <a:solidFill>
                <a:schemeClr val="tx1">
                  <a:lumMod val="50000"/>
                  <a:lumOff val="50000"/>
                </a:schemeClr>
              </a:solidFill>
              <a:ln w="1270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53" name="Oval 52"/>
              <p:cNvSpPr/>
              <p:nvPr/>
            </p:nvSpPr>
            <p:spPr>
              <a:xfrm>
                <a:off x="3560560" y="2500740"/>
                <a:ext cx="487680" cy="487680"/>
              </a:xfrm>
              <a:prstGeom prst="ellipse">
                <a:avLst/>
              </a:prstGeom>
              <a:solidFill>
                <a:schemeClr val="tx1"/>
              </a:solidFill>
              <a:ln w="920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54" name="Oval 53"/>
              <p:cNvSpPr/>
              <p:nvPr/>
            </p:nvSpPr>
            <p:spPr>
              <a:xfrm>
                <a:off x="4352929" y="2500740"/>
                <a:ext cx="487680" cy="487680"/>
              </a:xfrm>
              <a:prstGeom prst="ellipse">
                <a:avLst/>
              </a:prstGeom>
              <a:solidFill>
                <a:schemeClr val="tx1"/>
              </a:solidFill>
              <a:ln w="920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grpSp>
        <p:sp>
          <p:nvSpPr>
            <p:cNvPr id="51" name="TextBox 50"/>
            <p:cNvSpPr txBox="1"/>
            <p:nvPr/>
          </p:nvSpPr>
          <p:spPr>
            <a:xfrm>
              <a:off x="10141004" y="5644058"/>
              <a:ext cx="1175907"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fact()</a:t>
              </a:r>
              <a:endParaRPr kumimoji="0" lang="en-US" sz="2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grpSp>
      <p:grpSp>
        <p:nvGrpSpPr>
          <p:cNvPr id="55" name="Group 54"/>
          <p:cNvGrpSpPr/>
          <p:nvPr/>
        </p:nvGrpSpPr>
        <p:grpSpPr>
          <a:xfrm>
            <a:off x="4508541" y="2815820"/>
            <a:ext cx="1214175" cy="1808322"/>
            <a:chOff x="4529194" y="2865736"/>
            <a:chExt cx="1214175" cy="1808322"/>
          </a:xfrm>
        </p:grpSpPr>
        <p:sp>
          <p:nvSpPr>
            <p:cNvPr id="56" name="Rectangle 55"/>
            <p:cNvSpPr/>
            <p:nvPr/>
          </p:nvSpPr>
          <p:spPr>
            <a:xfrm>
              <a:off x="4529194" y="2865736"/>
              <a:ext cx="1214175" cy="1117600"/>
            </a:xfrm>
            <a:prstGeom prst="rect">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57" name="Rectangle 56"/>
            <p:cNvSpPr/>
            <p:nvPr/>
          </p:nvSpPr>
          <p:spPr>
            <a:xfrm>
              <a:off x="4903685" y="3843061"/>
              <a:ext cx="465192" cy="83099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4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a</a:t>
              </a:r>
              <a:endParaRPr kumimoji="0" lang="en-US" sz="4800" b="0" i="0" u="none" strike="noStrike" kern="1200" cap="none" spc="0" normalizeH="0" baseline="0" noProof="0" dirty="0">
                <a:ln>
                  <a:noFill/>
                </a:ln>
                <a:solidFill>
                  <a:prstClr val="black"/>
                </a:solidFill>
                <a:effectLst/>
                <a:uLnTx/>
                <a:uFillTx/>
                <a:latin typeface="Calibri Light" panose="020F0302020204030204"/>
                <a:ea typeface="+mn-ea"/>
                <a:cs typeface="+mn-cs"/>
              </a:endParaRPr>
            </a:p>
          </p:txBody>
        </p:sp>
      </p:grpSp>
      <p:sp>
        <p:nvSpPr>
          <p:cNvPr id="58" name="Rectangle 57"/>
          <p:cNvSpPr/>
          <p:nvPr/>
        </p:nvSpPr>
        <p:spPr>
          <a:xfrm>
            <a:off x="5820915" y="2815820"/>
            <a:ext cx="1214175" cy="1117600"/>
          </a:xfrm>
          <a:prstGeom prst="rect">
            <a:avLst/>
          </a:prstGeom>
          <a:solidFill>
            <a:schemeClr val="accent3">
              <a:alpha val="50000"/>
            </a:schemeClr>
          </a:solidFill>
          <a:ln w="381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59" name="Rectangle 58"/>
          <p:cNvSpPr/>
          <p:nvPr/>
        </p:nvSpPr>
        <p:spPr>
          <a:xfrm>
            <a:off x="7135204" y="2815820"/>
            <a:ext cx="1214175" cy="1117600"/>
          </a:xfrm>
          <a:prstGeom prst="rect">
            <a:avLst/>
          </a:prstGeom>
          <a:solidFill>
            <a:schemeClr val="accent3">
              <a:alpha val="50000"/>
            </a:schemeClr>
          </a:solidFill>
          <a:ln w="381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grpSp>
        <p:nvGrpSpPr>
          <p:cNvPr id="63" name="Group 62"/>
          <p:cNvGrpSpPr/>
          <p:nvPr/>
        </p:nvGrpSpPr>
        <p:grpSpPr>
          <a:xfrm>
            <a:off x="4508541" y="637875"/>
            <a:ext cx="1214175" cy="1808322"/>
            <a:chOff x="4529194" y="2865736"/>
            <a:chExt cx="1214175" cy="1808322"/>
          </a:xfrm>
        </p:grpSpPr>
        <p:sp>
          <p:nvSpPr>
            <p:cNvPr id="64" name="Rectangle 63"/>
            <p:cNvSpPr/>
            <p:nvPr/>
          </p:nvSpPr>
          <p:spPr>
            <a:xfrm>
              <a:off x="4529194" y="2865736"/>
              <a:ext cx="1214175" cy="1117600"/>
            </a:xfrm>
            <a:prstGeom prst="rect">
              <a:avLst/>
            </a:prstGeom>
            <a:solidFill>
              <a:srgbClr val="AFD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65" name="Rectangle 64"/>
            <p:cNvSpPr/>
            <p:nvPr/>
          </p:nvSpPr>
          <p:spPr>
            <a:xfrm>
              <a:off x="4903685" y="3843061"/>
              <a:ext cx="465192" cy="83099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4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a</a:t>
              </a:r>
              <a:endParaRPr kumimoji="0" lang="en-US" sz="4800" b="0" i="0" u="none" strike="noStrike" kern="1200" cap="none" spc="0" normalizeH="0" baseline="0" noProof="0" dirty="0">
                <a:ln>
                  <a:noFill/>
                </a:ln>
                <a:solidFill>
                  <a:prstClr val="black"/>
                </a:solidFill>
                <a:effectLst/>
                <a:uLnTx/>
                <a:uFillTx/>
                <a:latin typeface="Calibri Light" panose="020F0302020204030204"/>
                <a:ea typeface="+mn-ea"/>
                <a:cs typeface="+mn-cs"/>
              </a:endParaRPr>
            </a:p>
          </p:txBody>
        </p:sp>
      </p:grpSp>
      <p:sp>
        <p:nvSpPr>
          <p:cNvPr id="66" name="Rectangle 65"/>
          <p:cNvSpPr/>
          <p:nvPr/>
        </p:nvSpPr>
        <p:spPr>
          <a:xfrm>
            <a:off x="1077139" y="5623767"/>
            <a:ext cx="1214175" cy="1117600"/>
          </a:xfrm>
          <a:prstGeom prst="rect">
            <a:avLst/>
          </a:prstGeom>
          <a:solidFill>
            <a:srgbClr val="AFD8F8"/>
          </a:solidFill>
          <a:ln w="381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67" name="TextBox 66"/>
          <p:cNvSpPr txBox="1"/>
          <p:nvPr/>
        </p:nvSpPr>
        <p:spPr>
          <a:xfrm>
            <a:off x="1469642" y="5784241"/>
            <a:ext cx="387625"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44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2</a:t>
            </a:r>
            <a:endParaRPr kumimoji="0" lang="en-US" sz="44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
        <p:nvSpPr>
          <p:cNvPr id="68" name="TextBox 67"/>
          <p:cNvSpPr txBox="1"/>
          <p:nvPr/>
        </p:nvSpPr>
        <p:spPr>
          <a:xfrm>
            <a:off x="1468841" y="5784240"/>
            <a:ext cx="387625"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44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2</a:t>
            </a:r>
            <a:endParaRPr kumimoji="0" lang="en-US" sz="44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
        <p:nvSpPr>
          <p:cNvPr id="69" name="TextBox 68"/>
          <p:cNvSpPr txBox="1"/>
          <p:nvPr/>
        </p:nvSpPr>
        <p:spPr>
          <a:xfrm>
            <a:off x="6201591" y="5141812"/>
            <a:ext cx="387625"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44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1</a:t>
            </a:r>
            <a:endParaRPr kumimoji="0" lang="en-US" sz="44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
        <p:nvSpPr>
          <p:cNvPr id="70" name="TextBox 69"/>
          <p:cNvSpPr txBox="1"/>
          <p:nvPr/>
        </p:nvSpPr>
        <p:spPr>
          <a:xfrm>
            <a:off x="6201590" y="5141812"/>
            <a:ext cx="387625"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44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1</a:t>
            </a:r>
            <a:endParaRPr kumimoji="0" lang="en-US" sz="44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
        <p:nvSpPr>
          <p:cNvPr id="72" name="TextBox 71"/>
          <p:cNvSpPr txBox="1"/>
          <p:nvPr/>
        </p:nvSpPr>
        <p:spPr>
          <a:xfrm>
            <a:off x="6201589" y="2984753"/>
            <a:ext cx="387625"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44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0</a:t>
            </a:r>
            <a:endParaRPr kumimoji="0" lang="en-US" sz="44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
        <p:nvSpPr>
          <p:cNvPr id="73" name="TextBox 72"/>
          <p:cNvSpPr txBox="1"/>
          <p:nvPr/>
        </p:nvSpPr>
        <p:spPr>
          <a:xfrm>
            <a:off x="6199626" y="2984753"/>
            <a:ext cx="387625"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44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0</a:t>
            </a:r>
            <a:endParaRPr kumimoji="0" lang="en-US" sz="44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
        <p:nvSpPr>
          <p:cNvPr id="76" name="Rectangle 75"/>
          <p:cNvSpPr/>
          <p:nvPr/>
        </p:nvSpPr>
        <p:spPr>
          <a:xfrm>
            <a:off x="8449493" y="2815820"/>
            <a:ext cx="1214175" cy="1117600"/>
          </a:xfrm>
          <a:prstGeom prst="rect">
            <a:avLst/>
          </a:prstGeom>
          <a:solidFill>
            <a:schemeClr val="accent3">
              <a:alpha val="50000"/>
            </a:schemeClr>
          </a:solidFill>
          <a:ln w="381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77" name="TextBox 76"/>
          <p:cNvSpPr txBox="1"/>
          <p:nvPr/>
        </p:nvSpPr>
        <p:spPr>
          <a:xfrm>
            <a:off x="8826716" y="2989899"/>
            <a:ext cx="387625"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44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1</a:t>
            </a:r>
            <a:endParaRPr kumimoji="0" lang="en-US" sz="44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
        <p:nvSpPr>
          <p:cNvPr id="78" name="TextBox 77"/>
          <p:cNvSpPr txBox="1"/>
          <p:nvPr/>
        </p:nvSpPr>
        <p:spPr>
          <a:xfrm>
            <a:off x="8826715" y="2989899"/>
            <a:ext cx="387625"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44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1</a:t>
            </a:r>
            <a:endParaRPr kumimoji="0" lang="en-US" sz="44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
        <p:nvSpPr>
          <p:cNvPr id="79" name="Rectangle 78"/>
          <p:cNvSpPr/>
          <p:nvPr/>
        </p:nvSpPr>
        <p:spPr>
          <a:xfrm>
            <a:off x="8449493" y="4967732"/>
            <a:ext cx="1214175" cy="1117600"/>
          </a:xfrm>
          <a:prstGeom prst="rect">
            <a:avLst/>
          </a:prstGeom>
          <a:solidFill>
            <a:schemeClr val="accent3">
              <a:alpha val="50000"/>
            </a:schemeClr>
          </a:solidFill>
          <a:ln w="381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80" name="TextBox 79"/>
          <p:cNvSpPr txBox="1"/>
          <p:nvPr/>
        </p:nvSpPr>
        <p:spPr>
          <a:xfrm>
            <a:off x="8827516" y="5124456"/>
            <a:ext cx="387625"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44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2</a:t>
            </a:r>
            <a:endParaRPr kumimoji="0" lang="en-US" sz="44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
        <p:nvSpPr>
          <p:cNvPr id="81" name="TextBox 80"/>
          <p:cNvSpPr txBox="1"/>
          <p:nvPr/>
        </p:nvSpPr>
        <p:spPr>
          <a:xfrm>
            <a:off x="8826715" y="5124455"/>
            <a:ext cx="387625"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44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2</a:t>
            </a:r>
            <a:endParaRPr kumimoji="0" lang="en-US" sz="44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
        <p:nvSpPr>
          <p:cNvPr id="83" name="Rectangular Callout 82"/>
          <p:cNvSpPr/>
          <p:nvPr/>
        </p:nvSpPr>
        <p:spPr>
          <a:xfrm>
            <a:off x="1091653" y="4781798"/>
            <a:ext cx="571001" cy="599544"/>
          </a:xfrm>
          <a:prstGeom prst="wedgeRectCallout">
            <a:avLst>
              <a:gd name="adj1" fmla="val 129359"/>
              <a:gd name="adj2" fmla="val -31821"/>
            </a:avLst>
          </a:prstGeom>
          <a:solidFill>
            <a:schemeClr val="bg1"/>
          </a:solidFill>
          <a:ln w="444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a:t>
            </a: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6" name="Rectangle 85"/>
          <p:cNvSpPr/>
          <p:nvPr/>
        </p:nvSpPr>
        <p:spPr>
          <a:xfrm>
            <a:off x="5820915" y="637875"/>
            <a:ext cx="1214175" cy="1117600"/>
          </a:xfrm>
          <a:prstGeom prst="rect">
            <a:avLst/>
          </a:prstGeom>
          <a:solidFill>
            <a:srgbClr val="AFD8F8"/>
          </a:solidFill>
          <a:ln w="381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74" name="TextBox 73"/>
          <p:cNvSpPr txBox="1"/>
          <p:nvPr/>
        </p:nvSpPr>
        <p:spPr>
          <a:xfrm>
            <a:off x="6199627" y="804270"/>
            <a:ext cx="387625"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44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1</a:t>
            </a:r>
            <a:endParaRPr kumimoji="0" lang="en-US" sz="44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
        <p:nvSpPr>
          <p:cNvPr id="75" name="TextBox 74"/>
          <p:cNvSpPr txBox="1"/>
          <p:nvPr/>
        </p:nvSpPr>
        <p:spPr>
          <a:xfrm>
            <a:off x="6199626" y="804270"/>
            <a:ext cx="387625"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44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1</a:t>
            </a:r>
            <a:endParaRPr kumimoji="0" lang="en-US" sz="44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Tree>
    <p:extLst>
      <p:ext uri="{BB962C8B-B14F-4D97-AF65-F5344CB8AC3E}">
        <p14:creationId xmlns:p14="http://schemas.microsoft.com/office/powerpoint/2010/main" xmlns="" val="2192162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righ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2" presetClass="entr" presetSubtype="2" fill="hold" nodeType="click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wipe(right)">
                                      <p:cBhvr>
                                        <p:cTn id="25" dur="500"/>
                                        <p:tgtEl>
                                          <p:spTgt spid="15"/>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36"/>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68"/>
                                        </p:tgtEl>
                                        <p:attrNameLst>
                                          <p:attrName>style.visibility</p:attrName>
                                        </p:attrNameLst>
                                      </p:cBhvr>
                                      <p:to>
                                        <p:strVal val="visible"/>
                                      </p:to>
                                    </p:set>
                                  </p:childTnLst>
                                </p:cTn>
                              </p:par>
                            </p:childTnLst>
                          </p:cTn>
                        </p:par>
                        <p:par>
                          <p:cTn id="34" fill="hold">
                            <p:stCondLst>
                              <p:cond delay="0"/>
                            </p:stCondLst>
                            <p:childTnLst>
                              <p:par>
                                <p:cTn id="35" presetID="63" presetClass="path" presetSubtype="0" accel="50000" decel="50000" fill="hold" grpId="1" nodeType="afterEffect">
                                  <p:stCondLst>
                                    <p:cond delay="0"/>
                                  </p:stCondLst>
                                  <p:childTnLst>
                                    <p:animMotion origin="layout" path="M 1.875E-6 2.96296E-6 L 0.27838 -0.08982 " pathEditMode="relative" rAng="0" ptsTypes="AA">
                                      <p:cBhvr>
                                        <p:cTn id="36" dur="1000" fill="hold"/>
                                        <p:tgtEl>
                                          <p:spTgt spid="68"/>
                                        </p:tgtEl>
                                        <p:attrNameLst>
                                          <p:attrName>ppt_x</p:attrName>
                                          <p:attrName>ppt_y</p:attrName>
                                        </p:attrNameLst>
                                      </p:cBhvr>
                                      <p:rCtr x="13919" y="-4491"/>
                                    </p:animMotion>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6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22" presetClass="entr" presetSubtype="2" fill="hold" nodeType="clickEffect">
                                  <p:stCondLst>
                                    <p:cond delay="0"/>
                                  </p:stCondLst>
                                  <p:childTnLst>
                                    <p:set>
                                      <p:cBhvr>
                                        <p:cTn id="48" dur="1" fill="hold">
                                          <p:stCondLst>
                                            <p:cond delay="0"/>
                                          </p:stCondLst>
                                        </p:cTn>
                                        <p:tgtEl>
                                          <p:spTgt spid="41"/>
                                        </p:tgtEl>
                                        <p:attrNameLst>
                                          <p:attrName>style.visibility</p:attrName>
                                        </p:attrNameLst>
                                      </p:cBhvr>
                                      <p:to>
                                        <p:strVal val="visible"/>
                                      </p:to>
                                    </p:set>
                                    <p:animEffect transition="in" filter="wipe(right)">
                                      <p:cBhvr>
                                        <p:cTn id="49" dur="500"/>
                                        <p:tgtEl>
                                          <p:spTgt spid="41"/>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nodeType="clickEffect">
                                  <p:stCondLst>
                                    <p:cond delay="0"/>
                                  </p:stCondLst>
                                  <p:childTnLst>
                                    <p:set>
                                      <p:cBhvr>
                                        <p:cTn id="53" dur="1" fill="hold">
                                          <p:stCondLst>
                                            <p:cond delay="0"/>
                                          </p:stCondLst>
                                        </p:cTn>
                                        <p:tgtEl>
                                          <p:spTgt spid="55"/>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70"/>
                                        </p:tgtEl>
                                        <p:attrNameLst>
                                          <p:attrName>style.visibility</p:attrName>
                                        </p:attrNameLst>
                                      </p:cBhvr>
                                      <p:to>
                                        <p:strVal val="visible"/>
                                      </p:to>
                                    </p:set>
                                  </p:childTnLst>
                                </p:cTn>
                              </p:par>
                            </p:childTnLst>
                          </p:cTn>
                        </p:par>
                        <p:par>
                          <p:cTn id="58" fill="hold">
                            <p:stCondLst>
                              <p:cond delay="0"/>
                            </p:stCondLst>
                            <p:childTnLst>
                              <p:par>
                                <p:cTn id="59" presetID="64" presetClass="path" presetSubtype="0" accel="50000" decel="50000" fill="hold" grpId="1" nodeType="afterEffect">
                                  <p:stCondLst>
                                    <p:cond delay="0"/>
                                  </p:stCondLst>
                                  <p:childTnLst>
                                    <p:animMotion origin="layout" path="M 6.25E-7 2.96296E-6 L -0.10807 -0.31273 " pathEditMode="relative" rAng="0" ptsTypes="AA">
                                      <p:cBhvr>
                                        <p:cTn id="60" dur="1000" fill="hold"/>
                                        <p:tgtEl>
                                          <p:spTgt spid="70"/>
                                        </p:tgtEl>
                                        <p:attrNameLst>
                                          <p:attrName>ppt_x</p:attrName>
                                          <p:attrName>ppt_y</p:attrName>
                                        </p:attrNameLst>
                                      </p:cBhvr>
                                      <p:rCtr x="-5404" y="-15648"/>
                                    </p:animMotion>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58"/>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72"/>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22" presetClass="entr" presetSubtype="2" fill="hold" nodeType="clickEffect">
                                  <p:stCondLst>
                                    <p:cond delay="0"/>
                                  </p:stCondLst>
                                  <p:childTnLst>
                                    <p:set>
                                      <p:cBhvr>
                                        <p:cTn id="72" dur="1" fill="hold">
                                          <p:stCondLst>
                                            <p:cond delay="0"/>
                                          </p:stCondLst>
                                        </p:cTn>
                                        <p:tgtEl>
                                          <p:spTgt spid="48"/>
                                        </p:tgtEl>
                                        <p:attrNameLst>
                                          <p:attrName>style.visibility</p:attrName>
                                        </p:attrNameLst>
                                      </p:cBhvr>
                                      <p:to>
                                        <p:strVal val="visible"/>
                                      </p:to>
                                    </p:set>
                                    <p:animEffect transition="in" filter="wipe(right)">
                                      <p:cBhvr>
                                        <p:cTn id="73" dur="500"/>
                                        <p:tgtEl>
                                          <p:spTgt spid="48"/>
                                        </p:tgtEl>
                                      </p:cBhvr>
                                    </p:animEffect>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nodeType="clickEffect">
                                  <p:stCondLst>
                                    <p:cond delay="0"/>
                                  </p:stCondLst>
                                  <p:childTnLst>
                                    <p:set>
                                      <p:cBhvr>
                                        <p:cTn id="77" dur="1" fill="hold">
                                          <p:stCondLst>
                                            <p:cond delay="0"/>
                                          </p:stCondLst>
                                        </p:cTn>
                                        <p:tgtEl>
                                          <p:spTgt spid="63"/>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1" presetClass="entr" presetSubtype="0" fill="hold" grpId="0" nodeType="clickEffect">
                                  <p:stCondLst>
                                    <p:cond delay="0"/>
                                  </p:stCondLst>
                                  <p:childTnLst>
                                    <p:set>
                                      <p:cBhvr>
                                        <p:cTn id="81" dur="1" fill="hold">
                                          <p:stCondLst>
                                            <p:cond delay="0"/>
                                          </p:stCondLst>
                                        </p:cTn>
                                        <p:tgtEl>
                                          <p:spTgt spid="73"/>
                                        </p:tgtEl>
                                        <p:attrNameLst>
                                          <p:attrName>style.visibility</p:attrName>
                                        </p:attrNameLst>
                                      </p:cBhvr>
                                      <p:to>
                                        <p:strVal val="visible"/>
                                      </p:to>
                                    </p:set>
                                  </p:childTnLst>
                                </p:cTn>
                              </p:par>
                            </p:childTnLst>
                          </p:cTn>
                        </p:par>
                        <p:par>
                          <p:cTn id="82" fill="hold">
                            <p:stCondLst>
                              <p:cond delay="0"/>
                            </p:stCondLst>
                            <p:childTnLst>
                              <p:par>
                                <p:cTn id="83" presetID="64" presetClass="path" presetSubtype="0" accel="50000" decel="50000" fill="hold" grpId="1" nodeType="afterEffect">
                                  <p:stCondLst>
                                    <p:cond delay="0"/>
                                  </p:stCondLst>
                                  <p:childTnLst>
                                    <p:animMotion origin="layout" path="M 1.04167E-6 -3.7037E-6 L -0.10807 -0.31273 " pathEditMode="relative" rAng="0" ptsTypes="AA">
                                      <p:cBhvr>
                                        <p:cTn id="84" dur="1000" fill="hold"/>
                                        <p:tgtEl>
                                          <p:spTgt spid="73"/>
                                        </p:tgtEl>
                                        <p:attrNameLst>
                                          <p:attrName>ppt_x</p:attrName>
                                          <p:attrName>ppt_y</p:attrName>
                                        </p:attrNameLst>
                                      </p:cBhvr>
                                      <p:rCtr x="-5404" y="-15648"/>
                                    </p:animMotion>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86"/>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74"/>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59"/>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75"/>
                                        </p:tgtEl>
                                        <p:attrNameLst>
                                          <p:attrName>style.visibility</p:attrName>
                                        </p:attrNameLst>
                                      </p:cBhvr>
                                      <p:to>
                                        <p:strVal val="visible"/>
                                      </p:to>
                                    </p:set>
                                  </p:childTnLst>
                                </p:cTn>
                              </p:par>
                            </p:childTnLst>
                          </p:cTn>
                        </p:par>
                        <p:par>
                          <p:cTn id="101" fill="hold">
                            <p:stCondLst>
                              <p:cond delay="0"/>
                            </p:stCondLst>
                            <p:childTnLst>
                              <p:par>
                                <p:cTn id="102" presetID="64" presetClass="path" presetSubtype="0" accel="50000" decel="50000" fill="hold" grpId="1" nodeType="afterEffect">
                                  <p:stCondLst>
                                    <p:cond delay="0"/>
                                  </p:stCondLst>
                                  <p:childTnLst>
                                    <p:animMotion origin="layout" path="M 1.04167E-6 3.7037E-7 L 0.10729 0.31875 " pathEditMode="relative" rAng="0" ptsTypes="AA">
                                      <p:cBhvr>
                                        <p:cTn id="103" dur="1000" fill="hold"/>
                                        <p:tgtEl>
                                          <p:spTgt spid="75"/>
                                        </p:tgtEl>
                                        <p:attrNameLst>
                                          <p:attrName>ppt_x</p:attrName>
                                          <p:attrName>ppt_y</p:attrName>
                                        </p:attrNameLst>
                                      </p:cBhvr>
                                      <p:rCtr x="5365" y="15926"/>
                                    </p:animMotion>
                                  </p:childTnLst>
                                </p:cTn>
                              </p:par>
                            </p:childTnLst>
                          </p:cTn>
                        </p:par>
                      </p:childTnLst>
                    </p:cTn>
                  </p:par>
                  <p:par>
                    <p:cTn id="104" fill="hold">
                      <p:stCondLst>
                        <p:cond delay="indefinite"/>
                      </p:stCondLst>
                      <p:childTnLst>
                        <p:par>
                          <p:cTn id="105" fill="hold">
                            <p:stCondLst>
                              <p:cond delay="0"/>
                            </p:stCondLst>
                            <p:childTnLst>
                              <p:par>
                                <p:cTn id="106" presetID="1" presetClass="exit" presetSubtype="0" fill="hold" nodeType="clickEffect">
                                  <p:stCondLst>
                                    <p:cond delay="0"/>
                                  </p:stCondLst>
                                  <p:childTnLst>
                                    <p:set>
                                      <p:cBhvr>
                                        <p:cTn id="107" dur="1" fill="hold">
                                          <p:stCondLst>
                                            <p:cond delay="0"/>
                                          </p:stCondLst>
                                        </p:cTn>
                                        <p:tgtEl>
                                          <p:spTgt spid="48"/>
                                        </p:tgtEl>
                                        <p:attrNameLst>
                                          <p:attrName>style.visibility</p:attrName>
                                        </p:attrNameLst>
                                      </p:cBhvr>
                                      <p:to>
                                        <p:strVal val="hidden"/>
                                      </p:to>
                                    </p:set>
                                  </p:childTnLst>
                                </p:cTn>
                              </p:par>
                              <p:par>
                                <p:cTn id="108" presetID="1" presetClass="exit" presetSubtype="0" fill="hold" nodeType="withEffect">
                                  <p:stCondLst>
                                    <p:cond delay="0"/>
                                  </p:stCondLst>
                                  <p:childTnLst>
                                    <p:set>
                                      <p:cBhvr>
                                        <p:cTn id="109" dur="1" fill="hold">
                                          <p:stCondLst>
                                            <p:cond delay="0"/>
                                          </p:stCondLst>
                                        </p:cTn>
                                        <p:tgtEl>
                                          <p:spTgt spid="63"/>
                                        </p:tgtEl>
                                        <p:attrNameLst>
                                          <p:attrName>style.visibility</p:attrName>
                                        </p:attrNameLst>
                                      </p:cBhvr>
                                      <p:to>
                                        <p:strVal val="hidden"/>
                                      </p:to>
                                    </p:set>
                                  </p:childTnLst>
                                </p:cTn>
                              </p:par>
                              <p:par>
                                <p:cTn id="110" presetID="1" presetClass="exit" presetSubtype="0" fill="hold" grpId="2" nodeType="withEffect">
                                  <p:stCondLst>
                                    <p:cond delay="0"/>
                                  </p:stCondLst>
                                  <p:childTnLst>
                                    <p:set>
                                      <p:cBhvr>
                                        <p:cTn id="111" dur="1" fill="hold">
                                          <p:stCondLst>
                                            <p:cond delay="0"/>
                                          </p:stCondLst>
                                        </p:cTn>
                                        <p:tgtEl>
                                          <p:spTgt spid="73"/>
                                        </p:tgtEl>
                                        <p:attrNameLst>
                                          <p:attrName>style.visibility</p:attrName>
                                        </p:attrNameLst>
                                      </p:cBhvr>
                                      <p:to>
                                        <p:strVal val="hidden"/>
                                      </p:to>
                                    </p:set>
                                  </p:childTnLst>
                                </p:cTn>
                              </p:par>
                              <p:par>
                                <p:cTn id="112" presetID="1" presetClass="exit" presetSubtype="0" fill="hold" grpId="1" nodeType="withEffect">
                                  <p:stCondLst>
                                    <p:cond delay="0"/>
                                  </p:stCondLst>
                                  <p:childTnLst>
                                    <p:set>
                                      <p:cBhvr>
                                        <p:cTn id="113" dur="1" fill="hold">
                                          <p:stCondLst>
                                            <p:cond delay="0"/>
                                          </p:stCondLst>
                                        </p:cTn>
                                        <p:tgtEl>
                                          <p:spTgt spid="86"/>
                                        </p:tgtEl>
                                        <p:attrNameLst>
                                          <p:attrName>style.visibility</p:attrName>
                                        </p:attrNameLst>
                                      </p:cBhvr>
                                      <p:to>
                                        <p:strVal val="hidden"/>
                                      </p:to>
                                    </p:set>
                                  </p:childTnLst>
                                </p:cTn>
                              </p:par>
                              <p:par>
                                <p:cTn id="114" presetID="1" presetClass="exit" presetSubtype="0" fill="hold" grpId="1" nodeType="withEffect">
                                  <p:stCondLst>
                                    <p:cond delay="0"/>
                                  </p:stCondLst>
                                  <p:childTnLst>
                                    <p:set>
                                      <p:cBhvr>
                                        <p:cTn id="115" dur="1" fill="hold">
                                          <p:stCondLst>
                                            <p:cond delay="0"/>
                                          </p:stCondLst>
                                        </p:cTn>
                                        <p:tgtEl>
                                          <p:spTgt spid="74"/>
                                        </p:tgtEl>
                                        <p:attrNameLst>
                                          <p:attrName>style.visibility</p:attrName>
                                        </p:attrNameLst>
                                      </p:cBhvr>
                                      <p:to>
                                        <p:strVal val="hidden"/>
                                      </p:to>
                                    </p:set>
                                  </p:childTnLst>
                                </p:cTn>
                              </p:par>
                            </p:childTnLst>
                          </p:cTn>
                        </p:par>
                      </p:childTnLst>
                    </p:cTn>
                  </p:par>
                  <p:par>
                    <p:cTn id="116" fill="hold">
                      <p:stCondLst>
                        <p:cond delay="indefinite"/>
                      </p:stCondLst>
                      <p:childTnLst>
                        <p:par>
                          <p:cTn id="117" fill="hold">
                            <p:stCondLst>
                              <p:cond delay="0"/>
                            </p:stCondLst>
                            <p:childTnLst>
                              <p:par>
                                <p:cTn id="118" presetID="1" presetClass="entr" presetSubtype="0" fill="hold" grpId="0" nodeType="clickEffect">
                                  <p:stCondLst>
                                    <p:cond delay="0"/>
                                  </p:stCondLst>
                                  <p:childTnLst>
                                    <p:set>
                                      <p:cBhvr>
                                        <p:cTn id="119" dur="1" fill="hold">
                                          <p:stCondLst>
                                            <p:cond delay="0"/>
                                          </p:stCondLst>
                                        </p:cTn>
                                        <p:tgtEl>
                                          <p:spTgt spid="76"/>
                                        </p:tgtEl>
                                        <p:attrNameLst>
                                          <p:attrName>style.visibility</p:attrName>
                                        </p:attrNameLst>
                                      </p:cBhvr>
                                      <p:to>
                                        <p:strVal val="visible"/>
                                      </p:to>
                                    </p:set>
                                  </p:childTnLst>
                                </p:cTn>
                              </p:par>
                            </p:childTnLst>
                          </p:cTn>
                        </p:par>
                      </p:childTnLst>
                    </p:cTn>
                  </p:par>
                  <p:par>
                    <p:cTn id="120" fill="hold">
                      <p:stCondLst>
                        <p:cond delay="indefinite"/>
                      </p:stCondLst>
                      <p:childTnLst>
                        <p:par>
                          <p:cTn id="121" fill="hold">
                            <p:stCondLst>
                              <p:cond delay="0"/>
                            </p:stCondLst>
                            <p:childTnLst>
                              <p:par>
                                <p:cTn id="122" presetID="1" presetClass="entr" presetSubtype="0" fill="hold" grpId="0" nodeType="clickEffect">
                                  <p:stCondLst>
                                    <p:cond delay="0"/>
                                  </p:stCondLst>
                                  <p:childTnLst>
                                    <p:set>
                                      <p:cBhvr>
                                        <p:cTn id="123" dur="1" fill="hold">
                                          <p:stCondLst>
                                            <p:cond delay="0"/>
                                          </p:stCondLst>
                                        </p:cTn>
                                        <p:tgtEl>
                                          <p:spTgt spid="77"/>
                                        </p:tgtEl>
                                        <p:attrNameLst>
                                          <p:attrName>style.visibility</p:attrName>
                                        </p:attrNameLst>
                                      </p:cBhvr>
                                      <p:to>
                                        <p:strVal val="visible"/>
                                      </p:to>
                                    </p:set>
                                  </p:childTnLst>
                                </p:cTn>
                              </p:par>
                            </p:childTnLst>
                          </p:cTn>
                        </p:par>
                      </p:childTnLst>
                    </p:cTn>
                  </p:par>
                  <p:par>
                    <p:cTn id="124" fill="hold">
                      <p:stCondLst>
                        <p:cond delay="indefinite"/>
                      </p:stCondLst>
                      <p:childTnLst>
                        <p:par>
                          <p:cTn id="125" fill="hold">
                            <p:stCondLst>
                              <p:cond delay="0"/>
                            </p:stCondLst>
                            <p:childTnLst>
                              <p:par>
                                <p:cTn id="126" presetID="1" presetClass="entr" presetSubtype="0" fill="hold" grpId="0" nodeType="clickEffect">
                                  <p:stCondLst>
                                    <p:cond delay="0"/>
                                  </p:stCondLst>
                                  <p:childTnLst>
                                    <p:set>
                                      <p:cBhvr>
                                        <p:cTn id="127" dur="1" fill="hold">
                                          <p:stCondLst>
                                            <p:cond delay="0"/>
                                          </p:stCondLst>
                                        </p:cTn>
                                        <p:tgtEl>
                                          <p:spTgt spid="40"/>
                                        </p:tgtEl>
                                        <p:attrNameLst>
                                          <p:attrName>style.visibility</p:attrName>
                                        </p:attrNameLst>
                                      </p:cBhvr>
                                      <p:to>
                                        <p:strVal val="visible"/>
                                      </p:to>
                                    </p:set>
                                  </p:childTnLst>
                                </p:cTn>
                              </p:par>
                            </p:childTnLst>
                          </p:cTn>
                        </p:par>
                      </p:childTnLst>
                    </p:cTn>
                  </p:par>
                  <p:par>
                    <p:cTn id="128" fill="hold">
                      <p:stCondLst>
                        <p:cond delay="indefinite"/>
                      </p:stCondLst>
                      <p:childTnLst>
                        <p:par>
                          <p:cTn id="129" fill="hold">
                            <p:stCondLst>
                              <p:cond delay="0"/>
                            </p:stCondLst>
                            <p:childTnLst>
                              <p:par>
                                <p:cTn id="130" presetID="1" presetClass="entr" presetSubtype="0" fill="hold" grpId="0" nodeType="clickEffect">
                                  <p:stCondLst>
                                    <p:cond delay="0"/>
                                  </p:stCondLst>
                                  <p:childTnLst>
                                    <p:set>
                                      <p:cBhvr>
                                        <p:cTn id="131" dur="1" fill="hold">
                                          <p:stCondLst>
                                            <p:cond delay="0"/>
                                          </p:stCondLst>
                                        </p:cTn>
                                        <p:tgtEl>
                                          <p:spTgt spid="78"/>
                                        </p:tgtEl>
                                        <p:attrNameLst>
                                          <p:attrName>style.visibility</p:attrName>
                                        </p:attrNameLst>
                                      </p:cBhvr>
                                      <p:to>
                                        <p:strVal val="visible"/>
                                      </p:to>
                                    </p:set>
                                  </p:childTnLst>
                                </p:cTn>
                              </p:par>
                            </p:childTnLst>
                          </p:cTn>
                        </p:par>
                        <p:par>
                          <p:cTn id="132" fill="hold">
                            <p:stCondLst>
                              <p:cond delay="0"/>
                            </p:stCondLst>
                            <p:childTnLst>
                              <p:par>
                                <p:cTn id="133" presetID="64" presetClass="path" presetSubtype="0" accel="50000" decel="50000" fill="hold" grpId="1" nodeType="afterEffect">
                                  <p:stCondLst>
                                    <p:cond delay="0"/>
                                  </p:stCondLst>
                                  <p:childTnLst>
                                    <p:animMotion origin="layout" path="M -3.75E-6 1.85185E-6 L -0.10468 0.31829 " pathEditMode="relative" rAng="0" ptsTypes="AA">
                                      <p:cBhvr>
                                        <p:cTn id="134" dur="1000" fill="hold"/>
                                        <p:tgtEl>
                                          <p:spTgt spid="78"/>
                                        </p:tgtEl>
                                        <p:attrNameLst>
                                          <p:attrName>ppt_x</p:attrName>
                                          <p:attrName>ppt_y</p:attrName>
                                        </p:attrNameLst>
                                      </p:cBhvr>
                                      <p:rCtr x="-5234" y="15903"/>
                                    </p:animMotion>
                                  </p:childTnLst>
                                </p:cTn>
                              </p:par>
                            </p:childTnLst>
                          </p:cTn>
                        </p:par>
                      </p:childTnLst>
                    </p:cTn>
                  </p:par>
                  <p:par>
                    <p:cTn id="135" fill="hold">
                      <p:stCondLst>
                        <p:cond delay="indefinite"/>
                      </p:stCondLst>
                      <p:childTnLst>
                        <p:par>
                          <p:cTn id="136" fill="hold">
                            <p:stCondLst>
                              <p:cond delay="0"/>
                            </p:stCondLst>
                            <p:childTnLst>
                              <p:par>
                                <p:cTn id="137" presetID="1" presetClass="exit" presetSubtype="0" fill="hold" nodeType="clickEffect">
                                  <p:stCondLst>
                                    <p:cond delay="0"/>
                                  </p:stCondLst>
                                  <p:childTnLst>
                                    <p:set>
                                      <p:cBhvr>
                                        <p:cTn id="138" dur="1" fill="hold">
                                          <p:stCondLst>
                                            <p:cond delay="0"/>
                                          </p:stCondLst>
                                        </p:cTn>
                                        <p:tgtEl>
                                          <p:spTgt spid="41"/>
                                        </p:tgtEl>
                                        <p:attrNameLst>
                                          <p:attrName>style.visibility</p:attrName>
                                        </p:attrNameLst>
                                      </p:cBhvr>
                                      <p:to>
                                        <p:strVal val="hidden"/>
                                      </p:to>
                                    </p:set>
                                  </p:childTnLst>
                                </p:cTn>
                              </p:par>
                              <p:par>
                                <p:cTn id="139" presetID="1" presetClass="exit" presetSubtype="0" fill="hold" nodeType="withEffect">
                                  <p:stCondLst>
                                    <p:cond delay="0"/>
                                  </p:stCondLst>
                                  <p:childTnLst>
                                    <p:set>
                                      <p:cBhvr>
                                        <p:cTn id="140" dur="1" fill="hold">
                                          <p:stCondLst>
                                            <p:cond delay="0"/>
                                          </p:stCondLst>
                                        </p:cTn>
                                        <p:tgtEl>
                                          <p:spTgt spid="55"/>
                                        </p:tgtEl>
                                        <p:attrNameLst>
                                          <p:attrName>style.visibility</p:attrName>
                                        </p:attrNameLst>
                                      </p:cBhvr>
                                      <p:to>
                                        <p:strVal val="hidden"/>
                                      </p:to>
                                    </p:set>
                                  </p:childTnLst>
                                </p:cTn>
                              </p:par>
                              <p:par>
                                <p:cTn id="141" presetID="1" presetClass="exit" presetSubtype="0" fill="hold" grpId="2" nodeType="withEffect">
                                  <p:stCondLst>
                                    <p:cond delay="0"/>
                                  </p:stCondLst>
                                  <p:childTnLst>
                                    <p:set>
                                      <p:cBhvr>
                                        <p:cTn id="142" dur="1" fill="hold">
                                          <p:stCondLst>
                                            <p:cond delay="0"/>
                                          </p:stCondLst>
                                        </p:cTn>
                                        <p:tgtEl>
                                          <p:spTgt spid="70"/>
                                        </p:tgtEl>
                                        <p:attrNameLst>
                                          <p:attrName>style.visibility</p:attrName>
                                        </p:attrNameLst>
                                      </p:cBhvr>
                                      <p:to>
                                        <p:strVal val="hidden"/>
                                      </p:to>
                                    </p:set>
                                  </p:childTnLst>
                                </p:cTn>
                              </p:par>
                              <p:par>
                                <p:cTn id="143" presetID="1" presetClass="exit" presetSubtype="0" fill="hold" grpId="1" nodeType="withEffect">
                                  <p:stCondLst>
                                    <p:cond delay="0"/>
                                  </p:stCondLst>
                                  <p:childTnLst>
                                    <p:set>
                                      <p:cBhvr>
                                        <p:cTn id="144" dur="1" fill="hold">
                                          <p:stCondLst>
                                            <p:cond delay="0"/>
                                          </p:stCondLst>
                                        </p:cTn>
                                        <p:tgtEl>
                                          <p:spTgt spid="58"/>
                                        </p:tgtEl>
                                        <p:attrNameLst>
                                          <p:attrName>style.visibility</p:attrName>
                                        </p:attrNameLst>
                                      </p:cBhvr>
                                      <p:to>
                                        <p:strVal val="hidden"/>
                                      </p:to>
                                    </p:set>
                                  </p:childTnLst>
                                </p:cTn>
                              </p:par>
                              <p:par>
                                <p:cTn id="145" presetID="1" presetClass="exit" presetSubtype="0" fill="hold" grpId="1" nodeType="withEffect">
                                  <p:stCondLst>
                                    <p:cond delay="0"/>
                                  </p:stCondLst>
                                  <p:childTnLst>
                                    <p:set>
                                      <p:cBhvr>
                                        <p:cTn id="146" dur="1" fill="hold">
                                          <p:stCondLst>
                                            <p:cond delay="0"/>
                                          </p:stCondLst>
                                        </p:cTn>
                                        <p:tgtEl>
                                          <p:spTgt spid="72"/>
                                        </p:tgtEl>
                                        <p:attrNameLst>
                                          <p:attrName>style.visibility</p:attrName>
                                        </p:attrNameLst>
                                      </p:cBhvr>
                                      <p:to>
                                        <p:strVal val="hidden"/>
                                      </p:to>
                                    </p:set>
                                  </p:childTnLst>
                                </p:cTn>
                              </p:par>
                              <p:par>
                                <p:cTn id="147" presetID="1" presetClass="exit" presetSubtype="0" fill="hold" grpId="2" nodeType="withEffect">
                                  <p:stCondLst>
                                    <p:cond delay="0"/>
                                  </p:stCondLst>
                                  <p:childTnLst>
                                    <p:set>
                                      <p:cBhvr>
                                        <p:cTn id="148" dur="1" fill="hold">
                                          <p:stCondLst>
                                            <p:cond delay="0"/>
                                          </p:stCondLst>
                                        </p:cTn>
                                        <p:tgtEl>
                                          <p:spTgt spid="74"/>
                                        </p:tgtEl>
                                        <p:attrNameLst>
                                          <p:attrName>style.visibility</p:attrName>
                                        </p:attrNameLst>
                                      </p:cBhvr>
                                      <p:to>
                                        <p:strVal val="hidden"/>
                                      </p:to>
                                    </p:set>
                                  </p:childTnLst>
                                </p:cTn>
                              </p:par>
                              <p:par>
                                <p:cTn id="149" presetID="1" presetClass="exit" presetSubtype="0" fill="hold" grpId="1" nodeType="withEffect">
                                  <p:stCondLst>
                                    <p:cond delay="0"/>
                                  </p:stCondLst>
                                  <p:childTnLst>
                                    <p:set>
                                      <p:cBhvr>
                                        <p:cTn id="150" dur="1" fill="hold">
                                          <p:stCondLst>
                                            <p:cond delay="0"/>
                                          </p:stCondLst>
                                        </p:cTn>
                                        <p:tgtEl>
                                          <p:spTgt spid="59"/>
                                        </p:tgtEl>
                                        <p:attrNameLst>
                                          <p:attrName>style.visibility</p:attrName>
                                        </p:attrNameLst>
                                      </p:cBhvr>
                                      <p:to>
                                        <p:strVal val="hidden"/>
                                      </p:to>
                                    </p:set>
                                  </p:childTnLst>
                                </p:cTn>
                              </p:par>
                              <p:par>
                                <p:cTn id="151" presetID="1" presetClass="exit" presetSubtype="0" fill="hold" grpId="1" nodeType="withEffect">
                                  <p:stCondLst>
                                    <p:cond delay="0"/>
                                  </p:stCondLst>
                                  <p:childTnLst>
                                    <p:set>
                                      <p:cBhvr>
                                        <p:cTn id="152" dur="1" fill="hold">
                                          <p:stCondLst>
                                            <p:cond delay="0"/>
                                          </p:stCondLst>
                                        </p:cTn>
                                        <p:tgtEl>
                                          <p:spTgt spid="76"/>
                                        </p:tgtEl>
                                        <p:attrNameLst>
                                          <p:attrName>style.visibility</p:attrName>
                                        </p:attrNameLst>
                                      </p:cBhvr>
                                      <p:to>
                                        <p:strVal val="hidden"/>
                                      </p:to>
                                    </p:set>
                                  </p:childTnLst>
                                </p:cTn>
                              </p:par>
                              <p:par>
                                <p:cTn id="153" presetID="1" presetClass="exit" presetSubtype="0" fill="hold" grpId="2" nodeType="withEffect">
                                  <p:stCondLst>
                                    <p:cond delay="0"/>
                                  </p:stCondLst>
                                  <p:childTnLst>
                                    <p:set>
                                      <p:cBhvr>
                                        <p:cTn id="154" dur="1" fill="hold">
                                          <p:stCondLst>
                                            <p:cond delay="0"/>
                                          </p:stCondLst>
                                        </p:cTn>
                                        <p:tgtEl>
                                          <p:spTgt spid="75"/>
                                        </p:tgtEl>
                                        <p:attrNameLst>
                                          <p:attrName>style.visibility</p:attrName>
                                        </p:attrNameLst>
                                      </p:cBhvr>
                                      <p:to>
                                        <p:strVal val="hidden"/>
                                      </p:to>
                                    </p:set>
                                  </p:childTnLst>
                                </p:cTn>
                              </p:par>
                              <p:par>
                                <p:cTn id="155" presetID="1" presetClass="exit" presetSubtype="0" fill="hold" grpId="1" nodeType="withEffect">
                                  <p:stCondLst>
                                    <p:cond delay="0"/>
                                  </p:stCondLst>
                                  <p:childTnLst>
                                    <p:set>
                                      <p:cBhvr>
                                        <p:cTn id="156" dur="1" fill="hold">
                                          <p:stCondLst>
                                            <p:cond delay="0"/>
                                          </p:stCondLst>
                                        </p:cTn>
                                        <p:tgtEl>
                                          <p:spTgt spid="77"/>
                                        </p:tgtEl>
                                        <p:attrNameLst>
                                          <p:attrName>style.visibility</p:attrName>
                                        </p:attrNameLst>
                                      </p:cBhvr>
                                      <p:to>
                                        <p:strVal val="hidden"/>
                                      </p:to>
                                    </p:set>
                                  </p:childTnLst>
                                </p:cTn>
                              </p:par>
                            </p:childTnLst>
                          </p:cTn>
                        </p:par>
                      </p:childTnLst>
                    </p:cTn>
                  </p:par>
                  <p:par>
                    <p:cTn id="157" fill="hold">
                      <p:stCondLst>
                        <p:cond delay="indefinite"/>
                      </p:stCondLst>
                      <p:childTnLst>
                        <p:par>
                          <p:cTn id="158" fill="hold">
                            <p:stCondLst>
                              <p:cond delay="0"/>
                            </p:stCondLst>
                            <p:childTnLst>
                              <p:par>
                                <p:cTn id="159" presetID="1" presetClass="entr" presetSubtype="0" fill="hold" grpId="0" nodeType="clickEffect">
                                  <p:stCondLst>
                                    <p:cond delay="0"/>
                                  </p:stCondLst>
                                  <p:childTnLst>
                                    <p:set>
                                      <p:cBhvr>
                                        <p:cTn id="160" dur="1" fill="hold">
                                          <p:stCondLst>
                                            <p:cond delay="0"/>
                                          </p:stCondLst>
                                        </p:cTn>
                                        <p:tgtEl>
                                          <p:spTgt spid="79"/>
                                        </p:tgtEl>
                                        <p:attrNameLst>
                                          <p:attrName>style.visibility</p:attrName>
                                        </p:attrNameLst>
                                      </p:cBhvr>
                                      <p:to>
                                        <p:strVal val="visible"/>
                                      </p:to>
                                    </p:set>
                                  </p:childTnLst>
                                </p:cTn>
                              </p:par>
                            </p:childTnLst>
                          </p:cTn>
                        </p:par>
                      </p:childTnLst>
                    </p:cTn>
                  </p:par>
                  <p:par>
                    <p:cTn id="161" fill="hold">
                      <p:stCondLst>
                        <p:cond delay="indefinite"/>
                      </p:stCondLst>
                      <p:childTnLst>
                        <p:par>
                          <p:cTn id="162" fill="hold">
                            <p:stCondLst>
                              <p:cond delay="0"/>
                            </p:stCondLst>
                            <p:childTnLst>
                              <p:par>
                                <p:cTn id="163" presetID="1" presetClass="entr" presetSubtype="0" fill="hold" grpId="0" nodeType="clickEffect">
                                  <p:stCondLst>
                                    <p:cond delay="0"/>
                                  </p:stCondLst>
                                  <p:childTnLst>
                                    <p:set>
                                      <p:cBhvr>
                                        <p:cTn id="164" dur="1" fill="hold">
                                          <p:stCondLst>
                                            <p:cond delay="0"/>
                                          </p:stCondLst>
                                        </p:cTn>
                                        <p:tgtEl>
                                          <p:spTgt spid="80"/>
                                        </p:tgtEl>
                                        <p:attrNameLst>
                                          <p:attrName>style.visibility</p:attrName>
                                        </p:attrNameLst>
                                      </p:cBhvr>
                                      <p:to>
                                        <p:strVal val="visible"/>
                                      </p:to>
                                    </p:set>
                                  </p:childTnLst>
                                </p:cTn>
                              </p:par>
                            </p:childTnLst>
                          </p:cTn>
                        </p:par>
                      </p:childTnLst>
                    </p:cTn>
                  </p:par>
                  <p:par>
                    <p:cTn id="165" fill="hold">
                      <p:stCondLst>
                        <p:cond delay="indefinite"/>
                      </p:stCondLst>
                      <p:childTnLst>
                        <p:par>
                          <p:cTn id="166" fill="hold">
                            <p:stCondLst>
                              <p:cond delay="0"/>
                            </p:stCondLst>
                            <p:childTnLst>
                              <p:par>
                                <p:cTn id="167" presetID="1" presetClass="entr" presetSubtype="0" fill="hold" grpId="0" nodeType="clickEffect">
                                  <p:stCondLst>
                                    <p:cond delay="0"/>
                                  </p:stCondLst>
                                  <p:childTnLst>
                                    <p:set>
                                      <p:cBhvr>
                                        <p:cTn id="168" dur="1" fill="hold">
                                          <p:stCondLst>
                                            <p:cond delay="0"/>
                                          </p:stCondLst>
                                        </p:cTn>
                                        <p:tgtEl>
                                          <p:spTgt spid="84"/>
                                        </p:tgtEl>
                                        <p:attrNameLst>
                                          <p:attrName>style.visibility</p:attrName>
                                        </p:attrNameLst>
                                      </p:cBhvr>
                                      <p:to>
                                        <p:strVal val="visible"/>
                                      </p:to>
                                    </p:set>
                                  </p:childTnLst>
                                </p:cTn>
                              </p:par>
                            </p:childTnLst>
                          </p:cTn>
                        </p:par>
                      </p:childTnLst>
                    </p:cTn>
                  </p:par>
                  <p:par>
                    <p:cTn id="169" fill="hold">
                      <p:stCondLst>
                        <p:cond delay="indefinite"/>
                      </p:stCondLst>
                      <p:childTnLst>
                        <p:par>
                          <p:cTn id="170" fill="hold">
                            <p:stCondLst>
                              <p:cond delay="0"/>
                            </p:stCondLst>
                            <p:childTnLst>
                              <p:par>
                                <p:cTn id="171" presetID="1" presetClass="entr" presetSubtype="0" fill="hold" grpId="0" nodeType="clickEffect">
                                  <p:stCondLst>
                                    <p:cond delay="0"/>
                                  </p:stCondLst>
                                  <p:childTnLst>
                                    <p:set>
                                      <p:cBhvr>
                                        <p:cTn id="172" dur="1" fill="hold">
                                          <p:stCondLst>
                                            <p:cond delay="0"/>
                                          </p:stCondLst>
                                        </p:cTn>
                                        <p:tgtEl>
                                          <p:spTgt spid="81"/>
                                        </p:tgtEl>
                                        <p:attrNameLst>
                                          <p:attrName>style.visibility</p:attrName>
                                        </p:attrNameLst>
                                      </p:cBhvr>
                                      <p:to>
                                        <p:strVal val="visible"/>
                                      </p:to>
                                    </p:set>
                                  </p:childTnLst>
                                </p:cTn>
                              </p:par>
                            </p:childTnLst>
                          </p:cTn>
                        </p:par>
                        <p:par>
                          <p:cTn id="173" fill="hold">
                            <p:stCondLst>
                              <p:cond delay="0"/>
                            </p:stCondLst>
                            <p:childTnLst>
                              <p:par>
                                <p:cTn id="174" presetID="63" presetClass="path" presetSubtype="0" accel="50000" decel="50000" fill="hold" grpId="1" nodeType="afterEffect">
                                  <p:stCondLst>
                                    <p:cond delay="0"/>
                                  </p:stCondLst>
                                  <p:childTnLst>
                                    <p:animMotion origin="layout" path="M -3.75E-6 -7.40741E-7 L -0.49114 0.09792 " pathEditMode="relative" rAng="0" ptsTypes="AA">
                                      <p:cBhvr>
                                        <p:cTn id="175" dur="1000" fill="hold"/>
                                        <p:tgtEl>
                                          <p:spTgt spid="81"/>
                                        </p:tgtEl>
                                        <p:attrNameLst>
                                          <p:attrName>ppt_x</p:attrName>
                                          <p:attrName>ppt_y</p:attrName>
                                        </p:attrNameLst>
                                      </p:cBhvr>
                                      <p:rCtr x="-24557" y="4884"/>
                                    </p:animMotion>
                                  </p:childTnLst>
                                </p:cTn>
                              </p:par>
                            </p:childTnLst>
                          </p:cTn>
                        </p:par>
                      </p:childTnLst>
                    </p:cTn>
                  </p:par>
                  <p:par>
                    <p:cTn id="176" fill="hold">
                      <p:stCondLst>
                        <p:cond delay="indefinite"/>
                      </p:stCondLst>
                      <p:childTnLst>
                        <p:par>
                          <p:cTn id="177" fill="hold">
                            <p:stCondLst>
                              <p:cond delay="0"/>
                            </p:stCondLst>
                            <p:childTnLst>
                              <p:par>
                                <p:cTn id="178" presetID="1" presetClass="exit" presetSubtype="0" fill="hold" nodeType="clickEffect">
                                  <p:stCondLst>
                                    <p:cond delay="0"/>
                                  </p:stCondLst>
                                  <p:childTnLst>
                                    <p:set>
                                      <p:cBhvr>
                                        <p:cTn id="179" dur="1" fill="hold">
                                          <p:stCondLst>
                                            <p:cond delay="0"/>
                                          </p:stCondLst>
                                        </p:cTn>
                                        <p:tgtEl>
                                          <p:spTgt spid="15"/>
                                        </p:tgtEl>
                                        <p:attrNameLst>
                                          <p:attrName>style.visibility</p:attrName>
                                        </p:attrNameLst>
                                      </p:cBhvr>
                                      <p:to>
                                        <p:strVal val="hidden"/>
                                      </p:to>
                                    </p:set>
                                  </p:childTnLst>
                                </p:cTn>
                              </p:par>
                              <p:par>
                                <p:cTn id="180" presetID="1" presetClass="exit" presetSubtype="0" fill="hold" nodeType="withEffect">
                                  <p:stCondLst>
                                    <p:cond delay="0"/>
                                  </p:stCondLst>
                                  <p:childTnLst>
                                    <p:set>
                                      <p:cBhvr>
                                        <p:cTn id="181" dur="1" fill="hold">
                                          <p:stCondLst>
                                            <p:cond delay="0"/>
                                          </p:stCondLst>
                                        </p:cTn>
                                        <p:tgtEl>
                                          <p:spTgt spid="36"/>
                                        </p:tgtEl>
                                        <p:attrNameLst>
                                          <p:attrName>style.visibility</p:attrName>
                                        </p:attrNameLst>
                                      </p:cBhvr>
                                      <p:to>
                                        <p:strVal val="hidden"/>
                                      </p:to>
                                    </p:set>
                                  </p:childTnLst>
                                </p:cTn>
                              </p:par>
                              <p:par>
                                <p:cTn id="182" presetID="1" presetClass="exit" presetSubtype="0" fill="hold" grpId="1" nodeType="withEffect">
                                  <p:stCondLst>
                                    <p:cond delay="0"/>
                                  </p:stCondLst>
                                  <p:childTnLst>
                                    <p:set>
                                      <p:cBhvr>
                                        <p:cTn id="183" dur="1" fill="hold">
                                          <p:stCondLst>
                                            <p:cond delay="0"/>
                                          </p:stCondLst>
                                        </p:cTn>
                                        <p:tgtEl>
                                          <p:spTgt spid="39"/>
                                        </p:tgtEl>
                                        <p:attrNameLst>
                                          <p:attrName>style.visibility</p:attrName>
                                        </p:attrNameLst>
                                      </p:cBhvr>
                                      <p:to>
                                        <p:strVal val="hidden"/>
                                      </p:to>
                                    </p:set>
                                  </p:childTnLst>
                                </p:cTn>
                              </p:par>
                              <p:par>
                                <p:cTn id="184" presetID="1" presetClass="exit" presetSubtype="0" fill="hold" grpId="1" nodeType="withEffect">
                                  <p:stCondLst>
                                    <p:cond delay="0"/>
                                  </p:stCondLst>
                                  <p:childTnLst>
                                    <p:set>
                                      <p:cBhvr>
                                        <p:cTn id="185" dur="1" fill="hold">
                                          <p:stCondLst>
                                            <p:cond delay="0"/>
                                          </p:stCondLst>
                                        </p:cTn>
                                        <p:tgtEl>
                                          <p:spTgt spid="69"/>
                                        </p:tgtEl>
                                        <p:attrNameLst>
                                          <p:attrName>style.visibility</p:attrName>
                                        </p:attrNameLst>
                                      </p:cBhvr>
                                      <p:to>
                                        <p:strVal val="hidden"/>
                                      </p:to>
                                    </p:set>
                                  </p:childTnLst>
                                </p:cTn>
                              </p:par>
                              <p:par>
                                <p:cTn id="186" presetID="1" presetClass="exit" presetSubtype="0" fill="hold" grpId="1" nodeType="withEffect">
                                  <p:stCondLst>
                                    <p:cond delay="0"/>
                                  </p:stCondLst>
                                  <p:childTnLst>
                                    <p:set>
                                      <p:cBhvr>
                                        <p:cTn id="187" dur="1" fill="hold">
                                          <p:stCondLst>
                                            <p:cond delay="0"/>
                                          </p:stCondLst>
                                        </p:cTn>
                                        <p:tgtEl>
                                          <p:spTgt spid="40"/>
                                        </p:tgtEl>
                                        <p:attrNameLst>
                                          <p:attrName>style.visibility</p:attrName>
                                        </p:attrNameLst>
                                      </p:cBhvr>
                                      <p:to>
                                        <p:strVal val="hidden"/>
                                      </p:to>
                                    </p:set>
                                  </p:childTnLst>
                                </p:cTn>
                              </p:par>
                              <p:par>
                                <p:cTn id="188" presetID="1" presetClass="exit" presetSubtype="0" fill="hold" grpId="2" nodeType="withEffect">
                                  <p:stCondLst>
                                    <p:cond delay="0"/>
                                  </p:stCondLst>
                                  <p:childTnLst>
                                    <p:set>
                                      <p:cBhvr>
                                        <p:cTn id="189" dur="1" fill="hold">
                                          <p:stCondLst>
                                            <p:cond delay="0"/>
                                          </p:stCondLst>
                                        </p:cTn>
                                        <p:tgtEl>
                                          <p:spTgt spid="78"/>
                                        </p:tgtEl>
                                        <p:attrNameLst>
                                          <p:attrName>style.visibility</p:attrName>
                                        </p:attrNameLst>
                                      </p:cBhvr>
                                      <p:to>
                                        <p:strVal val="hidden"/>
                                      </p:to>
                                    </p:set>
                                  </p:childTnLst>
                                </p:cTn>
                              </p:par>
                              <p:par>
                                <p:cTn id="190" presetID="1" presetClass="exit" presetSubtype="0" fill="hold" grpId="1" nodeType="withEffect">
                                  <p:stCondLst>
                                    <p:cond delay="0"/>
                                  </p:stCondLst>
                                  <p:childTnLst>
                                    <p:set>
                                      <p:cBhvr>
                                        <p:cTn id="191" dur="1" fill="hold">
                                          <p:stCondLst>
                                            <p:cond delay="0"/>
                                          </p:stCondLst>
                                        </p:cTn>
                                        <p:tgtEl>
                                          <p:spTgt spid="79"/>
                                        </p:tgtEl>
                                        <p:attrNameLst>
                                          <p:attrName>style.visibility</p:attrName>
                                        </p:attrNameLst>
                                      </p:cBhvr>
                                      <p:to>
                                        <p:strVal val="hidden"/>
                                      </p:to>
                                    </p:set>
                                  </p:childTnLst>
                                </p:cTn>
                              </p:par>
                              <p:par>
                                <p:cTn id="192" presetID="1" presetClass="exit" presetSubtype="0" fill="hold" grpId="1" nodeType="withEffect">
                                  <p:stCondLst>
                                    <p:cond delay="0"/>
                                  </p:stCondLst>
                                  <p:childTnLst>
                                    <p:set>
                                      <p:cBhvr>
                                        <p:cTn id="193" dur="1" fill="hold">
                                          <p:stCondLst>
                                            <p:cond delay="0"/>
                                          </p:stCondLst>
                                        </p:cTn>
                                        <p:tgtEl>
                                          <p:spTgt spid="80"/>
                                        </p:tgtEl>
                                        <p:attrNameLst>
                                          <p:attrName>style.visibility</p:attrName>
                                        </p:attrNameLst>
                                      </p:cBhvr>
                                      <p:to>
                                        <p:strVal val="hidden"/>
                                      </p:to>
                                    </p:set>
                                  </p:childTnLst>
                                </p:cTn>
                              </p:par>
                              <p:par>
                                <p:cTn id="194" presetID="1" presetClass="exit" presetSubtype="0" fill="hold" grpId="2" nodeType="withEffect">
                                  <p:stCondLst>
                                    <p:cond delay="0"/>
                                  </p:stCondLst>
                                  <p:childTnLst>
                                    <p:set>
                                      <p:cBhvr>
                                        <p:cTn id="195" dur="1" fill="hold">
                                          <p:stCondLst>
                                            <p:cond delay="0"/>
                                          </p:stCondLst>
                                        </p:cTn>
                                        <p:tgtEl>
                                          <p:spTgt spid="68"/>
                                        </p:tgtEl>
                                        <p:attrNameLst>
                                          <p:attrName>style.visibility</p:attrName>
                                        </p:attrNameLst>
                                      </p:cBhvr>
                                      <p:to>
                                        <p:strVal val="hidden"/>
                                      </p:to>
                                    </p:set>
                                  </p:childTnLst>
                                </p:cTn>
                              </p:par>
                            </p:childTnLst>
                          </p:cTn>
                        </p:par>
                      </p:childTnLst>
                    </p:cTn>
                  </p:par>
                  <p:par>
                    <p:cTn id="196" fill="hold">
                      <p:stCondLst>
                        <p:cond delay="indefinite"/>
                      </p:stCondLst>
                      <p:childTnLst>
                        <p:par>
                          <p:cTn id="197" fill="hold">
                            <p:stCondLst>
                              <p:cond delay="0"/>
                            </p:stCondLst>
                            <p:childTnLst>
                              <p:par>
                                <p:cTn id="198" presetID="22" presetClass="entr" presetSubtype="2" fill="hold" grpId="0" nodeType="clickEffect">
                                  <p:stCondLst>
                                    <p:cond delay="0"/>
                                  </p:stCondLst>
                                  <p:childTnLst>
                                    <p:set>
                                      <p:cBhvr>
                                        <p:cTn id="199" dur="1" fill="hold">
                                          <p:stCondLst>
                                            <p:cond delay="0"/>
                                          </p:stCondLst>
                                        </p:cTn>
                                        <p:tgtEl>
                                          <p:spTgt spid="83"/>
                                        </p:tgtEl>
                                        <p:attrNameLst>
                                          <p:attrName>style.visibility</p:attrName>
                                        </p:attrNameLst>
                                      </p:cBhvr>
                                      <p:to>
                                        <p:strVal val="visible"/>
                                      </p:to>
                                    </p:set>
                                    <p:animEffect transition="in" filter="wipe(right)">
                                      <p:cBhvr>
                                        <p:cTn id="200" dur="5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animBg="1"/>
      <p:bldP spid="5" grpId="0"/>
      <p:bldP spid="39" grpId="0" animBg="1"/>
      <p:bldP spid="39" grpId="1" animBg="1"/>
      <p:bldP spid="40" grpId="0" animBg="1"/>
      <p:bldP spid="40" grpId="1" animBg="1"/>
      <p:bldP spid="58" grpId="0" animBg="1"/>
      <p:bldP spid="58" grpId="1" animBg="1"/>
      <p:bldP spid="59" grpId="0" animBg="1"/>
      <p:bldP spid="59" grpId="1" animBg="1"/>
      <p:bldP spid="66" grpId="0" animBg="1"/>
      <p:bldP spid="67" grpId="0"/>
      <p:bldP spid="68" grpId="0"/>
      <p:bldP spid="68" grpId="1"/>
      <p:bldP spid="68" grpId="2"/>
      <p:bldP spid="69" grpId="0"/>
      <p:bldP spid="69" grpId="1"/>
      <p:bldP spid="70" grpId="0"/>
      <p:bldP spid="70" grpId="1"/>
      <p:bldP spid="70" grpId="2"/>
      <p:bldP spid="72" grpId="0"/>
      <p:bldP spid="72" grpId="1"/>
      <p:bldP spid="73" grpId="0"/>
      <p:bldP spid="73" grpId="1"/>
      <p:bldP spid="73" grpId="2"/>
      <p:bldP spid="76" grpId="0" animBg="1"/>
      <p:bldP spid="76" grpId="1" animBg="1"/>
      <p:bldP spid="77" grpId="0"/>
      <p:bldP spid="77" grpId="1"/>
      <p:bldP spid="78" grpId="0"/>
      <p:bldP spid="78" grpId="1"/>
      <p:bldP spid="78" grpId="2"/>
      <p:bldP spid="79" grpId="0" animBg="1"/>
      <p:bldP spid="79" grpId="1" animBg="1"/>
      <p:bldP spid="80" grpId="0"/>
      <p:bldP spid="80" grpId="1"/>
      <p:bldP spid="81" grpId="0"/>
      <p:bldP spid="81" grpId="1"/>
      <p:bldP spid="83" grpId="0" animBg="1"/>
      <p:bldP spid="86" grpId="0" animBg="1"/>
      <p:bldP spid="86" grpId="1" animBg="1"/>
      <p:bldP spid="74" grpId="0"/>
      <p:bldP spid="74" grpId="1"/>
      <p:bldP spid="74" grpId="2"/>
      <p:bldP spid="75" grpId="0"/>
      <p:bldP spid="75" grpId="1"/>
      <p:bldP spid="75" grpId="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Example 1: Factorial</a:t>
            </a:r>
            <a:endParaRPr lang="en-US" dirty="0"/>
          </a:p>
        </p:txBody>
      </p:sp>
      <p:sp>
        <p:nvSpPr>
          <p:cNvPr id="5" name="TextBox 4"/>
          <p:cNvSpPr txBox="1"/>
          <p:nvPr/>
        </p:nvSpPr>
        <p:spPr>
          <a:xfrm>
            <a:off x="253353" y="905379"/>
            <a:ext cx="3838702" cy="267765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err="1">
                <a:ln>
                  <a:noFill/>
                </a:ln>
                <a:solidFill>
                  <a:prstClr val="black"/>
                </a:solidFill>
                <a:effectLst/>
                <a:uLnTx/>
                <a:uFillTx/>
                <a:ea typeface="+mn-ea"/>
                <a:cs typeface="+mn-cs"/>
              </a:rPr>
              <a:t>int</a:t>
            </a:r>
            <a:r>
              <a:rPr kumimoji="0" lang="en-US" sz="2400" b="0" i="0" u="none" strike="noStrike" kern="1200" cap="none" spc="0" normalizeH="0" baseline="0" noProof="0" dirty="0">
                <a:ln>
                  <a:noFill/>
                </a:ln>
                <a:solidFill>
                  <a:prstClr val="black"/>
                </a:solidFill>
                <a:effectLst/>
                <a:uLnTx/>
                <a:uFillTx/>
                <a:ea typeface="+mn-ea"/>
                <a:cs typeface="+mn-cs"/>
              </a:rPr>
              <a:t> fact(</a:t>
            </a:r>
            <a:r>
              <a:rPr kumimoji="0" lang="en-US" sz="2400" b="0" i="0" u="none" strike="noStrike" kern="1200" cap="none" spc="0" normalizeH="0" baseline="0" noProof="0" dirty="0" err="1">
                <a:ln>
                  <a:noFill/>
                </a:ln>
                <a:solidFill>
                  <a:prstClr val="black"/>
                </a:solidFill>
                <a:effectLst/>
                <a:uLnTx/>
                <a:uFillTx/>
                <a:ea typeface="+mn-ea"/>
                <a:cs typeface="+mn-cs"/>
              </a:rPr>
              <a:t>int</a:t>
            </a:r>
            <a:r>
              <a:rPr kumimoji="0" lang="en-US" sz="2400" b="0" i="0" u="none" strike="noStrike" kern="1200" cap="none" spc="0" normalizeH="0" baseline="0" noProof="0" dirty="0">
                <a:ln>
                  <a:noFill/>
                </a:ln>
                <a:solidFill>
                  <a:prstClr val="black"/>
                </a:solidFill>
                <a:effectLst/>
                <a:uLnTx/>
                <a:uFillTx/>
                <a:ea typeface="+mn-ea"/>
                <a:cs typeface="+mn-cs"/>
              </a:rPr>
              <a:t> 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ea typeface="+mn-ea"/>
                <a:cs typeface="+mn-cs"/>
              </a:rPr>
              <a:t>    if(a == 0) return 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ea typeface="+mn-ea"/>
                <a:cs typeface="+mn-cs"/>
              </a:rPr>
              <a:t>    return a * fact(a - 1);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err="1">
                <a:ln>
                  <a:noFill/>
                </a:ln>
                <a:solidFill>
                  <a:prstClr val="black"/>
                </a:solidFill>
                <a:effectLst/>
                <a:uLnTx/>
                <a:uFillTx/>
                <a:ea typeface="+mn-ea"/>
                <a:cs typeface="+mn-cs"/>
              </a:rPr>
              <a:t>int</a:t>
            </a:r>
            <a:r>
              <a:rPr kumimoji="0" lang="en-IN" sz="2400" b="0" i="0" u="none" strike="noStrike" kern="1200" cap="none" spc="0" normalizeH="0" baseline="0" noProof="0" dirty="0">
                <a:ln>
                  <a:noFill/>
                </a:ln>
                <a:solidFill>
                  <a:prstClr val="black"/>
                </a:solidFill>
                <a:effectLst/>
                <a:uLnTx/>
                <a:uFillTx/>
                <a:ea typeface="+mn-ea"/>
                <a:cs typeface="+mn-cs"/>
              </a:rPr>
              <a:t> main(){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ea typeface="+mn-ea"/>
                <a:cs typeface="+mn-cs"/>
              </a:rPr>
              <a:t>    </a:t>
            </a:r>
            <a:r>
              <a:rPr kumimoji="0" lang="en-IN" sz="2400" b="0" i="0" u="none" strike="noStrike" kern="1200" cap="none" spc="0" normalizeH="0" baseline="0" noProof="0" dirty="0" err="1">
                <a:ln>
                  <a:noFill/>
                </a:ln>
                <a:solidFill>
                  <a:prstClr val="black"/>
                </a:solidFill>
                <a:effectLst/>
                <a:uLnTx/>
                <a:uFillTx/>
                <a:ea typeface="+mn-ea"/>
                <a:cs typeface="+mn-cs"/>
              </a:rPr>
              <a:t>printf</a:t>
            </a:r>
            <a:r>
              <a:rPr kumimoji="0" lang="en-IN" sz="2400" b="0" i="0" u="none" strike="noStrike" kern="1200" cap="none" spc="0" normalizeH="0" baseline="0" noProof="0" dirty="0">
                <a:ln>
                  <a:noFill/>
                </a:ln>
                <a:solidFill>
                  <a:prstClr val="black"/>
                </a:solidFill>
                <a:effectLst/>
                <a:uLnTx/>
                <a:uFillTx/>
                <a:ea typeface="+mn-ea"/>
                <a:cs typeface="+mn-cs"/>
              </a:rPr>
              <a:t>("%d", fact(2*3));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ea typeface="+mn-ea"/>
                <a:cs typeface="+mn-cs"/>
              </a:rPr>
              <a:t>}</a:t>
            </a:r>
            <a:endParaRPr kumimoji="0" lang="en-US" sz="2400" b="0" i="0" u="none" strike="noStrike" kern="1200" cap="none" spc="0" normalizeH="0" baseline="0" noProof="0" dirty="0">
              <a:ln>
                <a:noFill/>
              </a:ln>
              <a:solidFill>
                <a:prstClr val="black"/>
              </a:solidFill>
              <a:effectLst/>
              <a:uLnTx/>
              <a:uFillTx/>
              <a:ea typeface="+mn-ea"/>
              <a:cs typeface="+mn-cs"/>
            </a:endParaRPr>
          </a:p>
        </p:txBody>
      </p:sp>
      <p:grpSp>
        <p:nvGrpSpPr>
          <p:cNvPr id="7" name="Group 6"/>
          <p:cNvGrpSpPr/>
          <p:nvPr/>
        </p:nvGrpSpPr>
        <p:grpSpPr>
          <a:xfrm>
            <a:off x="684984" y="5018948"/>
            <a:ext cx="1858617" cy="1372725"/>
            <a:chOff x="9799650" y="4966935"/>
            <a:chExt cx="1858617" cy="1372725"/>
          </a:xfrm>
        </p:grpSpPr>
        <p:grpSp>
          <p:nvGrpSpPr>
            <p:cNvPr id="9" name="Group 8"/>
            <p:cNvGrpSpPr/>
            <p:nvPr/>
          </p:nvGrpSpPr>
          <p:grpSpPr>
            <a:xfrm>
              <a:off x="9799650" y="4966935"/>
              <a:ext cx="1858617" cy="904461"/>
              <a:chOff x="3286682" y="2526287"/>
              <a:chExt cx="1858617" cy="904461"/>
            </a:xfrm>
          </p:grpSpPr>
          <p:sp>
            <p:nvSpPr>
              <p:cNvPr id="11" name="Rounded Rectangle 10"/>
              <p:cNvSpPr/>
              <p:nvPr/>
            </p:nvSpPr>
            <p:spPr>
              <a:xfrm>
                <a:off x="3286682" y="2526287"/>
                <a:ext cx="1858617" cy="904461"/>
              </a:xfrm>
              <a:prstGeom prst="roundRect">
                <a:avLst>
                  <a:gd name="adj" fmla="val 39133"/>
                </a:avLst>
              </a:prstGeom>
              <a:solidFill>
                <a:schemeClr val="tx1">
                  <a:lumMod val="50000"/>
                  <a:lumOff val="50000"/>
                </a:schemeClr>
              </a:solidFill>
              <a:ln w="1270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white"/>
                  </a:solidFill>
                  <a:effectLst/>
                  <a:uLnTx/>
                  <a:uFillTx/>
                  <a:ea typeface="+mn-ea"/>
                  <a:cs typeface="+mn-cs"/>
                </a:endParaRPr>
              </a:p>
            </p:txBody>
          </p:sp>
          <p:sp>
            <p:nvSpPr>
              <p:cNvPr id="12" name="Oval 11"/>
              <p:cNvSpPr/>
              <p:nvPr/>
            </p:nvSpPr>
            <p:spPr>
              <a:xfrm>
                <a:off x="3560560" y="2734677"/>
                <a:ext cx="487680" cy="487680"/>
              </a:xfrm>
              <a:prstGeom prst="ellipse">
                <a:avLst/>
              </a:prstGeom>
              <a:solidFill>
                <a:schemeClr val="tx1"/>
              </a:solidFill>
              <a:ln w="920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white"/>
                  </a:solidFill>
                  <a:effectLst/>
                  <a:uLnTx/>
                  <a:uFillTx/>
                  <a:ea typeface="+mn-ea"/>
                  <a:cs typeface="+mn-cs"/>
                </a:endParaRPr>
              </a:p>
            </p:txBody>
          </p:sp>
          <p:sp>
            <p:nvSpPr>
              <p:cNvPr id="13" name="Oval 12"/>
              <p:cNvSpPr/>
              <p:nvPr/>
            </p:nvSpPr>
            <p:spPr>
              <a:xfrm>
                <a:off x="4352929" y="2734677"/>
                <a:ext cx="487680" cy="487680"/>
              </a:xfrm>
              <a:prstGeom prst="ellipse">
                <a:avLst/>
              </a:prstGeom>
              <a:solidFill>
                <a:schemeClr val="tx1"/>
              </a:solidFill>
              <a:ln w="920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white"/>
                  </a:solidFill>
                  <a:effectLst/>
                  <a:uLnTx/>
                  <a:uFillTx/>
                  <a:ea typeface="+mn-ea"/>
                  <a:cs typeface="+mn-cs"/>
                </a:endParaRPr>
              </a:p>
            </p:txBody>
          </p:sp>
        </p:grpSp>
        <p:sp>
          <p:nvSpPr>
            <p:cNvPr id="10" name="TextBox 9"/>
            <p:cNvSpPr txBox="1"/>
            <p:nvPr/>
          </p:nvSpPr>
          <p:spPr>
            <a:xfrm>
              <a:off x="10141004" y="5877995"/>
              <a:ext cx="1175907"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ea typeface="+mn-ea"/>
                  <a:cs typeface="+mn-cs"/>
                </a:rPr>
                <a:t>main()</a:t>
              </a:r>
              <a:endParaRPr kumimoji="0" lang="en-US" sz="2400" b="0" i="0" u="none" strike="noStrike" kern="1200" cap="none" spc="0" normalizeH="0" baseline="0" noProof="0" dirty="0">
                <a:ln>
                  <a:noFill/>
                </a:ln>
                <a:solidFill>
                  <a:prstClr val="black"/>
                </a:solidFill>
                <a:effectLst/>
                <a:uLnTx/>
                <a:uFillTx/>
                <a:ea typeface="+mn-ea"/>
                <a:cs typeface="+mn-cs"/>
              </a:endParaRPr>
            </a:p>
          </p:txBody>
        </p:sp>
      </p:grpSp>
      <p:sp>
        <p:nvSpPr>
          <p:cNvPr id="83" name="Rectangular Callout 82"/>
          <p:cNvSpPr/>
          <p:nvPr/>
        </p:nvSpPr>
        <p:spPr>
          <a:xfrm>
            <a:off x="2827184" y="4444809"/>
            <a:ext cx="850910" cy="599544"/>
          </a:xfrm>
          <a:prstGeom prst="wedgeRectCallout">
            <a:avLst>
              <a:gd name="adj1" fmla="val -109609"/>
              <a:gd name="adj2" fmla="val 74137"/>
            </a:avLst>
          </a:prstGeom>
          <a:solidFill>
            <a:schemeClr val="bg1"/>
          </a:solidFill>
          <a:ln w="444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720</a:t>
            </a: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grpSp>
        <p:nvGrpSpPr>
          <p:cNvPr id="71" name="Group 70"/>
          <p:cNvGrpSpPr/>
          <p:nvPr/>
        </p:nvGrpSpPr>
        <p:grpSpPr>
          <a:xfrm>
            <a:off x="4284426" y="5018948"/>
            <a:ext cx="1858617" cy="1372725"/>
            <a:chOff x="9799650" y="4732998"/>
            <a:chExt cx="1858617" cy="1372725"/>
          </a:xfrm>
        </p:grpSpPr>
        <p:grpSp>
          <p:nvGrpSpPr>
            <p:cNvPr id="85" name="Group 84"/>
            <p:cNvGrpSpPr/>
            <p:nvPr/>
          </p:nvGrpSpPr>
          <p:grpSpPr>
            <a:xfrm>
              <a:off x="9799650" y="4732998"/>
              <a:ext cx="1858617" cy="904461"/>
              <a:chOff x="3286682" y="2292350"/>
              <a:chExt cx="1858617" cy="904461"/>
            </a:xfrm>
          </p:grpSpPr>
          <p:sp>
            <p:nvSpPr>
              <p:cNvPr id="88" name="Rounded Rectangle 87"/>
              <p:cNvSpPr/>
              <p:nvPr/>
            </p:nvSpPr>
            <p:spPr>
              <a:xfrm>
                <a:off x="3286682" y="2292350"/>
                <a:ext cx="1858617" cy="904461"/>
              </a:xfrm>
              <a:prstGeom prst="roundRect">
                <a:avLst>
                  <a:gd name="adj" fmla="val 39133"/>
                </a:avLst>
              </a:prstGeom>
              <a:solidFill>
                <a:schemeClr val="tx1">
                  <a:lumMod val="50000"/>
                  <a:lumOff val="50000"/>
                </a:schemeClr>
              </a:solidFill>
              <a:ln w="1270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white"/>
                  </a:solidFill>
                  <a:effectLst/>
                  <a:uLnTx/>
                  <a:uFillTx/>
                  <a:ea typeface="+mn-ea"/>
                  <a:cs typeface="+mn-cs"/>
                </a:endParaRPr>
              </a:p>
            </p:txBody>
          </p:sp>
          <p:sp>
            <p:nvSpPr>
              <p:cNvPr id="89" name="Oval 88"/>
              <p:cNvSpPr/>
              <p:nvPr/>
            </p:nvSpPr>
            <p:spPr>
              <a:xfrm>
                <a:off x="3560560" y="2500740"/>
                <a:ext cx="487680" cy="487680"/>
              </a:xfrm>
              <a:prstGeom prst="ellipse">
                <a:avLst/>
              </a:prstGeom>
              <a:solidFill>
                <a:schemeClr val="tx1"/>
              </a:solidFill>
              <a:ln w="920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white"/>
                  </a:solidFill>
                  <a:effectLst/>
                  <a:uLnTx/>
                  <a:uFillTx/>
                  <a:ea typeface="+mn-ea"/>
                  <a:cs typeface="+mn-cs"/>
                </a:endParaRPr>
              </a:p>
            </p:txBody>
          </p:sp>
          <p:sp>
            <p:nvSpPr>
              <p:cNvPr id="90" name="Oval 89"/>
              <p:cNvSpPr/>
              <p:nvPr/>
            </p:nvSpPr>
            <p:spPr>
              <a:xfrm>
                <a:off x="4352929" y="2500740"/>
                <a:ext cx="487680" cy="487680"/>
              </a:xfrm>
              <a:prstGeom prst="ellipse">
                <a:avLst/>
              </a:prstGeom>
              <a:solidFill>
                <a:schemeClr val="tx1"/>
              </a:solidFill>
              <a:ln w="920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white"/>
                  </a:solidFill>
                  <a:effectLst/>
                  <a:uLnTx/>
                  <a:uFillTx/>
                  <a:ea typeface="+mn-ea"/>
                  <a:cs typeface="+mn-cs"/>
                </a:endParaRPr>
              </a:p>
            </p:txBody>
          </p:sp>
        </p:grpSp>
        <p:sp>
          <p:nvSpPr>
            <p:cNvPr id="87" name="TextBox 86"/>
            <p:cNvSpPr txBox="1"/>
            <p:nvPr/>
          </p:nvSpPr>
          <p:spPr>
            <a:xfrm>
              <a:off x="10141004" y="5644058"/>
              <a:ext cx="1175907"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ea typeface="+mn-ea"/>
                  <a:cs typeface="+mn-cs"/>
                </a:rPr>
                <a:t>fact(6)</a:t>
              </a:r>
              <a:endParaRPr kumimoji="0" lang="en-US" sz="2400" b="0" i="0" u="none" strike="noStrike" kern="1200" cap="none" spc="0" normalizeH="0" baseline="0" noProof="0" dirty="0">
                <a:ln>
                  <a:noFill/>
                </a:ln>
                <a:solidFill>
                  <a:prstClr val="black"/>
                </a:solidFill>
                <a:effectLst/>
                <a:uLnTx/>
                <a:uFillTx/>
                <a:ea typeface="+mn-ea"/>
                <a:cs typeface="+mn-cs"/>
              </a:endParaRPr>
            </a:p>
          </p:txBody>
        </p:sp>
      </p:grpSp>
      <p:grpSp>
        <p:nvGrpSpPr>
          <p:cNvPr id="91" name="Group 90"/>
          <p:cNvGrpSpPr/>
          <p:nvPr/>
        </p:nvGrpSpPr>
        <p:grpSpPr>
          <a:xfrm>
            <a:off x="7139746" y="5018948"/>
            <a:ext cx="1858617" cy="1372725"/>
            <a:chOff x="9799650" y="4732998"/>
            <a:chExt cx="1858617" cy="1372725"/>
          </a:xfrm>
        </p:grpSpPr>
        <p:grpSp>
          <p:nvGrpSpPr>
            <p:cNvPr id="92" name="Group 91"/>
            <p:cNvGrpSpPr/>
            <p:nvPr/>
          </p:nvGrpSpPr>
          <p:grpSpPr>
            <a:xfrm>
              <a:off x="9799650" y="4732998"/>
              <a:ext cx="1858617" cy="904461"/>
              <a:chOff x="3286682" y="2292350"/>
              <a:chExt cx="1858617" cy="904461"/>
            </a:xfrm>
          </p:grpSpPr>
          <p:sp>
            <p:nvSpPr>
              <p:cNvPr id="94" name="Rounded Rectangle 93"/>
              <p:cNvSpPr/>
              <p:nvPr/>
            </p:nvSpPr>
            <p:spPr>
              <a:xfrm>
                <a:off x="3286682" y="2292350"/>
                <a:ext cx="1858617" cy="904461"/>
              </a:xfrm>
              <a:prstGeom prst="roundRect">
                <a:avLst>
                  <a:gd name="adj" fmla="val 39133"/>
                </a:avLst>
              </a:prstGeom>
              <a:solidFill>
                <a:schemeClr val="tx1">
                  <a:lumMod val="50000"/>
                  <a:lumOff val="50000"/>
                </a:schemeClr>
              </a:solidFill>
              <a:ln w="1270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95" name="Oval 94"/>
              <p:cNvSpPr/>
              <p:nvPr/>
            </p:nvSpPr>
            <p:spPr>
              <a:xfrm>
                <a:off x="3560560" y="2500740"/>
                <a:ext cx="487680" cy="487680"/>
              </a:xfrm>
              <a:prstGeom prst="ellipse">
                <a:avLst/>
              </a:prstGeom>
              <a:solidFill>
                <a:schemeClr val="tx1"/>
              </a:solidFill>
              <a:ln w="920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96" name="Oval 95"/>
              <p:cNvSpPr/>
              <p:nvPr/>
            </p:nvSpPr>
            <p:spPr>
              <a:xfrm>
                <a:off x="4352929" y="2500740"/>
                <a:ext cx="487680" cy="487680"/>
              </a:xfrm>
              <a:prstGeom prst="ellipse">
                <a:avLst/>
              </a:prstGeom>
              <a:solidFill>
                <a:schemeClr val="tx1"/>
              </a:solidFill>
              <a:ln w="920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grpSp>
        <p:sp>
          <p:nvSpPr>
            <p:cNvPr id="93" name="TextBox 92"/>
            <p:cNvSpPr txBox="1"/>
            <p:nvPr/>
          </p:nvSpPr>
          <p:spPr>
            <a:xfrm>
              <a:off x="10141004" y="5644058"/>
              <a:ext cx="1175907"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ea typeface="+mn-ea"/>
                  <a:cs typeface="+mn-cs"/>
                </a:rPr>
                <a:t>fact(5)</a:t>
              </a:r>
              <a:endParaRPr kumimoji="0" lang="en-US" sz="2400" b="0" i="0" u="none" strike="noStrike" kern="1200" cap="none" spc="0" normalizeH="0" baseline="0" noProof="0" dirty="0">
                <a:ln>
                  <a:noFill/>
                </a:ln>
                <a:solidFill>
                  <a:prstClr val="black"/>
                </a:solidFill>
                <a:effectLst/>
                <a:uLnTx/>
                <a:uFillTx/>
                <a:ea typeface="+mn-ea"/>
                <a:cs typeface="+mn-cs"/>
              </a:endParaRPr>
            </a:p>
          </p:txBody>
        </p:sp>
      </p:grpSp>
      <p:grpSp>
        <p:nvGrpSpPr>
          <p:cNvPr id="97" name="Group 96"/>
          <p:cNvGrpSpPr/>
          <p:nvPr/>
        </p:nvGrpSpPr>
        <p:grpSpPr>
          <a:xfrm>
            <a:off x="9995065" y="5018948"/>
            <a:ext cx="1858617" cy="1372725"/>
            <a:chOff x="9799650" y="4732998"/>
            <a:chExt cx="1858617" cy="1372725"/>
          </a:xfrm>
        </p:grpSpPr>
        <p:grpSp>
          <p:nvGrpSpPr>
            <p:cNvPr id="98" name="Group 97"/>
            <p:cNvGrpSpPr/>
            <p:nvPr/>
          </p:nvGrpSpPr>
          <p:grpSpPr>
            <a:xfrm>
              <a:off x="9799650" y="4732998"/>
              <a:ext cx="1858617" cy="904461"/>
              <a:chOff x="3286682" y="2292350"/>
              <a:chExt cx="1858617" cy="904461"/>
            </a:xfrm>
          </p:grpSpPr>
          <p:sp>
            <p:nvSpPr>
              <p:cNvPr id="100" name="Rounded Rectangle 99"/>
              <p:cNvSpPr/>
              <p:nvPr/>
            </p:nvSpPr>
            <p:spPr>
              <a:xfrm>
                <a:off x="3286682" y="2292350"/>
                <a:ext cx="1858617" cy="904461"/>
              </a:xfrm>
              <a:prstGeom prst="roundRect">
                <a:avLst>
                  <a:gd name="adj" fmla="val 39133"/>
                </a:avLst>
              </a:prstGeom>
              <a:solidFill>
                <a:schemeClr val="tx1">
                  <a:lumMod val="50000"/>
                  <a:lumOff val="50000"/>
                </a:schemeClr>
              </a:solidFill>
              <a:ln w="1270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white"/>
                  </a:solidFill>
                  <a:effectLst/>
                  <a:uLnTx/>
                  <a:uFillTx/>
                  <a:ea typeface="+mn-ea"/>
                  <a:cs typeface="+mn-cs"/>
                </a:endParaRPr>
              </a:p>
            </p:txBody>
          </p:sp>
          <p:sp>
            <p:nvSpPr>
              <p:cNvPr id="101" name="Oval 100"/>
              <p:cNvSpPr/>
              <p:nvPr/>
            </p:nvSpPr>
            <p:spPr>
              <a:xfrm>
                <a:off x="3560560" y="2500740"/>
                <a:ext cx="487680" cy="487680"/>
              </a:xfrm>
              <a:prstGeom prst="ellipse">
                <a:avLst/>
              </a:prstGeom>
              <a:solidFill>
                <a:schemeClr val="tx1"/>
              </a:solidFill>
              <a:ln w="920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white"/>
                  </a:solidFill>
                  <a:effectLst/>
                  <a:uLnTx/>
                  <a:uFillTx/>
                  <a:ea typeface="+mn-ea"/>
                  <a:cs typeface="+mn-cs"/>
                </a:endParaRPr>
              </a:p>
            </p:txBody>
          </p:sp>
          <p:sp>
            <p:nvSpPr>
              <p:cNvPr id="102" name="Oval 101"/>
              <p:cNvSpPr/>
              <p:nvPr/>
            </p:nvSpPr>
            <p:spPr>
              <a:xfrm>
                <a:off x="4352929" y="2500740"/>
                <a:ext cx="487680" cy="487680"/>
              </a:xfrm>
              <a:prstGeom prst="ellipse">
                <a:avLst/>
              </a:prstGeom>
              <a:solidFill>
                <a:schemeClr val="tx1"/>
              </a:solidFill>
              <a:ln w="920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white"/>
                  </a:solidFill>
                  <a:effectLst/>
                  <a:uLnTx/>
                  <a:uFillTx/>
                  <a:ea typeface="+mn-ea"/>
                  <a:cs typeface="+mn-cs"/>
                </a:endParaRPr>
              </a:p>
            </p:txBody>
          </p:sp>
        </p:grpSp>
        <p:sp>
          <p:nvSpPr>
            <p:cNvPr id="99" name="TextBox 98"/>
            <p:cNvSpPr txBox="1"/>
            <p:nvPr/>
          </p:nvSpPr>
          <p:spPr>
            <a:xfrm>
              <a:off x="10141004" y="5644058"/>
              <a:ext cx="1175907"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ea typeface="+mn-ea"/>
                  <a:cs typeface="+mn-cs"/>
                </a:rPr>
                <a:t>fact(4)</a:t>
              </a:r>
              <a:endParaRPr kumimoji="0" lang="en-US" sz="2400" b="0" i="0" u="none" strike="noStrike" kern="1200" cap="none" spc="0" normalizeH="0" baseline="0" noProof="0" dirty="0">
                <a:ln>
                  <a:noFill/>
                </a:ln>
                <a:solidFill>
                  <a:prstClr val="black"/>
                </a:solidFill>
                <a:effectLst/>
                <a:uLnTx/>
                <a:uFillTx/>
                <a:ea typeface="+mn-ea"/>
                <a:cs typeface="+mn-cs"/>
              </a:endParaRPr>
            </a:p>
          </p:txBody>
        </p:sp>
      </p:grpSp>
      <p:grpSp>
        <p:nvGrpSpPr>
          <p:cNvPr id="103" name="Group 102"/>
          <p:cNvGrpSpPr/>
          <p:nvPr/>
        </p:nvGrpSpPr>
        <p:grpSpPr>
          <a:xfrm>
            <a:off x="9995065" y="3010529"/>
            <a:ext cx="1858617" cy="1372725"/>
            <a:chOff x="9799650" y="4732998"/>
            <a:chExt cx="1858617" cy="1372725"/>
          </a:xfrm>
        </p:grpSpPr>
        <p:grpSp>
          <p:nvGrpSpPr>
            <p:cNvPr id="104" name="Group 103"/>
            <p:cNvGrpSpPr/>
            <p:nvPr/>
          </p:nvGrpSpPr>
          <p:grpSpPr>
            <a:xfrm>
              <a:off x="9799650" y="4732998"/>
              <a:ext cx="1858617" cy="904461"/>
              <a:chOff x="3286682" y="2292350"/>
              <a:chExt cx="1858617" cy="904461"/>
            </a:xfrm>
          </p:grpSpPr>
          <p:sp>
            <p:nvSpPr>
              <p:cNvPr id="106" name="Rounded Rectangle 105"/>
              <p:cNvSpPr/>
              <p:nvPr/>
            </p:nvSpPr>
            <p:spPr>
              <a:xfrm>
                <a:off x="3286682" y="2292350"/>
                <a:ext cx="1858617" cy="904461"/>
              </a:xfrm>
              <a:prstGeom prst="roundRect">
                <a:avLst>
                  <a:gd name="adj" fmla="val 39133"/>
                </a:avLst>
              </a:prstGeom>
              <a:solidFill>
                <a:schemeClr val="tx1">
                  <a:lumMod val="50000"/>
                  <a:lumOff val="50000"/>
                </a:schemeClr>
              </a:solidFill>
              <a:ln w="1270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white"/>
                  </a:solidFill>
                  <a:effectLst/>
                  <a:uLnTx/>
                  <a:uFillTx/>
                  <a:ea typeface="+mn-ea"/>
                  <a:cs typeface="+mn-cs"/>
                </a:endParaRPr>
              </a:p>
            </p:txBody>
          </p:sp>
          <p:sp>
            <p:nvSpPr>
              <p:cNvPr id="107" name="Oval 106"/>
              <p:cNvSpPr/>
              <p:nvPr/>
            </p:nvSpPr>
            <p:spPr>
              <a:xfrm>
                <a:off x="3560560" y="2500740"/>
                <a:ext cx="487680" cy="487680"/>
              </a:xfrm>
              <a:prstGeom prst="ellipse">
                <a:avLst/>
              </a:prstGeom>
              <a:solidFill>
                <a:schemeClr val="tx1"/>
              </a:solidFill>
              <a:ln w="920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white"/>
                  </a:solidFill>
                  <a:effectLst/>
                  <a:uLnTx/>
                  <a:uFillTx/>
                  <a:ea typeface="+mn-ea"/>
                  <a:cs typeface="+mn-cs"/>
                </a:endParaRPr>
              </a:p>
            </p:txBody>
          </p:sp>
          <p:sp>
            <p:nvSpPr>
              <p:cNvPr id="108" name="Oval 107"/>
              <p:cNvSpPr/>
              <p:nvPr/>
            </p:nvSpPr>
            <p:spPr>
              <a:xfrm>
                <a:off x="4352929" y="2500740"/>
                <a:ext cx="487680" cy="487680"/>
              </a:xfrm>
              <a:prstGeom prst="ellipse">
                <a:avLst/>
              </a:prstGeom>
              <a:solidFill>
                <a:schemeClr val="tx1"/>
              </a:solidFill>
              <a:ln w="920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white"/>
                  </a:solidFill>
                  <a:effectLst/>
                  <a:uLnTx/>
                  <a:uFillTx/>
                  <a:ea typeface="+mn-ea"/>
                  <a:cs typeface="+mn-cs"/>
                </a:endParaRPr>
              </a:p>
            </p:txBody>
          </p:sp>
        </p:grpSp>
        <p:sp>
          <p:nvSpPr>
            <p:cNvPr id="105" name="TextBox 104"/>
            <p:cNvSpPr txBox="1"/>
            <p:nvPr/>
          </p:nvSpPr>
          <p:spPr>
            <a:xfrm>
              <a:off x="10141004" y="5644058"/>
              <a:ext cx="1175907"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ea typeface="+mn-ea"/>
                  <a:cs typeface="+mn-cs"/>
                </a:rPr>
                <a:t>fact(3)</a:t>
              </a:r>
              <a:endParaRPr kumimoji="0" lang="en-US" sz="2400" b="0" i="0" u="none" strike="noStrike" kern="1200" cap="none" spc="0" normalizeH="0" baseline="0" noProof="0" dirty="0">
                <a:ln>
                  <a:noFill/>
                </a:ln>
                <a:solidFill>
                  <a:prstClr val="black"/>
                </a:solidFill>
                <a:effectLst/>
                <a:uLnTx/>
                <a:uFillTx/>
                <a:ea typeface="+mn-ea"/>
                <a:cs typeface="+mn-cs"/>
              </a:endParaRPr>
            </a:p>
          </p:txBody>
        </p:sp>
      </p:grpSp>
      <p:grpSp>
        <p:nvGrpSpPr>
          <p:cNvPr id="109" name="Group 108"/>
          <p:cNvGrpSpPr/>
          <p:nvPr/>
        </p:nvGrpSpPr>
        <p:grpSpPr>
          <a:xfrm>
            <a:off x="7138598" y="3010529"/>
            <a:ext cx="1858617" cy="1372725"/>
            <a:chOff x="9799650" y="4732998"/>
            <a:chExt cx="1858617" cy="1372725"/>
          </a:xfrm>
        </p:grpSpPr>
        <p:grpSp>
          <p:nvGrpSpPr>
            <p:cNvPr id="110" name="Group 109"/>
            <p:cNvGrpSpPr/>
            <p:nvPr/>
          </p:nvGrpSpPr>
          <p:grpSpPr>
            <a:xfrm>
              <a:off x="9799650" y="4732998"/>
              <a:ext cx="1858617" cy="904461"/>
              <a:chOff x="3286682" y="2292350"/>
              <a:chExt cx="1858617" cy="904461"/>
            </a:xfrm>
          </p:grpSpPr>
          <p:sp>
            <p:nvSpPr>
              <p:cNvPr id="112" name="Rounded Rectangle 111"/>
              <p:cNvSpPr/>
              <p:nvPr/>
            </p:nvSpPr>
            <p:spPr>
              <a:xfrm>
                <a:off x="3286682" y="2292350"/>
                <a:ext cx="1858617" cy="904461"/>
              </a:xfrm>
              <a:prstGeom prst="roundRect">
                <a:avLst>
                  <a:gd name="adj" fmla="val 39133"/>
                </a:avLst>
              </a:prstGeom>
              <a:solidFill>
                <a:schemeClr val="tx1">
                  <a:lumMod val="50000"/>
                  <a:lumOff val="50000"/>
                </a:schemeClr>
              </a:solidFill>
              <a:ln w="1270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white"/>
                  </a:solidFill>
                  <a:effectLst/>
                  <a:uLnTx/>
                  <a:uFillTx/>
                  <a:ea typeface="+mn-ea"/>
                  <a:cs typeface="+mn-cs"/>
                </a:endParaRPr>
              </a:p>
            </p:txBody>
          </p:sp>
          <p:sp>
            <p:nvSpPr>
              <p:cNvPr id="113" name="Oval 112"/>
              <p:cNvSpPr/>
              <p:nvPr/>
            </p:nvSpPr>
            <p:spPr>
              <a:xfrm>
                <a:off x="3560560" y="2500740"/>
                <a:ext cx="487680" cy="487680"/>
              </a:xfrm>
              <a:prstGeom prst="ellipse">
                <a:avLst/>
              </a:prstGeom>
              <a:solidFill>
                <a:schemeClr val="tx1"/>
              </a:solidFill>
              <a:ln w="920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white"/>
                  </a:solidFill>
                  <a:effectLst/>
                  <a:uLnTx/>
                  <a:uFillTx/>
                  <a:ea typeface="+mn-ea"/>
                  <a:cs typeface="+mn-cs"/>
                </a:endParaRPr>
              </a:p>
            </p:txBody>
          </p:sp>
          <p:sp>
            <p:nvSpPr>
              <p:cNvPr id="114" name="Oval 113"/>
              <p:cNvSpPr/>
              <p:nvPr/>
            </p:nvSpPr>
            <p:spPr>
              <a:xfrm>
                <a:off x="4352929" y="2500740"/>
                <a:ext cx="487680" cy="487680"/>
              </a:xfrm>
              <a:prstGeom prst="ellipse">
                <a:avLst/>
              </a:prstGeom>
              <a:solidFill>
                <a:schemeClr val="tx1"/>
              </a:solidFill>
              <a:ln w="920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white"/>
                  </a:solidFill>
                  <a:effectLst/>
                  <a:uLnTx/>
                  <a:uFillTx/>
                  <a:ea typeface="+mn-ea"/>
                  <a:cs typeface="+mn-cs"/>
                </a:endParaRPr>
              </a:p>
            </p:txBody>
          </p:sp>
        </p:grpSp>
        <p:sp>
          <p:nvSpPr>
            <p:cNvPr id="111" name="TextBox 110"/>
            <p:cNvSpPr txBox="1"/>
            <p:nvPr/>
          </p:nvSpPr>
          <p:spPr>
            <a:xfrm>
              <a:off x="10141004" y="5644058"/>
              <a:ext cx="1175907"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ea typeface="+mn-ea"/>
                  <a:cs typeface="+mn-cs"/>
                </a:rPr>
                <a:t>fact(2)</a:t>
              </a:r>
              <a:endParaRPr kumimoji="0" lang="en-US" sz="2400" b="0" i="0" u="none" strike="noStrike" kern="1200" cap="none" spc="0" normalizeH="0" baseline="0" noProof="0" dirty="0">
                <a:ln>
                  <a:noFill/>
                </a:ln>
                <a:solidFill>
                  <a:prstClr val="black"/>
                </a:solidFill>
                <a:effectLst/>
                <a:uLnTx/>
                <a:uFillTx/>
                <a:ea typeface="+mn-ea"/>
                <a:cs typeface="+mn-cs"/>
              </a:endParaRPr>
            </a:p>
          </p:txBody>
        </p:sp>
      </p:grpSp>
      <p:grpSp>
        <p:nvGrpSpPr>
          <p:cNvPr id="115" name="Group 114"/>
          <p:cNvGrpSpPr/>
          <p:nvPr/>
        </p:nvGrpSpPr>
        <p:grpSpPr>
          <a:xfrm>
            <a:off x="4282131" y="3010529"/>
            <a:ext cx="1858617" cy="1372725"/>
            <a:chOff x="9799650" y="4732998"/>
            <a:chExt cx="1858617" cy="1372725"/>
          </a:xfrm>
        </p:grpSpPr>
        <p:grpSp>
          <p:nvGrpSpPr>
            <p:cNvPr id="116" name="Group 115"/>
            <p:cNvGrpSpPr/>
            <p:nvPr/>
          </p:nvGrpSpPr>
          <p:grpSpPr>
            <a:xfrm>
              <a:off x="9799650" y="4732998"/>
              <a:ext cx="1858617" cy="904461"/>
              <a:chOff x="3286682" y="2292350"/>
              <a:chExt cx="1858617" cy="904461"/>
            </a:xfrm>
          </p:grpSpPr>
          <p:sp>
            <p:nvSpPr>
              <p:cNvPr id="118" name="Rounded Rectangle 117"/>
              <p:cNvSpPr/>
              <p:nvPr/>
            </p:nvSpPr>
            <p:spPr>
              <a:xfrm>
                <a:off x="3286682" y="2292350"/>
                <a:ext cx="1858617" cy="904461"/>
              </a:xfrm>
              <a:prstGeom prst="roundRect">
                <a:avLst>
                  <a:gd name="adj" fmla="val 39133"/>
                </a:avLst>
              </a:prstGeom>
              <a:solidFill>
                <a:schemeClr val="tx1">
                  <a:lumMod val="50000"/>
                  <a:lumOff val="50000"/>
                </a:schemeClr>
              </a:solidFill>
              <a:ln w="1270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white"/>
                  </a:solidFill>
                  <a:effectLst/>
                  <a:uLnTx/>
                  <a:uFillTx/>
                  <a:ea typeface="+mn-ea"/>
                  <a:cs typeface="+mn-cs"/>
                </a:endParaRPr>
              </a:p>
            </p:txBody>
          </p:sp>
          <p:sp>
            <p:nvSpPr>
              <p:cNvPr id="119" name="Oval 118"/>
              <p:cNvSpPr/>
              <p:nvPr/>
            </p:nvSpPr>
            <p:spPr>
              <a:xfrm>
                <a:off x="3560560" y="2500740"/>
                <a:ext cx="487680" cy="487680"/>
              </a:xfrm>
              <a:prstGeom prst="ellipse">
                <a:avLst/>
              </a:prstGeom>
              <a:solidFill>
                <a:schemeClr val="tx1"/>
              </a:solidFill>
              <a:ln w="920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white"/>
                  </a:solidFill>
                  <a:effectLst/>
                  <a:uLnTx/>
                  <a:uFillTx/>
                  <a:ea typeface="+mn-ea"/>
                  <a:cs typeface="+mn-cs"/>
                </a:endParaRPr>
              </a:p>
            </p:txBody>
          </p:sp>
          <p:sp>
            <p:nvSpPr>
              <p:cNvPr id="120" name="Oval 119"/>
              <p:cNvSpPr/>
              <p:nvPr/>
            </p:nvSpPr>
            <p:spPr>
              <a:xfrm>
                <a:off x="4352929" y="2500740"/>
                <a:ext cx="487680" cy="487680"/>
              </a:xfrm>
              <a:prstGeom prst="ellipse">
                <a:avLst/>
              </a:prstGeom>
              <a:solidFill>
                <a:schemeClr val="tx1"/>
              </a:solidFill>
              <a:ln w="920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white"/>
                  </a:solidFill>
                  <a:effectLst/>
                  <a:uLnTx/>
                  <a:uFillTx/>
                  <a:ea typeface="+mn-ea"/>
                  <a:cs typeface="+mn-cs"/>
                </a:endParaRPr>
              </a:p>
            </p:txBody>
          </p:sp>
        </p:grpSp>
        <p:sp>
          <p:nvSpPr>
            <p:cNvPr id="117" name="TextBox 116"/>
            <p:cNvSpPr txBox="1"/>
            <p:nvPr/>
          </p:nvSpPr>
          <p:spPr>
            <a:xfrm>
              <a:off x="10141004" y="5644058"/>
              <a:ext cx="1175907"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ea typeface="+mn-ea"/>
                  <a:cs typeface="+mn-cs"/>
                </a:rPr>
                <a:t>fact(1)</a:t>
              </a:r>
              <a:endParaRPr kumimoji="0" lang="en-US" sz="2400" b="0" i="0" u="none" strike="noStrike" kern="1200" cap="none" spc="0" normalizeH="0" baseline="0" noProof="0" dirty="0">
                <a:ln>
                  <a:noFill/>
                </a:ln>
                <a:solidFill>
                  <a:prstClr val="black"/>
                </a:solidFill>
                <a:effectLst/>
                <a:uLnTx/>
                <a:uFillTx/>
                <a:ea typeface="+mn-ea"/>
                <a:cs typeface="+mn-cs"/>
              </a:endParaRPr>
            </a:p>
          </p:txBody>
        </p:sp>
      </p:grpSp>
      <p:grpSp>
        <p:nvGrpSpPr>
          <p:cNvPr id="121" name="Group 120"/>
          <p:cNvGrpSpPr/>
          <p:nvPr/>
        </p:nvGrpSpPr>
        <p:grpSpPr>
          <a:xfrm>
            <a:off x="4282131" y="1111624"/>
            <a:ext cx="1858617" cy="1372725"/>
            <a:chOff x="9799650" y="4732998"/>
            <a:chExt cx="1858617" cy="1372725"/>
          </a:xfrm>
        </p:grpSpPr>
        <p:grpSp>
          <p:nvGrpSpPr>
            <p:cNvPr id="122" name="Group 121"/>
            <p:cNvGrpSpPr/>
            <p:nvPr/>
          </p:nvGrpSpPr>
          <p:grpSpPr>
            <a:xfrm>
              <a:off x="9799650" y="4732998"/>
              <a:ext cx="1858617" cy="904461"/>
              <a:chOff x="3286682" y="2292350"/>
              <a:chExt cx="1858617" cy="904461"/>
            </a:xfrm>
          </p:grpSpPr>
          <p:sp>
            <p:nvSpPr>
              <p:cNvPr id="124" name="Rounded Rectangle 123"/>
              <p:cNvSpPr/>
              <p:nvPr/>
            </p:nvSpPr>
            <p:spPr>
              <a:xfrm>
                <a:off x="3286682" y="2292350"/>
                <a:ext cx="1858617" cy="904461"/>
              </a:xfrm>
              <a:prstGeom prst="roundRect">
                <a:avLst>
                  <a:gd name="adj" fmla="val 39133"/>
                </a:avLst>
              </a:prstGeom>
              <a:solidFill>
                <a:schemeClr val="tx1">
                  <a:lumMod val="50000"/>
                  <a:lumOff val="50000"/>
                </a:schemeClr>
              </a:solidFill>
              <a:ln w="1270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white"/>
                  </a:solidFill>
                  <a:effectLst/>
                  <a:uLnTx/>
                  <a:uFillTx/>
                  <a:ea typeface="+mn-ea"/>
                  <a:cs typeface="+mn-cs"/>
                </a:endParaRPr>
              </a:p>
            </p:txBody>
          </p:sp>
          <p:sp>
            <p:nvSpPr>
              <p:cNvPr id="125" name="Oval 124"/>
              <p:cNvSpPr/>
              <p:nvPr/>
            </p:nvSpPr>
            <p:spPr>
              <a:xfrm>
                <a:off x="3560560" y="2500740"/>
                <a:ext cx="487680" cy="487680"/>
              </a:xfrm>
              <a:prstGeom prst="ellipse">
                <a:avLst/>
              </a:prstGeom>
              <a:solidFill>
                <a:schemeClr val="tx1"/>
              </a:solidFill>
              <a:ln w="920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white"/>
                  </a:solidFill>
                  <a:effectLst/>
                  <a:uLnTx/>
                  <a:uFillTx/>
                  <a:ea typeface="+mn-ea"/>
                  <a:cs typeface="+mn-cs"/>
                </a:endParaRPr>
              </a:p>
            </p:txBody>
          </p:sp>
          <p:sp>
            <p:nvSpPr>
              <p:cNvPr id="126" name="Oval 125"/>
              <p:cNvSpPr/>
              <p:nvPr/>
            </p:nvSpPr>
            <p:spPr>
              <a:xfrm>
                <a:off x="4352929" y="2500740"/>
                <a:ext cx="487680" cy="487680"/>
              </a:xfrm>
              <a:prstGeom prst="ellipse">
                <a:avLst/>
              </a:prstGeom>
              <a:solidFill>
                <a:schemeClr val="tx1"/>
              </a:solidFill>
              <a:ln w="920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white"/>
                  </a:solidFill>
                  <a:effectLst/>
                  <a:uLnTx/>
                  <a:uFillTx/>
                  <a:ea typeface="+mn-ea"/>
                  <a:cs typeface="+mn-cs"/>
                </a:endParaRPr>
              </a:p>
            </p:txBody>
          </p:sp>
        </p:grpSp>
        <p:sp>
          <p:nvSpPr>
            <p:cNvPr id="123" name="TextBox 122"/>
            <p:cNvSpPr txBox="1"/>
            <p:nvPr/>
          </p:nvSpPr>
          <p:spPr>
            <a:xfrm>
              <a:off x="10141004" y="5644058"/>
              <a:ext cx="1175907"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ea typeface="+mn-ea"/>
                  <a:cs typeface="+mn-cs"/>
                </a:rPr>
                <a:t>fact(0)</a:t>
              </a:r>
              <a:endParaRPr kumimoji="0" lang="en-US" sz="2400" b="0" i="0" u="none" strike="noStrike" kern="1200" cap="none" spc="0" normalizeH="0" baseline="0" noProof="0" dirty="0">
                <a:ln>
                  <a:noFill/>
                </a:ln>
                <a:solidFill>
                  <a:prstClr val="black"/>
                </a:solidFill>
                <a:effectLst/>
                <a:uLnTx/>
                <a:uFillTx/>
                <a:ea typeface="+mn-ea"/>
                <a:cs typeface="+mn-cs"/>
              </a:endParaRPr>
            </a:p>
          </p:txBody>
        </p:sp>
      </p:grpSp>
      <p:sp>
        <p:nvSpPr>
          <p:cNvPr id="3" name="TextBox 2"/>
          <p:cNvSpPr txBox="1"/>
          <p:nvPr/>
        </p:nvSpPr>
        <p:spPr>
          <a:xfrm>
            <a:off x="5642122" y="2029283"/>
            <a:ext cx="82278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ea typeface="+mn-ea"/>
                <a:cs typeface="+mn-cs"/>
              </a:rPr>
              <a:t>= 1</a:t>
            </a:r>
            <a:endParaRPr kumimoji="0" lang="en-US" sz="2400" b="0" i="0" u="none" strike="noStrike" kern="1200" cap="none" spc="0" normalizeH="0" baseline="0" noProof="0" dirty="0">
              <a:ln>
                <a:noFill/>
              </a:ln>
              <a:solidFill>
                <a:prstClr val="black"/>
              </a:solidFill>
              <a:effectLst/>
              <a:uLnTx/>
              <a:uFillTx/>
              <a:ea typeface="+mn-ea"/>
              <a:cs typeface="+mn-cs"/>
            </a:endParaRPr>
          </a:p>
        </p:txBody>
      </p:sp>
      <p:sp>
        <p:nvSpPr>
          <p:cNvPr id="133" name="TextBox 132"/>
          <p:cNvSpPr txBox="1"/>
          <p:nvPr/>
        </p:nvSpPr>
        <p:spPr>
          <a:xfrm>
            <a:off x="4282131" y="6334780"/>
            <a:ext cx="1858617"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ea typeface="+mn-ea"/>
                <a:cs typeface="+mn-cs"/>
              </a:rPr>
              <a:t>= 6 * fact(5)</a:t>
            </a:r>
            <a:endParaRPr kumimoji="0" lang="en-US" sz="2400" b="0" i="0" u="none" strike="noStrike" kern="1200" cap="none" spc="0" normalizeH="0" baseline="0" noProof="0" dirty="0">
              <a:ln>
                <a:noFill/>
              </a:ln>
              <a:solidFill>
                <a:prstClr val="black"/>
              </a:solidFill>
              <a:effectLst/>
              <a:uLnTx/>
              <a:uFillTx/>
              <a:ea typeface="+mn-ea"/>
              <a:cs typeface="+mn-cs"/>
            </a:endParaRPr>
          </a:p>
        </p:txBody>
      </p:sp>
      <p:sp>
        <p:nvSpPr>
          <p:cNvPr id="134" name="TextBox 133"/>
          <p:cNvSpPr txBox="1"/>
          <p:nvPr/>
        </p:nvSpPr>
        <p:spPr>
          <a:xfrm>
            <a:off x="7138596" y="6334780"/>
            <a:ext cx="1858617"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ea typeface="+mn-ea"/>
                <a:cs typeface="+mn-cs"/>
              </a:rPr>
              <a:t>= 5 * fact(4)</a:t>
            </a:r>
            <a:endParaRPr kumimoji="0" lang="en-US" sz="2400" b="0" i="0" u="none" strike="noStrike" kern="1200" cap="none" spc="0" normalizeH="0" baseline="0" noProof="0" dirty="0">
              <a:ln>
                <a:noFill/>
              </a:ln>
              <a:solidFill>
                <a:prstClr val="black"/>
              </a:solidFill>
              <a:effectLst/>
              <a:uLnTx/>
              <a:uFillTx/>
              <a:ea typeface="+mn-ea"/>
              <a:cs typeface="+mn-cs"/>
            </a:endParaRPr>
          </a:p>
        </p:txBody>
      </p:sp>
      <p:sp>
        <p:nvSpPr>
          <p:cNvPr id="135" name="TextBox 134"/>
          <p:cNvSpPr txBox="1"/>
          <p:nvPr/>
        </p:nvSpPr>
        <p:spPr>
          <a:xfrm>
            <a:off x="9995061" y="6334780"/>
            <a:ext cx="1858617"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ea typeface="+mn-ea"/>
                <a:cs typeface="+mn-cs"/>
              </a:rPr>
              <a:t>= 4 * fact(3)</a:t>
            </a:r>
            <a:endParaRPr kumimoji="0" lang="en-US" sz="2400" b="0" i="0" u="none" strike="noStrike" kern="1200" cap="none" spc="0" normalizeH="0" baseline="0" noProof="0" dirty="0">
              <a:ln>
                <a:noFill/>
              </a:ln>
              <a:solidFill>
                <a:prstClr val="black"/>
              </a:solidFill>
              <a:effectLst/>
              <a:uLnTx/>
              <a:uFillTx/>
              <a:ea typeface="+mn-ea"/>
              <a:cs typeface="+mn-cs"/>
            </a:endParaRPr>
          </a:p>
        </p:txBody>
      </p:sp>
      <p:sp>
        <p:nvSpPr>
          <p:cNvPr id="136" name="TextBox 135"/>
          <p:cNvSpPr txBox="1"/>
          <p:nvPr/>
        </p:nvSpPr>
        <p:spPr>
          <a:xfrm>
            <a:off x="9995061" y="4389968"/>
            <a:ext cx="1858617"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ea typeface="+mn-ea"/>
                <a:cs typeface="+mn-cs"/>
              </a:rPr>
              <a:t>= 3 * fact(2)</a:t>
            </a:r>
            <a:endParaRPr kumimoji="0" lang="en-US" sz="2400" b="0" i="0" u="none" strike="noStrike" kern="1200" cap="none" spc="0" normalizeH="0" baseline="0" noProof="0" dirty="0">
              <a:ln>
                <a:noFill/>
              </a:ln>
              <a:solidFill>
                <a:prstClr val="black"/>
              </a:solidFill>
              <a:effectLst/>
              <a:uLnTx/>
              <a:uFillTx/>
              <a:ea typeface="+mn-ea"/>
              <a:cs typeface="+mn-cs"/>
            </a:endParaRPr>
          </a:p>
        </p:txBody>
      </p:sp>
      <p:sp>
        <p:nvSpPr>
          <p:cNvPr id="137" name="TextBox 136"/>
          <p:cNvSpPr txBox="1"/>
          <p:nvPr/>
        </p:nvSpPr>
        <p:spPr>
          <a:xfrm>
            <a:off x="7138596" y="4389968"/>
            <a:ext cx="1858617"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ea typeface="+mn-ea"/>
                <a:cs typeface="+mn-cs"/>
              </a:rPr>
              <a:t>= 2 * fact(1)</a:t>
            </a:r>
            <a:endParaRPr kumimoji="0" lang="en-US" sz="2400" b="0" i="0" u="none" strike="noStrike" kern="1200" cap="none" spc="0" normalizeH="0" baseline="0" noProof="0" dirty="0">
              <a:ln>
                <a:noFill/>
              </a:ln>
              <a:solidFill>
                <a:prstClr val="black"/>
              </a:solidFill>
              <a:effectLst/>
              <a:uLnTx/>
              <a:uFillTx/>
              <a:ea typeface="+mn-ea"/>
              <a:cs typeface="+mn-cs"/>
            </a:endParaRPr>
          </a:p>
        </p:txBody>
      </p:sp>
      <p:sp>
        <p:nvSpPr>
          <p:cNvPr id="145" name="TextBox 144"/>
          <p:cNvSpPr txBox="1"/>
          <p:nvPr/>
        </p:nvSpPr>
        <p:spPr>
          <a:xfrm>
            <a:off x="4282129" y="4389968"/>
            <a:ext cx="1858617"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ea typeface="+mn-ea"/>
                <a:cs typeface="+mn-cs"/>
              </a:rPr>
              <a:t>= 1 * fact(0)</a:t>
            </a:r>
            <a:endParaRPr kumimoji="0" lang="en-US" sz="2400" b="0" i="0" u="none" strike="noStrike" kern="1200" cap="none" spc="0" normalizeH="0" baseline="0" noProof="0" dirty="0">
              <a:ln>
                <a:noFill/>
              </a:ln>
              <a:solidFill>
                <a:prstClr val="black"/>
              </a:solidFill>
              <a:effectLst/>
              <a:uLnTx/>
              <a:uFillTx/>
              <a:ea typeface="+mn-ea"/>
              <a:cs typeface="+mn-cs"/>
            </a:endParaRPr>
          </a:p>
        </p:txBody>
      </p:sp>
      <p:sp>
        <p:nvSpPr>
          <p:cNvPr id="6" name="TextBox 5"/>
          <p:cNvSpPr txBox="1"/>
          <p:nvPr/>
        </p:nvSpPr>
        <p:spPr>
          <a:xfrm>
            <a:off x="5069133" y="4379615"/>
            <a:ext cx="922885" cy="461665"/>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ea typeface="+mn-ea"/>
                <a:cs typeface="+mn-cs"/>
              </a:rPr>
              <a:t>1 = 1</a:t>
            </a:r>
            <a:endParaRPr kumimoji="0" lang="en-US" sz="2400" b="0" i="0" u="none" strike="noStrike" kern="1200" cap="none" spc="0" normalizeH="0" baseline="0" noProof="0" dirty="0">
              <a:ln>
                <a:noFill/>
              </a:ln>
              <a:solidFill>
                <a:prstClr val="black"/>
              </a:solidFill>
              <a:effectLst/>
              <a:uLnTx/>
              <a:uFillTx/>
              <a:ea typeface="+mn-ea"/>
              <a:cs typeface="+mn-cs"/>
            </a:endParaRPr>
          </a:p>
        </p:txBody>
      </p:sp>
      <p:sp>
        <p:nvSpPr>
          <p:cNvPr id="146" name="TextBox 145"/>
          <p:cNvSpPr txBox="1"/>
          <p:nvPr/>
        </p:nvSpPr>
        <p:spPr>
          <a:xfrm>
            <a:off x="7903651" y="4379615"/>
            <a:ext cx="922885" cy="461665"/>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ea typeface="+mn-ea"/>
                <a:cs typeface="+mn-cs"/>
              </a:rPr>
              <a:t>1 = 2</a:t>
            </a:r>
            <a:endParaRPr kumimoji="0" lang="en-US" sz="2400" b="0" i="0" u="none" strike="noStrike" kern="1200" cap="none" spc="0" normalizeH="0" baseline="0" noProof="0" dirty="0">
              <a:ln>
                <a:noFill/>
              </a:ln>
              <a:solidFill>
                <a:prstClr val="black"/>
              </a:solidFill>
              <a:effectLst/>
              <a:uLnTx/>
              <a:uFillTx/>
              <a:ea typeface="+mn-ea"/>
              <a:cs typeface="+mn-cs"/>
            </a:endParaRPr>
          </a:p>
        </p:txBody>
      </p:sp>
      <p:sp>
        <p:nvSpPr>
          <p:cNvPr id="149" name="TextBox 148"/>
          <p:cNvSpPr txBox="1"/>
          <p:nvPr/>
        </p:nvSpPr>
        <p:spPr>
          <a:xfrm>
            <a:off x="10760117" y="4379615"/>
            <a:ext cx="922885" cy="461665"/>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ea typeface="+mn-ea"/>
                <a:cs typeface="+mn-cs"/>
              </a:rPr>
              <a:t>2 = 6</a:t>
            </a:r>
            <a:endParaRPr kumimoji="0" lang="en-US" sz="2400" b="0" i="0" u="none" strike="noStrike" kern="1200" cap="none" spc="0" normalizeH="0" baseline="0" noProof="0" dirty="0">
              <a:ln>
                <a:noFill/>
              </a:ln>
              <a:solidFill>
                <a:prstClr val="black"/>
              </a:solidFill>
              <a:effectLst/>
              <a:uLnTx/>
              <a:uFillTx/>
              <a:ea typeface="+mn-ea"/>
              <a:cs typeface="+mn-cs"/>
            </a:endParaRPr>
          </a:p>
        </p:txBody>
      </p:sp>
      <p:sp>
        <p:nvSpPr>
          <p:cNvPr id="151" name="TextBox 150"/>
          <p:cNvSpPr txBox="1"/>
          <p:nvPr/>
        </p:nvSpPr>
        <p:spPr>
          <a:xfrm>
            <a:off x="10762061" y="6334780"/>
            <a:ext cx="1091617" cy="461665"/>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ea typeface="+mn-ea"/>
                <a:cs typeface="+mn-cs"/>
              </a:rPr>
              <a:t>6 = 24</a:t>
            </a:r>
            <a:endParaRPr kumimoji="0" lang="en-US" sz="2400" b="0" i="0" u="none" strike="noStrike" kern="1200" cap="none" spc="0" normalizeH="0" baseline="0" noProof="0" dirty="0">
              <a:ln>
                <a:noFill/>
              </a:ln>
              <a:solidFill>
                <a:prstClr val="black"/>
              </a:solidFill>
              <a:effectLst/>
              <a:uLnTx/>
              <a:uFillTx/>
              <a:ea typeface="+mn-ea"/>
              <a:cs typeface="+mn-cs"/>
            </a:endParaRPr>
          </a:p>
        </p:txBody>
      </p:sp>
      <p:sp>
        <p:nvSpPr>
          <p:cNvPr id="152" name="TextBox 151"/>
          <p:cNvSpPr txBox="1"/>
          <p:nvPr/>
        </p:nvSpPr>
        <p:spPr>
          <a:xfrm>
            <a:off x="7900156" y="6334780"/>
            <a:ext cx="1405259" cy="461665"/>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ea typeface="+mn-ea"/>
                <a:cs typeface="+mn-cs"/>
              </a:rPr>
              <a:t>24 = 120</a:t>
            </a:r>
            <a:endParaRPr kumimoji="0" lang="en-US" sz="2400" b="0" i="0" u="none" strike="noStrike" kern="1200" cap="none" spc="0" normalizeH="0" baseline="0" noProof="0" dirty="0">
              <a:ln>
                <a:noFill/>
              </a:ln>
              <a:solidFill>
                <a:prstClr val="black"/>
              </a:solidFill>
              <a:effectLst/>
              <a:uLnTx/>
              <a:uFillTx/>
              <a:ea typeface="+mn-ea"/>
              <a:cs typeface="+mn-cs"/>
            </a:endParaRPr>
          </a:p>
        </p:txBody>
      </p:sp>
      <p:sp>
        <p:nvSpPr>
          <p:cNvPr id="153" name="TextBox 152"/>
          <p:cNvSpPr txBox="1"/>
          <p:nvPr/>
        </p:nvSpPr>
        <p:spPr>
          <a:xfrm>
            <a:off x="5038029" y="6334780"/>
            <a:ext cx="1630931" cy="461665"/>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ea typeface="+mn-ea"/>
                <a:cs typeface="+mn-cs"/>
              </a:rPr>
              <a:t>120 = 720</a:t>
            </a:r>
            <a:endParaRPr kumimoji="0" lang="en-US" sz="2400" b="0" i="0" u="none" strike="noStrike" kern="1200" cap="none" spc="0" normalizeH="0" baseline="0" noProof="0" dirty="0">
              <a:ln>
                <a:noFill/>
              </a:ln>
              <a:solidFill>
                <a:prstClr val="black"/>
              </a:solidFill>
              <a:effectLst/>
              <a:uLnTx/>
              <a:uFillTx/>
              <a:ea typeface="+mn-ea"/>
              <a:cs typeface="+mn-cs"/>
            </a:endParaRPr>
          </a:p>
        </p:txBody>
      </p:sp>
      <p:pic>
        <p:nvPicPr>
          <p:cNvPr id="154" name="Picture 15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273216" y="-7217"/>
            <a:ext cx="2129790" cy="1925330"/>
          </a:xfrm>
          <a:prstGeom prst="rect">
            <a:avLst/>
          </a:prstGeom>
        </p:spPr>
      </p:pic>
      <p:sp>
        <p:nvSpPr>
          <p:cNvPr id="155" name="Rectangular Callout 154"/>
          <p:cNvSpPr/>
          <p:nvPr/>
        </p:nvSpPr>
        <p:spPr>
          <a:xfrm>
            <a:off x="7900156" y="80085"/>
            <a:ext cx="2818890" cy="814295"/>
          </a:xfrm>
          <a:prstGeom prst="wedgeRectCallout">
            <a:avLst>
              <a:gd name="adj1" fmla="val 69154"/>
              <a:gd name="adj2" fmla="val 47143"/>
            </a:avLst>
          </a:prstGeom>
          <a:solidFill>
            <a:schemeClr val="bg1"/>
          </a:solidFill>
          <a:ln w="444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See how many clones got created!</a:t>
            </a: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56" name="Rectangular Callout 155"/>
          <p:cNvSpPr/>
          <p:nvPr/>
        </p:nvSpPr>
        <p:spPr>
          <a:xfrm>
            <a:off x="6481530" y="963287"/>
            <a:ext cx="3401305" cy="795114"/>
          </a:xfrm>
          <a:prstGeom prst="wedgeRectCallout">
            <a:avLst>
              <a:gd name="adj1" fmla="val 88453"/>
              <a:gd name="adj2" fmla="val -48133"/>
            </a:avLst>
          </a:prstGeom>
          <a:solidFill>
            <a:schemeClr val="bg1"/>
          </a:solidFill>
          <a:ln w="444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Creating each clone takes time and memory</a:t>
            </a: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57" name="Rectangular Callout 156"/>
          <p:cNvSpPr/>
          <p:nvPr/>
        </p:nvSpPr>
        <p:spPr>
          <a:xfrm>
            <a:off x="7900156" y="1829664"/>
            <a:ext cx="3133534" cy="1075105"/>
          </a:xfrm>
          <a:prstGeom prst="wedgeRectCallout">
            <a:avLst>
              <a:gd name="adj1" fmla="val 63267"/>
              <a:gd name="adj2" fmla="val -116807"/>
            </a:avLst>
          </a:prstGeom>
          <a:solidFill>
            <a:schemeClr val="bg1"/>
          </a:solidFill>
          <a:ln w="444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This is why recursive programs can be a bit slower – be careful</a:t>
            </a: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xmlns="" val="4088952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righ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nodeType="clickEffect">
                                  <p:stCondLst>
                                    <p:cond delay="0"/>
                                  </p:stCondLst>
                                  <p:childTnLst>
                                    <p:set>
                                      <p:cBhvr>
                                        <p:cTn id="16" dur="1" fill="hold">
                                          <p:stCondLst>
                                            <p:cond delay="0"/>
                                          </p:stCondLst>
                                        </p:cTn>
                                        <p:tgtEl>
                                          <p:spTgt spid="71"/>
                                        </p:tgtEl>
                                        <p:attrNameLst>
                                          <p:attrName>style.visibility</p:attrName>
                                        </p:attrNameLst>
                                      </p:cBhvr>
                                      <p:to>
                                        <p:strVal val="visible"/>
                                      </p:to>
                                    </p:set>
                                    <p:animEffect transition="in" filter="wipe(right)">
                                      <p:cBhvr>
                                        <p:cTn id="17" dur="500"/>
                                        <p:tgtEl>
                                          <p:spTgt spid="7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33"/>
                                        </p:tgtEl>
                                        <p:attrNameLst>
                                          <p:attrName>style.visibility</p:attrName>
                                        </p:attrNameLst>
                                      </p:cBhvr>
                                      <p:to>
                                        <p:strVal val="visible"/>
                                      </p:to>
                                    </p:set>
                                    <p:animEffect transition="in" filter="wipe(left)">
                                      <p:cBhvr>
                                        <p:cTn id="22" dur="500"/>
                                        <p:tgtEl>
                                          <p:spTgt spid="13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nodeType="clickEffect">
                                  <p:stCondLst>
                                    <p:cond delay="0"/>
                                  </p:stCondLst>
                                  <p:childTnLst>
                                    <p:set>
                                      <p:cBhvr>
                                        <p:cTn id="26" dur="1" fill="hold">
                                          <p:stCondLst>
                                            <p:cond delay="0"/>
                                          </p:stCondLst>
                                        </p:cTn>
                                        <p:tgtEl>
                                          <p:spTgt spid="91"/>
                                        </p:tgtEl>
                                        <p:attrNameLst>
                                          <p:attrName>style.visibility</p:attrName>
                                        </p:attrNameLst>
                                      </p:cBhvr>
                                      <p:to>
                                        <p:strVal val="visible"/>
                                      </p:to>
                                    </p:set>
                                    <p:animEffect transition="in" filter="wipe(right)">
                                      <p:cBhvr>
                                        <p:cTn id="27" dur="500"/>
                                        <p:tgtEl>
                                          <p:spTgt spid="9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34"/>
                                        </p:tgtEl>
                                        <p:attrNameLst>
                                          <p:attrName>style.visibility</p:attrName>
                                        </p:attrNameLst>
                                      </p:cBhvr>
                                      <p:to>
                                        <p:strVal val="visible"/>
                                      </p:to>
                                    </p:set>
                                    <p:animEffect transition="in" filter="wipe(left)">
                                      <p:cBhvr>
                                        <p:cTn id="32" dur="500"/>
                                        <p:tgtEl>
                                          <p:spTgt spid="13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nodeType="clickEffect">
                                  <p:stCondLst>
                                    <p:cond delay="0"/>
                                  </p:stCondLst>
                                  <p:childTnLst>
                                    <p:set>
                                      <p:cBhvr>
                                        <p:cTn id="36" dur="1" fill="hold">
                                          <p:stCondLst>
                                            <p:cond delay="0"/>
                                          </p:stCondLst>
                                        </p:cTn>
                                        <p:tgtEl>
                                          <p:spTgt spid="97"/>
                                        </p:tgtEl>
                                        <p:attrNameLst>
                                          <p:attrName>style.visibility</p:attrName>
                                        </p:attrNameLst>
                                      </p:cBhvr>
                                      <p:to>
                                        <p:strVal val="visible"/>
                                      </p:to>
                                    </p:set>
                                    <p:animEffect transition="in" filter="wipe(right)">
                                      <p:cBhvr>
                                        <p:cTn id="37" dur="500"/>
                                        <p:tgtEl>
                                          <p:spTgt spid="9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35"/>
                                        </p:tgtEl>
                                        <p:attrNameLst>
                                          <p:attrName>style.visibility</p:attrName>
                                        </p:attrNameLst>
                                      </p:cBhvr>
                                      <p:to>
                                        <p:strVal val="visible"/>
                                      </p:to>
                                    </p:set>
                                    <p:animEffect transition="in" filter="wipe(left)">
                                      <p:cBhvr>
                                        <p:cTn id="42" dur="500"/>
                                        <p:tgtEl>
                                          <p:spTgt spid="135"/>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2" fill="hold" nodeType="clickEffect">
                                  <p:stCondLst>
                                    <p:cond delay="0"/>
                                  </p:stCondLst>
                                  <p:childTnLst>
                                    <p:set>
                                      <p:cBhvr>
                                        <p:cTn id="46" dur="1" fill="hold">
                                          <p:stCondLst>
                                            <p:cond delay="0"/>
                                          </p:stCondLst>
                                        </p:cTn>
                                        <p:tgtEl>
                                          <p:spTgt spid="103"/>
                                        </p:tgtEl>
                                        <p:attrNameLst>
                                          <p:attrName>style.visibility</p:attrName>
                                        </p:attrNameLst>
                                      </p:cBhvr>
                                      <p:to>
                                        <p:strVal val="visible"/>
                                      </p:to>
                                    </p:set>
                                    <p:animEffect transition="in" filter="wipe(right)">
                                      <p:cBhvr>
                                        <p:cTn id="47" dur="500"/>
                                        <p:tgtEl>
                                          <p:spTgt spid="10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36"/>
                                        </p:tgtEl>
                                        <p:attrNameLst>
                                          <p:attrName>style.visibility</p:attrName>
                                        </p:attrNameLst>
                                      </p:cBhvr>
                                      <p:to>
                                        <p:strVal val="visible"/>
                                      </p:to>
                                    </p:set>
                                    <p:animEffect transition="in" filter="wipe(left)">
                                      <p:cBhvr>
                                        <p:cTn id="52" dur="500"/>
                                        <p:tgtEl>
                                          <p:spTgt spid="136"/>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2" fill="hold" nodeType="clickEffect">
                                  <p:stCondLst>
                                    <p:cond delay="0"/>
                                  </p:stCondLst>
                                  <p:childTnLst>
                                    <p:set>
                                      <p:cBhvr>
                                        <p:cTn id="56" dur="1" fill="hold">
                                          <p:stCondLst>
                                            <p:cond delay="0"/>
                                          </p:stCondLst>
                                        </p:cTn>
                                        <p:tgtEl>
                                          <p:spTgt spid="109"/>
                                        </p:tgtEl>
                                        <p:attrNameLst>
                                          <p:attrName>style.visibility</p:attrName>
                                        </p:attrNameLst>
                                      </p:cBhvr>
                                      <p:to>
                                        <p:strVal val="visible"/>
                                      </p:to>
                                    </p:set>
                                    <p:animEffect transition="in" filter="wipe(right)">
                                      <p:cBhvr>
                                        <p:cTn id="57" dur="500"/>
                                        <p:tgtEl>
                                          <p:spTgt spid="109"/>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137"/>
                                        </p:tgtEl>
                                        <p:attrNameLst>
                                          <p:attrName>style.visibility</p:attrName>
                                        </p:attrNameLst>
                                      </p:cBhvr>
                                      <p:to>
                                        <p:strVal val="visible"/>
                                      </p:to>
                                    </p:set>
                                    <p:animEffect transition="in" filter="wipe(left)">
                                      <p:cBhvr>
                                        <p:cTn id="62" dur="500"/>
                                        <p:tgtEl>
                                          <p:spTgt spid="137"/>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2" fill="hold" nodeType="clickEffect">
                                  <p:stCondLst>
                                    <p:cond delay="0"/>
                                  </p:stCondLst>
                                  <p:childTnLst>
                                    <p:set>
                                      <p:cBhvr>
                                        <p:cTn id="66" dur="1" fill="hold">
                                          <p:stCondLst>
                                            <p:cond delay="0"/>
                                          </p:stCondLst>
                                        </p:cTn>
                                        <p:tgtEl>
                                          <p:spTgt spid="115"/>
                                        </p:tgtEl>
                                        <p:attrNameLst>
                                          <p:attrName>style.visibility</p:attrName>
                                        </p:attrNameLst>
                                      </p:cBhvr>
                                      <p:to>
                                        <p:strVal val="visible"/>
                                      </p:to>
                                    </p:set>
                                    <p:animEffect transition="in" filter="wipe(right)">
                                      <p:cBhvr>
                                        <p:cTn id="67" dur="500"/>
                                        <p:tgtEl>
                                          <p:spTgt spid="115"/>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145"/>
                                        </p:tgtEl>
                                        <p:attrNameLst>
                                          <p:attrName>style.visibility</p:attrName>
                                        </p:attrNameLst>
                                      </p:cBhvr>
                                      <p:to>
                                        <p:strVal val="visible"/>
                                      </p:to>
                                    </p:set>
                                    <p:animEffect transition="in" filter="wipe(left)">
                                      <p:cBhvr>
                                        <p:cTn id="72" dur="500"/>
                                        <p:tgtEl>
                                          <p:spTgt spid="145"/>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2" fill="hold" nodeType="clickEffect">
                                  <p:stCondLst>
                                    <p:cond delay="0"/>
                                  </p:stCondLst>
                                  <p:childTnLst>
                                    <p:set>
                                      <p:cBhvr>
                                        <p:cTn id="76" dur="1" fill="hold">
                                          <p:stCondLst>
                                            <p:cond delay="0"/>
                                          </p:stCondLst>
                                        </p:cTn>
                                        <p:tgtEl>
                                          <p:spTgt spid="121"/>
                                        </p:tgtEl>
                                        <p:attrNameLst>
                                          <p:attrName>style.visibility</p:attrName>
                                        </p:attrNameLst>
                                      </p:cBhvr>
                                      <p:to>
                                        <p:strVal val="visible"/>
                                      </p:to>
                                    </p:set>
                                    <p:animEffect transition="in" filter="wipe(right)">
                                      <p:cBhvr>
                                        <p:cTn id="77" dur="500"/>
                                        <p:tgtEl>
                                          <p:spTgt spid="121"/>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childTnLst>
                                    <p:set>
                                      <p:cBhvr>
                                        <p:cTn id="81" dur="1" fill="hold">
                                          <p:stCondLst>
                                            <p:cond delay="0"/>
                                          </p:stCondLst>
                                        </p:cTn>
                                        <p:tgtEl>
                                          <p:spTgt spid="3"/>
                                        </p:tgtEl>
                                        <p:attrNameLst>
                                          <p:attrName>style.visibility</p:attrName>
                                        </p:attrNameLst>
                                      </p:cBhvr>
                                      <p:to>
                                        <p:strVal val="visible"/>
                                      </p:to>
                                    </p:set>
                                    <p:animEffect transition="in" filter="wipe(left)">
                                      <p:cBhvr>
                                        <p:cTn id="82" dur="500"/>
                                        <p:tgtEl>
                                          <p:spTgt spid="3"/>
                                        </p:tgtEl>
                                      </p:cBhvr>
                                    </p:animEffec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154"/>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22" presetClass="entr" presetSubtype="2" fill="hold" grpId="0" nodeType="clickEffect">
                                  <p:stCondLst>
                                    <p:cond delay="0"/>
                                  </p:stCondLst>
                                  <p:childTnLst>
                                    <p:set>
                                      <p:cBhvr>
                                        <p:cTn id="90" dur="1" fill="hold">
                                          <p:stCondLst>
                                            <p:cond delay="0"/>
                                          </p:stCondLst>
                                        </p:cTn>
                                        <p:tgtEl>
                                          <p:spTgt spid="155"/>
                                        </p:tgtEl>
                                        <p:attrNameLst>
                                          <p:attrName>style.visibility</p:attrName>
                                        </p:attrNameLst>
                                      </p:cBhvr>
                                      <p:to>
                                        <p:strVal val="visible"/>
                                      </p:to>
                                    </p:set>
                                    <p:animEffect transition="in" filter="wipe(right)">
                                      <p:cBhvr>
                                        <p:cTn id="91" dur="500"/>
                                        <p:tgtEl>
                                          <p:spTgt spid="155"/>
                                        </p:tgtEl>
                                      </p:cBhvr>
                                    </p:animEffect>
                                  </p:childTnLst>
                                </p:cTn>
                              </p:par>
                            </p:childTnLst>
                          </p:cTn>
                        </p:par>
                      </p:childTnLst>
                    </p:cTn>
                  </p:par>
                  <p:par>
                    <p:cTn id="92" fill="hold">
                      <p:stCondLst>
                        <p:cond delay="indefinite"/>
                      </p:stCondLst>
                      <p:childTnLst>
                        <p:par>
                          <p:cTn id="93" fill="hold">
                            <p:stCondLst>
                              <p:cond delay="0"/>
                            </p:stCondLst>
                            <p:childTnLst>
                              <p:par>
                                <p:cTn id="94" presetID="22" presetClass="entr" presetSubtype="2" fill="hold" grpId="0" nodeType="clickEffect">
                                  <p:stCondLst>
                                    <p:cond delay="0"/>
                                  </p:stCondLst>
                                  <p:childTnLst>
                                    <p:set>
                                      <p:cBhvr>
                                        <p:cTn id="95" dur="1" fill="hold">
                                          <p:stCondLst>
                                            <p:cond delay="0"/>
                                          </p:stCondLst>
                                        </p:cTn>
                                        <p:tgtEl>
                                          <p:spTgt spid="156"/>
                                        </p:tgtEl>
                                        <p:attrNameLst>
                                          <p:attrName>style.visibility</p:attrName>
                                        </p:attrNameLst>
                                      </p:cBhvr>
                                      <p:to>
                                        <p:strVal val="visible"/>
                                      </p:to>
                                    </p:set>
                                    <p:animEffect transition="in" filter="wipe(right)">
                                      <p:cBhvr>
                                        <p:cTn id="96" dur="500"/>
                                        <p:tgtEl>
                                          <p:spTgt spid="156"/>
                                        </p:tgtEl>
                                      </p:cBhvr>
                                    </p:animEffect>
                                  </p:childTnLst>
                                </p:cTn>
                              </p:par>
                            </p:childTnLst>
                          </p:cTn>
                        </p:par>
                      </p:childTnLst>
                    </p:cTn>
                  </p:par>
                  <p:par>
                    <p:cTn id="97" fill="hold">
                      <p:stCondLst>
                        <p:cond delay="indefinite"/>
                      </p:stCondLst>
                      <p:childTnLst>
                        <p:par>
                          <p:cTn id="98" fill="hold">
                            <p:stCondLst>
                              <p:cond delay="0"/>
                            </p:stCondLst>
                            <p:childTnLst>
                              <p:par>
                                <p:cTn id="99" presetID="22" presetClass="entr" presetSubtype="2" fill="hold" grpId="0" nodeType="clickEffect">
                                  <p:stCondLst>
                                    <p:cond delay="0"/>
                                  </p:stCondLst>
                                  <p:childTnLst>
                                    <p:set>
                                      <p:cBhvr>
                                        <p:cTn id="100" dur="1" fill="hold">
                                          <p:stCondLst>
                                            <p:cond delay="0"/>
                                          </p:stCondLst>
                                        </p:cTn>
                                        <p:tgtEl>
                                          <p:spTgt spid="157"/>
                                        </p:tgtEl>
                                        <p:attrNameLst>
                                          <p:attrName>style.visibility</p:attrName>
                                        </p:attrNameLst>
                                      </p:cBhvr>
                                      <p:to>
                                        <p:strVal val="visible"/>
                                      </p:to>
                                    </p:set>
                                    <p:animEffect transition="in" filter="wipe(right)">
                                      <p:cBhvr>
                                        <p:cTn id="101" dur="500"/>
                                        <p:tgtEl>
                                          <p:spTgt spid="157"/>
                                        </p:tgtEl>
                                      </p:cBhvr>
                                    </p:animEffect>
                                  </p:childTnLst>
                                </p:cTn>
                              </p:par>
                            </p:childTnLst>
                          </p:cTn>
                        </p:par>
                      </p:childTnLst>
                    </p:cTn>
                  </p:par>
                  <p:par>
                    <p:cTn id="102" fill="hold">
                      <p:stCondLst>
                        <p:cond delay="indefinite"/>
                      </p:stCondLst>
                      <p:childTnLst>
                        <p:par>
                          <p:cTn id="103" fill="hold">
                            <p:stCondLst>
                              <p:cond delay="0"/>
                            </p:stCondLst>
                            <p:childTnLst>
                              <p:par>
                                <p:cTn id="104" presetID="22" presetClass="entr" presetSubtype="8" fill="hold" grpId="0" nodeType="clickEffect">
                                  <p:stCondLst>
                                    <p:cond delay="0"/>
                                  </p:stCondLst>
                                  <p:childTnLst>
                                    <p:set>
                                      <p:cBhvr>
                                        <p:cTn id="105" dur="1" fill="hold">
                                          <p:stCondLst>
                                            <p:cond delay="0"/>
                                          </p:stCondLst>
                                        </p:cTn>
                                        <p:tgtEl>
                                          <p:spTgt spid="6"/>
                                        </p:tgtEl>
                                        <p:attrNameLst>
                                          <p:attrName>style.visibility</p:attrName>
                                        </p:attrNameLst>
                                      </p:cBhvr>
                                      <p:to>
                                        <p:strVal val="visible"/>
                                      </p:to>
                                    </p:set>
                                    <p:animEffect transition="in" filter="wipe(left)">
                                      <p:cBhvr>
                                        <p:cTn id="106" dur="500"/>
                                        <p:tgtEl>
                                          <p:spTgt spid="6"/>
                                        </p:tgtEl>
                                      </p:cBhvr>
                                    </p:animEffect>
                                  </p:childTnLst>
                                </p:cTn>
                              </p:par>
                            </p:childTnLst>
                          </p:cTn>
                        </p:par>
                      </p:childTnLst>
                    </p:cTn>
                  </p:par>
                  <p:par>
                    <p:cTn id="107" fill="hold">
                      <p:stCondLst>
                        <p:cond delay="indefinite"/>
                      </p:stCondLst>
                      <p:childTnLst>
                        <p:par>
                          <p:cTn id="108" fill="hold">
                            <p:stCondLst>
                              <p:cond delay="0"/>
                            </p:stCondLst>
                            <p:childTnLst>
                              <p:par>
                                <p:cTn id="109" presetID="1" presetClass="exit" presetSubtype="0" fill="hold" nodeType="clickEffect">
                                  <p:stCondLst>
                                    <p:cond delay="0"/>
                                  </p:stCondLst>
                                  <p:childTnLst>
                                    <p:set>
                                      <p:cBhvr>
                                        <p:cTn id="110" dur="1" fill="hold">
                                          <p:stCondLst>
                                            <p:cond delay="0"/>
                                          </p:stCondLst>
                                        </p:cTn>
                                        <p:tgtEl>
                                          <p:spTgt spid="121"/>
                                        </p:tgtEl>
                                        <p:attrNameLst>
                                          <p:attrName>style.visibility</p:attrName>
                                        </p:attrNameLst>
                                      </p:cBhvr>
                                      <p:to>
                                        <p:strVal val="hidden"/>
                                      </p:to>
                                    </p:set>
                                  </p:childTnLst>
                                </p:cTn>
                              </p:par>
                              <p:par>
                                <p:cTn id="111" presetID="1" presetClass="exit" presetSubtype="0" fill="hold" grpId="1" nodeType="withEffect">
                                  <p:stCondLst>
                                    <p:cond delay="0"/>
                                  </p:stCondLst>
                                  <p:childTnLst>
                                    <p:set>
                                      <p:cBhvr>
                                        <p:cTn id="112" dur="1" fill="hold">
                                          <p:stCondLst>
                                            <p:cond delay="0"/>
                                          </p:stCondLst>
                                        </p:cTn>
                                        <p:tgtEl>
                                          <p:spTgt spid="3"/>
                                        </p:tgtEl>
                                        <p:attrNameLst>
                                          <p:attrName>style.visibility</p:attrName>
                                        </p:attrNameLst>
                                      </p:cBhvr>
                                      <p:to>
                                        <p:strVal val="hidden"/>
                                      </p:to>
                                    </p:set>
                                  </p:childTnLst>
                                </p:cTn>
                              </p:par>
                            </p:childTnLst>
                          </p:cTn>
                        </p:par>
                      </p:childTnLst>
                    </p:cTn>
                  </p:par>
                  <p:par>
                    <p:cTn id="113" fill="hold">
                      <p:stCondLst>
                        <p:cond delay="indefinite"/>
                      </p:stCondLst>
                      <p:childTnLst>
                        <p:par>
                          <p:cTn id="114" fill="hold">
                            <p:stCondLst>
                              <p:cond delay="0"/>
                            </p:stCondLst>
                            <p:childTnLst>
                              <p:par>
                                <p:cTn id="115" presetID="22" presetClass="entr" presetSubtype="8" fill="hold" grpId="0" nodeType="clickEffect">
                                  <p:stCondLst>
                                    <p:cond delay="0"/>
                                  </p:stCondLst>
                                  <p:childTnLst>
                                    <p:set>
                                      <p:cBhvr>
                                        <p:cTn id="116" dur="1" fill="hold">
                                          <p:stCondLst>
                                            <p:cond delay="0"/>
                                          </p:stCondLst>
                                        </p:cTn>
                                        <p:tgtEl>
                                          <p:spTgt spid="146"/>
                                        </p:tgtEl>
                                        <p:attrNameLst>
                                          <p:attrName>style.visibility</p:attrName>
                                        </p:attrNameLst>
                                      </p:cBhvr>
                                      <p:to>
                                        <p:strVal val="visible"/>
                                      </p:to>
                                    </p:set>
                                    <p:animEffect transition="in" filter="wipe(left)">
                                      <p:cBhvr>
                                        <p:cTn id="117" dur="500"/>
                                        <p:tgtEl>
                                          <p:spTgt spid="146"/>
                                        </p:tgtEl>
                                      </p:cBhvr>
                                    </p:animEffect>
                                  </p:childTnLst>
                                </p:cTn>
                              </p:par>
                            </p:childTnLst>
                          </p:cTn>
                        </p:par>
                      </p:childTnLst>
                    </p:cTn>
                  </p:par>
                  <p:par>
                    <p:cTn id="118" fill="hold">
                      <p:stCondLst>
                        <p:cond delay="indefinite"/>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115"/>
                                        </p:tgtEl>
                                        <p:attrNameLst>
                                          <p:attrName>style.visibility</p:attrName>
                                        </p:attrNameLst>
                                      </p:cBhvr>
                                      <p:to>
                                        <p:strVal val="hidden"/>
                                      </p:to>
                                    </p:set>
                                  </p:childTnLst>
                                </p:cTn>
                              </p:par>
                              <p:par>
                                <p:cTn id="122" presetID="1" presetClass="exit" presetSubtype="0" fill="hold" grpId="1" nodeType="withEffect">
                                  <p:stCondLst>
                                    <p:cond delay="0"/>
                                  </p:stCondLst>
                                  <p:childTnLst>
                                    <p:set>
                                      <p:cBhvr>
                                        <p:cTn id="123" dur="1" fill="hold">
                                          <p:stCondLst>
                                            <p:cond delay="0"/>
                                          </p:stCondLst>
                                        </p:cTn>
                                        <p:tgtEl>
                                          <p:spTgt spid="145"/>
                                        </p:tgtEl>
                                        <p:attrNameLst>
                                          <p:attrName>style.visibility</p:attrName>
                                        </p:attrNameLst>
                                      </p:cBhvr>
                                      <p:to>
                                        <p:strVal val="hidden"/>
                                      </p:to>
                                    </p:set>
                                  </p:childTnLst>
                                </p:cTn>
                              </p:par>
                              <p:par>
                                <p:cTn id="124" presetID="1" presetClass="exit" presetSubtype="0" fill="hold" grpId="1" nodeType="withEffect">
                                  <p:stCondLst>
                                    <p:cond delay="0"/>
                                  </p:stCondLst>
                                  <p:childTnLst>
                                    <p:set>
                                      <p:cBhvr>
                                        <p:cTn id="125" dur="1" fill="hold">
                                          <p:stCondLst>
                                            <p:cond delay="0"/>
                                          </p:stCondLst>
                                        </p:cTn>
                                        <p:tgtEl>
                                          <p:spTgt spid="6"/>
                                        </p:tgtEl>
                                        <p:attrNameLst>
                                          <p:attrName>style.visibility</p:attrName>
                                        </p:attrNameLst>
                                      </p:cBhvr>
                                      <p:to>
                                        <p:strVal val="hidden"/>
                                      </p:to>
                                    </p:set>
                                  </p:childTnLst>
                                </p:cTn>
                              </p:par>
                            </p:childTnLst>
                          </p:cTn>
                        </p:par>
                      </p:childTnLst>
                    </p:cTn>
                  </p:par>
                  <p:par>
                    <p:cTn id="126" fill="hold">
                      <p:stCondLst>
                        <p:cond delay="indefinite"/>
                      </p:stCondLst>
                      <p:childTnLst>
                        <p:par>
                          <p:cTn id="127" fill="hold">
                            <p:stCondLst>
                              <p:cond delay="0"/>
                            </p:stCondLst>
                            <p:childTnLst>
                              <p:par>
                                <p:cTn id="128" presetID="22" presetClass="entr" presetSubtype="8" fill="hold" grpId="0" nodeType="clickEffect">
                                  <p:stCondLst>
                                    <p:cond delay="0"/>
                                  </p:stCondLst>
                                  <p:childTnLst>
                                    <p:set>
                                      <p:cBhvr>
                                        <p:cTn id="129" dur="1" fill="hold">
                                          <p:stCondLst>
                                            <p:cond delay="0"/>
                                          </p:stCondLst>
                                        </p:cTn>
                                        <p:tgtEl>
                                          <p:spTgt spid="149"/>
                                        </p:tgtEl>
                                        <p:attrNameLst>
                                          <p:attrName>style.visibility</p:attrName>
                                        </p:attrNameLst>
                                      </p:cBhvr>
                                      <p:to>
                                        <p:strVal val="visible"/>
                                      </p:to>
                                    </p:set>
                                    <p:animEffect transition="in" filter="wipe(left)">
                                      <p:cBhvr>
                                        <p:cTn id="130" dur="500"/>
                                        <p:tgtEl>
                                          <p:spTgt spid="149"/>
                                        </p:tgtEl>
                                      </p:cBhvr>
                                    </p:animEffect>
                                  </p:childTnLst>
                                </p:cTn>
                              </p:par>
                            </p:childTnLst>
                          </p:cTn>
                        </p:par>
                      </p:childTnLst>
                    </p:cTn>
                  </p:par>
                  <p:par>
                    <p:cTn id="131" fill="hold">
                      <p:stCondLst>
                        <p:cond delay="indefinite"/>
                      </p:stCondLst>
                      <p:childTnLst>
                        <p:par>
                          <p:cTn id="132" fill="hold">
                            <p:stCondLst>
                              <p:cond delay="0"/>
                            </p:stCondLst>
                            <p:childTnLst>
                              <p:par>
                                <p:cTn id="133" presetID="1" presetClass="exit" presetSubtype="0" fill="hold" nodeType="clickEffect">
                                  <p:stCondLst>
                                    <p:cond delay="0"/>
                                  </p:stCondLst>
                                  <p:childTnLst>
                                    <p:set>
                                      <p:cBhvr>
                                        <p:cTn id="134" dur="1" fill="hold">
                                          <p:stCondLst>
                                            <p:cond delay="0"/>
                                          </p:stCondLst>
                                        </p:cTn>
                                        <p:tgtEl>
                                          <p:spTgt spid="109"/>
                                        </p:tgtEl>
                                        <p:attrNameLst>
                                          <p:attrName>style.visibility</p:attrName>
                                        </p:attrNameLst>
                                      </p:cBhvr>
                                      <p:to>
                                        <p:strVal val="hidden"/>
                                      </p:to>
                                    </p:set>
                                  </p:childTnLst>
                                </p:cTn>
                              </p:par>
                              <p:par>
                                <p:cTn id="135" presetID="1" presetClass="exit" presetSubtype="0" fill="hold" grpId="1" nodeType="withEffect">
                                  <p:stCondLst>
                                    <p:cond delay="0"/>
                                  </p:stCondLst>
                                  <p:childTnLst>
                                    <p:set>
                                      <p:cBhvr>
                                        <p:cTn id="136" dur="1" fill="hold">
                                          <p:stCondLst>
                                            <p:cond delay="0"/>
                                          </p:stCondLst>
                                        </p:cTn>
                                        <p:tgtEl>
                                          <p:spTgt spid="137"/>
                                        </p:tgtEl>
                                        <p:attrNameLst>
                                          <p:attrName>style.visibility</p:attrName>
                                        </p:attrNameLst>
                                      </p:cBhvr>
                                      <p:to>
                                        <p:strVal val="hidden"/>
                                      </p:to>
                                    </p:set>
                                  </p:childTnLst>
                                </p:cTn>
                              </p:par>
                              <p:par>
                                <p:cTn id="137" presetID="1" presetClass="exit" presetSubtype="0" fill="hold" grpId="1" nodeType="withEffect">
                                  <p:stCondLst>
                                    <p:cond delay="0"/>
                                  </p:stCondLst>
                                  <p:childTnLst>
                                    <p:set>
                                      <p:cBhvr>
                                        <p:cTn id="138" dur="1" fill="hold">
                                          <p:stCondLst>
                                            <p:cond delay="0"/>
                                          </p:stCondLst>
                                        </p:cTn>
                                        <p:tgtEl>
                                          <p:spTgt spid="146"/>
                                        </p:tgtEl>
                                        <p:attrNameLst>
                                          <p:attrName>style.visibility</p:attrName>
                                        </p:attrNameLst>
                                      </p:cBhvr>
                                      <p:to>
                                        <p:strVal val="hidden"/>
                                      </p:to>
                                    </p:set>
                                  </p:childTnLst>
                                </p:cTn>
                              </p:par>
                            </p:childTnLst>
                          </p:cTn>
                        </p:par>
                      </p:childTnLst>
                    </p:cTn>
                  </p:par>
                  <p:par>
                    <p:cTn id="139" fill="hold">
                      <p:stCondLst>
                        <p:cond delay="indefinite"/>
                      </p:stCondLst>
                      <p:childTnLst>
                        <p:par>
                          <p:cTn id="140" fill="hold">
                            <p:stCondLst>
                              <p:cond delay="0"/>
                            </p:stCondLst>
                            <p:childTnLst>
                              <p:par>
                                <p:cTn id="141" presetID="22" presetClass="entr" presetSubtype="8" fill="hold" grpId="0" nodeType="clickEffect">
                                  <p:stCondLst>
                                    <p:cond delay="0"/>
                                  </p:stCondLst>
                                  <p:childTnLst>
                                    <p:set>
                                      <p:cBhvr>
                                        <p:cTn id="142" dur="1" fill="hold">
                                          <p:stCondLst>
                                            <p:cond delay="0"/>
                                          </p:stCondLst>
                                        </p:cTn>
                                        <p:tgtEl>
                                          <p:spTgt spid="151"/>
                                        </p:tgtEl>
                                        <p:attrNameLst>
                                          <p:attrName>style.visibility</p:attrName>
                                        </p:attrNameLst>
                                      </p:cBhvr>
                                      <p:to>
                                        <p:strVal val="visible"/>
                                      </p:to>
                                    </p:set>
                                    <p:animEffect transition="in" filter="wipe(left)">
                                      <p:cBhvr>
                                        <p:cTn id="143" dur="500"/>
                                        <p:tgtEl>
                                          <p:spTgt spid="151"/>
                                        </p:tgtEl>
                                      </p:cBhvr>
                                    </p:animEffect>
                                  </p:childTnLst>
                                </p:cTn>
                              </p:par>
                            </p:childTnLst>
                          </p:cTn>
                        </p:par>
                      </p:childTnLst>
                    </p:cTn>
                  </p:par>
                  <p:par>
                    <p:cTn id="144" fill="hold">
                      <p:stCondLst>
                        <p:cond delay="indefinite"/>
                      </p:stCondLst>
                      <p:childTnLst>
                        <p:par>
                          <p:cTn id="145" fill="hold">
                            <p:stCondLst>
                              <p:cond delay="0"/>
                            </p:stCondLst>
                            <p:childTnLst>
                              <p:par>
                                <p:cTn id="146" presetID="1" presetClass="exit" presetSubtype="0" fill="hold" nodeType="clickEffect">
                                  <p:stCondLst>
                                    <p:cond delay="0"/>
                                  </p:stCondLst>
                                  <p:childTnLst>
                                    <p:set>
                                      <p:cBhvr>
                                        <p:cTn id="147" dur="1" fill="hold">
                                          <p:stCondLst>
                                            <p:cond delay="0"/>
                                          </p:stCondLst>
                                        </p:cTn>
                                        <p:tgtEl>
                                          <p:spTgt spid="103"/>
                                        </p:tgtEl>
                                        <p:attrNameLst>
                                          <p:attrName>style.visibility</p:attrName>
                                        </p:attrNameLst>
                                      </p:cBhvr>
                                      <p:to>
                                        <p:strVal val="hidden"/>
                                      </p:to>
                                    </p:set>
                                  </p:childTnLst>
                                </p:cTn>
                              </p:par>
                              <p:par>
                                <p:cTn id="148" presetID="1" presetClass="exit" presetSubtype="0" fill="hold" grpId="1" nodeType="withEffect">
                                  <p:stCondLst>
                                    <p:cond delay="0"/>
                                  </p:stCondLst>
                                  <p:childTnLst>
                                    <p:set>
                                      <p:cBhvr>
                                        <p:cTn id="149" dur="1" fill="hold">
                                          <p:stCondLst>
                                            <p:cond delay="0"/>
                                          </p:stCondLst>
                                        </p:cTn>
                                        <p:tgtEl>
                                          <p:spTgt spid="136"/>
                                        </p:tgtEl>
                                        <p:attrNameLst>
                                          <p:attrName>style.visibility</p:attrName>
                                        </p:attrNameLst>
                                      </p:cBhvr>
                                      <p:to>
                                        <p:strVal val="hidden"/>
                                      </p:to>
                                    </p:set>
                                  </p:childTnLst>
                                </p:cTn>
                              </p:par>
                              <p:par>
                                <p:cTn id="150" presetID="1" presetClass="exit" presetSubtype="0" fill="hold" grpId="1" nodeType="withEffect">
                                  <p:stCondLst>
                                    <p:cond delay="0"/>
                                  </p:stCondLst>
                                  <p:childTnLst>
                                    <p:set>
                                      <p:cBhvr>
                                        <p:cTn id="151" dur="1" fill="hold">
                                          <p:stCondLst>
                                            <p:cond delay="0"/>
                                          </p:stCondLst>
                                        </p:cTn>
                                        <p:tgtEl>
                                          <p:spTgt spid="149"/>
                                        </p:tgtEl>
                                        <p:attrNameLst>
                                          <p:attrName>style.visibility</p:attrName>
                                        </p:attrNameLst>
                                      </p:cBhvr>
                                      <p:to>
                                        <p:strVal val="hidden"/>
                                      </p:to>
                                    </p:set>
                                  </p:childTnLst>
                                </p:cTn>
                              </p:par>
                            </p:childTnLst>
                          </p:cTn>
                        </p:par>
                      </p:childTnLst>
                    </p:cTn>
                  </p:par>
                  <p:par>
                    <p:cTn id="152" fill="hold">
                      <p:stCondLst>
                        <p:cond delay="indefinite"/>
                      </p:stCondLst>
                      <p:childTnLst>
                        <p:par>
                          <p:cTn id="153" fill="hold">
                            <p:stCondLst>
                              <p:cond delay="0"/>
                            </p:stCondLst>
                            <p:childTnLst>
                              <p:par>
                                <p:cTn id="154" presetID="22" presetClass="entr" presetSubtype="8" fill="hold" grpId="0" nodeType="clickEffect">
                                  <p:stCondLst>
                                    <p:cond delay="0"/>
                                  </p:stCondLst>
                                  <p:childTnLst>
                                    <p:set>
                                      <p:cBhvr>
                                        <p:cTn id="155" dur="1" fill="hold">
                                          <p:stCondLst>
                                            <p:cond delay="0"/>
                                          </p:stCondLst>
                                        </p:cTn>
                                        <p:tgtEl>
                                          <p:spTgt spid="152"/>
                                        </p:tgtEl>
                                        <p:attrNameLst>
                                          <p:attrName>style.visibility</p:attrName>
                                        </p:attrNameLst>
                                      </p:cBhvr>
                                      <p:to>
                                        <p:strVal val="visible"/>
                                      </p:to>
                                    </p:set>
                                    <p:animEffect transition="in" filter="wipe(left)">
                                      <p:cBhvr>
                                        <p:cTn id="156" dur="500"/>
                                        <p:tgtEl>
                                          <p:spTgt spid="152"/>
                                        </p:tgtEl>
                                      </p:cBhvr>
                                    </p:animEffect>
                                  </p:childTnLst>
                                </p:cTn>
                              </p:par>
                            </p:childTnLst>
                          </p:cTn>
                        </p:par>
                      </p:childTnLst>
                    </p:cTn>
                  </p:par>
                  <p:par>
                    <p:cTn id="157" fill="hold">
                      <p:stCondLst>
                        <p:cond delay="indefinite"/>
                      </p:stCondLst>
                      <p:childTnLst>
                        <p:par>
                          <p:cTn id="158" fill="hold">
                            <p:stCondLst>
                              <p:cond delay="0"/>
                            </p:stCondLst>
                            <p:childTnLst>
                              <p:par>
                                <p:cTn id="159" presetID="1" presetClass="exit" presetSubtype="0" fill="hold" nodeType="clickEffect">
                                  <p:stCondLst>
                                    <p:cond delay="0"/>
                                  </p:stCondLst>
                                  <p:childTnLst>
                                    <p:set>
                                      <p:cBhvr>
                                        <p:cTn id="160" dur="1" fill="hold">
                                          <p:stCondLst>
                                            <p:cond delay="0"/>
                                          </p:stCondLst>
                                        </p:cTn>
                                        <p:tgtEl>
                                          <p:spTgt spid="97"/>
                                        </p:tgtEl>
                                        <p:attrNameLst>
                                          <p:attrName>style.visibility</p:attrName>
                                        </p:attrNameLst>
                                      </p:cBhvr>
                                      <p:to>
                                        <p:strVal val="hidden"/>
                                      </p:to>
                                    </p:set>
                                  </p:childTnLst>
                                </p:cTn>
                              </p:par>
                              <p:par>
                                <p:cTn id="161" presetID="1" presetClass="exit" presetSubtype="0" fill="hold" grpId="1" nodeType="withEffect">
                                  <p:stCondLst>
                                    <p:cond delay="0"/>
                                  </p:stCondLst>
                                  <p:childTnLst>
                                    <p:set>
                                      <p:cBhvr>
                                        <p:cTn id="162" dur="1" fill="hold">
                                          <p:stCondLst>
                                            <p:cond delay="0"/>
                                          </p:stCondLst>
                                        </p:cTn>
                                        <p:tgtEl>
                                          <p:spTgt spid="135"/>
                                        </p:tgtEl>
                                        <p:attrNameLst>
                                          <p:attrName>style.visibility</p:attrName>
                                        </p:attrNameLst>
                                      </p:cBhvr>
                                      <p:to>
                                        <p:strVal val="hidden"/>
                                      </p:to>
                                    </p:set>
                                  </p:childTnLst>
                                </p:cTn>
                              </p:par>
                              <p:par>
                                <p:cTn id="163" presetID="1" presetClass="exit" presetSubtype="0" fill="hold" grpId="1" nodeType="withEffect">
                                  <p:stCondLst>
                                    <p:cond delay="0"/>
                                  </p:stCondLst>
                                  <p:childTnLst>
                                    <p:set>
                                      <p:cBhvr>
                                        <p:cTn id="164" dur="1" fill="hold">
                                          <p:stCondLst>
                                            <p:cond delay="0"/>
                                          </p:stCondLst>
                                        </p:cTn>
                                        <p:tgtEl>
                                          <p:spTgt spid="151"/>
                                        </p:tgtEl>
                                        <p:attrNameLst>
                                          <p:attrName>style.visibility</p:attrName>
                                        </p:attrNameLst>
                                      </p:cBhvr>
                                      <p:to>
                                        <p:strVal val="hidden"/>
                                      </p:to>
                                    </p:set>
                                  </p:childTnLst>
                                </p:cTn>
                              </p:par>
                            </p:childTnLst>
                          </p:cTn>
                        </p:par>
                      </p:childTnLst>
                    </p:cTn>
                  </p:par>
                  <p:par>
                    <p:cTn id="165" fill="hold">
                      <p:stCondLst>
                        <p:cond delay="indefinite"/>
                      </p:stCondLst>
                      <p:childTnLst>
                        <p:par>
                          <p:cTn id="166" fill="hold">
                            <p:stCondLst>
                              <p:cond delay="0"/>
                            </p:stCondLst>
                            <p:childTnLst>
                              <p:par>
                                <p:cTn id="167" presetID="22" presetClass="entr" presetSubtype="8" fill="hold" grpId="0" nodeType="clickEffect">
                                  <p:stCondLst>
                                    <p:cond delay="0"/>
                                  </p:stCondLst>
                                  <p:childTnLst>
                                    <p:set>
                                      <p:cBhvr>
                                        <p:cTn id="168" dur="1" fill="hold">
                                          <p:stCondLst>
                                            <p:cond delay="0"/>
                                          </p:stCondLst>
                                        </p:cTn>
                                        <p:tgtEl>
                                          <p:spTgt spid="153"/>
                                        </p:tgtEl>
                                        <p:attrNameLst>
                                          <p:attrName>style.visibility</p:attrName>
                                        </p:attrNameLst>
                                      </p:cBhvr>
                                      <p:to>
                                        <p:strVal val="visible"/>
                                      </p:to>
                                    </p:set>
                                    <p:animEffect transition="in" filter="wipe(left)">
                                      <p:cBhvr>
                                        <p:cTn id="169" dur="500"/>
                                        <p:tgtEl>
                                          <p:spTgt spid="153"/>
                                        </p:tgtEl>
                                      </p:cBhvr>
                                    </p:animEffect>
                                  </p:childTnLst>
                                </p:cTn>
                              </p:par>
                            </p:childTnLst>
                          </p:cTn>
                        </p:par>
                      </p:childTnLst>
                    </p:cTn>
                  </p:par>
                  <p:par>
                    <p:cTn id="170" fill="hold">
                      <p:stCondLst>
                        <p:cond delay="indefinite"/>
                      </p:stCondLst>
                      <p:childTnLst>
                        <p:par>
                          <p:cTn id="171" fill="hold">
                            <p:stCondLst>
                              <p:cond delay="0"/>
                            </p:stCondLst>
                            <p:childTnLst>
                              <p:par>
                                <p:cTn id="172" presetID="1" presetClass="exit" presetSubtype="0" fill="hold" nodeType="clickEffect">
                                  <p:stCondLst>
                                    <p:cond delay="0"/>
                                  </p:stCondLst>
                                  <p:childTnLst>
                                    <p:set>
                                      <p:cBhvr>
                                        <p:cTn id="173" dur="1" fill="hold">
                                          <p:stCondLst>
                                            <p:cond delay="0"/>
                                          </p:stCondLst>
                                        </p:cTn>
                                        <p:tgtEl>
                                          <p:spTgt spid="91"/>
                                        </p:tgtEl>
                                        <p:attrNameLst>
                                          <p:attrName>style.visibility</p:attrName>
                                        </p:attrNameLst>
                                      </p:cBhvr>
                                      <p:to>
                                        <p:strVal val="hidden"/>
                                      </p:to>
                                    </p:set>
                                  </p:childTnLst>
                                </p:cTn>
                              </p:par>
                              <p:par>
                                <p:cTn id="174" presetID="1" presetClass="exit" presetSubtype="0" fill="hold" grpId="1" nodeType="withEffect">
                                  <p:stCondLst>
                                    <p:cond delay="0"/>
                                  </p:stCondLst>
                                  <p:childTnLst>
                                    <p:set>
                                      <p:cBhvr>
                                        <p:cTn id="175" dur="1" fill="hold">
                                          <p:stCondLst>
                                            <p:cond delay="0"/>
                                          </p:stCondLst>
                                        </p:cTn>
                                        <p:tgtEl>
                                          <p:spTgt spid="134"/>
                                        </p:tgtEl>
                                        <p:attrNameLst>
                                          <p:attrName>style.visibility</p:attrName>
                                        </p:attrNameLst>
                                      </p:cBhvr>
                                      <p:to>
                                        <p:strVal val="hidden"/>
                                      </p:to>
                                    </p:set>
                                  </p:childTnLst>
                                </p:cTn>
                              </p:par>
                              <p:par>
                                <p:cTn id="176" presetID="1" presetClass="exit" presetSubtype="0" fill="hold" grpId="1" nodeType="withEffect">
                                  <p:stCondLst>
                                    <p:cond delay="0"/>
                                  </p:stCondLst>
                                  <p:childTnLst>
                                    <p:set>
                                      <p:cBhvr>
                                        <p:cTn id="177" dur="1" fill="hold">
                                          <p:stCondLst>
                                            <p:cond delay="0"/>
                                          </p:stCondLst>
                                        </p:cTn>
                                        <p:tgtEl>
                                          <p:spTgt spid="152"/>
                                        </p:tgtEl>
                                        <p:attrNameLst>
                                          <p:attrName>style.visibility</p:attrName>
                                        </p:attrNameLst>
                                      </p:cBhvr>
                                      <p:to>
                                        <p:strVal val="hidden"/>
                                      </p:to>
                                    </p:set>
                                  </p:childTnLst>
                                </p:cTn>
                              </p:par>
                            </p:childTnLst>
                          </p:cTn>
                        </p:par>
                      </p:childTnLst>
                    </p:cTn>
                  </p:par>
                  <p:par>
                    <p:cTn id="178" fill="hold">
                      <p:stCondLst>
                        <p:cond delay="indefinite"/>
                      </p:stCondLst>
                      <p:childTnLst>
                        <p:par>
                          <p:cTn id="179" fill="hold">
                            <p:stCondLst>
                              <p:cond delay="0"/>
                            </p:stCondLst>
                            <p:childTnLst>
                              <p:par>
                                <p:cTn id="180" presetID="1" presetClass="exit" presetSubtype="0" fill="hold" nodeType="clickEffect">
                                  <p:stCondLst>
                                    <p:cond delay="0"/>
                                  </p:stCondLst>
                                  <p:childTnLst>
                                    <p:set>
                                      <p:cBhvr>
                                        <p:cTn id="181" dur="1" fill="hold">
                                          <p:stCondLst>
                                            <p:cond delay="0"/>
                                          </p:stCondLst>
                                        </p:cTn>
                                        <p:tgtEl>
                                          <p:spTgt spid="71"/>
                                        </p:tgtEl>
                                        <p:attrNameLst>
                                          <p:attrName>style.visibility</p:attrName>
                                        </p:attrNameLst>
                                      </p:cBhvr>
                                      <p:to>
                                        <p:strVal val="hidden"/>
                                      </p:to>
                                    </p:set>
                                  </p:childTnLst>
                                </p:cTn>
                              </p:par>
                              <p:par>
                                <p:cTn id="182" presetID="1" presetClass="exit" presetSubtype="0" fill="hold" grpId="1" nodeType="withEffect">
                                  <p:stCondLst>
                                    <p:cond delay="0"/>
                                  </p:stCondLst>
                                  <p:childTnLst>
                                    <p:set>
                                      <p:cBhvr>
                                        <p:cTn id="183" dur="1" fill="hold">
                                          <p:stCondLst>
                                            <p:cond delay="0"/>
                                          </p:stCondLst>
                                        </p:cTn>
                                        <p:tgtEl>
                                          <p:spTgt spid="133"/>
                                        </p:tgtEl>
                                        <p:attrNameLst>
                                          <p:attrName>style.visibility</p:attrName>
                                        </p:attrNameLst>
                                      </p:cBhvr>
                                      <p:to>
                                        <p:strVal val="hidden"/>
                                      </p:to>
                                    </p:set>
                                  </p:childTnLst>
                                </p:cTn>
                              </p:par>
                              <p:par>
                                <p:cTn id="184" presetID="1" presetClass="exit" presetSubtype="0" fill="hold" grpId="1" nodeType="withEffect">
                                  <p:stCondLst>
                                    <p:cond delay="0"/>
                                  </p:stCondLst>
                                  <p:childTnLst>
                                    <p:set>
                                      <p:cBhvr>
                                        <p:cTn id="185" dur="1" fill="hold">
                                          <p:stCondLst>
                                            <p:cond delay="0"/>
                                          </p:stCondLst>
                                        </p:cTn>
                                        <p:tgtEl>
                                          <p:spTgt spid="153"/>
                                        </p:tgtEl>
                                        <p:attrNameLst>
                                          <p:attrName>style.visibility</p:attrName>
                                        </p:attrNameLst>
                                      </p:cBhvr>
                                      <p:to>
                                        <p:strVal val="hidden"/>
                                      </p:to>
                                    </p:set>
                                  </p:childTnLst>
                                </p:cTn>
                              </p:par>
                            </p:childTnLst>
                          </p:cTn>
                        </p:par>
                      </p:childTnLst>
                    </p:cTn>
                  </p:par>
                  <p:par>
                    <p:cTn id="186" fill="hold">
                      <p:stCondLst>
                        <p:cond delay="indefinite"/>
                      </p:stCondLst>
                      <p:childTnLst>
                        <p:par>
                          <p:cTn id="187" fill="hold">
                            <p:stCondLst>
                              <p:cond delay="0"/>
                            </p:stCondLst>
                            <p:childTnLst>
                              <p:par>
                                <p:cTn id="188" presetID="22" presetClass="entr" presetSubtype="8" fill="hold" grpId="0" nodeType="clickEffect">
                                  <p:stCondLst>
                                    <p:cond delay="0"/>
                                  </p:stCondLst>
                                  <p:childTnLst>
                                    <p:set>
                                      <p:cBhvr>
                                        <p:cTn id="189" dur="1" fill="hold">
                                          <p:stCondLst>
                                            <p:cond delay="0"/>
                                          </p:stCondLst>
                                        </p:cTn>
                                        <p:tgtEl>
                                          <p:spTgt spid="83"/>
                                        </p:tgtEl>
                                        <p:attrNameLst>
                                          <p:attrName>style.visibility</p:attrName>
                                        </p:attrNameLst>
                                      </p:cBhvr>
                                      <p:to>
                                        <p:strVal val="visible"/>
                                      </p:to>
                                    </p:set>
                                    <p:animEffect transition="in" filter="wipe(left)">
                                      <p:cBhvr>
                                        <p:cTn id="190" dur="5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3" grpId="0" animBg="1"/>
      <p:bldP spid="3" grpId="0"/>
      <p:bldP spid="3" grpId="1"/>
      <p:bldP spid="133" grpId="0"/>
      <p:bldP spid="133" grpId="1"/>
      <p:bldP spid="134" grpId="0"/>
      <p:bldP spid="134" grpId="1"/>
      <p:bldP spid="135" grpId="0"/>
      <p:bldP spid="135" grpId="1"/>
      <p:bldP spid="136" grpId="0"/>
      <p:bldP spid="136" grpId="1"/>
      <p:bldP spid="137" grpId="0"/>
      <p:bldP spid="137" grpId="1"/>
      <p:bldP spid="145" grpId="0"/>
      <p:bldP spid="145" grpId="1"/>
      <p:bldP spid="6" grpId="0" animBg="1"/>
      <p:bldP spid="6" grpId="1" animBg="1"/>
      <p:bldP spid="146" grpId="0" animBg="1"/>
      <p:bldP spid="146" grpId="1" animBg="1"/>
      <p:bldP spid="149" grpId="0" animBg="1"/>
      <p:bldP spid="149" grpId="1" animBg="1"/>
      <p:bldP spid="151" grpId="0" animBg="1"/>
      <p:bldP spid="151" grpId="1" animBg="1"/>
      <p:bldP spid="152" grpId="0" animBg="1"/>
      <p:bldP spid="152" grpId="1" animBg="1"/>
      <p:bldP spid="153" grpId="0" animBg="1"/>
      <p:bldP spid="153" grpId="1" animBg="1"/>
      <p:bldP spid="155" grpId="0" animBg="1"/>
      <p:bldP spid="156" grpId="0" animBg="1"/>
      <p:bldP spid="15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Factorial: The Flow</a:t>
            </a:r>
            <a:endParaRPr lang="en-US"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57B8E69-23A9-4619-9CFE-E27BFD8A78F9}" type="slidenum">
              <a:rPr kumimoji="0" lang="en-US" sz="8000" b="0" i="0" u="none" strike="noStrike" kern="1200" cap="none" spc="0" normalizeH="0" baseline="0" noProof="0" smtClean="0">
                <a:ln>
                  <a:noFill/>
                </a:ln>
                <a:solidFill>
                  <a:srgbClr val="F03B5E">
                    <a:alpha val="25000"/>
                  </a:srgbClr>
                </a:solidFill>
                <a:effectLst/>
                <a:uLnTx/>
                <a:uFillTx/>
                <a:latin typeface="Century Gothic" panose="020B0502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8000" b="0" i="0" u="none" strike="noStrike" kern="1200" cap="none" spc="0" normalizeH="0" baseline="0" noProof="0">
              <a:ln>
                <a:noFill/>
              </a:ln>
              <a:solidFill>
                <a:srgbClr val="F03B5E">
                  <a:alpha val="25000"/>
                </a:srgbClr>
              </a:solidFill>
              <a:effectLst/>
              <a:uLnTx/>
              <a:uFillTx/>
              <a:latin typeface="Century Gothic" panose="020B0502020202020204" pitchFamily="34" charset="0"/>
              <a:ea typeface="+mn-ea"/>
              <a:cs typeface="+mn-cs"/>
            </a:endParaRPr>
          </a:p>
        </p:txBody>
      </p:sp>
      <p:sp>
        <p:nvSpPr>
          <p:cNvPr id="71" name="TextBox 70">
            <a:extLst>
              <a:ext uri="{FF2B5EF4-FFF2-40B4-BE49-F238E27FC236}">
                <a16:creationId xmlns:a16="http://schemas.microsoft.com/office/drawing/2014/main" xmlns="" id="{ED0BDB18-9C85-4381-A998-1DDA025B96E4}"/>
              </a:ext>
            </a:extLst>
          </p:cNvPr>
          <p:cNvSpPr txBox="1"/>
          <p:nvPr/>
        </p:nvSpPr>
        <p:spPr>
          <a:xfrm>
            <a:off x="2933700" y="1390538"/>
            <a:ext cx="6324600" cy="1754326"/>
          </a:xfrm>
          <a:prstGeom prst="rect">
            <a:avLst/>
          </a:prstGeom>
          <a:solidFill>
            <a:srgbClr val="1F497D"/>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Calibri"/>
              </a:rPr>
              <a:t>long int factorial(int n){</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Calibri"/>
              </a:rPr>
              <a:t>    if(n==0)</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Calibri"/>
              </a:rPr>
              <a:t>        return 1;</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Calibri"/>
              </a:rPr>
              <a:t>    else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Calibri"/>
              </a:rPr>
              <a:t>        return(n*factorial(n-1));</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Calibri"/>
              </a:rPr>
              <a:t>}</a:t>
            </a:r>
            <a:endParaRPr kumimoji="0" lang="en-GB" sz="1800" b="0" i="0" u="none" strike="noStrike" kern="0" cap="none" spc="0" normalizeH="0" baseline="0" noProof="0" dirty="0">
              <a:ln>
                <a:noFill/>
              </a:ln>
              <a:solidFill>
                <a:prstClr val="white"/>
              </a:solidFill>
              <a:effectLst/>
              <a:uLnTx/>
              <a:uFillTx/>
              <a:latin typeface="Calibri"/>
            </a:endParaRPr>
          </a:p>
        </p:txBody>
      </p:sp>
      <p:sp>
        <p:nvSpPr>
          <p:cNvPr id="82" name="Rectangle 81">
            <a:extLst>
              <a:ext uri="{FF2B5EF4-FFF2-40B4-BE49-F238E27FC236}">
                <a16:creationId xmlns:a16="http://schemas.microsoft.com/office/drawing/2014/main" xmlns="" id="{348FD894-03D2-48C2-AB07-30AD34617670}"/>
              </a:ext>
            </a:extLst>
          </p:cNvPr>
          <p:cNvSpPr/>
          <p:nvPr/>
        </p:nvSpPr>
        <p:spPr>
          <a:xfrm>
            <a:off x="2095500" y="3678264"/>
            <a:ext cx="609600" cy="4572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Calibri"/>
                <a:ea typeface="+mn-ea"/>
                <a:cs typeface="+mn-cs"/>
              </a:rPr>
              <a:t>F(5)</a:t>
            </a:r>
            <a:endParaRPr kumimoji="0" lang="en-GB"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85" name="TextBox 84">
            <a:extLst>
              <a:ext uri="{FF2B5EF4-FFF2-40B4-BE49-F238E27FC236}">
                <a16:creationId xmlns:a16="http://schemas.microsoft.com/office/drawing/2014/main" xmlns="" id="{9BA43243-7A03-4F5A-AAD0-D23E71F6E39D}"/>
              </a:ext>
            </a:extLst>
          </p:cNvPr>
          <p:cNvSpPr txBox="1"/>
          <p:nvPr/>
        </p:nvSpPr>
        <p:spPr>
          <a:xfrm>
            <a:off x="1943100" y="3221064"/>
            <a:ext cx="838200" cy="381000"/>
          </a:xfrm>
          <a:prstGeom prst="rect">
            <a:avLst/>
          </a:prstGeom>
          <a:noFill/>
        </p:spPr>
        <p:txBody>
          <a:bodyPr wrap="square" rtlCol="0">
            <a:spAutoFit/>
          </a:bodyPr>
          <a:lstStyle/>
          <a:p>
            <a:r>
              <a:rPr lang="en-US" dirty="0">
                <a:solidFill>
                  <a:prstClr val="black"/>
                </a:solidFill>
                <a:latin typeface="Calibri"/>
              </a:rPr>
              <a:t>main()</a:t>
            </a:r>
            <a:endParaRPr lang="en-GB" dirty="0">
              <a:solidFill>
                <a:prstClr val="black"/>
              </a:solidFill>
              <a:latin typeface="Calibri"/>
            </a:endParaRPr>
          </a:p>
        </p:txBody>
      </p:sp>
      <p:sp>
        <p:nvSpPr>
          <p:cNvPr id="87" name="Rectangle 86">
            <a:extLst>
              <a:ext uri="{FF2B5EF4-FFF2-40B4-BE49-F238E27FC236}">
                <a16:creationId xmlns:a16="http://schemas.microsoft.com/office/drawing/2014/main" xmlns="" id="{1C3E44DB-F15B-467F-B2B7-634CCFCA94C3}"/>
              </a:ext>
            </a:extLst>
          </p:cNvPr>
          <p:cNvSpPr/>
          <p:nvPr/>
        </p:nvSpPr>
        <p:spPr>
          <a:xfrm>
            <a:off x="2857500" y="4135464"/>
            <a:ext cx="609600" cy="4572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Calibri"/>
                <a:ea typeface="+mn-ea"/>
                <a:cs typeface="+mn-cs"/>
              </a:rPr>
              <a:t>F(4)</a:t>
            </a:r>
            <a:endParaRPr kumimoji="0" lang="en-GB"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88" name="Rectangle 87">
            <a:extLst>
              <a:ext uri="{FF2B5EF4-FFF2-40B4-BE49-F238E27FC236}">
                <a16:creationId xmlns:a16="http://schemas.microsoft.com/office/drawing/2014/main" xmlns="" id="{36710107-48C0-4DED-9457-9709A5F22619}"/>
              </a:ext>
            </a:extLst>
          </p:cNvPr>
          <p:cNvSpPr/>
          <p:nvPr/>
        </p:nvSpPr>
        <p:spPr>
          <a:xfrm>
            <a:off x="3619500" y="4592664"/>
            <a:ext cx="609600" cy="4572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Calibri"/>
                <a:ea typeface="+mn-ea"/>
                <a:cs typeface="+mn-cs"/>
              </a:rPr>
              <a:t>F(3)</a:t>
            </a:r>
            <a:endParaRPr kumimoji="0" lang="en-GB"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89" name="Rectangle 88">
            <a:extLst>
              <a:ext uri="{FF2B5EF4-FFF2-40B4-BE49-F238E27FC236}">
                <a16:creationId xmlns:a16="http://schemas.microsoft.com/office/drawing/2014/main" xmlns="" id="{6474476F-72C6-450F-A843-CAA76BE51641}"/>
              </a:ext>
            </a:extLst>
          </p:cNvPr>
          <p:cNvSpPr/>
          <p:nvPr/>
        </p:nvSpPr>
        <p:spPr>
          <a:xfrm>
            <a:off x="4381500" y="5049864"/>
            <a:ext cx="609600" cy="4572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Calibri"/>
                <a:ea typeface="+mn-ea"/>
                <a:cs typeface="+mn-cs"/>
              </a:rPr>
              <a:t>F(2)</a:t>
            </a:r>
            <a:endParaRPr kumimoji="0" lang="en-GB"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90" name="Rectangle 89">
            <a:extLst>
              <a:ext uri="{FF2B5EF4-FFF2-40B4-BE49-F238E27FC236}">
                <a16:creationId xmlns:a16="http://schemas.microsoft.com/office/drawing/2014/main" xmlns="" id="{339E725F-3620-4925-BFED-BF28270B36E0}"/>
              </a:ext>
            </a:extLst>
          </p:cNvPr>
          <p:cNvSpPr/>
          <p:nvPr/>
        </p:nvSpPr>
        <p:spPr>
          <a:xfrm>
            <a:off x="5143500" y="5507064"/>
            <a:ext cx="609600" cy="4572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Calibri"/>
                <a:ea typeface="+mn-ea"/>
                <a:cs typeface="+mn-cs"/>
              </a:rPr>
              <a:t>F(1)</a:t>
            </a:r>
            <a:endParaRPr kumimoji="0" lang="en-GB"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91" name="Rectangle 90">
            <a:extLst>
              <a:ext uri="{FF2B5EF4-FFF2-40B4-BE49-F238E27FC236}">
                <a16:creationId xmlns:a16="http://schemas.microsoft.com/office/drawing/2014/main" xmlns="" id="{BA235418-A00A-404C-80C9-7532DF120E40}"/>
              </a:ext>
            </a:extLst>
          </p:cNvPr>
          <p:cNvSpPr/>
          <p:nvPr/>
        </p:nvSpPr>
        <p:spPr>
          <a:xfrm>
            <a:off x="5905500" y="5964264"/>
            <a:ext cx="609600" cy="4572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Calibri"/>
                <a:ea typeface="+mn-ea"/>
                <a:cs typeface="+mn-cs"/>
              </a:rPr>
              <a:t>F(0)</a:t>
            </a:r>
            <a:endParaRPr kumimoji="0" lang="en-GB"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92" name="Rectangle 91">
            <a:extLst>
              <a:ext uri="{FF2B5EF4-FFF2-40B4-BE49-F238E27FC236}">
                <a16:creationId xmlns:a16="http://schemas.microsoft.com/office/drawing/2014/main" xmlns="" id="{DC68F11A-680F-41FE-BF9E-134C6084ED61}"/>
              </a:ext>
            </a:extLst>
          </p:cNvPr>
          <p:cNvSpPr/>
          <p:nvPr/>
        </p:nvSpPr>
        <p:spPr>
          <a:xfrm>
            <a:off x="9715500" y="3754464"/>
            <a:ext cx="609600" cy="4572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Calibri"/>
                <a:ea typeface="+mn-ea"/>
                <a:cs typeface="+mn-cs"/>
              </a:rPr>
              <a:t>F(5)</a:t>
            </a:r>
            <a:endParaRPr kumimoji="0" lang="en-GB"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93" name="Rectangle 92">
            <a:extLst>
              <a:ext uri="{FF2B5EF4-FFF2-40B4-BE49-F238E27FC236}">
                <a16:creationId xmlns:a16="http://schemas.microsoft.com/office/drawing/2014/main" xmlns="" id="{325E009A-B6AD-45C6-AA2D-95C431934360}"/>
              </a:ext>
            </a:extLst>
          </p:cNvPr>
          <p:cNvSpPr/>
          <p:nvPr/>
        </p:nvSpPr>
        <p:spPr>
          <a:xfrm>
            <a:off x="8953500" y="4211664"/>
            <a:ext cx="609600" cy="4572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Calibri"/>
                <a:ea typeface="+mn-ea"/>
                <a:cs typeface="+mn-cs"/>
              </a:rPr>
              <a:t>F(4)</a:t>
            </a:r>
            <a:endParaRPr kumimoji="0" lang="en-GB"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94" name="Rectangle 93">
            <a:extLst>
              <a:ext uri="{FF2B5EF4-FFF2-40B4-BE49-F238E27FC236}">
                <a16:creationId xmlns:a16="http://schemas.microsoft.com/office/drawing/2014/main" xmlns="" id="{BC7161B0-C9C9-47A5-9BFB-2EF2A3BAF7DF}"/>
              </a:ext>
            </a:extLst>
          </p:cNvPr>
          <p:cNvSpPr/>
          <p:nvPr/>
        </p:nvSpPr>
        <p:spPr>
          <a:xfrm>
            <a:off x="8191500" y="4668864"/>
            <a:ext cx="609600" cy="4572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Calibri"/>
                <a:ea typeface="+mn-ea"/>
                <a:cs typeface="+mn-cs"/>
              </a:rPr>
              <a:t>F(3)</a:t>
            </a:r>
            <a:endParaRPr kumimoji="0" lang="en-GB"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95" name="Rectangle 94">
            <a:extLst>
              <a:ext uri="{FF2B5EF4-FFF2-40B4-BE49-F238E27FC236}">
                <a16:creationId xmlns:a16="http://schemas.microsoft.com/office/drawing/2014/main" xmlns="" id="{5EEF8342-63C3-4674-8681-6E71CAF20E2E}"/>
              </a:ext>
            </a:extLst>
          </p:cNvPr>
          <p:cNvSpPr/>
          <p:nvPr/>
        </p:nvSpPr>
        <p:spPr>
          <a:xfrm>
            <a:off x="7429500" y="5126064"/>
            <a:ext cx="609600" cy="4572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Calibri"/>
                <a:ea typeface="+mn-ea"/>
                <a:cs typeface="+mn-cs"/>
              </a:rPr>
              <a:t>F(2)</a:t>
            </a:r>
            <a:endParaRPr kumimoji="0" lang="en-GB"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96" name="Rectangle 95">
            <a:extLst>
              <a:ext uri="{FF2B5EF4-FFF2-40B4-BE49-F238E27FC236}">
                <a16:creationId xmlns:a16="http://schemas.microsoft.com/office/drawing/2014/main" xmlns="" id="{BD27D5B6-B28D-4CE9-A3D6-68B4A3793084}"/>
              </a:ext>
            </a:extLst>
          </p:cNvPr>
          <p:cNvSpPr/>
          <p:nvPr/>
        </p:nvSpPr>
        <p:spPr>
          <a:xfrm>
            <a:off x="6667500" y="5507064"/>
            <a:ext cx="609600" cy="4572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Calibri"/>
                <a:ea typeface="+mn-ea"/>
                <a:cs typeface="+mn-cs"/>
              </a:rPr>
              <a:t>F(1)</a:t>
            </a:r>
            <a:endParaRPr kumimoji="0" lang="en-GB"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97" name="TextBox 96">
            <a:extLst>
              <a:ext uri="{FF2B5EF4-FFF2-40B4-BE49-F238E27FC236}">
                <a16:creationId xmlns:a16="http://schemas.microsoft.com/office/drawing/2014/main" xmlns="" id="{D017C5A8-69BB-48CA-A9A4-BE4E8BD83B54}"/>
              </a:ext>
            </a:extLst>
          </p:cNvPr>
          <p:cNvSpPr txBox="1"/>
          <p:nvPr/>
        </p:nvSpPr>
        <p:spPr>
          <a:xfrm>
            <a:off x="9944100" y="3221064"/>
            <a:ext cx="838200" cy="381000"/>
          </a:xfrm>
          <a:prstGeom prst="rect">
            <a:avLst/>
          </a:prstGeom>
          <a:noFill/>
        </p:spPr>
        <p:txBody>
          <a:bodyPr wrap="square" rtlCol="0">
            <a:spAutoFit/>
          </a:bodyPr>
          <a:lstStyle/>
          <a:p>
            <a:r>
              <a:rPr lang="en-US" dirty="0">
                <a:solidFill>
                  <a:prstClr val="black"/>
                </a:solidFill>
                <a:latin typeface="Calibri"/>
              </a:rPr>
              <a:t>main()</a:t>
            </a:r>
            <a:endParaRPr lang="en-GB" dirty="0">
              <a:solidFill>
                <a:prstClr val="black"/>
              </a:solidFill>
              <a:latin typeface="Calibri"/>
            </a:endParaRPr>
          </a:p>
        </p:txBody>
      </p:sp>
      <p:sp>
        <p:nvSpPr>
          <p:cNvPr id="98" name="TextBox 97">
            <a:extLst>
              <a:ext uri="{FF2B5EF4-FFF2-40B4-BE49-F238E27FC236}">
                <a16:creationId xmlns:a16="http://schemas.microsoft.com/office/drawing/2014/main" xmlns="" id="{2E49AD87-D634-4666-8D07-F29BA72B024E}"/>
              </a:ext>
            </a:extLst>
          </p:cNvPr>
          <p:cNvSpPr txBox="1"/>
          <p:nvPr/>
        </p:nvSpPr>
        <p:spPr>
          <a:xfrm>
            <a:off x="6362700" y="5583264"/>
            <a:ext cx="381000" cy="369332"/>
          </a:xfrm>
          <a:prstGeom prst="rect">
            <a:avLst/>
          </a:prstGeom>
          <a:noFill/>
        </p:spPr>
        <p:txBody>
          <a:bodyPr wrap="square" rtlCol="0">
            <a:spAutoFit/>
          </a:bodyPr>
          <a:lstStyle/>
          <a:p>
            <a:pPr algn="ctr"/>
            <a:r>
              <a:rPr lang="en-US" dirty="0">
                <a:solidFill>
                  <a:prstClr val="black"/>
                </a:solidFill>
                <a:latin typeface="Calibri"/>
              </a:rPr>
              <a:t>1</a:t>
            </a:r>
            <a:endParaRPr lang="en-GB" dirty="0">
              <a:solidFill>
                <a:prstClr val="black"/>
              </a:solidFill>
              <a:latin typeface="Calibri"/>
            </a:endParaRPr>
          </a:p>
        </p:txBody>
      </p:sp>
      <p:sp>
        <p:nvSpPr>
          <p:cNvPr id="99" name="TextBox 98">
            <a:extLst>
              <a:ext uri="{FF2B5EF4-FFF2-40B4-BE49-F238E27FC236}">
                <a16:creationId xmlns:a16="http://schemas.microsoft.com/office/drawing/2014/main" xmlns="" id="{2291C12B-6845-4C63-813C-0FDBC23DD9AC}"/>
              </a:ext>
            </a:extLst>
          </p:cNvPr>
          <p:cNvSpPr txBox="1"/>
          <p:nvPr/>
        </p:nvSpPr>
        <p:spPr>
          <a:xfrm>
            <a:off x="7658100" y="4756732"/>
            <a:ext cx="381000" cy="369332"/>
          </a:xfrm>
          <a:prstGeom prst="rect">
            <a:avLst/>
          </a:prstGeom>
          <a:noFill/>
        </p:spPr>
        <p:txBody>
          <a:bodyPr wrap="square" rtlCol="0">
            <a:spAutoFit/>
          </a:bodyPr>
          <a:lstStyle/>
          <a:p>
            <a:pPr algn="ctr"/>
            <a:r>
              <a:rPr lang="en-US" dirty="0">
                <a:solidFill>
                  <a:prstClr val="black"/>
                </a:solidFill>
                <a:latin typeface="Calibri"/>
              </a:rPr>
              <a:t>2</a:t>
            </a:r>
            <a:endParaRPr lang="en-GB" dirty="0">
              <a:solidFill>
                <a:prstClr val="black"/>
              </a:solidFill>
              <a:latin typeface="Calibri"/>
            </a:endParaRPr>
          </a:p>
        </p:txBody>
      </p:sp>
      <p:sp>
        <p:nvSpPr>
          <p:cNvPr id="100" name="TextBox 99">
            <a:extLst>
              <a:ext uri="{FF2B5EF4-FFF2-40B4-BE49-F238E27FC236}">
                <a16:creationId xmlns:a16="http://schemas.microsoft.com/office/drawing/2014/main" xmlns="" id="{6DD00884-DC7D-4629-B2A3-F53EF96DCF80}"/>
              </a:ext>
            </a:extLst>
          </p:cNvPr>
          <p:cNvSpPr txBox="1"/>
          <p:nvPr/>
        </p:nvSpPr>
        <p:spPr>
          <a:xfrm>
            <a:off x="8420100" y="4364064"/>
            <a:ext cx="381000" cy="369332"/>
          </a:xfrm>
          <a:prstGeom prst="rect">
            <a:avLst/>
          </a:prstGeom>
          <a:noFill/>
        </p:spPr>
        <p:txBody>
          <a:bodyPr wrap="square" rtlCol="0">
            <a:spAutoFit/>
          </a:bodyPr>
          <a:lstStyle/>
          <a:p>
            <a:pPr algn="ctr"/>
            <a:r>
              <a:rPr lang="en-US" dirty="0">
                <a:solidFill>
                  <a:prstClr val="black"/>
                </a:solidFill>
                <a:latin typeface="Calibri"/>
              </a:rPr>
              <a:t>6</a:t>
            </a:r>
            <a:endParaRPr lang="en-GB" dirty="0">
              <a:solidFill>
                <a:prstClr val="black"/>
              </a:solidFill>
              <a:latin typeface="Calibri"/>
            </a:endParaRPr>
          </a:p>
        </p:txBody>
      </p:sp>
      <p:sp>
        <p:nvSpPr>
          <p:cNvPr id="101" name="TextBox 100">
            <a:extLst>
              <a:ext uri="{FF2B5EF4-FFF2-40B4-BE49-F238E27FC236}">
                <a16:creationId xmlns:a16="http://schemas.microsoft.com/office/drawing/2014/main" xmlns="" id="{2746070C-3FC8-45EB-9ACB-49193075CC17}"/>
              </a:ext>
            </a:extLst>
          </p:cNvPr>
          <p:cNvSpPr txBox="1"/>
          <p:nvPr/>
        </p:nvSpPr>
        <p:spPr>
          <a:xfrm>
            <a:off x="9105900" y="3906864"/>
            <a:ext cx="457200" cy="369332"/>
          </a:xfrm>
          <a:prstGeom prst="rect">
            <a:avLst/>
          </a:prstGeom>
          <a:noFill/>
        </p:spPr>
        <p:txBody>
          <a:bodyPr wrap="square" rtlCol="0">
            <a:spAutoFit/>
          </a:bodyPr>
          <a:lstStyle/>
          <a:p>
            <a:pPr algn="ctr"/>
            <a:r>
              <a:rPr lang="en-US" dirty="0">
                <a:solidFill>
                  <a:prstClr val="black"/>
                </a:solidFill>
                <a:latin typeface="Calibri"/>
              </a:rPr>
              <a:t>24</a:t>
            </a:r>
            <a:endParaRPr lang="en-GB" dirty="0">
              <a:solidFill>
                <a:prstClr val="black"/>
              </a:solidFill>
              <a:latin typeface="Calibri"/>
            </a:endParaRPr>
          </a:p>
        </p:txBody>
      </p:sp>
      <p:sp>
        <p:nvSpPr>
          <p:cNvPr id="102" name="TextBox 101">
            <a:extLst>
              <a:ext uri="{FF2B5EF4-FFF2-40B4-BE49-F238E27FC236}">
                <a16:creationId xmlns:a16="http://schemas.microsoft.com/office/drawing/2014/main" xmlns="" id="{BA61C8F5-3253-4C08-9863-B47DA8791F1E}"/>
              </a:ext>
            </a:extLst>
          </p:cNvPr>
          <p:cNvSpPr txBox="1"/>
          <p:nvPr/>
        </p:nvSpPr>
        <p:spPr>
          <a:xfrm>
            <a:off x="9715500" y="3461332"/>
            <a:ext cx="533400" cy="369332"/>
          </a:xfrm>
          <a:prstGeom prst="rect">
            <a:avLst/>
          </a:prstGeom>
          <a:noFill/>
        </p:spPr>
        <p:txBody>
          <a:bodyPr wrap="square" rtlCol="0">
            <a:spAutoFit/>
          </a:bodyPr>
          <a:lstStyle/>
          <a:p>
            <a:pPr algn="ctr"/>
            <a:r>
              <a:rPr lang="en-US" dirty="0">
                <a:solidFill>
                  <a:prstClr val="black"/>
                </a:solidFill>
                <a:latin typeface="Calibri"/>
              </a:rPr>
              <a:t>120</a:t>
            </a:r>
            <a:endParaRPr lang="en-GB" dirty="0">
              <a:solidFill>
                <a:prstClr val="black"/>
              </a:solidFill>
              <a:latin typeface="Calibri"/>
            </a:endParaRPr>
          </a:p>
        </p:txBody>
      </p:sp>
      <p:sp>
        <p:nvSpPr>
          <p:cNvPr id="103" name="TextBox 102">
            <a:extLst>
              <a:ext uri="{FF2B5EF4-FFF2-40B4-BE49-F238E27FC236}">
                <a16:creationId xmlns:a16="http://schemas.microsoft.com/office/drawing/2014/main" xmlns="" id="{DAD93FFF-B7E6-4317-B76C-50F28D323170}"/>
              </a:ext>
            </a:extLst>
          </p:cNvPr>
          <p:cNvSpPr txBox="1"/>
          <p:nvPr/>
        </p:nvSpPr>
        <p:spPr>
          <a:xfrm>
            <a:off x="6972300" y="5126064"/>
            <a:ext cx="381000" cy="369332"/>
          </a:xfrm>
          <a:prstGeom prst="rect">
            <a:avLst/>
          </a:prstGeom>
          <a:noFill/>
        </p:spPr>
        <p:txBody>
          <a:bodyPr wrap="square" rtlCol="0">
            <a:spAutoFit/>
          </a:bodyPr>
          <a:lstStyle/>
          <a:p>
            <a:pPr algn="ctr"/>
            <a:r>
              <a:rPr lang="en-US" dirty="0">
                <a:solidFill>
                  <a:prstClr val="black"/>
                </a:solidFill>
                <a:latin typeface="Calibri"/>
              </a:rPr>
              <a:t>1</a:t>
            </a:r>
            <a:endParaRPr lang="en-GB" dirty="0">
              <a:solidFill>
                <a:prstClr val="black"/>
              </a:solidFill>
              <a:latin typeface="Calibri"/>
            </a:endParaRPr>
          </a:p>
        </p:txBody>
      </p:sp>
      <p:sp>
        <p:nvSpPr>
          <p:cNvPr id="104" name="TextBox 103">
            <a:extLst>
              <a:ext uri="{FF2B5EF4-FFF2-40B4-BE49-F238E27FC236}">
                <a16:creationId xmlns:a16="http://schemas.microsoft.com/office/drawing/2014/main" xmlns="" id="{7A9AB898-AA03-4B83-8902-7439DFFEA165}"/>
              </a:ext>
            </a:extLst>
          </p:cNvPr>
          <p:cNvSpPr txBox="1"/>
          <p:nvPr/>
        </p:nvSpPr>
        <p:spPr>
          <a:xfrm>
            <a:off x="8343900" y="5583264"/>
            <a:ext cx="2590800" cy="646331"/>
          </a:xfrm>
          <a:prstGeom prst="rect">
            <a:avLst/>
          </a:prstGeom>
          <a:noFill/>
        </p:spPr>
        <p:txBody>
          <a:bodyPr wrap="square" rtlCol="0">
            <a:spAutoFit/>
          </a:bodyPr>
          <a:lstStyle/>
          <a:p>
            <a:r>
              <a:rPr lang="en-US" dirty="0">
                <a:solidFill>
                  <a:prstClr val="black"/>
                </a:solidFill>
                <a:latin typeface="Calibri"/>
              </a:rPr>
              <a:t>Values returned in reverse order</a:t>
            </a:r>
            <a:endParaRPr lang="en-GB" dirty="0">
              <a:solidFill>
                <a:prstClr val="black"/>
              </a:solidFill>
              <a:latin typeface="Calibri"/>
            </a:endParaRPr>
          </a:p>
        </p:txBody>
      </p:sp>
    </p:spTree>
    <p:extLst>
      <p:ext uri="{BB962C8B-B14F-4D97-AF65-F5344CB8AC3E}">
        <p14:creationId xmlns:p14="http://schemas.microsoft.com/office/powerpoint/2010/main" xmlns="" val="922632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animEffect transition="in" filter="fade">
                                      <p:cBhvr>
                                        <p:cTn id="7" dur="2000"/>
                                        <p:tgtEl>
                                          <p:spTgt spid="8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2">
                                            <p:bg/>
                                          </p:spTgt>
                                        </p:tgtEl>
                                        <p:attrNameLst>
                                          <p:attrName>style.visibility</p:attrName>
                                        </p:attrNameLst>
                                      </p:cBhvr>
                                      <p:to>
                                        <p:strVal val="visible"/>
                                      </p:to>
                                    </p:set>
                                    <p:animEffect transition="in" filter="fade">
                                      <p:cBhvr>
                                        <p:cTn id="12" dur="2000"/>
                                        <p:tgtEl>
                                          <p:spTgt spid="82">
                                            <p:bg/>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82">
                                            <p:txEl>
                                              <p:pRg st="0" end="0"/>
                                            </p:txEl>
                                          </p:spTgt>
                                        </p:tgtEl>
                                        <p:attrNameLst>
                                          <p:attrName>style.visibility</p:attrName>
                                        </p:attrNameLst>
                                      </p:cBhvr>
                                      <p:to>
                                        <p:strVal val="visible"/>
                                      </p:to>
                                    </p:set>
                                    <p:animEffect transition="in" filter="fade">
                                      <p:cBhvr>
                                        <p:cTn id="15" dur="2000"/>
                                        <p:tgtEl>
                                          <p:spTgt spid="82">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87">
                                            <p:bg/>
                                          </p:spTgt>
                                        </p:tgtEl>
                                        <p:attrNameLst>
                                          <p:attrName>style.visibility</p:attrName>
                                        </p:attrNameLst>
                                      </p:cBhvr>
                                      <p:to>
                                        <p:strVal val="visible"/>
                                      </p:to>
                                    </p:set>
                                    <p:animEffect transition="in" filter="fade">
                                      <p:cBhvr>
                                        <p:cTn id="20" dur="2000"/>
                                        <p:tgtEl>
                                          <p:spTgt spid="87">
                                            <p:bg/>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87">
                                            <p:txEl>
                                              <p:pRg st="0" end="0"/>
                                            </p:txEl>
                                          </p:spTgt>
                                        </p:tgtEl>
                                        <p:attrNameLst>
                                          <p:attrName>style.visibility</p:attrName>
                                        </p:attrNameLst>
                                      </p:cBhvr>
                                      <p:to>
                                        <p:strVal val="visible"/>
                                      </p:to>
                                    </p:set>
                                    <p:animEffect transition="in" filter="fade">
                                      <p:cBhvr>
                                        <p:cTn id="23" dur="2000"/>
                                        <p:tgtEl>
                                          <p:spTgt spid="87">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88">
                                            <p:bg/>
                                          </p:spTgt>
                                        </p:tgtEl>
                                        <p:attrNameLst>
                                          <p:attrName>style.visibility</p:attrName>
                                        </p:attrNameLst>
                                      </p:cBhvr>
                                      <p:to>
                                        <p:strVal val="visible"/>
                                      </p:to>
                                    </p:set>
                                    <p:animEffect transition="in" filter="fade">
                                      <p:cBhvr>
                                        <p:cTn id="28" dur="2000"/>
                                        <p:tgtEl>
                                          <p:spTgt spid="88">
                                            <p:bg/>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88">
                                            <p:txEl>
                                              <p:pRg st="0" end="0"/>
                                            </p:txEl>
                                          </p:spTgt>
                                        </p:tgtEl>
                                        <p:attrNameLst>
                                          <p:attrName>style.visibility</p:attrName>
                                        </p:attrNameLst>
                                      </p:cBhvr>
                                      <p:to>
                                        <p:strVal val="visible"/>
                                      </p:to>
                                    </p:set>
                                    <p:animEffect transition="in" filter="fade">
                                      <p:cBhvr>
                                        <p:cTn id="31" dur="2000"/>
                                        <p:tgtEl>
                                          <p:spTgt spid="88">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89">
                                            <p:bg/>
                                          </p:spTgt>
                                        </p:tgtEl>
                                        <p:attrNameLst>
                                          <p:attrName>style.visibility</p:attrName>
                                        </p:attrNameLst>
                                      </p:cBhvr>
                                      <p:to>
                                        <p:strVal val="visible"/>
                                      </p:to>
                                    </p:set>
                                    <p:animEffect transition="in" filter="fade">
                                      <p:cBhvr>
                                        <p:cTn id="36" dur="2000"/>
                                        <p:tgtEl>
                                          <p:spTgt spid="89">
                                            <p:bg/>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89">
                                            <p:txEl>
                                              <p:pRg st="0" end="0"/>
                                            </p:txEl>
                                          </p:spTgt>
                                        </p:tgtEl>
                                        <p:attrNameLst>
                                          <p:attrName>style.visibility</p:attrName>
                                        </p:attrNameLst>
                                      </p:cBhvr>
                                      <p:to>
                                        <p:strVal val="visible"/>
                                      </p:to>
                                    </p:set>
                                    <p:animEffect transition="in" filter="fade">
                                      <p:cBhvr>
                                        <p:cTn id="39" dur="2000"/>
                                        <p:tgtEl>
                                          <p:spTgt spid="89">
                                            <p:txEl>
                                              <p:pRg st="0" end="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90">
                                            <p:bg/>
                                          </p:spTgt>
                                        </p:tgtEl>
                                        <p:attrNameLst>
                                          <p:attrName>style.visibility</p:attrName>
                                        </p:attrNameLst>
                                      </p:cBhvr>
                                      <p:to>
                                        <p:strVal val="visible"/>
                                      </p:to>
                                    </p:set>
                                    <p:animEffect transition="in" filter="fade">
                                      <p:cBhvr>
                                        <p:cTn id="44" dur="2000"/>
                                        <p:tgtEl>
                                          <p:spTgt spid="90">
                                            <p:bg/>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90">
                                            <p:txEl>
                                              <p:pRg st="0" end="0"/>
                                            </p:txEl>
                                          </p:spTgt>
                                        </p:tgtEl>
                                        <p:attrNameLst>
                                          <p:attrName>style.visibility</p:attrName>
                                        </p:attrNameLst>
                                      </p:cBhvr>
                                      <p:to>
                                        <p:strVal val="visible"/>
                                      </p:to>
                                    </p:set>
                                    <p:animEffect transition="in" filter="fade">
                                      <p:cBhvr>
                                        <p:cTn id="47" dur="2000"/>
                                        <p:tgtEl>
                                          <p:spTgt spid="90">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91">
                                            <p:bg/>
                                          </p:spTgt>
                                        </p:tgtEl>
                                        <p:attrNameLst>
                                          <p:attrName>style.visibility</p:attrName>
                                        </p:attrNameLst>
                                      </p:cBhvr>
                                      <p:to>
                                        <p:strVal val="visible"/>
                                      </p:to>
                                    </p:set>
                                    <p:animEffect transition="in" filter="fade">
                                      <p:cBhvr>
                                        <p:cTn id="52" dur="2000"/>
                                        <p:tgtEl>
                                          <p:spTgt spid="91">
                                            <p:bg/>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91">
                                            <p:txEl>
                                              <p:pRg st="0" end="0"/>
                                            </p:txEl>
                                          </p:spTgt>
                                        </p:tgtEl>
                                        <p:attrNameLst>
                                          <p:attrName>style.visibility</p:attrName>
                                        </p:attrNameLst>
                                      </p:cBhvr>
                                      <p:to>
                                        <p:strVal val="visible"/>
                                      </p:to>
                                    </p:set>
                                    <p:animEffect transition="in" filter="fade">
                                      <p:cBhvr>
                                        <p:cTn id="55" dur="2000"/>
                                        <p:tgtEl>
                                          <p:spTgt spid="91">
                                            <p:txEl>
                                              <p:pRg st="0" end="0"/>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98">
                                            <p:txEl>
                                              <p:pRg st="0" end="0"/>
                                            </p:txEl>
                                          </p:spTgt>
                                        </p:tgtEl>
                                        <p:attrNameLst>
                                          <p:attrName>style.visibility</p:attrName>
                                        </p:attrNameLst>
                                      </p:cBhvr>
                                      <p:to>
                                        <p:strVal val="visible"/>
                                      </p:to>
                                    </p:set>
                                    <p:animEffect transition="in" filter="fade">
                                      <p:cBhvr>
                                        <p:cTn id="60" dur="2000"/>
                                        <p:tgtEl>
                                          <p:spTgt spid="98">
                                            <p:txEl>
                                              <p:pRg st="0" end="0"/>
                                            </p:txEl>
                                          </p:spTgt>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96">
                                            <p:bg/>
                                          </p:spTgt>
                                        </p:tgtEl>
                                        <p:attrNameLst>
                                          <p:attrName>style.visibility</p:attrName>
                                        </p:attrNameLst>
                                      </p:cBhvr>
                                      <p:to>
                                        <p:strVal val="visible"/>
                                      </p:to>
                                    </p:set>
                                    <p:animEffect transition="in" filter="fade">
                                      <p:cBhvr>
                                        <p:cTn id="63" dur="2000"/>
                                        <p:tgtEl>
                                          <p:spTgt spid="96">
                                            <p:bg/>
                                          </p:spTgt>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96">
                                            <p:txEl>
                                              <p:pRg st="0" end="0"/>
                                            </p:txEl>
                                          </p:spTgt>
                                        </p:tgtEl>
                                        <p:attrNameLst>
                                          <p:attrName>style.visibility</p:attrName>
                                        </p:attrNameLst>
                                      </p:cBhvr>
                                      <p:to>
                                        <p:strVal val="visible"/>
                                      </p:to>
                                    </p:set>
                                    <p:animEffect transition="in" filter="fade">
                                      <p:cBhvr>
                                        <p:cTn id="66" dur="2000"/>
                                        <p:tgtEl>
                                          <p:spTgt spid="96">
                                            <p:txEl>
                                              <p:pRg st="0" end="0"/>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103">
                                            <p:txEl>
                                              <p:pRg st="0" end="0"/>
                                            </p:txEl>
                                          </p:spTgt>
                                        </p:tgtEl>
                                        <p:attrNameLst>
                                          <p:attrName>style.visibility</p:attrName>
                                        </p:attrNameLst>
                                      </p:cBhvr>
                                      <p:to>
                                        <p:strVal val="visible"/>
                                      </p:to>
                                    </p:set>
                                    <p:animEffect transition="in" filter="fade">
                                      <p:cBhvr>
                                        <p:cTn id="71" dur="2000"/>
                                        <p:tgtEl>
                                          <p:spTgt spid="103">
                                            <p:txEl>
                                              <p:pRg st="0" end="0"/>
                                            </p:txEl>
                                          </p:spTgt>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95">
                                            <p:bg/>
                                          </p:spTgt>
                                        </p:tgtEl>
                                        <p:attrNameLst>
                                          <p:attrName>style.visibility</p:attrName>
                                        </p:attrNameLst>
                                      </p:cBhvr>
                                      <p:to>
                                        <p:strVal val="visible"/>
                                      </p:to>
                                    </p:set>
                                    <p:animEffect transition="in" filter="fade">
                                      <p:cBhvr>
                                        <p:cTn id="74" dur="2000"/>
                                        <p:tgtEl>
                                          <p:spTgt spid="95">
                                            <p:bg/>
                                          </p:spTgt>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95">
                                            <p:txEl>
                                              <p:pRg st="0" end="0"/>
                                            </p:txEl>
                                          </p:spTgt>
                                        </p:tgtEl>
                                        <p:attrNameLst>
                                          <p:attrName>style.visibility</p:attrName>
                                        </p:attrNameLst>
                                      </p:cBhvr>
                                      <p:to>
                                        <p:strVal val="visible"/>
                                      </p:to>
                                    </p:set>
                                    <p:animEffect transition="in" filter="fade">
                                      <p:cBhvr>
                                        <p:cTn id="77" dur="2000"/>
                                        <p:tgtEl>
                                          <p:spTgt spid="95">
                                            <p:txEl>
                                              <p:pRg st="0" end="0"/>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99">
                                            <p:txEl>
                                              <p:pRg st="0" end="0"/>
                                            </p:txEl>
                                          </p:spTgt>
                                        </p:tgtEl>
                                        <p:attrNameLst>
                                          <p:attrName>style.visibility</p:attrName>
                                        </p:attrNameLst>
                                      </p:cBhvr>
                                      <p:to>
                                        <p:strVal val="visible"/>
                                      </p:to>
                                    </p:set>
                                    <p:animEffect transition="in" filter="fade">
                                      <p:cBhvr>
                                        <p:cTn id="82" dur="2000"/>
                                        <p:tgtEl>
                                          <p:spTgt spid="99">
                                            <p:txEl>
                                              <p:pRg st="0" end="0"/>
                                            </p:txEl>
                                          </p:spTgt>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94">
                                            <p:bg/>
                                          </p:spTgt>
                                        </p:tgtEl>
                                        <p:attrNameLst>
                                          <p:attrName>style.visibility</p:attrName>
                                        </p:attrNameLst>
                                      </p:cBhvr>
                                      <p:to>
                                        <p:strVal val="visible"/>
                                      </p:to>
                                    </p:set>
                                    <p:animEffect transition="in" filter="fade">
                                      <p:cBhvr>
                                        <p:cTn id="85" dur="2000"/>
                                        <p:tgtEl>
                                          <p:spTgt spid="94">
                                            <p:bg/>
                                          </p:spTgt>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94">
                                            <p:txEl>
                                              <p:pRg st="0" end="0"/>
                                            </p:txEl>
                                          </p:spTgt>
                                        </p:tgtEl>
                                        <p:attrNameLst>
                                          <p:attrName>style.visibility</p:attrName>
                                        </p:attrNameLst>
                                      </p:cBhvr>
                                      <p:to>
                                        <p:strVal val="visible"/>
                                      </p:to>
                                    </p:set>
                                    <p:animEffect transition="in" filter="fade">
                                      <p:cBhvr>
                                        <p:cTn id="88" dur="2000"/>
                                        <p:tgtEl>
                                          <p:spTgt spid="94">
                                            <p:txEl>
                                              <p:pRg st="0" end="0"/>
                                            </p:txEl>
                                          </p:spTgt>
                                        </p:tgtEl>
                                      </p:cBhvr>
                                    </p:animEffect>
                                  </p:childTnLst>
                                </p:cTn>
                              </p:par>
                            </p:childTnLst>
                          </p:cTn>
                        </p:par>
                      </p:childTnLst>
                    </p:cTn>
                  </p:par>
                  <p:par>
                    <p:cTn id="89" fill="hold">
                      <p:stCondLst>
                        <p:cond delay="indefinite"/>
                      </p:stCondLst>
                      <p:childTnLst>
                        <p:par>
                          <p:cTn id="90" fill="hold">
                            <p:stCondLst>
                              <p:cond delay="0"/>
                            </p:stCondLst>
                            <p:childTnLst>
                              <p:par>
                                <p:cTn id="91" presetID="10" presetClass="entr" presetSubtype="0" fill="hold" grpId="0" nodeType="clickEffect">
                                  <p:stCondLst>
                                    <p:cond delay="0"/>
                                  </p:stCondLst>
                                  <p:childTnLst>
                                    <p:set>
                                      <p:cBhvr>
                                        <p:cTn id="92" dur="1" fill="hold">
                                          <p:stCondLst>
                                            <p:cond delay="0"/>
                                          </p:stCondLst>
                                        </p:cTn>
                                        <p:tgtEl>
                                          <p:spTgt spid="100">
                                            <p:txEl>
                                              <p:pRg st="0" end="0"/>
                                            </p:txEl>
                                          </p:spTgt>
                                        </p:tgtEl>
                                        <p:attrNameLst>
                                          <p:attrName>style.visibility</p:attrName>
                                        </p:attrNameLst>
                                      </p:cBhvr>
                                      <p:to>
                                        <p:strVal val="visible"/>
                                      </p:to>
                                    </p:set>
                                    <p:animEffect transition="in" filter="fade">
                                      <p:cBhvr>
                                        <p:cTn id="93" dur="2000"/>
                                        <p:tgtEl>
                                          <p:spTgt spid="100">
                                            <p:txEl>
                                              <p:pRg st="0" end="0"/>
                                            </p:txEl>
                                          </p:spTgt>
                                        </p:tgtEl>
                                      </p:cBhvr>
                                    </p:animEffect>
                                  </p:childTnLst>
                                </p:cTn>
                              </p:par>
                              <p:par>
                                <p:cTn id="94" presetID="10" presetClass="entr" presetSubtype="0" fill="hold" grpId="0" nodeType="withEffect">
                                  <p:stCondLst>
                                    <p:cond delay="0"/>
                                  </p:stCondLst>
                                  <p:childTnLst>
                                    <p:set>
                                      <p:cBhvr>
                                        <p:cTn id="95" dur="1" fill="hold">
                                          <p:stCondLst>
                                            <p:cond delay="0"/>
                                          </p:stCondLst>
                                        </p:cTn>
                                        <p:tgtEl>
                                          <p:spTgt spid="93">
                                            <p:bg/>
                                          </p:spTgt>
                                        </p:tgtEl>
                                        <p:attrNameLst>
                                          <p:attrName>style.visibility</p:attrName>
                                        </p:attrNameLst>
                                      </p:cBhvr>
                                      <p:to>
                                        <p:strVal val="visible"/>
                                      </p:to>
                                    </p:set>
                                    <p:animEffect transition="in" filter="fade">
                                      <p:cBhvr>
                                        <p:cTn id="96" dur="2000"/>
                                        <p:tgtEl>
                                          <p:spTgt spid="93">
                                            <p:bg/>
                                          </p:spTgt>
                                        </p:tgtEl>
                                      </p:cBhvr>
                                    </p:animEffect>
                                  </p:childTnLst>
                                </p:cTn>
                              </p:par>
                              <p:par>
                                <p:cTn id="97" presetID="10" presetClass="entr" presetSubtype="0" fill="hold" grpId="0" nodeType="withEffect">
                                  <p:stCondLst>
                                    <p:cond delay="0"/>
                                  </p:stCondLst>
                                  <p:childTnLst>
                                    <p:set>
                                      <p:cBhvr>
                                        <p:cTn id="98" dur="1" fill="hold">
                                          <p:stCondLst>
                                            <p:cond delay="0"/>
                                          </p:stCondLst>
                                        </p:cTn>
                                        <p:tgtEl>
                                          <p:spTgt spid="93">
                                            <p:txEl>
                                              <p:pRg st="0" end="0"/>
                                            </p:txEl>
                                          </p:spTgt>
                                        </p:tgtEl>
                                        <p:attrNameLst>
                                          <p:attrName>style.visibility</p:attrName>
                                        </p:attrNameLst>
                                      </p:cBhvr>
                                      <p:to>
                                        <p:strVal val="visible"/>
                                      </p:to>
                                    </p:set>
                                    <p:animEffect transition="in" filter="fade">
                                      <p:cBhvr>
                                        <p:cTn id="99" dur="2000"/>
                                        <p:tgtEl>
                                          <p:spTgt spid="93">
                                            <p:txEl>
                                              <p:pRg st="0" end="0"/>
                                            </p:txEl>
                                          </p:spTgt>
                                        </p:tgtEl>
                                      </p:cBhvr>
                                    </p:animEffect>
                                  </p:childTnLst>
                                </p:cTn>
                              </p:par>
                            </p:childTnLst>
                          </p:cTn>
                        </p:par>
                      </p:childTnLst>
                    </p:cTn>
                  </p:par>
                  <p:par>
                    <p:cTn id="100" fill="hold">
                      <p:stCondLst>
                        <p:cond delay="indefinite"/>
                      </p:stCondLst>
                      <p:childTnLst>
                        <p:par>
                          <p:cTn id="101" fill="hold">
                            <p:stCondLst>
                              <p:cond delay="0"/>
                            </p:stCondLst>
                            <p:childTnLst>
                              <p:par>
                                <p:cTn id="102" presetID="10" presetClass="entr" presetSubtype="0" fill="hold" grpId="0" nodeType="clickEffect">
                                  <p:stCondLst>
                                    <p:cond delay="0"/>
                                  </p:stCondLst>
                                  <p:childTnLst>
                                    <p:set>
                                      <p:cBhvr>
                                        <p:cTn id="103" dur="1" fill="hold">
                                          <p:stCondLst>
                                            <p:cond delay="0"/>
                                          </p:stCondLst>
                                        </p:cTn>
                                        <p:tgtEl>
                                          <p:spTgt spid="101">
                                            <p:txEl>
                                              <p:pRg st="0" end="0"/>
                                            </p:txEl>
                                          </p:spTgt>
                                        </p:tgtEl>
                                        <p:attrNameLst>
                                          <p:attrName>style.visibility</p:attrName>
                                        </p:attrNameLst>
                                      </p:cBhvr>
                                      <p:to>
                                        <p:strVal val="visible"/>
                                      </p:to>
                                    </p:set>
                                    <p:animEffect transition="in" filter="fade">
                                      <p:cBhvr>
                                        <p:cTn id="104" dur="2000"/>
                                        <p:tgtEl>
                                          <p:spTgt spid="101">
                                            <p:txEl>
                                              <p:pRg st="0" end="0"/>
                                            </p:txEl>
                                          </p:spTgt>
                                        </p:tgtEl>
                                      </p:cBhvr>
                                    </p:animEffect>
                                  </p:childTnLst>
                                </p:cTn>
                              </p:par>
                              <p:par>
                                <p:cTn id="105" presetID="10" presetClass="entr" presetSubtype="0" fill="hold" grpId="0" nodeType="withEffect">
                                  <p:stCondLst>
                                    <p:cond delay="0"/>
                                  </p:stCondLst>
                                  <p:childTnLst>
                                    <p:set>
                                      <p:cBhvr>
                                        <p:cTn id="106" dur="1" fill="hold">
                                          <p:stCondLst>
                                            <p:cond delay="0"/>
                                          </p:stCondLst>
                                        </p:cTn>
                                        <p:tgtEl>
                                          <p:spTgt spid="92">
                                            <p:bg/>
                                          </p:spTgt>
                                        </p:tgtEl>
                                        <p:attrNameLst>
                                          <p:attrName>style.visibility</p:attrName>
                                        </p:attrNameLst>
                                      </p:cBhvr>
                                      <p:to>
                                        <p:strVal val="visible"/>
                                      </p:to>
                                    </p:set>
                                    <p:animEffect transition="in" filter="fade">
                                      <p:cBhvr>
                                        <p:cTn id="107" dur="2000"/>
                                        <p:tgtEl>
                                          <p:spTgt spid="92">
                                            <p:bg/>
                                          </p:spTgt>
                                        </p:tgtEl>
                                      </p:cBhvr>
                                    </p:animEffect>
                                  </p:childTnLst>
                                </p:cTn>
                              </p:par>
                              <p:par>
                                <p:cTn id="108" presetID="10" presetClass="entr" presetSubtype="0" fill="hold" grpId="0" nodeType="withEffect">
                                  <p:stCondLst>
                                    <p:cond delay="0"/>
                                  </p:stCondLst>
                                  <p:childTnLst>
                                    <p:set>
                                      <p:cBhvr>
                                        <p:cTn id="109" dur="1" fill="hold">
                                          <p:stCondLst>
                                            <p:cond delay="0"/>
                                          </p:stCondLst>
                                        </p:cTn>
                                        <p:tgtEl>
                                          <p:spTgt spid="92">
                                            <p:txEl>
                                              <p:pRg st="0" end="0"/>
                                            </p:txEl>
                                          </p:spTgt>
                                        </p:tgtEl>
                                        <p:attrNameLst>
                                          <p:attrName>style.visibility</p:attrName>
                                        </p:attrNameLst>
                                      </p:cBhvr>
                                      <p:to>
                                        <p:strVal val="visible"/>
                                      </p:to>
                                    </p:set>
                                    <p:animEffect transition="in" filter="fade">
                                      <p:cBhvr>
                                        <p:cTn id="110" dur="2000"/>
                                        <p:tgtEl>
                                          <p:spTgt spid="92">
                                            <p:txEl>
                                              <p:pRg st="0" end="0"/>
                                            </p:txEl>
                                          </p:spTgt>
                                        </p:tgtEl>
                                      </p:cBhvr>
                                    </p:animEffect>
                                  </p:childTnLst>
                                </p:cTn>
                              </p:par>
                            </p:childTnLst>
                          </p:cTn>
                        </p:par>
                      </p:childTnLst>
                    </p:cTn>
                  </p:par>
                  <p:par>
                    <p:cTn id="111" fill="hold">
                      <p:stCondLst>
                        <p:cond delay="indefinite"/>
                      </p:stCondLst>
                      <p:childTnLst>
                        <p:par>
                          <p:cTn id="112" fill="hold">
                            <p:stCondLst>
                              <p:cond delay="0"/>
                            </p:stCondLst>
                            <p:childTnLst>
                              <p:par>
                                <p:cTn id="113" presetID="10" presetClass="entr" presetSubtype="0" fill="hold" grpId="0" nodeType="clickEffect">
                                  <p:stCondLst>
                                    <p:cond delay="0"/>
                                  </p:stCondLst>
                                  <p:childTnLst>
                                    <p:set>
                                      <p:cBhvr>
                                        <p:cTn id="114" dur="1" fill="hold">
                                          <p:stCondLst>
                                            <p:cond delay="0"/>
                                          </p:stCondLst>
                                        </p:cTn>
                                        <p:tgtEl>
                                          <p:spTgt spid="102">
                                            <p:txEl>
                                              <p:pRg st="0" end="0"/>
                                            </p:txEl>
                                          </p:spTgt>
                                        </p:tgtEl>
                                        <p:attrNameLst>
                                          <p:attrName>style.visibility</p:attrName>
                                        </p:attrNameLst>
                                      </p:cBhvr>
                                      <p:to>
                                        <p:strVal val="visible"/>
                                      </p:to>
                                    </p:set>
                                    <p:animEffect transition="in" filter="fade">
                                      <p:cBhvr>
                                        <p:cTn id="115" dur="2000"/>
                                        <p:tgtEl>
                                          <p:spTgt spid="102">
                                            <p:txEl>
                                              <p:pRg st="0" end="0"/>
                                            </p:txEl>
                                          </p:spTgt>
                                        </p:tgtEl>
                                      </p:cBhvr>
                                    </p:animEffect>
                                  </p:childTnLst>
                                </p:cTn>
                              </p:par>
                              <p:par>
                                <p:cTn id="116" presetID="10" presetClass="entr" presetSubtype="0" fill="hold" grpId="0" nodeType="withEffect">
                                  <p:stCondLst>
                                    <p:cond delay="0"/>
                                  </p:stCondLst>
                                  <p:childTnLst>
                                    <p:set>
                                      <p:cBhvr>
                                        <p:cTn id="117" dur="1" fill="hold">
                                          <p:stCondLst>
                                            <p:cond delay="0"/>
                                          </p:stCondLst>
                                        </p:cTn>
                                        <p:tgtEl>
                                          <p:spTgt spid="97">
                                            <p:txEl>
                                              <p:pRg st="0" end="0"/>
                                            </p:txEl>
                                          </p:spTgt>
                                        </p:tgtEl>
                                        <p:attrNameLst>
                                          <p:attrName>style.visibility</p:attrName>
                                        </p:attrNameLst>
                                      </p:cBhvr>
                                      <p:to>
                                        <p:strVal val="visible"/>
                                      </p:to>
                                    </p:set>
                                    <p:animEffect transition="in" filter="fade">
                                      <p:cBhvr>
                                        <p:cTn id="118" dur="2000"/>
                                        <p:tgtEl>
                                          <p:spTgt spid="97">
                                            <p:txEl>
                                              <p:pRg st="0" end="0"/>
                                            </p:txEl>
                                          </p:spTgt>
                                        </p:tgtEl>
                                      </p:cBhvr>
                                    </p:animEffect>
                                  </p:childTnLst>
                                </p:cTn>
                              </p:par>
                            </p:childTnLst>
                          </p:cTn>
                        </p:par>
                      </p:childTnLst>
                    </p:cTn>
                  </p:par>
                  <p:par>
                    <p:cTn id="119" fill="hold">
                      <p:stCondLst>
                        <p:cond delay="indefinite"/>
                      </p:stCondLst>
                      <p:childTnLst>
                        <p:par>
                          <p:cTn id="120" fill="hold">
                            <p:stCondLst>
                              <p:cond delay="0"/>
                            </p:stCondLst>
                            <p:childTnLst>
                              <p:par>
                                <p:cTn id="121" presetID="2" presetClass="entr" presetSubtype="4" fill="hold" grpId="0" nodeType="clickEffect">
                                  <p:stCondLst>
                                    <p:cond delay="0"/>
                                  </p:stCondLst>
                                  <p:childTnLst>
                                    <p:set>
                                      <p:cBhvr>
                                        <p:cTn id="122" dur="1" fill="hold">
                                          <p:stCondLst>
                                            <p:cond delay="0"/>
                                          </p:stCondLst>
                                        </p:cTn>
                                        <p:tgtEl>
                                          <p:spTgt spid="104">
                                            <p:txEl>
                                              <p:pRg st="0" end="0"/>
                                            </p:txEl>
                                          </p:spTgt>
                                        </p:tgtEl>
                                        <p:attrNameLst>
                                          <p:attrName>style.visibility</p:attrName>
                                        </p:attrNameLst>
                                      </p:cBhvr>
                                      <p:to>
                                        <p:strVal val="visible"/>
                                      </p:to>
                                    </p:set>
                                    <p:anim calcmode="lin" valueType="num">
                                      <p:cBhvr additive="base">
                                        <p:cTn id="123" dur="500" fill="hold"/>
                                        <p:tgtEl>
                                          <p:spTgt spid="104">
                                            <p:txEl>
                                              <p:pRg st="0" end="0"/>
                                            </p:txEl>
                                          </p:spTgt>
                                        </p:tgtEl>
                                        <p:attrNameLst>
                                          <p:attrName>ppt_x</p:attrName>
                                        </p:attrNameLst>
                                      </p:cBhvr>
                                      <p:tavLst>
                                        <p:tav tm="0">
                                          <p:val>
                                            <p:strVal val="#ppt_x"/>
                                          </p:val>
                                        </p:tav>
                                        <p:tav tm="100000">
                                          <p:val>
                                            <p:strVal val="#ppt_x"/>
                                          </p:val>
                                        </p:tav>
                                      </p:tavLst>
                                    </p:anim>
                                    <p:anim calcmode="lin" valueType="num">
                                      <p:cBhvr additive="base">
                                        <p:cTn id="124" dur="500" fill="hold"/>
                                        <p:tgtEl>
                                          <p:spTgt spid="10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build="allAtOnce" animBg="1"/>
      <p:bldP spid="85" grpId="0" build="allAtOnce"/>
      <p:bldP spid="87" grpId="0" build="allAtOnce" animBg="1"/>
      <p:bldP spid="88" grpId="0" build="allAtOnce" animBg="1"/>
      <p:bldP spid="89" grpId="0" build="allAtOnce" animBg="1"/>
      <p:bldP spid="90" grpId="0" build="allAtOnce" animBg="1"/>
      <p:bldP spid="91" grpId="0" build="allAtOnce" animBg="1"/>
      <p:bldP spid="92" grpId="0" build="allAtOnce" animBg="1"/>
      <p:bldP spid="93" grpId="0" build="allAtOnce" animBg="1"/>
      <p:bldP spid="94" grpId="0" build="allAtOnce" animBg="1"/>
      <p:bldP spid="95" grpId="0" build="allAtOnce" animBg="1"/>
      <p:bldP spid="96" grpId="0" build="allAtOnce" animBg="1"/>
      <p:bldP spid="97" grpId="0" build="allAtOnce"/>
      <p:bldP spid="98" grpId="0" build="allAtOnce"/>
      <p:bldP spid="99" grpId="0" build="allAtOnce"/>
      <p:bldP spid="100" grpId="0" build="allAtOnce"/>
      <p:bldP spid="101" grpId="0" build="allAtOnce"/>
      <p:bldP spid="102" grpId="0" build="allAtOnce"/>
      <p:bldP spid="103" grpId="0" build="allAtOnce"/>
      <p:bldP spid="104"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Example 2: Fibonacci Numbers</a:t>
            </a:r>
            <a:endParaRPr lang="en-US" dirty="0"/>
          </a:p>
        </p:txBody>
      </p:sp>
      <p:sp>
        <p:nvSpPr>
          <p:cNvPr id="3" name="Content Placeholder 2"/>
          <p:cNvSpPr>
            <a:spLocks noGrp="1"/>
          </p:cNvSpPr>
          <p:nvPr>
            <p:ph idx="1"/>
          </p:nvPr>
        </p:nvSpPr>
        <p:spPr>
          <a:xfrm>
            <a:off x="253354" y="1111624"/>
            <a:ext cx="11938646" cy="5300823"/>
          </a:xfrm>
        </p:spPr>
        <p:txBody>
          <a:bodyPr/>
          <a:lstStyle/>
          <a:p>
            <a:r>
              <a:rPr lang="en-IN" dirty="0"/>
              <a:t>There are two base cases for Fibonacci numbers</a:t>
            </a:r>
          </a:p>
          <a:p>
            <a:pPr lvl="1"/>
            <a:r>
              <a:rPr lang="en-IN" dirty="0"/>
              <a:t>The first Fibonacci number is defined to be 0</a:t>
            </a:r>
          </a:p>
          <a:p>
            <a:pPr lvl="1"/>
            <a:r>
              <a:rPr lang="en-IN" dirty="0"/>
              <a:t>The second Fibonacci number is defined to be 1</a:t>
            </a:r>
          </a:p>
          <a:p>
            <a:r>
              <a:rPr lang="en-IN" dirty="0"/>
              <a:t>Recursive case: for n &gt; 2, n-</a:t>
            </a:r>
            <a:r>
              <a:rPr lang="en-IN" dirty="0" err="1"/>
              <a:t>th</a:t>
            </a:r>
            <a:r>
              <a:rPr lang="en-IN" dirty="0"/>
              <a:t> Fibonacci number is  the sum of the previous two Fibonacci numbers</a:t>
            </a:r>
            <a:endParaRPr lang="en-US"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57B8E69-23A9-4619-9CFE-E27BFD8A78F9}" type="slidenum">
              <a:rPr kumimoji="0" lang="en-US" sz="8000" b="0" i="0" u="none" strike="noStrike" kern="1200" cap="none" spc="0" normalizeH="0" baseline="0" noProof="0" smtClean="0">
                <a:ln>
                  <a:noFill/>
                </a:ln>
                <a:solidFill>
                  <a:srgbClr val="F03B5E">
                    <a:alpha val="25000"/>
                  </a:srgbClr>
                </a:solidFill>
                <a:effectLst/>
                <a:uLnTx/>
                <a:uFillTx/>
                <a:latin typeface="Century Gothic" panose="020B0502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8000" b="0" i="0" u="none" strike="noStrike" kern="1200" cap="none" spc="0" normalizeH="0" baseline="0" noProof="0">
              <a:ln>
                <a:noFill/>
              </a:ln>
              <a:solidFill>
                <a:srgbClr val="F03B5E">
                  <a:alpha val="25000"/>
                </a:srgbClr>
              </a:solidFill>
              <a:effectLst/>
              <a:uLnTx/>
              <a:uFillTx/>
              <a:latin typeface="Century Gothic" panose="020B0502020202020204" pitchFamily="34" charset="0"/>
              <a:ea typeface="+mn-ea"/>
              <a:cs typeface="+mn-cs"/>
            </a:endParaRPr>
          </a:p>
        </p:txBody>
      </p:sp>
      <p:sp>
        <p:nvSpPr>
          <p:cNvPr id="5" name="TextBox 4"/>
          <p:cNvSpPr txBox="1"/>
          <p:nvPr/>
        </p:nvSpPr>
        <p:spPr>
          <a:xfrm>
            <a:off x="253353" y="3318570"/>
            <a:ext cx="3606378" cy="35394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err="1">
                <a:ln>
                  <a:noFill/>
                </a:ln>
                <a:solidFill>
                  <a:prstClr val="black"/>
                </a:solidFill>
                <a:effectLst/>
                <a:uLnTx/>
                <a:uFillTx/>
                <a:latin typeface="Arial Narrow" panose="020B0606020202030204" pitchFamily="34" charset="0"/>
                <a:ea typeface="+mn-ea"/>
                <a:cs typeface="+mn-cs"/>
              </a:rPr>
              <a:t>int</a:t>
            </a:r>
            <a:r>
              <a:rPr kumimoji="0" lang="en-US" sz="2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 fib(</a:t>
            </a:r>
            <a:r>
              <a:rPr kumimoji="0" lang="en-US" sz="2800" b="0" i="0" u="none" strike="noStrike" kern="1200" cap="none" spc="0" normalizeH="0" baseline="0" noProof="0" dirty="0" err="1">
                <a:ln>
                  <a:noFill/>
                </a:ln>
                <a:solidFill>
                  <a:prstClr val="black"/>
                </a:solidFill>
                <a:effectLst/>
                <a:uLnTx/>
                <a:uFillTx/>
                <a:latin typeface="Arial Narrow" panose="020B0606020202030204" pitchFamily="34" charset="0"/>
                <a:ea typeface="+mn-ea"/>
                <a:cs typeface="+mn-cs"/>
              </a:rPr>
              <a:t>int</a:t>
            </a:r>
            <a:r>
              <a:rPr kumimoji="0" lang="en-US" sz="2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 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    if(n == 1) return 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    if(n == 2) return 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    return fib(n-1) + fib(n-2);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2800" b="0" i="0" u="none" strike="noStrike" kern="1200" cap="none" spc="0" normalizeH="0" baseline="0" noProof="0" dirty="0" err="1">
                <a:ln>
                  <a:noFill/>
                </a:ln>
                <a:solidFill>
                  <a:prstClr val="black"/>
                </a:solidFill>
                <a:effectLst/>
                <a:uLnTx/>
                <a:uFillTx/>
                <a:latin typeface="Arial Narrow" panose="020B0606020202030204" pitchFamily="34" charset="0"/>
                <a:ea typeface="+mn-ea"/>
                <a:cs typeface="+mn-cs"/>
              </a:rPr>
              <a:t>int</a:t>
            </a:r>
            <a:r>
              <a:rPr kumimoji="0" lang="en-IN" sz="2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 main(){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2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    </a:t>
            </a:r>
            <a:r>
              <a:rPr kumimoji="0" lang="en-IN" sz="2800" b="0" i="0" u="none" strike="noStrike" kern="1200" cap="none" spc="0" normalizeH="0" baseline="0" noProof="0" dirty="0" err="1">
                <a:ln>
                  <a:noFill/>
                </a:ln>
                <a:solidFill>
                  <a:prstClr val="black"/>
                </a:solidFill>
                <a:effectLst/>
                <a:uLnTx/>
                <a:uFillTx/>
                <a:latin typeface="Arial Narrow" panose="020B0606020202030204" pitchFamily="34" charset="0"/>
                <a:ea typeface="+mn-ea"/>
                <a:cs typeface="+mn-cs"/>
              </a:rPr>
              <a:t>printf</a:t>
            </a:r>
            <a:r>
              <a:rPr kumimoji="0" lang="en-IN" sz="2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("%d", fib(5));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2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a:t>
            </a:r>
            <a:endParaRPr kumimoji="0" lang="en-US" sz="2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grpSp>
        <p:nvGrpSpPr>
          <p:cNvPr id="13" name="Group 12"/>
          <p:cNvGrpSpPr/>
          <p:nvPr/>
        </p:nvGrpSpPr>
        <p:grpSpPr>
          <a:xfrm>
            <a:off x="7644584" y="3318570"/>
            <a:ext cx="1344828" cy="1059320"/>
            <a:chOff x="4929725" y="3392279"/>
            <a:chExt cx="1858617" cy="1464031"/>
          </a:xfrm>
        </p:grpSpPr>
        <p:grpSp>
          <p:nvGrpSpPr>
            <p:cNvPr id="12" name="Group 11"/>
            <p:cNvGrpSpPr/>
            <p:nvPr/>
          </p:nvGrpSpPr>
          <p:grpSpPr>
            <a:xfrm>
              <a:off x="4929725" y="3392279"/>
              <a:ext cx="1858617" cy="904461"/>
              <a:chOff x="4929725" y="3392279"/>
              <a:chExt cx="1858617" cy="904461"/>
            </a:xfrm>
          </p:grpSpPr>
          <p:sp>
            <p:nvSpPr>
              <p:cNvPr id="9" name="Rounded Rectangle 8"/>
              <p:cNvSpPr/>
              <p:nvPr/>
            </p:nvSpPr>
            <p:spPr>
              <a:xfrm>
                <a:off x="4929725" y="3392279"/>
                <a:ext cx="1858617" cy="904461"/>
              </a:xfrm>
              <a:prstGeom prst="roundRect">
                <a:avLst>
                  <a:gd name="adj" fmla="val 39133"/>
                </a:avLst>
              </a:prstGeom>
              <a:solidFill>
                <a:schemeClr val="tx1">
                  <a:lumMod val="50000"/>
                  <a:lumOff val="50000"/>
                </a:schemeClr>
              </a:solidFill>
              <a:ln w="889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0" name="Oval 9"/>
              <p:cNvSpPr/>
              <p:nvPr/>
            </p:nvSpPr>
            <p:spPr>
              <a:xfrm>
                <a:off x="5203603" y="3600669"/>
                <a:ext cx="487680" cy="487680"/>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1" name="Oval 10"/>
              <p:cNvSpPr/>
              <p:nvPr/>
            </p:nvSpPr>
            <p:spPr>
              <a:xfrm>
                <a:off x="5995972" y="3600669"/>
                <a:ext cx="487680" cy="487680"/>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grpSp>
        <p:sp>
          <p:nvSpPr>
            <p:cNvPr id="8" name="TextBox 7"/>
            <p:cNvSpPr txBox="1"/>
            <p:nvPr/>
          </p:nvSpPr>
          <p:spPr>
            <a:xfrm>
              <a:off x="5271078" y="4303339"/>
              <a:ext cx="1175907" cy="55297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fib(5)</a:t>
              </a:r>
              <a:endParaRPr kumimoji="0" lang="en-US"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grpSp>
      <p:grpSp>
        <p:nvGrpSpPr>
          <p:cNvPr id="27" name="Group 26"/>
          <p:cNvGrpSpPr/>
          <p:nvPr/>
        </p:nvGrpSpPr>
        <p:grpSpPr>
          <a:xfrm>
            <a:off x="5550263" y="3817338"/>
            <a:ext cx="1344828" cy="1059320"/>
            <a:chOff x="4929725" y="3392279"/>
            <a:chExt cx="1858617" cy="1464031"/>
          </a:xfrm>
        </p:grpSpPr>
        <p:grpSp>
          <p:nvGrpSpPr>
            <p:cNvPr id="28" name="Group 27"/>
            <p:cNvGrpSpPr/>
            <p:nvPr/>
          </p:nvGrpSpPr>
          <p:grpSpPr>
            <a:xfrm>
              <a:off x="4929725" y="3392279"/>
              <a:ext cx="1858617" cy="904461"/>
              <a:chOff x="4929725" y="3392279"/>
              <a:chExt cx="1858617" cy="904461"/>
            </a:xfrm>
          </p:grpSpPr>
          <p:sp>
            <p:nvSpPr>
              <p:cNvPr id="30" name="Rounded Rectangle 29"/>
              <p:cNvSpPr/>
              <p:nvPr/>
            </p:nvSpPr>
            <p:spPr>
              <a:xfrm>
                <a:off x="4929725" y="3392279"/>
                <a:ext cx="1858617" cy="904461"/>
              </a:xfrm>
              <a:prstGeom prst="roundRect">
                <a:avLst>
                  <a:gd name="adj" fmla="val 39133"/>
                </a:avLst>
              </a:prstGeom>
              <a:solidFill>
                <a:schemeClr val="tx1">
                  <a:lumMod val="50000"/>
                  <a:lumOff val="50000"/>
                </a:schemeClr>
              </a:solidFill>
              <a:ln w="889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31" name="Oval 30"/>
              <p:cNvSpPr/>
              <p:nvPr/>
            </p:nvSpPr>
            <p:spPr>
              <a:xfrm>
                <a:off x="5203603" y="3600669"/>
                <a:ext cx="487680" cy="487680"/>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32" name="Oval 31"/>
              <p:cNvSpPr/>
              <p:nvPr/>
            </p:nvSpPr>
            <p:spPr>
              <a:xfrm>
                <a:off x="5995974" y="3600670"/>
                <a:ext cx="487681" cy="487679"/>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grpSp>
        <p:sp>
          <p:nvSpPr>
            <p:cNvPr id="29" name="TextBox 28"/>
            <p:cNvSpPr txBox="1"/>
            <p:nvPr/>
          </p:nvSpPr>
          <p:spPr>
            <a:xfrm>
              <a:off x="5271078" y="4303339"/>
              <a:ext cx="1175907" cy="55297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fib(4)</a:t>
              </a:r>
              <a:endParaRPr kumimoji="0" lang="en-US"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grpSp>
      <p:grpSp>
        <p:nvGrpSpPr>
          <p:cNvPr id="33" name="Group 32"/>
          <p:cNvGrpSpPr/>
          <p:nvPr/>
        </p:nvGrpSpPr>
        <p:grpSpPr>
          <a:xfrm>
            <a:off x="9696008" y="3816595"/>
            <a:ext cx="1344828" cy="1059320"/>
            <a:chOff x="4929725" y="3392279"/>
            <a:chExt cx="1858617" cy="1464031"/>
          </a:xfrm>
        </p:grpSpPr>
        <p:grpSp>
          <p:nvGrpSpPr>
            <p:cNvPr id="34" name="Group 33"/>
            <p:cNvGrpSpPr/>
            <p:nvPr/>
          </p:nvGrpSpPr>
          <p:grpSpPr>
            <a:xfrm>
              <a:off x="4929725" y="3392279"/>
              <a:ext cx="1858617" cy="904461"/>
              <a:chOff x="4929725" y="3392279"/>
              <a:chExt cx="1858617" cy="904461"/>
            </a:xfrm>
          </p:grpSpPr>
          <p:sp>
            <p:nvSpPr>
              <p:cNvPr id="36" name="Rounded Rectangle 35"/>
              <p:cNvSpPr/>
              <p:nvPr/>
            </p:nvSpPr>
            <p:spPr>
              <a:xfrm>
                <a:off x="4929725" y="3392279"/>
                <a:ext cx="1858617" cy="904461"/>
              </a:xfrm>
              <a:prstGeom prst="roundRect">
                <a:avLst>
                  <a:gd name="adj" fmla="val 39133"/>
                </a:avLst>
              </a:prstGeom>
              <a:solidFill>
                <a:schemeClr val="tx1">
                  <a:lumMod val="50000"/>
                  <a:lumOff val="50000"/>
                </a:schemeClr>
              </a:solidFill>
              <a:ln w="889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37" name="Oval 36"/>
              <p:cNvSpPr/>
              <p:nvPr/>
            </p:nvSpPr>
            <p:spPr>
              <a:xfrm>
                <a:off x="5203603" y="3600669"/>
                <a:ext cx="487680" cy="487680"/>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38" name="Oval 37"/>
              <p:cNvSpPr/>
              <p:nvPr/>
            </p:nvSpPr>
            <p:spPr>
              <a:xfrm>
                <a:off x="5995974" y="3600670"/>
                <a:ext cx="487681" cy="487679"/>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grpSp>
        <p:sp>
          <p:nvSpPr>
            <p:cNvPr id="35" name="TextBox 34"/>
            <p:cNvSpPr txBox="1"/>
            <p:nvPr/>
          </p:nvSpPr>
          <p:spPr>
            <a:xfrm>
              <a:off x="5271078" y="4303339"/>
              <a:ext cx="1175907" cy="55297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fib(3)</a:t>
              </a:r>
              <a:endParaRPr kumimoji="0" lang="en-US"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grpSp>
      <p:grpSp>
        <p:nvGrpSpPr>
          <p:cNvPr id="45" name="Group 44"/>
          <p:cNvGrpSpPr/>
          <p:nvPr/>
        </p:nvGrpSpPr>
        <p:grpSpPr>
          <a:xfrm>
            <a:off x="6634118" y="4529384"/>
            <a:ext cx="1344828" cy="1059320"/>
            <a:chOff x="4929725" y="3392279"/>
            <a:chExt cx="1858617" cy="1464031"/>
          </a:xfrm>
        </p:grpSpPr>
        <p:grpSp>
          <p:nvGrpSpPr>
            <p:cNvPr id="46" name="Group 45"/>
            <p:cNvGrpSpPr/>
            <p:nvPr/>
          </p:nvGrpSpPr>
          <p:grpSpPr>
            <a:xfrm>
              <a:off x="4929725" y="3392279"/>
              <a:ext cx="1858617" cy="904461"/>
              <a:chOff x="4929725" y="3392279"/>
              <a:chExt cx="1858617" cy="904461"/>
            </a:xfrm>
          </p:grpSpPr>
          <p:sp>
            <p:nvSpPr>
              <p:cNvPr id="48" name="Rounded Rectangle 47"/>
              <p:cNvSpPr/>
              <p:nvPr/>
            </p:nvSpPr>
            <p:spPr>
              <a:xfrm>
                <a:off x="4929725" y="3392279"/>
                <a:ext cx="1858617" cy="904461"/>
              </a:xfrm>
              <a:prstGeom prst="roundRect">
                <a:avLst>
                  <a:gd name="adj" fmla="val 39133"/>
                </a:avLst>
              </a:prstGeom>
              <a:solidFill>
                <a:schemeClr val="tx1">
                  <a:lumMod val="50000"/>
                  <a:lumOff val="50000"/>
                </a:schemeClr>
              </a:solidFill>
              <a:ln w="889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49" name="Oval 48"/>
              <p:cNvSpPr/>
              <p:nvPr/>
            </p:nvSpPr>
            <p:spPr>
              <a:xfrm>
                <a:off x="5203603" y="3600669"/>
                <a:ext cx="487680" cy="487680"/>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50" name="Oval 49"/>
              <p:cNvSpPr/>
              <p:nvPr/>
            </p:nvSpPr>
            <p:spPr>
              <a:xfrm>
                <a:off x="5995974" y="3600670"/>
                <a:ext cx="487681" cy="487679"/>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grpSp>
        <p:sp>
          <p:nvSpPr>
            <p:cNvPr id="47" name="TextBox 46"/>
            <p:cNvSpPr txBox="1"/>
            <p:nvPr/>
          </p:nvSpPr>
          <p:spPr>
            <a:xfrm>
              <a:off x="5271078" y="4303339"/>
              <a:ext cx="1175907" cy="55297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fib(2)</a:t>
              </a:r>
              <a:endParaRPr kumimoji="0" lang="en-US"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grpSp>
      <p:grpSp>
        <p:nvGrpSpPr>
          <p:cNvPr id="51" name="Group 50"/>
          <p:cNvGrpSpPr/>
          <p:nvPr/>
        </p:nvGrpSpPr>
        <p:grpSpPr>
          <a:xfrm>
            <a:off x="8623187" y="4554944"/>
            <a:ext cx="1344828" cy="1059320"/>
            <a:chOff x="4929725" y="3392279"/>
            <a:chExt cx="1858617" cy="1464031"/>
          </a:xfrm>
        </p:grpSpPr>
        <p:grpSp>
          <p:nvGrpSpPr>
            <p:cNvPr id="52" name="Group 51"/>
            <p:cNvGrpSpPr/>
            <p:nvPr/>
          </p:nvGrpSpPr>
          <p:grpSpPr>
            <a:xfrm>
              <a:off x="4929725" y="3392279"/>
              <a:ext cx="1858617" cy="904461"/>
              <a:chOff x="4929725" y="3392279"/>
              <a:chExt cx="1858617" cy="904461"/>
            </a:xfrm>
          </p:grpSpPr>
          <p:sp>
            <p:nvSpPr>
              <p:cNvPr id="54" name="Rounded Rectangle 53"/>
              <p:cNvSpPr/>
              <p:nvPr/>
            </p:nvSpPr>
            <p:spPr>
              <a:xfrm>
                <a:off x="4929725" y="3392279"/>
                <a:ext cx="1858617" cy="904461"/>
              </a:xfrm>
              <a:prstGeom prst="roundRect">
                <a:avLst>
                  <a:gd name="adj" fmla="val 39133"/>
                </a:avLst>
              </a:prstGeom>
              <a:solidFill>
                <a:schemeClr val="tx1">
                  <a:lumMod val="50000"/>
                  <a:lumOff val="50000"/>
                </a:schemeClr>
              </a:solidFill>
              <a:ln w="889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55" name="Oval 54"/>
              <p:cNvSpPr/>
              <p:nvPr/>
            </p:nvSpPr>
            <p:spPr>
              <a:xfrm>
                <a:off x="5203603" y="3600669"/>
                <a:ext cx="487680" cy="487680"/>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56" name="Oval 55"/>
              <p:cNvSpPr/>
              <p:nvPr/>
            </p:nvSpPr>
            <p:spPr>
              <a:xfrm>
                <a:off x="5995974" y="3600670"/>
                <a:ext cx="487681" cy="487679"/>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grpSp>
        <p:sp>
          <p:nvSpPr>
            <p:cNvPr id="53" name="TextBox 52"/>
            <p:cNvSpPr txBox="1"/>
            <p:nvPr/>
          </p:nvSpPr>
          <p:spPr>
            <a:xfrm>
              <a:off x="5271078" y="4303339"/>
              <a:ext cx="1175907" cy="55297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fib(2)</a:t>
              </a:r>
              <a:endParaRPr kumimoji="0" lang="en-US"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grpSp>
      <p:grpSp>
        <p:nvGrpSpPr>
          <p:cNvPr id="57" name="Group 56"/>
          <p:cNvGrpSpPr/>
          <p:nvPr/>
        </p:nvGrpSpPr>
        <p:grpSpPr>
          <a:xfrm>
            <a:off x="10768828" y="4554120"/>
            <a:ext cx="1344828" cy="1059320"/>
            <a:chOff x="4929725" y="3392279"/>
            <a:chExt cx="1858617" cy="1464031"/>
          </a:xfrm>
        </p:grpSpPr>
        <p:grpSp>
          <p:nvGrpSpPr>
            <p:cNvPr id="58" name="Group 57"/>
            <p:cNvGrpSpPr/>
            <p:nvPr/>
          </p:nvGrpSpPr>
          <p:grpSpPr>
            <a:xfrm>
              <a:off x="4929725" y="3392279"/>
              <a:ext cx="1858617" cy="904461"/>
              <a:chOff x="4929725" y="3392279"/>
              <a:chExt cx="1858617" cy="904461"/>
            </a:xfrm>
          </p:grpSpPr>
          <p:sp>
            <p:nvSpPr>
              <p:cNvPr id="60" name="Rounded Rectangle 59"/>
              <p:cNvSpPr/>
              <p:nvPr/>
            </p:nvSpPr>
            <p:spPr>
              <a:xfrm>
                <a:off x="4929725" y="3392279"/>
                <a:ext cx="1858617" cy="904461"/>
              </a:xfrm>
              <a:prstGeom prst="roundRect">
                <a:avLst>
                  <a:gd name="adj" fmla="val 39133"/>
                </a:avLst>
              </a:prstGeom>
              <a:solidFill>
                <a:schemeClr val="tx1">
                  <a:lumMod val="50000"/>
                  <a:lumOff val="50000"/>
                </a:schemeClr>
              </a:solidFill>
              <a:ln w="889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61" name="Oval 60"/>
              <p:cNvSpPr/>
              <p:nvPr/>
            </p:nvSpPr>
            <p:spPr>
              <a:xfrm>
                <a:off x="5203603" y="3600669"/>
                <a:ext cx="487680" cy="487680"/>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62" name="Oval 61"/>
              <p:cNvSpPr/>
              <p:nvPr/>
            </p:nvSpPr>
            <p:spPr>
              <a:xfrm>
                <a:off x="5995974" y="3600670"/>
                <a:ext cx="487681" cy="487679"/>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grpSp>
        <p:sp>
          <p:nvSpPr>
            <p:cNvPr id="59" name="TextBox 58"/>
            <p:cNvSpPr txBox="1"/>
            <p:nvPr/>
          </p:nvSpPr>
          <p:spPr>
            <a:xfrm>
              <a:off x="5271078" y="4303339"/>
              <a:ext cx="1175907" cy="55297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fib(1)</a:t>
              </a:r>
              <a:endParaRPr kumimoji="0" lang="en-US"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grpSp>
      <p:grpSp>
        <p:nvGrpSpPr>
          <p:cNvPr id="94" name="Group 93"/>
          <p:cNvGrpSpPr/>
          <p:nvPr/>
        </p:nvGrpSpPr>
        <p:grpSpPr>
          <a:xfrm>
            <a:off x="4522336" y="4543275"/>
            <a:ext cx="1344828" cy="1059320"/>
            <a:chOff x="4929725" y="3392279"/>
            <a:chExt cx="1858617" cy="1464031"/>
          </a:xfrm>
        </p:grpSpPr>
        <p:grpSp>
          <p:nvGrpSpPr>
            <p:cNvPr id="95" name="Group 94"/>
            <p:cNvGrpSpPr/>
            <p:nvPr/>
          </p:nvGrpSpPr>
          <p:grpSpPr>
            <a:xfrm>
              <a:off x="4929725" y="3392279"/>
              <a:ext cx="1858617" cy="904461"/>
              <a:chOff x="4929725" y="3392279"/>
              <a:chExt cx="1858617" cy="904461"/>
            </a:xfrm>
          </p:grpSpPr>
          <p:sp>
            <p:nvSpPr>
              <p:cNvPr id="97" name="Rounded Rectangle 96"/>
              <p:cNvSpPr/>
              <p:nvPr/>
            </p:nvSpPr>
            <p:spPr>
              <a:xfrm>
                <a:off x="4929725" y="3392279"/>
                <a:ext cx="1858617" cy="904461"/>
              </a:xfrm>
              <a:prstGeom prst="roundRect">
                <a:avLst>
                  <a:gd name="adj" fmla="val 39133"/>
                </a:avLst>
              </a:prstGeom>
              <a:solidFill>
                <a:schemeClr val="tx1">
                  <a:lumMod val="50000"/>
                  <a:lumOff val="50000"/>
                </a:schemeClr>
              </a:solidFill>
              <a:ln w="889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98" name="Oval 97"/>
              <p:cNvSpPr/>
              <p:nvPr/>
            </p:nvSpPr>
            <p:spPr>
              <a:xfrm>
                <a:off x="5203603" y="3600669"/>
                <a:ext cx="487680" cy="487680"/>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99" name="Oval 98"/>
              <p:cNvSpPr/>
              <p:nvPr/>
            </p:nvSpPr>
            <p:spPr>
              <a:xfrm>
                <a:off x="5995974" y="3600670"/>
                <a:ext cx="487681" cy="487679"/>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grpSp>
        <p:sp>
          <p:nvSpPr>
            <p:cNvPr id="96" name="TextBox 95"/>
            <p:cNvSpPr txBox="1"/>
            <p:nvPr/>
          </p:nvSpPr>
          <p:spPr>
            <a:xfrm>
              <a:off x="5271078" y="4303339"/>
              <a:ext cx="1175907" cy="55297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fib(3)</a:t>
              </a:r>
              <a:endParaRPr kumimoji="0" lang="en-US"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grpSp>
      <p:grpSp>
        <p:nvGrpSpPr>
          <p:cNvPr id="100" name="Group 99"/>
          <p:cNvGrpSpPr/>
          <p:nvPr/>
        </p:nvGrpSpPr>
        <p:grpSpPr>
          <a:xfrm>
            <a:off x="3449515" y="5281624"/>
            <a:ext cx="1344828" cy="1059320"/>
            <a:chOff x="4929725" y="3392279"/>
            <a:chExt cx="1858617" cy="1464031"/>
          </a:xfrm>
        </p:grpSpPr>
        <p:grpSp>
          <p:nvGrpSpPr>
            <p:cNvPr id="101" name="Group 100"/>
            <p:cNvGrpSpPr/>
            <p:nvPr/>
          </p:nvGrpSpPr>
          <p:grpSpPr>
            <a:xfrm>
              <a:off x="4929725" y="3392279"/>
              <a:ext cx="1858617" cy="904461"/>
              <a:chOff x="4929725" y="3392279"/>
              <a:chExt cx="1858617" cy="904461"/>
            </a:xfrm>
          </p:grpSpPr>
          <p:sp>
            <p:nvSpPr>
              <p:cNvPr id="103" name="Rounded Rectangle 102"/>
              <p:cNvSpPr/>
              <p:nvPr/>
            </p:nvSpPr>
            <p:spPr>
              <a:xfrm>
                <a:off x="4929725" y="3392279"/>
                <a:ext cx="1858617" cy="904461"/>
              </a:xfrm>
              <a:prstGeom prst="roundRect">
                <a:avLst>
                  <a:gd name="adj" fmla="val 39133"/>
                </a:avLst>
              </a:prstGeom>
              <a:solidFill>
                <a:schemeClr val="tx1">
                  <a:lumMod val="50000"/>
                  <a:lumOff val="50000"/>
                </a:schemeClr>
              </a:solidFill>
              <a:ln w="889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04" name="Oval 103"/>
              <p:cNvSpPr/>
              <p:nvPr/>
            </p:nvSpPr>
            <p:spPr>
              <a:xfrm>
                <a:off x="5203603" y="3600669"/>
                <a:ext cx="487680" cy="487680"/>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05" name="Oval 104"/>
              <p:cNvSpPr/>
              <p:nvPr/>
            </p:nvSpPr>
            <p:spPr>
              <a:xfrm>
                <a:off x="5995974" y="3600670"/>
                <a:ext cx="487681" cy="487679"/>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grpSp>
        <p:sp>
          <p:nvSpPr>
            <p:cNvPr id="102" name="TextBox 101"/>
            <p:cNvSpPr txBox="1"/>
            <p:nvPr/>
          </p:nvSpPr>
          <p:spPr>
            <a:xfrm>
              <a:off x="5271078" y="4303339"/>
              <a:ext cx="1175907" cy="55297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fib(2)</a:t>
              </a:r>
              <a:endParaRPr kumimoji="0" lang="en-US"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grpSp>
      <p:grpSp>
        <p:nvGrpSpPr>
          <p:cNvPr id="106" name="Group 105"/>
          <p:cNvGrpSpPr/>
          <p:nvPr/>
        </p:nvGrpSpPr>
        <p:grpSpPr>
          <a:xfrm>
            <a:off x="5595156" y="5280800"/>
            <a:ext cx="1344828" cy="1059320"/>
            <a:chOff x="4929725" y="3392279"/>
            <a:chExt cx="1858617" cy="1464031"/>
          </a:xfrm>
        </p:grpSpPr>
        <p:grpSp>
          <p:nvGrpSpPr>
            <p:cNvPr id="107" name="Group 106"/>
            <p:cNvGrpSpPr/>
            <p:nvPr/>
          </p:nvGrpSpPr>
          <p:grpSpPr>
            <a:xfrm>
              <a:off x="4929725" y="3392279"/>
              <a:ext cx="1858617" cy="904461"/>
              <a:chOff x="4929725" y="3392279"/>
              <a:chExt cx="1858617" cy="904461"/>
            </a:xfrm>
          </p:grpSpPr>
          <p:sp>
            <p:nvSpPr>
              <p:cNvPr id="109" name="Rounded Rectangle 108"/>
              <p:cNvSpPr/>
              <p:nvPr/>
            </p:nvSpPr>
            <p:spPr>
              <a:xfrm>
                <a:off x="4929725" y="3392279"/>
                <a:ext cx="1858617" cy="904461"/>
              </a:xfrm>
              <a:prstGeom prst="roundRect">
                <a:avLst>
                  <a:gd name="adj" fmla="val 39133"/>
                </a:avLst>
              </a:prstGeom>
              <a:solidFill>
                <a:schemeClr val="tx1">
                  <a:lumMod val="50000"/>
                  <a:lumOff val="50000"/>
                </a:schemeClr>
              </a:solidFill>
              <a:ln w="889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10" name="Oval 109"/>
              <p:cNvSpPr/>
              <p:nvPr/>
            </p:nvSpPr>
            <p:spPr>
              <a:xfrm>
                <a:off x="5203603" y="3600669"/>
                <a:ext cx="487680" cy="487680"/>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sp>
            <p:nvSpPr>
              <p:cNvPr id="111" name="Oval 110"/>
              <p:cNvSpPr/>
              <p:nvPr/>
            </p:nvSpPr>
            <p:spPr>
              <a:xfrm>
                <a:off x="5995974" y="3600670"/>
                <a:ext cx="487681" cy="487679"/>
              </a:xfrm>
              <a:prstGeom prst="ellipse">
                <a:avLst/>
              </a:prstGeom>
              <a:solidFill>
                <a:schemeClr val="tx1"/>
              </a:solid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Light" panose="020F0302020204030204"/>
                  <a:ea typeface="+mn-ea"/>
                  <a:cs typeface="+mn-cs"/>
                </a:endParaRPr>
              </a:p>
            </p:txBody>
          </p:sp>
        </p:grpSp>
        <p:sp>
          <p:nvSpPr>
            <p:cNvPr id="108" name="TextBox 107"/>
            <p:cNvSpPr txBox="1"/>
            <p:nvPr/>
          </p:nvSpPr>
          <p:spPr>
            <a:xfrm>
              <a:off x="5271078" y="4303339"/>
              <a:ext cx="1175907" cy="55297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fib(1)</a:t>
              </a:r>
              <a:endParaRPr kumimoji="0" lang="en-US" sz="20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grpSp>
      <p:pic>
        <p:nvPicPr>
          <p:cNvPr id="112" name="Picture 11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273216" y="-7217"/>
            <a:ext cx="2129790" cy="1925330"/>
          </a:xfrm>
          <a:prstGeom prst="rect">
            <a:avLst/>
          </a:prstGeom>
        </p:spPr>
      </p:pic>
      <p:sp>
        <p:nvSpPr>
          <p:cNvPr id="113" name="Rectangular Callout 112"/>
          <p:cNvSpPr/>
          <p:nvPr/>
        </p:nvSpPr>
        <p:spPr>
          <a:xfrm>
            <a:off x="9129884" y="112958"/>
            <a:ext cx="1599075" cy="814295"/>
          </a:xfrm>
          <a:prstGeom prst="wedgeRectCallout">
            <a:avLst>
              <a:gd name="adj1" fmla="val 81193"/>
              <a:gd name="adj2" fmla="val 47143"/>
            </a:avLst>
          </a:prstGeom>
          <a:solidFill>
            <a:schemeClr val="bg1"/>
          </a:solidFill>
          <a:ln w="444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Explosion of clones!</a:t>
            </a: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14" name="Rectangular Callout 113"/>
          <p:cNvSpPr/>
          <p:nvPr/>
        </p:nvSpPr>
        <p:spPr>
          <a:xfrm>
            <a:off x="5073373" y="101569"/>
            <a:ext cx="3617740" cy="1591994"/>
          </a:xfrm>
          <a:prstGeom prst="wedgeRectCallout">
            <a:avLst>
              <a:gd name="adj1" fmla="val 68448"/>
              <a:gd name="adj2" fmla="val -20172"/>
            </a:avLst>
          </a:prstGeom>
          <a:solidFill>
            <a:schemeClr val="bg1"/>
          </a:solidFill>
          <a:ln w="444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Wasted effort too!</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fib(1) calculated twice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fib(2) calculated 3 times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fib(3) calculated twice</a:t>
            </a: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15" name="Rectangular Callout 114"/>
          <p:cNvSpPr/>
          <p:nvPr/>
        </p:nvSpPr>
        <p:spPr>
          <a:xfrm>
            <a:off x="253352" y="101569"/>
            <a:ext cx="4600635" cy="1160838"/>
          </a:xfrm>
          <a:prstGeom prst="wedgeRectCallout">
            <a:avLst>
              <a:gd name="adj1" fmla="val 58529"/>
              <a:gd name="adj2" fmla="val 36505"/>
            </a:avLst>
          </a:prstGeom>
          <a:solidFill>
            <a:schemeClr val="bg1"/>
          </a:solidFill>
          <a:ln w="444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Imagine the number of clones to calculate fib(100). </a:t>
            </a:r>
            <a:r>
              <a:rPr kumimoji="0" lang="en-IN"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Challenge</a:t>
            </a:r>
            <a:r>
              <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don’t imagine – find </a:t>
            </a:r>
            <a:r>
              <a:rPr kumimoji="0" lang="en-IN"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out</a:t>
            </a: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116" name="Picture 11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7930" y="1693563"/>
            <a:ext cx="1904337" cy="1904337"/>
          </a:xfrm>
          <a:prstGeom prst="rect">
            <a:avLst/>
          </a:prstGeom>
        </p:spPr>
      </p:pic>
      <p:sp>
        <p:nvSpPr>
          <p:cNvPr id="117" name="Rectangular Callout 116"/>
          <p:cNvSpPr/>
          <p:nvPr/>
        </p:nvSpPr>
        <p:spPr>
          <a:xfrm>
            <a:off x="1915614" y="1836680"/>
            <a:ext cx="4032573" cy="1160838"/>
          </a:xfrm>
          <a:prstGeom prst="wedgeRectCallout">
            <a:avLst>
              <a:gd name="adj1" fmla="val -71795"/>
              <a:gd name="adj2" fmla="val 29043"/>
            </a:avLst>
          </a:prstGeom>
          <a:solidFill>
            <a:schemeClr val="bg1"/>
          </a:solidFill>
          <a:ln w="444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 could have easily solved this problem using a for loop – much faster and no clones</a:t>
            </a: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118" name="Picture 117"/>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0488437" y="1835395"/>
            <a:ext cx="1905608" cy="1905608"/>
          </a:xfrm>
          <a:prstGeom prst="rect">
            <a:avLst/>
          </a:prstGeom>
        </p:spPr>
      </p:pic>
      <p:sp>
        <p:nvSpPr>
          <p:cNvPr id="119" name="Rectangular Callout 118"/>
          <p:cNvSpPr/>
          <p:nvPr/>
        </p:nvSpPr>
        <p:spPr>
          <a:xfrm>
            <a:off x="6075482" y="1785769"/>
            <a:ext cx="4600635" cy="1160838"/>
          </a:xfrm>
          <a:prstGeom prst="wedgeRectCallout">
            <a:avLst>
              <a:gd name="adj1" fmla="val 62923"/>
              <a:gd name="adj2" fmla="val 60551"/>
            </a:avLst>
          </a:prstGeom>
          <a:solidFill>
            <a:schemeClr val="bg1"/>
          </a:solidFill>
          <a:ln w="444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That’s why we were warned. Recursion allows neat code but sometimes can be slower</a:t>
            </a: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xmlns="" val="309462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wipe(up)">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13"/>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27"/>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33"/>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94"/>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45"/>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nodeType="clickEffect">
                                  <p:stCondLst>
                                    <p:cond delay="0"/>
                                  </p:stCondLst>
                                  <p:childTnLst>
                                    <p:set>
                                      <p:cBhvr>
                                        <p:cTn id="47" dur="1" fill="hold">
                                          <p:stCondLst>
                                            <p:cond delay="0"/>
                                          </p:stCondLst>
                                        </p:cTn>
                                        <p:tgtEl>
                                          <p:spTgt spid="100"/>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106"/>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nodeType="clickEffect">
                                  <p:stCondLst>
                                    <p:cond delay="0"/>
                                  </p:stCondLst>
                                  <p:childTnLst>
                                    <p:set>
                                      <p:cBhvr>
                                        <p:cTn id="55" dur="1" fill="hold">
                                          <p:stCondLst>
                                            <p:cond delay="0"/>
                                          </p:stCondLst>
                                        </p:cTn>
                                        <p:tgtEl>
                                          <p:spTgt spid="51"/>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nodeType="clickEffect">
                                  <p:stCondLst>
                                    <p:cond delay="0"/>
                                  </p:stCondLst>
                                  <p:childTnLst>
                                    <p:set>
                                      <p:cBhvr>
                                        <p:cTn id="59" dur="1" fill="hold">
                                          <p:stCondLst>
                                            <p:cond delay="0"/>
                                          </p:stCondLst>
                                        </p:cTn>
                                        <p:tgtEl>
                                          <p:spTgt spid="57"/>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nodeType="clickEffect">
                                  <p:stCondLst>
                                    <p:cond delay="0"/>
                                  </p:stCondLst>
                                  <p:childTnLst>
                                    <p:set>
                                      <p:cBhvr>
                                        <p:cTn id="63" dur="1" fill="hold">
                                          <p:stCondLst>
                                            <p:cond delay="0"/>
                                          </p:stCondLst>
                                        </p:cTn>
                                        <p:tgtEl>
                                          <p:spTgt spid="112"/>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22" presetClass="entr" presetSubtype="2" fill="hold" grpId="0" nodeType="clickEffect">
                                  <p:stCondLst>
                                    <p:cond delay="0"/>
                                  </p:stCondLst>
                                  <p:childTnLst>
                                    <p:set>
                                      <p:cBhvr>
                                        <p:cTn id="67" dur="1" fill="hold">
                                          <p:stCondLst>
                                            <p:cond delay="0"/>
                                          </p:stCondLst>
                                        </p:cTn>
                                        <p:tgtEl>
                                          <p:spTgt spid="113"/>
                                        </p:tgtEl>
                                        <p:attrNameLst>
                                          <p:attrName>style.visibility</p:attrName>
                                        </p:attrNameLst>
                                      </p:cBhvr>
                                      <p:to>
                                        <p:strVal val="visible"/>
                                      </p:to>
                                    </p:set>
                                    <p:animEffect transition="in" filter="wipe(right)">
                                      <p:cBhvr>
                                        <p:cTn id="68" dur="500"/>
                                        <p:tgtEl>
                                          <p:spTgt spid="113"/>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2" fill="hold" grpId="0" nodeType="clickEffect">
                                  <p:stCondLst>
                                    <p:cond delay="0"/>
                                  </p:stCondLst>
                                  <p:childTnLst>
                                    <p:set>
                                      <p:cBhvr>
                                        <p:cTn id="72" dur="1" fill="hold">
                                          <p:stCondLst>
                                            <p:cond delay="0"/>
                                          </p:stCondLst>
                                        </p:cTn>
                                        <p:tgtEl>
                                          <p:spTgt spid="114"/>
                                        </p:tgtEl>
                                        <p:attrNameLst>
                                          <p:attrName>style.visibility</p:attrName>
                                        </p:attrNameLst>
                                      </p:cBhvr>
                                      <p:to>
                                        <p:strVal val="visible"/>
                                      </p:to>
                                    </p:set>
                                    <p:animEffect transition="in" filter="wipe(right)">
                                      <p:cBhvr>
                                        <p:cTn id="73" dur="500"/>
                                        <p:tgtEl>
                                          <p:spTgt spid="114"/>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2" fill="hold" grpId="0" nodeType="clickEffect">
                                  <p:stCondLst>
                                    <p:cond delay="0"/>
                                  </p:stCondLst>
                                  <p:childTnLst>
                                    <p:set>
                                      <p:cBhvr>
                                        <p:cTn id="77" dur="1" fill="hold">
                                          <p:stCondLst>
                                            <p:cond delay="0"/>
                                          </p:stCondLst>
                                        </p:cTn>
                                        <p:tgtEl>
                                          <p:spTgt spid="115"/>
                                        </p:tgtEl>
                                        <p:attrNameLst>
                                          <p:attrName>style.visibility</p:attrName>
                                        </p:attrNameLst>
                                      </p:cBhvr>
                                      <p:to>
                                        <p:strVal val="visible"/>
                                      </p:to>
                                    </p:set>
                                    <p:animEffect transition="in" filter="wipe(right)">
                                      <p:cBhvr>
                                        <p:cTn id="78" dur="500"/>
                                        <p:tgtEl>
                                          <p:spTgt spid="115"/>
                                        </p:tgtEl>
                                      </p:cBhvr>
                                    </p:animEffec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116"/>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grpId="0" nodeType="clickEffect">
                                  <p:stCondLst>
                                    <p:cond delay="0"/>
                                  </p:stCondLst>
                                  <p:childTnLst>
                                    <p:set>
                                      <p:cBhvr>
                                        <p:cTn id="86" dur="1" fill="hold">
                                          <p:stCondLst>
                                            <p:cond delay="0"/>
                                          </p:stCondLst>
                                        </p:cTn>
                                        <p:tgtEl>
                                          <p:spTgt spid="117"/>
                                        </p:tgtEl>
                                        <p:attrNameLst>
                                          <p:attrName>style.visibility</p:attrName>
                                        </p:attrNameLst>
                                      </p:cBhvr>
                                      <p:to>
                                        <p:strVal val="visible"/>
                                      </p:to>
                                    </p:set>
                                    <p:animEffect transition="in" filter="wipe(left)">
                                      <p:cBhvr>
                                        <p:cTn id="87" dur="500"/>
                                        <p:tgtEl>
                                          <p:spTgt spid="117"/>
                                        </p:tgtEl>
                                      </p:cBhvr>
                                    </p:animEffect>
                                  </p:childTnLst>
                                </p:cTn>
                              </p:par>
                            </p:childTnLst>
                          </p:cTn>
                        </p:par>
                      </p:childTnLst>
                    </p:cTn>
                  </p:par>
                  <p:par>
                    <p:cTn id="88" fill="hold">
                      <p:stCondLst>
                        <p:cond delay="indefinite"/>
                      </p:stCondLst>
                      <p:childTnLst>
                        <p:par>
                          <p:cTn id="89" fill="hold">
                            <p:stCondLst>
                              <p:cond delay="0"/>
                            </p:stCondLst>
                            <p:childTnLst>
                              <p:par>
                                <p:cTn id="90" presetID="1" presetClass="entr" presetSubtype="0" fill="hold" nodeType="clickEffect">
                                  <p:stCondLst>
                                    <p:cond delay="0"/>
                                  </p:stCondLst>
                                  <p:childTnLst>
                                    <p:set>
                                      <p:cBhvr>
                                        <p:cTn id="91" dur="1" fill="hold">
                                          <p:stCondLst>
                                            <p:cond delay="0"/>
                                          </p:stCondLst>
                                        </p:cTn>
                                        <p:tgtEl>
                                          <p:spTgt spid="118"/>
                                        </p:tgtEl>
                                        <p:attrNameLst>
                                          <p:attrName>style.visibility</p:attrName>
                                        </p:attrNameLst>
                                      </p:cBhvr>
                                      <p:to>
                                        <p:strVal val="visible"/>
                                      </p:to>
                                    </p:set>
                                  </p:childTnLst>
                                </p:cTn>
                              </p:par>
                            </p:childTnLst>
                          </p:cTn>
                        </p:par>
                      </p:childTnLst>
                    </p:cTn>
                  </p:par>
                  <p:par>
                    <p:cTn id="92" fill="hold">
                      <p:stCondLst>
                        <p:cond delay="indefinite"/>
                      </p:stCondLst>
                      <p:childTnLst>
                        <p:par>
                          <p:cTn id="93" fill="hold">
                            <p:stCondLst>
                              <p:cond delay="0"/>
                            </p:stCondLst>
                            <p:childTnLst>
                              <p:par>
                                <p:cTn id="94" presetID="22" presetClass="entr" presetSubtype="2" fill="hold" grpId="0" nodeType="clickEffect">
                                  <p:stCondLst>
                                    <p:cond delay="0"/>
                                  </p:stCondLst>
                                  <p:childTnLst>
                                    <p:set>
                                      <p:cBhvr>
                                        <p:cTn id="95" dur="1" fill="hold">
                                          <p:stCondLst>
                                            <p:cond delay="0"/>
                                          </p:stCondLst>
                                        </p:cTn>
                                        <p:tgtEl>
                                          <p:spTgt spid="119"/>
                                        </p:tgtEl>
                                        <p:attrNameLst>
                                          <p:attrName>style.visibility</p:attrName>
                                        </p:attrNameLst>
                                      </p:cBhvr>
                                      <p:to>
                                        <p:strVal val="visible"/>
                                      </p:to>
                                    </p:set>
                                    <p:animEffect transition="in" filter="wipe(right)">
                                      <p:cBhvr>
                                        <p:cTn id="96" dur="500"/>
                                        <p:tgtEl>
                                          <p:spTgt spid="1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113" grpId="0" animBg="1"/>
      <p:bldP spid="114" grpId="0" animBg="1"/>
      <p:bldP spid="115" grpId="0" animBg="1"/>
      <p:bldP spid="117" grpId="0" animBg="1"/>
      <p:bldP spid="119"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ORIGINALHEIGHT" val="83.00425"/>
  <p:tag name="ORIGINALWIDTH" val="1739.089"/>
  <p:tag name="LATEXADDIN" val="\documentclass{article}&#10;\usepackage{amsmath,amssymb}&#10;\usepackage{olo}&#10;\usepackage[dvipsnames]{xcolor}&#10;\pagestyle{empty}&#10;\begin{document}&#10;&#10;\[&#10;\text{fac}(0) = 1 \text{ and }&#10;\text{fac}(n) = n \cdot \text{fac}(n-1), \text{ for } n &gt; 0&#10;\]&#10;&#10;\end{document}"/>
  <p:tag name="IGUANATEXSIZE" val="32"/>
  <p:tag name="IGUANATEXCURSOR" val="225"/>
</p:tagLst>
</file>

<file path=ppt/tags/tag2.xml><?xml version="1.0" encoding="utf-8"?>
<p:tagLst xmlns:a="http://schemas.openxmlformats.org/drawingml/2006/main" xmlns:r="http://schemas.openxmlformats.org/officeDocument/2006/relationships" xmlns:p="http://schemas.openxmlformats.org/presentationml/2006/main">
  <p:tag name="ORIGINALHEIGHT" val="179.5092"/>
  <p:tag name="ORIGINALWIDTH" val="1793.592"/>
  <p:tag name="LATEXADDIN" val="\documentclass{article}&#10;\usepackage{amsmath,amssymb,amsthm}&#10;\usepackage{olo}&#10;\usepackage[dvipsnames]{xcolor}&#10;\newtheorem{thm}{Theorem}&#10;\pagestyle{empty}&#10;\begin{document}&#10;\begin{thm}&#10;Suppose $a \geq b &gt; 0$ are two numbers.\newline&#10;Then we always have $\text{gcd}(a,b) = \text{gcd}(b, a\ \%\ b)$.&#10;\end{thm}&#10;\end{document}"/>
  <p:tag name="IGUANATEXSIZE" val="32"/>
  <p:tag name="IGUANATEXCURSOR" val="289"/>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etropolitan">
  <a:themeElements>
    <a:clrScheme name="Metropolitan">
      <a:dk1>
        <a:sysClr val="windowText" lastClr="000000"/>
      </a:dk1>
      <a:lt1>
        <a:sysClr val="window" lastClr="FFFFFF"/>
      </a:lt1>
      <a:dk2>
        <a:srgbClr val="212121"/>
      </a:dk2>
      <a:lt2>
        <a:srgbClr val="636363"/>
      </a:lt2>
      <a:accent1>
        <a:srgbClr val="F03B5E"/>
      </a:accent1>
      <a:accent2>
        <a:srgbClr val="DC6FEC"/>
      </a:accent2>
      <a:accent3>
        <a:srgbClr val="60B1F2"/>
      </a:accent3>
      <a:accent4>
        <a:srgbClr val="6AD5BB"/>
      </a:accent4>
      <a:accent5>
        <a:srgbClr val="E8AB4E"/>
      </a:accent5>
      <a:accent6>
        <a:srgbClr val="F56447"/>
      </a:accent6>
      <a:hlink>
        <a:srgbClr val="8F8F8F"/>
      </a:hlink>
      <a:folHlink>
        <a:srgbClr val="A5A5A5"/>
      </a:folHlink>
    </a:clrScheme>
    <a:fontScheme name="Metropolitan">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xmlns="" name="Metropolitan" id="{4C5440D6-04D2-4954-96CF-F251137069B2}" vid="{33ACF124-275F-44F2-8DE0-0A755069829B}"/>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Metropolitan</Template>
  <TotalTime>21139</TotalTime>
  <Words>1580</Words>
  <Application>Microsoft Office PowerPoint</Application>
  <PresentationFormat>Custom</PresentationFormat>
  <Paragraphs>295</Paragraphs>
  <Slides>16</Slides>
  <Notes>5</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Office Theme</vt:lpstr>
      <vt:lpstr>Metropolitan</vt:lpstr>
      <vt:lpstr>ESC101: Fundamentals of Computing</vt:lpstr>
      <vt:lpstr>Recursion</vt:lpstr>
      <vt:lpstr>Mutual Recursion</vt:lpstr>
      <vt:lpstr>About Recursion</vt:lpstr>
      <vt:lpstr>Recognizing Recursion</vt:lpstr>
      <vt:lpstr>Example 1: Factorial</vt:lpstr>
      <vt:lpstr>Example 1: Factorial</vt:lpstr>
      <vt:lpstr>Factorial: The Flow</vt:lpstr>
      <vt:lpstr>Example 2: Fibonacci Numbers</vt:lpstr>
      <vt:lpstr>Attack of the Clones</vt:lpstr>
      <vt:lpstr>Recursion vs Iteration</vt:lpstr>
      <vt:lpstr>Space complexity of recursion</vt:lpstr>
      <vt:lpstr>Greatest common divisor</vt:lpstr>
      <vt:lpstr>GCD using Recursion</vt:lpstr>
      <vt:lpstr>Partitions</vt:lpstr>
      <vt:lpstr>Code for partitioning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Nisheeth Srivastava</dc:creator>
  <cp:lastModifiedBy>nisheeth</cp:lastModifiedBy>
  <cp:revision>1395</cp:revision>
  <dcterms:created xsi:type="dcterms:W3CDTF">2018-07-30T05:08:11Z</dcterms:created>
  <dcterms:modified xsi:type="dcterms:W3CDTF">2020-05-10T08:56:05Z</dcterms:modified>
</cp:coreProperties>
</file>