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</p:sldMasterIdLst>
  <p:notesMasterIdLst>
    <p:notesMasterId r:id="rId13"/>
  </p:notesMasterIdLst>
  <p:sldIdLst>
    <p:sldId id="268" r:id="rId3"/>
    <p:sldId id="286" r:id="rId4"/>
    <p:sldId id="280" r:id="rId5"/>
    <p:sldId id="272" r:id="rId6"/>
    <p:sldId id="278" r:id="rId7"/>
    <p:sldId id="260" r:id="rId8"/>
    <p:sldId id="275" r:id="rId9"/>
    <p:sldId id="262" r:id="rId10"/>
    <p:sldId id="263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5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Just remember that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arr</a:t>
            </a:r>
            <a:r>
              <a:rPr lang="en-GB" baseline="0" dirty="0" smtClean="0"/>
              <a:t>[</a:t>
            </a:r>
            <a:r>
              <a:rPr lang="en-GB" baseline="0" dirty="0" err="1" smtClean="0"/>
              <a:t>i</a:t>
            </a:r>
            <a:r>
              <a:rPr lang="en-GB" baseline="0" dirty="0" smtClean="0"/>
              <a:t>] and *(</a:t>
            </a:r>
            <a:r>
              <a:rPr lang="en-GB" baseline="0" dirty="0" err="1" smtClean="0"/>
              <a:t>arr+i</a:t>
            </a:r>
            <a:r>
              <a:rPr lang="en-GB" baseline="0" dirty="0" smtClean="0"/>
              <a:t>) mean the same thing in C, and all these indexing methods will make sense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7B1E-ABB1-46B6-B8A6-8D4F0CECF6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Practice</a:t>
            </a:r>
            <a:r>
              <a:rPr lang="en-GB" baseline="0" dirty="0" smtClean="0"/>
              <a:t> array definition and initialization in both static and dynamic forms within the same program over and over again. That way, the connection between the two representations will become clear.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7B1E-ABB1-46B6-B8A6-8D4F0CECF6C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528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813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530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912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494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248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035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75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2058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7394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501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2573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1917107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Arrays as pointers</a:t>
            </a:r>
            <a:endParaRPr lang="en-IN" sz="6000" b="1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Arrays are just an application of pointers</a:t>
            </a:r>
          </a:p>
          <a:p>
            <a:r>
              <a:rPr lang="en-GB" dirty="0" smtClean="0"/>
              <a:t>In any dimensions, one can access arbitrary array elements with pointer math</a:t>
            </a:r>
          </a:p>
          <a:p>
            <a:r>
              <a:rPr lang="en-GB" dirty="0" smtClean="0"/>
              <a:t>Dynamically allocated arrays of pointers are a much more general data structure</a:t>
            </a:r>
          </a:p>
          <a:p>
            <a:pPr lvl="1"/>
            <a:r>
              <a:rPr lang="en-GB" dirty="0" smtClean="0"/>
              <a:t>Multidimensional arrays emerge as a special case</a:t>
            </a:r>
          </a:p>
          <a:p>
            <a:pPr lvl="1"/>
            <a:r>
              <a:rPr lang="en-GB" dirty="0" smtClean="0"/>
              <a:t>Other data structures also emerge as special cases, as we will see when we discuss structures</a:t>
            </a:r>
          </a:p>
          <a:p>
            <a:r>
              <a:rPr lang="en-GB" dirty="0" smtClean="0"/>
              <a:t>Whenever you get a problem where the size of the input arrays are not fixed, you have to use dynamic allocation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Array </a:t>
            </a:r>
            <a:r>
              <a:rPr lang="en-IN" dirty="0"/>
              <a:t>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5746377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An array of (say char) pointers can be created in two ways</a:t>
            </a:r>
          </a:p>
          <a:p>
            <a:endParaRPr lang="en-IN" dirty="0"/>
          </a:p>
          <a:p>
            <a:r>
              <a:rPr lang="en-IN" dirty="0"/>
              <a:t>- Use a static array declaration </a:t>
            </a:r>
            <a:r>
              <a:rPr lang="en-IN" dirty="0">
                <a:solidFill>
                  <a:srgbClr val="0000FF"/>
                </a:solidFill>
              </a:rPr>
              <a:t>char *</a:t>
            </a:r>
            <a:r>
              <a:rPr lang="en-IN" dirty="0" err="1">
                <a:solidFill>
                  <a:srgbClr val="0000FF"/>
                </a:solidFill>
              </a:rPr>
              <a:t>ptrArr</a:t>
            </a:r>
            <a:r>
              <a:rPr lang="en-IN" dirty="0">
                <a:solidFill>
                  <a:srgbClr val="0000FF"/>
                </a:solidFill>
              </a:rPr>
              <a:t>[3]; </a:t>
            </a:r>
            <a:r>
              <a:rPr lang="en-IN" dirty="0"/>
              <a:t>and then initialize each of the 3 pointers </a:t>
            </a:r>
            <a:r>
              <a:rPr lang="en-IN" dirty="0" err="1"/>
              <a:t>ptrArr</a:t>
            </a:r>
            <a:r>
              <a:rPr lang="en-IN" dirty="0"/>
              <a:t>[0], </a:t>
            </a:r>
            <a:r>
              <a:rPr lang="en-IN" dirty="0" err="1"/>
              <a:t>ptrArr</a:t>
            </a:r>
            <a:r>
              <a:rPr lang="en-IN" dirty="0"/>
              <a:t>[1], and </a:t>
            </a:r>
            <a:r>
              <a:rPr lang="en-IN" dirty="0" err="1"/>
              <a:t>ptrArr</a:t>
            </a:r>
            <a:r>
              <a:rPr lang="en-IN" dirty="0"/>
              <a:t>[2] using malloc or as static arrays</a:t>
            </a:r>
          </a:p>
          <a:p>
            <a:endParaRPr lang="en-IN" dirty="0"/>
          </a:p>
          <a:p>
            <a:r>
              <a:rPr lang="en-IN" dirty="0"/>
              <a:t>- Use a dynamic array declaration as a </a:t>
            </a:r>
            <a:r>
              <a:rPr lang="en-IN" dirty="0">
                <a:solidFill>
                  <a:srgbClr val="FF0000"/>
                </a:solidFill>
              </a:rPr>
              <a:t>pointer to pointers </a:t>
            </a:r>
          </a:p>
          <a:p>
            <a:r>
              <a:rPr lang="en-IN" dirty="0"/>
              <a:t>      </a:t>
            </a:r>
            <a:r>
              <a:rPr lang="en-IN" dirty="0">
                <a:solidFill>
                  <a:srgbClr val="0000FF"/>
                </a:solidFill>
              </a:rPr>
              <a:t>char **</a:t>
            </a:r>
            <a:r>
              <a:rPr lang="en-IN" dirty="0" err="1">
                <a:solidFill>
                  <a:srgbClr val="0000FF"/>
                </a:solidFill>
              </a:rPr>
              <a:t>ptrArr</a:t>
            </a:r>
            <a:r>
              <a:rPr lang="en-IN" dirty="0">
                <a:solidFill>
                  <a:srgbClr val="0000FF"/>
                </a:solidFill>
              </a:rPr>
              <a:t> </a:t>
            </a:r>
            <a:r>
              <a:rPr lang="en-IN" dirty="0"/>
              <a:t>= (char **)malloc(3*</a:t>
            </a:r>
            <a:r>
              <a:rPr lang="en-IN" dirty="0" err="1"/>
              <a:t>sizeof</a:t>
            </a:r>
            <a:r>
              <a:rPr lang="en-IN" dirty="0"/>
              <a:t>(char *));</a:t>
            </a:r>
          </a:p>
          <a:p>
            <a:r>
              <a:rPr lang="en-IN" dirty="0"/>
              <a:t>  and then initialize each of the 3 pointers </a:t>
            </a:r>
            <a:r>
              <a:rPr lang="en-IN" dirty="0" err="1"/>
              <a:t>ptrArr</a:t>
            </a:r>
            <a:r>
              <a:rPr lang="en-IN" dirty="0"/>
              <a:t>[0], </a:t>
            </a:r>
            <a:r>
              <a:rPr lang="en-IN" dirty="0" err="1"/>
              <a:t>ptrArr</a:t>
            </a:r>
            <a:r>
              <a:rPr lang="en-IN" dirty="0"/>
              <a:t>[1], and </a:t>
            </a:r>
            <a:r>
              <a:rPr lang="en-IN" dirty="0" err="1"/>
              <a:t>ptrArr</a:t>
            </a:r>
            <a:r>
              <a:rPr lang="en-IN" dirty="0"/>
              <a:t>[2] using malloc or as static arrays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xmlns="" id="{7E97B8CA-721B-4C42-A535-BA0433F45A8A}"/>
              </a:ext>
            </a:extLst>
          </p:cNvPr>
          <p:cNvSpPr/>
          <p:nvPr/>
        </p:nvSpPr>
        <p:spPr>
          <a:xfrm>
            <a:off x="9012567" y="3282417"/>
            <a:ext cx="2926080" cy="766072"/>
          </a:xfrm>
          <a:prstGeom prst="wedgeRectCallout">
            <a:avLst>
              <a:gd name="adj1" fmla="val -49459"/>
              <a:gd name="adj2" fmla="val 8480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rgbClr val="FFC000"/>
                </a:solidFill>
              </a:rPr>
              <a:t>Name of array of pointers </a:t>
            </a:r>
            <a:r>
              <a:rPr lang="en-IN" dirty="0"/>
              <a:t>is also a </a:t>
            </a:r>
            <a:r>
              <a:rPr lang="en-IN" dirty="0">
                <a:solidFill>
                  <a:srgbClr val="FFC000"/>
                </a:solidFill>
              </a:rPr>
              <a:t>pointer of pointer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xmlns="" id="{54EDBEDD-FAD1-4BCF-A9DF-2EBD75C1AB5F}"/>
              </a:ext>
            </a:extLst>
          </p:cNvPr>
          <p:cNvSpPr/>
          <p:nvPr/>
        </p:nvSpPr>
        <p:spPr>
          <a:xfrm>
            <a:off x="9828055" y="1768716"/>
            <a:ext cx="2207150" cy="652678"/>
          </a:xfrm>
          <a:prstGeom prst="wedgeRectCallout">
            <a:avLst>
              <a:gd name="adj1" fmla="val -1095"/>
              <a:gd name="adj2" fmla="val 18031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Just like </a:t>
            </a:r>
            <a:r>
              <a:rPr lang="en-IN" dirty="0">
                <a:solidFill>
                  <a:srgbClr val="FFC000"/>
                </a:solidFill>
              </a:rPr>
              <a:t>name of array </a:t>
            </a:r>
            <a:r>
              <a:rPr lang="en-IN" dirty="0">
                <a:solidFill>
                  <a:schemeClr val="bg1"/>
                </a:solidFill>
              </a:rPr>
              <a:t>is a </a:t>
            </a:r>
            <a:r>
              <a:rPr lang="en-IN" dirty="0">
                <a:solidFill>
                  <a:srgbClr val="FFC000"/>
                </a:solidFill>
              </a:rPr>
              <a:t>pointer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1DAC066-7FF1-4197-8F7F-3E4524687A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93772" y="85255"/>
            <a:ext cx="1644875" cy="1644875"/>
          </a:xfrm>
          <a:prstGeom prst="rect">
            <a:avLst/>
          </a:prstGeom>
        </p:spPr>
      </p:pic>
      <p:sp>
        <p:nvSpPr>
          <p:cNvPr id="8" name="Rectangular Callout 6">
            <a:extLst>
              <a:ext uri="{FF2B5EF4-FFF2-40B4-BE49-F238E27FC236}">
                <a16:creationId xmlns:a16="http://schemas.microsoft.com/office/drawing/2014/main" xmlns="" id="{CDEA02CE-4E35-4CA7-B93B-3144A912C02D}"/>
              </a:ext>
            </a:extLst>
          </p:cNvPr>
          <p:cNvSpPr/>
          <p:nvPr/>
        </p:nvSpPr>
        <p:spPr>
          <a:xfrm>
            <a:off x="6460595" y="77266"/>
            <a:ext cx="3820936" cy="1088508"/>
          </a:xfrm>
          <a:prstGeom prst="wedgeRectCallout">
            <a:avLst>
              <a:gd name="adj1" fmla="val 68538"/>
              <a:gd name="adj2" fmla="val 2728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use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array of char pointers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store many (i.e., an array of) strings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18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8" grpId="0" uiExpan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Array of Pointers </a:t>
            </a:r>
            <a:r>
              <a:rPr lang="en-IN" dirty="0">
                <a:sym typeface="Wingdings" panose="05000000000000000000" pitchFamily="2" charset="2"/>
              </a:rPr>
              <a:t> Arrays of Arrays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8709" y="931041"/>
            <a:ext cx="70366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char **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ptrArr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= (char**)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malloc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(3*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sizeof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(char*));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for(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0;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&lt; 3;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ptrArr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] = (char*)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((i+1)*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scanf("%c", &amp;ptrArr[2][1]);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printf("%c", ptrArr[2][1]);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for(i = 0; i &lt; 3;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	free(ptrArr[i]);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free(ptrArr);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5808814" y="2500304"/>
            <a:ext cx="1450506" cy="4262470"/>
            <a:chOff x="5808814" y="2500304"/>
            <a:chExt cx="1450506" cy="4262470"/>
          </a:xfrm>
        </p:grpSpPr>
        <p:grpSp>
          <p:nvGrpSpPr>
            <p:cNvPr id="18" name="Group 17"/>
            <p:cNvGrpSpPr/>
            <p:nvPr/>
          </p:nvGrpSpPr>
          <p:grpSpPr>
            <a:xfrm>
              <a:off x="5922647" y="2577620"/>
              <a:ext cx="1223528" cy="1124776"/>
              <a:chOff x="4362955" y="2582596"/>
              <a:chExt cx="1223528" cy="112477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4362955" y="2589772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372308" y="2582596"/>
                <a:ext cx="1214175" cy="1119252"/>
                <a:chOff x="3571409" y="4749932"/>
                <a:chExt cx="1214175" cy="1119252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3571409" y="4751584"/>
                  <a:ext cx="1214175" cy="1117600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Isosceles Triangle 21"/>
                <p:cNvSpPr/>
                <p:nvPr/>
              </p:nvSpPr>
              <p:spPr>
                <a:xfrm flipV="1">
                  <a:off x="3571409" y="4749932"/>
                  <a:ext cx="1214175" cy="321601"/>
                </a:xfrm>
                <a:prstGeom prst="triangle">
                  <a:avLst>
                    <a:gd name="adj" fmla="val 50243"/>
                  </a:avLst>
                </a:prstGeom>
                <a:noFill/>
                <a:ln w="190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3" name="Group 22"/>
            <p:cNvGrpSpPr/>
            <p:nvPr/>
          </p:nvGrpSpPr>
          <p:grpSpPr>
            <a:xfrm>
              <a:off x="5922647" y="4079669"/>
              <a:ext cx="1223528" cy="1124776"/>
              <a:chOff x="4362955" y="2582596"/>
              <a:chExt cx="1223528" cy="112477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362955" y="2589772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372308" y="2582596"/>
                <a:ext cx="1214175" cy="1119252"/>
                <a:chOff x="3571409" y="4749932"/>
                <a:chExt cx="1214175" cy="1119252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3571409" y="4751584"/>
                  <a:ext cx="1214175" cy="1117600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Isosceles Triangle 26"/>
                <p:cNvSpPr/>
                <p:nvPr/>
              </p:nvSpPr>
              <p:spPr>
                <a:xfrm flipV="1">
                  <a:off x="3571409" y="4749932"/>
                  <a:ext cx="1214175" cy="321601"/>
                </a:xfrm>
                <a:prstGeom prst="triangle">
                  <a:avLst>
                    <a:gd name="adj" fmla="val 50243"/>
                  </a:avLst>
                </a:prstGeom>
                <a:noFill/>
                <a:ln w="190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8" name="Group 27"/>
            <p:cNvGrpSpPr/>
            <p:nvPr/>
          </p:nvGrpSpPr>
          <p:grpSpPr>
            <a:xfrm>
              <a:off x="5922647" y="5581719"/>
              <a:ext cx="1223528" cy="1124776"/>
              <a:chOff x="4362955" y="2582596"/>
              <a:chExt cx="1223528" cy="1124776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362955" y="2589772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372308" y="2582596"/>
                <a:ext cx="1214175" cy="1119252"/>
                <a:chOff x="3571409" y="4749932"/>
                <a:chExt cx="1214175" cy="1119252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3571409" y="4751584"/>
                  <a:ext cx="1214175" cy="1117600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Isosceles Triangle 31"/>
                <p:cNvSpPr/>
                <p:nvPr/>
              </p:nvSpPr>
              <p:spPr>
                <a:xfrm flipV="1">
                  <a:off x="3571409" y="4749932"/>
                  <a:ext cx="1214175" cy="321601"/>
                </a:xfrm>
                <a:prstGeom prst="triangle">
                  <a:avLst>
                    <a:gd name="adj" fmla="val 50243"/>
                  </a:avLst>
                </a:prstGeom>
                <a:noFill/>
                <a:ln w="190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47" name="Rectangle 46"/>
            <p:cNvSpPr/>
            <p:nvPr/>
          </p:nvSpPr>
          <p:spPr>
            <a:xfrm>
              <a:off x="5808814" y="2500304"/>
              <a:ext cx="1450506" cy="4262470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318655" y="4124493"/>
            <a:ext cx="1223528" cy="1544084"/>
            <a:chOff x="3318655" y="4124493"/>
            <a:chExt cx="1223528" cy="1544084"/>
          </a:xfrm>
        </p:grpSpPr>
        <p:grpSp>
          <p:nvGrpSpPr>
            <p:cNvPr id="17" name="Group 16"/>
            <p:cNvGrpSpPr/>
            <p:nvPr/>
          </p:nvGrpSpPr>
          <p:grpSpPr>
            <a:xfrm>
              <a:off x="3318655" y="4124493"/>
              <a:ext cx="1223528" cy="1124776"/>
              <a:chOff x="3634689" y="2985654"/>
              <a:chExt cx="1223528" cy="1124776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3634689" y="2985654"/>
                <a:ext cx="1223528" cy="1124776"/>
                <a:chOff x="4362955" y="2582596"/>
                <a:chExt cx="1223528" cy="1124776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4362955" y="2589772"/>
                  <a:ext cx="1214175" cy="1117600"/>
                </a:xfrm>
                <a:prstGeom prst="rect">
                  <a:avLst/>
                </a:prstGeom>
                <a:solidFill>
                  <a:schemeClr val="accent5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8" name="Group 7"/>
                <p:cNvGrpSpPr/>
                <p:nvPr/>
              </p:nvGrpSpPr>
              <p:grpSpPr>
                <a:xfrm>
                  <a:off x="4372308" y="2582596"/>
                  <a:ext cx="1214175" cy="1119252"/>
                  <a:chOff x="3571409" y="4749932"/>
                  <a:chExt cx="1214175" cy="1119252"/>
                </a:xfrm>
              </p:grpSpPr>
              <p:sp>
                <p:nvSpPr>
                  <p:cNvPr id="9" name="Rectangle 8"/>
                  <p:cNvSpPr/>
                  <p:nvPr/>
                </p:nvSpPr>
                <p:spPr>
                  <a:xfrm>
                    <a:off x="3571409" y="4751584"/>
                    <a:ext cx="1214175" cy="11176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Isosceles Triangle 9"/>
                  <p:cNvSpPr/>
                  <p:nvPr/>
                </p:nvSpPr>
                <p:spPr>
                  <a:xfrm flipV="1">
                    <a:off x="3571409" y="4749932"/>
                    <a:ext cx="1214175" cy="321601"/>
                  </a:xfrm>
                  <a:prstGeom prst="triangle">
                    <a:avLst>
                      <a:gd name="adj" fmla="val 50243"/>
                    </a:avLst>
                  </a:prstGeom>
                  <a:noFill/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2" name="Group 11"/>
              <p:cNvGrpSpPr/>
              <p:nvPr/>
            </p:nvGrpSpPr>
            <p:grpSpPr>
              <a:xfrm>
                <a:off x="3824195" y="3314431"/>
                <a:ext cx="853868" cy="784951"/>
                <a:chOff x="4362955" y="2582596"/>
                <a:chExt cx="1223528" cy="1124776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362955" y="2589772"/>
                  <a:ext cx="1214175" cy="1117600"/>
                </a:xfrm>
                <a:prstGeom prst="rect">
                  <a:avLst/>
                </a:prstGeom>
                <a:solidFill>
                  <a:srgbClr val="F3D5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endParaRPr>
                </a:p>
              </p:txBody>
            </p:sp>
            <p:grpSp>
              <p:nvGrpSpPr>
                <p:cNvPr id="14" name="Group 13"/>
                <p:cNvGrpSpPr/>
                <p:nvPr/>
              </p:nvGrpSpPr>
              <p:grpSpPr>
                <a:xfrm>
                  <a:off x="4372308" y="2582596"/>
                  <a:ext cx="1214175" cy="1119252"/>
                  <a:chOff x="3571409" y="4749932"/>
                  <a:chExt cx="1214175" cy="1119252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3571409" y="4751584"/>
                    <a:ext cx="1214175" cy="11176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Isosceles Triangle 15"/>
                  <p:cNvSpPr/>
                  <p:nvPr/>
                </p:nvSpPr>
                <p:spPr>
                  <a:xfrm flipV="1">
                    <a:off x="3571409" y="4749932"/>
                    <a:ext cx="1214175" cy="321601"/>
                  </a:xfrm>
                  <a:prstGeom prst="triangle">
                    <a:avLst>
                      <a:gd name="adj" fmla="val 50243"/>
                    </a:avLst>
                  </a:prstGeom>
                  <a:noFill/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 Light" panose="020F03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52" name="TextBox 51"/>
            <p:cNvSpPr txBox="1"/>
            <p:nvPr/>
          </p:nvSpPr>
          <p:spPr>
            <a:xfrm>
              <a:off x="3328008" y="5145357"/>
              <a:ext cx="12048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542183" y="3252884"/>
            <a:ext cx="139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ptrArr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42183" y="4733933"/>
            <a:ext cx="139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ptrArr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42183" y="6328383"/>
            <a:ext cx="139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ptrArr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7654616" y="2500304"/>
            <a:ext cx="1749287" cy="1266399"/>
            <a:chOff x="7654616" y="2500304"/>
            <a:chExt cx="1749287" cy="1266399"/>
          </a:xfrm>
        </p:grpSpPr>
        <p:grpSp>
          <p:nvGrpSpPr>
            <p:cNvPr id="49" name="Group 48"/>
            <p:cNvGrpSpPr/>
            <p:nvPr/>
          </p:nvGrpSpPr>
          <p:grpSpPr>
            <a:xfrm>
              <a:off x="7982088" y="2500304"/>
              <a:ext cx="1349872" cy="1258896"/>
              <a:chOff x="7982088" y="2500304"/>
              <a:chExt cx="1349872" cy="1258896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8051744" y="2577620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982088" y="2500304"/>
                <a:ext cx="1349872" cy="1258896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7654616" y="3428149"/>
              <a:ext cx="1749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[0][0]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654616" y="4016197"/>
            <a:ext cx="3143336" cy="1258896"/>
            <a:chOff x="7654616" y="4016197"/>
            <a:chExt cx="3143336" cy="1258896"/>
          </a:xfrm>
        </p:grpSpPr>
        <p:grpSp>
          <p:nvGrpSpPr>
            <p:cNvPr id="50" name="Group 49"/>
            <p:cNvGrpSpPr/>
            <p:nvPr/>
          </p:nvGrpSpPr>
          <p:grpSpPr>
            <a:xfrm>
              <a:off x="7982088" y="4016197"/>
              <a:ext cx="2746872" cy="1258896"/>
              <a:chOff x="7982088" y="4016197"/>
              <a:chExt cx="2746872" cy="1258896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051744" y="4079669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447361" y="4079669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7982088" y="4016197"/>
                <a:ext cx="2746872" cy="1258896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7654616" y="4900291"/>
              <a:ext cx="1749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[1][0]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048665" y="4900291"/>
              <a:ext cx="1749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[1][1]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654616" y="5503878"/>
            <a:ext cx="4533102" cy="1258896"/>
            <a:chOff x="7654616" y="5503878"/>
            <a:chExt cx="4533102" cy="1258896"/>
          </a:xfrm>
        </p:grpSpPr>
        <p:grpSp>
          <p:nvGrpSpPr>
            <p:cNvPr id="51" name="Group 50"/>
            <p:cNvGrpSpPr/>
            <p:nvPr/>
          </p:nvGrpSpPr>
          <p:grpSpPr>
            <a:xfrm>
              <a:off x="7982088" y="5503878"/>
              <a:ext cx="4143872" cy="1258896"/>
              <a:chOff x="7982088" y="5503878"/>
              <a:chExt cx="4143872" cy="125889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8051744" y="5574526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447361" y="5574526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0842978" y="5574526"/>
                <a:ext cx="1214175" cy="1117600"/>
              </a:xfrm>
              <a:prstGeom prst="rect">
                <a:avLst/>
              </a:prstGeom>
              <a:solidFill>
                <a:schemeClr val="accent5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982088" y="5503878"/>
                <a:ext cx="4143872" cy="1258896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7654616" y="6412068"/>
              <a:ext cx="1749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[2][0]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048665" y="6424220"/>
              <a:ext cx="1749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[2][1]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438431" y="6424220"/>
              <a:ext cx="17492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ptrArr</a:t>
              </a: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[2][2]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9460819" y="5726672"/>
            <a:ext cx="1214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X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5322" y="658676"/>
            <a:ext cx="4640448" cy="175028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7338219" y="1039296"/>
            <a:ext cx="105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rgbClr val="C6CFD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6CFD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253353" y="5691109"/>
            <a:ext cx="1858617" cy="904461"/>
            <a:chOff x="3286682" y="2292350"/>
            <a:chExt cx="1858617" cy="904461"/>
          </a:xfrm>
        </p:grpSpPr>
        <p:sp>
          <p:nvSpPr>
            <p:cNvPr id="67" name="Rounded Rectangle 66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0" name="Rectangular Callout 69" descr=" 13"/>
          <p:cNvSpPr/>
          <p:nvPr/>
        </p:nvSpPr>
        <p:spPr>
          <a:xfrm>
            <a:off x="2277506" y="5552055"/>
            <a:ext cx="776093" cy="603222"/>
          </a:xfrm>
          <a:prstGeom prst="wedgeRectCallout">
            <a:avLst>
              <a:gd name="adj1" fmla="val -94660"/>
              <a:gd name="adj2" fmla="val 6215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Bent Arrow 92"/>
          <p:cNvSpPr/>
          <p:nvPr/>
        </p:nvSpPr>
        <p:spPr>
          <a:xfrm rot="10800000" flipH="1" flipV="1">
            <a:off x="3903133" y="3002207"/>
            <a:ext cx="2019514" cy="1818584"/>
          </a:xfrm>
          <a:prstGeom prst="bentArrow">
            <a:avLst>
              <a:gd name="adj1" fmla="val 4035"/>
              <a:gd name="adj2" fmla="val 8133"/>
              <a:gd name="adj3" fmla="val 25000"/>
              <a:gd name="adj4" fmla="val 7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4" name="Bent Arrow 93"/>
          <p:cNvSpPr/>
          <p:nvPr/>
        </p:nvSpPr>
        <p:spPr>
          <a:xfrm rot="13500000" flipH="1" flipV="1">
            <a:off x="6782434" y="2545183"/>
            <a:ext cx="1080877" cy="1181999"/>
          </a:xfrm>
          <a:prstGeom prst="bentArrow">
            <a:avLst>
              <a:gd name="adj1" fmla="val 4035"/>
              <a:gd name="adj2" fmla="val 8133"/>
              <a:gd name="adj3" fmla="val 25000"/>
              <a:gd name="adj4" fmla="val 7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5" name="Bent Arrow 94"/>
          <p:cNvSpPr/>
          <p:nvPr/>
        </p:nvSpPr>
        <p:spPr>
          <a:xfrm rot="13500000" flipH="1" flipV="1">
            <a:off x="6782435" y="4045565"/>
            <a:ext cx="1080877" cy="1181999"/>
          </a:xfrm>
          <a:prstGeom prst="bentArrow">
            <a:avLst>
              <a:gd name="adj1" fmla="val 4035"/>
              <a:gd name="adj2" fmla="val 8133"/>
              <a:gd name="adj3" fmla="val 25000"/>
              <a:gd name="adj4" fmla="val 7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6" name="Bent Arrow 95"/>
          <p:cNvSpPr/>
          <p:nvPr/>
        </p:nvSpPr>
        <p:spPr>
          <a:xfrm rot="13500000" flipH="1" flipV="1">
            <a:off x="6782437" y="5538700"/>
            <a:ext cx="1080877" cy="1181999"/>
          </a:xfrm>
          <a:prstGeom prst="bentArrow">
            <a:avLst>
              <a:gd name="adj1" fmla="val 4035"/>
              <a:gd name="adj2" fmla="val 8133"/>
              <a:gd name="adj3" fmla="val 25000"/>
              <a:gd name="adj4" fmla="val 7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49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  <p:bldP spid="54" grpId="0"/>
      <p:bldP spid="55" grpId="0"/>
      <p:bldP spid="62" grpId="0"/>
      <p:bldP spid="65" grpId="0"/>
      <p:bldP spid="70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Accessing Elements in Array of Pointers/Arrays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5746377"/>
          </a:xfrm>
        </p:spPr>
        <p:txBody>
          <a:bodyPr>
            <a:normAutofit/>
          </a:bodyPr>
          <a:lstStyle/>
          <a:p>
            <a:r>
              <a:rPr lang="en-IN" dirty="0"/>
              <a:t>Rest assured, the same rules apply as do with pointers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/>
            </a:r>
            <a:br>
              <a:rPr lang="en-IN" dirty="0"/>
            </a:br>
            <a:r>
              <a:rPr lang="en-IN" dirty="0" err="1"/>
              <a:t>ptrArr</a:t>
            </a:r>
            <a:r>
              <a:rPr lang="en-IN" dirty="0"/>
              <a:t>[0], </a:t>
            </a:r>
            <a:r>
              <a:rPr lang="en-IN" dirty="0" err="1"/>
              <a:t>ptrArr</a:t>
            </a:r>
            <a:r>
              <a:rPr lang="en-IN" dirty="0"/>
              <a:t>[1], </a:t>
            </a:r>
            <a:r>
              <a:rPr lang="en-IN" dirty="0" err="1"/>
              <a:t>ptrArr</a:t>
            </a:r>
            <a:r>
              <a:rPr lang="en-IN" dirty="0"/>
              <a:t>[2] are all arrays of chars</a:t>
            </a:r>
          </a:p>
          <a:p>
            <a:r>
              <a:rPr lang="en-IN" dirty="0"/>
              <a:t>How to access individual elements of these arrays?</a:t>
            </a:r>
          </a:p>
          <a:p>
            <a:pPr lvl="1"/>
            <a:r>
              <a:rPr lang="en-IN" dirty="0"/>
              <a:t>Two ways to access index 2 element of </a:t>
            </a:r>
            <a:r>
              <a:rPr lang="en-IN" dirty="0" err="1"/>
              <a:t>str</a:t>
            </a:r>
            <a:r>
              <a:rPr lang="en-IN" dirty="0"/>
              <a:t>: </a:t>
            </a:r>
            <a:r>
              <a:rPr lang="en-IN" dirty="0" err="1"/>
              <a:t>str</a:t>
            </a:r>
            <a:r>
              <a:rPr lang="en-IN" dirty="0"/>
              <a:t>[2], *(str+2)</a:t>
            </a:r>
          </a:p>
          <a:p>
            <a:r>
              <a:rPr lang="en-IN" dirty="0"/>
              <a:t>Apply exact same rule </a:t>
            </a:r>
            <a:r>
              <a:rPr lang="en-IN" dirty="0" smtClean="0"/>
              <a:t>:</a:t>
            </a:r>
            <a:r>
              <a:rPr lang="en-IN" dirty="0" smtClean="0">
                <a:sym typeface="Wingdings" panose="05000000000000000000" pitchFamily="2" charset="2"/>
              </a:rPr>
              <a:t> </a:t>
            </a:r>
            <a:r>
              <a:rPr lang="en-IN" dirty="0" err="1">
                <a:sym typeface="Wingdings" panose="05000000000000000000" pitchFamily="2" charset="2"/>
              </a:rPr>
              <a:t>ptrArr</a:t>
            </a:r>
            <a:r>
              <a:rPr lang="en-IN" dirty="0">
                <a:sym typeface="Wingdings" panose="05000000000000000000" pitchFamily="2" charset="2"/>
              </a:rPr>
              <a:t>[2][2], *(</a:t>
            </a:r>
            <a:r>
              <a:rPr lang="en-IN" dirty="0" err="1">
                <a:sym typeface="Wingdings" panose="05000000000000000000" pitchFamily="2" charset="2"/>
              </a:rPr>
              <a:t>ptrArr</a:t>
            </a:r>
            <a:r>
              <a:rPr lang="en-IN" dirty="0">
                <a:sym typeface="Wingdings" panose="05000000000000000000" pitchFamily="2" charset="2"/>
              </a:rPr>
              <a:t>[2]+2) both give index 2 element of the array </a:t>
            </a:r>
            <a:r>
              <a:rPr lang="en-IN" dirty="0" err="1">
                <a:sym typeface="Wingdings" panose="05000000000000000000" pitchFamily="2" charset="2"/>
              </a:rPr>
              <a:t>ptrArr</a:t>
            </a:r>
            <a:r>
              <a:rPr lang="en-IN" dirty="0">
                <a:sym typeface="Wingdings" panose="05000000000000000000" pitchFamily="2" charset="2"/>
              </a:rPr>
              <a:t>[2]</a:t>
            </a:r>
          </a:p>
          <a:p>
            <a:r>
              <a:rPr lang="en-IN" dirty="0">
                <a:sym typeface="Wingdings" panose="05000000000000000000" pitchFamily="2" charset="2"/>
              </a:rPr>
              <a:t>Note that </a:t>
            </a:r>
            <a:r>
              <a:rPr lang="en-IN" dirty="0" err="1">
                <a:sym typeface="Wingdings" panose="05000000000000000000" pitchFamily="2" charset="2"/>
              </a:rPr>
              <a:t>ptrArr</a:t>
            </a:r>
            <a:r>
              <a:rPr lang="en-IN" dirty="0">
                <a:sym typeface="Wingdings" panose="05000000000000000000" pitchFamily="2" charset="2"/>
              </a:rPr>
              <a:t>[1] does not have 3 elements so </a:t>
            </a:r>
            <a:r>
              <a:rPr lang="en-IN" dirty="0" err="1">
                <a:sym typeface="Wingdings" panose="05000000000000000000" pitchFamily="2" charset="2"/>
              </a:rPr>
              <a:t>ptrArr</a:t>
            </a:r>
            <a:r>
              <a:rPr lang="en-IN" dirty="0">
                <a:sym typeface="Wingdings" panose="05000000000000000000" pitchFamily="2" charset="2"/>
              </a:rPr>
              <a:t>[1][2] may cause </a:t>
            </a:r>
            <a:r>
              <a:rPr lang="en-IN" dirty="0" err="1">
                <a:sym typeface="Wingdings" panose="05000000000000000000" pitchFamily="2" charset="2"/>
              </a:rPr>
              <a:t>segfault</a:t>
            </a:r>
            <a:r>
              <a:rPr lang="en-IN" dirty="0">
                <a:sym typeface="Wingdings" panose="05000000000000000000" pitchFamily="2" charset="2"/>
              </a:rPr>
              <a:t>! </a:t>
            </a:r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8673" y="1481740"/>
            <a:ext cx="8897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char *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ptrArr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[3],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str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[3];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for(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0;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&lt; 3;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ptrArr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] = (char*)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((i+1)*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</p:txBody>
      </p:sp>
    </p:spTree>
    <p:extLst>
      <p:ext uri="{BB962C8B-B14F-4D97-AF65-F5344CB8AC3E}">
        <p14:creationId xmlns:p14="http://schemas.microsoft.com/office/powerpoint/2010/main" xmlns="" val="170861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6024672"/>
          </a:xfrm>
        </p:spPr>
        <p:txBody>
          <a:bodyPr>
            <a:normAutofit/>
          </a:bodyPr>
          <a:lstStyle/>
          <a:p>
            <a:r>
              <a:rPr lang="en-IN" dirty="0"/>
              <a:t>Rest assured, the same rules apply as do with pointers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/>
            </a:r>
            <a:br>
              <a:rPr lang="en-IN" dirty="0"/>
            </a:br>
            <a:r>
              <a:rPr lang="en-US" dirty="0"/>
              <a:t>You can show-off your skills by cool array </a:t>
            </a:r>
            <a:r>
              <a:rPr lang="en-IN" dirty="0"/>
              <a:t>access tricks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  <a:p>
            <a:r>
              <a:rPr lang="en-IN" dirty="0"/>
              <a:t>Remember that </a:t>
            </a:r>
            <a:r>
              <a:rPr lang="en-IN" dirty="0" err="1"/>
              <a:t>str</a:t>
            </a:r>
            <a:r>
              <a:rPr lang="en-IN" dirty="0"/>
              <a:t> is a pointer to </a:t>
            </a:r>
            <a:r>
              <a:rPr lang="en-IN" dirty="0" err="1"/>
              <a:t>str</a:t>
            </a:r>
            <a:r>
              <a:rPr lang="en-IN" dirty="0"/>
              <a:t>[0]</a:t>
            </a:r>
          </a:p>
          <a:p>
            <a:pPr lvl="1"/>
            <a:r>
              <a:rPr lang="en-IN" dirty="0"/>
              <a:t>In the same way, </a:t>
            </a:r>
            <a:r>
              <a:rPr lang="en-IN" dirty="0" err="1"/>
              <a:t>ptrArr</a:t>
            </a:r>
            <a:r>
              <a:rPr lang="en-IN" dirty="0"/>
              <a:t> is also a pointer to </a:t>
            </a:r>
            <a:r>
              <a:rPr lang="en-IN" dirty="0" err="1"/>
              <a:t>ptrArr</a:t>
            </a:r>
            <a:r>
              <a:rPr lang="en-IN" dirty="0"/>
              <a:t>[0] (which is an array)</a:t>
            </a:r>
          </a:p>
          <a:p>
            <a:r>
              <a:rPr lang="en-IN" dirty="0" err="1"/>
              <a:t>str</a:t>
            </a:r>
            <a:r>
              <a:rPr lang="en-IN" dirty="0"/>
              <a:t> + 2 gives address of </a:t>
            </a:r>
            <a:r>
              <a:rPr lang="en-IN" dirty="0" err="1"/>
              <a:t>str</a:t>
            </a:r>
            <a:r>
              <a:rPr lang="en-IN" dirty="0"/>
              <a:t>[2]</a:t>
            </a:r>
          </a:p>
          <a:p>
            <a:pPr lvl="1"/>
            <a:r>
              <a:rPr lang="en-IN" dirty="0" err="1"/>
              <a:t>ptrArr</a:t>
            </a:r>
            <a:r>
              <a:rPr lang="en-IN" dirty="0"/>
              <a:t> + 2 also gives address of </a:t>
            </a:r>
            <a:r>
              <a:rPr lang="en-IN" dirty="0" err="1"/>
              <a:t>ptrArr</a:t>
            </a:r>
            <a:r>
              <a:rPr lang="en-IN" dirty="0"/>
              <a:t>[2] (pointers take </a:t>
            </a:r>
            <a:r>
              <a:rPr lang="en-US" dirty="0"/>
              <a:t>8 bytes) – same rules!</a:t>
            </a:r>
          </a:p>
          <a:p>
            <a:r>
              <a:rPr lang="en-IN" dirty="0"/>
              <a:t>We can access index 2 of the third array in many ways </a:t>
            </a:r>
            <a:r>
              <a:rPr lang="en-IN" dirty="0" err="1"/>
              <a:t>ptrArr</a:t>
            </a:r>
            <a:r>
              <a:rPr lang="en-IN" dirty="0"/>
              <a:t>[2][2],*(</a:t>
            </a:r>
            <a:r>
              <a:rPr lang="en-IN" dirty="0" err="1"/>
              <a:t>ptrArr</a:t>
            </a:r>
            <a:r>
              <a:rPr lang="en-IN" dirty="0"/>
              <a:t>[2] + 2),*(*(</a:t>
            </a:r>
            <a:r>
              <a:rPr lang="en-IN" dirty="0" err="1"/>
              <a:t>ptrArr</a:t>
            </a:r>
            <a:r>
              <a:rPr lang="en-IN" dirty="0"/>
              <a:t> + 2) + 2),(*(ptrArr+2))[2]</a:t>
            </a:r>
            <a:endParaRPr lang="en-US" dirty="0"/>
          </a:p>
          <a:p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8673" y="1481740"/>
            <a:ext cx="8897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char *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ptrArr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[3],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str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[3];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for(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0;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&lt; 3;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ptrArr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] = (char*)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((i+1)*</a:t>
            </a:r>
            <a:r>
              <a:rPr kumimoji="0" lang="en-IN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1525" y="2026886"/>
            <a:ext cx="2045696" cy="204569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995065" y="1012830"/>
            <a:ext cx="1858617" cy="904461"/>
            <a:chOff x="3286682" y="2292350"/>
            <a:chExt cx="1858617" cy="904461"/>
          </a:xfrm>
        </p:grpSpPr>
        <p:sp>
          <p:nvSpPr>
            <p:cNvPr id="9" name="Rounded Rectangle 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" name="Rectangular Callout 6"/>
          <p:cNvSpPr/>
          <p:nvPr/>
        </p:nvSpPr>
        <p:spPr>
          <a:xfrm>
            <a:off x="4829385" y="995128"/>
            <a:ext cx="4965953" cy="823734"/>
          </a:xfrm>
          <a:prstGeom prst="wedgeRectCallout">
            <a:avLst>
              <a:gd name="adj1" fmla="val 63536"/>
              <a:gd name="adj2" fmla="val 9341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I can write char*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qtr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++; Now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qtr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points to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[1]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4817296" y="1867273"/>
            <a:ext cx="4965953" cy="823734"/>
          </a:xfrm>
          <a:prstGeom prst="wedgeRectCallout">
            <a:avLst>
              <a:gd name="adj1" fmla="val 63536"/>
              <a:gd name="adj2" fmla="val 9341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also write char**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ptrArr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rtr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++; Now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rtr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points to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ptrArr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[1]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1524" y="4836519"/>
            <a:ext cx="2021481" cy="2021481"/>
          </a:xfrm>
          <a:prstGeom prst="rect">
            <a:avLst/>
          </a:prstGeom>
        </p:spPr>
      </p:pic>
      <p:sp>
        <p:nvSpPr>
          <p:cNvPr id="16" name="Rectangular Callout 15"/>
          <p:cNvSpPr/>
          <p:nvPr/>
        </p:nvSpPr>
        <p:spPr>
          <a:xfrm>
            <a:off x="2867767" y="4679875"/>
            <a:ext cx="7130994" cy="1188870"/>
          </a:xfrm>
          <a:prstGeom prst="wedgeRectCallout">
            <a:avLst>
              <a:gd name="adj1" fmla="val 61068"/>
              <a:gd name="adj2" fmla="val 8171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one potentially confusing notation in 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[5]; is an array of 5 pointers to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)[5] is a single pointer to an array of 5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ints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0617" y="2880694"/>
            <a:ext cx="2129790" cy="1925330"/>
          </a:xfrm>
          <a:prstGeom prst="rect">
            <a:avLst/>
          </a:prstGeom>
        </p:spPr>
      </p:pic>
      <p:sp>
        <p:nvSpPr>
          <p:cNvPr id="18" name="Rectangular Callout 17" descr=" 13"/>
          <p:cNvSpPr/>
          <p:nvPr/>
        </p:nvSpPr>
        <p:spPr>
          <a:xfrm>
            <a:off x="4389335" y="2922462"/>
            <a:ext cx="4363776" cy="795822"/>
          </a:xfrm>
          <a:prstGeom prst="wedgeRectCallout">
            <a:avLst>
              <a:gd name="adj1" fmla="val -61976"/>
              <a:gd name="adj2" fmla="val 5715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Don’t worry. we won’t ask exam questions on int (*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)[5];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Rectangular Callout 18" descr=" 13"/>
          <p:cNvSpPr/>
          <p:nvPr/>
        </p:nvSpPr>
        <p:spPr>
          <a:xfrm>
            <a:off x="4389334" y="3794607"/>
            <a:ext cx="5270888" cy="795822"/>
          </a:xfrm>
          <a:prstGeom prst="wedgeRectCallout">
            <a:avLst>
              <a:gd name="adj1" fmla="val -61017"/>
              <a:gd name="adj2" fmla="val -3276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ask questions on pointers to pointers, array of pointers,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etc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though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EC84FA7E-8A70-4750-A187-16FF5C96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36513"/>
            <a:ext cx="11599863" cy="1074737"/>
          </a:xfrm>
        </p:spPr>
        <p:txBody>
          <a:bodyPr>
            <a:normAutofit/>
          </a:bodyPr>
          <a:lstStyle/>
          <a:p>
            <a:r>
              <a:rPr lang="en-IN" sz="4000" dirty="0"/>
              <a:t>Accessing Elements in Array of Pointers/Arrays</a:t>
            </a:r>
            <a:endParaRPr lang="en-US" sz="4000" dirty="0"/>
          </a:p>
        </p:txBody>
      </p:sp>
      <p:sp>
        <p:nvSpPr>
          <p:cNvPr id="12" name="Rectangular Callout 11"/>
          <p:cNvSpPr/>
          <p:nvPr/>
        </p:nvSpPr>
        <p:spPr>
          <a:xfrm>
            <a:off x="5784574" y="153761"/>
            <a:ext cx="3832418" cy="760639"/>
          </a:xfrm>
          <a:prstGeom prst="wedgeRectCallout">
            <a:avLst>
              <a:gd name="adj1" fmla="val 67010"/>
              <a:gd name="adj2" fmla="val 9871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Don’t write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ptrArr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++ illegal!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++ illegal!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8673" y="1"/>
            <a:ext cx="11362521" cy="581011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636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4" grpId="0" animBg="1"/>
      <p:bldP spid="16" grpId="0" animBg="1"/>
      <p:bldP spid="18" grpId="0" animBg="1"/>
      <p:bldP spid="1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2D Arrays: Revisited (Pointer’s 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5" y="1638927"/>
            <a:ext cx="11938645" cy="4773520"/>
          </a:xfrm>
        </p:spPr>
        <p:txBody>
          <a:bodyPr/>
          <a:lstStyle/>
          <a:p>
            <a:r>
              <a:rPr lang="en-IN" dirty="0"/>
              <a:t>Declares a matrix (2D array) with 3 rows 5 columns</a:t>
            </a:r>
          </a:p>
          <a:p>
            <a:r>
              <a:rPr lang="en-IN" dirty="0"/>
              <a:t>Rows numbered 0, 1, 2. Columns numbered 0, 1, 2, 3, 4</a:t>
            </a:r>
          </a:p>
          <a:p>
            <a:r>
              <a:rPr lang="en-IN" dirty="0"/>
              <a:t>Element at row-index </a:t>
            </a:r>
            <a:r>
              <a:rPr lang="en-IN" dirty="0" err="1"/>
              <a:t>i</a:t>
            </a:r>
            <a:r>
              <a:rPr lang="en-IN" dirty="0"/>
              <a:t> and column-index j is an </a:t>
            </a:r>
            <a:r>
              <a:rPr lang="en-IN" dirty="0" err="1"/>
              <a:t>int</a:t>
            </a:r>
            <a:r>
              <a:rPr lang="en-IN" dirty="0"/>
              <a:t> variable</a:t>
            </a:r>
          </a:p>
          <a:p>
            <a:r>
              <a:rPr lang="en-IN" dirty="0"/>
              <a:t>Can access it using several ways</a:t>
            </a:r>
            <a:br>
              <a:rPr lang="en-IN" dirty="0"/>
            </a:br>
            <a:r>
              <a:rPr lang="en-IN" dirty="0"/>
              <a:t>mat[</a:t>
            </a:r>
            <a:r>
              <a:rPr lang="en-IN" dirty="0" err="1"/>
              <a:t>i</a:t>
            </a:r>
            <a:r>
              <a:rPr lang="en-IN" dirty="0"/>
              <a:t>][j],*(mat[</a:t>
            </a:r>
            <a:r>
              <a:rPr lang="en-IN" dirty="0" err="1"/>
              <a:t>i</a:t>
            </a:r>
            <a:r>
              <a:rPr lang="en-IN" dirty="0"/>
              <a:t>] + j),*(*(mat + </a:t>
            </a:r>
            <a:r>
              <a:rPr lang="en-IN" dirty="0" err="1"/>
              <a:t>i</a:t>
            </a:r>
            <a:r>
              <a:rPr lang="en-IN" dirty="0"/>
              <a:t>) + j),(*(mat + </a:t>
            </a:r>
            <a:r>
              <a:rPr lang="en-IN" dirty="0" err="1"/>
              <a:t>i</a:t>
            </a:r>
            <a:r>
              <a:rPr lang="en-IN" dirty="0"/>
              <a:t>))[j]</a:t>
            </a:r>
          </a:p>
          <a:p>
            <a:r>
              <a:rPr lang="en-IN" dirty="0"/>
              <a:t>Careful! </a:t>
            </a:r>
            <a:r>
              <a:rPr lang="en-US" dirty="0"/>
              <a:t>**(mat + </a:t>
            </a:r>
            <a:r>
              <a:rPr lang="en-US" dirty="0" err="1"/>
              <a:t>i</a:t>
            </a:r>
            <a:r>
              <a:rPr lang="en-US" dirty="0"/>
              <a:t> +j) ≠ *(*(mat + </a:t>
            </a:r>
            <a:r>
              <a:rPr lang="en-US" dirty="0" err="1"/>
              <a:t>i</a:t>
            </a:r>
            <a:r>
              <a:rPr lang="en-US" dirty="0"/>
              <a:t>) + j) ≠ *(*mat + </a:t>
            </a:r>
            <a:r>
              <a:rPr lang="en-US" dirty="0" err="1"/>
              <a:t>i</a:t>
            </a:r>
            <a:r>
              <a:rPr lang="en-US" dirty="0"/>
              <a:t> + j)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352" y="931041"/>
            <a:ext cx="11600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mat[3][5];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// note: 2D array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name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is also 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pointer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to pointer (int ** )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3751" y="4796453"/>
            <a:ext cx="2078249" cy="20782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33398" y="4800155"/>
            <a:ext cx="2057845" cy="2057845"/>
          </a:xfrm>
          <a:prstGeom prst="rect">
            <a:avLst/>
          </a:prstGeom>
        </p:spPr>
      </p:pic>
      <p:sp>
        <p:nvSpPr>
          <p:cNvPr id="11" name="Rectangular Callout 10"/>
          <p:cNvSpPr/>
          <p:nvPr/>
        </p:nvSpPr>
        <p:spPr>
          <a:xfrm>
            <a:off x="2152947" y="6004800"/>
            <a:ext cx="6715882" cy="861551"/>
          </a:xfrm>
          <a:prstGeom prst="wedgeRectCallout">
            <a:avLst>
              <a:gd name="adj1" fmla="val 64127"/>
              <a:gd name="adj2" fmla="val -3852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looks exactly like the way we access an array of pointers/arrays – what is the difference?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53351" y="5840196"/>
            <a:ext cx="1858617" cy="904461"/>
            <a:chOff x="3286682" y="2292350"/>
            <a:chExt cx="1858617" cy="904461"/>
          </a:xfrm>
        </p:grpSpPr>
        <p:sp>
          <p:nvSpPr>
            <p:cNvPr id="13" name="Rounded Rectangle 12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6" name="Rectangular Callout 15" descr=" 13"/>
          <p:cNvSpPr/>
          <p:nvPr/>
        </p:nvSpPr>
        <p:spPr>
          <a:xfrm>
            <a:off x="2034283" y="4939845"/>
            <a:ext cx="4373169" cy="776532"/>
          </a:xfrm>
          <a:prstGeom prst="wedgeRectCallout">
            <a:avLst>
              <a:gd name="adj1" fmla="val -56705"/>
              <a:gd name="adj2" fmla="val 8027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that much actually – let me show you the differences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15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1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2D arrays vs Array of pointers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2800" b="1" dirty="0"/>
              <a:t>2D Arrays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53353" y="1866372"/>
            <a:ext cx="5754255" cy="4991627"/>
          </a:xfrm>
        </p:spPr>
        <p:txBody>
          <a:bodyPr>
            <a:normAutofit/>
          </a:bodyPr>
          <a:lstStyle/>
          <a:p>
            <a:r>
              <a:rPr lang="en-IN" sz="3200" dirty="0"/>
              <a:t>Number of elements in each row is the same</a:t>
            </a:r>
          </a:p>
          <a:p>
            <a:r>
              <a:rPr lang="en-IN" sz="3200" dirty="0"/>
              <a:t>All elements of 2D array are located contiguously in memory</a:t>
            </a:r>
          </a:p>
          <a:p>
            <a:r>
              <a:rPr lang="en-IN" sz="3200" dirty="0"/>
              <a:t>Easier to initialize</a:t>
            </a:r>
          </a:p>
          <a:p>
            <a:endParaRPr lang="en-IN" sz="3200" dirty="0"/>
          </a:p>
          <a:p>
            <a:endParaRPr lang="en-IN" sz="3200" dirty="0"/>
          </a:p>
          <a:p>
            <a:r>
              <a:rPr lang="en-IN" sz="3200" dirty="0"/>
              <a:t>Very convenient </a:t>
            </a:r>
            <a:r>
              <a:rPr lang="en-IN" sz="3200" dirty="0">
                <a:sym typeface="Wingdings" panose="05000000000000000000" pitchFamily="2" charset="2"/>
              </a:rPr>
              <a:t></a:t>
            </a:r>
            <a:endParaRPr lang="en-IN" sz="3200" dirty="0"/>
          </a:p>
          <a:p>
            <a:endParaRPr lang="en-US" sz="3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IN" sz="2800" b="1" dirty="0"/>
              <a:t>Array of Pointers</a:t>
            </a:r>
            <a:endParaRPr lang="en-US" sz="28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959255"/>
          </a:xfrm>
        </p:spPr>
        <p:txBody>
          <a:bodyPr>
            <a:normAutofit/>
          </a:bodyPr>
          <a:lstStyle/>
          <a:p>
            <a:r>
              <a:rPr lang="en-IN" sz="3200" dirty="0"/>
              <a:t>Different arrays can have different number of elements – more flexibility</a:t>
            </a:r>
          </a:p>
          <a:p>
            <a:r>
              <a:rPr lang="en-IN" sz="3200" dirty="0"/>
              <a:t>Elements of a single array are contiguous but different arrays could be located far off in memory</a:t>
            </a:r>
          </a:p>
          <a:p>
            <a:r>
              <a:rPr lang="en-IN" sz="3200" dirty="0"/>
              <a:t>Have to be initialized element by element</a:t>
            </a:r>
          </a:p>
          <a:p>
            <a:r>
              <a:rPr lang="en-IN" sz="3200" dirty="0"/>
              <a:t>More power, responsibility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3353" y="4598580"/>
            <a:ext cx="59784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mat[3][5] = { {1,2}, {3}, {4,5,6},{7,8,9,10,11},{-1,2,3,4}};</a:t>
            </a:r>
          </a:p>
        </p:txBody>
      </p:sp>
    </p:spTree>
    <p:extLst>
      <p:ext uri="{BB962C8B-B14F-4D97-AF65-F5344CB8AC3E}">
        <p14:creationId xmlns:p14="http://schemas.microsoft.com/office/powerpoint/2010/main" xmlns="" val="236446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 uiExpand="1" build="p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Memory layout of 2D arrays</a:t>
            </a:r>
            <a:endParaRPr lang="en-US" dirty="0"/>
          </a:p>
        </p:txBody>
      </p:sp>
      <p:sp>
        <p:nvSpPr>
          <p:cNvPr id="224" name="Content Placeholder 223"/>
          <p:cNvSpPr>
            <a:spLocks noGrp="1"/>
          </p:cNvSpPr>
          <p:nvPr>
            <p:ph idx="1"/>
          </p:nvPr>
        </p:nvSpPr>
        <p:spPr>
          <a:xfrm>
            <a:off x="253354" y="1666021"/>
            <a:ext cx="8084013" cy="2665616"/>
          </a:xfrm>
        </p:spPr>
        <p:txBody>
          <a:bodyPr>
            <a:normAutofit/>
          </a:bodyPr>
          <a:lstStyle/>
          <a:p>
            <a:r>
              <a:rPr lang="en-IN" dirty="0"/>
              <a:t>Location of the </a:t>
            </a:r>
            <a:r>
              <a:rPr lang="en-IN" dirty="0" err="1"/>
              <a:t>str</a:t>
            </a:r>
            <a:r>
              <a:rPr lang="en-IN" dirty="0"/>
              <a:t> pointer not shown</a:t>
            </a:r>
          </a:p>
          <a:p>
            <a:r>
              <a:rPr lang="en-IN" dirty="0"/>
              <a:t>First all elements of row 0 stored in continuous sequence</a:t>
            </a:r>
          </a:p>
          <a:p>
            <a:r>
              <a:rPr lang="en-IN" dirty="0"/>
              <a:t>Then without breaking sequence, all elements of row 1 stored and so 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11" name="Rectangle 10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9104242" y="164303"/>
            <a:ext cx="866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9960467" y="206328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53352" y="931041"/>
            <a:ext cx="7387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[3][4] = {"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Hi","Ok","Bye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"};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9960467" y="1186046"/>
            <a:ext cx="2064872" cy="289614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8346050" y="1123636"/>
            <a:ext cx="9198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[0][3]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[1][3]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[2][3]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253353" y="4125718"/>
            <a:ext cx="8090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char*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 //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points to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[0][0]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+= 4; //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now points to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[1][0]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+= 4; //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now points to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[2][0]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+= 1; //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now points to 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[2][1]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11632657" y="1123636"/>
            <a:ext cx="4201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k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\0</a:t>
            </a:r>
          </a:p>
        </p:txBody>
      </p:sp>
    </p:spTree>
    <p:extLst>
      <p:ext uri="{BB962C8B-B14F-4D97-AF65-F5344CB8AC3E}">
        <p14:creationId xmlns:p14="http://schemas.microsoft.com/office/powerpoint/2010/main" xmlns="" val="322825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 build="p"/>
      <p:bldP spid="219" grpId="0"/>
      <p:bldP spid="220" grpId="0" animBg="1"/>
      <p:bldP spid="221" grpId="0"/>
      <p:bldP spid="222" grpId="0" animBg="1"/>
      <p:bldP spid="223" grpId="0"/>
      <p:bldP spid="225" grpId="0"/>
      <p:bldP spid="2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dirty="0"/>
              <a:t>Layout of array of pointers</a:t>
            </a:r>
            <a:endParaRPr lang="en-US" sz="4400" dirty="0"/>
          </a:p>
        </p:txBody>
      </p:sp>
      <p:sp>
        <p:nvSpPr>
          <p:cNvPr id="224" name="Content Placeholder 223"/>
          <p:cNvSpPr>
            <a:spLocks noGrp="1"/>
          </p:cNvSpPr>
          <p:nvPr>
            <p:ph idx="1"/>
          </p:nvPr>
        </p:nvSpPr>
        <p:spPr>
          <a:xfrm>
            <a:off x="175344" y="3869758"/>
            <a:ext cx="8084013" cy="2665616"/>
          </a:xfrm>
        </p:spPr>
        <p:txBody>
          <a:bodyPr>
            <a:normAutofit/>
          </a:bodyPr>
          <a:lstStyle/>
          <a:p>
            <a:r>
              <a:rPr lang="en-IN" dirty="0"/>
              <a:t>Element within a single array always stored in sequence</a:t>
            </a:r>
          </a:p>
          <a:p>
            <a:r>
              <a:rPr lang="en-IN" dirty="0"/>
              <a:t>Different arrays may be stored far away from each other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11" name="Rectangle 10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9104242" y="164303"/>
            <a:ext cx="866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9960467" y="206328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53352" y="931041"/>
            <a:ext cx="81563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**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(char**)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(3*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(char*));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 = (char*)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(4*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str[1] = (char*)malloc(4*</a:t>
            </a:r>
            <a:r>
              <a:rPr kumimoji="0" lang="en-IN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  <a:p>
            <a:pPr>
              <a:defRPr/>
            </a:pPr>
            <a:r>
              <a:rPr lang="en-IN" sz="4000" dirty="0">
                <a:solidFill>
                  <a:prstClr val="black"/>
                </a:solidFill>
                <a:latin typeface="Arial Narrow" panose="020B0606020202030204" pitchFamily="34" charset="0"/>
              </a:rPr>
              <a:t>str[2] = (char*)malloc(4*</a:t>
            </a:r>
            <a:r>
              <a:rPr lang="en-IN" sz="4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sizeof</a:t>
            </a:r>
            <a:r>
              <a:rPr lang="en-IN" sz="4000" dirty="0">
                <a:solidFill>
                  <a:prstClr val="black"/>
                </a:solidFill>
                <a:latin typeface="Arial Narrow" panose="020B0606020202030204" pitchFamily="34" charset="0"/>
              </a:rPr>
              <a:t>(char));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9960467" y="2405469"/>
            <a:ext cx="2064872" cy="9738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8346050" y="2281447"/>
            <a:ext cx="919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[0][3]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346050" y="1121276"/>
            <a:ext cx="919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F03B5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8346050" y="1373634"/>
            <a:ext cx="919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9807458" y="1120298"/>
            <a:ext cx="222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0   0    0   0    0    1   0    1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9960467" y="3869758"/>
            <a:ext cx="2064872" cy="9738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9960467" y="5537364"/>
            <a:ext cx="2064872" cy="9738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9807458" y="1378571"/>
            <a:ext cx="2221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0   0    0   0    1    0   0    1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0   0    0   0    1    1   1    1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0   0    0   1    0    1   1    0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8346050" y="3779393"/>
            <a:ext cx="919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[1][3]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8346050" y="5438769"/>
            <a:ext cx="919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[2][3]</a:t>
            </a:r>
          </a:p>
        </p:txBody>
      </p:sp>
    </p:spTree>
    <p:extLst>
      <p:ext uri="{BB962C8B-B14F-4D97-AF65-F5344CB8AC3E}">
        <p14:creationId xmlns:p14="http://schemas.microsoft.com/office/powerpoint/2010/main" xmlns="" val="395498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 build="p"/>
      <p:bldP spid="219" grpId="0"/>
      <p:bldP spid="220" grpId="0" animBg="1"/>
      <p:bldP spid="221" grpId="0"/>
      <p:bldP spid="222" grpId="0" animBg="1"/>
      <p:bldP spid="223" grpId="0"/>
      <p:bldP spid="227" grpId="0"/>
      <p:bldP spid="228" grpId="0"/>
      <p:bldP spid="229" grpId="0"/>
      <p:bldP spid="230" grpId="0" animBg="1"/>
      <p:bldP spid="231" grpId="0" animBg="1"/>
      <p:bldP spid="232" grpId="0"/>
      <p:bldP spid="233" grpId="0"/>
      <p:bldP spid="2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17403</TotalTime>
  <Words>1155</Words>
  <Application>Microsoft Office PowerPoint</Application>
  <PresentationFormat>Custom</PresentationFormat>
  <Paragraphs>230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Metropolitan</vt:lpstr>
      <vt:lpstr>ESC101: Fundamentals of Computing</vt:lpstr>
      <vt:lpstr>Array of Pointers</vt:lpstr>
      <vt:lpstr>Array of Pointers  Arrays of Arrays</vt:lpstr>
      <vt:lpstr>Accessing Elements in Array of Pointers/Arrays</vt:lpstr>
      <vt:lpstr>Accessing Elements in Array of Pointers/Arrays</vt:lpstr>
      <vt:lpstr>2D Arrays: Revisited (Pointer’s view)</vt:lpstr>
      <vt:lpstr>2D arrays vs Array of pointers</vt:lpstr>
      <vt:lpstr>Memory layout of 2D arrays</vt:lpstr>
      <vt:lpstr>Layout of array of pointers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1215</cp:revision>
  <dcterms:created xsi:type="dcterms:W3CDTF">2018-07-30T05:08:11Z</dcterms:created>
  <dcterms:modified xsi:type="dcterms:W3CDTF">2020-05-10T09:10:37Z</dcterms:modified>
</cp:coreProperties>
</file>