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54" r:id="rId1"/>
  </p:sldMasterIdLst>
  <p:notesMasterIdLst>
    <p:notesMasterId r:id="rId14"/>
  </p:notesMasterIdLst>
  <p:sldIdLst>
    <p:sldId id="256" r:id="rId2"/>
    <p:sldId id="270" r:id="rId3"/>
    <p:sldId id="299" r:id="rId4"/>
    <p:sldId id="301" r:id="rId5"/>
    <p:sldId id="302" r:id="rId6"/>
    <p:sldId id="303" r:id="rId7"/>
    <p:sldId id="304" r:id="rId8"/>
    <p:sldId id="305" r:id="rId9"/>
    <p:sldId id="306" r:id="rId10"/>
    <p:sldId id="307" r:id="rId11"/>
    <p:sldId id="308" r:id="rId12"/>
    <p:sldId id="309" r:id="rId13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40458C"/>
        </a:solidFill>
        <a:effectLst/>
        <a:uFillTx/>
        <a:latin typeface="Verdana"/>
        <a:ea typeface="Verdana"/>
        <a:cs typeface="Verdana"/>
        <a:sym typeface="Verdana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40458C"/>
        </a:solidFill>
        <a:effectLst/>
        <a:uFillTx/>
        <a:latin typeface="Verdana"/>
        <a:ea typeface="Verdana"/>
        <a:cs typeface="Verdana"/>
        <a:sym typeface="Verdana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40458C"/>
        </a:solidFill>
        <a:effectLst/>
        <a:uFillTx/>
        <a:latin typeface="Verdana"/>
        <a:ea typeface="Verdana"/>
        <a:cs typeface="Verdana"/>
        <a:sym typeface="Verdana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40458C"/>
        </a:solidFill>
        <a:effectLst/>
        <a:uFillTx/>
        <a:latin typeface="Verdana"/>
        <a:ea typeface="Verdana"/>
        <a:cs typeface="Verdana"/>
        <a:sym typeface="Verdana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40458C"/>
        </a:solidFill>
        <a:effectLst/>
        <a:uFillTx/>
        <a:latin typeface="Verdana"/>
        <a:ea typeface="Verdana"/>
        <a:cs typeface="Verdana"/>
        <a:sym typeface="Verdana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40458C"/>
        </a:solidFill>
        <a:effectLst/>
        <a:uFillTx/>
        <a:latin typeface="Verdana"/>
        <a:ea typeface="Verdana"/>
        <a:cs typeface="Verdana"/>
        <a:sym typeface="Verdana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40458C"/>
        </a:solidFill>
        <a:effectLst/>
        <a:uFillTx/>
        <a:latin typeface="Verdana"/>
        <a:ea typeface="Verdana"/>
        <a:cs typeface="Verdana"/>
        <a:sym typeface="Verdana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40458C"/>
        </a:solidFill>
        <a:effectLst/>
        <a:uFillTx/>
        <a:latin typeface="Verdana"/>
        <a:ea typeface="Verdana"/>
        <a:cs typeface="Verdana"/>
        <a:sym typeface="Verdana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40458C"/>
        </a:solidFill>
        <a:effectLst/>
        <a:uFillTx/>
        <a:latin typeface="Verdana"/>
        <a:ea typeface="Verdana"/>
        <a:cs typeface="Verdana"/>
        <a:sym typeface="Verdana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iyush Rai" initials="PR" lastIdx="1" clrIdx="0">
    <p:extLst>
      <p:ext uri="{19B8F6BF-5375-455C-9EA6-DF929625EA0E}">
        <p15:presenceInfo xmlns:p15="http://schemas.microsoft.com/office/powerpoint/2012/main" xmlns="" userId="Piyush Ra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4117A9"/>
    <a:srgbClr val="D01E33"/>
    <a:srgbClr val="CF9DC7"/>
    <a:srgbClr val="5B0F05"/>
    <a:srgbClr val="D9ED8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Verdana"/>
          <a:ea typeface="Verdana"/>
          <a:cs typeface="Verdana"/>
        </a:font>
        <a:srgbClr val="40458C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F8F0D8"/>
          </a:solidFill>
        </a:fill>
      </a:tcStyle>
    </a:wholeTbl>
    <a:band2H>
      <a:tcTxStyle/>
      <a:tcStyle>
        <a:tcBdr/>
        <a:fill>
          <a:solidFill>
            <a:srgbClr val="FBF8EC"/>
          </a:solidFill>
        </a:fill>
      </a:tcStyle>
    </a:band2H>
    <a:firstCol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Verdana"/>
          <a:ea typeface="Verdana"/>
          <a:cs typeface="Verdana"/>
        </a:font>
        <a:srgbClr val="40458C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Verdana"/>
          <a:ea typeface="Verdana"/>
          <a:cs typeface="Verdana"/>
        </a:font>
        <a:srgbClr val="40458C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DFDFDF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Verdana"/>
          <a:ea typeface="Verdana"/>
          <a:cs typeface="Verdana"/>
        </a:font>
        <a:srgbClr val="40458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8E8ED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Verdana"/>
          <a:ea typeface="Verdana"/>
          <a:cs typeface="Verdana"/>
        </a:font>
        <a:srgbClr val="40458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40458C"/>
              </a:solidFill>
              <a:prstDash val="solid"/>
              <a:round/>
            </a:ln>
          </a:top>
          <a:bottom>
            <a:ln w="25400" cap="flat">
              <a:solidFill>
                <a:srgbClr val="40458C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40458C"/>
              </a:solidFill>
              <a:prstDash val="solid"/>
              <a:round/>
            </a:ln>
          </a:top>
          <a:bottom>
            <a:ln w="25400" cap="flat">
              <a:solidFill>
                <a:srgbClr val="40458C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Verdana"/>
          <a:ea typeface="Verdana"/>
          <a:cs typeface="Verdana"/>
        </a:font>
        <a:srgbClr val="40458C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DCEDA"/>
          </a:solidFill>
        </a:fill>
      </a:tcStyle>
    </a:wholeTbl>
    <a:band2H>
      <a:tcTxStyle/>
      <a:tcStyle>
        <a:tcBdr/>
        <a:fill>
          <a:solidFill>
            <a:srgbClr val="E8E8ED"/>
          </a:solidFill>
        </a:fill>
      </a:tcStyle>
    </a:band2H>
    <a:firstCol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40458C"/>
          </a:solidFill>
        </a:fill>
      </a:tcStyle>
    </a:firstCol>
    <a:lastRow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40458C"/>
          </a:solidFill>
        </a:fill>
      </a:tcStyle>
    </a:lastRow>
    <a:firstRow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40458C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Verdana"/>
          <a:ea typeface="Verdana"/>
          <a:cs typeface="Verdana"/>
        </a:font>
        <a:srgbClr val="40458C"/>
      </a:tcTxStyle>
      <a:tcStyle>
        <a:tcBdr>
          <a:left>
            <a:ln w="12700" cap="flat">
              <a:solidFill>
                <a:srgbClr val="40458C"/>
              </a:solidFill>
              <a:prstDash val="solid"/>
              <a:round/>
            </a:ln>
          </a:left>
          <a:right>
            <a:ln w="12700" cap="flat">
              <a:solidFill>
                <a:srgbClr val="40458C"/>
              </a:solidFill>
              <a:prstDash val="solid"/>
              <a:round/>
            </a:ln>
          </a:right>
          <a:top>
            <a:ln w="12700" cap="flat">
              <a:solidFill>
                <a:srgbClr val="40458C"/>
              </a:solidFill>
              <a:prstDash val="solid"/>
              <a:round/>
            </a:ln>
          </a:top>
          <a:bottom>
            <a:ln w="12700" cap="flat">
              <a:solidFill>
                <a:srgbClr val="40458C"/>
              </a:solidFill>
              <a:prstDash val="solid"/>
              <a:round/>
            </a:ln>
          </a:bottom>
          <a:insideH>
            <a:ln w="12700" cap="flat">
              <a:solidFill>
                <a:srgbClr val="40458C"/>
              </a:solidFill>
              <a:prstDash val="solid"/>
              <a:round/>
            </a:ln>
          </a:insideH>
          <a:insideV>
            <a:ln w="12700" cap="flat">
              <a:solidFill>
                <a:srgbClr val="40458C"/>
              </a:solidFill>
              <a:prstDash val="solid"/>
              <a:round/>
            </a:ln>
          </a:insideV>
        </a:tcBdr>
        <a:fill>
          <a:solidFill>
            <a:srgbClr val="40458C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>
          <a:latin typeface="Verdana"/>
          <a:ea typeface="Verdana"/>
          <a:cs typeface="Verdana"/>
        </a:font>
        <a:srgbClr val="40458C"/>
      </a:tcTxStyle>
      <a:tcStyle>
        <a:tcBdr>
          <a:left>
            <a:ln w="12700" cap="flat">
              <a:solidFill>
                <a:srgbClr val="40458C"/>
              </a:solidFill>
              <a:prstDash val="solid"/>
              <a:round/>
            </a:ln>
          </a:left>
          <a:right>
            <a:ln w="12700" cap="flat">
              <a:solidFill>
                <a:srgbClr val="40458C"/>
              </a:solidFill>
              <a:prstDash val="solid"/>
              <a:round/>
            </a:ln>
          </a:right>
          <a:top>
            <a:ln w="12700" cap="flat">
              <a:solidFill>
                <a:srgbClr val="40458C"/>
              </a:solidFill>
              <a:prstDash val="solid"/>
              <a:round/>
            </a:ln>
          </a:top>
          <a:bottom>
            <a:ln w="12700" cap="flat">
              <a:solidFill>
                <a:srgbClr val="40458C"/>
              </a:solidFill>
              <a:prstDash val="solid"/>
              <a:round/>
            </a:ln>
          </a:bottom>
          <a:insideH>
            <a:ln w="12700" cap="flat">
              <a:solidFill>
                <a:srgbClr val="40458C"/>
              </a:solidFill>
              <a:prstDash val="solid"/>
              <a:round/>
            </a:ln>
          </a:insideH>
          <a:insideV>
            <a:ln w="12700" cap="flat">
              <a:solidFill>
                <a:srgbClr val="40458C"/>
              </a:solidFill>
              <a:prstDash val="solid"/>
              <a:round/>
            </a:ln>
          </a:insideV>
        </a:tcBdr>
        <a:fill>
          <a:solidFill>
            <a:srgbClr val="40458C">
              <a:alpha val="20000"/>
            </a:srgbClr>
          </a:solidFill>
        </a:fill>
      </a:tcStyle>
    </a:firstCol>
    <a:lastRow>
      <a:tcTxStyle b="on" i="off">
        <a:font>
          <a:latin typeface="Verdana"/>
          <a:ea typeface="Verdana"/>
          <a:cs typeface="Verdana"/>
        </a:font>
        <a:srgbClr val="40458C"/>
      </a:tcTxStyle>
      <a:tcStyle>
        <a:tcBdr>
          <a:left>
            <a:ln w="12700" cap="flat">
              <a:solidFill>
                <a:srgbClr val="40458C"/>
              </a:solidFill>
              <a:prstDash val="solid"/>
              <a:round/>
            </a:ln>
          </a:left>
          <a:right>
            <a:ln w="12700" cap="flat">
              <a:solidFill>
                <a:srgbClr val="40458C"/>
              </a:solidFill>
              <a:prstDash val="solid"/>
              <a:round/>
            </a:ln>
          </a:right>
          <a:top>
            <a:ln w="50800" cap="flat">
              <a:solidFill>
                <a:srgbClr val="40458C"/>
              </a:solidFill>
              <a:prstDash val="solid"/>
              <a:round/>
            </a:ln>
          </a:top>
          <a:bottom>
            <a:ln w="12700" cap="flat">
              <a:solidFill>
                <a:srgbClr val="40458C"/>
              </a:solidFill>
              <a:prstDash val="solid"/>
              <a:round/>
            </a:ln>
          </a:bottom>
          <a:insideH>
            <a:ln w="12700" cap="flat">
              <a:solidFill>
                <a:srgbClr val="40458C"/>
              </a:solidFill>
              <a:prstDash val="solid"/>
              <a:round/>
            </a:ln>
          </a:insideH>
          <a:insideV>
            <a:ln w="12700" cap="flat">
              <a:solidFill>
                <a:srgbClr val="40458C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Verdana"/>
          <a:ea typeface="Verdana"/>
          <a:cs typeface="Verdana"/>
        </a:font>
        <a:srgbClr val="40458C"/>
      </a:tcTxStyle>
      <a:tcStyle>
        <a:tcBdr>
          <a:left>
            <a:ln w="12700" cap="flat">
              <a:solidFill>
                <a:srgbClr val="40458C"/>
              </a:solidFill>
              <a:prstDash val="solid"/>
              <a:round/>
            </a:ln>
          </a:left>
          <a:right>
            <a:ln w="12700" cap="flat">
              <a:solidFill>
                <a:srgbClr val="40458C"/>
              </a:solidFill>
              <a:prstDash val="solid"/>
              <a:round/>
            </a:ln>
          </a:right>
          <a:top>
            <a:ln w="12700" cap="flat">
              <a:solidFill>
                <a:srgbClr val="40458C"/>
              </a:solidFill>
              <a:prstDash val="solid"/>
              <a:round/>
            </a:ln>
          </a:top>
          <a:bottom>
            <a:ln w="25400" cap="flat">
              <a:solidFill>
                <a:srgbClr val="40458C"/>
              </a:solidFill>
              <a:prstDash val="solid"/>
              <a:round/>
            </a:ln>
          </a:bottom>
          <a:insideH>
            <a:ln w="12700" cap="flat">
              <a:solidFill>
                <a:srgbClr val="40458C"/>
              </a:solidFill>
              <a:prstDash val="solid"/>
              <a:round/>
            </a:ln>
          </a:insideH>
          <a:insideV>
            <a:ln w="12700" cap="flat">
              <a:solidFill>
                <a:srgbClr val="40458C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14" autoAdjust="0"/>
    <p:restoredTop sz="94660"/>
  </p:normalViewPr>
  <p:slideViewPr>
    <p:cSldViewPr>
      <p:cViewPr varScale="1">
        <p:scale>
          <a:sx n="110" d="100"/>
          <a:sy n="110" d="100"/>
        </p:scale>
        <p:origin x="-474" y="-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Shape 239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40" name="Shape 24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Calibri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2447245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defTabSz="91440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447245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2447245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defTabSz="91440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chemeClr val="tx1"/>
                </a:solidFill>
              </a:rPr>
              <a:t>The story of this course is mostly a story of working with increasingly more complex representations of data using computers.</a:t>
            </a:r>
          </a:p>
          <a:p>
            <a:pPr marL="0" marR="0" indent="0" defTabSz="91440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>
              <a:solidFill>
                <a:schemeClr val="tx1"/>
              </a:solidFill>
            </a:endParaRPr>
          </a:p>
          <a:p>
            <a:pPr marL="0" marR="0" indent="0" defTabSz="91440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chemeClr val="tx1"/>
                </a:solidFill>
              </a:rPr>
              <a:t>Pro-tip: screamf</a:t>
            </a:r>
            <a:r>
              <a:rPr lang="en-US" baseline="0" dirty="0" smtClean="0">
                <a:solidFill>
                  <a:schemeClr val="tx1"/>
                </a:solidFill>
              </a:rPr>
              <a:t> is not a real C function</a:t>
            </a:r>
            <a:endParaRPr lang="en-GB" dirty="0" smtClean="0">
              <a:solidFill>
                <a:schemeClr val="tx1"/>
              </a:solidFill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2447245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2447245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2447245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2447245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defTabSz="91440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chemeClr val="tx1"/>
                </a:solidFill>
              </a:rPr>
              <a:t>If you feel stressed by pointers, chant the mantra, “A pointer</a:t>
            </a:r>
            <a:r>
              <a:rPr lang="en-US" baseline="0" dirty="0" smtClean="0">
                <a:solidFill>
                  <a:schemeClr val="tx1"/>
                </a:solidFill>
              </a:rPr>
              <a:t> is just another simple data type. I will not be scared of it.</a:t>
            </a:r>
            <a:r>
              <a:rPr lang="en-US" dirty="0" smtClean="0">
                <a:solidFill>
                  <a:schemeClr val="tx1"/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2447245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defTabSz="91440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chemeClr val="tx1"/>
                </a:solidFill>
              </a:rPr>
              <a:t>Anytime you feel lost, just remember that all</a:t>
            </a:r>
            <a:r>
              <a:rPr lang="en-US" baseline="0" dirty="0" smtClean="0">
                <a:solidFill>
                  <a:schemeClr val="tx1"/>
                </a:solidFill>
              </a:rPr>
              <a:t> the data structures you’re seeing are pointers in disguise.</a:t>
            </a:r>
            <a:endParaRPr lang="en-US" dirty="0" smtClean="0">
              <a:solidFill>
                <a:schemeClr val="tx1"/>
              </a:solidFill>
            </a:endParaRPr>
          </a:p>
          <a:p>
            <a:pPr marL="0" marR="0" indent="0" defTabSz="91440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447245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defTabSz="91440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44724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1B505-5B1E-49B4-81CE-D594628F12E4}" type="datetime1">
              <a:rPr lang="en-US" smtClean="0"/>
              <a:pPr/>
              <a:t>5/10/2020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6F792-8AEC-4091-915D-C4545F47DD54}" type="datetime1">
              <a:rPr lang="en-US" smtClean="0"/>
              <a:pPr/>
              <a:t>5/10/2020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847E7-F3D1-405B-90C3-7FAB9D8FC0B1}" type="datetime1">
              <a:rPr lang="en-US" smtClean="0"/>
              <a:pPr/>
              <a:t>5/10/2020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6179E-A75C-4174-B7E0-46FC5FEE4A29}" type="datetime1">
              <a:rPr lang="en-US" smtClean="0"/>
              <a:pPr/>
              <a:t>5/10/2020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9D757E59-6D3B-4672-ABEC-C18EF72EB031}"/>
              </a:ext>
            </a:extLst>
          </p:cNvPr>
          <p:cNvSpPr/>
          <p:nvPr userDrawn="1"/>
        </p:nvSpPr>
        <p:spPr>
          <a:xfrm>
            <a:off x="10896600" y="5441950"/>
            <a:ext cx="1295400" cy="14160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ln w="0"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6EB4A-D038-4A50-88D3-48BA175A4B5E}" type="datetime1">
              <a:rPr lang="en-US" smtClean="0"/>
              <a:pPr/>
              <a:t>5/10/2020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B4EBD-5050-431C-8759-1405B850C0AD}" type="datetime1">
              <a:rPr lang="en-US" smtClean="0"/>
              <a:pPr/>
              <a:t>5/10/2020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FBA1E-1D1F-432A-BA0A-EBB7561C5B39}" type="datetime1">
              <a:rPr lang="en-US" smtClean="0"/>
              <a:pPr/>
              <a:t>5/10/2020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80538-FC1F-4914-979C-C750D769DCBF}" type="datetime1">
              <a:rPr lang="en-US" smtClean="0"/>
              <a:pPr/>
              <a:t>5/10/2020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F6003-4C2D-4BE9-8168-9F622B3A167A}" type="datetime1">
              <a:rPr lang="en-US" smtClean="0"/>
              <a:pPr/>
              <a:t>5/10/2020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EAF24-04E3-4996-99FC-F8C15AE5621E}" type="datetime1">
              <a:rPr lang="en-US" smtClean="0"/>
              <a:pPr/>
              <a:t>5/10/2020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52857-3D2A-48EB-89E6-05DB5B616ED8}" type="datetime1">
              <a:rPr lang="en-US" smtClean="0"/>
              <a:pPr/>
              <a:t>5/10/2020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F919DB-007C-40BC-A74E-F8F19CCECB89}" type="datetime1">
              <a:rPr lang="en-US" smtClean="0"/>
              <a:pPr/>
              <a:t>5/10/2020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us02web.zoom.us/j/8621361875?pwd=WDVMNmY1NVlBemhxQnVFa1dpWXJwdz09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hape 243"/>
          <p:cNvSpPr>
            <a:spLocks noGrp="1"/>
          </p:cNvSpPr>
          <p:nvPr>
            <p:ph type="ctrTitle"/>
          </p:nvPr>
        </p:nvSpPr>
        <p:spPr>
          <a:xfrm>
            <a:off x="1066800" y="3962400"/>
            <a:ext cx="10363200" cy="1828800"/>
          </a:xfrm>
          <a:prstGeom prst="rect">
            <a:avLst/>
          </a:prstGeom>
        </p:spPr>
        <p:txBody>
          <a:bodyPr>
            <a:normAutofit/>
          </a:bodyPr>
          <a:lstStyle>
            <a:lvl1pPr defTabSz="859536">
              <a:defRPr sz="4136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rPr sz="4000" dirty="0">
                <a:solidFill>
                  <a:schemeClr val="bg1"/>
                </a:solidFill>
                <a:latin typeface="Garamond" panose="02020404030301010803" pitchFamily="18" charset="0"/>
              </a:rPr>
              <a:t>ESC101: </a:t>
            </a:r>
            <a:r>
              <a:rPr lang="en-IN" sz="4000" dirty="0">
                <a:solidFill>
                  <a:schemeClr val="bg1"/>
                </a:solidFill>
                <a:latin typeface="Garamond" panose="02020404030301010803" pitchFamily="18" charset="0"/>
              </a:rPr>
              <a:t>Fundamentals of </a:t>
            </a:r>
            <a:r>
              <a:rPr sz="4000" dirty="0">
                <a:solidFill>
                  <a:schemeClr val="bg1"/>
                </a:solidFill>
                <a:latin typeface="Garamond" panose="02020404030301010803" pitchFamily="18" charset="0"/>
              </a:rPr>
              <a:t>Computing</a:t>
            </a:r>
          </a:p>
        </p:txBody>
      </p:sp>
      <p:sp>
        <p:nvSpPr>
          <p:cNvPr id="244" name="Shape 244"/>
          <p:cNvSpPr>
            <a:spLocks noGrp="1"/>
          </p:cNvSpPr>
          <p:nvPr>
            <p:ph type="subTitle" idx="1"/>
          </p:nvPr>
        </p:nvSpPr>
        <p:spPr>
          <a:xfrm>
            <a:off x="457200" y="2438400"/>
            <a:ext cx="11430000" cy="11811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3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rPr lang="en-IN" sz="6000" b="1" dirty="0" smtClean="0">
                <a:solidFill>
                  <a:srgbClr val="FFC000"/>
                </a:solidFill>
                <a:latin typeface="Garamond" panose="02020404030301010803" pitchFamily="18" charset="0"/>
              </a:rPr>
              <a:t>Post lock-down programming</a:t>
            </a:r>
            <a:endParaRPr lang="en-IN" sz="6000" b="1" dirty="0">
              <a:solidFill>
                <a:srgbClr val="FFC000"/>
              </a:solidFill>
              <a:latin typeface="Garamond" panose="02020404030301010803" pitchFamily="18" charset="0"/>
            </a:endParaRPr>
          </a:p>
          <a:p>
            <a:endParaRPr lang="en-IN" sz="6000" dirty="0">
              <a:solidFill>
                <a:srgbClr val="FFC000"/>
              </a:solidFill>
              <a:latin typeface="Garamond" panose="02020404030301010803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34D0F7F2-3251-4B5A-B977-DE08A7BBE4FC}"/>
              </a:ext>
            </a:extLst>
          </p:cNvPr>
          <p:cNvSpPr txBox="1"/>
          <p:nvPr/>
        </p:nvSpPr>
        <p:spPr>
          <a:xfrm>
            <a:off x="4661279" y="5181600"/>
            <a:ext cx="286944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000" dirty="0">
                <a:solidFill>
                  <a:schemeClr val="bg1"/>
                </a:solidFill>
                <a:latin typeface="Garamond" panose="02020404030301010803" pitchFamily="18" charset="0"/>
              </a:rPr>
              <a:t>  </a:t>
            </a:r>
            <a:r>
              <a:rPr lang="en-IN" sz="4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Nisheeth</a:t>
            </a:r>
            <a:endParaRPr lang="en-IN" sz="4000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endParaRPr lang="en-IN" sz="4400" b="1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IN" sz="4800" dirty="0" smtClean="0">
                <a:solidFill>
                  <a:srgbClr val="4117A9"/>
                </a:solidFill>
                <a:latin typeface="Garamond" panose="02020404030301010803" pitchFamily="18" charset="0"/>
              </a:rPr>
              <a:t>Course logistics post lock-down</a:t>
            </a:r>
            <a:endParaRPr lang="en-IN" sz="4800" dirty="0">
              <a:solidFill>
                <a:srgbClr val="4117A9"/>
              </a:solidFill>
              <a:latin typeface="Garamond" panose="02020404030301010803" pitchFamily="18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 had a team of 100 TAs and tutors to help me work with you</a:t>
            </a:r>
          </a:p>
          <a:p>
            <a:r>
              <a:rPr lang="en-US" dirty="0" smtClean="0"/>
              <a:t>Now its just me</a:t>
            </a:r>
          </a:p>
          <a:p>
            <a:r>
              <a:rPr lang="en-US" dirty="0" smtClean="0"/>
              <a:t>Won’t be able to answer questions on Piazza regularly</a:t>
            </a:r>
          </a:p>
          <a:p>
            <a:pPr lvl="1"/>
            <a:r>
              <a:rPr lang="en-US" dirty="0" smtClean="0"/>
              <a:t>Unless it’s a question about some potential mistake in slides</a:t>
            </a:r>
          </a:p>
          <a:p>
            <a:pPr lvl="1"/>
            <a:r>
              <a:rPr lang="en-US" dirty="0" smtClean="0"/>
              <a:t>Will definitely answer those</a:t>
            </a:r>
          </a:p>
          <a:p>
            <a:r>
              <a:rPr lang="en-US" dirty="0" smtClean="0"/>
              <a:t>One mostly learns programming by doing</a:t>
            </a:r>
          </a:p>
          <a:p>
            <a:pPr lvl="1"/>
            <a:r>
              <a:rPr lang="en-US" dirty="0" smtClean="0"/>
              <a:t>The Zoom meetings will focus almost entirely on solving practice problems in real-time</a:t>
            </a:r>
          </a:p>
          <a:p>
            <a:pPr lvl="1"/>
            <a:r>
              <a:rPr lang="en-US" dirty="0" smtClean="0"/>
              <a:t>Will only help if you have already worked your way through the corresponding slides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BC03FB0-1297-4928-A895-35D5EAE07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269982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IN" sz="4800" dirty="0" smtClean="0">
                <a:solidFill>
                  <a:srgbClr val="4117A9"/>
                </a:solidFill>
                <a:latin typeface="Garamond" panose="02020404030301010803" pitchFamily="18" charset="0"/>
              </a:rPr>
              <a:t>Today’s program</a:t>
            </a:r>
            <a:endParaRPr lang="en-IN" sz="4800" dirty="0">
              <a:solidFill>
                <a:srgbClr val="4117A9"/>
              </a:solidFill>
              <a:latin typeface="Garamond" panose="02020404030301010803" pitchFamily="18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saw multi-dimensional arrays a little bit in the last week before the mid-</a:t>
            </a:r>
            <a:r>
              <a:rPr lang="en-US" dirty="0" err="1" smtClean="0"/>
              <a:t>sem</a:t>
            </a:r>
            <a:r>
              <a:rPr lang="en-US" dirty="0" smtClean="0"/>
              <a:t> break</a:t>
            </a:r>
          </a:p>
          <a:p>
            <a:r>
              <a:rPr lang="en-US" dirty="0" smtClean="0"/>
              <a:t>Can you write a program to multiply two matrices? </a:t>
            </a:r>
          </a:p>
          <a:p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Printing out a 5x6 2D array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BC03FB0-1297-4928-A895-35D5EAE07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6096000" y="2590800"/>
            <a:ext cx="5257800" cy="276998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eaLnBrk="1" hangingPunct="1">
              <a:spcBef>
                <a:spcPts val="550"/>
              </a:spcBef>
            </a:pPr>
            <a:r>
              <a:rPr lang="en-US" altLang="en-US" b="1" dirty="0" smtClean="0">
                <a:solidFill>
                  <a:srgbClr val="000000"/>
                </a:solidFill>
                <a:latin typeface="Comic Sans MS" pitchFamily="64" charset="0"/>
              </a:rPr>
              <a:t>int i,j;</a:t>
            </a:r>
          </a:p>
          <a:p>
            <a:pPr eaLnBrk="1" hangingPunct="1">
              <a:spcBef>
                <a:spcPts val="550"/>
              </a:spcBef>
            </a:pPr>
            <a:r>
              <a:rPr lang="en-US" altLang="en-US" b="1" dirty="0" smtClean="0">
                <a:solidFill>
                  <a:srgbClr val="000000"/>
                </a:solidFill>
                <a:latin typeface="Comic Sans MS" pitchFamily="64" charset="0"/>
              </a:rPr>
              <a:t>    for (</a:t>
            </a:r>
            <a:r>
              <a:rPr lang="en-US" altLang="en-US" b="1" dirty="0" err="1" smtClean="0">
                <a:solidFill>
                  <a:srgbClr val="000000"/>
                </a:solidFill>
                <a:latin typeface="Comic Sans MS" pitchFamily="64" charset="0"/>
              </a:rPr>
              <a:t>i</a:t>
            </a:r>
            <a:r>
              <a:rPr lang="en-US" altLang="en-US" b="1" dirty="0" smtClean="0">
                <a:solidFill>
                  <a:srgbClr val="000000"/>
                </a:solidFill>
                <a:latin typeface="Comic Sans MS" pitchFamily="64" charset="0"/>
              </a:rPr>
              <a:t>=0; </a:t>
            </a:r>
            <a:r>
              <a:rPr lang="en-US" altLang="en-US" b="1" dirty="0" err="1" smtClean="0">
                <a:solidFill>
                  <a:srgbClr val="000000"/>
                </a:solidFill>
                <a:latin typeface="Comic Sans MS" pitchFamily="64" charset="0"/>
              </a:rPr>
              <a:t>i</a:t>
            </a:r>
            <a:r>
              <a:rPr lang="en-US" altLang="en-US" b="1" dirty="0" smtClean="0">
                <a:solidFill>
                  <a:srgbClr val="000000"/>
                </a:solidFill>
                <a:latin typeface="Comic Sans MS" pitchFamily="64" charset="0"/>
              </a:rPr>
              <a:t> &lt; 5; </a:t>
            </a:r>
            <a:r>
              <a:rPr lang="en-US" altLang="en-US" b="1" dirty="0" err="1" smtClean="0">
                <a:solidFill>
                  <a:srgbClr val="000000"/>
                </a:solidFill>
                <a:latin typeface="Comic Sans MS" pitchFamily="64" charset="0"/>
              </a:rPr>
              <a:t>i</a:t>
            </a:r>
            <a:r>
              <a:rPr lang="en-US" altLang="en-US" b="1" dirty="0" smtClean="0">
                <a:solidFill>
                  <a:srgbClr val="000000"/>
                </a:solidFill>
                <a:latin typeface="Comic Sans MS" pitchFamily="64" charset="0"/>
              </a:rPr>
              <a:t>=i+1) {</a:t>
            </a:r>
          </a:p>
          <a:p>
            <a:pPr eaLnBrk="1" hangingPunct="1">
              <a:spcBef>
                <a:spcPts val="550"/>
              </a:spcBef>
            </a:pPr>
            <a:r>
              <a:rPr lang="en-US" altLang="en-US" b="1" dirty="0" smtClean="0">
                <a:solidFill>
                  <a:srgbClr val="000000"/>
                </a:solidFill>
                <a:latin typeface="Comic Sans MS" pitchFamily="64" charset="0"/>
              </a:rPr>
              <a:t>      for (j=0; j &lt; 6; j = j+1) {</a:t>
            </a:r>
          </a:p>
          <a:p>
            <a:pPr eaLnBrk="1" hangingPunct="1">
              <a:spcBef>
                <a:spcPts val="550"/>
              </a:spcBef>
            </a:pPr>
            <a:r>
              <a:rPr lang="en-US" altLang="en-US" b="1" dirty="0" smtClean="0">
                <a:solidFill>
                  <a:srgbClr val="000000"/>
                </a:solidFill>
                <a:latin typeface="Comic Sans MS" pitchFamily="64" charset="0"/>
              </a:rPr>
              <a:t>		  printf(“%f ”, mat[</a:t>
            </a:r>
            <a:r>
              <a:rPr lang="en-US" altLang="en-US" b="1" dirty="0" err="1" smtClean="0">
                <a:solidFill>
                  <a:srgbClr val="000000"/>
                </a:solidFill>
                <a:latin typeface="Comic Sans MS" pitchFamily="64" charset="0"/>
              </a:rPr>
              <a:t>i</a:t>
            </a:r>
            <a:r>
              <a:rPr lang="en-US" altLang="en-US" b="1" dirty="0" smtClean="0">
                <a:solidFill>
                  <a:srgbClr val="000000"/>
                </a:solidFill>
                <a:latin typeface="Comic Sans MS" pitchFamily="64" charset="0"/>
              </a:rPr>
              <a:t>][j]);    </a:t>
            </a:r>
          </a:p>
          <a:p>
            <a:pPr eaLnBrk="1" hangingPunct="1">
              <a:spcBef>
                <a:spcPts val="550"/>
              </a:spcBef>
            </a:pPr>
            <a:r>
              <a:rPr lang="en-US" altLang="en-US" b="1" dirty="0" smtClean="0">
                <a:solidFill>
                  <a:srgbClr val="000000"/>
                </a:solidFill>
                <a:latin typeface="Comic Sans MS" pitchFamily="64" charset="0"/>
              </a:rPr>
              <a:t>      }</a:t>
            </a:r>
          </a:p>
          <a:p>
            <a:pPr eaLnBrk="1" hangingPunct="1">
              <a:spcBef>
                <a:spcPts val="550"/>
              </a:spcBef>
            </a:pPr>
            <a:r>
              <a:rPr lang="en-US" altLang="en-US" b="1" dirty="0" smtClean="0">
                <a:solidFill>
                  <a:srgbClr val="000000"/>
                </a:solidFill>
                <a:latin typeface="Comic Sans MS" pitchFamily="64" charset="0"/>
              </a:rPr>
              <a:t>      printf(“\n”);  </a:t>
            </a:r>
          </a:p>
          <a:p>
            <a:pPr eaLnBrk="1" hangingPunct="1">
              <a:spcBef>
                <a:spcPts val="550"/>
              </a:spcBef>
            </a:pPr>
            <a:r>
              <a:rPr lang="en-US" altLang="en-US" b="1" dirty="0" smtClean="0">
                <a:solidFill>
                  <a:srgbClr val="000000"/>
                </a:solidFill>
                <a:latin typeface="Comic Sans MS" pitchFamily="64" charset="0"/>
              </a:rPr>
              <a:t>    }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269982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685800" y="680621"/>
            <a:ext cx="10515600" cy="526297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chemeClr val="bg1"/>
                </a:solidFill>
              </a:rPr>
              <a:t>#include&lt;</a:t>
            </a:r>
            <a:r>
              <a:rPr lang="en-GB" sz="1400" dirty="0" err="1" smtClean="0">
                <a:solidFill>
                  <a:schemeClr val="bg1"/>
                </a:solidFill>
              </a:rPr>
              <a:t>stdio.h</a:t>
            </a:r>
            <a:r>
              <a:rPr lang="en-GB" sz="1400" dirty="0" smtClean="0">
                <a:solidFill>
                  <a:schemeClr val="bg1"/>
                </a:solidFill>
              </a:rPr>
              <a:t>&gt;</a:t>
            </a:r>
          </a:p>
          <a:p>
            <a:r>
              <a:rPr lang="en-GB" sz="1400" dirty="0" smtClean="0">
                <a:solidFill>
                  <a:schemeClr val="bg1"/>
                </a:solidFill>
              </a:rPr>
              <a:t> </a:t>
            </a:r>
          </a:p>
          <a:p>
            <a:r>
              <a:rPr lang="en-GB" sz="1400" dirty="0" err="1" smtClean="0">
                <a:solidFill>
                  <a:schemeClr val="bg1"/>
                </a:solidFill>
              </a:rPr>
              <a:t>int</a:t>
            </a:r>
            <a:r>
              <a:rPr lang="en-GB" sz="1400" dirty="0" smtClean="0">
                <a:solidFill>
                  <a:schemeClr val="bg1"/>
                </a:solidFill>
              </a:rPr>
              <a:t> main(void) {</a:t>
            </a:r>
          </a:p>
          <a:p>
            <a:r>
              <a:rPr lang="en-GB" sz="1400" dirty="0" smtClean="0">
                <a:solidFill>
                  <a:schemeClr val="bg1"/>
                </a:solidFill>
              </a:rPr>
              <a:t>	 </a:t>
            </a:r>
            <a:r>
              <a:rPr lang="en-GB" sz="1400" dirty="0" err="1" smtClean="0">
                <a:solidFill>
                  <a:schemeClr val="bg1"/>
                </a:solidFill>
              </a:rPr>
              <a:t>int</a:t>
            </a:r>
            <a:r>
              <a:rPr lang="en-GB" sz="1400" dirty="0" smtClean="0">
                <a:solidFill>
                  <a:schemeClr val="bg1"/>
                </a:solidFill>
              </a:rPr>
              <a:t> </a:t>
            </a:r>
            <a:r>
              <a:rPr lang="en-GB" sz="1400" dirty="0" err="1" smtClean="0">
                <a:solidFill>
                  <a:schemeClr val="bg1"/>
                </a:solidFill>
              </a:rPr>
              <a:t>i</a:t>
            </a:r>
            <a:r>
              <a:rPr lang="en-GB" sz="1400" dirty="0" smtClean="0">
                <a:solidFill>
                  <a:schemeClr val="bg1"/>
                </a:solidFill>
              </a:rPr>
              <a:t>, j, p, q, m, n, k, tot = 0; </a:t>
            </a:r>
          </a:p>
          <a:p>
            <a:r>
              <a:rPr lang="en-GB" sz="1400" dirty="0" smtClean="0">
                <a:solidFill>
                  <a:schemeClr val="bg1"/>
                </a:solidFill>
              </a:rPr>
              <a:t>	</a:t>
            </a:r>
            <a:r>
              <a:rPr lang="en-GB" sz="1400" dirty="0" err="1" smtClean="0">
                <a:solidFill>
                  <a:schemeClr val="bg1"/>
                </a:solidFill>
              </a:rPr>
              <a:t>int</a:t>
            </a:r>
            <a:r>
              <a:rPr lang="en-GB" sz="1400" dirty="0" smtClean="0">
                <a:solidFill>
                  <a:schemeClr val="bg1"/>
                </a:solidFill>
              </a:rPr>
              <a:t> first[10][10], second[10][10], result[10][10]; </a:t>
            </a:r>
          </a:p>
          <a:p>
            <a:endParaRPr lang="en-US" sz="1400" dirty="0" smtClean="0">
              <a:solidFill>
                <a:schemeClr val="bg1"/>
              </a:solidFill>
            </a:endParaRPr>
          </a:p>
          <a:p>
            <a:r>
              <a:rPr lang="en-US" sz="1400" dirty="0" smtClean="0">
                <a:solidFill>
                  <a:schemeClr val="bg1"/>
                </a:solidFill>
              </a:rPr>
              <a:t>	\\ enter matrix sizes and elements</a:t>
            </a:r>
          </a:p>
          <a:p>
            <a:endParaRPr lang="en-US" sz="1400" dirty="0" smtClean="0">
              <a:solidFill>
                <a:schemeClr val="bg1"/>
              </a:solidFill>
            </a:endParaRPr>
          </a:p>
          <a:p>
            <a:r>
              <a:rPr lang="en-US" sz="1400" dirty="0" smtClean="0">
                <a:solidFill>
                  <a:schemeClr val="bg1"/>
                </a:solidFill>
              </a:rPr>
              <a:t>	\\ check if matrices can be multiplied</a:t>
            </a:r>
          </a:p>
          <a:p>
            <a:endParaRPr lang="en-GB" sz="1400" dirty="0" smtClean="0">
              <a:solidFill>
                <a:schemeClr val="bg1"/>
              </a:solidFill>
            </a:endParaRPr>
          </a:p>
          <a:p>
            <a:r>
              <a:rPr lang="en-GB" sz="1400" dirty="0" smtClean="0">
                <a:solidFill>
                  <a:schemeClr val="bg1"/>
                </a:solidFill>
              </a:rPr>
              <a:t>	if (n != p) </a:t>
            </a:r>
          </a:p>
          <a:p>
            <a:r>
              <a:rPr lang="en-GB" sz="1400" dirty="0" smtClean="0">
                <a:solidFill>
                  <a:schemeClr val="bg1"/>
                </a:solidFill>
              </a:rPr>
              <a:t>		</a:t>
            </a:r>
            <a:r>
              <a:rPr lang="en-GB" sz="1400" dirty="0" err="1" smtClean="0">
                <a:solidFill>
                  <a:schemeClr val="bg1"/>
                </a:solidFill>
              </a:rPr>
              <a:t>printf</a:t>
            </a:r>
            <a:r>
              <a:rPr lang="en-GB" sz="1400" dirty="0" smtClean="0">
                <a:solidFill>
                  <a:schemeClr val="bg1"/>
                </a:solidFill>
              </a:rPr>
              <a:t>(" Matrix multiplication not possible \n "); </a:t>
            </a:r>
          </a:p>
          <a:p>
            <a:r>
              <a:rPr lang="en-GB" sz="1400" dirty="0" smtClean="0">
                <a:solidFill>
                  <a:schemeClr val="bg1"/>
                </a:solidFill>
              </a:rPr>
              <a:t>	else {</a:t>
            </a:r>
          </a:p>
          <a:p>
            <a:r>
              <a:rPr lang="en-GB" sz="1400" dirty="0" smtClean="0">
                <a:solidFill>
                  <a:schemeClr val="bg1"/>
                </a:solidFill>
              </a:rPr>
              <a:t>		</a:t>
            </a:r>
          </a:p>
          <a:p>
            <a:r>
              <a:rPr lang="en-US" sz="1400" dirty="0" smtClean="0">
                <a:solidFill>
                  <a:schemeClr val="bg1"/>
                </a:solidFill>
              </a:rPr>
              <a:t>		\\ can you complete the code?</a:t>
            </a:r>
          </a:p>
          <a:p>
            <a:endParaRPr lang="en-GB" sz="1400" dirty="0" smtClean="0">
              <a:solidFill>
                <a:schemeClr val="bg1"/>
              </a:solidFill>
            </a:endParaRPr>
          </a:p>
          <a:p>
            <a:r>
              <a:rPr lang="en-GB" sz="1400" dirty="0" smtClean="0">
                <a:solidFill>
                  <a:schemeClr val="bg1"/>
                </a:solidFill>
              </a:rPr>
              <a:t>		 for (</a:t>
            </a:r>
            <a:r>
              <a:rPr lang="en-GB" sz="1400" dirty="0" err="1" smtClean="0">
                <a:solidFill>
                  <a:schemeClr val="bg1"/>
                </a:solidFill>
              </a:rPr>
              <a:t>i</a:t>
            </a:r>
            <a:r>
              <a:rPr lang="en-GB" sz="1400" dirty="0" smtClean="0">
                <a:solidFill>
                  <a:schemeClr val="bg1"/>
                </a:solidFill>
              </a:rPr>
              <a:t> = 0; i &lt; m; </a:t>
            </a:r>
            <a:r>
              <a:rPr lang="en-GB" sz="1400" dirty="0" err="1" smtClean="0">
                <a:solidFill>
                  <a:schemeClr val="bg1"/>
                </a:solidFill>
              </a:rPr>
              <a:t>i</a:t>
            </a:r>
            <a:r>
              <a:rPr lang="en-GB" sz="1400" dirty="0" smtClean="0">
                <a:solidFill>
                  <a:schemeClr val="bg1"/>
                </a:solidFill>
              </a:rPr>
              <a:t>++) {</a:t>
            </a:r>
          </a:p>
          <a:p>
            <a:r>
              <a:rPr lang="en-GB" sz="1400" dirty="0" smtClean="0">
                <a:solidFill>
                  <a:schemeClr val="bg1"/>
                </a:solidFill>
              </a:rPr>
              <a:t>			 for (j = 0; j &lt; q; j++) </a:t>
            </a:r>
          </a:p>
          <a:p>
            <a:r>
              <a:rPr lang="en-GB" sz="1400" dirty="0" smtClean="0">
                <a:solidFill>
                  <a:schemeClr val="bg1"/>
                </a:solidFill>
              </a:rPr>
              <a:t>				</a:t>
            </a:r>
            <a:r>
              <a:rPr lang="en-GB" sz="1400" dirty="0" err="1" smtClean="0">
                <a:solidFill>
                  <a:schemeClr val="bg1"/>
                </a:solidFill>
              </a:rPr>
              <a:t>printf</a:t>
            </a:r>
            <a:r>
              <a:rPr lang="en-GB" sz="1400" dirty="0" smtClean="0">
                <a:solidFill>
                  <a:schemeClr val="bg1"/>
                </a:solidFill>
              </a:rPr>
              <a:t>("%d \t", result[</a:t>
            </a:r>
            <a:r>
              <a:rPr lang="en-GB" sz="1400" dirty="0" err="1" smtClean="0">
                <a:solidFill>
                  <a:schemeClr val="bg1"/>
                </a:solidFill>
              </a:rPr>
              <a:t>i</a:t>
            </a:r>
            <a:r>
              <a:rPr lang="en-GB" sz="1400" dirty="0" smtClean="0">
                <a:solidFill>
                  <a:schemeClr val="bg1"/>
                </a:solidFill>
              </a:rPr>
              <a:t>][j] );</a:t>
            </a:r>
          </a:p>
          <a:p>
            <a:r>
              <a:rPr lang="en-GB" sz="1400" dirty="0" smtClean="0">
                <a:solidFill>
                  <a:schemeClr val="bg1"/>
                </a:solidFill>
              </a:rPr>
              <a:t>			 </a:t>
            </a:r>
            <a:r>
              <a:rPr lang="en-GB" sz="1400" dirty="0" err="1" smtClean="0">
                <a:solidFill>
                  <a:schemeClr val="bg1"/>
                </a:solidFill>
              </a:rPr>
              <a:t>printf</a:t>
            </a:r>
            <a:r>
              <a:rPr lang="en-GB" sz="1400" dirty="0" smtClean="0">
                <a:solidFill>
                  <a:schemeClr val="bg1"/>
                </a:solidFill>
              </a:rPr>
              <a:t>(" \n ");</a:t>
            </a:r>
          </a:p>
          <a:p>
            <a:r>
              <a:rPr lang="en-GB" sz="1400" dirty="0" smtClean="0">
                <a:solidFill>
                  <a:schemeClr val="bg1"/>
                </a:solidFill>
              </a:rPr>
              <a:t>		 }</a:t>
            </a:r>
          </a:p>
          <a:p>
            <a:r>
              <a:rPr lang="en-GB" sz="1400" dirty="0" smtClean="0">
                <a:solidFill>
                  <a:schemeClr val="bg1"/>
                </a:solidFill>
              </a:rPr>
              <a:t>	 }</a:t>
            </a:r>
          </a:p>
          <a:p>
            <a:r>
              <a:rPr lang="en-GB" sz="1400" dirty="0" smtClean="0">
                <a:solidFill>
                  <a:schemeClr val="bg1"/>
                </a:solidFill>
              </a:rPr>
              <a:t>	 return 0;</a:t>
            </a:r>
          </a:p>
          <a:p>
            <a:r>
              <a:rPr lang="en-GB" sz="1400" dirty="0" smtClean="0">
                <a:solidFill>
                  <a:schemeClr val="bg1"/>
                </a:solidFill>
              </a:rPr>
              <a:t> }</a:t>
            </a:r>
            <a:endParaRPr lang="en-GB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09728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Announcements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xmlns="" id="{04DFE128-004A-4C2A-8A1B-1866C1D7F4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219200"/>
            <a:ext cx="11734800" cy="55626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dirty="0" smtClean="0">
                <a:latin typeface="Garamond" panose="02020404030301010803" pitchFamily="18" charset="0"/>
              </a:rPr>
              <a:t>Where to begin?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>
                <a:latin typeface="Garamond" panose="02020404030301010803" pitchFamily="18" charset="0"/>
              </a:rPr>
              <a:t>Its been a looooong midsem break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>
                <a:latin typeface="Garamond" panose="02020404030301010803" pitchFamily="18" charset="0"/>
              </a:rPr>
              <a:t>Very unlikely that this semester’s classes will resume in-person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>
                <a:latin typeface="Garamond" panose="02020404030301010803" pitchFamily="18" charset="0"/>
              </a:rPr>
              <a:t>I am uploading slides, with lecture notes where appropriate, to the course website</a:t>
            </a:r>
            <a:endParaRPr lang="en-GB" dirty="0" smtClean="0">
              <a:latin typeface="Garamond" panose="02020404030301010803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GB" dirty="0" smtClean="0">
                <a:latin typeface="Garamond" panose="02020404030301010803" pitchFamily="18" charset="0"/>
              </a:rPr>
              <a:t>Very unlikely that any of this material will be graded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 smtClean="0">
                <a:latin typeface="Garamond" panose="02020404030301010803" pitchFamily="18" charset="0"/>
              </a:rPr>
              <a:t>Therein lies opportunity ……</a:t>
            </a:r>
          </a:p>
          <a:p>
            <a:pPr marL="457200" lvl="1" indent="0">
              <a:buNone/>
            </a:pPr>
            <a:endParaRPr lang="en-GB" dirty="0">
              <a:latin typeface="Garamond" panose="02020404030301010803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BC03FB0-1297-4928-A895-35D5EAE07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269982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09728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 smtClean="0">
                <a:solidFill>
                  <a:srgbClr val="4117A9"/>
                </a:solidFill>
                <a:latin typeface="Garamond" panose="02020404030301010803" pitchFamily="18" charset="0"/>
              </a:rPr>
              <a:t>Opportunity</a:t>
            </a:r>
            <a:endParaRPr lang="en-IN" sz="4800" dirty="0">
              <a:solidFill>
                <a:srgbClr val="4117A9"/>
              </a:solidFill>
              <a:latin typeface="Garamond" panose="02020404030301010803" pitchFamily="18" charset="0"/>
            </a:endParaRP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xmlns="" id="{04DFE128-004A-4C2A-8A1B-1866C1D7F4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219200"/>
            <a:ext cx="11734800" cy="55626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>
                <a:latin typeface="Garamond" panose="02020404030301010803" pitchFamily="18" charset="0"/>
              </a:rPr>
              <a:t>The second half of ESC101 has always been painful on the regular schedule for people new to programming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>
                <a:latin typeface="Garamond" panose="02020404030301010803" pitchFamily="18" charset="0"/>
              </a:rPr>
              <a:t>Too many new concepts come at you in a very short time-frame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>
                <a:latin typeface="Garamond" panose="02020404030301010803" pitchFamily="18" charset="0"/>
              </a:rPr>
              <a:t>Now we can take our time with them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>
                <a:latin typeface="Garamond" panose="02020404030301010803" pitchFamily="18" charset="0"/>
              </a:rPr>
              <a:t>All slides posted to the course website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>
                <a:latin typeface="Garamond" panose="02020404030301010803" pitchFamily="18" charset="0"/>
              </a:rPr>
              <a:t>Along with some practice problems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>
                <a:latin typeface="Garamond" panose="02020404030301010803" pitchFamily="18" charset="0"/>
              </a:rPr>
              <a:t>I will do Zoom broadcasts 1-3 times a week (depending on number of people interested)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>
                <a:latin typeface="Garamond" panose="02020404030301010803" pitchFamily="18" charset="0"/>
              </a:rPr>
              <a:t>Will mostly solve practice problems in real-time during the broadcast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>
                <a:latin typeface="Garamond" panose="02020404030301010803" pitchFamily="18" charset="0"/>
              </a:rPr>
              <a:t>Will take questions from attendees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>
                <a:latin typeface="Garamond" panose="02020404030301010803" pitchFamily="18" charset="0"/>
              </a:rPr>
              <a:t>None of this will be graded, so no performance pressure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>
                <a:latin typeface="Garamond" panose="02020404030301010803" pitchFamily="18" charset="0"/>
              </a:rPr>
              <a:t>Zoom meeting </a:t>
            </a:r>
            <a:r>
              <a:rPr lang="en-US" dirty="0" smtClean="0">
                <a:latin typeface="Garamond" panose="02020404030301010803" pitchFamily="18" charset="0"/>
                <a:hlinkClick r:id="rId3"/>
              </a:rPr>
              <a:t>link</a:t>
            </a:r>
            <a:r>
              <a:rPr lang="en-US" dirty="0" smtClean="0">
                <a:latin typeface="Garamond" panose="02020404030301010803" pitchFamily="18" charset="0"/>
              </a:rPr>
              <a:t> (also posted on course webpage)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 smtClean="0">
              <a:latin typeface="Garamond" panose="02020404030301010803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dirty="0" smtClean="0">
              <a:latin typeface="Garamond" panose="02020404030301010803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dirty="0" smtClean="0">
              <a:latin typeface="Garamond" panose="02020404030301010803" pitchFamily="18" charset="0"/>
            </a:endParaRPr>
          </a:p>
          <a:p>
            <a:pPr lvl="2">
              <a:buFont typeface="Wingdings" panose="05000000000000000000" pitchFamily="2" charset="2"/>
              <a:buChar char="§"/>
            </a:pPr>
            <a:endParaRPr lang="en-GB" dirty="0" smtClean="0">
              <a:latin typeface="Garamond" panose="02020404030301010803" pitchFamily="18" charset="0"/>
            </a:endParaRPr>
          </a:p>
          <a:p>
            <a:pPr marL="457200" lvl="1" indent="0">
              <a:buNone/>
            </a:pPr>
            <a:endParaRPr lang="en-GB" dirty="0">
              <a:latin typeface="Garamond" panose="02020404030301010803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BC03FB0-1297-4928-A895-35D5EAE07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269982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09728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 smtClean="0">
                <a:solidFill>
                  <a:srgbClr val="4117A9"/>
                </a:solidFill>
                <a:latin typeface="Garamond" panose="02020404030301010803" pitchFamily="18" charset="0"/>
              </a:rPr>
              <a:t>Recap</a:t>
            </a:r>
            <a:endParaRPr lang="en-IN" sz="4800" dirty="0">
              <a:solidFill>
                <a:srgbClr val="4117A9"/>
              </a:solidFill>
              <a:latin typeface="Garamond" panose="02020404030301010803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BC03FB0-1297-4928-A895-35D5EAE07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4</a:t>
            </a:fld>
            <a:endParaRPr lang="en-GB"/>
          </a:p>
        </p:txBody>
      </p:sp>
      <p:grpSp>
        <p:nvGrpSpPr>
          <p:cNvPr id="20" name="Group 19"/>
          <p:cNvGrpSpPr/>
          <p:nvPr/>
        </p:nvGrpSpPr>
        <p:grpSpPr>
          <a:xfrm>
            <a:off x="381000" y="1688068"/>
            <a:ext cx="8763000" cy="369332"/>
            <a:chOff x="381000" y="1688068"/>
            <a:chExt cx="8763000" cy="369332"/>
          </a:xfrm>
        </p:grpSpPr>
        <p:sp>
          <p:nvSpPr>
            <p:cNvPr id="6" name="TextBox 5"/>
            <p:cNvSpPr txBox="1"/>
            <p:nvPr/>
          </p:nvSpPr>
          <p:spPr>
            <a:xfrm>
              <a:off x="6248400" y="1688068"/>
              <a:ext cx="2895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printf(“Hello World”);</a:t>
              </a:r>
              <a:endParaRPr lang="en-GB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81000" y="1688068"/>
              <a:ext cx="441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In the beginning, there was nothing</a:t>
              </a:r>
              <a:endParaRPr lang="en-GB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381000" y="2221468"/>
            <a:ext cx="9296400" cy="381000"/>
            <a:chOff x="381000" y="2221468"/>
            <a:chExt cx="9296400" cy="381000"/>
          </a:xfrm>
        </p:grpSpPr>
        <p:sp>
          <p:nvSpPr>
            <p:cNvPr id="9" name="TextBox 8"/>
            <p:cNvSpPr txBox="1"/>
            <p:nvPr/>
          </p:nvSpPr>
          <p:spPr>
            <a:xfrm>
              <a:off x="381000" y="2233136"/>
              <a:ext cx="4953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Then we discovered simple data types</a:t>
              </a:r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248400" y="2221468"/>
              <a:ext cx="3429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printf(“Hello %d”, number);</a:t>
              </a:r>
              <a:endParaRPr lang="en-GB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381000" y="2754868"/>
            <a:ext cx="10287000" cy="369332"/>
            <a:chOff x="381000" y="2754868"/>
            <a:chExt cx="10287000" cy="369332"/>
          </a:xfrm>
        </p:grpSpPr>
        <p:sp>
          <p:nvSpPr>
            <p:cNvPr id="12" name="TextBox 11"/>
            <p:cNvSpPr txBox="1"/>
            <p:nvPr/>
          </p:nvSpPr>
          <p:spPr>
            <a:xfrm>
              <a:off x="381000" y="2754868"/>
              <a:ext cx="5638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We learned how to play with them using logic</a:t>
              </a:r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248400" y="2754868"/>
              <a:ext cx="441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if(temp&gt;99) screamf(“infected!”);</a:t>
              </a:r>
              <a:endParaRPr lang="en-GB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381000" y="3276600"/>
            <a:ext cx="10287000" cy="369332"/>
            <a:chOff x="381000" y="3276600"/>
            <a:chExt cx="10287000" cy="369332"/>
          </a:xfrm>
        </p:grpSpPr>
        <p:sp>
          <p:nvSpPr>
            <p:cNvPr id="14" name="TextBox 13"/>
            <p:cNvSpPr txBox="1"/>
            <p:nvPr/>
          </p:nvSpPr>
          <p:spPr>
            <a:xfrm>
              <a:off x="6248400" y="3276600"/>
              <a:ext cx="441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 = simple_interest(400,5,2);</a:t>
              </a:r>
              <a:endParaRPr lang="en-GB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81000" y="3276600"/>
              <a:ext cx="5638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We learned to break up code into little bits</a:t>
              </a:r>
              <a:endParaRPr lang="en-GB" dirty="0">
                <a:solidFill>
                  <a:schemeClr val="tx1"/>
                </a:solidFill>
              </a:endParaRP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3048000" y="4050268"/>
            <a:ext cx="563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So far, everything was simple and intuitive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57200" y="4736068"/>
            <a:ext cx="5638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Then we discovered arrays and pointers!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And life became complicated (and beautiful)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324600" y="4724400"/>
            <a:ext cx="4495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printf(“%p”, &amp;a[2], a+2);</a:t>
            </a:r>
          </a:p>
          <a:p>
            <a:endParaRPr lang="en-US" dirty="0" smtClean="0"/>
          </a:p>
          <a:p>
            <a:r>
              <a:rPr lang="en-US" dirty="0" smtClean="0"/>
              <a:t>printf(“%d”, a[2], *(a+2));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xmlns="" val="3269982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build="allAtOnce"/>
      <p:bldP spid="22" grpId="0" build="allAtOnce"/>
      <p:bldP spid="23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09728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 smtClean="0">
                <a:solidFill>
                  <a:srgbClr val="4117A9"/>
                </a:solidFill>
                <a:latin typeface="Garamond" panose="02020404030301010803" pitchFamily="18" charset="0"/>
              </a:rPr>
              <a:t>Recap</a:t>
            </a:r>
            <a:endParaRPr lang="en-IN" sz="4800" dirty="0">
              <a:solidFill>
                <a:srgbClr val="4117A9"/>
              </a:solidFill>
              <a:latin typeface="Garamond" panose="02020404030301010803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BC03FB0-1297-4928-A895-35D5EAE07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1828800" y="1524000"/>
            <a:ext cx="7467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When you talk to a computer, you are talking to a library with a clear indexing scheme. 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Can ask for entries by title, or by location. 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Massive flexibility in what you can ask for 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048000" y="4114800"/>
            <a:ext cx="4495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printf(“%p”, &amp;a[2], a+2);</a:t>
            </a:r>
          </a:p>
          <a:p>
            <a:endParaRPr lang="en-US" dirty="0" smtClean="0"/>
          </a:p>
          <a:p>
            <a:r>
              <a:rPr lang="en-US" dirty="0" smtClean="0"/>
              <a:t>printf(“%d”, a[2], *(a+2));</a:t>
            </a:r>
            <a:endParaRPr lang="en-GB" dirty="0" smtClean="0"/>
          </a:p>
        </p:txBody>
      </p:sp>
      <p:sp>
        <p:nvSpPr>
          <p:cNvPr id="24" name="Oval 23"/>
          <p:cNvSpPr/>
          <p:nvPr/>
        </p:nvSpPr>
        <p:spPr>
          <a:xfrm>
            <a:off x="4572000" y="4038600"/>
            <a:ext cx="762000" cy="60960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6858000" y="4191000"/>
            <a:ext cx="419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Print address of third element in array a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69982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09728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 smtClean="0">
                <a:solidFill>
                  <a:srgbClr val="4117A9"/>
                </a:solidFill>
                <a:latin typeface="Garamond" panose="02020404030301010803" pitchFamily="18" charset="0"/>
              </a:rPr>
              <a:t>Recap</a:t>
            </a:r>
            <a:endParaRPr lang="en-IN" sz="4800" dirty="0">
              <a:solidFill>
                <a:srgbClr val="4117A9"/>
              </a:solidFill>
              <a:latin typeface="Garamond" panose="02020404030301010803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BC03FB0-1297-4928-A895-35D5EAE07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1828800" y="1524000"/>
            <a:ext cx="7467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When you talk to a computer, you are talking to a library with a clear indexing scheme. 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Can ask for entries by title, or by location. 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Massive flexibility in what you can ask for 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048000" y="4114800"/>
            <a:ext cx="4495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printf(“%p”, &amp;a[2], a+2);</a:t>
            </a:r>
          </a:p>
          <a:p>
            <a:endParaRPr lang="en-US" dirty="0" smtClean="0"/>
          </a:p>
          <a:p>
            <a:r>
              <a:rPr lang="en-US" dirty="0" smtClean="0"/>
              <a:t>printf(“%d”, a[2], *(a+2));</a:t>
            </a:r>
            <a:endParaRPr lang="en-GB" dirty="0" smtClean="0"/>
          </a:p>
        </p:txBody>
      </p:sp>
      <p:sp>
        <p:nvSpPr>
          <p:cNvPr id="24" name="Oval 23"/>
          <p:cNvSpPr/>
          <p:nvPr/>
        </p:nvSpPr>
        <p:spPr>
          <a:xfrm>
            <a:off x="5257800" y="4038600"/>
            <a:ext cx="762000" cy="60960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6858000" y="4029670"/>
            <a:ext cx="4191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solidFill>
                  <a:schemeClr val="tx1"/>
                </a:solidFill>
              </a:rPr>
              <a:t>Print address of element two elements away from first element of array a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69982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09728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 smtClean="0">
                <a:solidFill>
                  <a:srgbClr val="4117A9"/>
                </a:solidFill>
                <a:latin typeface="Garamond" panose="02020404030301010803" pitchFamily="18" charset="0"/>
              </a:rPr>
              <a:t>Recap</a:t>
            </a:r>
            <a:endParaRPr lang="en-IN" sz="4800" dirty="0">
              <a:solidFill>
                <a:srgbClr val="4117A9"/>
              </a:solidFill>
              <a:latin typeface="Garamond" panose="02020404030301010803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BC03FB0-1297-4928-A895-35D5EAE07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1828800" y="1524000"/>
            <a:ext cx="7467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When you talk to a computer, you are talking to a library with a clear indexing scheme. 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Can ask for entries by title, or by location. 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Massive flexibility in what you can ask for 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048000" y="4114800"/>
            <a:ext cx="4495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printf(“%p”, &amp;a[2], a+2);</a:t>
            </a:r>
          </a:p>
          <a:p>
            <a:endParaRPr lang="en-US" dirty="0" smtClean="0"/>
          </a:p>
          <a:p>
            <a:r>
              <a:rPr lang="en-US" dirty="0" smtClean="0"/>
              <a:t>printf(“%d”, a[2], *(a+2));</a:t>
            </a:r>
            <a:endParaRPr lang="en-GB" dirty="0" smtClean="0"/>
          </a:p>
        </p:txBody>
      </p:sp>
      <p:sp>
        <p:nvSpPr>
          <p:cNvPr id="24" name="Oval 23"/>
          <p:cNvSpPr/>
          <p:nvPr/>
        </p:nvSpPr>
        <p:spPr>
          <a:xfrm>
            <a:off x="4495800" y="4495800"/>
            <a:ext cx="762000" cy="60960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6858000" y="4191000"/>
            <a:ext cx="419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Print value stored in third element in array a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69982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09728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 smtClean="0">
                <a:solidFill>
                  <a:srgbClr val="4117A9"/>
                </a:solidFill>
                <a:latin typeface="Garamond" panose="02020404030301010803" pitchFamily="18" charset="0"/>
              </a:rPr>
              <a:t>Recap</a:t>
            </a:r>
            <a:endParaRPr lang="en-IN" sz="4800" dirty="0">
              <a:solidFill>
                <a:srgbClr val="4117A9"/>
              </a:solidFill>
              <a:latin typeface="Garamond" panose="02020404030301010803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BC03FB0-1297-4928-A895-35D5EAE07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1828800" y="1524000"/>
            <a:ext cx="7467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When you talk to a computer, you are talking to a library with a clear indexing scheme. 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Can ask for entries by title, or by location. 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Massive flexibility in what you can ask for 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048000" y="4114800"/>
            <a:ext cx="4495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printf(“%p”, &amp;a[2], a+2);</a:t>
            </a:r>
          </a:p>
          <a:p>
            <a:endParaRPr lang="en-US" dirty="0" smtClean="0"/>
          </a:p>
          <a:p>
            <a:r>
              <a:rPr lang="en-US" dirty="0" smtClean="0"/>
              <a:t>printf(“%d”, a[2], *(a+2));</a:t>
            </a:r>
            <a:endParaRPr lang="en-GB" dirty="0" smtClean="0"/>
          </a:p>
        </p:txBody>
      </p:sp>
      <p:sp>
        <p:nvSpPr>
          <p:cNvPr id="24" name="Oval 23"/>
          <p:cNvSpPr/>
          <p:nvPr/>
        </p:nvSpPr>
        <p:spPr>
          <a:xfrm>
            <a:off x="5181600" y="4495800"/>
            <a:ext cx="914400" cy="60960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6858000" y="4029670"/>
            <a:ext cx="4191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solidFill>
                  <a:schemeClr val="tx1"/>
                </a:solidFill>
              </a:rPr>
              <a:t>Print value stored in element two elements away from first element of array a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0" y="5334000"/>
            <a:ext cx="960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We saw what arrays look like, and then discovered pointers and how they decide why arrays look the way they do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69982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IN" sz="4800" dirty="0" smtClean="0">
                <a:solidFill>
                  <a:srgbClr val="4117A9"/>
                </a:solidFill>
                <a:latin typeface="Garamond" panose="02020404030301010803" pitchFamily="18" charset="0"/>
              </a:rPr>
              <a:t>Looking ahead</a:t>
            </a:r>
            <a:endParaRPr lang="en-IN" sz="4800" dirty="0">
              <a:solidFill>
                <a:srgbClr val="4117A9"/>
              </a:solidFill>
              <a:latin typeface="Garamond" panose="02020404030301010803" pitchFamily="18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will see how arrays are just pointers in disguise</a:t>
            </a:r>
          </a:p>
          <a:p>
            <a:r>
              <a:rPr lang="en-US" dirty="0" smtClean="0"/>
              <a:t>We will see how pointers can be used to make more complicated data structures</a:t>
            </a:r>
          </a:p>
          <a:p>
            <a:pPr lvl="1"/>
            <a:r>
              <a:rPr lang="en-US" dirty="0" smtClean="0"/>
              <a:t>Struct, union, linked lists, stacks, heaps etc. </a:t>
            </a:r>
          </a:p>
          <a:p>
            <a:r>
              <a:rPr lang="en-US" dirty="0" smtClean="0"/>
              <a:t>We will see how to use algorithms to process complicated data structures more efficiently</a:t>
            </a:r>
          </a:p>
          <a:p>
            <a:pPr lvl="1"/>
            <a:r>
              <a:rPr lang="en-US" dirty="0" smtClean="0"/>
              <a:t>We will understand what computational efficiency means a little bit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BC03FB0-1297-4928-A895-35D5EAE07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269982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lueGrid">
  <a:themeElements>
    <a:clrScheme name="BlueGrid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ECD882"/>
      </a:accent1>
      <a:accent2>
        <a:srgbClr val="B2B2B2"/>
      </a:accent2>
      <a:accent3>
        <a:srgbClr val="8F8F8F"/>
      </a:accent3>
      <a:accent4>
        <a:srgbClr val="353A77"/>
      </a:accent4>
      <a:accent5>
        <a:srgbClr val="F4E9C1"/>
      </a:accent5>
      <a:accent6>
        <a:srgbClr val="A1A1A1"/>
      </a:accent6>
      <a:hlink>
        <a:srgbClr val="0000FF"/>
      </a:hlink>
      <a:folHlink>
        <a:srgbClr val="FF00FF"/>
      </a:folHlink>
    </a:clrScheme>
    <a:fontScheme name="BlueGrid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BlueGri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40458C"/>
            </a:solidFill>
            <a:effectLst/>
            <a:uFillTx/>
            <a:latin typeface="Verdana"/>
            <a:ea typeface="Verdana"/>
            <a:cs typeface="Verdana"/>
            <a:sym typeface="Verdan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40458C"/>
            </a:solidFill>
            <a:effectLst/>
            <a:uFillTx/>
            <a:latin typeface="Verdana"/>
            <a:ea typeface="Verdana"/>
            <a:cs typeface="Verdana"/>
            <a:sym typeface="Verdan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9604</TotalTime>
  <Words>853</Words>
  <Application>Microsoft Office PowerPoint</Application>
  <PresentationFormat>Custom</PresentationFormat>
  <Paragraphs>147</Paragraphs>
  <Slides>12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ESC101: Fundamentals of Computing</vt:lpstr>
      <vt:lpstr>Announcements</vt:lpstr>
      <vt:lpstr>Opportunity</vt:lpstr>
      <vt:lpstr>Recap</vt:lpstr>
      <vt:lpstr>Recap</vt:lpstr>
      <vt:lpstr>Recap</vt:lpstr>
      <vt:lpstr>Recap</vt:lpstr>
      <vt:lpstr>Recap</vt:lpstr>
      <vt:lpstr>Looking ahead</vt:lpstr>
      <vt:lpstr>Course logistics post lock-down</vt:lpstr>
      <vt:lpstr>Today’s program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ESC101: Fundamentals of Computing</dc:title>
  <dc:creator>Nisheeth Srivastava</dc:creator>
  <cp:lastModifiedBy>nisheeth</cp:lastModifiedBy>
  <cp:revision>649</cp:revision>
  <dcterms:modified xsi:type="dcterms:W3CDTF">2020-05-10T09:20:42Z</dcterms:modified>
</cp:coreProperties>
</file>