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  <p:sldMasterId id="2147483792" r:id="rId2"/>
  </p:sldMasterIdLst>
  <p:notesMasterIdLst>
    <p:notesMasterId r:id="rId14"/>
  </p:notesMasterIdLst>
  <p:sldIdLst>
    <p:sldId id="268" r:id="rId3"/>
    <p:sldId id="272" r:id="rId4"/>
    <p:sldId id="282" r:id="rId5"/>
    <p:sldId id="281" r:id="rId6"/>
    <p:sldId id="273" r:id="rId7"/>
    <p:sldId id="274" r:id="rId8"/>
    <p:sldId id="275" r:id="rId9"/>
    <p:sldId id="276" r:id="rId10"/>
    <p:sldId id="264" r:id="rId11"/>
    <p:sldId id="277" r:id="rId12"/>
    <p:sldId id="27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33"/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91" autoAdjust="0"/>
    <p:restoredTop sz="94722" autoAdjust="0"/>
  </p:normalViewPr>
  <p:slideViewPr>
    <p:cSldViewPr snapToGrid="0">
      <p:cViewPr varScale="1">
        <p:scale>
          <a:sx n="108" d="100"/>
          <a:sy n="108" d="100"/>
        </p:scale>
        <p:origin x="-43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3E5C-F930-41FF-A7BD-4F17EC525029}" type="datetimeFigureOut">
              <a:rPr lang="en-US" smtClean="0"/>
              <a:pPr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7B1E-ABB1-46B6-B8A6-8D4F0CECF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993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051264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B7B9-2450-418B-A046-E2C3879C9A42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122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F14C-5DC3-4DFA-8506-51ED6866BDB0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80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4FD8-E0E0-4CA4-975E-26121655B062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71013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F755E22-BC43-4D49-9578-DDCD8AECFE11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9653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D2D-9EC0-4F31-85D2-F4C48BAC2F55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0947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5460-7712-4DAC-A337-BB4CDDFDE11E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3353" y="466165"/>
            <a:ext cx="259977" cy="5946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9559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6965-36E5-4BBA-B60B-6A05499492A8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3704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4975-A1F7-4E83-8D89-D5C6A414E393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60566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C323-1D9C-4347-AB6E-A56B8A43D30E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020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99DA-48FF-4F63-A1AD-D752E11C195D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50885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BFBEF-2B7E-4BA9-A9F8-30DFE087F6D3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836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AE87-F954-4869-AABD-0958FA21C327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77344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CBB7AE7-2826-4915-A6AD-CDE2CB158F62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53599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BCA7-61FF-4C69-83B4-1EE7F9C38FAE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32366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6122-0BE0-446C-A2FF-4796182DFFAC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9499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A833-7875-4AD4-8FAF-2C1F41414C94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4661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E2C4-CF18-4CDE-963D-19EC2605ED30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3337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109-BF1D-413A-9590-3057D8392182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3747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741-5885-4609-A50C-9EC62ED18CA9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4627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574F-C630-4ED2-977A-52EAC37A5B84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1213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1E9A-D3E7-4F97-908B-87FCF430F91B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6072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87FE-A912-4E50-86A1-2B812F5CFFF3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6053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1F12-36B0-4561-816E-B9D31E845C6A}" type="datetime1">
              <a:rPr lang="en-GB" smtClean="0"/>
              <a:pPr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800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8DB072C-F5A4-4FFF-AAE2-73A8228D61CF}" type="datetime1">
              <a:rPr lang="en-US" smtClean="0"/>
              <a:pPr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8674249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538010" y="5073199"/>
            <a:ext cx="1748118" cy="1784801"/>
            <a:chOff x="3677113" y="2225751"/>
            <a:chExt cx="1748118" cy="1784801"/>
          </a:xfrm>
        </p:grpSpPr>
        <p:sp>
          <p:nvSpPr>
            <p:cNvPr id="8" name="TextBox 7"/>
            <p:cNvSpPr txBox="1"/>
            <p:nvPr/>
          </p:nvSpPr>
          <p:spPr>
            <a:xfrm>
              <a:off x="3677113" y="3579665"/>
              <a:ext cx="17481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chemeClr val="accent1"/>
                  </a:solidFill>
                  <a:latin typeface="Century Gothic" panose="020B0502020202020204" pitchFamily="34" charset="0"/>
                </a:rPr>
                <a:t>ESC101: Fundamentals of Computing</a:t>
              </a:r>
              <a:endParaRPr lang="en-US" sz="1100" dirty="0">
                <a:solidFill>
                  <a:schemeClr val="accent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847989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80207" y="2225751"/>
              <a:ext cx="1541929" cy="173712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39583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71107" y="3948223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120733" y="2452577"/>
            <a:ext cx="11950534" cy="914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IN" sz="6000" b="1" dirty="0">
                <a:solidFill>
                  <a:srgbClr val="FFC000"/>
                </a:solidFill>
                <a:latin typeface="Garamond" panose="02020404030301010803" pitchFamily="18" charset="0"/>
              </a:rPr>
              <a:t>Pointers and </a:t>
            </a:r>
            <a:r>
              <a:rPr lang="en-IN" sz="6000" b="1" dirty="0">
                <a:solidFill>
                  <a:schemeClr val="bg1"/>
                </a:solidFill>
                <a:latin typeface="Garamond" panose="02020404030301010803" pitchFamily="18" charset="0"/>
              </a:rPr>
              <a:t>Memory Allocation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4D0F7F2-3251-4B5A-B977-DE08A7BBE4FC}"/>
              </a:ext>
            </a:extLst>
          </p:cNvPr>
          <p:cNvSpPr txBox="1"/>
          <p:nvPr/>
        </p:nvSpPr>
        <p:spPr>
          <a:xfrm>
            <a:off x="4845162" y="5181600"/>
            <a:ext cx="20904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Nisheeth</a:t>
            </a:r>
            <a:endParaRPr kumimoji="0" lang="en-IN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Verdana"/>
              <a:cs typeface="Verdana"/>
              <a:sym typeface="Verdana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1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err="1"/>
              <a:t>calloc</a:t>
            </a:r>
            <a:r>
              <a:rPr lang="en-IN" dirty="0"/>
              <a:t> – </a:t>
            </a:r>
            <a:r>
              <a:rPr lang="en-IN" b="1" dirty="0"/>
              <a:t>c</a:t>
            </a:r>
            <a:r>
              <a:rPr lang="en-IN" dirty="0"/>
              <a:t>ontiguous </a:t>
            </a:r>
            <a:r>
              <a:rPr lang="en-IN" b="1" dirty="0"/>
              <a:t>alloc</a:t>
            </a:r>
            <a:r>
              <a:rPr lang="en-IN" dirty="0"/>
              <a:t>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11938645" cy="5300823"/>
          </a:xfrm>
        </p:spPr>
        <p:txBody>
          <a:bodyPr>
            <a:normAutofit/>
          </a:bodyPr>
          <a:lstStyle/>
          <a:p>
            <a:r>
              <a:rPr lang="en-IN" dirty="0"/>
              <a:t>A helpful version of </a:t>
            </a:r>
            <a:r>
              <a:rPr lang="en-IN" dirty="0" err="1"/>
              <a:t>malloc</a:t>
            </a:r>
            <a:r>
              <a:rPr lang="en-IN" dirty="0"/>
              <a:t> that initializes memory to 0 </a:t>
            </a:r>
            <a:r>
              <a:rPr lang="en-IN" dirty="0">
                <a:sym typeface="Wingdings" panose="05000000000000000000" pitchFamily="2" charset="2"/>
              </a:rPr>
              <a:t></a:t>
            </a:r>
            <a:endParaRPr lang="en-IN" dirty="0"/>
          </a:p>
          <a:p>
            <a:r>
              <a:rPr lang="en-IN" dirty="0"/>
              <a:t>However, slower than </a:t>
            </a:r>
            <a:r>
              <a:rPr lang="en-IN" dirty="0" err="1"/>
              <a:t>malloc</a:t>
            </a:r>
            <a:r>
              <a:rPr lang="en-IN" dirty="0"/>
              <a:t> since time spent initializing</a:t>
            </a:r>
          </a:p>
          <a:p>
            <a:r>
              <a:rPr lang="en-IN" dirty="0"/>
              <a:t>Use this if you actually want zero initialization</a:t>
            </a:r>
          </a:p>
          <a:p>
            <a:r>
              <a:rPr lang="en-IN" dirty="0"/>
              <a:t>Syntax a bit different – instead of total number of bytes, we need to send it two things</a:t>
            </a:r>
          </a:p>
          <a:p>
            <a:pPr lvl="1"/>
            <a:r>
              <a:rPr lang="en-IN" dirty="0"/>
              <a:t>length of array (number of elements in the array)</a:t>
            </a:r>
          </a:p>
          <a:p>
            <a:pPr lvl="1"/>
            <a:r>
              <a:rPr lang="en-IN" dirty="0"/>
              <a:t>number of bytes per element</a:t>
            </a:r>
          </a:p>
          <a:p>
            <a:r>
              <a:rPr lang="en-IN" dirty="0"/>
              <a:t>Sends back a NULL pointer if insufficient memory – careful!</a:t>
            </a:r>
          </a:p>
          <a:p>
            <a:r>
              <a:rPr lang="en-IN" dirty="0"/>
              <a:t>Need to typecast the pointer returned by </a:t>
            </a:r>
            <a:r>
              <a:rPr lang="en-IN" dirty="0" err="1"/>
              <a:t>calloc</a:t>
            </a:r>
            <a:r>
              <a:rPr lang="en-IN" dirty="0"/>
              <a:t> too!</a:t>
            </a:r>
          </a:p>
          <a:p>
            <a:r>
              <a:rPr lang="en-IN" dirty="0"/>
              <a:t>See example in accompanying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076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realloc</a:t>
            </a:r>
            <a:r>
              <a:rPr lang="en-IN" dirty="0"/>
              <a:t> – </a:t>
            </a:r>
            <a:r>
              <a:rPr lang="en-IN" b="1" dirty="0"/>
              <a:t>re</a:t>
            </a:r>
            <a:r>
              <a:rPr lang="en-IN" dirty="0"/>
              <a:t>vised </a:t>
            </a:r>
            <a:r>
              <a:rPr lang="en-IN" b="1" dirty="0"/>
              <a:t>alloc</a:t>
            </a:r>
            <a:r>
              <a:rPr lang="en-IN" dirty="0"/>
              <a:t>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11938645" cy="5746376"/>
          </a:xfrm>
        </p:spPr>
        <p:txBody>
          <a:bodyPr>
            <a:normAutofit/>
          </a:bodyPr>
          <a:lstStyle/>
          <a:p>
            <a:r>
              <a:rPr lang="en-IN" dirty="0"/>
              <a:t>If you </a:t>
            </a:r>
            <a:r>
              <a:rPr lang="en-IN" dirty="0" err="1"/>
              <a:t>malloc-ed</a:t>
            </a:r>
            <a:r>
              <a:rPr lang="en-IN" dirty="0"/>
              <a:t> an array of 100 elements and suddenly find that you need an array of 200 elements </a:t>
            </a:r>
            <a:r>
              <a:rPr lang="en-IN" dirty="0">
                <a:sym typeface="Wingdings" panose="05000000000000000000" pitchFamily="2" charset="2"/>
              </a:rPr>
              <a:t></a:t>
            </a:r>
          </a:p>
          <a:p>
            <a:endParaRPr lang="en-IN" dirty="0">
              <a:sym typeface="Wingdings" panose="05000000000000000000" pitchFamily="2" charset="2"/>
            </a:endParaRPr>
          </a:p>
          <a:p>
            <a:r>
              <a:rPr lang="en-IN" dirty="0"/>
              <a:t>Can use </a:t>
            </a:r>
            <a:r>
              <a:rPr lang="en-IN" dirty="0" err="1"/>
              <a:t>realloc</a:t>
            </a:r>
            <a:r>
              <a:rPr lang="en-IN" dirty="0"/>
              <a:t> to revise that allocation to 200 elements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Don’t use </a:t>
            </a:r>
            <a:r>
              <a:rPr lang="en-IN" dirty="0" err="1"/>
              <a:t>realloc</a:t>
            </a:r>
            <a:r>
              <a:rPr lang="en-IN" dirty="0"/>
              <a:t> to increase size of non-</a:t>
            </a:r>
            <a:r>
              <a:rPr lang="en-IN" dirty="0" err="1"/>
              <a:t>malloc</a:t>
            </a:r>
            <a:r>
              <a:rPr lang="en-IN" dirty="0"/>
              <a:t> arrays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Use </a:t>
            </a:r>
            <a:r>
              <a:rPr lang="en-IN" dirty="0" err="1"/>
              <a:t>realloc</a:t>
            </a:r>
            <a:r>
              <a:rPr lang="en-IN" dirty="0"/>
              <a:t> only to increase size of </a:t>
            </a:r>
            <a:r>
              <a:rPr lang="en-IN" dirty="0" err="1"/>
              <a:t>calloc</a:t>
            </a:r>
            <a:r>
              <a:rPr lang="en-IN" dirty="0"/>
              <a:t>/</a:t>
            </a:r>
            <a:r>
              <a:rPr lang="en-IN" dirty="0" err="1"/>
              <a:t>malloc-ed</a:t>
            </a:r>
            <a:r>
              <a:rPr lang="en-IN" dirty="0"/>
              <a:t> arrays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353" y="1916494"/>
            <a:ext cx="8652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*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*)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malloc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(100 *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sizeof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));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46305" y="42363"/>
            <a:ext cx="2047906" cy="20479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46305" y="44574"/>
            <a:ext cx="2045695" cy="2045695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339186" y="917684"/>
            <a:ext cx="1858617" cy="904461"/>
            <a:chOff x="3286682" y="2292350"/>
            <a:chExt cx="1858617" cy="904461"/>
          </a:xfrm>
        </p:grpSpPr>
        <p:sp>
          <p:nvSpPr>
            <p:cNvPr id="10" name="Rounded Rectangle 9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3" name="Rectangular Callout 12"/>
          <p:cNvSpPr/>
          <p:nvPr/>
        </p:nvSpPr>
        <p:spPr>
          <a:xfrm>
            <a:off x="2283635" y="117465"/>
            <a:ext cx="4478085" cy="1088508"/>
          </a:xfrm>
          <a:prstGeom prst="wedgeRectCallout">
            <a:avLst>
              <a:gd name="adj1" fmla="val -55809"/>
              <a:gd name="adj2" fmla="val 7951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realize that. That is why I will copy those 100 elements to the new array of 200 elements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3353" y="3115742"/>
            <a:ext cx="86521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*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tmp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*)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realloc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200 *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sizeof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if(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tmp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!= NULL)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tmp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;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7151892" y="234731"/>
            <a:ext cx="3170583" cy="1088508"/>
          </a:xfrm>
          <a:prstGeom prst="wedgeRectCallout">
            <a:avLst>
              <a:gd name="adj1" fmla="val 67805"/>
              <a:gd name="adj2" fmla="val 4650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 what if I had precious data stored in those 100 elements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Rectangular Callout 14"/>
          <p:cNvSpPr/>
          <p:nvPr/>
        </p:nvSpPr>
        <p:spPr>
          <a:xfrm>
            <a:off x="7151892" y="1465291"/>
            <a:ext cx="3170583" cy="523811"/>
          </a:xfrm>
          <a:prstGeom prst="wedgeRectCallout">
            <a:avLst>
              <a:gd name="adj1" fmla="val 68119"/>
              <a:gd name="adj2" fmla="val -6454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are the best Mr C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3352" y="4930543"/>
            <a:ext cx="116003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c[100];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*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*)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realloc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(c, 200 *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sizeof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)); // Runtime error</a:t>
            </a:r>
          </a:p>
        </p:txBody>
      </p:sp>
      <p:sp>
        <p:nvSpPr>
          <p:cNvPr id="17" name="Rectangular Callout 16" descr=" 13"/>
          <p:cNvSpPr/>
          <p:nvPr/>
        </p:nvSpPr>
        <p:spPr>
          <a:xfrm>
            <a:off x="2683748" y="1369914"/>
            <a:ext cx="3746870" cy="1166466"/>
          </a:xfrm>
          <a:prstGeom prst="wedgeRectCallout">
            <a:avLst>
              <a:gd name="adj1" fmla="val -66183"/>
              <a:gd name="adj2" fmla="val -1868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will also free the old 100 elements – you don’t have to write free() for them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716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13" grpId="0" animBg="1"/>
      <p:bldP spid="14" grpId="0"/>
      <p:bldP spid="7" grpId="0" animBg="1"/>
      <p:bldP spid="15" grpId="0" animBg="1"/>
      <p:bldP spid="16" grpId="0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11938645" cy="6232452"/>
          </a:xfrm>
        </p:spPr>
        <p:txBody>
          <a:bodyPr>
            <a:normAutofit lnSpcReduction="10000"/>
          </a:bodyPr>
          <a:lstStyle/>
          <a:p>
            <a:r>
              <a:rPr lang="en-IN" sz="2800" dirty="0"/>
              <a:t>A pointer refers to an </a:t>
            </a:r>
            <a:r>
              <a:rPr lang="en-IN" sz="2800" dirty="0">
                <a:solidFill>
                  <a:srgbClr val="0000FF"/>
                </a:solidFill>
              </a:rPr>
              <a:t>address</a:t>
            </a:r>
            <a:r>
              <a:rPr lang="en-IN" sz="2800" dirty="0"/>
              <a:t> in memory </a:t>
            </a:r>
            <a:r>
              <a:rPr lang="en-IN" sz="2400" dirty="0"/>
              <a:t>(2</a:t>
            </a:r>
            <a:r>
              <a:rPr lang="en-IN" sz="2400" baseline="30000" dirty="0"/>
              <a:t>^64</a:t>
            </a:r>
            <a:r>
              <a:rPr lang="en-IN" sz="2400" dirty="0"/>
              <a:t> – 1 possible addresses)</a:t>
            </a:r>
          </a:p>
          <a:p>
            <a:pPr marL="0" indent="0">
              <a:buNone/>
            </a:pPr>
            <a:r>
              <a:rPr lang="en-IN" sz="2800" dirty="0"/>
              <a:t> Syntax for declaration: </a:t>
            </a:r>
            <a:r>
              <a:rPr lang="en-IN" sz="2800" dirty="0">
                <a:solidFill>
                  <a:srgbClr val="0000FF"/>
                </a:solidFill>
              </a:rPr>
              <a:t>type *</a:t>
            </a:r>
            <a:r>
              <a:rPr lang="en-IN" sz="2800" dirty="0" err="1"/>
              <a:t>ptr</a:t>
            </a:r>
            <a:r>
              <a:rPr lang="en-IN" sz="2800" dirty="0"/>
              <a:t>; // </a:t>
            </a:r>
            <a:r>
              <a:rPr lang="en-IN" sz="2800" dirty="0" err="1"/>
              <a:t>ptr</a:t>
            </a:r>
            <a:r>
              <a:rPr lang="en-IN" sz="2800" dirty="0"/>
              <a:t> is pointer to a variable with   data type “type” (examples: int *</a:t>
            </a:r>
            <a:r>
              <a:rPr lang="en-IN" sz="2800" dirty="0" err="1"/>
              <a:t>ptr</a:t>
            </a:r>
            <a:r>
              <a:rPr lang="en-IN" sz="2800" dirty="0"/>
              <a:t>, char *</a:t>
            </a:r>
            <a:r>
              <a:rPr lang="en-IN" sz="2800" dirty="0" err="1"/>
              <a:t>ptr</a:t>
            </a:r>
            <a:r>
              <a:rPr lang="en-IN" sz="2800" dirty="0"/>
              <a:t>)</a:t>
            </a:r>
          </a:p>
          <a:p>
            <a:pPr marL="0" indent="0">
              <a:buNone/>
            </a:pPr>
            <a:r>
              <a:rPr lang="en-IN" sz="2800" dirty="0"/>
              <a:t>Can declare pointer and regular variables on same line</a:t>
            </a:r>
          </a:p>
          <a:p>
            <a:pPr marL="0" indent="0">
              <a:buNone/>
            </a:pPr>
            <a:endParaRPr lang="en-IN" sz="2800" dirty="0"/>
          </a:p>
          <a:p>
            <a:pPr marL="0" indent="0">
              <a:buNone/>
            </a:pPr>
            <a:endParaRPr lang="en-IN" sz="2800" dirty="0"/>
          </a:p>
          <a:p>
            <a:pPr marL="0" indent="0">
              <a:buNone/>
            </a:pPr>
            <a:endParaRPr lang="en-IN" sz="2800" dirty="0"/>
          </a:p>
          <a:p>
            <a:r>
              <a:rPr lang="en-IN" sz="2800" dirty="0">
                <a:solidFill>
                  <a:srgbClr val="0000FF"/>
                </a:solidFill>
              </a:rPr>
              <a:t>Dereferencing</a:t>
            </a:r>
            <a:r>
              <a:rPr lang="en-IN" sz="2800" dirty="0"/>
              <a:t> a pointer gives the </a:t>
            </a:r>
            <a:r>
              <a:rPr lang="en-IN" sz="2800" dirty="0">
                <a:solidFill>
                  <a:srgbClr val="0000FF"/>
                </a:solidFill>
              </a:rPr>
              <a:t>value</a:t>
            </a:r>
            <a:r>
              <a:rPr lang="en-IN" sz="2800" dirty="0"/>
              <a:t> stored at that address</a:t>
            </a:r>
          </a:p>
          <a:p>
            <a:r>
              <a:rPr lang="en-IN" sz="2800" dirty="0"/>
              <a:t>    Dereferencing is done using * operator</a:t>
            </a:r>
          </a:p>
          <a:p>
            <a:pPr marL="0" indent="0">
              <a:buNone/>
            </a:pPr>
            <a:r>
              <a:rPr lang="en-IN" sz="2800" dirty="0"/>
              <a:t>     If </a:t>
            </a:r>
            <a:r>
              <a:rPr lang="en-IN" sz="2800" dirty="0" err="1">
                <a:solidFill>
                  <a:srgbClr val="0000FF"/>
                </a:solidFill>
              </a:rPr>
              <a:t>ptr</a:t>
            </a:r>
            <a:r>
              <a:rPr lang="en-IN" sz="2800" dirty="0"/>
              <a:t> is a pointer to a variable </a:t>
            </a:r>
            <a:r>
              <a:rPr lang="en-IN" sz="2800" dirty="0" err="1">
                <a:solidFill>
                  <a:srgbClr val="0000FF"/>
                </a:solidFill>
              </a:rPr>
              <a:t>i</a:t>
            </a:r>
            <a:r>
              <a:rPr lang="en-IN" sz="2800" dirty="0"/>
              <a:t> then </a:t>
            </a:r>
            <a:r>
              <a:rPr lang="en-IN" sz="2800" dirty="0">
                <a:solidFill>
                  <a:srgbClr val="0000FF"/>
                </a:solidFill>
              </a:rPr>
              <a:t>*</a:t>
            </a:r>
            <a:r>
              <a:rPr lang="en-IN" sz="2800" dirty="0" err="1">
                <a:solidFill>
                  <a:srgbClr val="0000FF"/>
                </a:solidFill>
              </a:rPr>
              <a:t>ptr</a:t>
            </a:r>
            <a:r>
              <a:rPr lang="en-IN" sz="2800" dirty="0">
                <a:solidFill>
                  <a:srgbClr val="0000FF"/>
                </a:solidFill>
              </a:rPr>
              <a:t> </a:t>
            </a:r>
            <a:r>
              <a:rPr lang="en-IN" sz="2800" dirty="0"/>
              <a:t>means </a:t>
            </a:r>
            <a:r>
              <a:rPr lang="en-IN" sz="2800" dirty="0" err="1">
                <a:solidFill>
                  <a:srgbClr val="0000FF"/>
                </a:solidFill>
              </a:rPr>
              <a:t>i</a:t>
            </a:r>
            <a:endParaRPr lang="en-IN" sz="1600" dirty="0"/>
          </a:p>
          <a:p>
            <a:r>
              <a:rPr lang="en-IN" sz="2800" dirty="0"/>
              <a:t>For  arrays, the </a:t>
            </a:r>
            <a:r>
              <a:rPr lang="en-IN" sz="2800" dirty="0">
                <a:solidFill>
                  <a:srgbClr val="0000FF"/>
                </a:solidFill>
              </a:rPr>
              <a:t>name</a:t>
            </a:r>
            <a:r>
              <a:rPr lang="en-IN" sz="2800" dirty="0"/>
              <a:t> itself is the pointer and points to </a:t>
            </a:r>
            <a:r>
              <a:rPr lang="en-IN" sz="2800" dirty="0">
                <a:solidFill>
                  <a:srgbClr val="0000FF"/>
                </a:solidFill>
              </a:rPr>
              <a:t>first element</a:t>
            </a: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</a:t>
            </a:r>
          </a:p>
          <a:p>
            <a:pPr lvl="1"/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B53885C-3B8F-46F4-9F12-9F2C14BF6DF6}"/>
              </a:ext>
            </a:extLst>
          </p:cNvPr>
          <p:cNvSpPr txBox="1"/>
          <p:nvPr/>
        </p:nvSpPr>
        <p:spPr>
          <a:xfrm>
            <a:off x="4277487" y="3033018"/>
            <a:ext cx="3343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a, b, *x, *y;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x = &amp;a, y = &amp;b;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A17E7AB-48ED-46E6-BAA2-CCE3AA14FEEF}"/>
              </a:ext>
            </a:extLst>
          </p:cNvPr>
          <p:cNvSpPr txBox="1"/>
          <p:nvPr/>
        </p:nvSpPr>
        <p:spPr>
          <a:xfrm>
            <a:off x="716446" y="3033019"/>
            <a:ext cx="3343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a, b, *x, *y;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x = &amp;a, y = &amp;b;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9AC958B9-5609-4B79-B68D-76DC03D95B05}"/>
              </a:ext>
            </a:extLst>
          </p:cNvPr>
          <p:cNvSpPr txBox="1"/>
          <p:nvPr/>
        </p:nvSpPr>
        <p:spPr>
          <a:xfrm>
            <a:off x="8081671" y="3033017"/>
            <a:ext cx="3343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float a, b, *x, *y;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x = &amp;a, y = &amp;b;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B1E8A26-1140-4B9A-8683-C3D2F67CE2B5}"/>
              </a:ext>
            </a:extLst>
          </p:cNvPr>
          <p:cNvSpPr/>
          <p:nvPr/>
        </p:nvSpPr>
        <p:spPr>
          <a:xfrm>
            <a:off x="575950" y="3033017"/>
            <a:ext cx="3240458" cy="1378934"/>
          </a:xfrm>
          <a:prstGeom prst="rect">
            <a:avLst/>
          </a:prstGeom>
          <a:solidFill>
            <a:schemeClr val="accent1">
              <a:alpha val="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61FA513-F177-4C6E-8C8B-FFDCDC6D4355}"/>
              </a:ext>
            </a:extLst>
          </p:cNvPr>
          <p:cNvSpPr/>
          <p:nvPr/>
        </p:nvSpPr>
        <p:spPr>
          <a:xfrm>
            <a:off x="4251048" y="3033017"/>
            <a:ext cx="3240458" cy="1378934"/>
          </a:xfrm>
          <a:prstGeom prst="rect">
            <a:avLst/>
          </a:prstGeom>
          <a:solidFill>
            <a:schemeClr val="accent1">
              <a:alpha val="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87337328-4C5B-4637-A21F-1B52491B423F}"/>
              </a:ext>
            </a:extLst>
          </p:cNvPr>
          <p:cNvSpPr/>
          <p:nvPr/>
        </p:nvSpPr>
        <p:spPr>
          <a:xfrm>
            <a:off x="8028920" y="3061941"/>
            <a:ext cx="3240458" cy="1378934"/>
          </a:xfrm>
          <a:prstGeom prst="rect">
            <a:avLst/>
          </a:prstGeom>
          <a:solidFill>
            <a:schemeClr val="accent1">
              <a:alpha val="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Speech Bubble: Rectangle 16">
            <a:extLst>
              <a:ext uri="{FF2B5EF4-FFF2-40B4-BE49-F238E27FC236}">
                <a16:creationId xmlns:a16="http://schemas.microsoft.com/office/drawing/2014/main" xmlns="" id="{B866E8AE-50F5-41B9-A047-B622C6B92634}"/>
              </a:ext>
            </a:extLst>
          </p:cNvPr>
          <p:cNvSpPr/>
          <p:nvPr/>
        </p:nvSpPr>
        <p:spPr>
          <a:xfrm>
            <a:off x="7343939" y="158740"/>
            <a:ext cx="2305210" cy="527637"/>
          </a:xfrm>
          <a:prstGeom prst="wedgeRectCallout">
            <a:avLst>
              <a:gd name="adj1" fmla="val -50833"/>
              <a:gd name="adj2" fmla="val 1301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The pointer itself takes 8 bytes in memory</a:t>
            </a:r>
          </a:p>
        </p:txBody>
      </p:sp>
    </p:spTree>
    <p:extLst>
      <p:ext uri="{BB962C8B-B14F-4D97-AF65-F5344CB8AC3E}">
        <p14:creationId xmlns:p14="http://schemas.microsoft.com/office/powerpoint/2010/main" xmlns="" val="1618478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A9915B7-933D-41DC-9BE1-1FC73883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5812A424-C52F-4D20-9016-A0BB1ADBC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39411525"/>
              </p:ext>
            </p:extLst>
          </p:nvPr>
        </p:nvGraphicFramePr>
        <p:xfrm>
          <a:off x="253354" y="246490"/>
          <a:ext cx="9012566" cy="6492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876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736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513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Operator</a:t>
                      </a:r>
                      <a:r>
                        <a:rPr lang="en-IN" sz="2400" baseline="0" dirty="0"/>
                        <a:t> Name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Symbol/Sign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Associativity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Brackets (</a:t>
                      </a:r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array subscript</a:t>
                      </a:r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), Post increment/decrement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(), </a:t>
                      </a:r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[]</a:t>
                      </a:r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 ++, --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Left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Unary negation, Pre-increment/decrement, </a:t>
                      </a:r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NOT, (de)reference,</a:t>
                      </a:r>
                      <a:r>
                        <a:rPr lang="en-IN" sz="2400" b="0" baseline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N" sz="2400" b="0" baseline="0" dirty="0" err="1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sizeof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-, ++, --, </a:t>
                      </a:r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!, </a:t>
                      </a:r>
                      <a:r>
                        <a:rPr lang="en-IN" sz="2400" b="1" dirty="0">
                          <a:solidFill>
                            <a:srgbClr val="FF0000"/>
                          </a:solidFill>
                          <a:latin typeface="+mn-lt"/>
                          <a:cs typeface="Calibri" panose="020F0502020204030204" pitchFamily="34" charset="0"/>
                        </a:rPr>
                        <a:t>*</a:t>
                      </a:r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IN" sz="2400" b="1" dirty="0">
                          <a:solidFill>
                            <a:srgbClr val="FF0000"/>
                          </a:solidFill>
                          <a:latin typeface="+mn-lt"/>
                          <a:cs typeface="Calibri" panose="020F0502020204030204" pitchFamily="34" charset="0"/>
                        </a:rPr>
                        <a:t>&amp;</a:t>
                      </a:r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IN" sz="2400" b="1" dirty="0" err="1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sizeof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Right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Multiplication/division/ remainder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*, /, %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Left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Addition/subtraction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+, -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Left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Relational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&lt;,</a:t>
                      </a:r>
                      <a:r>
                        <a:rPr lang="en-IN" sz="2400" b="0" baseline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&lt;=, &gt;, &gt;=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Left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Relational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==,</a:t>
                      </a:r>
                      <a:r>
                        <a:rPr lang="en-IN" sz="2400" b="0" baseline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!=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Left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AND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&amp;&amp;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Left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OR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||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Left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Ternary</a:t>
                      </a:r>
                      <a:r>
                        <a:rPr lang="en-IN" sz="2400" b="0" baseline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Conditional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? :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Right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Assignment, Compound assignment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=, +=, -=, *=, /=, %=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Right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6" name="Up Arrow 6">
            <a:extLst>
              <a:ext uri="{FF2B5EF4-FFF2-40B4-BE49-F238E27FC236}">
                <a16:creationId xmlns:a16="http://schemas.microsoft.com/office/drawing/2014/main" xmlns="" id="{EE44561C-8D86-413F-8B24-917A9A7FAFDA}"/>
              </a:ext>
            </a:extLst>
          </p:cNvPr>
          <p:cNvSpPr/>
          <p:nvPr/>
        </p:nvSpPr>
        <p:spPr>
          <a:xfrm>
            <a:off x="10273036" y="1527123"/>
            <a:ext cx="322077" cy="462233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87E7BB2-BBA4-4325-B1CF-336C631EACBF}"/>
              </a:ext>
            </a:extLst>
          </p:cNvPr>
          <p:cNvSpPr txBox="1"/>
          <p:nvPr/>
        </p:nvSpPr>
        <p:spPr>
          <a:xfrm>
            <a:off x="9422004" y="696126"/>
            <a:ext cx="20483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/>
              <a:t>HIGH PRECEDENCE</a:t>
            </a:r>
            <a:endParaRPr lang="en-US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3F7002C-F1E0-469D-A53A-47C84B84D44E}"/>
              </a:ext>
            </a:extLst>
          </p:cNvPr>
          <p:cNvSpPr txBox="1"/>
          <p:nvPr/>
        </p:nvSpPr>
        <p:spPr>
          <a:xfrm>
            <a:off x="9486678" y="6149457"/>
            <a:ext cx="19189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/>
              <a:t>LOW PRECEDENCE</a:t>
            </a:r>
            <a:endParaRPr lang="en-US" sz="24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147943F4-E1D1-4420-8FD7-76017448A3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58623" y="4103761"/>
            <a:ext cx="2045696" cy="2045696"/>
          </a:xfrm>
          <a:prstGeom prst="rect">
            <a:avLst/>
          </a:prstGeom>
        </p:spPr>
      </p:pic>
      <p:sp>
        <p:nvSpPr>
          <p:cNvPr id="10" name="Rectangular Callout 10">
            <a:extLst>
              <a:ext uri="{FF2B5EF4-FFF2-40B4-BE49-F238E27FC236}">
                <a16:creationId xmlns:a16="http://schemas.microsoft.com/office/drawing/2014/main" xmlns="" id="{FF084F23-6B24-4D00-830C-1FC264BB37D3}"/>
              </a:ext>
            </a:extLst>
          </p:cNvPr>
          <p:cNvSpPr/>
          <p:nvPr/>
        </p:nvSpPr>
        <p:spPr>
          <a:xfrm>
            <a:off x="6204642" y="3742760"/>
            <a:ext cx="4111188" cy="1177109"/>
          </a:xfrm>
          <a:prstGeom prst="wedgeRectCallout">
            <a:avLst>
              <a:gd name="adj1" fmla="val 68540"/>
              <a:gd name="adj2" fmla="val 6590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careful, * can act as multiplication operator as well as dereference operator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7C426A33-D941-4DBF-9E68-7BCCB396C626}"/>
              </a:ext>
            </a:extLst>
          </p:cNvPr>
          <p:cNvSpPr/>
          <p:nvPr/>
        </p:nvSpPr>
        <p:spPr>
          <a:xfrm>
            <a:off x="6128086" y="1444584"/>
            <a:ext cx="252501" cy="576470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B2988005-52E7-4EFB-90EF-3B7F28DE8F91}"/>
              </a:ext>
            </a:extLst>
          </p:cNvPr>
          <p:cNvSpPr/>
          <p:nvPr/>
        </p:nvSpPr>
        <p:spPr>
          <a:xfrm>
            <a:off x="5392590" y="2627341"/>
            <a:ext cx="252501" cy="576470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ular Callout 13">
            <a:extLst>
              <a:ext uri="{FF2B5EF4-FFF2-40B4-BE49-F238E27FC236}">
                <a16:creationId xmlns:a16="http://schemas.microsoft.com/office/drawing/2014/main" xmlns="" id="{B995C770-B735-4F15-9BCE-F1294951A998}"/>
              </a:ext>
            </a:extLst>
          </p:cNvPr>
          <p:cNvSpPr/>
          <p:nvPr/>
        </p:nvSpPr>
        <p:spPr>
          <a:xfrm>
            <a:off x="8020878" y="4998587"/>
            <a:ext cx="2294952" cy="1177109"/>
          </a:xfrm>
          <a:prstGeom prst="wedgeRectCallout">
            <a:avLst>
              <a:gd name="adj1" fmla="val 69749"/>
              <a:gd name="adj2" fmla="val -2866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4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int</a:t>
            </a:r>
            <a:r>
              <a:rPr lang="en-IN" sz="24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a = 10;</a:t>
            </a:r>
          </a:p>
          <a:p>
            <a:r>
              <a:rPr lang="en-IN" sz="24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int</a:t>
            </a:r>
            <a:r>
              <a:rPr lang="en-IN" sz="24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*</a:t>
            </a:r>
            <a:r>
              <a:rPr lang="en-IN" sz="24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ptr</a:t>
            </a:r>
            <a:r>
              <a:rPr lang="en-IN" sz="24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= &amp;a;</a:t>
            </a:r>
          </a:p>
          <a:p>
            <a:r>
              <a:rPr lang="en-IN" sz="24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printf</a:t>
            </a:r>
            <a:r>
              <a:rPr lang="en-IN" sz="24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("%d", 3**</a:t>
            </a:r>
            <a:r>
              <a:rPr lang="en-IN" sz="24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ptr</a:t>
            </a:r>
            <a:r>
              <a:rPr lang="en-IN" sz="24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);</a:t>
            </a:r>
            <a:endParaRPr lang="en-US" sz="24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D74705DF-0B9B-4AA2-8224-B639613200D5}"/>
              </a:ext>
            </a:extLst>
          </p:cNvPr>
          <p:cNvGrpSpPr/>
          <p:nvPr/>
        </p:nvGrpSpPr>
        <p:grpSpPr>
          <a:xfrm>
            <a:off x="6001764" y="5244996"/>
            <a:ext cx="1858617" cy="904461"/>
            <a:chOff x="3286682" y="2292350"/>
            <a:chExt cx="1858617" cy="904461"/>
          </a:xfrm>
        </p:grpSpPr>
        <p:sp>
          <p:nvSpPr>
            <p:cNvPr id="15" name="Rounded Rectangle 15">
              <a:extLst>
                <a:ext uri="{FF2B5EF4-FFF2-40B4-BE49-F238E27FC236}">
                  <a16:creationId xmlns:a16="http://schemas.microsoft.com/office/drawing/2014/main" xmlns="" id="{5C0A5614-48B8-430C-B897-5373A95007E6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F28F19D7-6B6A-4E40-B95C-AC304B748458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xmlns="" id="{7FBB6452-B0D5-485A-9544-4ACAC15A099D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ular Callout 18">
            <a:extLst>
              <a:ext uri="{FF2B5EF4-FFF2-40B4-BE49-F238E27FC236}">
                <a16:creationId xmlns:a16="http://schemas.microsoft.com/office/drawing/2014/main" xmlns="" id="{9CAEADD3-BD72-4255-91B0-8197AF5277C1}"/>
              </a:ext>
            </a:extLst>
          </p:cNvPr>
          <p:cNvSpPr/>
          <p:nvPr/>
        </p:nvSpPr>
        <p:spPr>
          <a:xfrm>
            <a:off x="5159408" y="4636517"/>
            <a:ext cx="828059" cy="578661"/>
          </a:xfrm>
          <a:prstGeom prst="wedgeRectCallout">
            <a:avLst>
              <a:gd name="adj1" fmla="val 82225"/>
              <a:gd name="adj2" fmla="val 9325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910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0" grpId="0" animBg="1"/>
      <p:bldP spid="11" grpId="0" animBg="1"/>
      <p:bldP spid="12" grpId="0" animBg="1"/>
      <p:bldP spid="13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Pointer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11938645" cy="62324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>
                <a:solidFill>
                  <a:schemeClr val="tx1"/>
                </a:solidFill>
              </a:rPr>
              <a:t>Can take a pointer variable add and subtract integers</a:t>
            </a:r>
          </a:p>
          <a:p>
            <a:pPr marL="0" indent="0">
              <a:buNone/>
            </a:pPr>
            <a:r>
              <a:rPr lang="en-IN" dirty="0"/>
              <a:t>Result depends on the type of the pointer</a:t>
            </a:r>
          </a:p>
          <a:p>
            <a:pPr lvl="1"/>
            <a:r>
              <a:rPr lang="en-IN" dirty="0"/>
              <a:t>Pointers to </a:t>
            </a:r>
            <a:r>
              <a:rPr lang="en-IN" dirty="0">
                <a:solidFill>
                  <a:srgbClr val="0000FF"/>
                </a:solidFill>
              </a:rPr>
              <a:t>int</a:t>
            </a:r>
            <a:r>
              <a:rPr lang="en-IN" dirty="0"/>
              <a:t> advance by 4 upon adding 1 or doing ++</a:t>
            </a:r>
          </a:p>
          <a:p>
            <a:pPr lvl="1"/>
            <a:r>
              <a:rPr lang="en-IN" dirty="0"/>
              <a:t>Pointers to </a:t>
            </a:r>
            <a:r>
              <a:rPr lang="en-IN" dirty="0">
                <a:solidFill>
                  <a:srgbClr val="0000FF"/>
                </a:solidFill>
              </a:rPr>
              <a:t>int</a:t>
            </a:r>
            <a:r>
              <a:rPr lang="en-IN" dirty="0"/>
              <a:t> go back by 4 upon subtracting 1 or doing --</a:t>
            </a:r>
          </a:p>
          <a:p>
            <a:pPr lvl="1"/>
            <a:r>
              <a:rPr lang="en-IN" dirty="0"/>
              <a:t>Pointers to </a:t>
            </a:r>
            <a:r>
              <a:rPr lang="en-IN" dirty="0">
                <a:solidFill>
                  <a:srgbClr val="0000FF"/>
                </a:solidFill>
              </a:rPr>
              <a:t>char</a:t>
            </a:r>
            <a:r>
              <a:rPr lang="en-IN" dirty="0"/>
              <a:t> advance by 1 upon adding 1 or doing ++</a:t>
            </a:r>
          </a:p>
          <a:p>
            <a:pPr lvl="1"/>
            <a:r>
              <a:rPr lang="en-IN" dirty="0"/>
              <a:t>Pointers to </a:t>
            </a:r>
            <a:r>
              <a:rPr lang="en-IN" dirty="0">
                <a:solidFill>
                  <a:srgbClr val="0000FF"/>
                </a:solidFill>
              </a:rPr>
              <a:t>char</a:t>
            </a:r>
            <a:r>
              <a:rPr lang="en-IN" dirty="0"/>
              <a:t> go back by 1 upon subtracting 1 or doing --</a:t>
            </a:r>
          </a:p>
          <a:p>
            <a:pPr lvl="1"/>
            <a:r>
              <a:rPr lang="en-IN" dirty="0"/>
              <a:t>Pointers to </a:t>
            </a:r>
            <a:r>
              <a:rPr lang="en-IN" dirty="0">
                <a:solidFill>
                  <a:srgbClr val="0000FF"/>
                </a:solidFill>
              </a:rPr>
              <a:t>double</a:t>
            </a:r>
            <a:r>
              <a:rPr lang="en-IN" dirty="0"/>
              <a:t> advance by 8 upon adding 1 or doing ++</a:t>
            </a:r>
          </a:p>
          <a:p>
            <a:pPr lvl="1"/>
            <a:r>
              <a:rPr lang="en-IN" dirty="0"/>
              <a:t>Pointers to </a:t>
            </a:r>
            <a:r>
              <a:rPr lang="en-IN" dirty="0">
                <a:solidFill>
                  <a:srgbClr val="0000FF"/>
                </a:solidFill>
              </a:rPr>
              <a:t>double</a:t>
            </a:r>
            <a:r>
              <a:rPr lang="en-IN" dirty="0"/>
              <a:t> go back by 8 upon subtracting 1 or doing --</a:t>
            </a:r>
          </a:p>
          <a:p>
            <a:pPr lvl="1"/>
            <a:endParaRPr lang="en-IN" dirty="0"/>
          </a:p>
          <a:p>
            <a:r>
              <a:rPr lang="en-IN" dirty="0"/>
              <a:t>Note: Can’t increment/decrement an array pointer (more on this later)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054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Pointers and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938646" cy="5746376"/>
          </a:xfrm>
        </p:spPr>
        <p:txBody>
          <a:bodyPr/>
          <a:lstStyle/>
          <a:p>
            <a:r>
              <a:rPr lang="en-IN" dirty="0"/>
              <a:t>Array names are pointers to first element of the array</a:t>
            </a:r>
          </a:p>
          <a:p>
            <a:r>
              <a:rPr lang="en-IN" dirty="0"/>
              <a:t>Warning: consecutive addresses only assured in arrays</a:t>
            </a:r>
          </a:p>
          <a:p>
            <a:endParaRPr lang="en-IN" dirty="0"/>
          </a:p>
          <a:p>
            <a:endParaRPr lang="en-IN" dirty="0"/>
          </a:p>
          <a:p>
            <a:r>
              <a:rPr lang="en-IN" sz="2800" dirty="0"/>
              <a:t>a, b need not be placed side-by-side (i.e. 4 bytes apart)  but </a:t>
            </a:r>
            <a:r>
              <a:rPr lang="en-IN" sz="2800" dirty="0" err="1"/>
              <a:t>arr</a:t>
            </a:r>
            <a:r>
              <a:rPr lang="en-IN" sz="2800" dirty="0"/>
              <a:t>[0], </a:t>
            </a:r>
            <a:r>
              <a:rPr lang="en-IN" sz="2800" dirty="0" err="1"/>
              <a:t>arr</a:t>
            </a:r>
            <a:r>
              <a:rPr lang="en-IN" sz="2800" dirty="0"/>
              <a:t>[1] will always be 4 bytes apart (int takes 4 bytes)</a:t>
            </a:r>
          </a:p>
          <a:p>
            <a:r>
              <a:rPr lang="en-IN" dirty="0"/>
              <a:t>Pointer arithmetic often used to traverse (go back and forth in) arrays and calculate offsets</a:t>
            </a:r>
            <a:endParaRPr lang="en-US" dirty="0"/>
          </a:p>
          <a:p>
            <a:r>
              <a:rPr lang="en-IN" dirty="0"/>
              <a:t>        and            both give value of the 3</a:t>
            </a:r>
            <a:r>
              <a:rPr lang="en-IN" baseline="30000" dirty="0"/>
              <a:t>rd</a:t>
            </a:r>
            <a:r>
              <a:rPr lang="en-IN" dirty="0"/>
              <a:t> element in </a:t>
            </a:r>
            <a:r>
              <a:rPr lang="en-IN" dirty="0" err="1"/>
              <a:t>arr</a:t>
            </a:r>
            <a:endParaRPr lang="en-IN" dirty="0"/>
          </a:p>
          <a:p>
            <a:r>
              <a:rPr lang="en-IN" b="1" dirty="0"/>
              <a:t>Warning</a:t>
            </a:r>
            <a:r>
              <a:rPr lang="en-IN" dirty="0"/>
              <a:t>: </a:t>
            </a:r>
            <a:r>
              <a:rPr lang="en-IN" sz="2800" dirty="0" err="1"/>
              <a:t>arr</a:t>
            </a:r>
            <a:r>
              <a:rPr lang="en-IN" sz="2800" dirty="0"/>
              <a:t>++ will give error, </a:t>
            </a:r>
            <a:r>
              <a:rPr lang="en-IN" sz="2800" dirty="0" err="1"/>
              <a:t>ptr</a:t>
            </a:r>
            <a:r>
              <a:rPr lang="en-IN" sz="2800" dirty="0"/>
              <a:t>++ will move pointer to </a:t>
            </a:r>
            <a:r>
              <a:rPr lang="en-IN" sz="2800" dirty="0" err="1"/>
              <a:t>arr</a:t>
            </a:r>
            <a:r>
              <a:rPr lang="en-IN" sz="2800" dirty="0"/>
              <a:t>[1]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886" y="2087666"/>
            <a:ext cx="3439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arr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[10]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 a, b, 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*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arr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3886" y="5221410"/>
            <a:ext cx="977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arr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[2]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85980" y="5221410"/>
            <a:ext cx="13722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*(arr+2)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9995065" y="1178582"/>
            <a:ext cx="1858617" cy="904461"/>
            <a:chOff x="3286682" y="2292350"/>
            <a:chExt cx="1858617" cy="904461"/>
          </a:xfrm>
        </p:grpSpPr>
        <p:sp>
          <p:nvSpPr>
            <p:cNvPr id="9" name="Rounded Rectangle 8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2" name="Rectangular Callout 11"/>
          <p:cNvSpPr/>
          <p:nvPr/>
        </p:nvSpPr>
        <p:spPr>
          <a:xfrm>
            <a:off x="5128591" y="36190"/>
            <a:ext cx="4363865" cy="1142392"/>
          </a:xfrm>
          <a:prstGeom prst="wedgeRectCallout">
            <a:avLst>
              <a:gd name="adj1" fmla="val 72656"/>
              <a:gd name="adj2" fmla="val 6964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array name will always point to the first element of the array. Cannot change that!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9995065" y="2291433"/>
            <a:ext cx="1946345" cy="1946345"/>
          </a:xfrm>
          <a:prstGeom prst="rect">
            <a:avLst/>
          </a:prstGeom>
        </p:spPr>
      </p:pic>
      <p:sp>
        <p:nvSpPr>
          <p:cNvPr id="14" name="Rectangular Callout 13"/>
          <p:cNvSpPr/>
          <p:nvPr/>
        </p:nvSpPr>
        <p:spPr>
          <a:xfrm>
            <a:off x="5128590" y="1392737"/>
            <a:ext cx="4363865" cy="1142392"/>
          </a:xfrm>
          <a:prstGeom prst="wedgeRectCallout">
            <a:avLst>
              <a:gd name="adj1" fmla="val 72656"/>
              <a:gd name="adj2" fmla="val 6964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do fancy pointer arithmetic, we should create a fresh pointer variable e.g.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ptr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0535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7" grpId="0"/>
      <p:bldP spid="1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Pointers and Arrays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6658" y="4268931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66766" y="4268931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86874" y="4268931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06982" y="4268931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27090" y="4268931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649295" y="4268931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82699" y="5680439"/>
            <a:ext cx="4651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6658" y="5926661"/>
            <a:ext cx="7744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a[0]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66766" y="5926661"/>
            <a:ext cx="7744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a[1]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86874" y="5926661"/>
            <a:ext cx="7744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a[2]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23074" y="5926661"/>
            <a:ext cx="7744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a[3]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324534" y="5926661"/>
            <a:ext cx="7744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a[4]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647198" y="5926661"/>
            <a:ext cx="7744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a[5]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56822" y="4412232"/>
            <a:ext cx="1214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22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24534" y="4412232"/>
            <a:ext cx="1214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55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16805" y="4153325"/>
            <a:ext cx="8054398" cy="1387141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18367" y="5541893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000023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1408207" y="4261755"/>
            <a:ext cx="1214178" cy="1124776"/>
            <a:chOff x="1408207" y="4261755"/>
            <a:chExt cx="1214178" cy="1124776"/>
          </a:xfrm>
        </p:grpSpPr>
        <p:sp>
          <p:nvSpPr>
            <p:cNvPr id="26" name="Rectangle 25"/>
            <p:cNvSpPr/>
            <p:nvPr/>
          </p:nvSpPr>
          <p:spPr>
            <a:xfrm>
              <a:off x="1408210" y="4268931"/>
              <a:ext cx="1214175" cy="1117600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408207" y="4670417"/>
              <a:ext cx="12141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000023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1408208" y="4261755"/>
              <a:ext cx="1214175" cy="1119252"/>
              <a:chOff x="3571409" y="4749932"/>
              <a:chExt cx="1214175" cy="1119252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3571409" y="4751584"/>
                <a:ext cx="1214175" cy="1117600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0" name="Isosceles Triangle 29"/>
              <p:cNvSpPr/>
              <p:nvPr/>
            </p:nvSpPr>
            <p:spPr>
              <a:xfrm flipV="1">
                <a:off x="3571409" y="4749932"/>
                <a:ext cx="1214175" cy="321601"/>
              </a:xfrm>
              <a:prstGeom prst="triangle">
                <a:avLst>
                  <a:gd name="adj" fmla="val 50243"/>
                </a:avLst>
              </a:prstGeom>
              <a:noFill/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1" name="Rectangle 30"/>
          <p:cNvSpPr/>
          <p:nvPr/>
        </p:nvSpPr>
        <p:spPr>
          <a:xfrm>
            <a:off x="4356822" y="5541893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000027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686874" y="5541893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000031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010840" y="5541893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000035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342050" y="5541893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000039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9644579" y="5541893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000043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6" name="Bent Arrow 35"/>
          <p:cNvSpPr/>
          <p:nvPr/>
        </p:nvSpPr>
        <p:spPr>
          <a:xfrm rot="10800000" flipH="1">
            <a:off x="1948069" y="5394870"/>
            <a:ext cx="1003831" cy="491197"/>
          </a:xfrm>
          <a:prstGeom prst="bentArrow">
            <a:avLst>
              <a:gd name="adj1" fmla="val 19015"/>
              <a:gd name="adj2" fmla="val 25000"/>
              <a:gd name="adj3" fmla="val 25000"/>
              <a:gd name="adj4" fmla="val 8321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044561" y="4412232"/>
            <a:ext cx="1214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11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88360" y="4412232"/>
            <a:ext cx="1214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33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010840" y="4412232"/>
            <a:ext cx="1214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44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638228" y="4412232"/>
            <a:ext cx="1214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66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13886" y="947170"/>
            <a:ext cx="58080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a[6] = {11,22,33,44,55,66};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13886" y="1668919"/>
            <a:ext cx="250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*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a;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70015" y="2638527"/>
            <a:ext cx="8370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1407065" y="2493574"/>
            <a:ext cx="1214178" cy="1124776"/>
            <a:chOff x="1408207" y="4261755"/>
            <a:chExt cx="1214178" cy="1124776"/>
          </a:xfrm>
        </p:grpSpPr>
        <p:sp>
          <p:nvSpPr>
            <p:cNvPr id="47" name="Rectangle 46"/>
            <p:cNvSpPr/>
            <p:nvPr/>
          </p:nvSpPr>
          <p:spPr>
            <a:xfrm>
              <a:off x="1408210" y="4268931"/>
              <a:ext cx="1214175" cy="1117600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408207" y="4670417"/>
              <a:ext cx="12141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000023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1408208" y="4261755"/>
              <a:ext cx="1214175" cy="1119252"/>
              <a:chOff x="3571409" y="4749932"/>
              <a:chExt cx="1214175" cy="1119252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3571409" y="4751584"/>
                <a:ext cx="1214175" cy="1117600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1" name="Isosceles Triangle 50"/>
              <p:cNvSpPr/>
              <p:nvPr/>
            </p:nvSpPr>
            <p:spPr>
              <a:xfrm flipV="1">
                <a:off x="3571409" y="4749932"/>
                <a:ext cx="1214175" cy="321601"/>
              </a:xfrm>
              <a:prstGeom prst="triangle">
                <a:avLst>
                  <a:gd name="adj" fmla="val 50243"/>
                </a:avLst>
              </a:prstGeom>
              <a:noFill/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52" name="Bent Arrow 51"/>
          <p:cNvSpPr/>
          <p:nvPr/>
        </p:nvSpPr>
        <p:spPr>
          <a:xfrm rot="16200000" flipH="1" flipV="1">
            <a:off x="2599282" y="2922418"/>
            <a:ext cx="1243804" cy="1199887"/>
          </a:xfrm>
          <a:prstGeom prst="bentArrow">
            <a:avLst>
              <a:gd name="adj1" fmla="val 7029"/>
              <a:gd name="adj2" fmla="val 11016"/>
              <a:gd name="adj3" fmla="val 25000"/>
              <a:gd name="adj4" fmla="val 8321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461344" y="956231"/>
            <a:ext cx="250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+= 2;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4" name="Bent Arrow 53"/>
          <p:cNvSpPr/>
          <p:nvPr/>
        </p:nvSpPr>
        <p:spPr>
          <a:xfrm rot="16200000" flipH="1" flipV="1">
            <a:off x="3919387" y="1593246"/>
            <a:ext cx="1243804" cy="3840109"/>
          </a:xfrm>
          <a:prstGeom prst="bentArrow">
            <a:avLst>
              <a:gd name="adj1" fmla="val 7029"/>
              <a:gd name="adj2" fmla="val 11016"/>
              <a:gd name="adj3" fmla="val 25000"/>
              <a:gd name="adj4" fmla="val 8321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461344" y="1663262"/>
            <a:ext cx="250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*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+= 2;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83016" y="4406708"/>
            <a:ext cx="1214175" cy="830997"/>
          </a:xfrm>
          <a:prstGeom prst="rect">
            <a:avLst/>
          </a:prstGeom>
          <a:solidFill>
            <a:srgbClr val="AFD8F8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35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461344" y="2514449"/>
            <a:ext cx="501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("%d",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-a);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7928266" y="33580"/>
            <a:ext cx="1858617" cy="904461"/>
            <a:chOff x="3286682" y="2292350"/>
            <a:chExt cx="1858617" cy="904461"/>
          </a:xfrm>
        </p:grpSpPr>
        <p:sp>
          <p:nvSpPr>
            <p:cNvPr id="59" name="Rounded Rectangle 58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62" name="Rectangular Callout 61"/>
          <p:cNvSpPr/>
          <p:nvPr/>
        </p:nvSpPr>
        <p:spPr>
          <a:xfrm>
            <a:off x="10421668" y="83472"/>
            <a:ext cx="898089" cy="735391"/>
          </a:xfrm>
          <a:prstGeom prst="wedgeRectCallout">
            <a:avLst>
              <a:gd name="adj1" fmla="val -147601"/>
              <a:gd name="adj2" fmla="val -15133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37686" y="161034"/>
            <a:ext cx="1946345" cy="1946345"/>
          </a:xfrm>
          <a:prstGeom prst="rect">
            <a:avLst/>
          </a:prstGeom>
        </p:spPr>
      </p:pic>
      <p:sp>
        <p:nvSpPr>
          <p:cNvPr id="64" name="Rectangular Callout 63"/>
          <p:cNvSpPr/>
          <p:nvPr/>
        </p:nvSpPr>
        <p:spPr>
          <a:xfrm>
            <a:off x="4423338" y="60525"/>
            <a:ext cx="3261598" cy="842710"/>
          </a:xfrm>
          <a:prstGeom prst="wedgeRectCallout">
            <a:avLst>
              <a:gd name="adj1" fmla="val -68754"/>
              <a:gd name="adj2" fmla="val 8516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 the address difference is 31-23 = 8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5" name="Rectangular Callout 64"/>
          <p:cNvSpPr/>
          <p:nvPr/>
        </p:nvSpPr>
        <p:spPr>
          <a:xfrm>
            <a:off x="9345010" y="1100616"/>
            <a:ext cx="2659500" cy="1142491"/>
          </a:xfrm>
          <a:prstGeom prst="wedgeRectCallout">
            <a:avLst>
              <a:gd name="adj1" fmla="val -70357"/>
              <a:gd name="adj2" fmla="val -7505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Yes, but since this is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type, I treat 4 bytes as a unit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96031" y="2139577"/>
            <a:ext cx="1946345" cy="1946345"/>
          </a:xfrm>
          <a:prstGeom prst="rect">
            <a:avLst/>
          </a:prstGeom>
        </p:spPr>
      </p:pic>
      <p:sp>
        <p:nvSpPr>
          <p:cNvPr id="67" name="Rectangular Callout 66"/>
          <p:cNvSpPr/>
          <p:nvPr/>
        </p:nvSpPr>
        <p:spPr>
          <a:xfrm>
            <a:off x="4423338" y="1281101"/>
            <a:ext cx="3261598" cy="1175850"/>
          </a:xfrm>
          <a:prstGeom prst="wedgeRectCallout">
            <a:avLst>
              <a:gd name="adj1" fmla="val -61136"/>
              <a:gd name="adj2" fmla="val 9869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Mr C also disallows subtraction of pointers of different types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8" name="Rectangular Callout 67"/>
          <p:cNvSpPr/>
          <p:nvPr/>
        </p:nvSpPr>
        <p:spPr>
          <a:xfrm>
            <a:off x="8689824" y="2441901"/>
            <a:ext cx="3314686" cy="1142491"/>
          </a:xfrm>
          <a:prstGeom prst="wedgeRectCallout">
            <a:avLst>
              <a:gd name="adj1" fmla="val 7987"/>
              <a:gd name="adj2" fmla="val -7679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Yes, I will give an error if you, for e.g. subtract char* from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19332" y="2989703"/>
            <a:ext cx="979331" cy="371431"/>
          </a:xfrm>
          <a:prstGeom prst="rect">
            <a:avLst/>
          </a:prstGeom>
          <a:solidFill>
            <a:srgbClr val="AFD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421349" y="2903869"/>
            <a:ext cx="11889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000031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71" name="Rectangular Callout 70"/>
          <p:cNvSpPr/>
          <p:nvPr/>
        </p:nvSpPr>
        <p:spPr>
          <a:xfrm>
            <a:off x="4639744" y="2594161"/>
            <a:ext cx="3039797" cy="1175850"/>
          </a:xfrm>
          <a:prstGeom prst="wedgeRectCallout">
            <a:avLst>
              <a:gd name="adj1" fmla="val -73992"/>
              <a:gd name="adj2" fmla="val 1585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we really want to subtract a char* from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*, do a typecast!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092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5" grpId="0"/>
      <p:bldP spid="31" grpId="0"/>
      <p:bldP spid="32" grpId="0"/>
      <p:bldP spid="33" grpId="0"/>
      <p:bldP spid="34" grpId="0"/>
      <p:bldP spid="35" grpId="0"/>
      <p:bldP spid="36" grpId="0" animBg="1"/>
      <p:bldP spid="37" grpId="0"/>
      <p:bldP spid="38" grpId="0"/>
      <p:bldP spid="39" grpId="0"/>
      <p:bldP spid="40" grpId="0"/>
      <p:bldP spid="41" grpId="0"/>
      <p:bldP spid="44" grpId="0"/>
      <p:bldP spid="45" grpId="0"/>
      <p:bldP spid="52" grpId="0" animBg="1"/>
      <p:bldP spid="52" grpId="1" animBg="1"/>
      <p:bldP spid="53" grpId="0"/>
      <p:bldP spid="54" grpId="0" animBg="1"/>
      <p:bldP spid="55" grpId="0"/>
      <p:bldP spid="56" grpId="0" animBg="1"/>
      <p:bldP spid="57" grpId="0"/>
      <p:bldP spid="62" grpId="0" animBg="1"/>
      <p:bldP spid="64" grpId="0" animBg="1"/>
      <p:bldP spid="65" grpId="0" animBg="1"/>
      <p:bldP spid="67" grpId="0" animBg="1"/>
      <p:bldP spid="68" grpId="0" animBg="1"/>
      <p:bldP spid="3" grpId="0" animBg="1"/>
      <p:bldP spid="70" grpId="0"/>
      <p:bldP spid="7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Pointers and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11938645" cy="5300823"/>
          </a:xfrm>
        </p:spPr>
        <p:txBody>
          <a:bodyPr/>
          <a:lstStyle/>
          <a:p>
            <a:r>
              <a:rPr lang="en-IN" dirty="0"/>
              <a:t>Pointers are invaluable in managing strings</a:t>
            </a:r>
          </a:p>
          <a:p>
            <a:r>
              <a:rPr lang="en-IN" dirty="0"/>
              <a:t>Most library functions we use for strings (</a:t>
            </a:r>
            <a:r>
              <a:rPr lang="en-IN" dirty="0" err="1"/>
              <a:t>printf</a:t>
            </a:r>
            <a:r>
              <a:rPr lang="en-IN" dirty="0"/>
              <a:t>, </a:t>
            </a:r>
            <a:r>
              <a:rPr lang="en-IN" dirty="0" err="1"/>
              <a:t>scanf</a:t>
            </a:r>
            <a:r>
              <a:rPr lang="en-IN" dirty="0"/>
              <a:t>, </a:t>
            </a:r>
            <a:r>
              <a:rPr lang="en-IN" dirty="0" err="1"/>
              <a:t>strlen</a:t>
            </a:r>
            <a:r>
              <a:rPr lang="en-IN" dirty="0"/>
              <a:t>, </a:t>
            </a:r>
            <a:r>
              <a:rPr lang="en-IN" dirty="0" err="1"/>
              <a:t>strcat</a:t>
            </a:r>
            <a:r>
              <a:rPr lang="en-IN" dirty="0"/>
              <a:t>, </a:t>
            </a:r>
            <a:r>
              <a:rPr lang="en-IN" dirty="0" err="1"/>
              <a:t>strstr</a:t>
            </a:r>
            <a:r>
              <a:rPr lang="en-IN" dirty="0"/>
              <a:t>, </a:t>
            </a:r>
            <a:r>
              <a:rPr lang="en-IN" dirty="0" err="1"/>
              <a:t>strchr</a:t>
            </a:r>
            <a:r>
              <a:rPr lang="en-IN" dirty="0"/>
              <a:t>) operate with pointers</a:t>
            </a:r>
          </a:p>
          <a:p>
            <a:r>
              <a:rPr lang="en-IN" dirty="0"/>
              <a:t>Really do not care whether the pointer is to beginning of the string or in the middle of the string</a:t>
            </a:r>
          </a:p>
          <a:p>
            <a:r>
              <a:rPr lang="en-IN" dirty="0"/>
              <a:t>Start processing from the location given pointer “points” </a:t>
            </a:r>
            <a:r>
              <a:rPr lang="en-IN" dirty="0">
                <a:sym typeface="Wingdings" panose="05000000000000000000" pitchFamily="2" charset="2"/>
              </a:rPr>
              <a:t>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66131" y="282732"/>
            <a:ext cx="1825867" cy="1825867"/>
          </a:xfrm>
          <a:prstGeom prst="rect">
            <a:avLst/>
          </a:prstGeom>
        </p:spPr>
      </p:pic>
      <p:sp>
        <p:nvSpPr>
          <p:cNvPr id="7" name="Rectangular Callout 6"/>
          <p:cNvSpPr/>
          <p:nvPr/>
        </p:nvSpPr>
        <p:spPr>
          <a:xfrm>
            <a:off x="6517698" y="148676"/>
            <a:ext cx="3848432" cy="842710"/>
          </a:xfrm>
          <a:prstGeom prst="wedgeRectCallout">
            <a:avLst>
              <a:gd name="adj1" fmla="val 70673"/>
              <a:gd name="adj2" fmla="val 10403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char mind[] = "blown";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3886" y="4135127"/>
            <a:ext cx="58080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[] = "Hello World";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*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("%s\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n%s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",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++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);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880806" y="5055756"/>
            <a:ext cx="1858617" cy="904461"/>
            <a:chOff x="3286682" y="2292350"/>
            <a:chExt cx="1858617" cy="904461"/>
          </a:xfrm>
        </p:grpSpPr>
        <p:sp>
          <p:nvSpPr>
            <p:cNvPr id="10" name="Rounded Rectangle 9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3" name="Rectangular Callout 12"/>
          <p:cNvSpPr/>
          <p:nvPr/>
        </p:nvSpPr>
        <p:spPr>
          <a:xfrm>
            <a:off x="7812022" y="4135127"/>
            <a:ext cx="2146987" cy="841491"/>
          </a:xfrm>
          <a:prstGeom prst="wedgeRectCallout">
            <a:avLst>
              <a:gd name="adj1" fmla="val -61136"/>
              <a:gd name="adj2" fmla="val 9869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Hello World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ello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World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508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Variable-length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600328" cy="5746376"/>
          </a:xfrm>
        </p:spPr>
        <p:txBody>
          <a:bodyPr/>
          <a:lstStyle/>
          <a:p>
            <a:r>
              <a:rPr lang="en-IN" dirty="0"/>
              <a:t>So far we have always used arrays with constant length</a:t>
            </a:r>
          </a:p>
          <a:p>
            <a:endParaRPr lang="en-IN" dirty="0"/>
          </a:p>
          <a:p>
            <a:r>
              <a:rPr lang="en-IN" dirty="0"/>
              <a:t>Waste of space – often allocate much more to be “safe”</a:t>
            </a:r>
          </a:p>
          <a:p>
            <a:r>
              <a:rPr lang="en-IN" dirty="0"/>
              <a:t>Also need to remember how much of array actually used</a:t>
            </a:r>
          </a:p>
          <a:p>
            <a:pPr lvl="1"/>
            <a:r>
              <a:rPr lang="en-IN" dirty="0"/>
              <a:t>Rest of the array may be filled with junk (not always zeros)</a:t>
            </a:r>
          </a:p>
          <a:p>
            <a:pPr lvl="1"/>
            <a:r>
              <a:rPr lang="en-IN" dirty="0"/>
              <a:t>In strings NULL character does this job</a:t>
            </a:r>
          </a:p>
          <a:p>
            <a:pPr lvl="1"/>
            <a:r>
              <a:rPr lang="en-IN" dirty="0"/>
              <a:t>For other types of arrays, need to do this ourselves </a:t>
            </a:r>
            <a:r>
              <a:rPr lang="en-IN" dirty="0">
                <a:sym typeface="Wingdings" panose="05000000000000000000" pitchFamily="2" charset="2"/>
              </a:rPr>
              <a:t></a:t>
            </a:r>
          </a:p>
          <a:p>
            <a:r>
              <a:rPr lang="en-IN" dirty="0">
                <a:sym typeface="Wingdings" panose="05000000000000000000" pitchFamily="2" charset="2"/>
              </a:rPr>
              <a:t>Lets us learn ways for </a:t>
            </a:r>
            <a:r>
              <a:rPr lang="en-IN" dirty="0">
                <a:solidFill>
                  <a:srgbClr val="0000FF"/>
                </a:solidFill>
                <a:sym typeface="Wingdings" panose="05000000000000000000" pitchFamily="2" charset="2"/>
              </a:rPr>
              <a:t>on-demand memory allocation</a:t>
            </a:r>
          </a:p>
          <a:p>
            <a:r>
              <a:rPr lang="en-IN" dirty="0">
                <a:sym typeface="Wingdings" panose="05000000000000000000" pitchFamily="2" charset="2"/>
              </a:rPr>
              <a:t>The secret behind </a:t>
            </a:r>
            <a:r>
              <a:rPr lang="en-IN" dirty="0" err="1">
                <a:solidFill>
                  <a:srgbClr val="0000FF"/>
                </a:solidFill>
                <a:sym typeface="Wingdings" panose="05000000000000000000" pitchFamily="2" charset="2"/>
              </a:rPr>
              <a:t>getline</a:t>
            </a:r>
            <a:r>
              <a:rPr lang="en-IN" dirty="0">
                <a:sym typeface="Wingdings" panose="05000000000000000000" pitchFamily="2" charset="2"/>
              </a:rPr>
              <a:t> and other modern functions</a:t>
            </a:r>
          </a:p>
          <a:p>
            <a:r>
              <a:rPr lang="en-IN" dirty="0">
                <a:sym typeface="Wingdings" panose="05000000000000000000" pitchFamily="2" charset="2"/>
              </a:rPr>
              <a:t>Need to include </a:t>
            </a:r>
            <a:r>
              <a:rPr lang="en-IN" dirty="0" err="1">
                <a:sym typeface="Wingdings" panose="05000000000000000000" pitchFamily="2" charset="2"/>
              </a:rPr>
              <a:t>stdlib.h</a:t>
            </a:r>
            <a:r>
              <a:rPr lang="en-IN" dirty="0">
                <a:sym typeface="Wingdings" panose="05000000000000000000" pitchFamily="2" charset="2"/>
              </a:rPr>
              <a:t> for these functions</a:t>
            </a:r>
          </a:p>
          <a:p>
            <a:pPr lvl="1"/>
            <a:r>
              <a:rPr lang="en-IN" dirty="0" err="1">
                <a:sym typeface="Wingdings" panose="05000000000000000000" pitchFamily="2" charset="2"/>
              </a:rPr>
              <a:t>malloc</a:t>
            </a:r>
            <a:r>
              <a:rPr lang="en-IN" dirty="0">
                <a:sym typeface="Wingdings" panose="05000000000000000000" pitchFamily="2" charset="2"/>
              </a:rPr>
              <a:t>(), </a:t>
            </a:r>
            <a:r>
              <a:rPr lang="en-IN" dirty="0" err="1">
                <a:sym typeface="Wingdings" panose="05000000000000000000" pitchFamily="2" charset="2"/>
              </a:rPr>
              <a:t>calloc</a:t>
            </a:r>
            <a:r>
              <a:rPr lang="en-IN" dirty="0">
                <a:sym typeface="Wingdings" panose="05000000000000000000" pitchFamily="2" charset="2"/>
              </a:rPr>
              <a:t>(), </a:t>
            </a:r>
            <a:r>
              <a:rPr lang="en-IN" dirty="0" err="1">
                <a:sym typeface="Wingdings" panose="05000000000000000000" pitchFamily="2" charset="2"/>
              </a:rPr>
              <a:t>realloc</a:t>
            </a:r>
            <a:r>
              <a:rPr lang="en-IN" dirty="0">
                <a:sym typeface="Wingdings" panose="05000000000000000000" pitchFamily="2" charset="2"/>
              </a:rPr>
              <a:t>(), free()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886" y="1479171"/>
            <a:ext cx="28490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c[10];</a:t>
            </a:r>
          </a:p>
        </p:txBody>
      </p:sp>
    </p:spTree>
    <p:extLst>
      <p:ext uri="{BB962C8B-B14F-4D97-AF65-F5344CB8AC3E}">
        <p14:creationId xmlns:p14="http://schemas.microsoft.com/office/powerpoint/2010/main" xmlns="" val="535337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malloc</a:t>
            </a:r>
            <a:r>
              <a:rPr lang="en-IN" dirty="0"/>
              <a:t> – </a:t>
            </a:r>
            <a:r>
              <a:rPr lang="en-IN" b="1" dirty="0"/>
              <a:t>m</a:t>
            </a:r>
            <a:r>
              <a:rPr lang="en-IN" dirty="0"/>
              <a:t>emory </a:t>
            </a:r>
            <a:r>
              <a:rPr lang="en-IN" b="1" dirty="0"/>
              <a:t>alloc</a:t>
            </a:r>
            <a:r>
              <a:rPr lang="en-IN" dirty="0"/>
              <a:t>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We tell </a:t>
            </a:r>
            <a:r>
              <a:rPr lang="en-IN" dirty="0" err="1"/>
              <a:t>malloc</a:t>
            </a:r>
            <a:r>
              <a:rPr lang="en-IN" dirty="0"/>
              <a:t> how many bytes are required</a:t>
            </a:r>
          </a:p>
          <a:p>
            <a:r>
              <a:rPr lang="en-IN" dirty="0" err="1"/>
              <a:t>malloc</a:t>
            </a:r>
            <a:r>
              <a:rPr lang="en-IN" dirty="0"/>
              <a:t> allocates those many </a:t>
            </a:r>
            <a:r>
              <a:rPr lang="en-IN" b="1" dirty="0"/>
              <a:t>consecutive</a:t>
            </a:r>
            <a:r>
              <a:rPr lang="en-IN" dirty="0"/>
              <a:t> bytes</a:t>
            </a:r>
          </a:p>
          <a:p>
            <a:r>
              <a:rPr lang="en-IN" dirty="0"/>
              <a:t>Returns the address of (a pointer to) the first byte</a:t>
            </a:r>
          </a:p>
          <a:p>
            <a:r>
              <a:rPr lang="en-IN" b="1" dirty="0"/>
              <a:t>Warning</a:t>
            </a:r>
            <a:r>
              <a:rPr lang="en-IN" dirty="0"/>
              <a:t>: allocated bytes filled with garbage</a:t>
            </a:r>
          </a:p>
          <a:p>
            <a:r>
              <a:rPr lang="en-IN" b="1" dirty="0"/>
              <a:t>Warning</a:t>
            </a:r>
            <a:r>
              <a:rPr lang="en-IN" dirty="0"/>
              <a:t>: if insufficient memory, NULL pointer returned</a:t>
            </a:r>
          </a:p>
          <a:p>
            <a:r>
              <a:rPr lang="en-IN" dirty="0" err="1"/>
              <a:t>malloc</a:t>
            </a:r>
            <a:r>
              <a:rPr lang="en-IN" dirty="0"/>
              <a:t> has no idea if we are allocating an array of floats or chars – returns a void* pointer – typecast it yourself</a:t>
            </a:r>
          </a:p>
          <a:p>
            <a:r>
              <a:rPr lang="en-IN" dirty="0"/>
              <a:t>The allocated memory can be used safely as an array</a:t>
            </a:r>
          </a:p>
          <a:p>
            <a:r>
              <a:rPr lang="en-IN" dirty="0"/>
              <a:t>See example in accompanying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406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14638</TotalTime>
  <Words>1237</Words>
  <Application>Microsoft Office PowerPoint</Application>
  <PresentationFormat>Custom</PresentationFormat>
  <Paragraphs>197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1_Metropolitan</vt:lpstr>
      <vt:lpstr>ESC101: Fundamentals of Computing</vt:lpstr>
      <vt:lpstr>Pointers</vt:lpstr>
      <vt:lpstr>Slide 3</vt:lpstr>
      <vt:lpstr>Pointer Arithmetic</vt:lpstr>
      <vt:lpstr>Pointers and Arrays</vt:lpstr>
      <vt:lpstr>Pointers and Arrays</vt:lpstr>
      <vt:lpstr>Pointers and Strings</vt:lpstr>
      <vt:lpstr>Variable-length arrays</vt:lpstr>
      <vt:lpstr>malloc – memory allocation</vt:lpstr>
      <vt:lpstr>calloc – contiguous allocation</vt:lpstr>
      <vt:lpstr>realloc – revised allocation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1083</cp:revision>
  <dcterms:created xsi:type="dcterms:W3CDTF">2018-07-30T05:08:11Z</dcterms:created>
  <dcterms:modified xsi:type="dcterms:W3CDTF">2020-02-26T11:45:39Z</dcterms:modified>
</cp:coreProperties>
</file>