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92" r:id="rId2"/>
  </p:sldMasterIdLst>
  <p:notesMasterIdLst>
    <p:notesMasterId r:id="rId13"/>
  </p:notesMasterIdLst>
  <p:sldIdLst>
    <p:sldId id="268" r:id="rId3"/>
    <p:sldId id="259" r:id="rId4"/>
    <p:sldId id="260" r:id="rId5"/>
    <p:sldId id="261" r:id="rId6"/>
    <p:sldId id="270" r:id="rId7"/>
    <p:sldId id="265" r:id="rId8"/>
    <p:sldId id="266" r:id="rId9"/>
    <p:sldId id="263" r:id="rId10"/>
    <p:sldId id="269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1" autoAdjust="0"/>
    <p:restoredTop sz="94722" autoAdjust="0"/>
  </p:normalViewPr>
  <p:slideViewPr>
    <p:cSldViewPr snapToGrid="0">
      <p:cViewPr varScale="1">
        <p:scale>
          <a:sx n="108" d="100"/>
          <a:sy n="108" d="100"/>
        </p:scale>
        <p:origin x="-43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5126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E7B1E-ABB1-46B6-B8A6-8D4F0CECF6C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2594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E7B1E-ABB1-46B6-B8A6-8D4F0CECF6C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120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B7B9-2450-418B-A046-E2C3879C9A42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F14C-5DC3-4DFA-8506-51ED6866BDB0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4FD8-E0E0-4CA4-975E-26121655B062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F755E22-BC43-4D49-9578-DDCD8AECFE11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9653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D2D-9EC0-4F31-85D2-F4C48BAC2F55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0947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5460-7712-4DAC-A337-BB4CDDFDE11E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9559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965-36E5-4BBA-B60B-6A05499492A8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3704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4975-A1F7-4E83-8D89-D5C6A414E393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056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323-1D9C-4347-AB6E-A56B8A43D30E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020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99DA-48FF-4F63-A1AD-D752E11C195D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50885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FBEF-2B7E-4BA9-A9F8-30DFE087F6D3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36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AE87-F954-4869-AABD-0958FA21C327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7734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CBB7AE7-2826-4915-A6AD-CDE2CB158F62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5359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BCA7-61FF-4C69-83B4-1EE7F9C38FAE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3236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6122-0BE0-446C-A2FF-4796182DFFAC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9499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833-7875-4AD4-8FAF-2C1F41414C94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E2C4-CF18-4CDE-963D-19EC2605ED30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109-BF1D-413A-9590-3057D8392182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741-5885-4609-A50C-9EC62ED18CA9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574F-C630-4ED2-977A-52EAC37A5B84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1E9A-D3E7-4F97-908B-87FCF430F91B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87FE-A912-4E50-86A1-2B812F5CFFF3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1F12-36B0-4561-816E-B9D31E845C6A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8DB072C-F5A4-4FFF-AAE2-73A8228D61CF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3958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20733" y="2452577"/>
            <a:ext cx="11950534" cy="914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dirty="0">
                <a:solidFill>
                  <a:srgbClr val="FFC000"/>
                </a:solidFill>
                <a:latin typeface="Garamond" panose="02020404030301010803" pitchFamily="18" charset="0"/>
              </a:rPr>
              <a:t>Introduction to </a:t>
            </a:r>
            <a:r>
              <a:rPr lang="en-IN" sz="6000" b="1" dirty="0">
                <a:solidFill>
                  <a:schemeClr val="bg1"/>
                </a:solidFill>
                <a:latin typeface="Garamond" panose="02020404030301010803" pitchFamily="18" charset="0"/>
              </a:rPr>
              <a:t>Pointers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0F7F2-3251-4B5A-B977-DE08A7BBE4FC}"/>
              </a:ext>
            </a:extLst>
          </p:cNvPr>
          <p:cNvSpPr txBox="1"/>
          <p:nvPr/>
        </p:nvSpPr>
        <p:spPr>
          <a:xfrm>
            <a:off x="4940048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Pointers and Arrays</a:t>
            </a:r>
            <a:endParaRPr lang="en-US" dirty="0"/>
          </a:p>
        </p:txBody>
      </p:sp>
      <p:grpSp>
        <p:nvGrpSpPr>
          <p:cNvPr id="259" name="Group 258"/>
          <p:cNvGrpSpPr/>
          <p:nvPr/>
        </p:nvGrpSpPr>
        <p:grpSpPr>
          <a:xfrm>
            <a:off x="9960467" y="206328"/>
            <a:ext cx="2056189" cy="6324013"/>
            <a:chOff x="9960467" y="206328"/>
            <a:chExt cx="2056189" cy="6324013"/>
          </a:xfrm>
        </p:grpSpPr>
        <p:sp>
          <p:nvSpPr>
            <p:cNvPr id="260" name="Rectangle 259"/>
            <p:cNvSpPr/>
            <p:nvPr/>
          </p:nvSpPr>
          <p:spPr>
            <a:xfrm>
              <a:off x="9960467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10216631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10472795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10728959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10985122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11241286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9960467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7" name="Rectangle 266"/>
            <p:cNvSpPr/>
            <p:nvPr/>
          </p:nvSpPr>
          <p:spPr>
            <a:xfrm>
              <a:off x="10216631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10472795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10728959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10985122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11241286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9960467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10216631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10472795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10728959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10985122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11241286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9960467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10216631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10472795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10728959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10985122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11241286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9960467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10216631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10472795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10728959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10985122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11241286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9960467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10216631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10472795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10728959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10985122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11241286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9960467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10216631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10472795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10728959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10985122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1" name="Rectangle 300"/>
            <p:cNvSpPr/>
            <p:nvPr/>
          </p:nvSpPr>
          <p:spPr>
            <a:xfrm>
              <a:off x="11241286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9960467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10216631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10472795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10728959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10985122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11241286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9960467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10216631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10472795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10728959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10985122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11241286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4" name="Rectangle 313"/>
            <p:cNvSpPr/>
            <p:nvPr/>
          </p:nvSpPr>
          <p:spPr>
            <a:xfrm>
              <a:off x="9960467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10216631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6" name="Rectangle 315"/>
            <p:cNvSpPr/>
            <p:nvPr/>
          </p:nvSpPr>
          <p:spPr>
            <a:xfrm>
              <a:off x="10472795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7" name="Rectangle 316"/>
            <p:cNvSpPr/>
            <p:nvPr/>
          </p:nvSpPr>
          <p:spPr>
            <a:xfrm>
              <a:off x="10728959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8" name="Rectangle 317"/>
            <p:cNvSpPr/>
            <p:nvPr/>
          </p:nvSpPr>
          <p:spPr>
            <a:xfrm>
              <a:off x="10985122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9" name="Rectangle 318"/>
            <p:cNvSpPr/>
            <p:nvPr/>
          </p:nvSpPr>
          <p:spPr>
            <a:xfrm>
              <a:off x="11241286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9960467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10216631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2" name="Rectangle 321"/>
            <p:cNvSpPr/>
            <p:nvPr/>
          </p:nvSpPr>
          <p:spPr>
            <a:xfrm>
              <a:off x="10472795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3" name="Rectangle 322"/>
            <p:cNvSpPr/>
            <p:nvPr/>
          </p:nvSpPr>
          <p:spPr>
            <a:xfrm>
              <a:off x="10728959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10985122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11241286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9960467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7" name="Rectangle 326"/>
            <p:cNvSpPr/>
            <p:nvPr/>
          </p:nvSpPr>
          <p:spPr>
            <a:xfrm>
              <a:off x="10216631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8" name="Rectangle 327"/>
            <p:cNvSpPr/>
            <p:nvPr/>
          </p:nvSpPr>
          <p:spPr>
            <a:xfrm>
              <a:off x="10472795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9" name="Rectangle 328"/>
            <p:cNvSpPr/>
            <p:nvPr/>
          </p:nvSpPr>
          <p:spPr>
            <a:xfrm>
              <a:off x="10728959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10985122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1" name="Rectangle 330"/>
            <p:cNvSpPr/>
            <p:nvPr/>
          </p:nvSpPr>
          <p:spPr>
            <a:xfrm>
              <a:off x="11241286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2" name="Rectangle 331"/>
            <p:cNvSpPr/>
            <p:nvPr/>
          </p:nvSpPr>
          <p:spPr>
            <a:xfrm>
              <a:off x="9960467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10216631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4" name="Rectangle 333"/>
            <p:cNvSpPr/>
            <p:nvPr/>
          </p:nvSpPr>
          <p:spPr>
            <a:xfrm>
              <a:off x="10472795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5" name="Rectangle 334"/>
            <p:cNvSpPr/>
            <p:nvPr/>
          </p:nvSpPr>
          <p:spPr>
            <a:xfrm>
              <a:off x="10728959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6" name="Rectangle 335"/>
            <p:cNvSpPr/>
            <p:nvPr/>
          </p:nvSpPr>
          <p:spPr>
            <a:xfrm>
              <a:off x="10985122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7" name="Rectangle 336"/>
            <p:cNvSpPr/>
            <p:nvPr/>
          </p:nvSpPr>
          <p:spPr>
            <a:xfrm>
              <a:off x="11241286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8" name="Rectangle 337"/>
            <p:cNvSpPr/>
            <p:nvPr/>
          </p:nvSpPr>
          <p:spPr>
            <a:xfrm>
              <a:off x="9960467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10216631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0" name="Rectangle 339"/>
            <p:cNvSpPr/>
            <p:nvPr/>
          </p:nvSpPr>
          <p:spPr>
            <a:xfrm>
              <a:off x="10472795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1" name="Rectangle 340"/>
            <p:cNvSpPr/>
            <p:nvPr/>
          </p:nvSpPr>
          <p:spPr>
            <a:xfrm>
              <a:off x="10728959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2" name="Rectangle 341"/>
            <p:cNvSpPr/>
            <p:nvPr/>
          </p:nvSpPr>
          <p:spPr>
            <a:xfrm>
              <a:off x="10985122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3" name="Rectangle 342"/>
            <p:cNvSpPr/>
            <p:nvPr/>
          </p:nvSpPr>
          <p:spPr>
            <a:xfrm>
              <a:off x="11241286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4" name="Rectangle 343"/>
            <p:cNvSpPr/>
            <p:nvPr/>
          </p:nvSpPr>
          <p:spPr>
            <a:xfrm>
              <a:off x="9960467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5" name="Rectangle 344"/>
            <p:cNvSpPr/>
            <p:nvPr/>
          </p:nvSpPr>
          <p:spPr>
            <a:xfrm>
              <a:off x="10216631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10472795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10728959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10985122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11241286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9960467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1" name="Rectangle 350"/>
            <p:cNvSpPr/>
            <p:nvPr/>
          </p:nvSpPr>
          <p:spPr>
            <a:xfrm>
              <a:off x="10216631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10472795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10728959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4" name="Rectangle 353"/>
            <p:cNvSpPr/>
            <p:nvPr/>
          </p:nvSpPr>
          <p:spPr>
            <a:xfrm>
              <a:off x="10985122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11241286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6" name="Rectangle 355"/>
            <p:cNvSpPr/>
            <p:nvPr/>
          </p:nvSpPr>
          <p:spPr>
            <a:xfrm>
              <a:off x="9960467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7" name="Rectangle 356"/>
            <p:cNvSpPr/>
            <p:nvPr/>
          </p:nvSpPr>
          <p:spPr>
            <a:xfrm>
              <a:off x="10216631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10472795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10728959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10985122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11241286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9960467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10216631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10472795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10728959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10985122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11241286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9960467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10216631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0" name="Rectangle 369"/>
            <p:cNvSpPr/>
            <p:nvPr/>
          </p:nvSpPr>
          <p:spPr>
            <a:xfrm>
              <a:off x="10472795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1" name="Rectangle 370"/>
            <p:cNvSpPr/>
            <p:nvPr/>
          </p:nvSpPr>
          <p:spPr>
            <a:xfrm>
              <a:off x="10728959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2" name="Rectangle 371"/>
            <p:cNvSpPr/>
            <p:nvPr/>
          </p:nvSpPr>
          <p:spPr>
            <a:xfrm>
              <a:off x="10985122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11241286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9960467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10216631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10472795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10728959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10985122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11241286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9960467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10216631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10472795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10728959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10985122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11241286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9960467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10216631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10472795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9" name="Rectangle 388"/>
            <p:cNvSpPr/>
            <p:nvPr/>
          </p:nvSpPr>
          <p:spPr>
            <a:xfrm>
              <a:off x="10728959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10985122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11241286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9960467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10216631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4" name="Rectangle 393"/>
            <p:cNvSpPr/>
            <p:nvPr/>
          </p:nvSpPr>
          <p:spPr>
            <a:xfrm>
              <a:off x="10472795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10728959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6" name="Rectangle 395"/>
            <p:cNvSpPr/>
            <p:nvPr/>
          </p:nvSpPr>
          <p:spPr>
            <a:xfrm>
              <a:off x="10985122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7" name="Rectangle 396"/>
            <p:cNvSpPr/>
            <p:nvPr/>
          </p:nvSpPr>
          <p:spPr>
            <a:xfrm>
              <a:off x="11241286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8" name="Rectangle 397"/>
            <p:cNvSpPr/>
            <p:nvPr/>
          </p:nvSpPr>
          <p:spPr>
            <a:xfrm>
              <a:off x="9960467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9" name="Rectangle 398"/>
            <p:cNvSpPr/>
            <p:nvPr/>
          </p:nvSpPr>
          <p:spPr>
            <a:xfrm>
              <a:off x="10216631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0" name="Rectangle 399"/>
            <p:cNvSpPr/>
            <p:nvPr/>
          </p:nvSpPr>
          <p:spPr>
            <a:xfrm>
              <a:off x="10472795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1" name="Rectangle 400"/>
            <p:cNvSpPr/>
            <p:nvPr/>
          </p:nvSpPr>
          <p:spPr>
            <a:xfrm>
              <a:off x="10728959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2" name="Rectangle 401"/>
            <p:cNvSpPr/>
            <p:nvPr/>
          </p:nvSpPr>
          <p:spPr>
            <a:xfrm>
              <a:off x="10985122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3" name="Rectangle 402"/>
            <p:cNvSpPr/>
            <p:nvPr/>
          </p:nvSpPr>
          <p:spPr>
            <a:xfrm>
              <a:off x="11241286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4" name="Rectangle 403"/>
            <p:cNvSpPr/>
            <p:nvPr/>
          </p:nvSpPr>
          <p:spPr>
            <a:xfrm>
              <a:off x="9960467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10216631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6" name="Rectangle 405"/>
            <p:cNvSpPr/>
            <p:nvPr/>
          </p:nvSpPr>
          <p:spPr>
            <a:xfrm>
              <a:off x="10472795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7" name="Rectangle 406"/>
            <p:cNvSpPr/>
            <p:nvPr/>
          </p:nvSpPr>
          <p:spPr>
            <a:xfrm>
              <a:off x="10728959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8" name="Rectangle 407"/>
            <p:cNvSpPr/>
            <p:nvPr/>
          </p:nvSpPr>
          <p:spPr>
            <a:xfrm>
              <a:off x="10985122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9" name="Rectangle 408"/>
            <p:cNvSpPr/>
            <p:nvPr/>
          </p:nvSpPr>
          <p:spPr>
            <a:xfrm>
              <a:off x="11241286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0" name="Rectangle 409"/>
            <p:cNvSpPr/>
            <p:nvPr/>
          </p:nvSpPr>
          <p:spPr>
            <a:xfrm>
              <a:off x="9960467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1" name="Rectangle 410"/>
            <p:cNvSpPr/>
            <p:nvPr/>
          </p:nvSpPr>
          <p:spPr>
            <a:xfrm>
              <a:off x="10216631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2" name="Rectangle 411"/>
            <p:cNvSpPr/>
            <p:nvPr/>
          </p:nvSpPr>
          <p:spPr>
            <a:xfrm>
              <a:off x="10472795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3" name="Rectangle 412"/>
            <p:cNvSpPr/>
            <p:nvPr/>
          </p:nvSpPr>
          <p:spPr>
            <a:xfrm>
              <a:off x="10728959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4" name="Rectangle 413"/>
            <p:cNvSpPr/>
            <p:nvPr/>
          </p:nvSpPr>
          <p:spPr>
            <a:xfrm>
              <a:off x="10985122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11241286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6" name="Rectangle 415"/>
            <p:cNvSpPr/>
            <p:nvPr/>
          </p:nvSpPr>
          <p:spPr>
            <a:xfrm>
              <a:off x="11504328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7" name="Rectangle 416"/>
            <p:cNvSpPr/>
            <p:nvPr/>
          </p:nvSpPr>
          <p:spPr>
            <a:xfrm>
              <a:off x="11760492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8" name="Rectangle 417"/>
            <p:cNvSpPr/>
            <p:nvPr/>
          </p:nvSpPr>
          <p:spPr>
            <a:xfrm>
              <a:off x="11504328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9" name="Rectangle 418"/>
            <p:cNvSpPr/>
            <p:nvPr/>
          </p:nvSpPr>
          <p:spPr>
            <a:xfrm>
              <a:off x="11760492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0" name="Rectangle 419"/>
            <p:cNvSpPr/>
            <p:nvPr/>
          </p:nvSpPr>
          <p:spPr>
            <a:xfrm>
              <a:off x="11504328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1" name="Rectangle 420"/>
            <p:cNvSpPr/>
            <p:nvPr/>
          </p:nvSpPr>
          <p:spPr>
            <a:xfrm>
              <a:off x="11760492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2" name="Rectangle 421"/>
            <p:cNvSpPr/>
            <p:nvPr/>
          </p:nvSpPr>
          <p:spPr>
            <a:xfrm>
              <a:off x="11504328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3" name="Rectangle 422"/>
            <p:cNvSpPr/>
            <p:nvPr/>
          </p:nvSpPr>
          <p:spPr>
            <a:xfrm>
              <a:off x="11760492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11504328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5" name="Rectangle 424"/>
            <p:cNvSpPr/>
            <p:nvPr/>
          </p:nvSpPr>
          <p:spPr>
            <a:xfrm>
              <a:off x="11760492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6" name="Rectangle 425"/>
            <p:cNvSpPr/>
            <p:nvPr/>
          </p:nvSpPr>
          <p:spPr>
            <a:xfrm>
              <a:off x="11504328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11760492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8" name="Rectangle 427"/>
            <p:cNvSpPr/>
            <p:nvPr/>
          </p:nvSpPr>
          <p:spPr>
            <a:xfrm>
              <a:off x="11504328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9" name="Rectangle 428"/>
            <p:cNvSpPr/>
            <p:nvPr/>
          </p:nvSpPr>
          <p:spPr>
            <a:xfrm>
              <a:off x="11760492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0" name="Rectangle 429"/>
            <p:cNvSpPr/>
            <p:nvPr/>
          </p:nvSpPr>
          <p:spPr>
            <a:xfrm>
              <a:off x="11504328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1" name="Rectangle 430"/>
            <p:cNvSpPr/>
            <p:nvPr/>
          </p:nvSpPr>
          <p:spPr>
            <a:xfrm>
              <a:off x="11760492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11504328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3" name="Rectangle 432"/>
            <p:cNvSpPr/>
            <p:nvPr/>
          </p:nvSpPr>
          <p:spPr>
            <a:xfrm>
              <a:off x="11760492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4" name="Rectangle 433"/>
            <p:cNvSpPr/>
            <p:nvPr/>
          </p:nvSpPr>
          <p:spPr>
            <a:xfrm>
              <a:off x="11504328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5" name="Rectangle 434"/>
            <p:cNvSpPr/>
            <p:nvPr/>
          </p:nvSpPr>
          <p:spPr>
            <a:xfrm>
              <a:off x="11760492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11504328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7" name="Rectangle 436"/>
            <p:cNvSpPr/>
            <p:nvPr/>
          </p:nvSpPr>
          <p:spPr>
            <a:xfrm>
              <a:off x="11760492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8" name="Rectangle 437"/>
            <p:cNvSpPr/>
            <p:nvPr/>
          </p:nvSpPr>
          <p:spPr>
            <a:xfrm>
              <a:off x="11504328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9" name="Rectangle 438"/>
            <p:cNvSpPr/>
            <p:nvPr/>
          </p:nvSpPr>
          <p:spPr>
            <a:xfrm>
              <a:off x="11760492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0" name="Rectangle 439"/>
            <p:cNvSpPr/>
            <p:nvPr/>
          </p:nvSpPr>
          <p:spPr>
            <a:xfrm>
              <a:off x="11504328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1" name="Rectangle 440"/>
            <p:cNvSpPr/>
            <p:nvPr/>
          </p:nvSpPr>
          <p:spPr>
            <a:xfrm>
              <a:off x="11760492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11504328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3" name="Rectangle 442"/>
            <p:cNvSpPr/>
            <p:nvPr/>
          </p:nvSpPr>
          <p:spPr>
            <a:xfrm>
              <a:off x="11760492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4" name="Rectangle 443"/>
            <p:cNvSpPr/>
            <p:nvPr/>
          </p:nvSpPr>
          <p:spPr>
            <a:xfrm>
              <a:off x="11504328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5" name="Rectangle 444"/>
            <p:cNvSpPr/>
            <p:nvPr/>
          </p:nvSpPr>
          <p:spPr>
            <a:xfrm>
              <a:off x="11760492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6" name="Rectangle 445"/>
            <p:cNvSpPr/>
            <p:nvPr/>
          </p:nvSpPr>
          <p:spPr>
            <a:xfrm>
              <a:off x="11504328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7" name="Rectangle 446"/>
            <p:cNvSpPr/>
            <p:nvPr/>
          </p:nvSpPr>
          <p:spPr>
            <a:xfrm>
              <a:off x="11760492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8" name="Rectangle 447"/>
            <p:cNvSpPr/>
            <p:nvPr/>
          </p:nvSpPr>
          <p:spPr>
            <a:xfrm>
              <a:off x="11504328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9" name="Rectangle 448"/>
            <p:cNvSpPr/>
            <p:nvPr/>
          </p:nvSpPr>
          <p:spPr>
            <a:xfrm>
              <a:off x="11760492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0" name="Rectangle 449"/>
            <p:cNvSpPr/>
            <p:nvPr/>
          </p:nvSpPr>
          <p:spPr>
            <a:xfrm>
              <a:off x="11504328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1" name="Rectangle 450"/>
            <p:cNvSpPr/>
            <p:nvPr/>
          </p:nvSpPr>
          <p:spPr>
            <a:xfrm>
              <a:off x="11760492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2" name="Rectangle 451"/>
            <p:cNvSpPr/>
            <p:nvPr/>
          </p:nvSpPr>
          <p:spPr>
            <a:xfrm>
              <a:off x="11504328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3" name="Rectangle 452"/>
            <p:cNvSpPr/>
            <p:nvPr/>
          </p:nvSpPr>
          <p:spPr>
            <a:xfrm>
              <a:off x="11760492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4" name="Rectangle 453"/>
            <p:cNvSpPr/>
            <p:nvPr/>
          </p:nvSpPr>
          <p:spPr>
            <a:xfrm>
              <a:off x="11504328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5" name="Rectangle 454"/>
            <p:cNvSpPr/>
            <p:nvPr/>
          </p:nvSpPr>
          <p:spPr>
            <a:xfrm>
              <a:off x="11760492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6" name="Rectangle 455"/>
            <p:cNvSpPr/>
            <p:nvPr/>
          </p:nvSpPr>
          <p:spPr>
            <a:xfrm>
              <a:off x="11504328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7" name="Rectangle 456"/>
            <p:cNvSpPr/>
            <p:nvPr/>
          </p:nvSpPr>
          <p:spPr>
            <a:xfrm>
              <a:off x="11760492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8" name="Rectangle 457"/>
            <p:cNvSpPr/>
            <p:nvPr/>
          </p:nvSpPr>
          <p:spPr>
            <a:xfrm>
              <a:off x="11504328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9" name="Rectangle 458"/>
            <p:cNvSpPr/>
            <p:nvPr/>
          </p:nvSpPr>
          <p:spPr>
            <a:xfrm>
              <a:off x="11760492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0" name="Rectangle 459"/>
            <p:cNvSpPr/>
            <p:nvPr/>
          </p:nvSpPr>
          <p:spPr>
            <a:xfrm>
              <a:off x="11504328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1" name="Rectangle 460"/>
            <p:cNvSpPr/>
            <p:nvPr/>
          </p:nvSpPr>
          <p:spPr>
            <a:xfrm>
              <a:off x="11760492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2" name="Rectangle 461"/>
            <p:cNvSpPr/>
            <p:nvPr/>
          </p:nvSpPr>
          <p:spPr>
            <a:xfrm>
              <a:off x="11504328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3" name="Rectangle 462"/>
            <p:cNvSpPr/>
            <p:nvPr/>
          </p:nvSpPr>
          <p:spPr>
            <a:xfrm>
              <a:off x="11760492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4" name="Rectangle 463"/>
            <p:cNvSpPr/>
            <p:nvPr/>
          </p:nvSpPr>
          <p:spPr>
            <a:xfrm>
              <a:off x="11504328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5" name="Rectangle 464"/>
            <p:cNvSpPr/>
            <p:nvPr/>
          </p:nvSpPr>
          <p:spPr>
            <a:xfrm>
              <a:off x="11760492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6" name="Rectangle 465"/>
            <p:cNvSpPr/>
            <p:nvPr/>
          </p:nvSpPr>
          <p:spPr>
            <a:xfrm>
              <a:off x="11504328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7" name="Rectangle 466"/>
            <p:cNvSpPr/>
            <p:nvPr/>
          </p:nvSpPr>
          <p:spPr>
            <a:xfrm>
              <a:off x="11760492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3"/>
            <a:ext cx="8605024" cy="5746377"/>
          </a:xfrm>
        </p:spPr>
        <p:txBody>
          <a:bodyPr>
            <a:normAutofit/>
          </a:bodyPr>
          <a:lstStyle/>
          <a:p>
            <a:r>
              <a:rPr lang="en-IN" dirty="0"/>
              <a:t>If we declare an array, a sequence of</a:t>
            </a:r>
            <a:br>
              <a:rPr lang="en-IN" dirty="0"/>
            </a:br>
            <a:r>
              <a:rPr lang="en-IN" dirty="0"/>
              <a:t>addresses get allocated</a:t>
            </a:r>
          </a:p>
          <a:p>
            <a:endParaRPr lang="en-IN" dirty="0"/>
          </a:p>
          <a:p>
            <a:endParaRPr lang="en-IN" dirty="0"/>
          </a:p>
          <a:p>
            <a:r>
              <a:rPr lang="en-IN" sz="2800" dirty="0"/>
              <a:t>Names c and a are actually pointers, c stores the address of c[0], a stores address of a[0]</a:t>
            </a:r>
          </a:p>
          <a:p>
            <a:r>
              <a:rPr lang="en-IN" dirty="0"/>
              <a:t>c[0] is stored at address 000005, c[1] at</a:t>
            </a:r>
            <a:br>
              <a:rPr lang="en-IN" dirty="0"/>
            </a:br>
            <a:r>
              <a:rPr lang="en-IN" dirty="0"/>
              <a:t>address 000006, c[2] at 000007 and so on</a:t>
            </a:r>
          </a:p>
          <a:p>
            <a:r>
              <a:rPr lang="en-IN" dirty="0"/>
              <a:t>a[0] is stored at address 000011, a[1] at</a:t>
            </a:r>
            <a:br>
              <a:rPr lang="en-IN" dirty="0"/>
            </a:br>
            <a:r>
              <a:rPr lang="en-IN" dirty="0"/>
              <a:t>address 000015 (</a:t>
            </a:r>
            <a:r>
              <a:rPr lang="en-IN" dirty="0" err="1"/>
              <a:t>int</a:t>
            </a:r>
            <a:r>
              <a:rPr lang="en-IN" dirty="0"/>
              <a:t> takes 4 bytes), a[2] at</a:t>
            </a:r>
            <a:br>
              <a:rPr lang="en-IN" dirty="0"/>
            </a:br>
            <a:r>
              <a:rPr lang="en-IN" dirty="0"/>
              <a:t>address 000019, and so on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9104242" y="164303"/>
            <a:ext cx="86652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…</a:t>
            </a:r>
          </a:p>
        </p:txBody>
      </p:sp>
      <p:sp>
        <p:nvSpPr>
          <p:cNvPr id="252" name="Rectangle 251"/>
          <p:cNvSpPr/>
          <p:nvPr/>
        </p:nvSpPr>
        <p:spPr>
          <a:xfrm>
            <a:off x="9960467" y="206328"/>
            <a:ext cx="2056189" cy="97912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418453" y="1866713"/>
            <a:ext cx="233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c[5];</a:t>
            </a:r>
          </a:p>
        </p:txBody>
      </p:sp>
      <p:sp>
        <p:nvSpPr>
          <p:cNvPr id="254" name="TextBox 253"/>
          <p:cNvSpPr txBox="1"/>
          <p:nvPr/>
        </p:nvSpPr>
        <p:spPr>
          <a:xfrm>
            <a:off x="418453" y="2471398"/>
            <a:ext cx="233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a[3];</a:t>
            </a:r>
          </a:p>
        </p:txBody>
      </p:sp>
      <p:sp>
        <p:nvSpPr>
          <p:cNvPr id="256" name="Rectangle 255"/>
          <p:cNvSpPr/>
          <p:nvPr/>
        </p:nvSpPr>
        <p:spPr>
          <a:xfrm>
            <a:off x="9951784" y="1414601"/>
            <a:ext cx="2064872" cy="1232898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9971434" y="2900792"/>
            <a:ext cx="2045887" cy="291939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20484" y="1125973"/>
            <a:ext cx="7454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c[0]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c[1]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c[2]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c[3]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c[4]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01609" y="1118264"/>
            <a:ext cx="2221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0   0    0   0    0   1    0    1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70" name="TextBox 469"/>
          <p:cNvSpPr txBox="1"/>
          <p:nvPr/>
        </p:nvSpPr>
        <p:spPr>
          <a:xfrm>
            <a:off x="9801609" y="2601966"/>
            <a:ext cx="2221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0   0    0   0    1    0   1    1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473" name="Group 472"/>
          <p:cNvGrpSpPr/>
          <p:nvPr/>
        </p:nvGrpSpPr>
        <p:grpSpPr>
          <a:xfrm>
            <a:off x="418453" y="207163"/>
            <a:ext cx="1858617" cy="904461"/>
            <a:chOff x="3286682" y="2292350"/>
            <a:chExt cx="1858617" cy="904461"/>
          </a:xfrm>
        </p:grpSpPr>
        <p:sp>
          <p:nvSpPr>
            <p:cNvPr id="474" name="Rounded Rectangle 473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75" name="Oval 474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76" name="Oval 475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477" name="Rectangular Callout 476"/>
          <p:cNvSpPr/>
          <p:nvPr/>
        </p:nvSpPr>
        <p:spPr>
          <a:xfrm>
            <a:off x="2668699" y="208639"/>
            <a:ext cx="6272569" cy="888635"/>
          </a:xfrm>
          <a:prstGeom prst="wedgeRectCallout">
            <a:avLst>
              <a:gd name="adj1" fmla="val -61139"/>
              <a:gd name="adj2" fmla="val -161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Note: Though figure shows</a:t>
            </a:r>
            <a:r>
              <a:rPr kumimoji="0" lang="en-IN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them 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 taking one byte, actually, being pointers (addresses), c and a each would take 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 bytes 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store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8" name="TextBox 477"/>
          <p:cNvSpPr txBox="1"/>
          <p:nvPr/>
        </p:nvSpPr>
        <p:spPr>
          <a:xfrm>
            <a:off x="8520483" y="2592043"/>
            <a:ext cx="7454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a[1]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a[2]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xmlns="" id="{D90369CF-C810-4503-821D-7D4A6FC07967}"/>
              </a:ext>
            </a:extLst>
          </p:cNvPr>
          <p:cNvSpPr/>
          <p:nvPr/>
        </p:nvSpPr>
        <p:spPr>
          <a:xfrm>
            <a:off x="4087907" y="2111494"/>
            <a:ext cx="4760172" cy="769441"/>
          </a:xfrm>
          <a:prstGeom prst="wedgeRectCallout">
            <a:avLst>
              <a:gd name="adj1" fmla="val -22573"/>
              <a:gd name="adj2" fmla="val 103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c is pointer, the whole c[5] denotes the array</a:t>
            </a:r>
          </a:p>
          <a:p>
            <a:r>
              <a:rPr lang="en-IN" dirty="0"/>
              <a:t>    a is pointer, the whole a[3] denotes the array</a:t>
            </a:r>
          </a:p>
        </p:txBody>
      </p:sp>
    </p:spTree>
    <p:extLst>
      <p:ext uri="{BB962C8B-B14F-4D97-AF65-F5344CB8AC3E}">
        <p14:creationId xmlns:p14="http://schemas.microsoft.com/office/powerpoint/2010/main" xmlns="" val="126000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53" grpId="0" uiExpand="1"/>
      <p:bldP spid="254" grpId="0" uiExpand="1"/>
      <p:bldP spid="256" grpId="0" uiExpand="1" animBg="1"/>
      <p:bldP spid="257" grpId="0" uiExpand="1" animBg="1"/>
      <p:bldP spid="5" grpId="0" uiExpand="1"/>
      <p:bldP spid="6" grpId="0" uiExpand="1"/>
      <p:bldP spid="470" grpId="0" uiExpand="1"/>
      <p:bldP spid="477" grpId="0" animBg="1"/>
      <p:bldP spid="478" grpId="0" uiExpand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</a:t>
            </a:r>
            <a:r>
              <a:rPr lang="en-IN" dirty="0" err="1"/>
              <a:t>sizeof</a:t>
            </a:r>
            <a:r>
              <a:rPr lang="en-IN" dirty="0"/>
              <a:t> various variable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5746376"/>
          </a:xfrm>
        </p:spPr>
        <p:txBody>
          <a:bodyPr>
            <a:normAutofit/>
          </a:bodyPr>
          <a:lstStyle/>
          <a:p>
            <a:r>
              <a:rPr lang="en-IN" dirty="0"/>
              <a:t>8 bits     make a byte</a:t>
            </a:r>
          </a:p>
          <a:p>
            <a:r>
              <a:rPr lang="en-IN" dirty="0"/>
              <a:t>char takes 1 byte = 8 bits</a:t>
            </a:r>
          </a:p>
          <a:p>
            <a:pPr lvl="1"/>
            <a:r>
              <a:rPr lang="en-IN" dirty="0"/>
              <a:t>Max value in a char is 127 = 2</a:t>
            </a:r>
            <a:r>
              <a:rPr lang="en-IN" baseline="30000" dirty="0"/>
              <a:t>(8 – 1)</a:t>
            </a:r>
            <a:r>
              <a:rPr lang="en-IN" dirty="0"/>
              <a:t>-1</a:t>
            </a:r>
          </a:p>
          <a:p>
            <a:pPr lvl="1"/>
            <a:endParaRPr lang="en-IN" dirty="0"/>
          </a:p>
          <a:p>
            <a:r>
              <a:rPr lang="en-IN" dirty="0" err="1"/>
              <a:t>int</a:t>
            </a:r>
            <a:r>
              <a:rPr lang="en-IN" dirty="0"/>
              <a:t>/float takes 4 bytes = 32 bits</a:t>
            </a:r>
          </a:p>
          <a:p>
            <a:pPr lvl="1"/>
            <a:r>
              <a:rPr lang="en-IN" dirty="0"/>
              <a:t>Max value in </a:t>
            </a:r>
            <a:r>
              <a:rPr lang="en-IN" dirty="0" err="1"/>
              <a:t>int</a:t>
            </a:r>
            <a:r>
              <a:rPr lang="en-IN" dirty="0"/>
              <a:t> is 2,147,483,647</a:t>
            </a:r>
            <a:br>
              <a:rPr lang="en-IN" dirty="0"/>
            </a:br>
            <a:r>
              <a:rPr lang="en-IN" dirty="0"/>
              <a:t>equal to 2</a:t>
            </a:r>
            <a:r>
              <a:rPr lang="en-IN" baseline="30000" dirty="0"/>
              <a:t>(32 – 1)</a:t>
            </a:r>
            <a:r>
              <a:rPr lang="en-IN" dirty="0"/>
              <a:t>-1 – verify </a:t>
            </a:r>
          </a:p>
          <a:p>
            <a:pPr lvl="1"/>
            <a:r>
              <a:rPr lang="en-IN" dirty="0"/>
              <a:t/>
            </a:r>
            <a:br>
              <a:rPr lang="en-IN" dirty="0"/>
            </a:br>
            <a:endParaRPr lang="en-IN" dirty="0"/>
          </a:p>
          <a:p>
            <a:r>
              <a:rPr lang="en-IN" dirty="0"/>
              <a:t>long/double takes 8 bytes = 64 bits</a:t>
            </a:r>
          </a:p>
          <a:p>
            <a:pPr lvl="1"/>
            <a:r>
              <a:rPr lang="en-IN" dirty="0"/>
              <a:t>Max value in long is </a:t>
            </a:r>
            <a:r>
              <a:rPr lang="en-US" dirty="0"/>
              <a:t>9,223,372,036,854,775,807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equal to 2</a:t>
            </a:r>
            <a:r>
              <a:rPr lang="en-IN" baseline="30000" dirty="0"/>
              <a:t>(64 – 1)</a:t>
            </a:r>
            <a:r>
              <a:rPr lang="en-IN" dirty="0"/>
              <a:t>-1 – verify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674974" y="1260508"/>
            <a:ext cx="2049310" cy="235789"/>
            <a:chOff x="1742930" y="1628257"/>
            <a:chExt cx="4265046" cy="490726"/>
          </a:xfrm>
        </p:grpSpPr>
        <p:sp>
          <p:nvSpPr>
            <p:cNvPr id="5" name="Rectangle 4"/>
            <p:cNvSpPr/>
            <p:nvPr/>
          </p:nvSpPr>
          <p:spPr>
            <a:xfrm>
              <a:off x="174293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27606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0919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34232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7545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40858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494171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47484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626974" y="1260508"/>
            <a:ext cx="256164" cy="23578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37931" y="1194313"/>
            <a:ext cx="1214175" cy="1117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052106" y="1312208"/>
            <a:ext cx="529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=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9581528" y="1655978"/>
            <a:ext cx="2049312" cy="235789"/>
            <a:chOff x="1209797" y="1628257"/>
            <a:chExt cx="4265050" cy="490726"/>
          </a:xfrm>
        </p:grpSpPr>
        <p:sp>
          <p:nvSpPr>
            <p:cNvPr id="16" name="Rectangle 15"/>
            <p:cNvSpPr/>
            <p:nvPr/>
          </p:nvSpPr>
          <p:spPr>
            <a:xfrm>
              <a:off x="174293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7606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80919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4232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7545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40858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4941716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209797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7860202" y="3057917"/>
            <a:ext cx="1214175" cy="11176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074377" y="3175812"/>
            <a:ext cx="529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=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9581531" y="3172761"/>
            <a:ext cx="2049309" cy="235789"/>
            <a:chOff x="1742930" y="1628257"/>
            <a:chExt cx="4265044" cy="490726"/>
          </a:xfrm>
        </p:grpSpPr>
        <p:sp>
          <p:nvSpPr>
            <p:cNvPr id="25" name="Rectangle 24"/>
            <p:cNvSpPr/>
            <p:nvPr/>
          </p:nvSpPr>
          <p:spPr>
            <a:xfrm>
              <a:off x="174293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27606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80919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34232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87545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40858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94171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47484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9581531" y="3405995"/>
            <a:ext cx="2049305" cy="235789"/>
            <a:chOff x="1742930" y="1628257"/>
            <a:chExt cx="4265036" cy="490726"/>
          </a:xfrm>
        </p:grpSpPr>
        <p:sp>
          <p:nvSpPr>
            <p:cNvPr id="32" name="Rectangle 31"/>
            <p:cNvSpPr/>
            <p:nvPr/>
          </p:nvSpPr>
          <p:spPr>
            <a:xfrm>
              <a:off x="174293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27606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80919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34232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87545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40858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494171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47483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9581531" y="3634928"/>
            <a:ext cx="2049309" cy="235789"/>
            <a:chOff x="1742930" y="1628257"/>
            <a:chExt cx="4265044" cy="490726"/>
          </a:xfrm>
        </p:grpSpPr>
        <p:sp>
          <p:nvSpPr>
            <p:cNvPr id="46" name="Rectangle 45"/>
            <p:cNvSpPr/>
            <p:nvPr/>
          </p:nvSpPr>
          <p:spPr>
            <a:xfrm>
              <a:off x="174293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27606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80919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34232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87545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0858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494171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47484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9581531" y="3868162"/>
            <a:ext cx="2049305" cy="235789"/>
            <a:chOff x="1742930" y="1628257"/>
            <a:chExt cx="4265036" cy="490726"/>
          </a:xfrm>
        </p:grpSpPr>
        <p:sp>
          <p:nvSpPr>
            <p:cNvPr id="53" name="Rectangle 52"/>
            <p:cNvSpPr/>
            <p:nvPr/>
          </p:nvSpPr>
          <p:spPr>
            <a:xfrm>
              <a:off x="174293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7606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80919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34232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87545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40858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495478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547483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60" name="Rectangle 59"/>
          <p:cNvSpPr/>
          <p:nvPr/>
        </p:nvSpPr>
        <p:spPr>
          <a:xfrm>
            <a:off x="7860202" y="5282083"/>
            <a:ext cx="1214175" cy="11176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074377" y="5399978"/>
            <a:ext cx="529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=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9603800" y="4934832"/>
            <a:ext cx="2049310" cy="235789"/>
            <a:chOff x="1742930" y="1628257"/>
            <a:chExt cx="4265046" cy="490726"/>
          </a:xfrm>
        </p:grpSpPr>
        <p:sp>
          <p:nvSpPr>
            <p:cNvPr id="63" name="Rectangle 62"/>
            <p:cNvSpPr/>
            <p:nvPr/>
          </p:nvSpPr>
          <p:spPr>
            <a:xfrm>
              <a:off x="174293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27606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80919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34232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87545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40858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494171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547484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9603800" y="5168066"/>
            <a:ext cx="2049310" cy="235789"/>
            <a:chOff x="1742930" y="1628257"/>
            <a:chExt cx="4265046" cy="490726"/>
          </a:xfrm>
        </p:grpSpPr>
        <p:sp>
          <p:nvSpPr>
            <p:cNvPr id="70" name="Rectangle 69"/>
            <p:cNvSpPr/>
            <p:nvPr/>
          </p:nvSpPr>
          <p:spPr>
            <a:xfrm>
              <a:off x="174293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27606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80919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34232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87545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40858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494171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547484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9603800" y="5396999"/>
            <a:ext cx="2049310" cy="235789"/>
            <a:chOff x="1742930" y="1628257"/>
            <a:chExt cx="4265046" cy="490726"/>
          </a:xfrm>
        </p:grpSpPr>
        <p:sp>
          <p:nvSpPr>
            <p:cNvPr id="77" name="Rectangle 76"/>
            <p:cNvSpPr/>
            <p:nvPr/>
          </p:nvSpPr>
          <p:spPr>
            <a:xfrm>
              <a:off x="174293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27606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80919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34232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87545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40858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494171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47484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9603800" y="5630233"/>
            <a:ext cx="2049308" cy="235789"/>
            <a:chOff x="1742930" y="1628257"/>
            <a:chExt cx="4265039" cy="490726"/>
          </a:xfrm>
        </p:grpSpPr>
        <p:sp>
          <p:nvSpPr>
            <p:cNvPr id="84" name="Rectangle 83"/>
            <p:cNvSpPr/>
            <p:nvPr/>
          </p:nvSpPr>
          <p:spPr>
            <a:xfrm>
              <a:off x="174293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27606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80919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334232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87545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40858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494171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5474838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9603800" y="5857714"/>
            <a:ext cx="2049308" cy="235789"/>
            <a:chOff x="1742930" y="1628257"/>
            <a:chExt cx="4265042" cy="490726"/>
          </a:xfrm>
        </p:grpSpPr>
        <p:sp>
          <p:nvSpPr>
            <p:cNvPr id="92" name="Rectangle 91"/>
            <p:cNvSpPr/>
            <p:nvPr/>
          </p:nvSpPr>
          <p:spPr>
            <a:xfrm>
              <a:off x="174293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27606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80919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34232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87545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40858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4941706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47484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9603800" y="6090948"/>
            <a:ext cx="2049308" cy="235789"/>
            <a:chOff x="1742930" y="1628257"/>
            <a:chExt cx="4265042" cy="490726"/>
          </a:xfrm>
        </p:grpSpPr>
        <p:sp>
          <p:nvSpPr>
            <p:cNvPr id="99" name="Rectangle 98"/>
            <p:cNvSpPr/>
            <p:nvPr/>
          </p:nvSpPr>
          <p:spPr>
            <a:xfrm>
              <a:off x="174293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27606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80919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34232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87545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440858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4940996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547484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9603800" y="6319881"/>
            <a:ext cx="2049308" cy="235789"/>
            <a:chOff x="1742930" y="1628257"/>
            <a:chExt cx="4265041" cy="490726"/>
          </a:xfrm>
        </p:grpSpPr>
        <p:sp>
          <p:nvSpPr>
            <p:cNvPr id="106" name="Rectangle 105"/>
            <p:cNvSpPr/>
            <p:nvPr/>
          </p:nvSpPr>
          <p:spPr>
            <a:xfrm>
              <a:off x="174293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27606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80919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334232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87545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440858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4940996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547484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9603800" y="6553115"/>
            <a:ext cx="2049308" cy="235789"/>
            <a:chOff x="1742930" y="1628257"/>
            <a:chExt cx="4265042" cy="490726"/>
          </a:xfrm>
        </p:grpSpPr>
        <p:sp>
          <p:nvSpPr>
            <p:cNvPr id="113" name="Rectangle 112"/>
            <p:cNvSpPr/>
            <p:nvPr/>
          </p:nvSpPr>
          <p:spPr>
            <a:xfrm>
              <a:off x="1742930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27606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809192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3342323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875454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4408585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4940996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5474841" y="1628257"/>
              <a:ext cx="533131" cy="490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pic>
        <p:nvPicPr>
          <p:cNvPr id="195" name="Picture 19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911655"/>
            <a:ext cx="1946345" cy="1946345"/>
          </a:xfrm>
          <a:prstGeom prst="rect">
            <a:avLst/>
          </a:prstGeom>
        </p:spPr>
      </p:pic>
      <p:sp>
        <p:nvSpPr>
          <p:cNvPr id="196" name="Rectangular Callout 195"/>
          <p:cNvSpPr/>
          <p:nvPr/>
        </p:nvSpPr>
        <p:spPr>
          <a:xfrm>
            <a:off x="1805646" y="4464754"/>
            <a:ext cx="5350528" cy="1175943"/>
          </a:xfrm>
          <a:prstGeom prst="wedgeRectCallout">
            <a:avLst>
              <a:gd name="adj1" fmla="val -61745"/>
              <a:gd name="adj2" fmla="val 7691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Why is max value for all these variables always 2</a:t>
            </a:r>
            <a:r>
              <a:rPr kumimoji="0" lang="en-IN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(k – 1)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-1 and not 2</a:t>
            </a:r>
            <a:r>
              <a:rPr kumimoji="0" lang="en-IN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-1 when there are k bits getting used?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7" name="Picture 19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84876" y="2436120"/>
            <a:ext cx="1946345" cy="1946345"/>
          </a:xfrm>
          <a:prstGeom prst="rect">
            <a:avLst/>
          </a:prstGeom>
        </p:spPr>
      </p:pic>
      <p:sp>
        <p:nvSpPr>
          <p:cNvPr id="198" name="Rectangular Callout 197"/>
          <p:cNvSpPr/>
          <p:nvPr/>
        </p:nvSpPr>
        <p:spPr>
          <a:xfrm>
            <a:off x="5443466" y="2319269"/>
            <a:ext cx="4060758" cy="1083253"/>
          </a:xfrm>
          <a:prstGeom prst="wedgeRectCallout">
            <a:avLst>
              <a:gd name="adj1" fmla="val 83012"/>
              <a:gd name="adj2" fmla="val 6732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Because, for signed variables, one bit is reserved for storing the sign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692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 animBg="1"/>
      <p:bldP spid="13" grpId="0" animBg="1"/>
      <p:bldP spid="14" grpId="0"/>
      <p:bldP spid="22" grpId="0" animBg="1"/>
      <p:bldP spid="23" grpId="0"/>
      <p:bldP spid="60" grpId="0" animBg="1"/>
      <p:bldP spid="61" grpId="0"/>
      <p:bldP spid="196" grpId="0" animBg="1"/>
      <p:bldP spid="19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How Mr C stores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5746376"/>
          </a:xfrm>
        </p:spPr>
        <p:txBody>
          <a:bodyPr/>
          <a:lstStyle/>
          <a:p>
            <a:r>
              <a:rPr lang="en-IN" sz="2800" dirty="0"/>
              <a:t>He has a very long chain of bytes</a:t>
            </a:r>
          </a:p>
          <a:p>
            <a:r>
              <a:rPr lang="en-IN" sz="2800" dirty="0"/>
              <a:t>Each byte has a non-negative </a:t>
            </a:r>
            <a:r>
              <a:rPr lang="en-IN" sz="2800" dirty="0">
                <a:solidFill>
                  <a:srgbClr val="0000FF"/>
                </a:solidFill>
              </a:rPr>
              <a:t>"address”</a:t>
            </a:r>
          </a:p>
          <a:p>
            <a:r>
              <a:rPr lang="en-IN" sz="2800" dirty="0"/>
              <a:t>Each address (which is also a number) is stored </a:t>
            </a:r>
          </a:p>
          <a:p>
            <a:r>
              <a:rPr lang="en-IN" sz="2800" dirty="0"/>
              <a:t>using 8 bytes (=64 bits)</a:t>
            </a:r>
          </a:p>
          <a:p>
            <a:r>
              <a:rPr lang="en-IN" sz="2800" dirty="0"/>
              <a:t>Some addresses are reserved for Mr. C </a:t>
            </a:r>
          </a:p>
          <a:p>
            <a:r>
              <a:rPr lang="en-IN" sz="2800" dirty="0"/>
              <a:t>Others can be used by us for variables, e.g.,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8561068" y="164303"/>
            <a:ext cx="14097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…</a:t>
            </a:r>
          </a:p>
        </p:txBody>
      </p:sp>
      <p:sp>
        <p:nvSpPr>
          <p:cNvPr id="252" name="Rectangle 251"/>
          <p:cNvSpPr/>
          <p:nvPr/>
        </p:nvSpPr>
        <p:spPr>
          <a:xfrm>
            <a:off x="9947313" y="206328"/>
            <a:ext cx="2069343" cy="97912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379527" y="4340629"/>
            <a:ext cx="63398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c;      // stored at 000004</a:t>
            </a:r>
          </a:p>
        </p:txBody>
      </p:sp>
      <p:sp>
        <p:nvSpPr>
          <p:cNvPr id="254" name="TextBox 253"/>
          <p:cNvSpPr txBox="1"/>
          <p:nvPr/>
        </p:nvSpPr>
        <p:spPr>
          <a:xfrm>
            <a:off x="379527" y="5008063"/>
            <a:ext cx="65497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a</a:t>
            </a:r>
            <a:r>
              <a:rPr lang="en-IN" sz="4400" dirty="0">
                <a:solidFill>
                  <a:prstClr val="black"/>
                </a:solidFill>
                <a:latin typeface="Arial Narrow" panose="020B0606020202030204" pitchFamily="34" charset="0"/>
              </a:rPr>
              <a:t>;         // stored at 000005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55" name="TextBox 254"/>
          <p:cNvSpPr txBox="1"/>
          <p:nvPr/>
        </p:nvSpPr>
        <p:spPr>
          <a:xfrm>
            <a:off x="333286" y="5632322"/>
            <a:ext cx="659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double d</a:t>
            </a:r>
            <a:r>
              <a:rPr lang="en-IN" sz="4400" dirty="0">
                <a:solidFill>
                  <a:prstClr val="black"/>
                </a:solidFill>
                <a:latin typeface="Arial Narrow" panose="020B0606020202030204" pitchFamily="34" charset="0"/>
              </a:rPr>
              <a:t>;  // stored at 000009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9947313" y="1169425"/>
            <a:ext cx="2069343" cy="25665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9957615" y="1430745"/>
            <a:ext cx="2059041" cy="962584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9947313" y="2412618"/>
            <a:ext cx="2069343" cy="191435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337" name="Group 336"/>
          <p:cNvGrpSpPr/>
          <p:nvPr/>
        </p:nvGrpSpPr>
        <p:grpSpPr>
          <a:xfrm>
            <a:off x="9960467" y="206328"/>
            <a:ext cx="2056189" cy="6324013"/>
            <a:chOff x="9960467" y="206328"/>
            <a:chExt cx="2056189" cy="6324013"/>
          </a:xfrm>
        </p:grpSpPr>
        <p:sp>
          <p:nvSpPr>
            <p:cNvPr id="13" name="Rectangle 12"/>
            <p:cNvSpPr/>
            <p:nvPr/>
          </p:nvSpPr>
          <p:spPr>
            <a:xfrm>
              <a:off x="9960467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216631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472795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728959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985122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1241286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960467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216631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472795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0728959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0985122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1241286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960467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0216631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0472795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0728959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0985122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1241286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9960467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0216631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472795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728959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985122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1241286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960467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0216631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472795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728959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0985122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1241286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9960467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0216631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0472795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0728959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0985122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1241286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9960467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0216631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0472795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0728959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0985122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1241286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9960467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0216631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0472795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0728959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0985122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1241286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9960467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10216631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10472795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0728959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10985122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11241286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9960467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0216631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10472795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10728959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0985122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11241286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9960467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10216631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10472795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0728959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10985122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11241286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9960467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10216631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0472795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10728959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10985122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1241286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9960467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10216631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10472795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10728959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0985122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11241286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9960467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10216631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10472795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10728959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10985122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11241286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9960467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0216631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0472795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10728959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0985122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1241286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9960467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10216631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10472795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10728959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0985122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11241286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9960467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10216631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10472795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10728959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10985122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11241286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9960467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10216631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10472795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10728959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10985122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11241286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9960467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0216631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0472795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10728959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10985122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11241286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9960467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0216631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10472795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0728959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10985122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11241286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9960467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10216631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10472795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10728959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0985122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11241286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9960467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0216631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0472795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10728959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10985122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1241286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9960467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10216631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0472795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10728959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10985122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11241286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9960467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10216631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10472795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0728959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10985122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11241286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9960467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0216631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10472795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10728959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0985122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11241286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9960467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0216631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10472795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10728959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10985122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1241286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11504328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11760492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11504328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11760492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11504328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11760492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11504328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11760492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7" name="Rectangle 266"/>
            <p:cNvSpPr/>
            <p:nvPr/>
          </p:nvSpPr>
          <p:spPr>
            <a:xfrm>
              <a:off x="11504328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11760492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11504328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11760492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11504328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11760492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11504328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11760492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11504328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11760492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11504328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11760492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11504328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11760492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11504328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11760492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11504328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11760492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11504328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11760492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11504328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11760492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11504328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11760492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11504328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11760492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11504328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11760492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11504328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11760492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11504328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11760492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11504328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11760492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1" name="Rectangle 300"/>
            <p:cNvSpPr/>
            <p:nvPr/>
          </p:nvSpPr>
          <p:spPr>
            <a:xfrm>
              <a:off x="11504328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11760492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11504328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11760492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11504328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11760492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11504328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11760492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11504328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11760492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xmlns="" id="{4A9DD175-7CD3-4D06-929A-C83906D30DEC}"/>
              </a:ext>
            </a:extLst>
          </p:cNvPr>
          <p:cNvSpPr/>
          <p:nvPr/>
        </p:nvSpPr>
        <p:spPr>
          <a:xfrm>
            <a:off x="4957398" y="2639518"/>
            <a:ext cx="3014527" cy="537630"/>
          </a:xfrm>
          <a:prstGeom prst="wedgeRectCallout">
            <a:avLst>
              <a:gd name="adj1" fmla="val -71328"/>
              <a:gd name="adj2" fmla="val 94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So there can be a total 2</a:t>
            </a:r>
            <a:r>
              <a:rPr lang="en-IN" baseline="30000" dirty="0"/>
              <a:t>64</a:t>
            </a:r>
            <a:r>
              <a:rPr lang="en-IN" dirty="0"/>
              <a:t>-1 possible addresses in memory</a:t>
            </a:r>
          </a:p>
        </p:txBody>
      </p:sp>
    </p:spTree>
    <p:extLst>
      <p:ext uri="{BB962C8B-B14F-4D97-AF65-F5344CB8AC3E}">
        <p14:creationId xmlns:p14="http://schemas.microsoft.com/office/powerpoint/2010/main" xmlns="" val="311793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51" grpId="0" uiExpand="1"/>
      <p:bldP spid="252" grpId="0" animBg="1"/>
      <p:bldP spid="253" grpId="0"/>
      <p:bldP spid="254" grpId="0"/>
      <p:bldP spid="255" grpId="0"/>
      <p:bldP spid="256" grpId="0" animBg="1"/>
      <p:bldP spid="257" grpId="0" animBg="1"/>
      <p:bldP spid="258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Controlling/managing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2018EDF-6320-46CD-960D-35A2BE49BD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04104" y="2755614"/>
            <a:ext cx="3238576" cy="24598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8216905-8FD3-499A-A2D4-2399DCAA31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36534" y="2323566"/>
            <a:ext cx="4382538" cy="3971440"/>
          </a:xfrm>
          <a:prstGeom prst="rect">
            <a:avLst/>
          </a:prstGeom>
        </p:spPr>
      </p:pic>
      <p:pic>
        <p:nvPicPr>
          <p:cNvPr id="9" name="Picture 4" descr="C:\Users\karkare\AppData\Local\Microsoft\Windows\INetCache\IE\V9IY8K29\MC900053613[1].wmf">
            <a:extLst>
              <a:ext uri="{FF2B5EF4-FFF2-40B4-BE49-F238E27FC236}">
                <a16:creationId xmlns:a16="http://schemas.microsoft.com/office/drawing/2014/main" xmlns="" id="{FAE6484B-EEF3-44AF-BFB1-15AA8E545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10188" y="1169118"/>
            <a:ext cx="1018350" cy="139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049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A pointer is just an address and needs 8 bytes to store</a:t>
            </a:r>
          </a:p>
          <a:p>
            <a:endParaRPr lang="en-IN" dirty="0"/>
          </a:p>
          <a:p>
            <a:r>
              <a:rPr lang="en-IN" dirty="0"/>
              <a:t>Pointers enable us to store/manage memory addresses</a:t>
            </a:r>
          </a:p>
          <a:p>
            <a:endParaRPr lang="en-IN" dirty="0"/>
          </a:p>
          <a:p>
            <a:r>
              <a:rPr lang="en-IN" dirty="0"/>
              <a:t>In some sense Mr C manages a ridiculously huge array!</a:t>
            </a:r>
          </a:p>
          <a:p>
            <a:endParaRPr lang="en-IN" dirty="0"/>
          </a:p>
          <a:p>
            <a:r>
              <a:rPr lang="en-IN" dirty="0"/>
              <a:t>Pointers can allow us to write very beautiful code but it is a very powerful tool – misuse it and you may suffer </a:t>
            </a:r>
            <a:r>
              <a:rPr lang="en-IN" dirty="0">
                <a:sym typeface="Wingdings" panose="05000000000000000000" pitchFamily="2" charset="2"/>
              </a:rPr>
              <a:t>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740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Our first pointer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b="1" dirty="0"/>
              <a:t>How we speak to </a:t>
            </a:r>
            <a:r>
              <a:rPr lang="en-IN" b="1" dirty="0" err="1"/>
              <a:t>mr</a:t>
            </a:r>
            <a:r>
              <a:rPr lang="en-IN" b="1" dirty="0"/>
              <a:t>. compiler</a:t>
            </a:r>
            <a:endParaRPr lang="en-US" b="1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253353" y="1866372"/>
            <a:ext cx="5563247" cy="4991627"/>
          </a:xfrm>
          <a:prstGeom prst="roundRect">
            <a:avLst>
              <a:gd name="adj" fmla="val 8843"/>
            </a:avLst>
          </a:prstGeom>
          <a:ln w="28575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IN" sz="3200" dirty="0">
                <a:latin typeface="Arial Narrow" panose="020B0606020202030204" pitchFamily="34" charset="0"/>
              </a:rPr>
              <a:t>#include &lt;</a:t>
            </a:r>
            <a:r>
              <a:rPr lang="en-IN" sz="3200" dirty="0" err="1">
                <a:latin typeface="Arial Narrow" panose="020B0606020202030204" pitchFamily="34" charset="0"/>
              </a:rPr>
              <a:t>stdio.h</a:t>
            </a:r>
            <a:r>
              <a:rPr lang="en-IN" sz="3200" dirty="0">
                <a:latin typeface="Arial Narrow" panose="020B0606020202030204" pitchFamily="34" charset="0"/>
              </a:rPr>
              <a:t>&gt;</a:t>
            </a:r>
          </a:p>
          <a:p>
            <a:r>
              <a:rPr lang="en-IN" sz="3200" dirty="0" err="1">
                <a:latin typeface="Arial Narrow" panose="020B0606020202030204" pitchFamily="34" charset="0"/>
              </a:rPr>
              <a:t>int</a:t>
            </a:r>
            <a:r>
              <a:rPr lang="en-IN" sz="3200" dirty="0">
                <a:latin typeface="Arial Narrow" panose="020B0606020202030204" pitchFamily="34" charset="0"/>
              </a:rPr>
              <a:t> main(){</a:t>
            </a:r>
          </a:p>
          <a:p>
            <a:r>
              <a:rPr lang="en-IN" sz="3200" dirty="0">
                <a:latin typeface="Arial Narrow" panose="020B0606020202030204" pitchFamily="34" charset="0"/>
              </a:rPr>
              <a:t>  </a:t>
            </a:r>
            <a:r>
              <a:rPr lang="en-IN" sz="3200" dirty="0" err="1">
                <a:latin typeface="Arial Narrow" panose="020B0606020202030204" pitchFamily="34" charset="0"/>
              </a:rPr>
              <a:t>int</a:t>
            </a:r>
            <a:r>
              <a:rPr lang="en-IN" sz="3200" dirty="0">
                <a:latin typeface="Arial Narrow" panose="020B0606020202030204" pitchFamily="34" charset="0"/>
              </a:rPr>
              <a:t> a = 42;</a:t>
            </a:r>
          </a:p>
          <a:p>
            <a:r>
              <a:rPr lang="en-IN" sz="3200" dirty="0">
                <a:latin typeface="Arial Narrow" panose="020B0606020202030204" pitchFamily="34" charset="0"/>
              </a:rPr>
              <a:t>  </a:t>
            </a:r>
            <a:r>
              <a:rPr lang="en-IN" sz="3200" dirty="0" err="1">
                <a:solidFill>
                  <a:srgbClr val="0000FF"/>
                </a:solidFill>
                <a:latin typeface="Arial Narrow" panose="020B0606020202030204" pitchFamily="34" charset="0"/>
              </a:rPr>
              <a:t>int</a:t>
            </a:r>
            <a:r>
              <a:rPr lang="en-IN" sz="3200" dirty="0">
                <a:solidFill>
                  <a:srgbClr val="0000FF"/>
                </a:solidFill>
                <a:latin typeface="Arial Narrow" panose="020B0606020202030204" pitchFamily="34" charset="0"/>
              </a:rPr>
              <a:t> *</a:t>
            </a:r>
            <a:r>
              <a:rPr lang="en-IN" sz="3200" dirty="0" err="1">
                <a:latin typeface="Arial Narrow" panose="020B0606020202030204" pitchFamily="34" charset="0"/>
              </a:rPr>
              <a:t>ptr</a:t>
            </a:r>
            <a:r>
              <a:rPr lang="en-IN" sz="3200" dirty="0">
                <a:latin typeface="Arial Narrow" panose="020B0606020202030204" pitchFamily="34" charset="0"/>
              </a:rPr>
              <a:t>;</a:t>
            </a:r>
          </a:p>
          <a:p>
            <a:r>
              <a:rPr lang="en-IN" sz="3200" dirty="0">
                <a:latin typeface="Arial Narrow" panose="020B0606020202030204" pitchFamily="34" charset="0"/>
              </a:rPr>
              <a:t>  </a:t>
            </a:r>
            <a:r>
              <a:rPr lang="en-IN" sz="3200" dirty="0" err="1">
                <a:latin typeface="Arial Narrow" panose="020B0606020202030204" pitchFamily="34" charset="0"/>
              </a:rPr>
              <a:t>ptr</a:t>
            </a:r>
            <a:r>
              <a:rPr lang="en-IN" sz="3200" dirty="0">
                <a:latin typeface="Arial Narrow" panose="020B0606020202030204" pitchFamily="34" charset="0"/>
              </a:rPr>
              <a:t> = &amp;a;</a:t>
            </a:r>
          </a:p>
          <a:p>
            <a:r>
              <a:rPr lang="en-IN" sz="3200" dirty="0">
                <a:latin typeface="Arial Narrow" panose="020B0606020202030204" pitchFamily="34" charset="0"/>
              </a:rPr>
              <a:t>  </a:t>
            </a:r>
            <a:r>
              <a:rPr lang="en-IN" sz="3200" dirty="0" err="1">
                <a:latin typeface="Arial Narrow" panose="020B0606020202030204" pitchFamily="34" charset="0"/>
              </a:rPr>
              <a:t>printf</a:t>
            </a:r>
            <a:r>
              <a:rPr lang="en-IN" sz="3200" dirty="0">
                <a:latin typeface="Arial Narrow" panose="020B0606020202030204" pitchFamily="34" charset="0"/>
              </a:rPr>
              <a:t>("%d", *</a:t>
            </a:r>
            <a:r>
              <a:rPr lang="en-IN" sz="3200" dirty="0" err="1">
                <a:latin typeface="Arial Narrow" panose="020B0606020202030204" pitchFamily="34" charset="0"/>
              </a:rPr>
              <a:t>ptr</a:t>
            </a:r>
            <a:r>
              <a:rPr lang="en-IN" sz="3200" dirty="0">
                <a:latin typeface="Arial Narrow" panose="020B0606020202030204" pitchFamily="34" charset="0"/>
              </a:rPr>
              <a:t>);</a:t>
            </a:r>
          </a:p>
          <a:p>
            <a:r>
              <a:rPr lang="en-IN" sz="3200" dirty="0">
                <a:latin typeface="Arial Narrow" panose="020B0606020202030204" pitchFamily="34" charset="0"/>
              </a:rPr>
              <a:t>  return 0;</a:t>
            </a:r>
          </a:p>
          <a:p>
            <a:r>
              <a:rPr lang="en-IN" sz="3200" dirty="0">
                <a:latin typeface="Arial Narrow" panose="020B0606020202030204" pitchFamily="34" charset="0"/>
              </a:rPr>
              <a:t>}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b="1" dirty="0"/>
              <a:t>How we usually speak to a human</a:t>
            </a:r>
            <a:endParaRPr lang="en-US" b="1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210300" y="1866372"/>
            <a:ext cx="5834390" cy="4064931"/>
          </a:xfrm>
          <a:prstGeom prst="roundRect">
            <a:avLst>
              <a:gd name="adj" fmla="val 7661"/>
            </a:avLst>
          </a:prstGeom>
          <a:ln w="28575"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r>
              <a:rPr lang="en-IN" sz="2800" dirty="0">
                <a:cs typeface="Arial" panose="020B0604020202020204" pitchFamily="34" charset="0"/>
              </a:rPr>
              <a:t>a is an </a:t>
            </a:r>
            <a:r>
              <a:rPr lang="en-IN" sz="2800" dirty="0" err="1">
                <a:cs typeface="Arial" panose="020B0604020202020204" pitchFamily="34" charset="0"/>
              </a:rPr>
              <a:t>int</a:t>
            </a:r>
            <a:r>
              <a:rPr lang="en-IN" sz="2800" dirty="0">
                <a:cs typeface="Arial" panose="020B0604020202020204" pitchFamily="34" charset="0"/>
              </a:rPr>
              <a:t> variable, value 42</a:t>
            </a:r>
          </a:p>
          <a:p>
            <a:r>
              <a:rPr lang="en-IN" sz="2800" dirty="0" err="1">
                <a:cs typeface="Arial" panose="020B0604020202020204" pitchFamily="34" charset="0"/>
              </a:rPr>
              <a:t>ptr</a:t>
            </a:r>
            <a:r>
              <a:rPr lang="en-IN" sz="2800" dirty="0">
                <a:cs typeface="Arial" panose="020B0604020202020204" pitchFamily="34" charset="0"/>
              </a:rPr>
              <a:t> is a pointer that will store address to an </a:t>
            </a:r>
            <a:r>
              <a:rPr lang="en-IN" sz="2800" dirty="0" err="1">
                <a:cs typeface="Arial" panose="020B0604020202020204" pitchFamily="34" charset="0"/>
              </a:rPr>
              <a:t>int</a:t>
            </a:r>
            <a:r>
              <a:rPr lang="en-IN" sz="2800" dirty="0">
                <a:cs typeface="Arial" panose="020B0604020202020204" pitchFamily="34" charset="0"/>
              </a:rPr>
              <a:t> variable</a:t>
            </a:r>
          </a:p>
          <a:p>
            <a:r>
              <a:rPr lang="en-IN" sz="2800" dirty="0">
                <a:cs typeface="Arial" panose="020B0604020202020204" pitchFamily="34" charset="0"/>
              </a:rPr>
              <a:t>Please store address of a in </a:t>
            </a:r>
            <a:r>
              <a:rPr lang="en-IN" sz="2800" dirty="0" err="1">
                <a:cs typeface="Arial" panose="020B0604020202020204" pitchFamily="34" charset="0"/>
              </a:rPr>
              <a:t>ptr</a:t>
            </a:r>
            <a:endParaRPr lang="en-IN" sz="2800" dirty="0">
              <a:cs typeface="Arial" panose="020B0604020202020204" pitchFamily="34" charset="0"/>
            </a:endParaRPr>
          </a:p>
          <a:p>
            <a:r>
              <a:rPr lang="en-IN" sz="2800" dirty="0">
                <a:cs typeface="Arial" panose="020B0604020202020204" pitchFamily="34" charset="0"/>
              </a:rPr>
              <a:t>Please print the value of the </a:t>
            </a:r>
            <a:r>
              <a:rPr lang="en-IN" sz="2800" dirty="0" err="1">
                <a:cs typeface="Arial" panose="020B0604020202020204" pitchFamily="34" charset="0"/>
              </a:rPr>
              <a:t>int</a:t>
            </a:r>
            <a:r>
              <a:rPr lang="en-IN" sz="2800" dirty="0">
                <a:cs typeface="Arial" panose="020B0604020202020204" pitchFamily="34" charset="0"/>
              </a:rPr>
              <a:t> stored at the address in </a:t>
            </a:r>
            <a:r>
              <a:rPr lang="en-IN" sz="2800" dirty="0" err="1">
                <a:cs typeface="Arial" panose="020B0604020202020204" pitchFamily="34" charset="0"/>
              </a:rPr>
              <a:t>ptr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068985" y="59775"/>
            <a:ext cx="1858617" cy="904461"/>
            <a:chOff x="3286682" y="2292350"/>
            <a:chExt cx="1858617" cy="904461"/>
          </a:xfrm>
        </p:grpSpPr>
        <p:sp>
          <p:nvSpPr>
            <p:cNvPr id="20" name="Rounded Rectangle 19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3402273" y="3355991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945550" y="3355991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776764" y="4712570"/>
            <a:ext cx="465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3557" y="4712569"/>
            <a:ext cx="7745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5216" y="3530070"/>
            <a:ext cx="708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42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45547" y="3757477"/>
            <a:ext cx="121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000023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945548" y="3348815"/>
            <a:ext cx="1214175" cy="1119252"/>
            <a:chOff x="3571409" y="4749932"/>
            <a:chExt cx="1214175" cy="1119252"/>
          </a:xfrm>
        </p:grpSpPr>
        <p:sp>
          <p:nvSpPr>
            <p:cNvPr id="24" name="Rectangle 23"/>
            <p:cNvSpPr/>
            <p:nvPr/>
          </p:nvSpPr>
          <p:spPr>
            <a:xfrm>
              <a:off x="3571409" y="4751584"/>
              <a:ext cx="1214175" cy="1117600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" name="Isosceles Triangle 1"/>
            <p:cNvSpPr/>
            <p:nvPr/>
          </p:nvSpPr>
          <p:spPr>
            <a:xfrm flipV="1">
              <a:off x="3571409" y="4749932"/>
              <a:ext cx="1214175" cy="321601"/>
            </a:xfrm>
            <a:prstGeom prst="triangle">
              <a:avLst>
                <a:gd name="adj" fmla="val 50243"/>
              </a:avLst>
            </a:pr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3300726" y="4367758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000023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845283" y="4367758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000027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Bent Arrow 7"/>
          <p:cNvSpPr/>
          <p:nvPr/>
        </p:nvSpPr>
        <p:spPr>
          <a:xfrm rot="10800000">
            <a:off x="4239305" y="4190986"/>
            <a:ext cx="1356984" cy="491197"/>
          </a:xfrm>
          <a:prstGeom prst="bentArrow">
            <a:avLst>
              <a:gd name="adj1" fmla="val 19015"/>
              <a:gd name="adj2" fmla="val 25000"/>
              <a:gd name="adj3" fmla="val 25000"/>
              <a:gd name="adj4" fmla="val 8321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Rectangular Callout 31"/>
          <p:cNvSpPr/>
          <p:nvPr/>
        </p:nvSpPr>
        <p:spPr>
          <a:xfrm>
            <a:off x="5053497" y="307037"/>
            <a:ext cx="1717215" cy="723261"/>
          </a:xfrm>
          <a:prstGeom prst="wedgeRectCallout">
            <a:avLst>
              <a:gd name="adj1" fmla="val 79272"/>
              <a:gd name="adj2" fmla="val -4081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Whew! Lets begin.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Rectangular Callout 32"/>
          <p:cNvSpPr/>
          <p:nvPr/>
        </p:nvSpPr>
        <p:spPr>
          <a:xfrm>
            <a:off x="4331777" y="1285703"/>
            <a:ext cx="1719042" cy="1875741"/>
          </a:xfrm>
          <a:prstGeom prst="wedgeRectCallout">
            <a:avLst>
              <a:gd name="adj1" fmla="val -189208"/>
              <a:gd name="adj2" fmla="val 9005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 *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means </a:t>
            </a:r>
            <a:r>
              <a:rPr kumimoji="0" lang="en-IN" sz="24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ptr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a 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pointer to an integer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10364102" y="4911654"/>
            <a:ext cx="1946345" cy="1946345"/>
          </a:xfrm>
          <a:prstGeom prst="rect">
            <a:avLst/>
          </a:prstGeom>
        </p:spPr>
      </p:pic>
      <p:sp>
        <p:nvSpPr>
          <p:cNvPr id="43" name="Rectangular Callout 42"/>
          <p:cNvSpPr/>
          <p:nvPr/>
        </p:nvSpPr>
        <p:spPr>
          <a:xfrm>
            <a:off x="7403952" y="4777347"/>
            <a:ext cx="3014812" cy="950705"/>
          </a:xfrm>
          <a:prstGeom prst="wedgeRectCallout">
            <a:avLst>
              <a:gd name="adj1" fmla="val 67236"/>
              <a:gd name="adj2" fmla="val 6373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is stored at internal location 000023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Rectangular Callout 43"/>
          <p:cNvSpPr/>
          <p:nvPr/>
        </p:nvSpPr>
        <p:spPr>
          <a:xfrm>
            <a:off x="8001000" y="5846167"/>
            <a:ext cx="2417764" cy="950705"/>
          </a:xfrm>
          <a:prstGeom prst="wedgeRectCallout">
            <a:avLst>
              <a:gd name="adj1" fmla="val 65588"/>
              <a:gd name="adj2" fmla="val -3558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takes 4 bytes to store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90709" y="2848984"/>
            <a:ext cx="1946345" cy="1946345"/>
          </a:xfrm>
          <a:prstGeom prst="rect">
            <a:avLst/>
          </a:prstGeom>
        </p:spPr>
      </p:pic>
      <p:sp>
        <p:nvSpPr>
          <p:cNvPr id="46" name="Rectangular Callout 45"/>
          <p:cNvSpPr/>
          <p:nvPr/>
        </p:nvSpPr>
        <p:spPr>
          <a:xfrm>
            <a:off x="6653631" y="2737607"/>
            <a:ext cx="3579096" cy="921062"/>
          </a:xfrm>
          <a:prstGeom prst="wedgeRectCallout">
            <a:avLst>
              <a:gd name="adj1" fmla="val 68277"/>
              <a:gd name="adj2" fmla="val 6424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 also have pointes to char, long, float, double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2115722" y="5619524"/>
            <a:ext cx="1223528" cy="1124776"/>
            <a:chOff x="4362955" y="2582596"/>
            <a:chExt cx="1223528" cy="1124776"/>
          </a:xfrm>
        </p:grpSpPr>
        <p:sp>
          <p:nvSpPr>
            <p:cNvPr id="48" name="Rectangle 47"/>
            <p:cNvSpPr/>
            <p:nvPr/>
          </p:nvSpPr>
          <p:spPr>
            <a:xfrm>
              <a:off x="4362955" y="2589772"/>
              <a:ext cx="1214175" cy="1117600"/>
            </a:xfrm>
            <a:prstGeom prst="rect">
              <a:avLst/>
            </a:pr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4372308" y="2582596"/>
              <a:ext cx="1214175" cy="1119252"/>
              <a:chOff x="3571409" y="4749932"/>
              <a:chExt cx="1214175" cy="1119252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3571409" y="4751584"/>
                <a:ext cx="1214175" cy="1117600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1" name="Isosceles Triangle 50"/>
              <p:cNvSpPr/>
              <p:nvPr/>
            </p:nvSpPr>
            <p:spPr>
              <a:xfrm flipV="1">
                <a:off x="3571409" y="4749932"/>
                <a:ext cx="1214175" cy="321601"/>
              </a:xfrm>
              <a:prstGeom prst="triangle">
                <a:avLst>
                  <a:gd name="adj" fmla="val 50243"/>
                </a:avLst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2" name="Group 51"/>
          <p:cNvGrpSpPr/>
          <p:nvPr/>
        </p:nvGrpSpPr>
        <p:grpSpPr>
          <a:xfrm>
            <a:off x="4739120" y="5619524"/>
            <a:ext cx="1223528" cy="1124776"/>
            <a:chOff x="4362955" y="2582596"/>
            <a:chExt cx="1223528" cy="1124776"/>
          </a:xfrm>
        </p:grpSpPr>
        <p:sp>
          <p:nvSpPr>
            <p:cNvPr id="53" name="Rectangle 52"/>
            <p:cNvSpPr/>
            <p:nvPr/>
          </p:nvSpPr>
          <p:spPr>
            <a:xfrm>
              <a:off x="4362955" y="2589772"/>
              <a:ext cx="1214175" cy="1117600"/>
            </a:xfrm>
            <a:prstGeom prst="rect">
              <a:avLst/>
            </a:prstGeom>
            <a:solidFill>
              <a:srgbClr val="F79D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4372308" y="2582596"/>
              <a:ext cx="1214175" cy="1119252"/>
              <a:chOff x="3571409" y="4749932"/>
              <a:chExt cx="1214175" cy="1119252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3571409" y="4751584"/>
                <a:ext cx="1214175" cy="1117600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6" name="Isosceles Triangle 55"/>
              <p:cNvSpPr/>
              <p:nvPr/>
            </p:nvSpPr>
            <p:spPr>
              <a:xfrm flipV="1">
                <a:off x="3571409" y="4749932"/>
                <a:ext cx="1214175" cy="321601"/>
              </a:xfrm>
              <a:prstGeom prst="triangle">
                <a:avLst>
                  <a:gd name="adj" fmla="val 50243"/>
                </a:avLst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7" name="Group 56"/>
          <p:cNvGrpSpPr/>
          <p:nvPr/>
        </p:nvGrpSpPr>
        <p:grpSpPr>
          <a:xfrm>
            <a:off x="6050819" y="5619524"/>
            <a:ext cx="1214175" cy="1124776"/>
            <a:chOff x="4372308" y="2582596"/>
            <a:chExt cx="1214175" cy="1124776"/>
          </a:xfrm>
        </p:grpSpPr>
        <p:sp>
          <p:nvSpPr>
            <p:cNvPr id="58" name="Rectangle 57"/>
            <p:cNvSpPr/>
            <p:nvPr/>
          </p:nvSpPr>
          <p:spPr>
            <a:xfrm>
              <a:off x="4372308" y="2589772"/>
              <a:ext cx="1214175" cy="1117600"/>
            </a:xfrm>
            <a:prstGeom prst="rect">
              <a:avLst/>
            </a:prstGeom>
            <a:solidFill>
              <a:srgbClr val="EDB7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4372308" y="2582596"/>
              <a:ext cx="1214175" cy="1119252"/>
              <a:chOff x="3571409" y="4749932"/>
              <a:chExt cx="1214175" cy="1119252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571409" y="4751584"/>
                <a:ext cx="1214175" cy="1117600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1" name="Isosceles Triangle 60"/>
              <p:cNvSpPr/>
              <p:nvPr/>
            </p:nvSpPr>
            <p:spPr>
              <a:xfrm flipV="1">
                <a:off x="3571409" y="4749932"/>
                <a:ext cx="1214175" cy="321601"/>
              </a:xfrm>
              <a:prstGeom prst="triangle">
                <a:avLst>
                  <a:gd name="adj" fmla="val 50243"/>
                </a:avLst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2" name="Group 61"/>
          <p:cNvGrpSpPr/>
          <p:nvPr/>
        </p:nvGrpSpPr>
        <p:grpSpPr>
          <a:xfrm>
            <a:off x="3427421" y="5619524"/>
            <a:ext cx="1223528" cy="1124776"/>
            <a:chOff x="4372308" y="2582596"/>
            <a:chExt cx="1223528" cy="1124776"/>
          </a:xfrm>
        </p:grpSpPr>
        <p:sp>
          <p:nvSpPr>
            <p:cNvPr id="63" name="Rectangle 62"/>
            <p:cNvSpPr/>
            <p:nvPr/>
          </p:nvSpPr>
          <p:spPr>
            <a:xfrm>
              <a:off x="4381661" y="2589772"/>
              <a:ext cx="1214175" cy="1117600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4372308" y="2582596"/>
              <a:ext cx="1214175" cy="1119252"/>
              <a:chOff x="3571409" y="4749932"/>
              <a:chExt cx="1214175" cy="1119252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3571409" y="4751584"/>
                <a:ext cx="1214175" cy="1117600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6" name="Isosceles Triangle 65"/>
              <p:cNvSpPr/>
              <p:nvPr/>
            </p:nvSpPr>
            <p:spPr>
              <a:xfrm flipV="1">
                <a:off x="3571409" y="4749932"/>
                <a:ext cx="1214175" cy="321601"/>
              </a:xfrm>
              <a:prstGeom prst="triangle">
                <a:avLst>
                  <a:gd name="adj" fmla="val 50243"/>
                </a:avLst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7" name="Rectangular Callout 66"/>
          <p:cNvSpPr/>
          <p:nvPr/>
        </p:nvSpPr>
        <p:spPr>
          <a:xfrm>
            <a:off x="6653631" y="3757477"/>
            <a:ext cx="3579096" cy="921062"/>
          </a:xfrm>
          <a:prstGeom prst="wedgeRectCallout">
            <a:avLst>
              <a:gd name="adj1" fmla="val 68555"/>
              <a:gd name="adj2" fmla="val -3394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these envelope-like boxes take 8 bytes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8" name="Rectangular Callout 32">
            <a:extLst>
              <a:ext uri="{FF2B5EF4-FFF2-40B4-BE49-F238E27FC236}">
                <a16:creationId xmlns:a16="http://schemas.microsoft.com/office/drawing/2014/main" xmlns="" id="{5D49F077-02A8-4ACB-B6BE-477CB8EF36FA}"/>
              </a:ext>
            </a:extLst>
          </p:cNvPr>
          <p:cNvSpPr/>
          <p:nvPr/>
        </p:nvSpPr>
        <p:spPr>
          <a:xfrm>
            <a:off x="9573859" y="674751"/>
            <a:ext cx="898089" cy="735391"/>
          </a:xfrm>
          <a:prstGeom prst="wedgeRectCallout">
            <a:avLst>
              <a:gd name="adj1" fmla="val -121040"/>
              <a:gd name="adj2" fmla="val -6649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529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uiExpand="1" build="p" animBg="1"/>
      <p:bldP spid="12" grpId="0" build="p"/>
      <p:bldP spid="13" grpId="0" uiExpand="1" build="p" animBg="1"/>
      <p:bldP spid="35" grpId="0" animBg="1"/>
      <p:bldP spid="36" grpId="0" animBg="1"/>
      <p:bldP spid="37" grpId="0"/>
      <p:bldP spid="38" grpId="0"/>
      <p:bldP spid="39" grpId="0"/>
      <p:bldP spid="40" grpId="0"/>
      <p:bldP spid="28" grpId="0"/>
      <p:bldP spid="29" grpId="0"/>
      <p:bldP spid="8" grpId="0" animBg="1"/>
      <p:bldP spid="32" grpId="0" animBg="1"/>
      <p:bldP spid="33" grpId="0" animBg="1"/>
      <p:bldP spid="43" grpId="0" animBg="1"/>
      <p:bldP spid="44" grpId="0" animBg="1"/>
      <p:bldP spid="46" grpId="0" animBg="1"/>
      <p:bldP spid="67" grpId="0" animBg="1"/>
      <p:bldP spid="6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Pointers with </a:t>
            </a:r>
            <a:r>
              <a:rPr lang="en-IN" dirty="0" err="1"/>
              <a:t>printf</a:t>
            </a:r>
            <a:r>
              <a:rPr lang="en-IN" dirty="0"/>
              <a:t> and </a:t>
            </a:r>
            <a:r>
              <a:rPr lang="en-IN" dirty="0" err="1"/>
              <a:t>scanf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5746376"/>
          </a:xfrm>
        </p:spPr>
        <p:txBody>
          <a:bodyPr/>
          <a:lstStyle/>
          <a:p>
            <a:r>
              <a:rPr lang="en-IN" dirty="0"/>
              <a:t>Pointers contain addresses, so to print the address itself, use the %</a:t>
            </a:r>
            <a:r>
              <a:rPr lang="en-IN" dirty="0" err="1"/>
              <a:t>ld</a:t>
            </a:r>
            <a:r>
              <a:rPr lang="en-IN" dirty="0"/>
              <a:t> format since addresses are 8 byte long</a:t>
            </a:r>
          </a:p>
          <a:p>
            <a:r>
              <a:rPr lang="en-IN" dirty="0"/>
              <a:t>To print value at an address given by a pointer, first </a:t>
            </a:r>
            <a:r>
              <a:rPr lang="en-IN" dirty="0">
                <a:solidFill>
                  <a:srgbClr val="0000FF"/>
                </a:solidFill>
              </a:rPr>
              <a:t>dereference</a:t>
            </a:r>
            <a:r>
              <a:rPr lang="en-IN" dirty="0"/>
              <a:t> the pointer using * operator</a:t>
            </a:r>
          </a:p>
          <a:p>
            <a:endParaRPr lang="en-IN" dirty="0"/>
          </a:p>
          <a:p>
            <a:r>
              <a:rPr lang="en-IN" dirty="0" err="1"/>
              <a:t>Scanf</a:t>
            </a:r>
            <a:r>
              <a:rPr lang="en-IN" dirty="0"/>
              <a:t> requires the address of the variable where input is to be stored. Can pass it the referenced address</a:t>
            </a:r>
          </a:p>
          <a:p>
            <a:endParaRPr lang="en-IN" dirty="0"/>
          </a:p>
          <a:p>
            <a:r>
              <a:rPr lang="en-IN" dirty="0"/>
              <a:t>or else pass it a pointer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808" y="2922983"/>
            <a:ext cx="3896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("%d", 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808" y="4536548"/>
            <a:ext cx="3896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scanf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("%d", &amp;a);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808" y="5697274"/>
            <a:ext cx="3896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scanf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("%d",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359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2120863" cy="5746376"/>
          </a:xfrm>
        </p:spPr>
        <p:txBody>
          <a:bodyPr/>
          <a:lstStyle/>
          <a:p>
            <a:r>
              <a:rPr lang="en-IN" dirty="0"/>
              <a:t>Can have pointers to a char variable, </a:t>
            </a:r>
            <a:r>
              <a:rPr lang="en-IN" dirty="0" err="1"/>
              <a:t>int</a:t>
            </a:r>
            <a:r>
              <a:rPr lang="en-IN" dirty="0"/>
              <a:t> variable, long variable, float variable, double variable</a:t>
            </a:r>
          </a:p>
          <a:p>
            <a:r>
              <a:rPr lang="en-IN" dirty="0"/>
              <a:t>Can have pointers to arrays of all kinds of variables</a:t>
            </a:r>
          </a:p>
          <a:p>
            <a:r>
              <a:rPr lang="en-IN" dirty="0"/>
              <a:t>All pointers stored internally as 8 byte non-negative integers</a:t>
            </a:r>
          </a:p>
          <a:p>
            <a:r>
              <a:rPr lang="en-IN" dirty="0"/>
              <a:t>NULL pointer – one that stores address 00000000</a:t>
            </a:r>
          </a:p>
          <a:p>
            <a:pPr lvl="1"/>
            <a:r>
              <a:rPr lang="en-IN" dirty="0">
                <a:solidFill>
                  <a:srgbClr val="0000FF"/>
                </a:solidFill>
              </a:rPr>
              <a:t>Named constant </a:t>
            </a:r>
            <a:r>
              <a:rPr lang="en-IN" dirty="0"/>
              <a:t>NULL can be used to check if a pointer is NULL</a:t>
            </a:r>
          </a:p>
          <a:p>
            <a:pPr lvl="1"/>
            <a:r>
              <a:rPr lang="en-IN" dirty="0"/>
              <a:t>Do not confuse with NULL character '\0' – that has a valid ASCII value 0</a:t>
            </a:r>
          </a:p>
          <a:p>
            <a:pPr lvl="1"/>
            <a:r>
              <a:rPr lang="en-IN" dirty="0"/>
              <a:t>NULL character </a:t>
            </a:r>
            <a:r>
              <a:rPr lang="en-IN" b="1" dirty="0"/>
              <a:t>is actually used </a:t>
            </a:r>
            <a:r>
              <a:rPr lang="en-IN" dirty="0"/>
              <a:t>to indicate that string is over</a:t>
            </a:r>
          </a:p>
          <a:p>
            <a:pPr lvl="1"/>
            <a:r>
              <a:rPr lang="en-IN" dirty="0"/>
              <a:t>WARNING: NULL pointers may be returned by some </a:t>
            </a:r>
            <a:r>
              <a:rPr lang="en-IN" dirty="0" err="1"/>
              <a:t>string.h</a:t>
            </a:r>
            <a:r>
              <a:rPr lang="en-IN" dirty="0"/>
              <a:t> functions e.g. </a:t>
            </a:r>
            <a:r>
              <a:rPr lang="en-IN" dirty="0" err="1"/>
              <a:t>strstr</a:t>
            </a:r>
            <a:endParaRPr lang="en-IN" dirty="0"/>
          </a:p>
          <a:p>
            <a:r>
              <a:rPr lang="en-IN" dirty="0"/>
              <a:t>Do not try to read from/write to address 00000000</a:t>
            </a:r>
          </a:p>
          <a:p>
            <a:pPr lvl="1"/>
            <a:r>
              <a:rPr lang="en-IN" dirty="0"/>
              <a:t>Reserved by Mr C or else the operating system</a:t>
            </a:r>
          </a:p>
          <a:p>
            <a:pPr lvl="1"/>
            <a:r>
              <a:rPr lang="en-IN" dirty="0"/>
              <a:t>Doing so will cause a </a:t>
            </a:r>
            <a:r>
              <a:rPr lang="en-IN" dirty="0" err="1"/>
              <a:t>segfault</a:t>
            </a:r>
            <a:r>
              <a:rPr lang="en-IN" dirty="0"/>
              <a:t> and crash your program/even your computer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33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Pointers and Arrays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4558AD89-9006-4F1E-BBE4-BD487E102D36}"/>
              </a:ext>
            </a:extLst>
          </p:cNvPr>
          <p:cNvSpPr/>
          <p:nvPr/>
        </p:nvSpPr>
        <p:spPr>
          <a:xfrm>
            <a:off x="3689729" y="1122011"/>
            <a:ext cx="47275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4400" dirty="0">
                <a:solidFill>
                  <a:prstClr val="black"/>
                </a:solidFill>
                <a:latin typeface="Arial Narrow" panose="020B0606020202030204" pitchFamily="34" charset="0"/>
              </a:rPr>
              <a:t>int a[6] = {3,7,6,2,1,0};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68D185E8-544C-4D89-BA72-E0FB9B07D8CF}"/>
              </a:ext>
            </a:extLst>
          </p:cNvPr>
          <p:cNvSpPr/>
          <p:nvPr/>
        </p:nvSpPr>
        <p:spPr>
          <a:xfrm>
            <a:off x="3648310" y="3372215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688F6EAD-C2AB-481D-98C7-68F066B1750D}"/>
              </a:ext>
            </a:extLst>
          </p:cNvPr>
          <p:cNvSpPr/>
          <p:nvPr/>
        </p:nvSpPr>
        <p:spPr>
          <a:xfrm>
            <a:off x="5013492" y="3372215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xmlns="" id="{671ABA86-4193-47BD-B472-B4ACFC89B416}"/>
              </a:ext>
            </a:extLst>
          </p:cNvPr>
          <p:cNvSpPr/>
          <p:nvPr/>
        </p:nvSpPr>
        <p:spPr>
          <a:xfrm>
            <a:off x="6378674" y="3372215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xmlns="" id="{F317633A-90C5-4DC8-9749-357EB7E5C9E7}"/>
              </a:ext>
            </a:extLst>
          </p:cNvPr>
          <p:cNvSpPr/>
          <p:nvPr/>
        </p:nvSpPr>
        <p:spPr>
          <a:xfrm>
            <a:off x="7743856" y="3372215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xmlns="" id="{1A094F80-56E1-422A-B092-A47FC27A503E}"/>
              </a:ext>
            </a:extLst>
          </p:cNvPr>
          <p:cNvSpPr/>
          <p:nvPr/>
        </p:nvSpPr>
        <p:spPr>
          <a:xfrm>
            <a:off x="9109038" y="3372215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xmlns="" id="{1DCD6B9E-F894-4326-81AB-D96DA8B57F94}"/>
              </a:ext>
            </a:extLst>
          </p:cNvPr>
          <p:cNvSpPr/>
          <p:nvPr/>
        </p:nvSpPr>
        <p:spPr>
          <a:xfrm>
            <a:off x="10474220" y="3372215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xmlns="" id="{5853A21A-5BBC-4952-B4D1-2E08818BB2BF}"/>
              </a:ext>
            </a:extLst>
          </p:cNvPr>
          <p:cNvGrpSpPr/>
          <p:nvPr/>
        </p:nvGrpSpPr>
        <p:grpSpPr>
          <a:xfrm>
            <a:off x="1578295" y="3403556"/>
            <a:ext cx="1214175" cy="1124776"/>
            <a:chOff x="4372308" y="2582596"/>
            <a:chExt cx="1214175" cy="1124776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xmlns="" id="{DF420D34-14BC-4FFF-83DF-6BD1631C71CC}"/>
                </a:ext>
              </a:extLst>
            </p:cNvPr>
            <p:cNvSpPr/>
            <p:nvPr/>
          </p:nvSpPr>
          <p:spPr>
            <a:xfrm>
              <a:off x="4372308" y="2589772"/>
              <a:ext cx="1214175" cy="1117600"/>
            </a:xfrm>
            <a:prstGeom prst="rect">
              <a:avLst/>
            </a:prstGeom>
            <a:solidFill>
              <a:srgbClr val="EDB7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xmlns="" id="{1E41CC78-3C8C-4FA7-8F6E-7C9D5FC97170}"/>
                </a:ext>
              </a:extLst>
            </p:cNvPr>
            <p:cNvGrpSpPr/>
            <p:nvPr/>
          </p:nvGrpSpPr>
          <p:grpSpPr>
            <a:xfrm>
              <a:off x="4372308" y="2582596"/>
              <a:ext cx="1214175" cy="1119252"/>
              <a:chOff x="3571409" y="4749932"/>
              <a:chExt cx="1214175" cy="1119252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xmlns="" id="{F9AFBF21-979A-4840-A65A-09A30C28594B}"/>
                  </a:ext>
                </a:extLst>
              </p:cNvPr>
              <p:cNvSpPr/>
              <p:nvPr/>
            </p:nvSpPr>
            <p:spPr>
              <a:xfrm>
                <a:off x="3571409" y="4751584"/>
                <a:ext cx="1214175" cy="1117600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5" name="Isosceles Triangle 94">
                <a:extLst>
                  <a:ext uri="{FF2B5EF4-FFF2-40B4-BE49-F238E27FC236}">
                    <a16:creationId xmlns:a16="http://schemas.microsoft.com/office/drawing/2014/main" xmlns="" id="{6E7C6D9D-9DB3-4C91-B087-5DE358011903}"/>
                  </a:ext>
                </a:extLst>
              </p:cNvPr>
              <p:cNvSpPr/>
              <p:nvPr/>
            </p:nvSpPr>
            <p:spPr>
              <a:xfrm flipV="1">
                <a:off x="3571409" y="4749932"/>
                <a:ext cx="1214175" cy="321601"/>
              </a:xfrm>
              <a:prstGeom prst="triangle">
                <a:avLst>
                  <a:gd name="adj" fmla="val 50243"/>
                </a:avLst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B9506FC7-F7F2-4D81-830B-B5FADB67C07B}"/>
              </a:ext>
            </a:extLst>
          </p:cNvPr>
          <p:cNvSpPr txBox="1"/>
          <p:nvPr/>
        </p:nvSpPr>
        <p:spPr>
          <a:xfrm>
            <a:off x="805322" y="1982711"/>
            <a:ext cx="104963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/>
              <a:t>How many boxes in memory will be created for the above </a:t>
            </a:r>
          </a:p>
          <a:p>
            <a:r>
              <a:rPr lang="en-IN" sz="3200" dirty="0"/>
              <a:t>declaration + initialization? </a:t>
            </a:r>
            <a:r>
              <a:rPr lang="en-IN" sz="3200" b="1" dirty="0">
                <a:solidFill>
                  <a:srgbClr val="FF0000"/>
                </a:solidFill>
              </a:rPr>
              <a:t>SEVEN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3A1D3F86-5089-4E6B-AD8E-CD5499E92C66}"/>
              </a:ext>
            </a:extLst>
          </p:cNvPr>
          <p:cNvSpPr txBox="1"/>
          <p:nvPr/>
        </p:nvSpPr>
        <p:spPr>
          <a:xfrm>
            <a:off x="3875557" y="3533015"/>
            <a:ext cx="708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3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4E3765DA-EB2E-4C52-B48D-3385DCD9C4E6}"/>
              </a:ext>
            </a:extLst>
          </p:cNvPr>
          <p:cNvSpPr txBox="1"/>
          <p:nvPr/>
        </p:nvSpPr>
        <p:spPr>
          <a:xfrm>
            <a:off x="5266435" y="3530114"/>
            <a:ext cx="708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7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8A2485A2-0D39-483A-948E-9B0A2D97A86A}"/>
              </a:ext>
            </a:extLst>
          </p:cNvPr>
          <p:cNvSpPr txBox="1"/>
          <p:nvPr/>
        </p:nvSpPr>
        <p:spPr>
          <a:xfrm>
            <a:off x="6605921" y="3534897"/>
            <a:ext cx="708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6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19473891-F27D-4285-A353-7C8868A9129B}"/>
              </a:ext>
            </a:extLst>
          </p:cNvPr>
          <p:cNvSpPr txBox="1"/>
          <p:nvPr/>
        </p:nvSpPr>
        <p:spPr>
          <a:xfrm>
            <a:off x="7971103" y="3530113"/>
            <a:ext cx="708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53F85867-0B61-4E27-AABA-06D1BBF5DBD3}"/>
              </a:ext>
            </a:extLst>
          </p:cNvPr>
          <p:cNvSpPr txBox="1"/>
          <p:nvPr/>
        </p:nvSpPr>
        <p:spPr>
          <a:xfrm>
            <a:off x="9361981" y="3530112"/>
            <a:ext cx="708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1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A0EC7C53-8E22-4FB4-88D2-0856BA87612B}"/>
              </a:ext>
            </a:extLst>
          </p:cNvPr>
          <p:cNvSpPr txBox="1"/>
          <p:nvPr/>
        </p:nvSpPr>
        <p:spPr>
          <a:xfrm>
            <a:off x="10727163" y="3530111"/>
            <a:ext cx="708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4145EAA8-7625-41E9-B7AE-AD79283F843C}"/>
              </a:ext>
            </a:extLst>
          </p:cNvPr>
          <p:cNvSpPr txBox="1"/>
          <p:nvPr/>
        </p:nvSpPr>
        <p:spPr>
          <a:xfrm>
            <a:off x="3909179" y="4528333"/>
            <a:ext cx="641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a[0]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FC883A2B-8AC5-4068-9B42-CCC2E295470D}"/>
              </a:ext>
            </a:extLst>
          </p:cNvPr>
          <p:cNvSpPr txBox="1"/>
          <p:nvPr/>
        </p:nvSpPr>
        <p:spPr>
          <a:xfrm>
            <a:off x="5266435" y="4528333"/>
            <a:ext cx="641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a[1]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39B4409F-8BD6-47FC-AC13-011DDE7C95B7}"/>
              </a:ext>
            </a:extLst>
          </p:cNvPr>
          <p:cNvSpPr txBox="1"/>
          <p:nvPr/>
        </p:nvSpPr>
        <p:spPr>
          <a:xfrm>
            <a:off x="6639543" y="4528333"/>
            <a:ext cx="641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a[2]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64D9C543-E047-4D45-8782-15474EE91355}"/>
              </a:ext>
            </a:extLst>
          </p:cNvPr>
          <p:cNvSpPr txBox="1"/>
          <p:nvPr/>
        </p:nvSpPr>
        <p:spPr>
          <a:xfrm>
            <a:off x="7971103" y="4528333"/>
            <a:ext cx="641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a[3]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31EC3CBD-E29B-4A19-BBE2-9ABE07BDCBA9}"/>
              </a:ext>
            </a:extLst>
          </p:cNvPr>
          <p:cNvSpPr txBox="1"/>
          <p:nvPr/>
        </p:nvSpPr>
        <p:spPr>
          <a:xfrm>
            <a:off x="9361981" y="4528332"/>
            <a:ext cx="641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a[4]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70D98C1F-3769-4F06-BF91-3AB33BA80B7B}"/>
              </a:ext>
            </a:extLst>
          </p:cNvPr>
          <p:cNvSpPr txBox="1"/>
          <p:nvPr/>
        </p:nvSpPr>
        <p:spPr>
          <a:xfrm>
            <a:off x="10735089" y="4528332"/>
            <a:ext cx="641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a[5]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AA20E653-D65D-47C2-A259-B18EC17E3F7A}"/>
              </a:ext>
            </a:extLst>
          </p:cNvPr>
          <p:cNvSpPr txBox="1"/>
          <p:nvPr/>
        </p:nvSpPr>
        <p:spPr>
          <a:xfrm>
            <a:off x="2082514" y="4559673"/>
            <a:ext cx="320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4388A9C6-3AC1-4106-99D8-030A5762E3D2}"/>
              </a:ext>
            </a:extLst>
          </p:cNvPr>
          <p:cNvSpPr txBox="1"/>
          <p:nvPr/>
        </p:nvSpPr>
        <p:spPr>
          <a:xfrm>
            <a:off x="1736938" y="5052679"/>
            <a:ext cx="102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xmlns="" id="{EA0D307B-847F-478C-8D35-1F5F5F2B582E}"/>
              </a:ext>
            </a:extLst>
          </p:cNvPr>
          <p:cNvSpPr txBox="1"/>
          <p:nvPr/>
        </p:nvSpPr>
        <p:spPr>
          <a:xfrm>
            <a:off x="3643697" y="5052679"/>
            <a:ext cx="102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000025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0115C1E1-9DF3-491E-AB74-A9CC4E4EAD75}"/>
              </a:ext>
            </a:extLst>
          </p:cNvPr>
          <p:cNvSpPr txBox="1"/>
          <p:nvPr/>
        </p:nvSpPr>
        <p:spPr>
          <a:xfrm>
            <a:off x="4980916" y="5062898"/>
            <a:ext cx="102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000029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128C17D3-FE2E-4B8C-8A68-3CC9B977A22B}"/>
              </a:ext>
            </a:extLst>
          </p:cNvPr>
          <p:cNvSpPr txBox="1"/>
          <p:nvPr/>
        </p:nvSpPr>
        <p:spPr>
          <a:xfrm>
            <a:off x="6375277" y="5062897"/>
            <a:ext cx="102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000033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299186DF-9356-4186-A7C8-7BAB1CB413CE}"/>
              </a:ext>
            </a:extLst>
          </p:cNvPr>
          <p:cNvSpPr txBox="1"/>
          <p:nvPr/>
        </p:nvSpPr>
        <p:spPr>
          <a:xfrm>
            <a:off x="7758853" y="5062897"/>
            <a:ext cx="102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000037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8D479FAF-FFE6-4A8E-9100-38019F611FCB}"/>
              </a:ext>
            </a:extLst>
          </p:cNvPr>
          <p:cNvSpPr txBox="1"/>
          <p:nvPr/>
        </p:nvSpPr>
        <p:spPr>
          <a:xfrm>
            <a:off x="9170105" y="5052678"/>
            <a:ext cx="102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000041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xmlns="" id="{875BED0D-18AA-4C77-B1A0-35FF3D405999}"/>
              </a:ext>
            </a:extLst>
          </p:cNvPr>
          <p:cNvSpPr txBox="1"/>
          <p:nvPr/>
        </p:nvSpPr>
        <p:spPr>
          <a:xfrm>
            <a:off x="10543213" y="5028514"/>
            <a:ext cx="102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000045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xmlns="" id="{18962264-CE31-436A-9525-92CB8AF39401}"/>
              </a:ext>
            </a:extLst>
          </p:cNvPr>
          <p:cNvSpPr txBox="1"/>
          <p:nvPr/>
        </p:nvSpPr>
        <p:spPr>
          <a:xfrm>
            <a:off x="1672984" y="3840791"/>
            <a:ext cx="102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000025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xmlns="" id="{81295ADC-C001-4AD1-B273-E8268FEB3B06}"/>
              </a:ext>
            </a:extLst>
          </p:cNvPr>
          <p:cNvCxnSpPr>
            <a:endCxn id="110" idx="1"/>
          </p:cNvCxnSpPr>
          <p:nvPr/>
        </p:nvCxnSpPr>
        <p:spPr>
          <a:xfrm>
            <a:off x="2556987" y="4299552"/>
            <a:ext cx="1086710" cy="983960"/>
          </a:xfrm>
          <a:prstGeom prst="bentConnector3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E24C8714-8431-4A4D-B2F6-575722510A0C}"/>
              </a:ext>
            </a:extLst>
          </p:cNvPr>
          <p:cNvSpPr txBox="1"/>
          <p:nvPr/>
        </p:nvSpPr>
        <p:spPr>
          <a:xfrm>
            <a:off x="67790" y="4650762"/>
            <a:ext cx="136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Name of box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73803E4E-F8E9-4215-929A-4A1124C090F5}"/>
              </a:ext>
            </a:extLst>
          </p:cNvPr>
          <p:cNvSpPr txBox="1"/>
          <p:nvPr/>
        </p:nvSpPr>
        <p:spPr>
          <a:xfrm>
            <a:off x="0" y="5120847"/>
            <a:ext cx="1552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Address of box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E6BB3774-FB0E-447E-A0CA-57CEE005591A}"/>
              </a:ext>
            </a:extLst>
          </p:cNvPr>
          <p:cNvSpPr txBox="1"/>
          <p:nvPr/>
        </p:nvSpPr>
        <p:spPr>
          <a:xfrm>
            <a:off x="930866" y="5728125"/>
            <a:ext cx="10637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/>
              <a:t>In case of arrays, the </a:t>
            </a:r>
            <a:r>
              <a:rPr lang="en-IN" sz="2400" dirty="0">
                <a:solidFill>
                  <a:srgbClr val="0000FF"/>
                </a:solidFill>
              </a:rPr>
              <a:t>name</a:t>
            </a:r>
            <a:r>
              <a:rPr lang="en-IN" sz="2400" dirty="0"/>
              <a:t> of the array is the </a:t>
            </a:r>
            <a:r>
              <a:rPr lang="en-IN" sz="2400" dirty="0">
                <a:solidFill>
                  <a:srgbClr val="0000FF"/>
                </a:solidFill>
              </a:rPr>
              <a:t>pointer to the first element </a:t>
            </a:r>
            <a:r>
              <a:rPr lang="en-IN" sz="2400" dirty="0"/>
              <a:t>of the array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xmlns="" id="{8B789471-CF97-468A-BF49-F99CC3805142}"/>
              </a:ext>
            </a:extLst>
          </p:cNvPr>
          <p:cNvSpPr txBox="1"/>
          <p:nvPr/>
        </p:nvSpPr>
        <p:spPr>
          <a:xfrm>
            <a:off x="909095" y="6162519"/>
            <a:ext cx="10798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/>
              <a:t>Also note that a and a[0] need not be at adjacent addresses in memory (but often are)</a:t>
            </a:r>
          </a:p>
        </p:txBody>
      </p:sp>
    </p:spTree>
    <p:extLst>
      <p:ext uri="{BB962C8B-B14F-4D97-AF65-F5344CB8AC3E}">
        <p14:creationId xmlns:p14="http://schemas.microsoft.com/office/powerpoint/2010/main" xmlns="" val="228214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uiExpand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19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26" grpId="0"/>
      <p:bldP spid="118" grpId="0"/>
      <p:bldP spid="27" grpId="0"/>
      <p:bldP spid="1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13757</TotalTime>
  <Words>883</Words>
  <Application>Microsoft Office PowerPoint</Application>
  <PresentationFormat>Custom</PresentationFormat>
  <Paragraphs>210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1_Metropolitan</vt:lpstr>
      <vt:lpstr>ESC101: Fundamentals of Computing</vt:lpstr>
      <vt:lpstr>The sizeof various variable types</vt:lpstr>
      <vt:lpstr>How Mr C stores variables</vt:lpstr>
      <vt:lpstr>Controlling/managing memory</vt:lpstr>
      <vt:lpstr>Pointers</vt:lpstr>
      <vt:lpstr>Our first pointer</vt:lpstr>
      <vt:lpstr>Pointers with printf and scanf</vt:lpstr>
      <vt:lpstr>Pointers</vt:lpstr>
      <vt:lpstr>Pointers and Arrays</vt:lpstr>
      <vt:lpstr>Pointers and Arrays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1052</cp:revision>
  <dcterms:created xsi:type="dcterms:W3CDTF">2018-07-30T05:08:11Z</dcterms:created>
  <dcterms:modified xsi:type="dcterms:W3CDTF">2020-02-26T11:44:09Z</dcterms:modified>
</cp:coreProperties>
</file>