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80" r:id="rId2"/>
  </p:sldMasterIdLst>
  <p:notesMasterIdLst>
    <p:notesMasterId r:id="rId27"/>
  </p:notesMasterIdLst>
  <p:sldIdLst>
    <p:sldId id="268" r:id="rId3"/>
    <p:sldId id="307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291" r:id="rId13"/>
    <p:sldId id="265" r:id="rId14"/>
    <p:sldId id="259" r:id="rId15"/>
    <p:sldId id="294" r:id="rId16"/>
    <p:sldId id="296" r:id="rId17"/>
    <p:sldId id="298" r:id="rId18"/>
    <p:sldId id="266" r:id="rId19"/>
    <p:sldId id="267" r:id="rId20"/>
    <p:sldId id="269" r:id="rId21"/>
    <p:sldId id="292" r:id="rId22"/>
    <p:sldId id="270" r:id="rId23"/>
    <p:sldId id="293" r:id="rId24"/>
    <p:sldId id="297" r:id="rId25"/>
    <p:sldId id="26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5" autoAdjust="0"/>
    <p:restoredTop sz="94722" autoAdjust="0"/>
  </p:normalViewPr>
  <p:slideViewPr>
    <p:cSldViewPr snapToGrid="0">
      <p:cViewPr varScale="1">
        <p:scale>
          <a:sx n="86" d="100"/>
          <a:sy n="86" d="100"/>
        </p:scale>
        <p:origin x="-4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126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E7B1E-ABB1-46B6-B8A6-8D4F0CECF6C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174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pPr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pPr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pPr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F755E22-BC43-4D49-9578-DDCD8AECFE11}" type="datetime1">
              <a:rPr lang="en-US" smtClean="0"/>
              <a:pPr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5284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D2D-9EC0-4F31-85D2-F4C48BAC2F55}" type="datetime1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8136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5460-7712-4DAC-A337-BB4CDDFDE11E}" type="datetime1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1530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965-36E5-4BBA-B60B-6A05499492A8}" type="datetime1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5912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4975-A1F7-4E83-8D89-D5C6A414E393}" type="datetime1">
              <a:rPr lang="en-US" smtClean="0"/>
              <a:pPr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9494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323-1D9C-4347-AB6E-A56B8A43D30E}" type="datetime1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6248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99DA-48FF-4F63-A1AD-D752E11C195D}" type="datetime1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0353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FBEF-2B7E-4BA9-A9F8-30DFE087F6D3}" type="datetime1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759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pPr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CBB7AE7-2826-4915-A6AD-CDE2CB158F62}" type="datetime1">
              <a:rPr lang="en-US" smtClean="0"/>
              <a:pPr/>
              <a:t>2/3/2020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20580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BCA7-61FF-4C69-83B4-1EE7F9C38FAE}" type="datetime1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7394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6122-0BE0-446C-A2FF-4796182DFFAC}" type="datetime1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501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pPr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pPr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pPr/>
              <a:t>03/02/2020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pPr/>
              <a:t>03/02/2020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pPr/>
              <a:t>03/02/2020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pPr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pPr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pPr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8DB072C-F5A4-4FFF-AAE2-73A8228D61CF}" type="datetime1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2573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20733" y="2514600"/>
            <a:ext cx="11950534" cy="914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Functions</a:t>
            </a:r>
            <a:endParaRPr lang="en-IN" sz="6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Other benefits of writing functions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746376"/>
          </a:xfrm>
        </p:spPr>
        <p:txBody>
          <a:bodyPr>
            <a:normAutofit/>
          </a:bodyPr>
          <a:lstStyle/>
          <a:p>
            <a:r>
              <a:rPr lang="en-IN" b="1" dirty="0"/>
              <a:t>Allows you to think very clearly</a:t>
            </a:r>
            <a:endParaRPr lang="en-US" b="1" dirty="0"/>
          </a:p>
          <a:p>
            <a:r>
              <a:rPr lang="en-IN" dirty="0"/>
              <a:t>E.g. if you want to do something if the integer n is a prime number or if it is divisible by 11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Write the body of the if condition without worrying about primality testing </a:t>
            </a:r>
            <a:r>
              <a:rPr lang="en-IN" dirty="0" err="1"/>
              <a:t>etc</a:t>
            </a:r>
            <a:r>
              <a:rPr lang="en-IN" dirty="0"/>
              <a:t> and then define the functions later </a:t>
            </a:r>
            <a:r>
              <a:rPr lang="en-IN" dirty="0">
                <a:sym typeface="Wingdings" panose="05000000000000000000" pitchFamily="2" charset="2"/>
              </a:rPr>
              <a:t></a:t>
            </a:r>
          </a:p>
          <a:p>
            <a:r>
              <a:rPr lang="en-IN" dirty="0">
                <a:sym typeface="Wingdings" panose="05000000000000000000" pitchFamily="2" charset="2"/>
              </a:rPr>
              <a:t>You can break your code into chunks – called modules</a:t>
            </a:r>
          </a:p>
          <a:p>
            <a:r>
              <a:rPr lang="en-IN" dirty="0">
                <a:sym typeface="Wingdings" panose="05000000000000000000" pitchFamily="2" charset="2"/>
              </a:rPr>
              <a:t>Each module handled using a separate function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345" y="2825471"/>
            <a:ext cx="49993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if(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isPrime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(n) || isDivby11(n)){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304" y="2187057"/>
            <a:ext cx="2045696" cy="2045696"/>
          </a:xfrm>
          <a:prstGeom prst="rect">
            <a:avLst/>
          </a:prstGeom>
        </p:spPr>
      </p:pic>
      <p:sp>
        <p:nvSpPr>
          <p:cNvPr id="12" name="Rectangular Callout 11"/>
          <p:cNvSpPr/>
          <p:nvPr/>
        </p:nvSpPr>
        <p:spPr>
          <a:xfrm>
            <a:off x="5254377" y="1482333"/>
            <a:ext cx="4891927" cy="1128251"/>
          </a:xfrm>
          <a:prstGeom prst="wedgeRectCallout">
            <a:avLst>
              <a:gd name="adj1" fmla="val 65049"/>
              <a:gd name="adj2" fmla="val 6115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E.g. in this case, primality testing is one module, checking for divisibility by 11 is another module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3065489" y="3328292"/>
            <a:ext cx="1858617" cy="904461"/>
            <a:chOff x="3286682" y="2292350"/>
            <a:chExt cx="1858617" cy="904461"/>
          </a:xfrm>
        </p:grpSpPr>
        <p:sp>
          <p:nvSpPr>
            <p:cNvPr id="14" name="Rounded Rectangle 13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7" name="Rectangular Callout 16"/>
          <p:cNvSpPr/>
          <p:nvPr/>
        </p:nvSpPr>
        <p:spPr>
          <a:xfrm>
            <a:off x="5262424" y="2677961"/>
            <a:ext cx="4891927" cy="1128251"/>
          </a:xfrm>
          <a:prstGeom prst="wedgeRectCallout">
            <a:avLst>
              <a:gd name="adj1" fmla="val -61935"/>
              <a:gd name="adj2" fmla="val 6908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Writing code that has modules is a type of </a:t>
            </a:r>
            <a:r>
              <a:rPr kumimoji="0" lang="en-IN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modular programming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it is the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industry standard!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40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2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605CB80-9779-45AD-9DE5-4244E797E3A7}"/>
              </a:ext>
            </a:extLst>
          </p:cNvPr>
          <p:cNvSpPr txBox="1"/>
          <p:nvPr/>
        </p:nvSpPr>
        <p:spPr>
          <a:xfrm>
            <a:off x="2041460" y="3343759"/>
            <a:ext cx="4752527" cy="3046988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main () {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x;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x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=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max(6, 4);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printf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(“%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d”,x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return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666353EA-B775-436A-B442-D565CF2CDFD7}"/>
              </a:ext>
            </a:extLst>
          </p:cNvPr>
          <p:cNvSpPr txBox="1"/>
          <p:nvPr/>
        </p:nvSpPr>
        <p:spPr>
          <a:xfrm>
            <a:off x="3805655" y="175407"/>
            <a:ext cx="4968552" cy="3046988"/>
          </a:xfrm>
          <a:prstGeom prst="rect">
            <a:avLst/>
          </a:prstGeom>
          <a:solidFill>
            <a:srgbClr val="A6EDA3"/>
          </a:solidFill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32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max (</a:t>
            </a:r>
            <a:r>
              <a:rPr lang="en-US" sz="32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a, </a:t>
            </a:r>
            <a:r>
              <a:rPr lang="en-US" sz="32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b) {</a:t>
            </a:r>
          </a:p>
          <a:p>
            <a:pPr eaLnBrk="0" hangingPunct="0"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   if (a &gt; b) </a:t>
            </a:r>
          </a:p>
          <a:p>
            <a:pPr eaLnBrk="0" hangingPunct="0"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       </a:t>
            </a: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return a;</a:t>
            </a:r>
            <a:endParaRPr lang="en-US" sz="3200" dirty="0">
              <a:solidFill>
                <a:prstClr val="black"/>
              </a:solidFill>
              <a:latin typeface="Calibri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  <a:cs typeface="Arial" pitchFamily="34" charset="0"/>
              </a:rPr>
              <a:t>  else</a:t>
            </a: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 </a:t>
            </a:r>
          </a:p>
          <a:p>
            <a:pPr eaLnBrk="0" hangingPunct="0">
              <a:defRPr/>
            </a:pP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     return b;</a:t>
            </a: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	</a:t>
            </a:r>
            <a:endParaRPr lang="en-US" sz="3200" dirty="0">
              <a:solidFill>
                <a:srgbClr val="EEECE1">
                  <a:lumMod val="50000"/>
                </a:srgbClr>
              </a:solidFill>
              <a:latin typeface="Calibri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}</a:t>
            </a:r>
          </a:p>
        </p:txBody>
      </p:sp>
      <p:grpSp>
        <p:nvGrpSpPr>
          <p:cNvPr id="12" name="Group 17">
            <a:extLst>
              <a:ext uri="{FF2B5EF4-FFF2-40B4-BE49-F238E27FC236}">
                <a16:creationId xmlns="" xmlns:a16="http://schemas.microsoft.com/office/drawing/2014/main" id="{BD39BDCD-DB7A-4F5C-B63D-E38BBA82A184}"/>
              </a:ext>
            </a:extLst>
          </p:cNvPr>
          <p:cNvGrpSpPr/>
          <p:nvPr/>
        </p:nvGrpSpPr>
        <p:grpSpPr>
          <a:xfrm>
            <a:off x="1048924" y="182626"/>
            <a:ext cx="3294940" cy="1444716"/>
            <a:chOff x="242705" y="324029"/>
            <a:chExt cx="3294940" cy="1444716"/>
          </a:xfrm>
        </p:grpSpPr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8CC6AFB9-3055-4291-B6ED-2857214DE33A}"/>
                </a:ext>
              </a:extLst>
            </p:cNvPr>
            <p:cNvSpPr txBox="1"/>
            <p:nvPr/>
          </p:nvSpPr>
          <p:spPr>
            <a:xfrm>
              <a:off x="242705" y="1245525"/>
              <a:ext cx="2252540" cy="523220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9525"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Return Type</a:t>
              </a:r>
            </a:p>
          </p:txBody>
        </p:sp>
        <p:cxnSp>
          <p:nvCxnSpPr>
            <p:cNvPr id="14" name="Curved Connector 10">
              <a:extLst>
                <a:ext uri="{FF2B5EF4-FFF2-40B4-BE49-F238E27FC236}">
                  <a16:creationId xmlns="" xmlns:a16="http://schemas.microsoft.com/office/drawing/2014/main" id="{86916969-5E40-4213-9300-EB634D927AB8}"/>
                </a:ext>
              </a:extLst>
            </p:cNvPr>
            <p:cNvCxnSpPr>
              <a:stCxn id="13" idx="0"/>
              <a:endCxn id="15" idx="1"/>
            </p:cNvCxnSpPr>
            <p:nvPr/>
          </p:nvCxnSpPr>
          <p:spPr bwMode="auto">
            <a:xfrm rot="5400000" flipH="1" flipV="1">
              <a:off x="1777920" y="167112"/>
              <a:ext cx="669468" cy="1487359"/>
            </a:xfrm>
            <a:prstGeom prst="curvedConnector2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5B045748-F75E-4A4E-93F9-7EFA274BA73A}"/>
                </a:ext>
              </a:extLst>
            </p:cNvPr>
            <p:cNvSpPr/>
            <p:nvPr/>
          </p:nvSpPr>
          <p:spPr bwMode="auto">
            <a:xfrm>
              <a:off x="2856334" y="324029"/>
              <a:ext cx="681311" cy="504056"/>
            </a:xfrm>
            <a:prstGeom prst="rect">
              <a:avLst/>
            </a:prstGeom>
            <a:noFill/>
            <a:ln w="349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  <p:grpSp>
        <p:nvGrpSpPr>
          <p:cNvPr id="16" name="Group 25">
            <a:extLst>
              <a:ext uri="{FF2B5EF4-FFF2-40B4-BE49-F238E27FC236}">
                <a16:creationId xmlns="" xmlns:a16="http://schemas.microsoft.com/office/drawing/2014/main" id="{B0526CB1-7027-4968-8DD1-73A86FD0B2FF}"/>
              </a:ext>
            </a:extLst>
          </p:cNvPr>
          <p:cNvGrpSpPr/>
          <p:nvPr/>
        </p:nvGrpSpPr>
        <p:grpSpPr>
          <a:xfrm>
            <a:off x="1047004" y="198788"/>
            <a:ext cx="4306545" cy="2899484"/>
            <a:chOff x="-5818" y="332656"/>
            <a:chExt cx="4505810" cy="2899484"/>
          </a:xfrm>
        </p:grpSpPr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1DA435B3-D17D-4D92-8AA0-287B4BE808DB}"/>
                </a:ext>
              </a:extLst>
            </p:cNvPr>
            <p:cNvSpPr/>
            <p:nvPr/>
          </p:nvSpPr>
          <p:spPr bwMode="auto">
            <a:xfrm>
              <a:off x="3491880" y="332656"/>
              <a:ext cx="1008112" cy="504056"/>
            </a:xfrm>
            <a:prstGeom prst="rect">
              <a:avLst/>
            </a:prstGeom>
            <a:noFill/>
            <a:ln w="38100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4584D4A6-C2BB-4D34-9C52-0A20F3394E11}"/>
                </a:ext>
              </a:extLst>
            </p:cNvPr>
            <p:cNvSpPr txBox="1"/>
            <p:nvPr/>
          </p:nvSpPr>
          <p:spPr>
            <a:xfrm>
              <a:off x="-5818" y="2708920"/>
              <a:ext cx="2662908" cy="523220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Function Name</a:t>
              </a:r>
            </a:p>
          </p:txBody>
        </p:sp>
        <p:cxnSp>
          <p:nvCxnSpPr>
            <p:cNvPr id="19" name="Curved Connector 21">
              <a:extLst>
                <a:ext uri="{FF2B5EF4-FFF2-40B4-BE49-F238E27FC236}">
                  <a16:creationId xmlns="" xmlns:a16="http://schemas.microsoft.com/office/drawing/2014/main" id="{0EABB427-CCDE-4C4F-9E28-843D312C53AC}"/>
                </a:ext>
              </a:extLst>
            </p:cNvPr>
            <p:cNvCxnSpPr>
              <a:stCxn id="18" idx="0"/>
              <a:endCxn id="17" idx="2"/>
            </p:cNvCxnSpPr>
            <p:nvPr/>
          </p:nvCxnSpPr>
          <p:spPr bwMode="auto">
            <a:xfrm rot="5400000" flipH="1" flipV="1">
              <a:off x="1724682" y="437666"/>
              <a:ext cx="1872208" cy="2670300"/>
            </a:xfrm>
            <a:prstGeom prst="curvedConnector3">
              <a:avLst>
                <a:gd name="adj1" fmla="val 50000"/>
              </a:avLst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0" name="Group 26">
            <a:extLst>
              <a:ext uri="{FF2B5EF4-FFF2-40B4-BE49-F238E27FC236}">
                <a16:creationId xmlns="" xmlns:a16="http://schemas.microsoft.com/office/drawing/2014/main" id="{18F1A6C5-429F-4759-AC9A-1A47D5D90A0F}"/>
              </a:ext>
            </a:extLst>
          </p:cNvPr>
          <p:cNvGrpSpPr/>
          <p:nvPr/>
        </p:nvGrpSpPr>
        <p:grpSpPr>
          <a:xfrm>
            <a:off x="5365876" y="214688"/>
            <a:ext cx="4498795" cy="2506178"/>
            <a:chOff x="3491879" y="332656"/>
            <a:chExt cx="4498795" cy="2506178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C3A7806F-EC8B-434C-A2BC-FE4664714B2F}"/>
                </a:ext>
              </a:extLst>
            </p:cNvPr>
            <p:cNvSpPr/>
            <p:nvPr/>
          </p:nvSpPr>
          <p:spPr bwMode="auto">
            <a:xfrm>
              <a:off x="3491879" y="332656"/>
              <a:ext cx="2157859" cy="504056"/>
            </a:xfrm>
            <a:prstGeom prst="rect">
              <a:avLst/>
            </a:prstGeom>
            <a:noFill/>
            <a:ln w="38100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6C2D7842-A7BB-4DCF-8BD3-4D021B01B42C}"/>
                </a:ext>
              </a:extLst>
            </p:cNvPr>
            <p:cNvSpPr txBox="1"/>
            <p:nvPr/>
          </p:nvSpPr>
          <p:spPr>
            <a:xfrm>
              <a:off x="5037621" y="1022952"/>
              <a:ext cx="2953053" cy="1815882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2 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arguments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 and b,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both of type int.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(formal </a:t>
              </a:r>
              <a:r>
                <a:rPr kumimoji="0" lang="en-US" sz="2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args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)</a:t>
              </a:r>
            </a:p>
          </p:txBody>
        </p:sp>
        <p:cxnSp>
          <p:nvCxnSpPr>
            <p:cNvPr id="23" name="Curved Connector 29">
              <a:extLst>
                <a:ext uri="{FF2B5EF4-FFF2-40B4-BE49-F238E27FC236}">
                  <a16:creationId xmlns="" xmlns:a16="http://schemas.microsoft.com/office/drawing/2014/main" id="{E32FFDB6-B6AF-44B0-978D-17472FBDA0DA}"/>
                </a:ext>
              </a:extLst>
            </p:cNvPr>
            <p:cNvCxnSpPr>
              <a:stCxn id="22" idx="0"/>
              <a:endCxn id="21" idx="2"/>
            </p:cNvCxnSpPr>
            <p:nvPr/>
          </p:nvCxnSpPr>
          <p:spPr bwMode="auto">
            <a:xfrm rot="16200000" flipV="1">
              <a:off x="5449359" y="-41838"/>
              <a:ext cx="186240" cy="1943339"/>
            </a:xfrm>
            <a:prstGeom prst="curvedConnector3">
              <a:avLst>
                <a:gd name="adj1" fmla="val 50000"/>
              </a:avLst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4" name="Group 49">
            <a:extLst>
              <a:ext uri="{FF2B5EF4-FFF2-40B4-BE49-F238E27FC236}">
                <a16:creationId xmlns="" xmlns:a16="http://schemas.microsoft.com/office/drawing/2014/main" id="{D665605F-7CAF-43CF-BF3C-7DE93D029C7C}"/>
              </a:ext>
            </a:extLst>
          </p:cNvPr>
          <p:cNvGrpSpPr/>
          <p:nvPr/>
        </p:nvGrpSpPr>
        <p:grpSpPr>
          <a:xfrm>
            <a:off x="3955916" y="769141"/>
            <a:ext cx="6047262" cy="4822387"/>
            <a:chOff x="3024856" y="846318"/>
            <a:chExt cx="6047262" cy="4822387"/>
          </a:xfrm>
        </p:grpSpPr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9BDA4787-BBE4-4DD6-B174-E2741999A035}"/>
                </a:ext>
              </a:extLst>
            </p:cNvPr>
            <p:cNvSpPr txBox="1"/>
            <p:nvPr/>
          </p:nvSpPr>
          <p:spPr>
            <a:xfrm>
              <a:off x="5745566" y="3421936"/>
              <a:ext cx="3326552" cy="2246769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Body of the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function, enclosed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inside 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{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 and 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} 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(mandatory)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returns an int.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cxnSp>
          <p:nvCxnSpPr>
            <p:cNvPr id="26" name="Curved Connector 37">
              <a:extLst>
                <a:ext uri="{FF2B5EF4-FFF2-40B4-BE49-F238E27FC236}">
                  <a16:creationId xmlns="" xmlns:a16="http://schemas.microsoft.com/office/drawing/2014/main" id="{D35A6DA9-8762-4F5B-85F9-12604EEAEA43}"/>
                </a:ext>
              </a:extLst>
            </p:cNvPr>
            <p:cNvCxnSpPr>
              <a:stCxn id="25" idx="1"/>
            </p:cNvCxnSpPr>
            <p:nvPr/>
          </p:nvCxnSpPr>
          <p:spPr bwMode="auto">
            <a:xfrm rot="10800000">
              <a:off x="4320486" y="2780931"/>
              <a:ext cx="1425080" cy="1764391"/>
            </a:xfrm>
            <a:prstGeom prst="curvedConnector2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924F6A91-889A-4FAB-A0EF-7BE99DDA7660}"/>
                </a:ext>
              </a:extLst>
            </p:cNvPr>
            <p:cNvSpPr/>
            <p:nvPr/>
          </p:nvSpPr>
          <p:spPr bwMode="auto">
            <a:xfrm>
              <a:off x="3024856" y="846318"/>
              <a:ext cx="2591260" cy="1934610"/>
            </a:xfrm>
            <a:prstGeom prst="rect">
              <a:avLst/>
            </a:prstGeom>
            <a:noFill/>
            <a:ln w="38100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  <p:grpSp>
        <p:nvGrpSpPr>
          <p:cNvPr id="28" name="Group 57">
            <a:extLst>
              <a:ext uri="{FF2B5EF4-FFF2-40B4-BE49-F238E27FC236}">
                <a16:creationId xmlns="" xmlns:a16="http://schemas.microsoft.com/office/drawing/2014/main" id="{7BDA6BC7-2E4B-400A-8F92-216EEC8D5449}"/>
              </a:ext>
            </a:extLst>
          </p:cNvPr>
          <p:cNvGrpSpPr/>
          <p:nvPr/>
        </p:nvGrpSpPr>
        <p:grpSpPr>
          <a:xfrm>
            <a:off x="3210313" y="4360334"/>
            <a:ext cx="5903839" cy="2322259"/>
            <a:chOff x="2856334" y="324029"/>
            <a:chExt cx="5903839" cy="2322259"/>
          </a:xfrm>
        </p:grpSpPr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B812728A-E41D-4091-8900-83E9AD418601}"/>
                </a:ext>
              </a:extLst>
            </p:cNvPr>
            <p:cNvSpPr txBox="1"/>
            <p:nvPr/>
          </p:nvSpPr>
          <p:spPr>
            <a:xfrm>
              <a:off x="4563190" y="1692181"/>
              <a:ext cx="4196983" cy="954107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9525"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Call to the function.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Actual </a:t>
              </a:r>
              <a:r>
                <a:rPr kumimoji="0" lang="en-US" sz="2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args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 are 6 and 4.</a:t>
              </a:r>
            </a:p>
          </p:txBody>
        </p:sp>
        <p:cxnSp>
          <p:nvCxnSpPr>
            <p:cNvPr id="30" name="Curved Connector 59">
              <a:extLst>
                <a:ext uri="{FF2B5EF4-FFF2-40B4-BE49-F238E27FC236}">
                  <a16:creationId xmlns="" xmlns:a16="http://schemas.microsoft.com/office/drawing/2014/main" id="{9B51282A-2361-4D9F-8397-E87CF2DE6AB7}"/>
                </a:ext>
              </a:extLst>
            </p:cNvPr>
            <p:cNvCxnSpPr>
              <a:stCxn id="29" idx="0"/>
              <a:endCxn id="31" idx="2"/>
            </p:cNvCxnSpPr>
            <p:nvPr/>
          </p:nvCxnSpPr>
          <p:spPr bwMode="auto">
            <a:xfrm rot="16200000" flipV="1">
              <a:off x="4870559" y="-98942"/>
              <a:ext cx="864096" cy="2718150"/>
            </a:xfrm>
            <a:prstGeom prst="curvedConnector3">
              <a:avLst>
                <a:gd name="adj1" fmla="val 50000"/>
              </a:avLst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ED7E8C4E-77F0-4B2F-8EF2-275095F56F69}"/>
                </a:ext>
              </a:extLst>
            </p:cNvPr>
            <p:cNvSpPr/>
            <p:nvPr/>
          </p:nvSpPr>
          <p:spPr bwMode="auto">
            <a:xfrm>
              <a:off x="2856334" y="324029"/>
              <a:ext cx="2174395" cy="504056"/>
            </a:xfrm>
            <a:prstGeom prst="rect">
              <a:avLst/>
            </a:prstGeom>
            <a:noFill/>
            <a:ln w="349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  <p:sp>
        <p:nvSpPr>
          <p:cNvPr id="34" name="Slide Number Placeholder 3">
            <a:extLst>
              <a:ext uri="{FF2B5EF4-FFF2-40B4-BE49-F238E27FC236}">
                <a16:creationId xmlns="" xmlns:a16="http://schemas.microsoft.com/office/drawing/2014/main" id="{93E838F2-289A-4AF2-A972-FA035CA1B2AA}"/>
              </a:ext>
            </a:extLst>
          </p:cNvPr>
          <p:cNvSpPr txBox="1">
            <a:spLocks/>
          </p:cNvSpPr>
          <p:nvPr/>
        </p:nvSpPr>
        <p:spPr>
          <a:xfrm>
            <a:off x="4302071" y="62711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BF2DD-4017-400A-B431-6CDAD3069103}" type="slidenum">
              <a:rPr lang="hi-IN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</a:t>
            </a:fld>
            <a:endParaRPr lang="hi-IN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306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Function Terminology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53354" y="1111624"/>
            <a:ext cx="11938646" cy="5746376"/>
          </a:xfrm>
        </p:spPr>
        <p:txBody>
          <a:bodyPr>
            <a:normAutofit/>
          </a:bodyPr>
          <a:lstStyle/>
          <a:p>
            <a:r>
              <a:rPr lang="en-IN" sz="2800" b="1" dirty="0"/>
              <a:t>Function Name</a:t>
            </a:r>
            <a:r>
              <a:rPr lang="en-IN" sz="2800" dirty="0"/>
              <a:t>: must be a valid identifier </a:t>
            </a:r>
            <a:r>
              <a:rPr lang="en-IN" sz="2800" dirty="0" err="1"/>
              <a:t>abc</a:t>
            </a:r>
            <a:r>
              <a:rPr lang="en-IN" sz="2800" dirty="0"/>
              <a:t>, a124, _ab1. Ideally, should reflect what the function </a:t>
            </a:r>
            <a:r>
              <a:rPr lang="en-IN" sz="2800" dirty="0" smtClean="0"/>
              <a:t>does</a:t>
            </a:r>
            <a:endParaRPr lang="en-IN" sz="2800" dirty="0"/>
          </a:p>
          <a:p>
            <a:endParaRPr lang="en-IN" sz="2800" b="1" dirty="0"/>
          </a:p>
          <a:p>
            <a:r>
              <a:rPr lang="en-IN" sz="2800" b="1" dirty="0"/>
              <a:t>Arguments</a:t>
            </a:r>
            <a:r>
              <a:rPr lang="en-IN" sz="2800" dirty="0"/>
              <a:t>: can be </a:t>
            </a:r>
            <a:r>
              <a:rPr lang="en-IN" sz="2800" dirty="0" err="1"/>
              <a:t>int</a:t>
            </a:r>
            <a:r>
              <a:rPr lang="en-IN" sz="2800" dirty="0"/>
              <a:t>, long, float, double, char</a:t>
            </a:r>
          </a:p>
          <a:p>
            <a:r>
              <a:rPr lang="en-IN" sz="2800" dirty="0"/>
              <a:t>Can also have pointers and even arrays as input – soon!</a:t>
            </a:r>
          </a:p>
          <a:p>
            <a:endParaRPr lang="en-IN" sz="2800" dirty="0"/>
          </a:p>
          <a:p>
            <a:r>
              <a:rPr lang="en-IN" sz="2800" b="1" dirty="0"/>
              <a:t>Return type</a:t>
            </a:r>
            <a:r>
              <a:rPr lang="en-IN" sz="2800" dirty="0"/>
              <a:t>: what does the function </a:t>
            </a:r>
            <a:r>
              <a:rPr lang="en-IN" sz="2800" i="1" dirty="0"/>
              <a:t>return</a:t>
            </a:r>
          </a:p>
          <a:p>
            <a:endParaRPr lang="en-IN" sz="2800" i="1" dirty="0"/>
          </a:p>
          <a:p>
            <a:r>
              <a:rPr lang="en-IN" sz="2800" dirty="0"/>
              <a:t>When you </a:t>
            </a:r>
            <a:r>
              <a:rPr lang="en-IN" sz="2800" dirty="0">
                <a:solidFill>
                  <a:srgbClr val="0000FF"/>
                </a:solidFill>
              </a:rPr>
              <a:t>use a function</a:t>
            </a:r>
            <a:r>
              <a:rPr lang="en-IN" sz="2800" dirty="0"/>
              <a:t>, we say you have </a:t>
            </a:r>
            <a:r>
              <a:rPr lang="en-IN" sz="2800" i="1" dirty="0">
                <a:solidFill>
                  <a:srgbClr val="0000FF"/>
                </a:solidFill>
              </a:rPr>
              <a:t>called</a:t>
            </a:r>
            <a:r>
              <a:rPr lang="en-IN" sz="2800" i="1" dirty="0"/>
              <a:t> </a:t>
            </a:r>
            <a:r>
              <a:rPr lang="en-IN" sz="2800" dirty="0"/>
              <a:t>that function. If the function </a:t>
            </a:r>
            <a:r>
              <a:rPr lang="en-IN" sz="2800" dirty="0">
                <a:solidFill>
                  <a:srgbClr val="0000FF"/>
                </a:solidFill>
              </a:rPr>
              <a:t>outputs</a:t>
            </a:r>
            <a:r>
              <a:rPr lang="en-IN" sz="2800" dirty="0"/>
              <a:t> something, we say the function </a:t>
            </a:r>
            <a:r>
              <a:rPr lang="en-IN" sz="2800" i="1" dirty="0">
                <a:solidFill>
                  <a:srgbClr val="0000FF"/>
                </a:solidFill>
              </a:rPr>
              <a:t>returned</a:t>
            </a:r>
            <a:r>
              <a:rPr lang="en-IN" sz="2800" dirty="0"/>
              <a:t> that output back to you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Rectangular Callout 11">
            <a:extLst>
              <a:ext uri="{FF2B5EF4-FFF2-40B4-BE49-F238E27FC236}">
                <a16:creationId xmlns="" xmlns:a16="http://schemas.microsoft.com/office/drawing/2014/main" id="{B9F58AC2-5382-4BE9-9000-5636DECEB54F}"/>
              </a:ext>
            </a:extLst>
          </p:cNvPr>
          <p:cNvSpPr/>
          <p:nvPr/>
        </p:nvSpPr>
        <p:spPr>
          <a:xfrm>
            <a:off x="7750753" y="328450"/>
            <a:ext cx="4335128" cy="490914"/>
          </a:xfrm>
          <a:prstGeom prst="wedgeRectCallout">
            <a:avLst>
              <a:gd name="adj1" fmla="val -51425"/>
              <a:gd name="adj2" fmla="val 10649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Same rule as variable names</a:t>
            </a:r>
          </a:p>
        </p:txBody>
      </p:sp>
    </p:spTree>
    <p:extLst>
      <p:ext uri="{BB962C8B-B14F-4D97-AF65-F5344CB8AC3E}">
        <p14:creationId xmlns="" xmlns:p14="http://schemas.microsoft.com/office/powerpoint/2010/main" val="268929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Function Practice Exercises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Define a function to input two integers, output their max</a:t>
            </a:r>
          </a:p>
          <a:p>
            <a:r>
              <a:rPr lang="en-IN" dirty="0"/>
              <a:t>Define a function to print Hello World</a:t>
            </a:r>
          </a:p>
          <a:p>
            <a:r>
              <a:rPr lang="en-IN" dirty="0"/>
              <a:t>Define a function to output 1 if input is prime else 0</a:t>
            </a:r>
          </a:p>
          <a:p>
            <a:r>
              <a:rPr lang="en-IN" dirty="0"/>
              <a:t>Define a function to input two integers and print Hello World if their max is prime</a:t>
            </a:r>
          </a:p>
          <a:p>
            <a:r>
              <a:rPr lang="en-IN" dirty="0"/>
              <a:t>Define a function to print the max of 3 numbers</a:t>
            </a:r>
          </a:p>
          <a:p>
            <a:r>
              <a:rPr lang="en-IN" dirty="0"/>
              <a:t>Define a function to input a character, output its upper case version if lower case else output the character itself</a:t>
            </a:r>
          </a:p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495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Function Declaration?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F9B033EA-7D4E-442B-A045-F370C4F2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046" y="1050470"/>
            <a:ext cx="11411907" cy="345638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declare variables before using them. For example</a:t>
            </a:r>
          </a:p>
          <a:p>
            <a:pPr marL="0" indent="0">
              <a:buNone/>
            </a:pPr>
            <a:r>
              <a:rPr lang="en-US" dirty="0"/>
              <a:t>				        int x; x = 2;</a:t>
            </a:r>
          </a:p>
          <a:p>
            <a:pPr marL="0" indent="0">
              <a:buNone/>
            </a:pPr>
            <a:r>
              <a:rPr lang="en-US" dirty="0"/>
              <a:t>Do we have to declare functions before using them?</a:t>
            </a:r>
          </a:p>
          <a:p>
            <a:pPr marL="0" indent="0">
              <a:buNone/>
            </a:pPr>
            <a:r>
              <a:rPr lang="en-US" dirty="0"/>
              <a:t>Not necessary. Optional in modern C</a:t>
            </a:r>
          </a:p>
          <a:p>
            <a:pPr marL="0" indent="0">
              <a:buNone/>
            </a:pPr>
            <a:r>
              <a:rPr lang="en-US" dirty="0"/>
              <a:t>If you do, here is what a function’s declaration looks like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200" dirty="0"/>
          </a:p>
          <a:p>
            <a:pPr marL="4572" lvl="1" indent="0">
              <a:buNone/>
            </a:pPr>
            <a:endParaRPr lang="en-US" sz="3200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D17649A-C133-4542-8D2C-06BB02480658}"/>
              </a:ext>
            </a:extLst>
          </p:cNvPr>
          <p:cNvSpPr/>
          <p:nvPr/>
        </p:nvSpPr>
        <p:spPr bwMode="auto">
          <a:xfrm>
            <a:off x="513769" y="4023780"/>
            <a:ext cx="10768998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err="1"/>
              <a:t>return_type</a:t>
            </a:r>
            <a:r>
              <a:rPr lang="en-US" sz="3200" dirty="0"/>
              <a:t> </a:t>
            </a:r>
            <a:r>
              <a:rPr lang="en-US" sz="3200" dirty="0" err="1"/>
              <a:t>function_name</a:t>
            </a:r>
            <a:r>
              <a:rPr lang="en-US" sz="3200" dirty="0"/>
              <a:t> (</a:t>
            </a:r>
            <a:r>
              <a:rPr lang="en-US" sz="3200" dirty="0" err="1"/>
              <a:t>comma_separated_list_of_args</a:t>
            </a:r>
            <a:r>
              <a:rPr lang="en-US" sz="3200" dirty="0"/>
              <a:t>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6DE1C11-4443-48E4-9C62-64FE0D4C38CD}"/>
              </a:ext>
            </a:extLst>
          </p:cNvPr>
          <p:cNvSpPr txBox="1"/>
          <p:nvPr/>
        </p:nvSpPr>
        <p:spPr>
          <a:xfrm>
            <a:off x="390046" y="4819974"/>
            <a:ext cx="3873048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sz="3200" dirty="0"/>
              <a:t>int max(int a, int b);</a:t>
            </a:r>
          </a:p>
          <a:p>
            <a:pPr lvl="1"/>
            <a:r>
              <a:rPr lang="en-US" sz="3200" dirty="0"/>
              <a:t>int max(int x, int y);</a:t>
            </a:r>
          </a:p>
          <a:p>
            <a:pPr lvl="1"/>
            <a:r>
              <a:rPr lang="en-US" sz="3200" dirty="0"/>
              <a:t>int max(int , int);</a:t>
            </a:r>
          </a:p>
          <a:p>
            <a:endParaRPr lang="en-IN" dirty="0"/>
          </a:p>
        </p:txBody>
      </p:sp>
      <p:sp>
        <p:nvSpPr>
          <p:cNvPr id="9" name="Rectangular Callout 11">
            <a:extLst>
              <a:ext uri="{FF2B5EF4-FFF2-40B4-BE49-F238E27FC236}">
                <a16:creationId xmlns="" xmlns:a16="http://schemas.microsoft.com/office/drawing/2014/main" id="{156DDD80-FEAF-4B6D-8272-927B231E1514}"/>
              </a:ext>
            </a:extLst>
          </p:cNvPr>
          <p:cNvSpPr/>
          <p:nvPr/>
        </p:nvSpPr>
        <p:spPr>
          <a:xfrm>
            <a:off x="4723638" y="4708976"/>
            <a:ext cx="4076055" cy="1271219"/>
          </a:xfrm>
          <a:prstGeom prst="wedgeRectCallout">
            <a:avLst>
              <a:gd name="adj1" fmla="val -63486"/>
              <a:gd name="adj2" fmla="val -241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All 3 declarations are equivalent. Variable</a:t>
            </a:r>
            <a:r>
              <a:rPr kumimoji="0" lang="en-US" sz="240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names don’t matter, and are optional. Note the semi-colon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ectangular Callout 11">
            <a:extLst>
              <a:ext uri="{FF2B5EF4-FFF2-40B4-BE49-F238E27FC236}">
                <a16:creationId xmlns="" xmlns:a16="http://schemas.microsoft.com/office/drawing/2014/main" id="{91D6113C-34E3-4FCE-B191-D8F8740DD0D2}"/>
              </a:ext>
            </a:extLst>
          </p:cNvPr>
          <p:cNvSpPr/>
          <p:nvPr/>
        </p:nvSpPr>
        <p:spPr>
          <a:xfrm>
            <a:off x="9043261" y="4817466"/>
            <a:ext cx="3091912" cy="1069370"/>
          </a:xfrm>
          <a:prstGeom prst="wedgeRectCallout">
            <a:avLst>
              <a:gd name="adj1" fmla="val -68049"/>
              <a:gd name="adj2" fmla="val -545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Header</a:t>
            </a:r>
            <a:r>
              <a:rPr kumimoji="0" lang="en-US" sz="240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files usually contains function declarations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ular Callout 11">
            <a:extLst>
              <a:ext uri="{FF2B5EF4-FFF2-40B4-BE49-F238E27FC236}">
                <a16:creationId xmlns="" xmlns:a16="http://schemas.microsoft.com/office/drawing/2014/main" id="{2B479488-0045-4728-9DDD-7CD1E086B131}"/>
              </a:ext>
            </a:extLst>
          </p:cNvPr>
          <p:cNvSpPr/>
          <p:nvPr/>
        </p:nvSpPr>
        <p:spPr>
          <a:xfrm>
            <a:off x="4508859" y="6104458"/>
            <a:ext cx="6471690" cy="655424"/>
          </a:xfrm>
          <a:prstGeom prst="wedgeRectCallout">
            <a:avLst>
              <a:gd name="adj1" fmla="val 106"/>
              <a:gd name="adj2" fmla="val -7876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Position of declaration must be before the first call to the function in the code, and also not</a:t>
            </a:r>
            <a:r>
              <a:rPr kumimoji="0" lang="en-US" sz="240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inside any function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ular Callout 11">
            <a:extLst>
              <a:ext uri="{FF2B5EF4-FFF2-40B4-BE49-F238E27FC236}">
                <a16:creationId xmlns="" xmlns:a16="http://schemas.microsoft.com/office/drawing/2014/main" id="{C0A46D95-0E99-467D-A440-A10BE4B2782B}"/>
              </a:ext>
            </a:extLst>
          </p:cNvPr>
          <p:cNvSpPr/>
          <p:nvPr/>
        </p:nvSpPr>
        <p:spPr>
          <a:xfrm>
            <a:off x="7603518" y="2678165"/>
            <a:ext cx="4335128" cy="655424"/>
          </a:xfrm>
          <a:prstGeom prst="wedgeRectCallout">
            <a:avLst>
              <a:gd name="adj1" fmla="val -66798"/>
              <a:gd name="adj2" fmla="val 6075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Also known as function “prototype”</a:t>
            </a:r>
          </a:p>
        </p:txBody>
      </p:sp>
    </p:spTree>
    <p:extLst>
      <p:ext uri="{BB962C8B-B14F-4D97-AF65-F5344CB8AC3E}">
        <p14:creationId xmlns="" xmlns:p14="http://schemas.microsoft.com/office/powerpoint/2010/main" val="298337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7" grpId="0" animBg="1"/>
      <p:bldP spid="3" grpId="0"/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B2EDD07-B58C-4E99-9A9B-86A684DE5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E4068BFB-2A3F-4DE0-B7D9-B6B457400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912" y="86916"/>
            <a:ext cx="6156176" cy="6771084"/>
          </a:xfrm>
          <a:prstGeom prst="rect">
            <a:avLst/>
          </a:prstGeom>
          <a:solidFill>
            <a:srgbClr val="EFF0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cs typeface="Consolas" pitchFamily="49" charset="0"/>
              </a:rPr>
              <a:t>#include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&lt;stdio.h&gt;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cs typeface="Consolas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checkPrimeNumber(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n);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cs typeface="Consolas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main() {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n1, n2, </a:t>
            </a:r>
            <a:r>
              <a:rPr lang="en-US" sz="1400" dirty="0" err="1">
                <a:solidFill>
                  <a:srgbClr val="000000"/>
                </a:solidFill>
                <a:cs typeface="Consolas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, flag;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printf(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"Enter two positive integers: "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scanf(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"%d %d"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, &amp;n1, &amp;n2);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printf(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"Prime numbers between %d and %d are: "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, n1, n2);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cs typeface="Consolas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cs typeface="Consolas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=n1+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cs typeface="Consolas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&lt;n2; ++</a:t>
            </a:r>
            <a:r>
              <a:rPr lang="en-US" sz="1400" dirty="0" err="1">
                <a:solidFill>
                  <a:srgbClr val="000000"/>
                </a:solidFill>
                <a:cs typeface="Consolas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) {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</a:t>
            </a:r>
            <a:r>
              <a:rPr lang="en-US" sz="1400" dirty="0">
                <a:solidFill>
                  <a:srgbClr val="808080"/>
                </a:solidFill>
                <a:cs typeface="Consolas" pitchFamily="49" charset="0"/>
              </a:rPr>
              <a:t>// </a:t>
            </a:r>
            <a:r>
              <a:rPr lang="en-US" sz="1400" dirty="0" err="1">
                <a:solidFill>
                  <a:srgbClr val="808080"/>
                </a:solidFill>
                <a:cs typeface="Consolas" pitchFamily="49" charset="0"/>
              </a:rPr>
              <a:t>i</a:t>
            </a:r>
            <a:r>
              <a:rPr lang="en-US" sz="1400" dirty="0">
                <a:solidFill>
                  <a:srgbClr val="808080"/>
                </a:solidFill>
                <a:cs typeface="Consolas" pitchFamily="49" charset="0"/>
              </a:rPr>
              <a:t> is a prime number, flag will be equal to 1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	flag = checkPrimeNumber(</a:t>
            </a:r>
            <a:r>
              <a:rPr lang="en-US" sz="1400" dirty="0" err="1">
                <a:solidFill>
                  <a:srgbClr val="000000"/>
                </a:solidFill>
                <a:cs typeface="Consolas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	 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(flag == 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		printf(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"%d "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,</a:t>
            </a:r>
            <a:r>
              <a:rPr lang="en-US" sz="1400" dirty="0" err="1">
                <a:solidFill>
                  <a:srgbClr val="000000"/>
                </a:solidFill>
                <a:cs typeface="Consolas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 }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}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cs typeface="Consolas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cs typeface="Consolas" pitchFamily="49" charset="0"/>
              </a:rPr>
              <a:t>// user-defined function to check prime number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checkPrimeNumber(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n)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 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j, flag = 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(j=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; j &lt;= n/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; ++j)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	 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(</a:t>
            </a:r>
            <a:r>
              <a:rPr lang="en-US" sz="1400" dirty="0" err="1">
                <a:solidFill>
                  <a:srgbClr val="000000"/>
                </a:solidFill>
                <a:cs typeface="Consolas" pitchFamily="49" charset="0"/>
              </a:rPr>
              <a:t>n%j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== 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)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		 flag =</a:t>
            </a:r>
            <a:r>
              <a:rPr lang="en-US" sz="1400" dirty="0">
                <a:solidFill>
                  <a:srgbClr val="800000"/>
                </a:solidFill>
                <a:cs typeface="Consolas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		 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break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	 }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}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	</a:t>
            </a:r>
            <a:r>
              <a:rPr lang="en-US" sz="1400" dirty="0">
                <a:solidFill>
                  <a:srgbClr val="00008B"/>
                </a:solidFill>
                <a:cs typeface="Consolas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 flag;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cs typeface="Consolas" pitchFamily="49" charset="0"/>
              </a:rPr>
              <a:t>}</a:t>
            </a:r>
            <a:endParaRPr lang="en-US" sz="1400" dirty="0">
              <a:solidFill>
                <a:prstClr val="black"/>
              </a:solidFill>
              <a:cs typeface="Arial" pitchFamily="34" charset="0"/>
            </a:endParaRPr>
          </a:p>
        </p:txBody>
      </p:sp>
      <p:grpSp>
        <p:nvGrpSpPr>
          <p:cNvPr id="6" name="Group 10">
            <a:extLst>
              <a:ext uri="{FF2B5EF4-FFF2-40B4-BE49-F238E27FC236}">
                <a16:creationId xmlns="" xmlns:a16="http://schemas.microsoft.com/office/drawing/2014/main" id="{234CA771-D7F7-436B-9F62-3E7E1B4E97F3}"/>
              </a:ext>
            </a:extLst>
          </p:cNvPr>
          <p:cNvGrpSpPr/>
          <p:nvPr/>
        </p:nvGrpSpPr>
        <p:grpSpPr>
          <a:xfrm>
            <a:off x="1685256" y="521296"/>
            <a:ext cx="3960440" cy="504056"/>
            <a:chOff x="179512" y="476672"/>
            <a:chExt cx="3960440" cy="504056"/>
          </a:xfrm>
        </p:grpSpPr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9DDF0A54-EAB4-4B2F-B496-7713CD60AF6C}"/>
                </a:ext>
              </a:extLst>
            </p:cNvPr>
            <p:cNvSpPr/>
            <p:nvPr/>
          </p:nvSpPr>
          <p:spPr>
            <a:xfrm>
              <a:off x="1547664" y="476672"/>
              <a:ext cx="2592288" cy="504056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04BDC578-E3C6-42CE-9320-8C85C94B81D4}"/>
                </a:ext>
              </a:extLst>
            </p:cNvPr>
            <p:cNvSpPr txBox="1"/>
            <p:nvPr/>
          </p:nvSpPr>
          <p:spPr>
            <a:xfrm>
              <a:off x="179512" y="539388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Prototype</a:t>
              </a:r>
            </a:p>
          </p:txBody>
        </p:sp>
      </p:grpSp>
      <p:grpSp>
        <p:nvGrpSpPr>
          <p:cNvPr id="9" name="Group 11">
            <a:extLst>
              <a:ext uri="{FF2B5EF4-FFF2-40B4-BE49-F238E27FC236}">
                <a16:creationId xmlns="" xmlns:a16="http://schemas.microsoft.com/office/drawing/2014/main" id="{7580E81C-2121-4571-847E-6CBE7EC5FC1B}"/>
              </a:ext>
            </a:extLst>
          </p:cNvPr>
          <p:cNvGrpSpPr/>
          <p:nvPr/>
        </p:nvGrpSpPr>
        <p:grpSpPr>
          <a:xfrm>
            <a:off x="1541240" y="2537520"/>
            <a:ext cx="5904656" cy="720080"/>
            <a:chOff x="35496" y="2492896"/>
            <a:chExt cx="5904656" cy="720080"/>
          </a:xfrm>
        </p:grpSpPr>
        <p:sp>
          <p:nvSpPr>
            <p:cNvPr id="10" name="Oval 9">
              <a:extLst>
                <a:ext uri="{FF2B5EF4-FFF2-40B4-BE49-F238E27FC236}">
                  <a16:creationId xmlns="" xmlns:a16="http://schemas.microsoft.com/office/drawing/2014/main" id="{494C0039-6515-4B14-9850-08A8B76D610E}"/>
                </a:ext>
              </a:extLst>
            </p:cNvPr>
            <p:cNvSpPr/>
            <p:nvPr/>
          </p:nvSpPr>
          <p:spPr>
            <a:xfrm>
              <a:off x="3347864" y="2492896"/>
              <a:ext cx="2592288" cy="720080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BAB1549F-1616-45F4-9CD6-9984C0387963}"/>
                </a:ext>
              </a:extLst>
            </p:cNvPr>
            <p:cNvSpPr txBox="1"/>
            <p:nvPr/>
          </p:nvSpPr>
          <p:spPr>
            <a:xfrm>
              <a:off x="35496" y="263691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Function call</a:t>
              </a:r>
            </a:p>
          </p:txBody>
        </p:sp>
      </p:grpSp>
      <p:grpSp>
        <p:nvGrpSpPr>
          <p:cNvPr id="12" name="Group 12">
            <a:extLst>
              <a:ext uri="{FF2B5EF4-FFF2-40B4-BE49-F238E27FC236}">
                <a16:creationId xmlns="" xmlns:a16="http://schemas.microsoft.com/office/drawing/2014/main" id="{BB63C7F7-9CCA-4CB1-B0BB-D95B8F506BF4}"/>
              </a:ext>
            </a:extLst>
          </p:cNvPr>
          <p:cNvGrpSpPr/>
          <p:nvPr/>
        </p:nvGrpSpPr>
        <p:grpSpPr>
          <a:xfrm>
            <a:off x="1685256" y="4121696"/>
            <a:ext cx="5184576" cy="2636912"/>
            <a:chOff x="179512" y="4077072"/>
            <a:chExt cx="5184576" cy="2636912"/>
          </a:xfrm>
        </p:grpSpPr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47B3F0A9-9CA2-4C9B-8DAD-9DF3FA984AF7}"/>
                </a:ext>
              </a:extLst>
            </p:cNvPr>
            <p:cNvSpPr txBox="1"/>
            <p:nvPr/>
          </p:nvSpPr>
          <p:spPr>
            <a:xfrm>
              <a:off x="179512" y="4365104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Definition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5DE855FC-E82D-4BF2-876D-607BF91E0B2A}"/>
                </a:ext>
              </a:extLst>
            </p:cNvPr>
            <p:cNvSpPr/>
            <p:nvPr/>
          </p:nvSpPr>
          <p:spPr>
            <a:xfrm>
              <a:off x="1115616" y="4077072"/>
              <a:ext cx="4248472" cy="2636912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28920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“Position” of a Function</a:t>
            </a:r>
            <a:endParaRPr lang="en-US" sz="48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53354" y="944101"/>
            <a:ext cx="11938646" cy="5746376"/>
          </a:xfrm>
        </p:spPr>
        <p:txBody>
          <a:bodyPr>
            <a:normAutofit/>
          </a:bodyPr>
          <a:lstStyle/>
          <a:p>
            <a:r>
              <a:rPr lang="en-IN" sz="2000" dirty="0">
                <a:solidFill>
                  <a:srgbClr val="0000FF"/>
                </a:solidFill>
              </a:rPr>
              <a:t>If not </a:t>
            </a:r>
            <a:r>
              <a:rPr lang="en-IN" sz="2000" u="sng" dirty="0">
                <a:solidFill>
                  <a:srgbClr val="0000FF"/>
                </a:solidFill>
              </a:rPr>
              <a:t>declared</a:t>
            </a:r>
            <a:r>
              <a:rPr lang="en-IN" sz="2000" dirty="0">
                <a:solidFill>
                  <a:srgbClr val="0000FF"/>
                </a:solidFill>
              </a:rPr>
              <a:t> already</a:t>
            </a:r>
            <a:r>
              <a:rPr lang="en-IN" sz="2000" dirty="0"/>
              <a:t>, the called function must be defined before where it is called. Can define it below the calling function </a:t>
            </a:r>
            <a:r>
              <a:rPr lang="en-IN" sz="2000" dirty="0">
                <a:solidFill>
                  <a:srgbClr val="0000FF"/>
                </a:solidFill>
              </a:rPr>
              <a:t>only if the called function’s return type is int </a:t>
            </a:r>
            <a:r>
              <a:rPr lang="en-IN" sz="2000" dirty="0"/>
              <a:t>(else </a:t>
            </a:r>
            <a:r>
              <a:rPr lang="en-IN" sz="2000" dirty="0" smtClean="0"/>
              <a:t>compiler assumes </a:t>
            </a:r>
            <a:r>
              <a:rPr lang="en-IN" sz="2000" dirty="0"/>
              <a:t>int return type and will complain if it finds some other return type)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86F83B5-4AB4-4568-BA9B-130B81F2D77B}"/>
              </a:ext>
            </a:extLst>
          </p:cNvPr>
          <p:cNvSpPr txBox="1"/>
          <p:nvPr/>
        </p:nvSpPr>
        <p:spPr>
          <a:xfrm>
            <a:off x="2791168" y="4321794"/>
            <a:ext cx="3010987" cy="2308324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main () {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x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max(6, 4);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printf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(“%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d”,x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return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39E3CA5A-D61C-4B05-B2E1-62DA6ADE3F03}"/>
              </a:ext>
            </a:extLst>
          </p:cNvPr>
          <p:cNvSpPr txBox="1"/>
          <p:nvPr/>
        </p:nvSpPr>
        <p:spPr>
          <a:xfrm>
            <a:off x="2791168" y="2013470"/>
            <a:ext cx="3010987" cy="2308324"/>
          </a:xfrm>
          <a:prstGeom prst="rect">
            <a:avLst/>
          </a:prstGeom>
          <a:solidFill>
            <a:srgbClr val="A6EDA3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int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 max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int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a,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int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b) {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  if (a &gt; b)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    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return a;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Arial" pitchFamily="34" charset="0"/>
              </a:rPr>
              <a:t>  else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      return b;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	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}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83853C68-F382-4A08-B003-FE4B370D9ADC}"/>
              </a:ext>
            </a:extLst>
          </p:cNvPr>
          <p:cNvSpPr txBox="1"/>
          <p:nvPr/>
        </p:nvSpPr>
        <p:spPr>
          <a:xfrm>
            <a:off x="6254932" y="2013470"/>
            <a:ext cx="3010987" cy="2308324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main () {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x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max(6, 4);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printf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(“%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d”,x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return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0B3F7577-1A08-4541-A6E8-EBC60B5CBA52}"/>
              </a:ext>
            </a:extLst>
          </p:cNvPr>
          <p:cNvSpPr txBox="1"/>
          <p:nvPr/>
        </p:nvSpPr>
        <p:spPr>
          <a:xfrm>
            <a:off x="6254932" y="4321794"/>
            <a:ext cx="3010987" cy="2308324"/>
          </a:xfrm>
          <a:prstGeom prst="rect">
            <a:avLst/>
          </a:prstGeom>
          <a:solidFill>
            <a:srgbClr val="A6EDA3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int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 max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int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a,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int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b) {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  if (a &gt; b)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    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return a;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Arial" pitchFamily="34" charset="0"/>
              </a:rPr>
              <a:t>  else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       return b;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	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ＭＳ Ｐゴシック" pitchFamily="34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4220746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Arguments and Return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52" y="1111624"/>
            <a:ext cx="7533483" cy="5746376"/>
          </a:xfrm>
        </p:spPr>
        <p:txBody>
          <a:bodyPr/>
          <a:lstStyle/>
          <a:p>
            <a:r>
              <a:rPr lang="en-IN" dirty="0"/>
              <a:t>You can define a function that takes in </a:t>
            </a:r>
            <a:r>
              <a:rPr lang="en-IN" dirty="0">
                <a:solidFill>
                  <a:srgbClr val="0000FF"/>
                </a:solidFill>
              </a:rPr>
              <a:t>no input </a:t>
            </a:r>
            <a:r>
              <a:rPr lang="en-IN" dirty="0"/>
              <a:t>and gives </a:t>
            </a:r>
            <a:r>
              <a:rPr lang="en-IN" dirty="0">
                <a:solidFill>
                  <a:srgbClr val="0000FF"/>
                </a:solidFill>
              </a:rPr>
              <a:t>no output</a:t>
            </a:r>
          </a:p>
          <a:p>
            <a:r>
              <a:rPr lang="en-IN" dirty="0"/>
              <a:t>Even </a:t>
            </a:r>
            <a:r>
              <a:rPr lang="en-IN" sz="3600" dirty="0">
                <a:latin typeface="+mn-lt"/>
              </a:rPr>
              <a:t>void print(){ … }</a:t>
            </a:r>
            <a:r>
              <a:rPr lang="en-IN" dirty="0"/>
              <a:t> works</a:t>
            </a:r>
          </a:p>
          <a:p>
            <a:pPr lvl="1"/>
            <a:endParaRPr lang="en-IN" dirty="0"/>
          </a:p>
          <a:p>
            <a:r>
              <a:rPr lang="en-IN" dirty="0"/>
              <a:t>You can define a function that </a:t>
            </a:r>
            <a:r>
              <a:rPr lang="en-IN" dirty="0">
                <a:solidFill>
                  <a:srgbClr val="0000FF"/>
                </a:solidFill>
              </a:rPr>
              <a:t>takes inputs</a:t>
            </a:r>
            <a:r>
              <a:rPr lang="en-IN" dirty="0"/>
              <a:t> but gives </a:t>
            </a:r>
            <a:r>
              <a:rPr lang="en-IN" dirty="0">
                <a:solidFill>
                  <a:srgbClr val="0000FF"/>
                </a:solidFill>
              </a:rPr>
              <a:t>no output</a:t>
            </a:r>
          </a:p>
          <a:p>
            <a:pPr lvl="1"/>
            <a:endParaRPr lang="en-IN" dirty="0"/>
          </a:p>
          <a:p>
            <a:pPr marL="4572" lvl="1" indent="0">
              <a:buNone/>
            </a:pPr>
            <a:endParaRPr lang="en-IN" dirty="0"/>
          </a:p>
          <a:p>
            <a:r>
              <a:rPr lang="en-IN" dirty="0"/>
              <a:t>You can define a function that </a:t>
            </a:r>
            <a:r>
              <a:rPr lang="en-IN" dirty="0">
                <a:solidFill>
                  <a:srgbClr val="0000FF"/>
                </a:solidFill>
              </a:rPr>
              <a:t>takes no inpu</a:t>
            </a:r>
            <a:r>
              <a:rPr lang="en-IN" dirty="0"/>
              <a:t>t but </a:t>
            </a:r>
            <a:r>
              <a:rPr lang="en-IN" dirty="0">
                <a:solidFill>
                  <a:srgbClr val="0000FF"/>
                </a:solidFill>
              </a:rPr>
              <a:t>gives an output</a:t>
            </a:r>
          </a:p>
          <a:p>
            <a:r>
              <a:rPr lang="en-IN" dirty="0"/>
              <a:t>Even </a:t>
            </a:r>
            <a:r>
              <a:rPr lang="en-IN" sz="3600" dirty="0">
                <a:latin typeface="+mn-lt"/>
              </a:rPr>
              <a:t>char </a:t>
            </a:r>
            <a:r>
              <a:rPr lang="en-IN" sz="3600" dirty="0" err="1">
                <a:latin typeface="+mn-lt"/>
              </a:rPr>
              <a:t>getFirstAlpha</a:t>
            </a:r>
            <a:r>
              <a:rPr lang="en-IN" sz="3600" dirty="0">
                <a:latin typeface="+mn-lt"/>
              </a:rPr>
              <a:t>(){ … }</a:t>
            </a:r>
            <a:r>
              <a:rPr lang="en-IN" dirty="0"/>
              <a:t> works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96463" y="1111624"/>
            <a:ext cx="4395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void print(void){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printf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("Hello World");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96463" y="2865949"/>
            <a:ext cx="4395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void sum(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b){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printf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("Sum %d",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a+b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96463" y="4620275"/>
            <a:ext cx="4395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char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getFirstAlpha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(void){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return 'A';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232013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More on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746376"/>
          </a:xfrm>
        </p:spPr>
        <p:txBody>
          <a:bodyPr>
            <a:normAutofit/>
          </a:bodyPr>
          <a:lstStyle/>
          <a:p>
            <a:r>
              <a:rPr lang="en-IN" sz="2800" dirty="0"/>
              <a:t>Argument name can be any valid variable name</a:t>
            </a:r>
          </a:p>
          <a:p>
            <a:endParaRPr lang="en-IN" sz="2800" dirty="0"/>
          </a:p>
          <a:p>
            <a:r>
              <a:rPr lang="en-IN" sz="2800" dirty="0"/>
              <a:t>Can reuse a variable name even if this </a:t>
            </a:r>
          </a:p>
          <a:p>
            <a:r>
              <a:rPr lang="en-IN" sz="2800" dirty="0"/>
              <a:t>name used in main or another function</a:t>
            </a:r>
          </a:p>
          <a:p>
            <a:endParaRPr lang="en-IN" sz="2800" dirty="0"/>
          </a:p>
          <a:p>
            <a:r>
              <a:rPr lang="en-IN" sz="2800" dirty="0"/>
              <a:t>Calling a function is like creating a </a:t>
            </a:r>
            <a:r>
              <a:rPr lang="en-IN" sz="2800" dirty="0">
                <a:solidFill>
                  <a:srgbClr val="0000FF"/>
                </a:solidFill>
              </a:rPr>
              <a:t>clone</a:t>
            </a:r>
          </a:p>
          <a:p>
            <a:pPr marL="0" indent="0">
              <a:buNone/>
            </a:pPr>
            <a:r>
              <a:rPr lang="en-IN" sz="2800" dirty="0"/>
              <a:t> of Mr C. This clone starts afresh, with any </a:t>
            </a:r>
          </a:p>
          <a:p>
            <a:pPr marL="0" indent="0">
              <a:buNone/>
            </a:pPr>
            <a:r>
              <a:rPr lang="en-IN" sz="2800" dirty="0"/>
              <a:t> inputs you have given. The clone forgets </a:t>
            </a:r>
          </a:p>
          <a:p>
            <a:pPr marL="0" indent="0">
              <a:buNone/>
            </a:pPr>
            <a:r>
              <a:rPr lang="en-IN" sz="2800" dirty="0"/>
              <a:t>all old variable names and values</a:t>
            </a:r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r>
              <a:rPr lang="en-IN" sz="2800" dirty="0"/>
              <a:t>Will see more about this “cloning” behaviour later</a:t>
            </a:r>
          </a:p>
          <a:p>
            <a:pPr marL="0" indent="0">
              <a:buNone/>
            </a:pPr>
            <a:endParaRPr lang="en-IN" sz="2800" dirty="0"/>
          </a:p>
          <a:p>
            <a:endParaRPr lang="en-IN" sz="2800" dirty="0"/>
          </a:p>
          <a:p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134D898-4DC0-4E8A-B3A7-B6B3F3B1FD80}"/>
              </a:ext>
            </a:extLst>
          </p:cNvPr>
          <p:cNvSpPr txBox="1"/>
          <p:nvPr/>
        </p:nvSpPr>
        <p:spPr>
          <a:xfrm>
            <a:off x="8482263" y="1630322"/>
            <a:ext cx="3456384" cy="4708981"/>
          </a:xfrm>
          <a:prstGeom prst="rect">
            <a:avLst/>
          </a:prstGeom>
          <a:solidFill>
            <a:srgbClr val="A6EDA3"/>
          </a:solidFill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000" dirty="0" err="1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max(</a:t>
            </a:r>
            <a:r>
              <a:rPr lang="en-US" sz="2000" dirty="0" err="1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a1, </a:t>
            </a:r>
            <a:r>
              <a:rPr lang="en-US" sz="2000" dirty="0" err="1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b1) {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  </a:t>
            </a:r>
            <a:r>
              <a:rPr lang="en-US" sz="2000" dirty="0" err="1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m1 = 0;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  if (a1 &gt; b1) m1 = a1;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  <a:cs typeface="Arial" pitchFamily="34" charset="0"/>
              </a:rPr>
              <a:t>   else</a:t>
            </a: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m1 = b1;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  return m1;	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}</a:t>
            </a:r>
          </a:p>
          <a:p>
            <a:pPr eaLnBrk="0" hangingPunct="0">
              <a:defRPr/>
            </a:pPr>
            <a:endParaRPr lang="en-US" sz="2000" dirty="0">
              <a:solidFill>
                <a:srgbClr val="C00000"/>
              </a:solidFill>
              <a:latin typeface="Calibri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0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min(</a:t>
            </a:r>
            <a:r>
              <a:rPr lang="en-US" sz="20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a2, </a:t>
            </a:r>
            <a:r>
              <a:rPr lang="en-US" sz="20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b2) {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 </a:t>
            </a:r>
            <a:r>
              <a:rPr lang="en-US" sz="20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m2 = 0;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 if (a2 &lt; b2) m2 = a2;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  <a:cs typeface="Arial" pitchFamily="34" charset="0"/>
              </a:rPr>
              <a:t>   else</a:t>
            </a: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m2 = b2;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 return m2;	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}</a:t>
            </a:r>
          </a:p>
          <a:p>
            <a:pPr eaLnBrk="0" hangingPunct="0">
              <a:defRPr/>
            </a:pPr>
            <a:endParaRPr lang="en-US" sz="2000" dirty="0">
              <a:solidFill>
                <a:srgbClr val="C00000"/>
              </a:solidFill>
              <a:latin typeface="Calibri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000" dirty="0" err="1">
                <a:solidFill>
                  <a:prstClr val="white">
                    <a:lumMod val="50000"/>
                  </a:prstClr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prstClr val="white">
                    <a:lumMod val="50000"/>
                  </a:prstClr>
                </a:solidFill>
                <a:latin typeface="Calibri"/>
                <a:ea typeface="ＭＳ Ｐゴシック" pitchFamily="34" charset="-128"/>
              </a:rPr>
              <a:t> main() { …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6F98CE4-D3C6-4492-B36A-12A19049616A}"/>
              </a:ext>
            </a:extLst>
          </p:cNvPr>
          <p:cNvSpPr txBox="1"/>
          <p:nvPr/>
        </p:nvSpPr>
        <p:spPr>
          <a:xfrm>
            <a:off x="8482263" y="1630321"/>
            <a:ext cx="3456384" cy="4708981"/>
          </a:xfrm>
          <a:prstGeom prst="rect">
            <a:avLst/>
          </a:prstGeom>
          <a:solidFill>
            <a:srgbClr val="A6EDA3"/>
          </a:solidFill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000" dirty="0" err="1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max(</a:t>
            </a:r>
            <a:r>
              <a:rPr lang="en-US" sz="2000" dirty="0" err="1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a, </a:t>
            </a:r>
            <a:r>
              <a:rPr lang="en-US" sz="2000" dirty="0" err="1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b) {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  </a:t>
            </a:r>
            <a:r>
              <a:rPr lang="en-US" sz="2000" dirty="0" err="1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m = 0;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  if (a &gt; b) m = a;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  <a:cs typeface="Arial" pitchFamily="34" charset="0"/>
              </a:rPr>
              <a:t>   else</a:t>
            </a: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m = b;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   return m;	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}</a:t>
            </a:r>
          </a:p>
          <a:p>
            <a:pPr eaLnBrk="0" hangingPunct="0">
              <a:defRPr/>
            </a:pPr>
            <a:endParaRPr lang="en-US" sz="2000" dirty="0">
              <a:solidFill>
                <a:srgbClr val="C00000"/>
              </a:solidFill>
              <a:latin typeface="Calibri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0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min(</a:t>
            </a:r>
            <a:r>
              <a:rPr lang="en-US" sz="20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a, </a:t>
            </a:r>
            <a:r>
              <a:rPr lang="en-US" sz="20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b) {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 </a:t>
            </a:r>
            <a:r>
              <a:rPr lang="en-US" sz="20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m = 0;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 if (a &lt; b) m = a;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  <a:cs typeface="Arial" pitchFamily="34" charset="0"/>
              </a:rPr>
              <a:t>   else</a:t>
            </a: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m = b;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 return m;	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}</a:t>
            </a:r>
          </a:p>
          <a:p>
            <a:pPr eaLnBrk="0" hangingPunct="0">
              <a:defRPr/>
            </a:pPr>
            <a:endParaRPr lang="en-US" sz="2000" dirty="0">
              <a:solidFill>
                <a:srgbClr val="C00000"/>
              </a:solidFill>
              <a:latin typeface="Calibri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000" dirty="0" err="1">
                <a:solidFill>
                  <a:prstClr val="white">
                    <a:lumMod val="50000"/>
                  </a:prstClr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000" dirty="0">
                <a:solidFill>
                  <a:prstClr val="white">
                    <a:lumMod val="50000"/>
                  </a:prstClr>
                </a:solidFill>
                <a:latin typeface="Calibri"/>
                <a:ea typeface="ＭＳ Ｐゴシック" pitchFamily="34" charset="-128"/>
              </a:rPr>
              <a:t> main() { … }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8E987739-F7F6-48B4-A215-6701B849A2B1}"/>
              </a:ext>
            </a:extLst>
          </p:cNvPr>
          <p:cNvGrpSpPr/>
          <p:nvPr/>
        </p:nvGrpSpPr>
        <p:grpSpPr>
          <a:xfrm>
            <a:off x="7834191" y="1702330"/>
            <a:ext cx="1080120" cy="1872208"/>
            <a:chOff x="4788024" y="1556792"/>
            <a:chExt cx="1080120" cy="1872208"/>
          </a:xfrm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857F24CE-E45E-4C5B-8FD8-741C97D6B6A6}"/>
                </a:ext>
              </a:extLst>
            </p:cNvPr>
            <p:cNvSpPr/>
            <p:nvPr/>
          </p:nvSpPr>
          <p:spPr bwMode="auto">
            <a:xfrm rot="16200000">
              <a:off x="4205844" y="2138972"/>
              <a:ext cx="1872208" cy="707847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 pitchFamily="34" charset="0"/>
                </a:rPr>
                <a:t>scope of</a:t>
              </a:r>
            </a:p>
            <a:p>
              <a:pPr marL="0" marR="0" lvl="0" indent="0" algn="ctr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 pitchFamily="34" charset="0"/>
                </a:rPr>
                <a:t> m1, a1, b1</a:t>
              </a:r>
            </a:p>
          </p:txBody>
        </p:sp>
        <p:sp>
          <p:nvSpPr>
            <p:cNvPr id="10" name="Left Brace 9">
              <a:extLst>
                <a:ext uri="{FF2B5EF4-FFF2-40B4-BE49-F238E27FC236}">
                  <a16:creationId xmlns="" xmlns:a16="http://schemas.microsoft.com/office/drawing/2014/main" id="{2F3C45D3-FDC9-4AD9-8748-03F2ADAD5E36}"/>
                </a:ext>
              </a:extLst>
            </p:cNvPr>
            <p:cNvSpPr/>
            <p:nvPr/>
          </p:nvSpPr>
          <p:spPr bwMode="auto">
            <a:xfrm>
              <a:off x="5508104" y="1844824"/>
              <a:ext cx="360040" cy="1368152"/>
            </a:xfrm>
            <a:prstGeom prst="leftBrace">
              <a:avLst/>
            </a:prstGeom>
            <a:noFill/>
            <a:ln w="3492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41E735E9-A93F-48CA-99C7-4B81FB1E5E0A}"/>
              </a:ext>
            </a:extLst>
          </p:cNvPr>
          <p:cNvGrpSpPr/>
          <p:nvPr/>
        </p:nvGrpSpPr>
        <p:grpSpPr>
          <a:xfrm>
            <a:off x="7834191" y="3862571"/>
            <a:ext cx="1080120" cy="1872208"/>
            <a:chOff x="5004048" y="3717033"/>
            <a:chExt cx="1080120" cy="1872208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A31DED5C-508E-44CB-A72D-75BDDF9A1CDA}"/>
                </a:ext>
              </a:extLst>
            </p:cNvPr>
            <p:cNvSpPr/>
            <p:nvPr/>
          </p:nvSpPr>
          <p:spPr bwMode="auto">
            <a:xfrm rot="16200000">
              <a:off x="4421868" y="4299213"/>
              <a:ext cx="1872208" cy="707847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 pitchFamily="34" charset="0"/>
                </a:rPr>
                <a:t>scope of</a:t>
              </a:r>
            </a:p>
            <a:p>
              <a:pPr marL="0" marR="0" lvl="0" indent="0" algn="ctr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 pitchFamily="34" charset="0"/>
                </a:rPr>
                <a:t> m2, a2, b2</a:t>
              </a:r>
            </a:p>
          </p:txBody>
        </p:sp>
        <p:sp>
          <p:nvSpPr>
            <p:cNvPr id="13" name="Left Brace 12">
              <a:extLst>
                <a:ext uri="{FF2B5EF4-FFF2-40B4-BE49-F238E27FC236}">
                  <a16:creationId xmlns="" xmlns:a16="http://schemas.microsoft.com/office/drawing/2014/main" id="{5E30DEA5-40DA-4B46-8774-F8C060DB2B2B}"/>
                </a:ext>
              </a:extLst>
            </p:cNvPr>
            <p:cNvSpPr/>
            <p:nvPr/>
          </p:nvSpPr>
          <p:spPr bwMode="auto">
            <a:xfrm>
              <a:off x="5724128" y="4005065"/>
              <a:ext cx="360040" cy="1368152"/>
            </a:xfrm>
            <a:prstGeom prst="leftBrace">
              <a:avLst/>
            </a:prstGeom>
            <a:noFill/>
            <a:ln w="34925" cap="flat" cmpd="sng" algn="ctr">
              <a:solidFill>
                <a:srgbClr val="1F497D">
                  <a:lumMod val="60000"/>
                  <a:lumOff val="4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  <p:sp>
        <p:nvSpPr>
          <p:cNvPr id="14" name="Rectangular Callout 11">
            <a:extLst>
              <a:ext uri="{FF2B5EF4-FFF2-40B4-BE49-F238E27FC236}">
                <a16:creationId xmlns="" xmlns:a16="http://schemas.microsoft.com/office/drawing/2014/main" id="{32C30D52-AC62-42C8-9AC3-39576EA839D6}"/>
              </a:ext>
            </a:extLst>
          </p:cNvPr>
          <p:cNvSpPr/>
          <p:nvPr/>
        </p:nvSpPr>
        <p:spPr>
          <a:xfrm>
            <a:off x="2930780" y="1557580"/>
            <a:ext cx="4335128" cy="629477"/>
          </a:xfrm>
          <a:prstGeom prst="wedgeRectCallout">
            <a:avLst>
              <a:gd name="adj1" fmla="val -68228"/>
              <a:gd name="adj2" fmla="val 4793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Another</a:t>
            </a:r>
            <a:r>
              <a:rPr kumimoji="0" lang="en-US" sz="200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type of </a:t>
            </a:r>
            <a:r>
              <a:rPr kumimoji="0" lang="en-US" sz="200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scope rule </a:t>
            </a:r>
            <a:r>
              <a:rPr kumimoji="0" lang="en-US" sz="200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for variables. Not “block” based but function based</a:t>
            </a:r>
            <a:endParaRPr kumimoji="0" lang="en-US" sz="20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930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More on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If you have promised to give a function two integers, please give it two integers</a:t>
            </a:r>
          </a:p>
          <a:p>
            <a:endParaRPr lang="en-IN" dirty="0"/>
          </a:p>
          <a:p>
            <a:r>
              <a:rPr lang="en-IN" dirty="0"/>
              <a:t>If you give it only one or three integers, compilation error</a:t>
            </a:r>
          </a:p>
          <a:p>
            <a:endParaRPr lang="en-IN" dirty="0"/>
          </a:p>
          <a:p>
            <a:r>
              <a:rPr lang="en-IN" dirty="0"/>
              <a:t>If you give it two floats or else one char and one int, automatic typecasting will take place</a:t>
            </a:r>
          </a:p>
          <a:p>
            <a:endParaRPr lang="en-IN" dirty="0"/>
          </a:p>
          <a:p>
            <a:r>
              <a:rPr lang="en-IN" dirty="0"/>
              <a:t>Be careful to not make typecasting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460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Hope you enjoyed the exam</a:t>
            </a:r>
          </a:p>
          <a:p>
            <a:r>
              <a:rPr lang="en-US" dirty="0" smtClean="0"/>
              <a:t>Upcoming exams</a:t>
            </a:r>
          </a:p>
          <a:p>
            <a:pPr lvl="1"/>
            <a:r>
              <a:rPr lang="en-US" dirty="0" smtClean="0"/>
              <a:t>Lab mid sem exam on 15</a:t>
            </a:r>
            <a:r>
              <a:rPr lang="en-US" baseline="30000" dirty="0" smtClean="0"/>
              <a:t>th</a:t>
            </a:r>
            <a:r>
              <a:rPr lang="en-US" dirty="0" smtClean="0"/>
              <a:t> Feb 1000 - 1600</a:t>
            </a:r>
          </a:p>
          <a:p>
            <a:pPr lvl="1"/>
            <a:r>
              <a:rPr lang="en-US" dirty="0" smtClean="0"/>
              <a:t>Theory mid sem exam on 21</a:t>
            </a:r>
            <a:r>
              <a:rPr lang="en-US" baseline="30000" dirty="0" smtClean="0"/>
              <a:t>st</a:t>
            </a:r>
            <a:r>
              <a:rPr lang="en-US" dirty="0" smtClean="0"/>
              <a:t> Feb 1800-2000</a:t>
            </a:r>
          </a:p>
          <a:p>
            <a:r>
              <a:rPr lang="en-US" dirty="0" smtClean="0"/>
              <a:t>Lessons from MQ1</a:t>
            </a:r>
          </a:p>
          <a:p>
            <a:pPr lvl="1"/>
            <a:r>
              <a:rPr lang="en-US" dirty="0" smtClean="0"/>
              <a:t>Be on time</a:t>
            </a:r>
          </a:p>
          <a:p>
            <a:pPr lvl="1"/>
            <a:r>
              <a:rPr lang="en-US" dirty="0" smtClean="0"/>
              <a:t>Bring ID</a:t>
            </a:r>
          </a:p>
          <a:p>
            <a:pPr lvl="1"/>
            <a:r>
              <a:rPr lang="en-US" dirty="0" smtClean="0"/>
              <a:t>Write roll numbers on every answer sheet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More on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746376"/>
          </a:xfrm>
        </p:spPr>
        <p:txBody>
          <a:bodyPr/>
          <a:lstStyle/>
          <a:p>
            <a:r>
              <a:rPr lang="en-IN" dirty="0"/>
              <a:t>May write return statement many times inside a function</a:t>
            </a:r>
          </a:p>
          <a:p>
            <a:r>
              <a:rPr lang="en-IN" dirty="0"/>
              <a:t>When </a:t>
            </a:r>
            <a:r>
              <a:rPr lang="en-IN" dirty="0" smtClean="0"/>
              <a:t>Mr C (his clone actually) </a:t>
            </a:r>
            <a:r>
              <a:rPr lang="en-IN" dirty="0"/>
              <a:t>sees a return statement, </a:t>
            </a:r>
            <a:r>
              <a:rPr lang="en-IN" dirty="0" smtClean="0"/>
              <a:t>he </a:t>
            </a:r>
            <a:r>
              <a:rPr lang="en-IN" dirty="0"/>
              <a:t>immediately generates the output and function execution stops there.</a:t>
            </a:r>
          </a:p>
          <a:p>
            <a:r>
              <a:rPr lang="en-IN" dirty="0"/>
              <a:t>The clone dies and the original Mr C takes over </a:t>
            </a:r>
            <a:r>
              <a:rPr lang="en-IN" dirty="0">
                <a:sym typeface="Wingdings" panose="05000000000000000000" pitchFamily="2" charset="2"/>
              </a:rPr>
              <a:t></a:t>
            </a:r>
          </a:p>
          <a:p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If you return a float/double value from a function with int return type, automatic typecasting will take place.</a:t>
            </a:r>
          </a:p>
          <a:p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Be careful to not make typecasting mistakes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995065" y="207162"/>
            <a:ext cx="1858617" cy="904461"/>
            <a:chOff x="3286682" y="2292350"/>
            <a:chExt cx="1858617" cy="904461"/>
          </a:xfrm>
        </p:grpSpPr>
        <p:sp>
          <p:nvSpPr>
            <p:cNvPr id="6" name="Rounded Rectangle 5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9" name="Rectangular Callout 8"/>
          <p:cNvSpPr/>
          <p:nvPr/>
        </p:nvSpPr>
        <p:spPr>
          <a:xfrm>
            <a:off x="2736532" y="116446"/>
            <a:ext cx="6893960" cy="1573571"/>
          </a:xfrm>
          <a:prstGeom prst="wedgeRectCallout">
            <a:avLst>
              <a:gd name="adj1" fmla="val 58579"/>
              <a:gd name="adj2" fmla="val 250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functions that do not need to return anything i.e.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void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return type, you can either say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return;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or else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 write return at all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inside the function body in which case the entire body will get executed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153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More on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938646" cy="5746376"/>
          </a:xfrm>
        </p:spPr>
        <p:txBody>
          <a:bodyPr/>
          <a:lstStyle/>
          <a:p>
            <a:r>
              <a:rPr lang="en-IN" dirty="0"/>
              <a:t>The value that is returned can be used safely just as a normal variable of that same data type</a:t>
            </a:r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You can freely use returned values in expressions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Be careful of type </a:t>
            </a:r>
            <a:r>
              <a:rPr lang="en-IN" dirty="0" smtClean="0">
                <a:sym typeface="Wingdings" panose="05000000000000000000" pitchFamily="2" charset="2"/>
              </a:rPr>
              <a:t>though</a:t>
            </a:r>
            <a:endParaRPr lang="en-IN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1315" y="4461542"/>
            <a:ext cx="34091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sum(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x,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y){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return x + y;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96904" y="4450524"/>
            <a:ext cx="62567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main(){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("%d", sum(3,4) - sum(5,6));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return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966041" y="207162"/>
            <a:ext cx="1858617" cy="904461"/>
            <a:chOff x="3286682" y="2292350"/>
            <a:chExt cx="1858617" cy="904461"/>
          </a:xfrm>
        </p:grpSpPr>
        <p:sp>
          <p:nvSpPr>
            <p:cNvPr id="8" name="Rounded Rectangle 7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1" name="Rectangular Callout 10"/>
          <p:cNvSpPr/>
          <p:nvPr/>
        </p:nvSpPr>
        <p:spPr>
          <a:xfrm>
            <a:off x="5627352" y="175716"/>
            <a:ext cx="3881393" cy="820670"/>
          </a:xfrm>
          <a:prstGeom prst="wedgeRectCallout">
            <a:avLst>
              <a:gd name="adj1" fmla="val 67085"/>
              <a:gd name="adj2" fmla="val 1766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main() is also a function with return type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4029815" y="1045834"/>
            <a:ext cx="5532298" cy="820670"/>
          </a:xfrm>
          <a:prstGeom prst="wedgeRectCallout">
            <a:avLst>
              <a:gd name="adj1" fmla="val 62536"/>
              <a:gd name="adj2" fmla="val -6227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main() is like a reserved function name. Cannot name your function main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ular Callout 11">
            <a:extLst>
              <a:ext uri="{FF2B5EF4-FFF2-40B4-BE49-F238E27FC236}">
                <a16:creationId xmlns="" xmlns:a16="http://schemas.microsoft.com/office/drawing/2014/main" id="{7D1222CC-7CEB-4F21-A7AF-91275A4F7963}"/>
              </a:ext>
            </a:extLst>
          </p:cNvPr>
          <p:cNvSpPr/>
          <p:nvPr/>
        </p:nvSpPr>
        <p:spPr>
          <a:xfrm>
            <a:off x="8152108" y="4549675"/>
            <a:ext cx="3672550" cy="391596"/>
          </a:xfrm>
          <a:prstGeom prst="wedgeRectCallout">
            <a:avLst>
              <a:gd name="adj1" fmla="val -37705"/>
              <a:gd name="adj2" fmla="val 12152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Can even</a:t>
            </a:r>
            <a:r>
              <a:rPr kumimoji="0" lang="en-US" sz="280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use</a:t>
            </a:r>
            <a:r>
              <a:rPr kumimoji="0" lang="en-US" sz="280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within </a:t>
            </a:r>
            <a:r>
              <a:rPr kumimoji="0" lang="en-US" sz="280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printf</a:t>
            </a:r>
            <a:endParaRPr kumimoji="0" lang="en-US" sz="28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711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11" grpId="0" animBg="1"/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Function and Expression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F9B033EA-7D4E-442B-A045-F370C4F2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046" y="1050470"/>
            <a:ext cx="11411907" cy="345638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function call is an </a:t>
            </a:r>
            <a:r>
              <a:rPr lang="en-US" i="1" dirty="0"/>
              <a:t>expression</a:t>
            </a:r>
            <a:r>
              <a:rPr lang="en-US" dirty="0"/>
              <a:t>. </a:t>
            </a:r>
            <a:r>
              <a:rPr lang="en-US" sz="3200" dirty="0"/>
              <a:t>Can be used anywhere an expression can be used subject to type restrictions</a:t>
            </a:r>
          </a:p>
          <a:p>
            <a:pPr marL="4572" lvl="1" indent="0">
              <a:buNone/>
            </a:pPr>
            <a:endParaRPr lang="en-US" sz="3200" dirty="0"/>
          </a:p>
          <a:p>
            <a:pPr marL="4572" lvl="1" indent="0">
              <a:buNone/>
            </a:pPr>
            <a:r>
              <a:rPr lang="en-US" sz="3200" dirty="0"/>
              <a:t>Example below: assume we have already written the max and min functions for two integer arguments</a:t>
            </a:r>
          </a:p>
          <a:p>
            <a:pPr marL="4572" lvl="1" indent="0">
              <a:buNone/>
            </a:pPr>
            <a:endParaRPr lang="en-US" sz="3200" dirty="0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9D1B4EC1-AFBE-4FB3-9746-A6195A16E6FA}"/>
              </a:ext>
            </a:extLst>
          </p:cNvPr>
          <p:cNvSpPr/>
          <p:nvPr/>
        </p:nvSpPr>
        <p:spPr bwMode="auto">
          <a:xfrm>
            <a:off x="966866" y="3984197"/>
            <a:ext cx="5328592" cy="27363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</a:rPr>
              <a:t>printf(“%d”,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</a:rPr>
              <a:t> max(5,3));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lang="en-US" sz="2800" baseline="0" dirty="0">
                <a:latin typeface="Verdana" pitchFamily="34" charset="0"/>
              </a:rPr>
              <a:t>max(5,3) – min(5,3)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</a:rPr>
              <a:t>max(x, max(y, z)) == z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endParaRPr lang="en-US" sz="2800" dirty="0">
              <a:latin typeface="Verdan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if (max(a, b)) printf(“Y”);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E6202BB7-3F66-4ACA-ABC5-6F34F9294A76}"/>
              </a:ext>
            </a:extLst>
          </p:cNvPr>
          <p:cNvSpPr/>
          <p:nvPr/>
        </p:nvSpPr>
        <p:spPr bwMode="auto">
          <a:xfrm>
            <a:off x="6295458" y="3984197"/>
            <a:ext cx="3528392" cy="27363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lang="en-US" sz="2800" dirty="0">
                <a:solidFill>
                  <a:srgbClr val="C00000"/>
                </a:solidFill>
                <a:latin typeface="Verdana" pitchFamily="34" charset="0"/>
              </a:rPr>
              <a:t>prints 5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evaluates to 2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lang="en-US" sz="2800" dirty="0">
                <a:solidFill>
                  <a:srgbClr val="C00000"/>
                </a:solidFill>
                <a:latin typeface="Verdana" pitchFamily="34" charset="0"/>
              </a:rPr>
              <a:t>checks if z is max of x, y, z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prints Y if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max of a and b is not 0.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891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Nested Function Calls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="" xmlns:a16="http://schemas.microsoft.com/office/drawing/2014/main" id="{734E051E-6CFC-48F3-A6D5-95F723702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558" y="1111624"/>
            <a:ext cx="6416734" cy="537991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Not just main function but other functions can also call each other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 declaration or definition (or both) must be visible before the call</a:t>
            </a:r>
          </a:p>
          <a:p>
            <a:pPr marL="4572" lvl="1" indent="0">
              <a:buNone/>
            </a:pPr>
            <a:endParaRPr lang="en-US" sz="2800" dirty="0"/>
          </a:p>
          <a:p>
            <a:pPr marL="4572" lvl="1" indent="0">
              <a:buNone/>
            </a:pPr>
            <a:r>
              <a:rPr lang="en-US" sz="2800" dirty="0"/>
              <a:t>Help compiler detect any inconsistencies in function use</a:t>
            </a:r>
          </a:p>
          <a:p>
            <a:pPr marL="4572" lvl="1" indent="0">
              <a:buNone/>
            </a:pPr>
            <a:endParaRPr lang="en-US" sz="2800" dirty="0"/>
          </a:p>
          <a:p>
            <a:pPr marL="4572" lvl="1" indent="0">
              <a:buNone/>
            </a:pPr>
            <a:r>
              <a:rPr lang="en-US" sz="2800" dirty="0"/>
              <a:t>Compiler warning, if both (</a:t>
            </a:r>
            <a:r>
              <a:rPr lang="en-US" sz="2800" dirty="0" err="1"/>
              <a:t>decl</a:t>
            </a:r>
            <a:r>
              <a:rPr lang="en-US" sz="2800" dirty="0"/>
              <a:t> &amp; def) are missing</a:t>
            </a:r>
          </a:p>
          <a:p>
            <a:pPr lvl="1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3DD365D-375E-4D56-B58C-2E2955F47F5E}"/>
              </a:ext>
            </a:extLst>
          </p:cNvPr>
          <p:cNvSpPr txBox="1"/>
          <p:nvPr/>
        </p:nvSpPr>
        <p:spPr>
          <a:xfrm>
            <a:off x="7462158" y="577402"/>
            <a:ext cx="4476489" cy="6001643"/>
          </a:xfrm>
          <a:prstGeom prst="rect">
            <a:avLst/>
          </a:prstGeom>
          <a:solidFill>
            <a:srgbClr val="A6EDA3"/>
          </a:solidFill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#include&lt;</a:t>
            </a:r>
            <a:r>
              <a:rPr lang="en-US" sz="2400" dirty="0" err="1">
                <a:ea typeface="ＭＳ Ｐゴシック" pitchFamily="34" charset="-128"/>
              </a:rPr>
              <a:t>stdio.h</a:t>
            </a:r>
            <a:r>
              <a:rPr lang="en-US" sz="2400" dirty="0">
                <a:ea typeface="ＭＳ Ｐゴシック" pitchFamily="34" charset="-128"/>
              </a:rPr>
              <a:t>&gt;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int min(int, int); //declaration </a:t>
            </a:r>
          </a:p>
          <a:p>
            <a:pPr eaLnBrk="0" hangingPunct="0">
              <a:defRPr/>
            </a:pP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max(</a:t>
            </a: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, </a:t>
            </a: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); //of max, min</a:t>
            </a:r>
          </a:p>
          <a:p>
            <a:pPr eaLnBrk="0" hangingPunct="0">
              <a:defRPr/>
            </a:pPr>
            <a:endParaRPr lang="en-US" sz="2400" dirty="0"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max(</a:t>
            </a: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a, </a:t>
            </a: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b) {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   return (a &gt; b) ? a : b;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}</a:t>
            </a:r>
          </a:p>
          <a:p>
            <a:pPr eaLnBrk="0" hangingPunct="0">
              <a:defRPr/>
            </a:pPr>
            <a:endParaRPr lang="en-US" sz="2400" dirty="0"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// this “cryptic” min, uses max :-) </a:t>
            </a:r>
          </a:p>
          <a:p>
            <a:pPr eaLnBrk="0" hangingPunct="0">
              <a:defRPr/>
            </a:pP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min(</a:t>
            </a: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a, </a:t>
            </a: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b) {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   return a + b – </a:t>
            </a:r>
            <a:r>
              <a:rPr lang="en-US" sz="2400" dirty="0">
                <a:solidFill>
                  <a:srgbClr val="FF0000"/>
                </a:solidFill>
                <a:ea typeface="ＭＳ Ｐゴシック" pitchFamily="34" charset="-128"/>
              </a:rPr>
              <a:t>max (a, b)</a:t>
            </a:r>
            <a:r>
              <a:rPr lang="en-US" sz="2400" dirty="0">
                <a:ea typeface="ＭＳ Ｐゴシック" pitchFamily="34" charset="-128"/>
              </a:rPr>
              <a:t>;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}</a:t>
            </a:r>
          </a:p>
          <a:p>
            <a:pPr eaLnBrk="0" hangingPunct="0">
              <a:defRPr/>
            </a:pPr>
            <a:endParaRPr lang="en-US" sz="2400" dirty="0"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main() { 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  printf(“%d”, </a:t>
            </a:r>
            <a:r>
              <a:rPr lang="en-US" sz="2400" dirty="0">
                <a:solidFill>
                  <a:srgbClr val="FF0000"/>
                </a:solidFill>
                <a:ea typeface="ＭＳ Ｐゴシック" pitchFamily="34" charset="-128"/>
              </a:rPr>
              <a:t>min(6, 4)</a:t>
            </a:r>
            <a:r>
              <a:rPr lang="en-US" sz="2400" dirty="0">
                <a:ea typeface="ＭＳ Ｐゴシック" pitchFamily="34" charset="-128"/>
              </a:rPr>
              <a:t>);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126108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Benefits of writing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938646" cy="5746376"/>
          </a:xfrm>
        </p:spPr>
        <p:txBody>
          <a:bodyPr/>
          <a:lstStyle/>
          <a:p>
            <a:r>
              <a:rPr lang="en-IN" b="1" dirty="0"/>
              <a:t>Functions allow you to reuse code</a:t>
            </a:r>
          </a:p>
          <a:p>
            <a:r>
              <a:rPr lang="en-IN" dirty="0" smtClean="0"/>
              <a:t>Some </a:t>
            </a:r>
            <a:r>
              <a:rPr lang="en-IN" dirty="0"/>
              <a:t>one wrote functions like </a:t>
            </a:r>
            <a:r>
              <a:rPr lang="en-IN" dirty="0" err="1"/>
              <a:t>sqrt</a:t>
            </a:r>
            <a:r>
              <a:rPr lang="en-IN" dirty="0"/>
              <a:t>(), abs() in </a:t>
            </a:r>
            <a:r>
              <a:rPr lang="en-IN" dirty="0" err="1"/>
              <a:t>math.h</a:t>
            </a:r>
            <a:r>
              <a:rPr lang="en-IN" dirty="0"/>
              <a:t> that we are able to use again and </a:t>
            </a:r>
            <a:r>
              <a:rPr lang="en-IN" dirty="0" smtClean="0"/>
              <a:t>again</a:t>
            </a:r>
            <a:endParaRPr lang="en-IN" dirty="0"/>
          </a:p>
          <a:p>
            <a:r>
              <a:rPr lang="en-IN" dirty="0" err="1"/>
              <a:t>printf</a:t>
            </a:r>
            <a:r>
              <a:rPr lang="en-IN" dirty="0"/>
              <a:t>() and </a:t>
            </a:r>
            <a:r>
              <a:rPr lang="en-IN" dirty="0" err="1"/>
              <a:t>scanf</a:t>
            </a:r>
            <a:r>
              <a:rPr lang="en-IN" dirty="0"/>
              <a:t>() are also functions. Think of how much we use them in every single program</a:t>
            </a:r>
          </a:p>
          <a:p>
            <a:r>
              <a:rPr lang="en-IN" dirty="0"/>
              <a:t>We are reusing code that some helpful C expert wrote in the </a:t>
            </a:r>
            <a:r>
              <a:rPr lang="en-IN" dirty="0" err="1"/>
              <a:t>printf</a:t>
            </a:r>
            <a:r>
              <a:rPr lang="en-IN" dirty="0"/>
              <a:t>(), </a:t>
            </a:r>
            <a:r>
              <a:rPr lang="en-IN" dirty="0" err="1"/>
              <a:t>scanf</a:t>
            </a:r>
            <a:r>
              <a:rPr lang="en-IN" dirty="0"/>
              <a:t>(), </a:t>
            </a:r>
            <a:r>
              <a:rPr lang="en-IN" dirty="0" err="1"/>
              <a:t>sqrt</a:t>
            </a:r>
            <a:r>
              <a:rPr lang="en-IN" dirty="0"/>
              <a:t>(), abs() and other functions</a:t>
            </a:r>
          </a:p>
          <a:p>
            <a:r>
              <a:rPr lang="en-IN" dirty="0"/>
              <a:t>If some piece of code keeps getting used in your program again and again – put it inside a function!</a:t>
            </a:r>
          </a:p>
          <a:p>
            <a:r>
              <a:rPr lang="en-IN" dirty="0"/>
              <a:t>We reused code in today’s codes – didn’t have to rewrite code – may make mistakes if you write same code again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470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</p:spPr>
        <p:txBody>
          <a:bodyPr>
            <a:normAutofit/>
          </a:bodyPr>
          <a:lstStyle/>
          <a:p>
            <a:r>
              <a:rPr lang="en-IN" sz="4800" dirty="0"/>
              <a:t>We have seen functions before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="" xmlns:a16="http://schemas.microsoft.com/office/drawing/2014/main" id="{4BEEFB47-C47B-4901-8AD1-9FD94476A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556792"/>
            <a:ext cx="11242122" cy="4463008"/>
          </a:xfrm>
        </p:spPr>
        <p:txBody>
          <a:bodyPr/>
          <a:lstStyle/>
          <a:p>
            <a:r>
              <a:rPr lang="en-US" altLang="en-US" sz="3600" dirty="0">
                <a:solidFill>
                  <a:srgbClr val="C00000"/>
                </a:solidFill>
              </a:rPr>
              <a:t>main() </a:t>
            </a:r>
            <a:r>
              <a:rPr lang="en-US" altLang="en-US" sz="3600" dirty="0"/>
              <a:t>is a special function. Execution of program starts from the beginning of </a:t>
            </a:r>
            <a:r>
              <a:rPr lang="en-US" altLang="en-US" sz="3600" dirty="0">
                <a:solidFill>
                  <a:srgbClr val="C00000"/>
                </a:solidFill>
              </a:rPr>
              <a:t>main()</a:t>
            </a:r>
            <a:endParaRPr lang="en-US" altLang="en-US" sz="3600" dirty="0"/>
          </a:p>
          <a:p>
            <a:endParaRPr lang="en-US" altLang="en-US" sz="3600" dirty="0"/>
          </a:p>
          <a:p>
            <a:r>
              <a:rPr lang="en-US" altLang="en-US" sz="3600" dirty="0" err="1">
                <a:solidFill>
                  <a:srgbClr val="C00000"/>
                </a:solidFill>
              </a:rPr>
              <a:t>scanf</a:t>
            </a:r>
            <a:r>
              <a:rPr lang="en-US" altLang="en-US" sz="3600" dirty="0">
                <a:solidFill>
                  <a:srgbClr val="C00000"/>
                </a:solidFill>
              </a:rPr>
              <a:t>(…), printf(…) </a:t>
            </a:r>
            <a:r>
              <a:rPr lang="en-US" altLang="en-US" sz="3600" dirty="0"/>
              <a:t>are standard input-output library functions</a:t>
            </a:r>
          </a:p>
          <a:p>
            <a:endParaRPr lang="en-US" altLang="en-US" sz="3600" dirty="0"/>
          </a:p>
          <a:p>
            <a:r>
              <a:rPr lang="en-US" altLang="en-US" sz="3600" dirty="0" err="1">
                <a:solidFill>
                  <a:srgbClr val="C00000"/>
                </a:solidFill>
              </a:rPr>
              <a:t>sqrt</a:t>
            </a:r>
            <a:r>
              <a:rPr lang="en-US" altLang="en-US" sz="3600" dirty="0">
                <a:solidFill>
                  <a:srgbClr val="C00000"/>
                </a:solidFill>
              </a:rPr>
              <a:t>(…), pow(…) </a:t>
            </a:r>
            <a:r>
              <a:rPr lang="en-US" altLang="en-US" sz="3600" dirty="0"/>
              <a:t>are math functions in </a:t>
            </a:r>
            <a:r>
              <a:rPr lang="en-US" altLang="en-US" dirty="0" err="1"/>
              <a:t>math.h</a:t>
            </a:r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179285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</p:spPr>
        <p:txBody>
          <a:bodyPr>
            <a:normAutofit/>
          </a:bodyPr>
          <a:lstStyle/>
          <a:p>
            <a:r>
              <a:rPr lang="en-IN" sz="4800" dirty="0"/>
              <a:t>Writing our own functions..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A083C404-647D-4B28-9499-B91AB4268B8F}"/>
              </a:ext>
            </a:extLst>
          </p:cNvPr>
          <p:cNvSpPr txBox="1"/>
          <p:nvPr/>
        </p:nvSpPr>
        <p:spPr>
          <a:xfrm>
            <a:off x="5957464" y="3632211"/>
            <a:ext cx="3599821" cy="3046988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main () {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int x;</a:t>
            </a:r>
          </a:p>
          <a:p>
            <a:pPr lvl="0">
              <a:defRPr/>
            </a:pPr>
            <a:r>
              <a:rPr lang="en-US" sz="2400" kern="0" dirty="0">
                <a:solidFill>
                  <a:prstClr val="black"/>
                </a:solidFill>
                <a:latin typeface="Calibri"/>
              </a:rPr>
              <a:t>      int </a:t>
            </a:r>
            <a:r>
              <a:rPr lang="en-US" sz="2400" kern="0" dirty="0" err="1">
                <a:solidFill>
                  <a:prstClr val="black"/>
                </a:solidFill>
                <a:latin typeface="Calibri"/>
              </a:rPr>
              <a:t>a,b</a:t>
            </a:r>
            <a:r>
              <a:rPr lang="en-US" sz="2400" kern="0" dirty="0">
                <a:solidFill>
                  <a:prstClr val="black"/>
                </a:solidFill>
                <a:latin typeface="Calibri"/>
              </a:rPr>
              <a:t>;        </a:t>
            </a:r>
          </a:p>
          <a:p>
            <a:pPr lvl="0">
              <a:defRPr/>
            </a:pPr>
            <a:r>
              <a:rPr lang="en-US" sz="2400" kern="0" dirty="0">
                <a:solidFill>
                  <a:prstClr val="black"/>
                </a:solidFill>
                <a:latin typeface="Calibri"/>
              </a:rPr>
              <a:t>      </a:t>
            </a:r>
            <a:r>
              <a:rPr lang="en-US" sz="2400" kern="0" dirty="0" err="1">
                <a:solidFill>
                  <a:prstClr val="black"/>
                </a:solidFill>
                <a:latin typeface="Calibri"/>
              </a:rPr>
              <a:t>scanf</a:t>
            </a:r>
            <a:r>
              <a:rPr lang="en-US" sz="2400" kern="0" dirty="0">
                <a:solidFill>
                  <a:prstClr val="black"/>
                </a:solidFill>
                <a:latin typeface="Calibri"/>
              </a:rPr>
              <a:t>(“%</a:t>
            </a:r>
            <a:r>
              <a:rPr lang="en-US" sz="2400" kern="0" dirty="0" err="1">
                <a:solidFill>
                  <a:prstClr val="black"/>
                </a:solidFill>
                <a:latin typeface="Calibri"/>
              </a:rPr>
              <a:t>d%d</a:t>
            </a:r>
            <a:r>
              <a:rPr lang="en-US" sz="2400" kern="0" dirty="0">
                <a:solidFill>
                  <a:prstClr val="black"/>
                </a:solidFill>
                <a:latin typeface="Calibri"/>
              </a:rPr>
              <a:t>”,&amp;</a:t>
            </a:r>
            <a:r>
              <a:rPr lang="en-US" sz="2400" kern="0" dirty="0" err="1">
                <a:solidFill>
                  <a:prstClr val="black"/>
                </a:solidFill>
                <a:latin typeface="Calibri"/>
              </a:rPr>
              <a:t>a,&amp;b</a:t>
            </a:r>
            <a:r>
              <a:rPr lang="en-US" sz="2400" kern="0" dirty="0">
                <a:solidFill>
                  <a:prstClr val="black"/>
                </a:solidFill>
                <a:latin typeface="Calibri"/>
              </a:rPr>
              <a:t>);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x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=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max(a, b);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printf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(“%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d”,x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return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}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BCB4F610-3AF4-4B05-9A21-7495E2DBE5FE}"/>
              </a:ext>
            </a:extLst>
          </p:cNvPr>
          <p:cNvSpPr txBox="1"/>
          <p:nvPr/>
        </p:nvSpPr>
        <p:spPr>
          <a:xfrm>
            <a:off x="5957465" y="1203575"/>
            <a:ext cx="3005626" cy="2308324"/>
          </a:xfrm>
          <a:prstGeom prst="rect">
            <a:avLst/>
          </a:prstGeom>
          <a:solidFill>
            <a:srgbClr val="A6EDA3"/>
          </a:solidFill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4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4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max (</a:t>
            </a:r>
            <a:r>
              <a:rPr lang="en-US" sz="24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4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a, </a:t>
            </a:r>
            <a:r>
              <a:rPr lang="en-US" sz="24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24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b) {</a:t>
            </a:r>
          </a:p>
          <a:p>
            <a:pPr eaLnBrk="0" hangingPunct="0"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   if (a &gt; b) </a:t>
            </a:r>
          </a:p>
          <a:p>
            <a:pPr eaLnBrk="0" hangingPunct="0"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       </a:t>
            </a:r>
            <a:r>
              <a:rPr lang="en-US" sz="24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return a;</a:t>
            </a:r>
            <a:endParaRPr lang="en-US" sz="2400" dirty="0">
              <a:solidFill>
                <a:prstClr val="black"/>
              </a:solidFill>
              <a:latin typeface="Calibri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  <a:ea typeface="ＭＳ Ｐゴシック" pitchFamily="34" charset="-128"/>
                <a:cs typeface="Arial" pitchFamily="34" charset="0"/>
              </a:rPr>
              <a:t>  else</a:t>
            </a:r>
            <a:r>
              <a:rPr lang="en-US" sz="24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 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     return b;</a:t>
            </a:r>
            <a:r>
              <a:rPr lang="en-US" sz="24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	</a:t>
            </a:r>
            <a:endParaRPr lang="en-US" sz="2400" dirty="0">
              <a:solidFill>
                <a:srgbClr val="EEECE1">
                  <a:lumMod val="50000"/>
                </a:srgbClr>
              </a:solidFill>
              <a:latin typeface="Calibri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4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}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011AE217-0B09-402E-A00C-D039B51027EA}"/>
              </a:ext>
            </a:extLst>
          </p:cNvPr>
          <p:cNvSpPr txBox="1"/>
          <p:nvPr/>
        </p:nvSpPr>
        <p:spPr>
          <a:xfrm>
            <a:off x="1325107" y="1889465"/>
            <a:ext cx="3599822" cy="4154984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main () {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x;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int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a,b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Calibri"/>
              </a:rPr>
              <a:t>      </a:t>
            </a:r>
            <a:r>
              <a:rPr lang="en-US" sz="2400" kern="0" dirty="0" err="1">
                <a:solidFill>
                  <a:prstClr val="black"/>
                </a:solidFill>
                <a:latin typeface="Calibri"/>
              </a:rPr>
              <a:t>scanf</a:t>
            </a:r>
            <a:r>
              <a:rPr lang="en-US" sz="2400" kern="0" dirty="0">
                <a:solidFill>
                  <a:prstClr val="black"/>
                </a:solidFill>
                <a:latin typeface="Calibri"/>
              </a:rPr>
              <a:t>(“%</a:t>
            </a:r>
            <a:r>
              <a:rPr lang="en-US" sz="2400" kern="0" dirty="0" err="1">
                <a:solidFill>
                  <a:prstClr val="black"/>
                </a:solidFill>
                <a:latin typeface="Calibri"/>
              </a:rPr>
              <a:t>d%d</a:t>
            </a:r>
            <a:r>
              <a:rPr lang="en-US" sz="2400" kern="0" dirty="0">
                <a:solidFill>
                  <a:prstClr val="black"/>
                </a:solidFill>
                <a:latin typeface="Calibri"/>
              </a:rPr>
              <a:t>”,&amp;</a:t>
            </a:r>
            <a:r>
              <a:rPr lang="en-US" sz="2400" kern="0" dirty="0" err="1">
                <a:solidFill>
                  <a:prstClr val="black"/>
                </a:solidFill>
                <a:latin typeface="Calibri"/>
              </a:rPr>
              <a:t>a,&amp;b</a:t>
            </a:r>
            <a:r>
              <a:rPr lang="en-US" sz="2400" kern="0" dirty="0">
                <a:solidFill>
                  <a:prstClr val="black"/>
                </a:solidFill>
                <a:latin typeface="Calibri"/>
              </a:rPr>
              <a:t>);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Calibri"/>
              </a:rPr>
              <a:t>      if(a&gt;b)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    x </a:t>
            </a:r>
            <a:r>
              <a:rPr lang="en-US" sz="2400" kern="0" dirty="0">
                <a:solidFill>
                  <a:prstClr val="black"/>
                </a:solidFill>
                <a:latin typeface="Calibri"/>
              </a:rPr>
              <a:t>= a;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else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Calibri"/>
              </a:rPr>
              <a:t>          x = b;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printf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(“%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d”,x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return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}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="" xmlns:a16="http://schemas.microsoft.com/office/drawing/2014/main" id="{C5DEC865-596F-4D52-8D09-EACB642A621C}"/>
              </a:ext>
            </a:extLst>
          </p:cNvPr>
          <p:cNvSpPr/>
          <p:nvPr/>
        </p:nvSpPr>
        <p:spPr>
          <a:xfrm>
            <a:off x="9461715" y="1231937"/>
            <a:ext cx="2391967" cy="1697244"/>
          </a:xfrm>
          <a:prstGeom prst="wedgeRectCallout">
            <a:avLst>
              <a:gd name="adj1" fmla="val -71724"/>
              <a:gd name="adj2" fmla="val -62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We or someone else may have already written this “max” function and tested well (so very little chance of error)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ABC0FEFE-A944-4E45-8A5D-5310EE1266D4}"/>
              </a:ext>
            </a:extLst>
          </p:cNvPr>
          <p:cNvSpPr txBox="1"/>
          <p:nvPr/>
        </p:nvSpPr>
        <p:spPr>
          <a:xfrm>
            <a:off x="1077131" y="1315878"/>
            <a:ext cx="4308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A standard program for max of two numbers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5A60DF07-DD08-4F7A-9C7A-A385ECB8E8C7}"/>
              </a:ext>
            </a:extLst>
          </p:cNvPr>
          <p:cNvSpPr txBox="1"/>
          <p:nvPr/>
        </p:nvSpPr>
        <p:spPr>
          <a:xfrm>
            <a:off x="9715380" y="4786373"/>
            <a:ext cx="1786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A program with </a:t>
            </a:r>
          </a:p>
          <a:p>
            <a:r>
              <a:rPr lang="en-IN" dirty="0"/>
              <a:t>our own function</a:t>
            </a:r>
          </a:p>
        </p:txBody>
      </p:sp>
    </p:spTree>
    <p:extLst>
      <p:ext uri="{BB962C8B-B14F-4D97-AF65-F5344CB8AC3E}">
        <p14:creationId xmlns="" xmlns:p14="http://schemas.microsoft.com/office/powerpoint/2010/main" val="178006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69" grpId="0" animBg="1"/>
      <p:bldP spid="8" grpId="0" animBg="1"/>
      <p:bldP spid="70" grpId="0"/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605CB80-9779-45AD-9DE5-4244E797E3A7}"/>
              </a:ext>
            </a:extLst>
          </p:cNvPr>
          <p:cNvSpPr txBox="1"/>
          <p:nvPr/>
        </p:nvSpPr>
        <p:spPr>
          <a:xfrm>
            <a:off x="2041460" y="3343759"/>
            <a:ext cx="4752527" cy="3046988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main () {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x;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x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=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max(6, 4);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printf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(“%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d”,x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return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666353EA-B775-436A-B442-D565CF2CDFD7}"/>
              </a:ext>
            </a:extLst>
          </p:cNvPr>
          <p:cNvSpPr txBox="1"/>
          <p:nvPr/>
        </p:nvSpPr>
        <p:spPr>
          <a:xfrm>
            <a:off x="3805655" y="175407"/>
            <a:ext cx="4968552" cy="3046988"/>
          </a:xfrm>
          <a:prstGeom prst="rect">
            <a:avLst/>
          </a:prstGeom>
          <a:solidFill>
            <a:srgbClr val="A6EDA3"/>
          </a:solidFill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32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max (</a:t>
            </a:r>
            <a:r>
              <a:rPr lang="en-US" sz="32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a, </a:t>
            </a:r>
            <a:r>
              <a:rPr lang="en-US" sz="32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b) {</a:t>
            </a:r>
          </a:p>
          <a:p>
            <a:pPr eaLnBrk="0" hangingPunct="0"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   if (a &gt; b) </a:t>
            </a:r>
          </a:p>
          <a:p>
            <a:pPr eaLnBrk="0" hangingPunct="0"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       </a:t>
            </a: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return a;</a:t>
            </a:r>
            <a:endParaRPr lang="en-US" sz="3200" dirty="0">
              <a:solidFill>
                <a:prstClr val="black"/>
              </a:solidFill>
              <a:latin typeface="Calibri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  <a:cs typeface="Arial" pitchFamily="34" charset="0"/>
              </a:rPr>
              <a:t>  else</a:t>
            </a: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 </a:t>
            </a:r>
          </a:p>
          <a:p>
            <a:pPr eaLnBrk="0" hangingPunct="0">
              <a:defRPr/>
            </a:pP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     return b;</a:t>
            </a: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	</a:t>
            </a:r>
            <a:endParaRPr lang="en-US" sz="3200" dirty="0">
              <a:solidFill>
                <a:srgbClr val="EEECE1">
                  <a:lumMod val="50000"/>
                </a:srgbClr>
              </a:solidFill>
              <a:latin typeface="Calibri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}</a:t>
            </a:r>
          </a:p>
        </p:txBody>
      </p:sp>
      <p:grpSp>
        <p:nvGrpSpPr>
          <p:cNvPr id="2" name="Group 17">
            <a:extLst>
              <a:ext uri="{FF2B5EF4-FFF2-40B4-BE49-F238E27FC236}">
                <a16:creationId xmlns="" xmlns:a16="http://schemas.microsoft.com/office/drawing/2014/main" id="{BD39BDCD-DB7A-4F5C-B63D-E38BBA82A184}"/>
              </a:ext>
            </a:extLst>
          </p:cNvPr>
          <p:cNvGrpSpPr/>
          <p:nvPr/>
        </p:nvGrpSpPr>
        <p:grpSpPr>
          <a:xfrm>
            <a:off x="1048924" y="182626"/>
            <a:ext cx="3294940" cy="1444716"/>
            <a:chOff x="242705" y="324029"/>
            <a:chExt cx="3294940" cy="1444716"/>
          </a:xfrm>
        </p:grpSpPr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8CC6AFB9-3055-4291-B6ED-2857214DE33A}"/>
                </a:ext>
              </a:extLst>
            </p:cNvPr>
            <p:cNvSpPr txBox="1"/>
            <p:nvPr/>
          </p:nvSpPr>
          <p:spPr>
            <a:xfrm>
              <a:off x="242705" y="1245525"/>
              <a:ext cx="2252540" cy="523220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9525"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Return Type</a:t>
              </a:r>
            </a:p>
          </p:txBody>
        </p:sp>
        <p:cxnSp>
          <p:nvCxnSpPr>
            <p:cNvPr id="14" name="Curved Connector 10">
              <a:extLst>
                <a:ext uri="{FF2B5EF4-FFF2-40B4-BE49-F238E27FC236}">
                  <a16:creationId xmlns="" xmlns:a16="http://schemas.microsoft.com/office/drawing/2014/main" id="{86916969-5E40-4213-9300-EB634D927AB8}"/>
                </a:ext>
              </a:extLst>
            </p:cNvPr>
            <p:cNvCxnSpPr>
              <a:stCxn id="13" idx="0"/>
              <a:endCxn id="15" idx="1"/>
            </p:cNvCxnSpPr>
            <p:nvPr/>
          </p:nvCxnSpPr>
          <p:spPr bwMode="auto">
            <a:xfrm rot="5400000" flipH="1" flipV="1">
              <a:off x="1777920" y="167112"/>
              <a:ext cx="669468" cy="1487359"/>
            </a:xfrm>
            <a:prstGeom prst="curvedConnector2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5B045748-F75E-4A4E-93F9-7EFA274BA73A}"/>
                </a:ext>
              </a:extLst>
            </p:cNvPr>
            <p:cNvSpPr/>
            <p:nvPr/>
          </p:nvSpPr>
          <p:spPr bwMode="auto">
            <a:xfrm>
              <a:off x="2856334" y="324029"/>
              <a:ext cx="681311" cy="504056"/>
            </a:xfrm>
            <a:prstGeom prst="rect">
              <a:avLst/>
            </a:prstGeom>
            <a:noFill/>
            <a:ln w="349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  <p:grpSp>
        <p:nvGrpSpPr>
          <p:cNvPr id="3" name="Group 25">
            <a:extLst>
              <a:ext uri="{FF2B5EF4-FFF2-40B4-BE49-F238E27FC236}">
                <a16:creationId xmlns="" xmlns:a16="http://schemas.microsoft.com/office/drawing/2014/main" id="{B0526CB1-7027-4968-8DD1-73A86FD0B2FF}"/>
              </a:ext>
            </a:extLst>
          </p:cNvPr>
          <p:cNvGrpSpPr/>
          <p:nvPr/>
        </p:nvGrpSpPr>
        <p:grpSpPr>
          <a:xfrm>
            <a:off x="1047004" y="198788"/>
            <a:ext cx="4306545" cy="2899484"/>
            <a:chOff x="-5818" y="332656"/>
            <a:chExt cx="4505810" cy="2899484"/>
          </a:xfrm>
        </p:grpSpPr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1DA435B3-D17D-4D92-8AA0-287B4BE808DB}"/>
                </a:ext>
              </a:extLst>
            </p:cNvPr>
            <p:cNvSpPr/>
            <p:nvPr/>
          </p:nvSpPr>
          <p:spPr bwMode="auto">
            <a:xfrm>
              <a:off x="3491880" y="332656"/>
              <a:ext cx="1008112" cy="504056"/>
            </a:xfrm>
            <a:prstGeom prst="rect">
              <a:avLst/>
            </a:prstGeom>
            <a:noFill/>
            <a:ln w="38100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4584D4A6-C2BB-4D34-9C52-0A20F3394E11}"/>
                </a:ext>
              </a:extLst>
            </p:cNvPr>
            <p:cNvSpPr txBox="1"/>
            <p:nvPr/>
          </p:nvSpPr>
          <p:spPr>
            <a:xfrm>
              <a:off x="-5818" y="2708920"/>
              <a:ext cx="2662908" cy="523220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Function Name</a:t>
              </a:r>
            </a:p>
          </p:txBody>
        </p:sp>
        <p:cxnSp>
          <p:nvCxnSpPr>
            <p:cNvPr id="19" name="Curved Connector 21">
              <a:extLst>
                <a:ext uri="{FF2B5EF4-FFF2-40B4-BE49-F238E27FC236}">
                  <a16:creationId xmlns="" xmlns:a16="http://schemas.microsoft.com/office/drawing/2014/main" id="{0EABB427-CCDE-4C4F-9E28-843D312C53AC}"/>
                </a:ext>
              </a:extLst>
            </p:cNvPr>
            <p:cNvCxnSpPr>
              <a:stCxn id="18" idx="0"/>
              <a:endCxn id="17" idx="2"/>
            </p:cNvCxnSpPr>
            <p:nvPr/>
          </p:nvCxnSpPr>
          <p:spPr bwMode="auto">
            <a:xfrm rot="5400000" flipH="1" flipV="1">
              <a:off x="1724682" y="437666"/>
              <a:ext cx="1872208" cy="2670300"/>
            </a:xfrm>
            <a:prstGeom prst="curvedConnector3">
              <a:avLst>
                <a:gd name="adj1" fmla="val 50000"/>
              </a:avLst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" name="Group 26">
            <a:extLst>
              <a:ext uri="{FF2B5EF4-FFF2-40B4-BE49-F238E27FC236}">
                <a16:creationId xmlns="" xmlns:a16="http://schemas.microsoft.com/office/drawing/2014/main" id="{18F1A6C5-429F-4759-AC9A-1A47D5D90A0F}"/>
              </a:ext>
            </a:extLst>
          </p:cNvPr>
          <p:cNvGrpSpPr/>
          <p:nvPr/>
        </p:nvGrpSpPr>
        <p:grpSpPr>
          <a:xfrm>
            <a:off x="5365876" y="214688"/>
            <a:ext cx="4498795" cy="2506178"/>
            <a:chOff x="3491879" y="332656"/>
            <a:chExt cx="4498795" cy="2506178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C3A7806F-EC8B-434C-A2BC-FE4664714B2F}"/>
                </a:ext>
              </a:extLst>
            </p:cNvPr>
            <p:cNvSpPr/>
            <p:nvPr/>
          </p:nvSpPr>
          <p:spPr bwMode="auto">
            <a:xfrm>
              <a:off x="3491879" y="332656"/>
              <a:ext cx="2157859" cy="504056"/>
            </a:xfrm>
            <a:prstGeom prst="rect">
              <a:avLst/>
            </a:prstGeom>
            <a:noFill/>
            <a:ln w="38100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6C2D7842-A7BB-4DCF-8BD3-4D021B01B42C}"/>
                </a:ext>
              </a:extLst>
            </p:cNvPr>
            <p:cNvSpPr txBox="1"/>
            <p:nvPr/>
          </p:nvSpPr>
          <p:spPr>
            <a:xfrm>
              <a:off x="5037621" y="1022952"/>
              <a:ext cx="2953053" cy="1815882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2 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arguments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 and b,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both of type int.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(formal </a:t>
              </a:r>
              <a:r>
                <a:rPr kumimoji="0" lang="en-US" sz="2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args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)</a:t>
              </a:r>
            </a:p>
          </p:txBody>
        </p:sp>
        <p:cxnSp>
          <p:nvCxnSpPr>
            <p:cNvPr id="23" name="Curved Connector 29">
              <a:extLst>
                <a:ext uri="{FF2B5EF4-FFF2-40B4-BE49-F238E27FC236}">
                  <a16:creationId xmlns="" xmlns:a16="http://schemas.microsoft.com/office/drawing/2014/main" id="{E32FFDB6-B6AF-44B0-978D-17472FBDA0DA}"/>
                </a:ext>
              </a:extLst>
            </p:cNvPr>
            <p:cNvCxnSpPr>
              <a:stCxn id="22" idx="0"/>
              <a:endCxn id="21" idx="2"/>
            </p:cNvCxnSpPr>
            <p:nvPr/>
          </p:nvCxnSpPr>
          <p:spPr bwMode="auto">
            <a:xfrm rot="16200000" flipV="1">
              <a:off x="5449359" y="-41838"/>
              <a:ext cx="186240" cy="1943339"/>
            </a:xfrm>
            <a:prstGeom prst="curvedConnector3">
              <a:avLst>
                <a:gd name="adj1" fmla="val 50000"/>
              </a:avLst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" name="Group 49">
            <a:extLst>
              <a:ext uri="{FF2B5EF4-FFF2-40B4-BE49-F238E27FC236}">
                <a16:creationId xmlns="" xmlns:a16="http://schemas.microsoft.com/office/drawing/2014/main" id="{D665605F-7CAF-43CF-BF3C-7DE93D029C7C}"/>
              </a:ext>
            </a:extLst>
          </p:cNvPr>
          <p:cNvGrpSpPr/>
          <p:nvPr/>
        </p:nvGrpSpPr>
        <p:grpSpPr>
          <a:xfrm>
            <a:off x="3955916" y="769141"/>
            <a:ext cx="6047262" cy="4822387"/>
            <a:chOff x="3024856" y="846318"/>
            <a:chExt cx="6047262" cy="4822387"/>
          </a:xfrm>
        </p:grpSpPr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9BDA4787-BBE4-4DD6-B174-E2741999A035}"/>
                </a:ext>
              </a:extLst>
            </p:cNvPr>
            <p:cNvSpPr txBox="1"/>
            <p:nvPr/>
          </p:nvSpPr>
          <p:spPr>
            <a:xfrm>
              <a:off x="5745566" y="3421936"/>
              <a:ext cx="3326552" cy="2246769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Body of the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function, enclosed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inside 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{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 and 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} 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(mandatory)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returns an int.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cxnSp>
          <p:nvCxnSpPr>
            <p:cNvPr id="26" name="Curved Connector 37">
              <a:extLst>
                <a:ext uri="{FF2B5EF4-FFF2-40B4-BE49-F238E27FC236}">
                  <a16:creationId xmlns="" xmlns:a16="http://schemas.microsoft.com/office/drawing/2014/main" id="{D35A6DA9-8762-4F5B-85F9-12604EEAEA43}"/>
                </a:ext>
              </a:extLst>
            </p:cNvPr>
            <p:cNvCxnSpPr>
              <a:stCxn id="25" idx="1"/>
            </p:cNvCxnSpPr>
            <p:nvPr/>
          </p:nvCxnSpPr>
          <p:spPr bwMode="auto">
            <a:xfrm rot="10800000">
              <a:off x="4320486" y="2780931"/>
              <a:ext cx="1425080" cy="1764391"/>
            </a:xfrm>
            <a:prstGeom prst="curvedConnector2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924F6A91-889A-4FAB-A0EF-7BE99DDA7660}"/>
                </a:ext>
              </a:extLst>
            </p:cNvPr>
            <p:cNvSpPr/>
            <p:nvPr/>
          </p:nvSpPr>
          <p:spPr bwMode="auto">
            <a:xfrm>
              <a:off x="3024856" y="846318"/>
              <a:ext cx="2591260" cy="1934610"/>
            </a:xfrm>
            <a:prstGeom prst="rect">
              <a:avLst/>
            </a:prstGeom>
            <a:noFill/>
            <a:ln w="38100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  <p:grpSp>
        <p:nvGrpSpPr>
          <p:cNvPr id="7" name="Group 57">
            <a:extLst>
              <a:ext uri="{FF2B5EF4-FFF2-40B4-BE49-F238E27FC236}">
                <a16:creationId xmlns="" xmlns:a16="http://schemas.microsoft.com/office/drawing/2014/main" id="{7BDA6BC7-2E4B-400A-8F92-216EEC8D5449}"/>
              </a:ext>
            </a:extLst>
          </p:cNvPr>
          <p:cNvGrpSpPr/>
          <p:nvPr/>
        </p:nvGrpSpPr>
        <p:grpSpPr>
          <a:xfrm>
            <a:off x="3210313" y="4360334"/>
            <a:ext cx="5903839" cy="2322259"/>
            <a:chOff x="2856334" y="324029"/>
            <a:chExt cx="5903839" cy="2322259"/>
          </a:xfrm>
        </p:grpSpPr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B812728A-E41D-4091-8900-83E9AD418601}"/>
                </a:ext>
              </a:extLst>
            </p:cNvPr>
            <p:cNvSpPr txBox="1"/>
            <p:nvPr/>
          </p:nvSpPr>
          <p:spPr>
            <a:xfrm>
              <a:off x="4563190" y="1692181"/>
              <a:ext cx="4196983" cy="954107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9525"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Call to the function.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Actual </a:t>
              </a:r>
              <a:r>
                <a:rPr kumimoji="0" lang="en-US" sz="2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args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 are 6 and 4.</a:t>
              </a:r>
            </a:p>
          </p:txBody>
        </p:sp>
        <p:cxnSp>
          <p:nvCxnSpPr>
            <p:cNvPr id="30" name="Curved Connector 59">
              <a:extLst>
                <a:ext uri="{FF2B5EF4-FFF2-40B4-BE49-F238E27FC236}">
                  <a16:creationId xmlns="" xmlns:a16="http://schemas.microsoft.com/office/drawing/2014/main" id="{9B51282A-2361-4D9F-8397-E87CF2DE6AB7}"/>
                </a:ext>
              </a:extLst>
            </p:cNvPr>
            <p:cNvCxnSpPr>
              <a:stCxn id="29" idx="0"/>
              <a:endCxn id="31" idx="2"/>
            </p:cNvCxnSpPr>
            <p:nvPr/>
          </p:nvCxnSpPr>
          <p:spPr bwMode="auto">
            <a:xfrm rot="16200000" flipV="1">
              <a:off x="4870559" y="-98942"/>
              <a:ext cx="864096" cy="2718150"/>
            </a:xfrm>
            <a:prstGeom prst="curvedConnector3">
              <a:avLst>
                <a:gd name="adj1" fmla="val 50000"/>
              </a:avLst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ED7E8C4E-77F0-4B2F-8EF2-275095F56F69}"/>
                </a:ext>
              </a:extLst>
            </p:cNvPr>
            <p:cNvSpPr/>
            <p:nvPr/>
          </p:nvSpPr>
          <p:spPr bwMode="auto">
            <a:xfrm>
              <a:off x="2856334" y="324029"/>
              <a:ext cx="2174395" cy="504056"/>
            </a:xfrm>
            <a:prstGeom prst="rect">
              <a:avLst/>
            </a:prstGeom>
            <a:noFill/>
            <a:ln w="349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  <p:sp>
        <p:nvSpPr>
          <p:cNvPr id="34" name="Slide Number Placeholder 3">
            <a:extLst>
              <a:ext uri="{FF2B5EF4-FFF2-40B4-BE49-F238E27FC236}">
                <a16:creationId xmlns="" xmlns:a16="http://schemas.microsoft.com/office/drawing/2014/main" id="{93E838F2-289A-4AF2-A972-FA035CA1B2AA}"/>
              </a:ext>
            </a:extLst>
          </p:cNvPr>
          <p:cNvSpPr txBox="1">
            <a:spLocks/>
          </p:cNvSpPr>
          <p:nvPr/>
        </p:nvSpPr>
        <p:spPr>
          <a:xfrm>
            <a:off x="4302071" y="62711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BF2DD-4017-400A-B431-6CDAD3069103}" type="slidenum">
              <a:rPr lang="hi-IN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hi-IN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306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Anatomy of a C Function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587566" y="1215620"/>
            <a:ext cx="5386917" cy="639762"/>
          </a:xfrm>
        </p:spPr>
        <p:txBody>
          <a:bodyPr/>
          <a:lstStyle/>
          <a:p>
            <a:r>
              <a:rPr lang="en-IN" b="1" dirty="0"/>
              <a:t>How we must speak to </a:t>
            </a:r>
            <a:r>
              <a:rPr lang="en-IN" b="1" dirty="0" smtClean="0"/>
              <a:t>the </a:t>
            </a:r>
            <a:r>
              <a:rPr lang="en-IN" b="1" dirty="0"/>
              <a:t>compiler</a:t>
            </a:r>
            <a:endParaRPr lang="en-US" b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330471" y="1899420"/>
            <a:ext cx="5563247" cy="2546601"/>
          </a:xfrm>
          <a:prstGeom prst="roundRect">
            <a:avLst>
              <a:gd name="adj" fmla="val 8843"/>
            </a:avLst>
          </a:prstGeom>
          <a:ln w="28575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IN" sz="2800" dirty="0" err="1"/>
              <a:t>int</a:t>
            </a:r>
            <a:r>
              <a:rPr lang="en-IN" sz="2800" dirty="0"/>
              <a:t> </a:t>
            </a:r>
            <a:r>
              <a:rPr lang="en-IN" sz="2800" dirty="0" err="1"/>
              <a:t>isUpperAlpha</a:t>
            </a:r>
            <a:r>
              <a:rPr lang="en-IN" sz="2800" dirty="0"/>
              <a:t>(char x){</a:t>
            </a:r>
          </a:p>
          <a:p>
            <a:r>
              <a:rPr lang="en-IN" sz="2800" dirty="0"/>
              <a:t>    </a:t>
            </a:r>
            <a:r>
              <a:rPr lang="en-IN" sz="2800" dirty="0" err="1"/>
              <a:t>int</a:t>
            </a:r>
            <a:r>
              <a:rPr lang="en-IN" sz="2800" dirty="0"/>
              <a:t> a = (x &gt;= 'A') &amp;&amp; (x &lt;= 'Z');</a:t>
            </a:r>
          </a:p>
          <a:p>
            <a:r>
              <a:rPr lang="en-IN" sz="2800" dirty="0"/>
              <a:t>    return a;</a:t>
            </a:r>
          </a:p>
          <a:p>
            <a:r>
              <a:rPr lang="en-IN" sz="2800" dirty="0"/>
              <a:t>}</a:t>
            </a:r>
            <a:endParaRPr lang="en-US" sz="28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6193368" y="1204603"/>
            <a:ext cx="5389033" cy="639762"/>
          </a:xfrm>
        </p:spPr>
        <p:txBody>
          <a:bodyPr/>
          <a:lstStyle/>
          <a:p>
            <a:r>
              <a:rPr lang="en-IN" b="1" dirty="0"/>
              <a:t>How we usually speak to a human</a:t>
            </a:r>
            <a:endParaRPr lang="en-US" b="1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12565" y="1910440"/>
            <a:ext cx="5932125" cy="4335645"/>
          </a:xfrm>
          <a:prstGeom prst="roundRect">
            <a:avLst>
              <a:gd name="adj" fmla="val 7661"/>
            </a:avLst>
          </a:prstGeom>
          <a:ln w="28575">
            <a:solidFill>
              <a:schemeClr val="accent3"/>
            </a:solidFill>
          </a:ln>
        </p:spPr>
        <p:txBody>
          <a:bodyPr>
            <a:normAutofit lnSpcReduction="10000"/>
          </a:bodyPr>
          <a:lstStyle/>
          <a:p>
            <a:r>
              <a:rPr lang="en-IN" sz="2800" dirty="0" err="1">
                <a:cs typeface="Arial" panose="020B0604020202020204" pitchFamily="34" charset="0"/>
              </a:rPr>
              <a:t>isUpperAlpha</a:t>
            </a:r>
            <a:r>
              <a:rPr lang="en-IN" sz="2800" dirty="0">
                <a:cs typeface="Arial" panose="020B0604020202020204" pitchFamily="34" charset="0"/>
              </a:rPr>
              <a:t> is a function that takes in a character (let us call that character x) as input and gives an integer as output</a:t>
            </a:r>
          </a:p>
          <a:p>
            <a:r>
              <a:rPr lang="en-IN" sz="2800" dirty="0">
                <a:cs typeface="Arial" panose="020B0604020202020204" pitchFamily="34" charset="0"/>
              </a:rPr>
              <a:t>Upon receiving input, please create an integer variable a and store 1 in a if input is upper case alphabet else store 0 in a</a:t>
            </a:r>
          </a:p>
          <a:p>
            <a:r>
              <a:rPr lang="en-IN" sz="2800" dirty="0">
                <a:cs typeface="Arial" panose="020B0604020202020204" pitchFamily="34" charset="0"/>
              </a:rPr>
              <a:t>Please output the value of a to whomever used this function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8976" y="2476027"/>
            <a:ext cx="4572000" cy="5665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48976" y="3040395"/>
            <a:ext cx="4572000" cy="5665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1" name="Content Placeholder 10"/>
          <p:cNvSpPr txBox="1">
            <a:spLocks/>
          </p:cNvSpPr>
          <p:nvPr/>
        </p:nvSpPr>
        <p:spPr>
          <a:xfrm>
            <a:off x="253353" y="4512365"/>
            <a:ext cx="5859212" cy="2018733"/>
          </a:xfrm>
          <a:prstGeom prst="roundRect">
            <a:avLst>
              <a:gd name="adj" fmla="val 0"/>
            </a:avLst>
          </a:prstGeom>
          <a:ln w="285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Name of function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: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isUpperAlpha</a:t>
            </a: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Arguments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: one character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Return type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: integer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2" name="Group 71"/>
          <p:cNvGrpSpPr/>
          <p:nvPr/>
        </p:nvGrpSpPr>
        <p:grpSpPr>
          <a:xfrm>
            <a:off x="10113160" y="5767383"/>
            <a:ext cx="1858617" cy="904461"/>
            <a:chOff x="3286682" y="2292350"/>
            <a:chExt cx="1858617" cy="904461"/>
          </a:xfrm>
        </p:grpSpPr>
        <p:sp>
          <p:nvSpPr>
            <p:cNvPr id="73" name="Rounded Rectangle 72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76" name="Rectangular Callout 75"/>
          <p:cNvSpPr/>
          <p:nvPr/>
        </p:nvSpPr>
        <p:spPr>
          <a:xfrm>
            <a:off x="3846092" y="4945416"/>
            <a:ext cx="6117981" cy="765011"/>
          </a:xfrm>
          <a:prstGeom prst="wedgeRectCallout">
            <a:avLst>
              <a:gd name="adj1" fmla="val 55704"/>
              <a:gd name="adj2" fmla="val 11939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Inputs to a function are called its </a:t>
            </a:r>
            <a:r>
              <a:rPr kumimoji="0" lang="en-IN" sz="24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arguments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function </a:t>
            </a:r>
            <a:r>
              <a:rPr kumimoji="0" lang="en-IN" sz="24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returns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its output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Rectangular Callout 76"/>
          <p:cNvSpPr/>
          <p:nvPr/>
        </p:nvSpPr>
        <p:spPr>
          <a:xfrm>
            <a:off x="5774470" y="5842013"/>
            <a:ext cx="3881393" cy="820670"/>
          </a:xfrm>
          <a:prstGeom prst="wedgeRectCallout">
            <a:avLst>
              <a:gd name="adj1" fmla="val 67085"/>
              <a:gd name="adj2" fmla="val 1766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function may have many inputs but only one output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8" name="Picture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924" y="4808201"/>
            <a:ext cx="2049799" cy="2049799"/>
          </a:xfrm>
          <a:prstGeom prst="rect">
            <a:avLst/>
          </a:prstGeom>
        </p:spPr>
      </p:pic>
      <p:sp>
        <p:nvSpPr>
          <p:cNvPr id="79" name="Rectangular Callout 78"/>
          <p:cNvSpPr/>
          <p:nvPr/>
        </p:nvSpPr>
        <p:spPr>
          <a:xfrm>
            <a:off x="1608696" y="5767151"/>
            <a:ext cx="3925181" cy="1080638"/>
          </a:xfrm>
          <a:prstGeom prst="wedgeRectCallout">
            <a:avLst>
              <a:gd name="adj1" fmla="val -64573"/>
              <a:gd name="adj2" fmla="val -1208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So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I cant write a function that returns 2 integers – say x and y coordinates?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745" y="2640174"/>
            <a:ext cx="2048605" cy="2048605"/>
          </a:xfrm>
          <a:prstGeom prst="rect">
            <a:avLst/>
          </a:prstGeom>
        </p:spPr>
      </p:pic>
      <p:sp>
        <p:nvSpPr>
          <p:cNvPr id="81" name="Rectangular Callout 80"/>
          <p:cNvSpPr/>
          <p:nvPr/>
        </p:nvSpPr>
        <p:spPr>
          <a:xfrm>
            <a:off x="1478608" y="2000682"/>
            <a:ext cx="4295862" cy="785573"/>
          </a:xfrm>
          <a:prstGeom prst="wedgeRectCallout">
            <a:avLst>
              <a:gd name="adj1" fmla="val -58400"/>
              <a:gd name="adj2" fmla="val 10565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 you can! But you have to be a bit clever about doing so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Rectangular Callout 21"/>
          <p:cNvSpPr/>
          <p:nvPr/>
        </p:nvSpPr>
        <p:spPr>
          <a:xfrm>
            <a:off x="1972817" y="3995732"/>
            <a:ext cx="7156768" cy="820670"/>
          </a:xfrm>
          <a:prstGeom prst="wedgeRectCallout">
            <a:avLst>
              <a:gd name="adj1" fmla="val 45027"/>
              <a:gd name="adj2" fmla="val 7571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Programmers often call the process of giving inputs to a function as </a:t>
            </a:r>
            <a:r>
              <a:rPr kumimoji="0" lang="en-IN" sz="24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passing arguments to the function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2" name="Rectangular Callout 81"/>
          <p:cNvSpPr/>
          <p:nvPr/>
        </p:nvSpPr>
        <p:spPr>
          <a:xfrm>
            <a:off x="2514658" y="3036782"/>
            <a:ext cx="5612635" cy="820670"/>
          </a:xfrm>
          <a:prstGeom prst="wedgeRectCallout">
            <a:avLst>
              <a:gd name="adj1" fmla="val 47081"/>
              <a:gd name="adj2" fmla="val 7689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will teach you 3 ways to return more than one output in this </a:t>
            </a:r>
            <a:r>
              <a:rPr kumimoji="0" lang="en-I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course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393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 animBg="1"/>
      <p:bldP spid="12" grpId="0" build="p"/>
      <p:bldP spid="13" grpId="0" build="p" animBg="1"/>
      <p:bldP spid="3" grpId="0" animBg="1"/>
      <p:bldP spid="68" grpId="0" animBg="1"/>
      <p:bldP spid="71" grpId="0" build="p"/>
      <p:bldP spid="76" grpId="0" animBg="1"/>
      <p:bldP spid="77" grpId="0" animBg="1"/>
      <p:bldP spid="79" grpId="0" animBg="1"/>
      <p:bldP spid="81" grpId="0" animBg="1"/>
      <p:bldP spid="22" grpId="0" animBg="1"/>
      <p:bldP spid="8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</p:spPr>
        <p:txBody>
          <a:bodyPr>
            <a:normAutofit/>
          </a:bodyPr>
          <a:lstStyle/>
          <a:p>
            <a:r>
              <a:rPr lang="en-IN" sz="4800" dirty="0"/>
              <a:t>Why use functions?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D45D7CBD-3292-42BA-A9C2-209087CC2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10972800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Break up complex problem into small sub-problems.</a:t>
            </a:r>
          </a:p>
          <a:p>
            <a:endParaRPr lang="en-US" altLang="en-US" dirty="0"/>
          </a:p>
          <a:p>
            <a:r>
              <a:rPr lang="en-US" altLang="en-US" dirty="0"/>
              <a:t>Solve each of the sub-problems separately as a function, and combine them together in another function.</a:t>
            </a:r>
          </a:p>
          <a:p>
            <a:endParaRPr lang="en-US" altLang="en-US" dirty="0"/>
          </a:p>
          <a:p>
            <a:r>
              <a:rPr lang="en-US" altLang="en-US" dirty="0"/>
              <a:t>The main tool in C for modular programming.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134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</p:spPr>
        <p:txBody>
          <a:bodyPr>
            <a:normAutofit/>
          </a:bodyPr>
          <a:lstStyle/>
          <a:p>
            <a:r>
              <a:rPr lang="en-IN" sz="4800" dirty="0"/>
              <a:t>Functions help us write compact code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06E939E-CEF4-4221-A622-67D901C14342}"/>
              </a:ext>
            </a:extLst>
          </p:cNvPr>
          <p:cNvSpPr txBox="1"/>
          <p:nvPr/>
        </p:nvSpPr>
        <p:spPr>
          <a:xfrm>
            <a:off x="2626340" y="1363030"/>
            <a:ext cx="3355406" cy="535531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>
            <a:solidFill>
              <a:srgbClr val="8064A2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a, b, c, m;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/* code to read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* a, b, c */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if (a&gt;b){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if (a&gt;c) m = a;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else m = c;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else{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if (b&gt;c) m = b;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else m = c;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/* print or use m */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return 0;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C622528-954B-4AC4-B732-D76BDB668482}"/>
              </a:ext>
            </a:extLst>
          </p:cNvPr>
          <p:cNvSpPr txBox="1"/>
          <p:nvPr/>
        </p:nvSpPr>
        <p:spPr>
          <a:xfrm>
            <a:off x="6226740" y="1363030"/>
            <a:ext cx="3355406" cy="535531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>
            <a:solidFill>
              <a:srgbClr val="8064A2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max(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b){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if (a&gt;b)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return a;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else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return b;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a, b, c, m;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/* code to read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* a, b, c */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m = max(a, b);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m = max(m, c);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/* print or use m */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2F48D53-FC31-493E-A1AE-65441CE64ADC}"/>
              </a:ext>
            </a:extLst>
          </p:cNvPr>
          <p:cNvSpPr txBox="1"/>
          <p:nvPr/>
        </p:nvSpPr>
        <p:spPr>
          <a:xfrm>
            <a:off x="2626340" y="818324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alibri"/>
              </a:rPr>
              <a:t>Example : Maximum of 3 numbers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756D94E-BB9C-4FE3-A7E7-596FE9F9549B}"/>
              </a:ext>
            </a:extLst>
          </p:cNvPr>
          <p:cNvSpPr txBox="1"/>
          <p:nvPr/>
        </p:nvSpPr>
        <p:spPr>
          <a:xfrm>
            <a:off x="9683124" y="1795078"/>
            <a:ext cx="142218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This code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can scale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easily to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handle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large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number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of inputs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(e.g.: max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 of 100 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numbers!)</a:t>
            </a:r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6C2EB92A-EF32-4CAA-A5DE-7A93A5B475F8}"/>
              </a:ext>
            </a:extLst>
          </p:cNvPr>
          <p:cNvSpPr/>
          <p:nvPr/>
        </p:nvSpPr>
        <p:spPr bwMode="auto">
          <a:xfrm>
            <a:off x="2770356" y="3307246"/>
            <a:ext cx="2952328" cy="72008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 typeface="Wingdings" pitchFamily="2" charset="2"/>
              <a:buChar char="•"/>
            </a:pPr>
            <a:endParaRPr lang="en-US" sz="200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A7220D56-C9A9-417E-AF22-9B278D427C9E}"/>
              </a:ext>
            </a:extLst>
          </p:cNvPr>
          <p:cNvSpPr/>
          <p:nvPr/>
        </p:nvSpPr>
        <p:spPr bwMode="auto">
          <a:xfrm>
            <a:off x="2914372" y="4387366"/>
            <a:ext cx="2808312" cy="72008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 typeface="Wingdings" pitchFamily="2" charset="2"/>
              <a:buChar char="•"/>
            </a:pPr>
            <a:endParaRPr lang="en-US" sz="200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F7859AC5-6AA5-4E90-B604-A7338900F26E}"/>
              </a:ext>
            </a:extLst>
          </p:cNvPr>
          <p:cNvSpPr/>
          <p:nvPr/>
        </p:nvSpPr>
        <p:spPr bwMode="auto">
          <a:xfrm>
            <a:off x="2554332" y="2659174"/>
            <a:ext cx="3427414" cy="288032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 typeface="Wingdings" pitchFamily="2" charset="2"/>
              <a:buChar char="•"/>
            </a:pPr>
            <a:endParaRPr lang="en-US" sz="200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552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</p:spPr>
        <p:txBody>
          <a:bodyPr>
            <a:normAutofit/>
          </a:bodyPr>
          <a:lstStyle/>
          <a:p>
            <a:r>
              <a:rPr lang="en-IN" sz="4800" dirty="0"/>
              <a:t>Other benefits of writing functions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2EFC172E-6239-4C80-BC5B-ACE5956A9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24744"/>
            <a:ext cx="11542690" cy="5400600"/>
          </a:xfrm>
        </p:spPr>
        <p:txBody>
          <a:bodyPr>
            <a:noAutofit/>
          </a:bodyPr>
          <a:lstStyle/>
          <a:p>
            <a:r>
              <a:rPr lang="en-US" sz="2800" b="1" dirty="0"/>
              <a:t>Code Reuse</a:t>
            </a:r>
            <a:r>
              <a:rPr lang="en-US" sz="2800" dirty="0"/>
              <a:t>: Allows us to reuse a piece of code as many times as we want, without having to write it. </a:t>
            </a:r>
          </a:p>
          <a:p>
            <a:pPr lvl="1"/>
            <a:r>
              <a:rPr lang="en-US" sz="2800" dirty="0"/>
              <a:t>Think of the </a:t>
            </a:r>
            <a:r>
              <a:rPr lang="en-US" sz="2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function!</a:t>
            </a:r>
          </a:p>
          <a:p>
            <a:r>
              <a:rPr lang="en-US" sz="2800" b="1" dirty="0"/>
              <a:t>Procedural Abstraction</a:t>
            </a:r>
            <a:r>
              <a:rPr lang="en-US" sz="2800" dirty="0"/>
              <a:t>: Different pieces of your algorithm can be implemented using different functions.</a:t>
            </a:r>
          </a:p>
          <a:p>
            <a:r>
              <a:rPr lang="en-US" sz="2800" b="1" dirty="0"/>
              <a:t>Distribution of Tasks</a:t>
            </a:r>
            <a:r>
              <a:rPr lang="en-US" sz="2800" dirty="0"/>
              <a:t>: A large project can be broken into components and distributed to multiple people.</a:t>
            </a:r>
          </a:p>
          <a:p>
            <a:r>
              <a:rPr lang="en-US" sz="2800" b="1" dirty="0"/>
              <a:t>Easier to debug</a:t>
            </a:r>
            <a:r>
              <a:rPr lang="en-US" sz="2800" dirty="0"/>
              <a:t>: If your task is divided into smaller subtasks, it is easier to find errors.</a:t>
            </a:r>
          </a:p>
          <a:p>
            <a:r>
              <a:rPr lang="en-US" sz="2800" b="1" dirty="0"/>
              <a:t>Easier to understand</a:t>
            </a:r>
            <a:r>
              <a:rPr lang="en-US" sz="2800" dirty="0"/>
              <a:t>: Code is better organized and hence easier for an outsider to understand it.</a:t>
            </a:r>
          </a:p>
        </p:txBody>
      </p:sp>
    </p:spTree>
    <p:extLst>
      <p:ext uri="{BB962C8B-B14F-4D97-AF65-F5344CB8AC3E}">
        <p14:creationId xmlns="" xmlns:p14="http://schemas.microsoft.com/office/powerpoint/2010/main" val="245345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18925</TotalTime>
  <Words>2460</Words>
  <Application>Microsoft Office PowerPoint</Application>
  <PresentationFormat>Custom</PresentationFormat>
  <Paragraphs>453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Metropolitan</vt:lpstr>
      <vt:lpstr>ESC101: Fundamentals of Computing</vt:lpstr>
      <vt:lpstr>Announcements</vt:lpstr>
      <vt:lpstr>We have seen functions before</vt:lpstr>
      <vt:lpstr>Writing our own functions..</vt:lpstr>
      <vt:lpstr>Slide 5</vt:lpstr>
      <vt:lpstr>The Anatomy of a C Function</vt:lpstr>
      <vt:lpstr>Why use functions?</vt:lpstr>
      <vt:lpstr>Functions help us write compact code</vt:lpstr>
      <vt:lpstr>Other benefits of writing functions</vt:lpstr>
      <vt:lpstr>Other benefits of writing functions</vt:lpstr>
      <vt:lpstr>Slide 11</vt:lpstr>
      <vt:lpstr>Function Terminology</vt:lpstr>
      <vt:lpstr>Function Practice Exercises</vt:lpstr>
      <vt:lpstr>Function Declaration?</vt:lpstr>
      <vt:lpstr>Slide 15</vt:lpstr>
      <vt:lpstr>“Position” of a Function</vt:lpstr>
      <vt:lpstr>Arguments and Return types</vt:lpstr>
      <vt:lpstr>More on Arguments</vt:lpstr>
      <vt:lpstr>More on Arguments</vt:lpstr>
      <vt:lpstr>More on Return</vt:lpstr>
      <vt:lpstr>More on Return</vt:lpstr>
      <vt:lpstr>Function and Expression</vt:lpstr>
      <vt:lpstr>Nested Function Calls</vt:lpstr>
      <vt:lpstr>Benefits of writing functions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1275</cp:revision>
  <dcterms:created xsi:type="dcterms:W3CDTF">2018-07-30T05:08:11Z</dcterms:created>
  <dcterms:modified xsi:type="dcterms:W3CDTF">2020-02-03T03:35:52Z</dcterms:modified>
</cp:coreProperties>
</file>