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22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slide22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_rels/presentation.xml.rels" ContentType="application/vnd.openxmlformats-package.relationships+xml"/>
  <Override PartName="/ppt/media/image15.png" ContentType="image/png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53440" y="388044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19740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25344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731680" y="1111680"/>
            <a:ext cx="6643440" cy="53006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731680" y="1111680"/>
            <a:ext cx="6643440" cy="5300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253440" y="36360"/>
            <a:ext cx="11599920" cy="4984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25344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19740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253440" y="388044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253440" y="388044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19740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25344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2731680" y="1111680"/>
            <a:ext cx="6643440" cy="530064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2731680" y="1111680"/>
            <a:ext cx="6643440" cy="5300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253440" y="36360"/>
            <a:ext cx="11599920" cy="4984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25344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19740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253440" y="388044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253440" y="388044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19740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25344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pic>
        <p:nvPicPr>
          <p:cNvPr id="119" name="" descr=""/>
          <p:cNvPicPr/>
          <p:nvPr/>
        </p:nvPicPr>
        <p:blipFill>
          <a:blip r:embed="rId2"/>
          <a:stretch/>
        </p:blipFill>
        <p:spPr>
          <a:xfrm>
            <a:off x="2731680" y="1111680"/>
            <a:ext cx="6643440" cy="5300640"/>
          </a:xfrm>
          <a:prstGeom prst="rect">
            <a:avLst/>
          </a:prstGeom>
          <a:ln>
            <a:noFill/>
          </a:ln>
        </p:spPr>
      </p:pic>
      <p:pic>
        <p:nvPicPr>
          <p:cNvPr id="120" name="" descr=""/>
          <p:cNvPicPr/>
          <p:nvPr/>
        </p:nvPicPr>
        <p:blipFill>
          <a:blip r:embed="rId3"/>
          <a:stretch/>
        </p:blipFill>
        <p:spPr>
          <a:xfrm>
            <a:off x="2731680" y="1111680"/>
            <a:ext cx="6643440" cy="53006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53440" y="36360"/>
            <a:ext cx="11599920" cy="4984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5344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530064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197400" y="388044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25344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197400" y="1111680"/>
            <a:ext cx="566064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253440" y="3880440"/>
            <a:ext cx="11599920" cy="2528280"/>
          </a:xfrm>
          <a:prstGeom prst="rect">
            <a:avLst/>
          </a:prstGeom>
        </p:spPr>
        <p:txBody>
          <a:bodyPr lIns="0" rIns="0" tIns="0" bIns="0"/>
          <a:p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edit Master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07/02/20</a:t>
            </a:r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/>
          <a:p>
            <a:endParaRPr b="0" lang="en-IN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CB06586-A594-456A-97AC-D35CB072B4E0}" type="slidenum"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Master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LevelClick to edit Master text styles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07/02/20</a:t>
            </a:r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</p:spPr>
        <p:txBody>
          <a:bodyPr anchor="ctr"/>
          <a:p>
            <a:endParaRPr b="0" lang="en-IN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B7211E9-479D-45F4-AA34-5BD626D879EC}" type="slidenum"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10896480" y="5442120"/>
            <a:ext cx="1294920" cy="141552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0537920" y="6427080"/>
            <a:ext cx="1747800" cy="59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ESC101: Fundamentals of Computing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0" name="Picture 8" descr=""/>
          <p:cNvPicPr/>
          <p:nvPr/>
        </p:nvPicPr>
        <p:blipFill>
          <a:blip r:embed="rId2"/>
          <a:stretch/>
        </p:blipFill>
        <p:spPr>
          <a:xfrm>
            <a:off x="10708920" y="5073120"/>
            <a:ext cx="1406160" cy="1406160"/>
          </a:xfrm>
          <a:prstGeom prst="rect">
            <a:avLst/>
          </a:prstGeom>
          <a:ln>
            <a:noFill/>
          </a:ln>
        </p:spPr>
      </p:pic>
      <p:sp>
        <p:nvSpPr>
          <p:cNvPr id="81" name="CustomShape 2"/>
          <p:cNvSpPr/>
          <p:nvPr/>
        </p:nvSpPr>
        <p:spPr>
          <a:xfrm>
            <a:off x="10641240" y="5073120"/>
            <a:ext cx="1541520" cy="173664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253440" y="36360"/>
            <a:ext cx="11599920" cy="1074960"/>
          </a:xfrm>
          <a:prstGeom prst="rect">
            <a:avLst/>
          </a:prstGeom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Click to </a:t>
            </a: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edit </a:t>
            </a: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Master </a:t>
            </a: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title </a:t>
            </a: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253440" y="1111680"/>
            <a:ext cx="11599920" cy="530064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Click to edit the outline text format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Second Outline Level</a:t>
            </a:r>
            <a:endParaRPr b="0" i="1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Third Outline Level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Fourth Outline Level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Fifth Outline Level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Sixth Outline Level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Seventh Outline LevelClick to edit Master text styles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1" marL="347400" indent="-3427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24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Second level</a:t>
            </a:r>
            <a:endParaRPr b="0" i="1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2" marL="548640" indent="-5482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i="1" lang="en-US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Third level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3" marL="822960" indent="-82260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1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Fourth level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4" marL="1097280" indent="-10969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1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Fifth level</a:t>
            </a:r>
            <a:endParaRPr b="0" lang="en-US" sz="32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dt"/>
          </p:nvPr>
        </p:nvSpPr>
        <p:spPr>
          <a:xfrm>
            <a:off x="685800" y="6412320"/>
            <a:ext cx="4114440" cy="2282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IN" sz="9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07/02/20</a:t>
            </a:r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ftr"/>
          </p:nvPr>
        </p:nvSpPr>
        <p:spPr>
          <a:xfrm>
            <a:off x="253440" y="6412320"/>
            <a:ext cx="8673840" cy="370440"/>
          </a:xfrm>
          <a:prstGeom prst="rect">
            <a:avLst/>
          </a:prstGeom>
        </p:spPr>
        <p:txBody>
          <a:bodyPr anchor="ctr"/>
          <a:p>
            <a:endParaRPr b="0" lang="en-IN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sldNum"/>
          </p:nvPr>
        </p:nvSpPr>
        <p:spPr>
          <a:xfrm>
            <a:off x="9266040" y="42120"/>
            <a:ext cx="2925720" cy="1068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09557CF2-CA25-4A5C-967B-70D6C7B5DE79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0504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971280" y="3948120"/>
            <a:ext cx="10362960" cy="18284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ea typeface="Gill Sans"/>
              </a:rPr>
              <a:t>ESC101: Fundamentals of Computing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36440" y="1765080"/>
            <a:ext cx="11734560" cy="22892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0" lang="en-IN" sz="54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Garamond"/>
                <a:ea typeface="Gill Sans"/>
              </a:rPr>
              <a:t>Programs with Loops: The </a:t>
            </a:r>
            <a:r>
              <a:rPr b="0" lang="en-IN" sz="54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ea typeface="Gill Sans"/>
              </a:rPr>
              <a:t>for</a:t>
            </a:r>
            <a:r>
              <a:rPr b="0" lang="en-IN" sz="54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Garamond"/>
                <a:ea typeface="Gill Sans"/>
              </a:rPr>
              <a:t> Loop)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4569120" y="5181480"/>
            <a:ext cx="2869200" cy="137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ea typeface="Verdana"/>
              </a:rPr>
              <a:t>  </a:t>
            </a:r>
            <a:r>
              <a:rPr b="0" lang="en-IN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aramond"/>
                <a:ea typeface="Verdana"/>
              </a:rPr>
              <a:t>Nisheeth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Example use of bitwise operators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253440" y="1111680"/>
            <a:ext cx="11938320" cy="5457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Can use “masks” to extract certain bits of a number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Suppose I want to look at the last 6 bits of a number a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Create a mask with only last bits set to 1 and take &amp; with a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8" name="TextShape 3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1C021E26-17D8-4376-BC6A-A3C624E191FD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9" name="CustomShape 4"/>
          <p:cNvSpPr/>
          <p:nvPr/>
        </p:nvSpPr>
        <p:spPr>
          <a:xfrm>
            <a:off x="8328960" y="2877120"/>
            <a:ext cx="3524400" cy="2649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427;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p = 1;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q = p &lt;&lt; 6;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 = q – 1;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r = a &amp; m;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printf("%d", r); // 43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5"/>
          <p:cNvSpPr/>
          <p:nvPr/>
        </p:nvSpPr>
        <p:spPr>
          <a:xfrm>
            <a:off x="348120" y="3161520"/>
            <a:ext cx="7796880" cy="1919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= 0000 0000  0000 0000  0000 0001  1010 1011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 = 0000 0000  0000 0000  0000 0000  0000 0001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 = 0000 0000  0000 0000  0000 0000  0100 0000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 = 0000 0000  0000 0000  0000 0000  0011 1111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 =  0000 0000  0000 0000  0000 0000  0010 1011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3" dur="indefinite" restart="never" nodeType="tmRoot">
          <p:childTnLst>
            <p:seq>
              <p:cTn id="214" dur="indefinite" nodeType="mainSeq">
                <p:childTnLst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52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08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23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3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609480" y="244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Precedence Table with Bitwise Operators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8BDEA37D-9737-4581-BDF1-59562B9B81C0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63" name="Table 3"/>
          <p:cNvGraphicFramePr/>
          <p:nvPr/>
        </p:nvGraphicFramePr>
        <p:xfrm>
          <a:off x="2221200" y="864360"/>
          <a:ext cx="7412400" cy="3848760"/>
        </p:xfrm>
        <a:graphic>
          <a:graphicData uri="http://schemas.openxmlformats.org/drawingml/2006/table">
            <a:tbl>
              <a:tblPr/>
              <a:tblGrid>
                <a:gridCol w="1769760"/>
                <a:gridCol w="4162320"/>
                <a:gridCol w="1480320"/>
              </a:tblGrid>
              <a:tr h="364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IN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Operators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IN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Description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IN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Associativity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64a2"/>
                    </a:solidFill>
                  </a:tcPr>
                </a:tc>
              </a:tr>
              <a:tr h="6382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unary + -, ++, --, type, sizeof, </a:t>
                      </a:r>
                      <a:r>
                        <a:rPr b="0" lang="en-IN" sz="14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~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Unary plus/minus, increment/decrement, typecast, sizeof, bitwise complement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Right to left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</a:tr>
              <a:tr h="4132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* / %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Arithmetic: Multiply, divide, remainder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  <a:tr h="4132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+ -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Arithmetic: Add, subtract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</a:tr>
              <a:tr h="4132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&lt;&lt;  &gt;&gt;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Bitwise left-shift, bitwise right shift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  <a:tr h="4132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&lt;  &gt;  &gt;=  &lt;=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Relational operators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</a:tr>
              <a:tr h="4132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==    !=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Relational operators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  <a:tr h="364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&amp;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Bitwise AND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</a:tr>
              <a:tr h="4154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^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Bitwise XOR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</a:tbl>
          </a:graphicData>
        </a:graphic>
      </p:graphicFrame>
      <p:sp>
        <p:nvSpPr>
          <p:cNvPr id="164" name="CustomShape 4"/>
          <p:cNvSpPr/>
          <p:nvPr/>
        </p:nvSpPr>
        <p:spPr>
          <a:xfrm>
            <a:off x="1162440" y="1111680"/>
            <a:ext cx="609120" cy="528588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3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5"/>
          <p:cNvSpPr/>
          <p:nvPr/>
        </p:nvSpPr>
        <p:spPr>
          <a:xfrm>
            <a:off x="1132560" y="6452640"/>
            <a:ext cx="62136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LOW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6"/>
          <p:cNvSpPr/>
          <p:nvPr/>
        </p:nvSpPr>
        <p:spPr>
          <a:xfrm>
            <a:off x="1167120" y="742320"/>
            <a:ext cx="6670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HIGH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7"/>
          <p:cNvSpPr/>
          <p:nvPr/>
        </p:nvSpPr>
        <p:spPr>
          <a:xfrm rot="16200000">
            <a:off x="317880" y="3192480"/>
            <a:ext cx="126432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Precedence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68" name="Table 8"/>
          <p:cNvGraphicFramePr/>
          <p:nvPr/>
        </p:nvGraphicFramePr>
        <p:xfrm>
          <a:off x="2209680" y="5074920"/>
          <a:ext cx="7412400" cy="612720"/>
        </p:xfrm>
        <a:graphic>
          <a:graphicData uri="http://schemas.openxmlformats.org/drawingml/2006/table">
            <a:tbl>
              <a:tblPr/>
              <a:tblGrid>
                <a:gridCol w="1769760"/>
                <a:gridCol w="4173480"/>
                <a:gridCol w="1469160"/>
              </a:tblGrid>
              <a:tr h="304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&amp;&amp;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Logical AND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  <a:tr h="304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||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Logical Or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  <a:tr h="304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? :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Conditional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Right to left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  <a:tr h="3049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=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Assignment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Right to left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9" name="Table 9"/>
          <p:cNvGraphicFramePr/>
          <p:nvPr/>
        </p:nvGraphicFramePr>
        <p:xfrm>
          <a:off x="2215440" y="4709160"/>
          <a:ext cx="7412400" cy="364320"/>
        </p:xfrm>
        <a:graphic>
          <a:graphicData uri="http://schemas.openxmlformats.org/drawingml/2006/table">
            <a:tbl>
              <a:tblPr/>
              <a:tblGrid>
                <a:gridCol w="1769760"/>
                <a:gridCol w="4167720"/>
                <a:gridCol w="1474920"/>
              </a:tblGrid>
              <a:tr h="364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IN" sz="14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|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Bitwise OR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0" name="Table 10"/>
          <p:cNvGraphicFramePr/>
          <p:nvPr/>
        </p:nvGraphicFramePr>
        <p:xfrm>
          <a:off x="2215440" y="5806440"/>
          <a:ext cx="7412400" cy="404280"/>
        </p:xfrm>
        <a:graphic>
          <a:graphicData uri="http://schemas.openxmlformats.org/drawingml/2006/table">
            <a:tbl>
              <a:tblPr/>
              <a:tblGrid>
                <a:gridCol w="1769760"/>
                <a:gridCol w="4167720"/>
                <a:gridCol w="1474920"/>
              </a:tblGrid>
              <a:tr h="4042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? :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Conditional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Right to left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ea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1" name="Table 11"/>
          <p:cNvGraphicFramePr/>
          <p:nvPr/>
        </p:nvGraphicFramePr>
        <p:xfrm>
          <a:off x="2221200" y="5440680"/>
          <a:ext cx="7412400" cy="364320"/>
        </p:xfrm>
        <a:graphic>
          <a:graphicData uri="http://schemas.openxmlformats.org/drawingml/2006/table">
            <a:tbl>
              <a:tblPr/>
              <a:tblGrid>
                <a:gridCol w="1769760"/>
                <a:gridCol w="4162320"/>
                <a:gridCol w="1480320"/>
              </a:tblGrid>
              <a:tr h="364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||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Logical OR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Left to right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2" name="Table 12"/>
          <p:cNvGraphicFramePr/>
          <p:nvPr/>
        </p:nvGraphicFramePr>
        <p:xfrm>
          <a:off x="2209680" y="6172200"/>
          <a:ext cx="7412400" cy="364320"/>
        </p:xfrm>
        <a:graphic>
          <a:graphicData uri="http://schemas.openxmlformats.org/drawingml/2006/table">
            <a:tbl>
              <a:tblPr/>
              <a:tblGrid>
                <a:gridCol w="1769760"/>
                <a:gridCol w="4173480"/>
                <a:gridCol w="1469160"/>
              </a:tblGrid>
              <a:tr h="364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=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Assignment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IN" sz="1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Right to left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d2d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37" dur="indefinite" restart="never" nodeType="tmRoot">
          <p:childTnLst>
            <p:seq>
              <p:cTn id="238" dur="indefinite" nodeType="mainSeq">
                <p:childTnLst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4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4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4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5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5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6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6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6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6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7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2527560" y="2140920"/>
            <a:ext cx="7344720" cy="191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6600" spc="-1" strike="noStrike">
                <a:solidFill>
                  <a:srgbClr val="4117a9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Programs with Loops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C3907ACE-67EB-470E-AD6C-1D3B488EC900}" type="slidenum"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Printing the multiplication table of 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17290FA-040C-444C-BAE5-E75CAD9645C1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7" name="CustomShape 3"/>
          <p:cNvSpPr/>
          <p:nvPr/>
        </p:nvSpPr>
        <p:spPr>
          <a:xfrm>
            <a:off x="6335640" y="1111680"/>
            <a:ext cx="5562720" cy="5568120"/>
          </a:xfrm>
          <a:prstGeom prst="roundRect">
            <a:avLst>
              <a:gd name="adj" fmla="val 8843"/>
            </a:avLst>
          </a:prstGeom>
          <a:noFill/>
          <a:ln w="2844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1 = 2\n”);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2 = 4\n”);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3 = 6\n”);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4 = 8\n”);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5 = 10\n”);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6 = 12\n”);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7 = 14\n”);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8 = 16\n”);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9 = 18\n”);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printf(“2 x 10 = 20\n”);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4"/>
          <p:cNvSpPr/>
          <p:nvPr/>
        </p:nvSpPr>
        <p:spPr>
          <a:xfrm>
            <a:off x="257400" y="1468800"/>
            <a:ext cx="5562720" cy="5211000"/>
          </a:xfrm>
          <a:prstGeom prst="roundRect">
            <a:avLst>
              <a:gd name="adj" fmla="val 0"/>
            </a:avLst>
          </a:prstGeom>
          <a:solidFill>
            <a:srgbClr val="333333"/>
          </a:solidFill>
          <a:ln w="2844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1 = 2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2 = 4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3 = 6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4 = 8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5 = 10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6 = 12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7 = 14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8 = 16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9 = 18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10 = 20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9" name="Picture 9" descr=""/>
          <p:cNvPicPr/>
          <p:nvPr/>
        </p:nvPicPr>
        <p:blipFill>
          <a:blip r:embed="rId1"/>
          <a:stretch/>
        </p:blipFill>
        <p:spPr>
          <a:xfrm>
            <a:off x="253440" y="965160"/>
            <a:ext cx="5566680" cy="503280"/>
          </a:xfrm>
          <a:prstGeom prst="rect">
            <a:avLst/>
          </a:prstGeom>
          <a:ln>
            <a:noFill/>
          </a:ln>
        </p:spPr>
      </p:pic>
      <p:sp>
        <p:nvSpPr>
          <p:cNvPr id="180" name="CustomShape 5"/>
          <p:cNvSpPr/>
          <p:nvPr/>
        </p:nvSpPr>
        <p:spPr>
          <a:xfrm>
            <a:off x="6343200" y="1111680"/>
            <a:ext cx="5562720" cy="5568120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44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2, b = 1;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b++;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b++;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b++;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b++;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1" name="Picture 24" descr=""/>
          <p:cNvPicPr/>
          <p:nvPr/>
        </p:nvPicPr>
        <p:blipFill>
          <a:blip r:embed="rId2"/>
          <a:stretch/>
        </p:blipFill>
        <p:spPr>
          <a:xfrm>
            <a:off x="-65520" y="4748040"/>
            <a:ext cx="2069280" cy="2069280"/>
          </a:xfrm>
          <a:prstGeom prst="rect">
            <a:avLst/>
          </a:prstGeom>
          <a:ln>
            <a:noFill/>
          </a:ln>
        </p:spPr>
      </p:pic>
      <p:sp>
        <p:nvSpPr>
          <p:cNvPr id="182" name="CustomShape 6"/>
          <p:cNvSpPr/>
          <p:nvPr/>
        </p:nvSpPr>
        <p:spPr>
          <a:xfrm>
            <a:off x="808200" y="3471480"/>
            <a:ext cx="5562720" cy="1205280"/>
          </a:xfrm>
          <a:prstGeom prst="wedgeRectCallout">
            <a:avLst>
              <a:gd name="adj1" fmla="val -43012"/>
              <a:gd name="adj2" fmla="val 136702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My new program now has </a:t>
            </a:r>
            <a:r>
              <a:rPr b="0" lang="en-IN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exact same statements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repeated multiple times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 b++;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7"/>
          <p:cNvSpPr/>
          <p:nvPr/>
        </p:nvSpPr>
        <p:spPr>
          <a:xfrm>
            <a:off x="230760" y="965160"/>
            <a:ext cx="1858320" cy="903960"/>
          </a:xfrm>
          <a:prstGeom prst="roundRect">
            <a:avLst>
              <a:gd name="adj" fmla="val 39133"/>
            </a:avLst>
          </a:prstGeom>
          <a:solidFill>
            <a:schemeClr val="tx1">
              <a:lumMod val="50000"/>
              <a:lumOff val="50000"/>
            </a:schemeClr>
          </a:solidFill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8"/>
          <p:cNvSpPr/>
          <p:nvPr/>
        </p:nvSpPr>
        <p:spPr>
          <a:xfrm>
            <a:off x="504720" y="117360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9"/>
          <p:cNvSpPr/>
          <p:nvPr/>
        </p:nvSpPr>
        <p:spPr>
          <a:xfrm>
            <a:off x="1297080" y="117360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CustomShape 10"/>
          <p:cNvSpPr/>
          <p:nvPr/>
        </p:nvSpPr>
        <p:spPr>
          <a:xfrm>
            <a:off x="627480" y="2284200"/>
            <a:ext cx="5566680" cy="853200"/>
          </a:xfrm>
          <a:prstGeom prst="wedgeRectCallout">
            <a:avLst>
              <a:gd name="adj1" fmla="val -40874"/>
              <a:gd name="adj2" fmla="val -125615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don’t have to repeat them multiple times if you put them in a “loop”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3" dur="indefinite" restart="never" nodeType="tmRoot">
          <p:childTnLst>
            <p:seq>
              <p:cTn id="274" dur="indefinite" nodeType="mainSeq">
                <p:childTnLst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279" dur="500"/>
                                        <p:tgtEl>
                                          <p:spTgt spid="-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28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29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0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Printing the multiplication table of 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188" name="TextShape 2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D259A9A4-4FCE-4441-8568-86EE26D38E60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257400" y="1468800"/>
            <a:ext cx="5562720" cy="5211000"/>
          </a:xfrm>
          <a:prstGeom prst="roundRect">
            <a:avLst>
              <a:gd name="adj" fmla="val 0"/>
            </a:avLst>
          </a:prstGeom>
          <a:solidFill>
            <a:srgbClr val="333333"/>
          </a:solidFill>
          <a:ln w="2844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1 = 2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2 = 4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3 = 6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4 = 8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5 = 10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6 = 12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7 = 14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8 = 16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9 = 18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2 x 10 = 20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0" name="Picture 6" descr=""/>
          <p:cNvPicPr/>
          <p:nvPr/>
        </p:nvPicPr>
        <p:blipFill>
          <a:blip r:embed="rId1"/>
          <a:stretch/>
        </p:blipFill>
        <p:spPr>
          <a:xfrm>
            <a:off x="253440" y="965160"/>
            <a:ext cx="5566680" cy="503280"/>
          </a:xfrm>
          <a:prstGeom prst="rect">
            <a:avLst/>
          </a:prstGeom>
          <a:ln>
            <a:noFill/>
          </a:ln>
        </p:spPr>
      </p:pic>
      <p:sp>
        <p:nvSpPr>
          <p:cNvPr id="191" name="CustomShape 4"/>
          <p:cNvSpPr/>
          <p:nvPr/>
        </p:nvSpPr>
        <p:spPr>
          <a:xfrm>
            <a:off x="6007680" y="1111680"/>
            <a:ext cx="5992920" cy="2189520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44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2, b;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for(b = 1; b &lt;= 10; b++){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5"/>
          <p:cNvSpPr/>
          <p:nvPr/>
        </p:nvSpPr>
        <p:spPr>
          <a:xfrm>
            <a:off x="1922400" y="1646280"/>
            <a:ext cx="1858320" cy="903960"/>
          </a:xfrm>
          <a:prstGeom prst="roundRect">
            <a:avLst>
              <a:gd name="adj" fmla="val 39133"/>
            </a:avLst>
          </a:prstGeom>
          <a:solidFill>
            <a:schemeClr val="tx1">
              <a:lumMod val="50000"/>
              <a:lumOff val="50000"/>
            </a:schemeClr>
          </a:solidFill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CustomShape 6"/>
          <p:cNvSpPr/>
          <p:nvPr/>
        </p:nvSpPr>
        <p:spPr>
          <a:xfrm>
            <a:off x="2196360" y="185436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7"/>
          <p:cNvSpPr/>
          <p:nvPr/>
        </p:nvSpPr>
        <p:spPr>
          <a:xfrm>
            <a:off x="2988720" y="185436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8"/>
          <p:cNvSpPr/>
          <p:nvPr/>
        </p:nvSpPr>
        <p:spPr>
          <a:xfrm>
            <a:off x="1877040" y="2874240"/>
            <a:ext cx="4135320" cy="1318680"/>
          </a:xfrm>
          <a:prstGeom prst="wedgeRectCallout">
            <a:avLst>
              <a:gd name="adj1" fmla="val -41590"/>
              <a:gd name="adj2" fmla="val -81273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this out on Prutor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Exer: table of 3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Exer: table of 2 from 10 to 20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CustomShape 9"/>
          <p:cNvSpPr/>
          <p:nvPr/>
        </p:nvSpPr>
        <p:spPr>
          <a:xfrm>
            <a:off x="6007680" y="3466800"/>
            <a:ext cx="5992920" cy="72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91440" indent="-91080" algn="ctr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1" lang="en-IN" sz="24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What does this code mean?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TextShape 10"/>
          <p:cNvSpPr txBox="1"/>
          <p:nvPr/>
        </p:nvSpPr>
        <p:spPr>
          <a:xfrm>
            <a:off x="6007680" y="3925800"/>
            <a:ext cx="6089040" cy="2754000"/>
          </a:xfrm>
          <a:prstGeom prst="rect">
            <a:avLst/>
          </a:prstGeom>
          <a:noFill/>
          <a:ln w="28440">
            <a:solidFill>
              <a:srgbClr val="60b1f2"/>
            </a:solidFill>
            <a:round/>
          </a:ln>
        </p:spPr>
        <p:txBody>
          <a:bodyPr/>
          <a:p>
            <a:pPr marL="514440" indent="-514080">
              <a:lnSpc>
                <a:spcPct val="100000"/>
              </a:lnSpc>
              <a:buClr>
                <a:srgbClr val="262626"/>
              </a:buClr>
              <a:buFont typeface="Calibri Light"/>
              <a:buAutoNum type="arabicPeriod"/>
            </a:pPr>
            <a:r>
              <a:rPr b="0" lang="en-US" sz="2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Let a = 2, b be integer variables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514440" indent="-514080">
              <a:lnSpc>
                <a:spcPct val="100000"/>
              </a:lnSpc>
              <a:buClr>
                <a:srgbClr val="262626"/>
              </a:buClr>
              <a:buFont typeface="Calibri Light"/>
              <a:buAutoNum type="arabicPeriod"/>
            </a:pPr>
            <a:r>
              <a:rPr b="0" lang="en-US" sz="2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First set b = 1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514440" indent="-514080">
              <a:lnSpc>
                <a:spcPct val="100000"/>
              </a:lnSpc>
              <a:buClr>
                <a:srgbClr val="262626"/>
              </a:buClr>
              <a:buFont typeface="Calibri Light"/>
              <a:buAutoNum type="arabicPeriod"/>
            </a:pPr>
            <a:r>
              <a:rPr b="0" lang="en-US" sz="2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Then check if b &lt;= 10 or not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1" marL="770400" indent="-514080">
              <a:lnSpc>
                <a:spcPct val="100000"/>
              </a:lnSpc>
              <a:buClr>
                <a:srgbClr val="262626"/>
              </a:buClr>
              <a:buFont typeface="Calibri Light"/>
              <a:buAutoNum type="arabicPeriod"/>
            </a:pPr>
            <a:r>
              <a:rPr b="0" lang="en-US" sz="2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If true, execute printf, execute b++ (or ++b or b=b+1), go to step 3</a:t>
            </a:r>
            <a:endParaRPr b="0" i="1" lang="en-US" sz="20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1" marL="770400" indent="-514080">
              <a:lnSpc>
                <a:spcPct val="100000"/>
              </a:lnSpc>
              <a:buClr>
                <a:srgbClr val="262626"/>
              </a:buClr>
              <a:buFont typeface="Calibri Light"/>
              <a:buAutoNum type="arabicPeriod"/>
            </a:pPr>
            <a:r>
              <a:rPr b="0" lang="en-US" sz="2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If false (i.e. b &gt; 10), stop looping</a:t>
            </a:r>
            <a:endParaRPr b="0" i="1" lang="en-US" sz="20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198" name="CustomShape 11"/>
          <p:cNvSpPr/>
          <p:nvPr/>
        </p:nvSpPr>
        <p:spPr>
          <a:xfrm>
            <a:off x="9004320" y="869040"/>
            <a:ext cx="2996280" cy="725040"/>
          </a:xfrm>
          <a:prstGeom prst="wedgeRectCallout">
            <a:avLst>
              <a:gd name="adj1" fmla="val -56615"/>
              <a:gd name="adj2" fmla="val 72592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++b or b = b + 1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 also fine here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12"/>
          <p:cNvSpPr/>
          <p:nvPr/>
        </p:nvSpPr>
        <p:spPr>
          <a:xfrm>
            <a:off x="2440440" y="4627080"/>
            <a:ext cx="3277800" cy="183816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Each run of the loop is called an “iteration”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This for loop program runs for 10 iterations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07" dur="indefinite" restart="never" nodeType="tmRoot">
          <p:childTnLst>
            <p:seq>
              <p:cTn id="308" dur="indefinite" nodeType="mainSeq">
                <p:childTnLst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31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31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34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5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7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148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35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36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Does My Problem Need Loops?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253440" y="1111680"/>
            <a:ext cx="11599920" cy="5300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Read the problem carefully and identify some tasks that have to be repeated again and again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Use this variable that is changing as the 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loop counter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02" name="TextShape 3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27A06C6-AD77-413C-B324-86876941C2F2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3" name="CustomShape 4"/>
          <p:cNvSpPr/>
          <p:nvPr/>
        </p:nvSpPr>
        <p:spPr>
          <a:xfrm>
            <a:off x="10164240" y="5797800"/>
            <a:ext cx="1858320" cy="903960"/>
          </a:xfrm>
          <a:prstGeom prst="roundRect">
            <a:avLst>
              <a:gd name="adj" fmla="val 39133"/>
            </a:avLst>
          </a:prstGeom>
          <a:solidFill>
            <a:schemeClr val="tx1">
              <a:lumMod val="50000"/>
              <a:lumOff val="50000"/>
            </a:schemeClr>
          </a:solidFill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5"/>
          <p:cNvSpPr/>
          <p:nvPr/>
        </p:nvSpPr>
        <p:spPr>
          <a:xfrm>
            <a:off x="10438200" y="600624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6"/>
          <p:cNvSpPr/>
          <p:nvPr/>
        </p:nvSpPr>
        <p:spPr>
          <a:xfrm>
            <a:off x="11230560" y="600624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06" name="Picture 12" descr=""/>
          <p:cNvPicPr/>
          <p:nvPr/>
        </p:nvPicPr>
        <p:blipFill>
          <a:blip r:embed="rId1"/>
          <a:stretch/>
        </p:blipFill>
        <p:spPr>
          <a:xfrm>
            <a:off x="10317600" y="3624840"/>
            <a:ext cx="2091240" cy="2091240"/>
          </a:xfrm>
          <a:prstGeom prst="rect">
            <a:avLst/>
          </a:prstGeom>
          <a:ln>
            <a:noFill/>
          </a:ln>
        </p:spPr>
      </p:pic>
      <p:sp>
        <p:nvSpPr>
          <p:cNvPr id="207" name="CustomShape 7"/>
          <p:cNvSpPr/>
          <p:nvPr/>
        </p:nvSpPr>
        <p:spPr>
          <a:xfrm>
            <a:off x="5539680" y="2703600"/>
            <a:ext cx="5434920" cy="1503360"/>
          </a:xfrm>
          <a:prstGeom prst="wedgeRectCallout">
            <a:avLst>
              <a:gd name="adj1" fmla="val 54456"/>
              <a:gd name="adj2" fmla="val 85606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Yes, but we could write the same code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do all the tasks by simply changing the value of variable b again and again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8"/>
          <p:cNvSpPr/>
          <p:nvPr/>
        </p:nvSpPr>
        <p:spPr>
          <a:xfrm>
            <a:off x="8103960" y="4980960"/>
            <a:ext cx="1721520" cy="570600"/>
          </a:xfrm>
          <a:prstGeom prst="wedgeRectCallout">
            <a:avLst>
              <a:gd name="adj1" fmla="val 78344"/>
              <a:gd name="adj2" fmla="val 150916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Very Good!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9"/>
          <p:cNvSpPr/>
          <p:nvPr/>
        </p:nvSpPr>
        <p:spPr>
          <a:xfrm>
            <a:off x="6194880" y="5692680"/>
            <a:ext cx="3630600" cy="881280"/>
          </a:xfrm>
          <a:prstGeom prst="wedgeRectCallout">
            <a:avLst>
              <a:gd name="adj1" fmla="val 67243"/>
              <a:gd name="adj2" fmla="val 48242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tasks may be slightly different from each other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10"/>
          <p:cNvSpPr/>
          <p:nvPr/>
        </p:nvSpPr>
        <p:spPr>
          <a:xfrm>
            <a:off x="498600" y="2708280"/>
            <a:ext cx="4795560" cy="2189520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44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85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2, b;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5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for(b = 1; b &lt;= 10; b++){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5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printf(“%d x %d = %d\n”, a, b, a*b);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5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Picture 10" descr=""/>
          <p:cNvPicPr/>
          <p:nvPr/>
        </p:nvPicPr>
        <p:blipFill>
          <a:blip r:embed="rId2"/>
          <a:stretch/>
        </p:blipFill>
        <p:spPr>
          <a:xfrm>
            <a:off x="-84960" y="4767120"/>
            <a:ext cx="2090520" cy="2090520"/>
          </a:xfrm>
          <a:prstGeom prst="rect">
            <a:avLst/>
          </a:prstGeom>
          <a:ln>
            <a:noFill/>
          </a:ln>
        </p:spPr>
      </p:pic>
      <p:sp>
        <p:nvSpPr>
          <p:cNvPr id="212" name="CustomShape 11"/>
          <p:cNvSpPr/>
          <p:nvPr/>
        </p:nvSpPr>
        <p:spPr>
          <a:xfrm>
            <a:off x="1734120" y="4314960"/>
            <a:ext cx="5813280" cy="1271520"/>
          </a:xfrm>
          <a:prstGeom prst="wedgeRectCallout">
            <a:avLst>
              <a:gd name="adj1" fmla="val -59805"/>
              <a:gd name="adj2" fmla="val 89583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Yes, in the multiplication table example, the tasks were slightly different. First print 2 x 1 = 2, then print 2 x 2 = 4 etc etc.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61" dur="indefinite" restart="never" nodeType="tmRoot">
          <p:childTnLst>
            <p:seq>
              <p:cTn id="362" dur="indefinite" nodeType="mainSeq">
                <p:childTnLst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37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38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39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39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92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40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Syntax and Flow of the for loop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253440" y="1111680"/>
            <a:ext cx="11599920" cy="5300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General form of the for loop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15" name="TextShape 3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EC579E1-615A-406A-B3DA-9787E75E96C5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6" name="CustomShape 4"/>
          <p:cNvSpPr/>
          <p:nvPr/>
        </p:nvSpPr>
        <p:spPr>
          <a:xfrm>
            <a:off x="253440" y="1517040"/>
            <a:ext cx="8065440" cy="398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for(init_expr; stopping_expr; update_expr){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statement1;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statement2;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statement3;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statement4;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</a:t>
            </a:r>
            <a:r>
              <a:rPr b="0" lang="en-IN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920520" y="1590120"/>
            <a:ext cx="1653120" cy="6026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6"/>
          <p:cNvSpPr/>
          <p:nvPr/>
        </p:nvSpPr>
        <p:spPr>
          <a:xfrm>
            <a:off x="4889520" y="2409480"/>
            <a:ext cx="5845680" cy="72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91440" indent="-91080">
              <a:lnSpc>
                <a:spcPct val="85000"/>
              </a:lnSpc>
              <a:buClr>
                <a:srgbClr val="262626"/>
              </a:buClr>
              <a:buFont typeface="Arial"/>
              <a:buChar char=" "/>
            </a:pPr>
            <a:r>
              <a:rPr b="1" lang="en-IN" sz="24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What does this piece of code mean?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7"/>
          <p:cNvSpPr/>
          <p:nvPr/>
        </p:nvSpPr>
        <p:spPr>
          <a:xfrm>
            <a:off x="3580560" y="3090960"/>
            <a:ext cx="8463600" cy="3515760"/>
          </a:xfrm>
          <a:prstGeom prst="roundRect">
            <a:avLst>
              <a:gd name="adj" fmla="val 7661"/>
            </a:avLst>
          </a:prstGeom>
          <a:noFill/>
          <a:ln w="28440">
            <a:solidFill>
              <a:schemeClr val="accent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1. First do as specified in initialization expression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2. Then check the stopping expression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3. If stopping expression is true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7400" indent="-3427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   </a:t>
            </a: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Execute all statements inside braces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7400" indent="-3427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   </a:t>
            </a: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Execute update expression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47400" indent="-3427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   </a:t>
            </a: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Go back to step 2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680">
              <a:lnSpc>
                <a:spcPct val="100000"/>
              </a:lnSpc>
            </a:pP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   </a:t>
            </a:r>
            <a:r>
              <a:rPr b="0" lang="en-IN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Else stop looping and execute rest of code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5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8"/>
          <p:cNvSpPr/>
          <p:nvPr/>
        </p:nvSpPr>
        <p:spPr>
          <a:xfrm>
            <a:off x="7881480" y="3126240"/>
            <a:ext cx="4016880" cy="47988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9"/>
          <p:cNvSpPr/>
          <p:nvPr/>
        </p:nvSpPr>
        <p:spPr>
          <a:xfrm>
            <a:off x="2753640" y="1590120"/>
            <a:ext cx="2652840" cy="60264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10"/>
          <p:cNvSpPr/>
          <p:nvPr/>
        </p:nvSpPr>
        <p:spPr>
          <a:xfrm>
            <a:off x="6888600" y="3606480"/>
            <a:ext cx="3549600" cy="60264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11"/>
          <p:cNvSpPr/>
          <p:nvPr/>
        </p:nvSpPr>
        <p:spPr>
          <a:xfrm>
            <a:off x="712800" y="2245680"/>
            <a:ext cx="2377440" cy="171216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12"/>
          <p:cNvSpPr/>
          <p:nvPr/>
        </p:nvSpPr>
        <p:spPr>
          <a:xfrm>
            <a:off x="5901480" y="4579560"/>
            <a:ext cx="4878000" cy="4644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13"/>
          <p:cNvSpPr/>
          <p:nvPr/>
        </p:nvSpPr>
        <p:spPr>
          <a:xfrm>
            <a:off x="5586480" y="1590120"/>
            <a:ext cx="2374560" cy="60264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CustomShape 14"/>
          <p:cNvSpPr/>
          <p:nvPr/>
        </p:nvSpPr>
        <p:spPr>
          <a:xfrm>
            <a:off x="5901480" y="5054040"/>
            <a:ext cx="3289320" cy="53136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15"/>
          <p:cNvSpPr/>
          <p:nvPr/>
        </p:nvSpPr>
        <p:spPr>
          <a:xfrm>
            <a:off x="330840" y="4647960"/>
            <a:ext cx="2242800" cy="176436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CustomShape 16"/>
          <p:cNvSpPr/>
          <p:nvPr/>
        </p:nvSpPr>
        <p:spPr>
          <a:xfrm>
            <a:off x="9402480" y="5932080"/>
            <a:ext cx="2196360" cy="47988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17"/>
          <p:cNvSpPr/>
          <p:nvPr/>
        </p:nvSpPr>
        <p:spPr>
          <a:xfrm>
            <a:off x="7809840" y="1547640"/>
            <a:ext cx="327600" cy="703080"/>
          </a:xfrm>
          <a:prstGeom prst="ellipse">
            <a:avLst/>
          </a:prstGeom>
          <a:noFill/>
          <a:ln w="38160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CustomShape 18"/>
          <p:cNvSpPr/>
          <p:nvPr/>
        </p:nvSpPr>
        <p:spPr>
          <a:xfrm>
            <a:off x="253440" y="3517920"/>
            <a:ext cx="327600" cy="703080"/>
          </a:xfrm>
          <a:prstGeom prst="ellipse">
            <a:avLst/>
          </a:prstGeom>
          <a:noFill/>
          <a:ln w="38160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19"/>
          <p:cNvSpPr/>
          <p:nvPr/>
        </p:nvSpPr>
        <p:spPr>
          <a:xfrm>
            <a:off x="10090440" y="234360"/>
            <a:ext cx="1858320" cy="903960"/>
          </a:xfrm>
          <a:prstGeom prst="roundRect">
            <a:avLst>
              <a:gd name="adj" fmla="val 39133"/>
            </a:avLst>
          </a:prstGeom>
          <a:solidFill>
            <a:schemeClr val="tx1">
              <a:lumMod val="50000"/>
              <a:lumOff val="50000"/>
            </a:schemeClr>
          </a:solidFill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20"/>
          <p:cNvSpPr/>
          <p:nvPr/>
        </p:nvSpPr>
        <p:spPr>
          <a:xfrm>
            <a:off x="10364400" y="44280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CustomShape 21"/>
          <p:cNvSpPr/>
          <p:nvPr/>
        </p:nvSpPr>
        <p:spPr>
          <a:xfrm>
            <a:off x="11156760" y="44280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2"/>
          <p:cNvSpPr/>
          <p:nvPr/>
        </p:nvSpPr>
        <p:spPr>
          <a:xfrm>
            <a:off x="4859640" y="230400"/>
            <a:ext cx="4795920" cy="853920"/>
          </a:xfrm>
          <a:prstGeom prst="wedgeRectCallout">
            <a:avLst>
              <a:gd name="adj1" fmla="val 61924"/>
              <a:gd name="adj2" fmla="val -2719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Brackets essential if you want me to do many things while looping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CustomShape 23"/>
          <p:cNvSpPr/>
          <p:nvPr/>
        </p:nvSpPr>
        <p:spPr>
          <a:xfrm>
            <a:off x="9035640" y="1278720"/>
            <a:ext cx="2865240" cy="1130040"/>
          </a:xfrm>
          <a:prstGeom prst="wedgeRectCallout">
            <a:avLst>
              <a:gd name="adj1" fmla="val 2606"/>
              <a:gd name="adj2" fmla="val 114774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Initialization expression is executed only once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24"/>
          <p:cNvSpPr/>
          <p:nvPr/>
        </p:nvSpPr>
        <p:spPr>
          <a:xfrm>
            <a:off x="2436120" y="1517040"/>
            <a:ext cx="226440" cy="759600"/>
          </a:xfrm>
          <a:prstGeom prst="ellipse">
            <a:avLst/>
          </a:prstGeom>
          <a:noFill/>
          <a:ln w="25560">
            <a:solidFill>
              <a:srgbClr val="0000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CustomShape 25"/>
          <p:cNvSpPr/>
          <p:nvPr/>
        </p:nvSpPr>
        <p:spPr>
          <a:xfrm>
            <a:off x="5183280" y="1542960"/>
            <a:ext cx="226440" cy="759600"/>
          </a:xfrm>
          <a:prstGeom prst="ellipse">
            <a:avLst/>
          </a:prstGeom>
          <a:noFill/>
          <a:ln w="25560">
            <a:solidFill>
              <a:srgbClr val="0000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408" dur="indefinite" restart="never" nodeType="tmRoot">
          <p:childTnLst>
            <p:seq>
              <p:cTn id="409" dur="indefinite" nodeType="mainSeq">
                <p:childTnLst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1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3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3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44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54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5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5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92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26" end="1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6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7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67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8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8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9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8" fill="hold">
                      <p:stCondLst>
                        <p:cond delay="indefinite"/>
                      </p:stCondLst>
                      <p:childTnLst>
                        <p:par>
                          <p:cTn id="489" fill="hold">
                            <p:stCondLst>
                              <p:cond delay="0"/>
                            </p:stCondLst>
                            <p:childTnLst>
                              <p:par>
                                <p:cTn id="49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219" end="2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9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nodeType="with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49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" fill="hold">
                      <p:stCondLst>
                        <p:cond delay="indefinite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50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nodeType="with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50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51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21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24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Syntax of the for loop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39" name="TextShape 2"/>
          <p:cNvSpPr txBox="1"/>
          <p:nvPr/>
        </p:nvSpPr>
        <p:spPr>
          <a:xfrm>
            <a:off x="422640" y="3666240"/>
            <a:ext cx="11430720" cy="31914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The entire for loop is considered one statement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Can </a:t>
            </a:r>
            <a:r>
              <a:rPr b="0" lang="en-US" sz="2800" spc="-1" strike="noStrike" u="sng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also</a:t>
            </a:r>
            <a:r>
              <a:rPr b="0" lang="en-US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put inside for loop: </a:t>
            </a:r>
            <a:r>
              <a:rPr b="0" lang="en-US" sz="2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printf</a:t>
            </a:r>
            <a:r>
              <a:rPr b="0" lang="en-US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statements, </a:t>
            </a:r>
            <a:r>
              <a:rPr b="0" lang="en-US" sz="2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if-else/switch </a:t>
            </a:r>
            <a:r>
              <a:rPr b="0" lang="en-US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statements, another </a:t>
            </a:r>
            <a:r>
              <a:rPr b="0" lang="en-US" sz="2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for</a:t>
            </a:r>
            <a:r>
              <a:rPr b="0" lang="en-US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loop statement (</a:t>
            </a:r>
            <a:r>
              <a:rPr b="0" lang="en-US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nested for </a:t>
            </a:r>
            <a:r>
              <a:rPr b="0" lang="en-US" sz="28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loop)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1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Usually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init_expr, stopping_expr, update_expr involve the same variable, e.g. b in multiplication table example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Lovingly called 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variable of the loop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/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loop counter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40" name="TextShape 3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BF94921-F1C0-4011-A83B-82941657E09F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253440" y="1111680"/>
            <a:ext cx="11599920" cy="252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for(init_expr; stopping_expr; update_expr){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    </a:t>
            </a:r>
            <a:r>
              <a:rPr b="0" lang="en-IN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statement1;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    </a:t>
            </a:r>
            <a:r>
              <a:rPr b="0" lang="en-IN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statement2;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 </a:t>
            </a:r>
            <a:r>
              <a:rPr b="0" lang="en-IN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CustomShape 5"/>
          <p:cNvSpPr/>
          <p:nvPr/>
        </p:nvSpPr>
        <p:spPr>
          <a:xfrm>
            <a:off x="253440" y="1111680"/>
            <a:ext cx="8194680" cy="25542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525" dur="indefinite" restart="never" nodeType="tmRoot">
          <p:childTnLst>
            <p:seq>
              <p:cTn id="526" dur="indefinite" nodeType="mainSeq">
                <p:childTnLst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531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54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48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169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281" end="3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Syntax of the for loop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44" name="TextShape 2"/>
          <p:cNvSpPr txBox="1"/>
          <p:nvPr/>
        </p:nvSpPr>
        <p:spPr>
          <a:xfrm>
            <a:off x="422640" y="3666240"/>
            <a:ext cx="11430720" cy="31914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stopping_expr must give true/false value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1" marL="347400" indent="-3427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24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Usually done by making stopping_expr a </a:t>
            </a:r>
            <a:r>
              <a:rPr b="0" lang="en-US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relational expression</a:t>
            </a:r>
            <a:endParaRPr b="0" i="1" lang="en-US" sz="20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1" marL="347400" indent="-3427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24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Warning: you can say b * 2 in stopping_expr but dangerous</a:t>
            </a:r>
            <a:endParaRPr b="0" i="1" lang="en-US" sz="20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lvl="1" marL="347400" indent="-34272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24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init_expr and update_expr can be anything you want</a:t>
            </a:r>
            <a:endParaRPr b="0" i="1" lang="en-US" sz="20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init_expr and update_expr can even be empty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45" name="TextShape 3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205DC4A-2AF7-4474-BE17-9E99E25B1332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6" name="CustomShape 4"/>
          <p:cNvSpPr/>
          <p:nvPr/>
        </p:nvSpPr>
        <p:spPr>
          <a:xfrm>
            <a:off x="253440" y="1111680"/>
            <a:ext cx="1159992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for(init_expr; stopping_expr; update_expr){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statement1;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statement2;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n-IN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47" name="Picture 6" descr=""/>
          <p:cNvPicPr/>
          <p:nvPr/>
        </p:nvPicPr>
        <p:blipFill>
          <a:blip r:embed="rId1"/>
          <a:stretch/>
        </p:blipFill>
        <p:spPr>
          <a:xfrm>
            <a:off x="10326240" y="36360"/>
            <a:ext cx="2089080" cy="2089080"/>
          </a:xfrm>
          <a:prstGeom prst="rect">
            <a:avLst/>
          </a:prstGeom>
          <a:ln>
            <a:noFill/>
          </a:ln>
        </p:spPr>
      </p:pic>
      <p:sp>
        <p:nvSpPr>
          <p:cNvPr id="248" name="CustomShape 5"/>
          <p:cNvSpPr/>
          <p:nvPr/>
        </p:nvSpPr>
        <p:spPr>
          <a:xfrm>
            <a:off x="3189960" y="5834880"/>
            <a:ext cx="618264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for(;stopping_expr;){ ... 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CustomShape 6"/>
          <p:cNvSpPr/>
          <p:nvPr/>
        </p:nvSpPr>
        <p:spPr>
          <a:xfrm>
            <a:off x="10276200" y="2235600"/>
            <a:ext cx="1858320" cy="903960"/>
          </a:xfrm>
          <a:prstGeom prst="roundRect">
            <a:avLst>
              <a:gd name="adj" fmla="val 39133"/>
            </a:avLst>
          </a:prstGeom>
          <a:solidFill>
            <a:schemeClr val="tx1">
              <a:lumMod val="50000"/>
              <a:lumOff val="50000"/>
            </a:schemeClr>
          </a:solidFill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7"/>
          <p:cNvSpPr/>
          <p:nvPr/>
        </p:nvSpPr>
        <p:spPr>
          <a:xfrm>
            <a:off x="10549800" y="244404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1" name="CustomShape 8"/>
          <p:cNvSpPr/>
          <p:nvPr/>
        </p:nvSpPr>
        <p:spPr>
          <a:xfrm>
            <a:off x="11342160" y="244404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9"/>
          <p:cNvSpPr/>
          <p:nvPr/>
        </p:nvSpPr>
        <p:spPr>
          <a:xfrm>
            <a:off x="5200920" y="1211760"/>
            <a:ext cx="5214240" cy="872640"/>
          </a:xfrm>
          <a:prstGeom prst="wedgeRectCallout">
            <a:avLst>
              <a:gd name="adj1" fmla="val 61621"/>
              <a:gd name="adj2" fmla="val -50307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Mr C considers 0 to be FALSE and 1 (or anything non-zero) to be TRUE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CustomShape 10"/>
          <p:cNvSpPr/>
          <p:nvPr/>
        </p:nvSpPr>
        <p:spPr>
          <a:xfrm>
            <a:off x="5645520" y="262800"/>
            <a:ext cx="4680360" cy="872640"/>
          </a:xfrm>
          <a:prstGeom prst="wedgeRectCallout">
            <a:avLst>
              <a:gd name="adj1" fmla="val 61240"/>
              <a:gd name="adj2" fmla="val 40770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 expressions generate values, even assignment/relational ones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CustomShape 11"/>
          <p:cNvSpPr/>
          <p:nvPr/>
        </p:nvSpPr>
        <p:spPr>
          <a:xfrm>
            <a:off x="5200920" y="2161080"/>
            <a:ext cx="4466520" cy="1118880"/>
          </a:xfrm>
          <a:prstGeom prst="wedgeRectCallout">
            <a:avLst>
              <a:gd name="adj1" fmla="val 66767"/>
              <a:gd name="adj2" fmla="val -16153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Yes, you can write the init_expr before the loop and the update_expr inside the loop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53" dur="indefinite" restart="never" nodeType="tmRoot">
          <p:childTnLst>
            <p:seq>
              <p:cTn id="554" dur="indefinite" nodeType="mainSeq">
                <p:childTnLst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56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4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102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58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160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211" end="2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nodeType="click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59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8" fill="hold">
                      <p:stCondLst>
                        <p:cond delay="indefinite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60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Some common errors in loops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56" name="TextShape 2"/>
          <p:cNvSpPr txBox="1"/>
          <p:nvPr/>
        </p:nvSpPr>
        <p:spPr>
          <a:xfrm>
            <a:off x="253440" y="1111680"/>
            <a:ext cx="11599920" cy="5300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1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Initialization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: forget to do it or did wrong initialization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1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Update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: Forget to do update step or wrong update step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1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Termination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: wrong or missing termination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for(b=1;</a:t>
            </a:r>
            <a:r>
              <a:rPr b="1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b&lt;10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;b++){…} not same as for(b=1;</a:t>
            </a:r>
            <a:r>
              <a:rPr b="1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b&lt;=10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;b++){…}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1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Infinite loop</a:t>
            </a: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: The loop goes on forever. Never terminates.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 algn="ctr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for(b=2;b&gt;=1,b++){…}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  <a:p>
            <a:pPr marL="91440" indent="-91080">
              <a:lnSpc>
                <a:spcPct val="100000"/>
              </a:lnSpc>
              <a:buClr>
                <a:srgbClr val="262626"/>
              </a:buClr>
              <a:buFont typeface="Arial"/>
              <a:buChar char=" "/>
            </a:pPr>
            <a:r>
              <a:rPr b="0" lang="en-US" sz="32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Prutor will give “TLE” error (time limit exceeded error)</a:t>
            </a:r>
            <a:endParaRPr b="0" lang="en-US" sz="2400" spc="-1" strike="noStrike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Century Gothic"/>
            </a:endParaRPr>
          </a:p>
        </p:txBody>
      </p:sp>
      <p:sp>
        <p:nvSpPr>
          <p:cNvPr id="257" name="TextShape 3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DBC43262-925B-4F0B-ACCD-06CB2738DBD7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603" dur="indefinite" restart="never" nodeType="tmRoot">
          <p:childTnLst>
            <p:seq>
              <p:cTn id="604" dur="indefinite" nodeType="mainSeq">
                <p:childTnLst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60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114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156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211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>
                      <p:stCondLst>
                        <p:cond delay="indefinite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270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291" end="3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04920" y="255240"/>
            <a:ext cx="10972440" cy="759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4800" spc="-1" strike="noStrike">
                <a:solidFill>
                  <a:srgbClr val="4117a9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Announcements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D8520D9D-15AA-400D-8C1D-FB446BDCA495}" type="slidenum"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304920" y="1196280"/>
            <a:ext cx="11787480" cy="531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Major Quiz 1 this Wednesday, Jan 29, 12pm-1pm, L-20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Don’t be late. Don’t be absent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Must carry your Student ID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No material allowed except one haA4 sheet of paper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Answers to be written on question paper itself (just like minor quizzes)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Have to write name and roll number on both sides of each sheet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Any sheet missing both details will not be graded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Carry pencil, eraser, sharpener, pen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Must write final answers using pen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	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9" dur="500"/>
                                        <p:tgtEl>
                                          <p:spTgt spid="126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53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14" dur="500"/>
                                        <p:tgtEl>
                                          <p:spTgt spid="126">
                                            <p:txEl>
                                              <p:pRg st="53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85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19" dur="500"/>
                                        <p:tgtEl>
                                          <p:spTgt spid="126">
                                            <p:txEl>
                                              <p:pRg st="85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13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4" dur="500"/>
                                        <p:tgtEl>
                                          <p:spTgt spid="126">
                                            <p:txEl>
                                              <p:pRg st="113" end="1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64" end="2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29" dur="500"/>
                                        <p:tgtEl>
                                          <p:spTgt spid="126">
                                            <p:txEl>
                                              <p:pRg st="164" end="2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37" end="3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34" dur="500"/>
                                        <p:tgtEl>
                                          <p:spTgt spid="126">
                                            <p:txEl>
                                              <p:pRg st="237" end="3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00" end="3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39" dur="500"/>
                                        <p:tgtEl>
                                          <p:spTgt spid="126">
                                            <p:txEl>
                                              <p:pRg st="300" end="3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50" end="3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44" dur="500"/>
                                        <p:tgtEl>
                                          <p:spTgt spid="126">
                                            <p:txEl>
                                              <p:pRg st="350" end="3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87" end="4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49" dur="500"/>
                                        <p:tgtEl>
                                          <p:spTgt spid="126">
                                            <p:txEl>
                                              <p:pRg st="387" end="4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extShape 1"/>
          <p:cNvSpPr txBox="1"/>
          <p:nvPr/>
        </p:nvSpPr>
        <p:spPr>
          <a:xfrm>
            <a:off x="206280" y="4212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</a:t>
            </a: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Example: Find the smallest number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59" name="TextShape 2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1E2A120-DC75-4044-AF79-D42BFCB89F13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0" name="CustomShape 3"/>
          <p:cNvSpPr/>
          <p:nvPr/>
        </p:nvSpPr>
        <p:spPr>
          <a:xfrm>
            <a:off x="530640" y="1111680"/>
            <a:ext cx="7048080" cy="5666040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44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main(){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total_num,curr_num,i;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min = INT_MAX; // initialize min as a very large integer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scanf(“%d”,total_num); // read total number of inputs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for(i = 1; i &lt;= total_num; i++){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scanf(“%d\n”,&amp;curr_num); // read a number (each on a new line)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if(curr_num &lt;= min){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 = curr_num;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printf(“Smallest number = %d”, min);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0;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CustomShape 4"/>
          <p:cNvSpPr/>
          <p:nvPr/>
        </p:nvSpPr>
        <p:spPr>
          <a:xfrm>
            <a:off x="7176960" y="1527120"/>
            <a:ext cx="49086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Note: Need limit.h for INT_MAX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33" dur="indefinite" restart="never" nodeType="tmRoot">
          <p:childTnLst>
            <p:seq>
              <p:cTn id="634" dur="indefinite" nodeType="mainSeq">
                <p:childTnLst>
                  <p:par>
                    <p:cTn id="635" fill="hold">
                      <p:stCondLst>
                        <p:cond delay="indefinite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63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44" dur="500"/>
                                        <p:tgtEl>
                                          <p:spTgt spid="260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1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49" dur="500"/>
                                        <p:tgtEl>
                                          <p:spTgt spid="260">
                                            <p:txEl>
                                              <p:pRg st="12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43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54" dur="500"/>
                                        <p:tgtEl>
                                          <p:spTgt spid="260">
                                            <p:txEl>
                                              <p:pRg st="43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5" fill="hold">
                      <p:stCondLst>
                        <p:cond delay="indefinite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10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59" dur="500"/>
                                        <p:tgtEl>
                                          <p:spTgt spid="260">
                                            <p:txEl>
                                              <p:pRg st="108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0" fill="hold">
                      <p:stCondLst>
                        <p:cond delay="indefinite"/>
                      </p:stCondLst>
                      <p:childTnLst>
                        <p:par>
                          <p:cTn id="661" fill="hold">
                            <p:stCondLst>
                              <p:cond delay="0"/>
                            </p:stCondLst>
                            <p:childTnLst>
                              <p:par>
                                <p:cTn id="66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166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64" dur="500"/>
                                        <p:tgtEl>
                                          <p:spTgt spid="260">
                                            <p:txEl>
                                              <p:pRg st="166" end="2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5" fill="hold">
                      <p:stCondLst>
                        <p:cond delay="indefinite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203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69" dur="500"/>
                                        <p:tgtEl>
                                          <p:spTgt spid="260">
                                            <p:txEl>
                                              <p:pRg st="203" end="2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0" fill="hold">
                      <p:stCondLst>
                        <p:cond delay="indefinite"/>
                      </p:stCondLst>
                      <p:childTnLst>
                        <p:par>
                          <p:cTn id="671" fill="hold">
                            <p:stCondLst>
                              <p:cond delay="0"/>
                            </p:stCondLst>
                            <p:childTnLst>
                              <p:par>
                                <p:cTn id="67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274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74" dur="500"/>
                                        <p:tgtEl>
                                          <p:spTgt spid="260">
                                            <p:txEl>
                                              <p:pRg st="274" end="3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303" end="3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79" dur="500"/>
                                        <p:tgtEl>
                                          <p:spTgt spid="260">
                                            <p:txEl>
                                              <p:pRg st="303" end="3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0" fill="hold">
                      <p:stCondLst>
                        <p:cond delay="indefinite"/>
                      </p:stCondLst>
                      <p:childTnLst>
                        <p:par>
                          <p:cTn id="681" fill="hold">
                            <p:stCondLst>
                              <p:cond delay="0"/>
                            </p:stCondLst>
                            <p:childTnLst>
                              <p:par>
                                <p:cTn id="68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331" end="3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84" dur="500"/>
                                        <p:tgtEl>
                                          <p:spTgt spid="260">
                                            <p:txEl>
                                              <p:pRg st="331" end="3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5" fill="hold">
                      <p:stCondLst>
                        <p:cond delay="indefinite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341" end="3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89" dur="500"/>
                                        <p:tgtEl>
                                          <p:spTgt spid="260">
                                            <p:txEl>
                                              <p:pRg st="341" end="3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0" fill="hold">
                      <p:stCondLst>
                        <p:cond delay="indefinite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347" end="3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94" dur="500"/>
                                        <p:tgtEl>
                                          <p:spTgt spid="260">
                                            <p:txEl>
                                              <p:pRg st="347" end="3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5" fill="hold">
                      <p:stCondLst>
                        <p:cond delay="indefinite"/>
                      </p:stCondLst>
                      <p:childTnLst>
                        <p:par>
                          <p:cTn id="696" fill="hold">
                            <p:stCondLst>
                              <p:cond delay="0"/>
                            </p:stCondLst>
                            <p:childTnLst>
                              <p:par>
                                <p:cTn id="697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384" end="3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99" dur="500"/>
                                        <p:tgtEl>
                                          <p:spTgt spid="260">
                                            <p:txEl>
                                              <p:pRg st="384" end="3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0" fill="hold">
                      <p:stCondLst>
                        <p:cond delay="indefinite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394" end="3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04" dur="500"/>
                                        <p:tgtEl>
                                          <p:spTgt spid="260">
                                            <p:txEl>
                                              <p:pRg st="394" end="3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Shape 1"/>
          <p:cNvSpPr txBox="1"/>
          <p:nvPr/>
        </p:nvSpPr>
        <p:spPr>
          <a:xfrm>
            <a:off x="206280" y="4212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 </a:t>
            </a: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Example: Print tables of 2 to 10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9CE4D14-2D6A-4BFE-A191-732B6C22B0AB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64" name="CustomShape 3"/>
          <p:cNvSpPr/>
          <p:nvPr/>
        </p:nvSpPr>
        <p:spPr>
          <a:xfrm>
            <a:off x="307080" y="1007280"/>
            <a:ext cx="4936680" cy="5698080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44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main(){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i,j,val;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for(i = 2; i &lt;= 10; i++){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for(j=1; j &lt;= 10; j++){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 = i*j;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if(val &lt; 10)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printf("0%d\t",val); // prefix 0 if value &lt; 10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else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printf("%d\t",val);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printf("\n"); // start a new line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0;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6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5" name="Picture 4" descr=""/>
          <p:cNvPicPr/>
          <p:nvPr/>
        </p:nvPicPr>
        <p:blipFill>
          <a:blip r:embed="rId1"/>
          <a:stretch/>
        </p:blipFill>
        <p:spPr>
          <a:xfrm>
            <a:off x="5519880" y="3081600"/>
            <a:ext cx="6009840" cy="3066840"/>
          </a:xfrm>
          <a:prstGeom prst="rect">
            <a:avLst/>
          </a:prstGeom>
          <a:ln>
            <a:noFill/>
          </a:ln>
        </p:spPr>
      </p:pic>
      <p:sp>
        <p:nvSpPr>
          <p:cNvPr id="266" name="CustomShape 4"/>
          <p:cNvSpPr/>
          <p:nvPr/>
        </p:nvSpPr>
        <p:spPr>
          <a:xfrm>
            <a:off x="9947880" y="1364400"/>
            <a:ext cx="1858320" cy="903960"/>
          </a:xfrm>
          <a:prstGeom prst="roundRect">
            <a:avLst>
              <a:gd name="adj" fmla="val 39133"/>
            </a:avLst>
          </a:prstGeom>
          <a:solidFill>
            <a:schemeClr val="tx1">
              <a:lumMod val="50000"/>
              <a:lumOff val="50000"/>
            </a:schemeClr>
          </a:solidFill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CustomShape 5"/>
          <p:cNvSpPr/>
          <p:nvPr/>
        </p:nvSpPr>
        <p:spPr>
          <a:xfrm>
            <a:off x="10221840" y="157284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8" name="CustomShape 6"/>
          <p:cNvSpPr/>
          <p:nvPr/>
        </p:nvSpPr>
        <p:spPr>
          <a:xfrm>
            <a:off x="11014200" y="157284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9" name="CustomShape 7"/>
          <p:cNvSpPr/>
          <p:nvPr/>
        </p:nvSpPr>
        <p:spPr>
          <a:xfrm>
            <a:off x="6252120" y="1245240"/>
            <a:ext cx="2926080" cy="1205280"/>
          </a:xfrm>
          <a:prstGeom prst="wedgeRectCallout">
            <a:avLst>
              <a:gd name="adj1" fmla="val 79198"/>
              <a:gd name="adj2" fmla="val 25998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 of nested for loop (for loop inside a for loop)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05" dur="indefinite" restart="never" nodeType="tmRoot">
          <p:childTnLst>
            <p:seq>
              <p:cTn id="706" dur="indefinite" nodeType="mainSeq">
                <p:childTnLst>
                  <p:par>
                    <p:cTn id="707" fill="hold">
                      <p:stCondLst>
                        <p:cond delay="indefinite"/>
                      </p:stCondLst>
                      <p:childTnLst>
                        <p:par>
                          <p:cTn id="708" fill="hold">
                            <p:stCondLst>
                              <p:cond delay="0"/>
                            </p:stCondLst>
                            <p:childTnLst>
                              <p:par>
                                <p:cTn id="70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711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2" fill="hold">
                      <p:stCondLst>
                        <p:cond delay="indefinite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16" dur="500"/>
                                        <p:tgtEl>
                                          <p:spTgt spid="264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>
                      <p:stCondLst>
                        <p:cond delay="indefinite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2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21" dur="500"/>
                                        <p:tgtEl>
                                          <p:spTgt spid="264">
                                            <p:txEl>
                                              <p:pRg st="12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2" fill="hold">
                      <p:stCondLst>
                        <p:cond delay="indefinite"/>
                      </p:stCondLst>
                      <p:childTnLst>
                        <p:par>
                          <p:cTn id="723" fill="hold">
                            <p:stCondLst>
                              <p:cond delay="0"/>
                            </p:stCondLst>
                            <p:childTnLst>
                              <p:par>
                                <p:cTn id="72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5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26" dur="500"/>
                                        <p:tgtEl>
                                          <p:spTgt spid="264">
                                            <p:txEl>
                                              <p:pRg st="25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>
                      <p:stCondLst>
                        <p:cond delay="indefinite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51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31" dur="500"/>
                                        <p:tgtEl>
                                          <p:spTgt spid="264">
                                            <p:txEl>
                                              <p:pRg st="51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2" fill="hold">
                      <p:stCondLst>
                        <p:cond delay="indefinite"/>
                      </p:stCondLst>
                      <p:childTnLst>
                        <p:par>
                          <p:cTn id="733" fill="hold">
                            <p:stCondLst>
                              <p:cond delay="0"/>
                            </p:stCondLst>
                            <p:childTnLst>
                              <p:par>
                                <p:cTn id="73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79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36" dur="500"/>
                                        <p:tgtEl>
                                          <p:spTgt spid="264">
                                            <p:txEl>
                                              <p:pRg st="79" end="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>
                      <p:stCondLst>
                        <p:cond delay="indefinite"/>
                      </p:stCondLst>
                      <p:childTnLst>
                        <p:par>
                          <p:cTn id="738" fill="hold">
                            <p:stCondLst>
                              <p:cond delay="0"/>
                            </p:stCondLst>
                            <p:childTnLst>
                              <p:par>
                                <p:cTn id="73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99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41" dur="500"/>
                                        <p:tgtEl>
                                          <p:spTgt spid="264">
                                            <p:txEl>
                                              <p:pRg st="99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21" end="1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46" dur="500"/>
                                        <p:tgtEl>
                                          <p:spTgt spid="264">
                                            <p:txEl>
                                              <p:pRg st="121" end="1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7" fill="hold">
                      <p:stCondLst>
                        <p:cond delay="indefinite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81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51" dur="500"/>
                                        <p:tgtEl>
                                          <p:spTgt spid="264">
                                            <p:txEl>
                                              <p:pRg st="181" end="1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2" fill="hold">
                      <p:stCondLst>
                        <p:cond delay="indefinite"/>
                      </p:stCondLst>
                      <p:childTnLst>
                        <p:par>
                          <p:cTn id="753" fill="hold">
                            <p:stCondLst>
                              <p:cond delay="0"/>
                            </p:stCondLst>
                            <p:childTnLst>
                              <p:par>
                                <p:cTn id="75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95" end="2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56" dur="500"/>
                                        <p:tgtEl>
                                          <p:spTgt spid="264">
                                            <p:txEl>
                                              <p:pRg st="195" end="2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>
                      <p:stCondLst>
                        <p:cond delay="indefinite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28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61" dur="500"/>
                                        <p:tgtEl>
                                          <p:spTgt spid="264">
                                            <p:txEl>
                                              <p:pRg st="228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2" fill="hold">
                      <p:stCondLst>
                        <p:cond delay="indefinite"/>
                      </p:stCondLst>
                      <p:childTnLst>
                        <p:par>
                          <p:cTn id="763" fill="hold">
                            <p:stCondLst>
                              <p:cond delay="0"/>
                            </p:stCondLst>
                            <p:childTnLst>
                              <p:par>
                                <p:cTn id="76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34" end="2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66" dur="500"/>
                                        <p:tgtEl>
                                          <p:spTgt spid="264">
                                            <p:txEl>
                                              <p:pRg st="234" end="2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7" fill="hold">
                      <p:stCondLst>
                        <p:cond delay="indefinite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72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71" dur="500"/>
                                        <p:tgtEl>
                                          <p:spTgt spid="264">
                                            <p:txEl>
                                              <p:pRg st="272" end="2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74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76" dur="500"/>
                                        <p:tgtEl>
                                          <p:spTgt spid="264">
                                            <p:txEl>
                                              <p:pRg st="274" end="2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84" end="2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81" dur="500"/>
                                        <p:tgtEl>
                                          <p:spTgt spid="264">
                                            <p:txEl>
                                              <p:pRg st="284" end="2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>
                      <p:stCondLst>
                        <p:cond delay="indefinite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6" fill="hold">
                      <p:stCondLst>
                        <p:cond delay="indefinite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790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1" fill="hold">
                      <p:stCondLst>
                        <p:cond delay="indefinite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79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Shape 1"/>
          <p:cNvSpPr txBox="1"/>
          <p:nvPr/>
        </p:nvSpPr>
        <p:spPr>
          <a:xfrm>
            <a:off x="253440" y="36360"/>
            <a:ext cx="11599920" cy="10749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17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Use of break/continue in loops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 Light"/>
            </a:endParaRPr>
          </a:p>
        </p:txBody>
      </p:sp>
      <p:sp>
        <p:nvSpPr>
          <p:cNvPr id="271" name="TextShape 2"/>
          <p:cNvSpPr txBox="1"/>
          <p:nvPr/>
        </p:nvSpPr>
        <p:spPr>
          <a:xfrm>
            <a:off x="9266040" y="42120"/>
            <a:ext cx="2925720" cy="1068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461A47D1-9BC6-461A-A57B-7F421D694962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2" name="CustomShape 3"/>
          <p:cNvSpPr/>
          <p:nvPr/>
        </p:nvSpPr>
        <p:spPr>
          <a:xfrm>
            <a:off x="403920" y="1504080"/>
            <a:ext cx="11787480" cy="531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	</a:t>
            </a:r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CustomShape 4"/>
          <p:cNvSpPr/>
          <p:nvPr/>
        </p:nvSpPr>
        <p:spPr>
          <a:xfrm>
            <a:off x="636120" y="1441080"/>
            <a:ext cx="10438560" cy="5405400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44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main(){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i, curr_num, sum = 0; // no numbers seen yet. Sum initialized to 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for(i = 1; i &lt;= 10; i++){             // loop will run (a maximum of) 10 times            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scanf(“%d\n”,&amp;curr_num); // read a number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if(curr_num == 0</a:t>
            </a:r>
            <a:r>
              <a:rPr b="0" lang="en-IN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break;    </a:t>
            </a:r>
            <a:r>
              <a:rPr b="0" lang="en-IN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// if input equals 0, quit the loop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else if (curr_num &lt; 0) </a:t>
            </a:r>
            <a:r>
              <a:rPr b="0" lang="en-IN" sz="2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continue;  </a:t>
            </a:r>
            <a:r>
              <a:rPr b="0" lang="en-IN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// if input &lt; 0, skip and go to next iteration of for loop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else sum = sum + curr_num;    // if input &gt; 0, add it to the sum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printf(“Sum = %d”, sum);   // print the sum of inputs that were &gt; 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0;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000" spc="-1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4" name="CustomShape 5"/>
          <p:cNvSpPr/>
          <p:nvPr/>
        </p:nvSpPr>
        <p:spPr>
          <a:xfrm>
            <a:off x="10052280" y="4098960"/>
            <a:ext cx="1858320" cy="903960"/>
          </a:xfrm>
          <a:prstGeom prst="roundRect">
            <a:avLst>
              <a:gd name="adj" fmla="val 39133"/>
            </a:avLst>
          </a:prstGeom>
          <a:solidFill>
            <a:schemeClr val="tx1">
              <a:lumMod val="50000"/>
              <a:lumOff val="50000"/>
            </a:schemeClr>
          </a:solidFill>
          <a:ln w="12708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5" name="CustomShape 6"/>
          <p:cNvSpPr/>
          <p:nvPr/>
        </p:nvSpPr>
        <p:spPr>
          <a:xfrm>
            <a:off x="10326240" y="430740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6" name="CustomShape 7"/>
          <p:cNvSpPr/>
          <p:nvPr/>
        </p:nvSpPr>
        <p:spPr>
          <a:xfrm>
            <a:off x="11118600" y="4307400"/>
            <a:ext cx="487440" cy="487440"/>
          </a:xfrm>
          <a:prstGeom prst="ellipse">
            <a:avLst/>
          </a:prstGeom>
          <a:solidFill>
            <a:schemeClr val="tx1"/>
          </a:solidFill>
          <a:ln w="9216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7" name="CustomShape 8"/>
          <p:cNvSpPr/>
          <p:nvPr/>
        </p:nvSpPr>
        <p:spPr>
          <a:xfrm>
            <a:off x="9771120" y="2801520"/>
            <a:ext cx="2420280" cy="851400"/>
          </a:xfrm>
          <a:prstGeom prst="wedgeRectCallout">
            <a:avLst>
              <a:gd name="adj1" fmla="val 8939"/>
              <a:gd name="adj2" fmla="val 99886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break;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exit the loop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8" name="CustomShape 9"/>
          <p:cNvSpPr/>
          <p:nvPr/>
        </p:nvSpPr>
        <p:spPr>
          <a:xfrm>
            <a:off x="8984520" y="5454720"/>
            <a:ext cx="3164040" cy="1319760"/>
          </a:xfrm>
          <a:prstGeom prst="wedgeRectCallout">
            <a:avLst>
              <a:gd name="adj1" fmla="val 20028"/>
              <a:gd name="adj2" fmla="val -95359"/>
            </a:avLst>
          </a:prstGeom>
          <a:solidFill>
            <a:schemeClr val="bg1"/>
          </a:solidFill>
          <a:ln w="44280">
            <a:solidFill>
              <a:schemeClr val="accent5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continue; to skip the current iteration and go to next one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CustomShape 10"/>
          <p:cNvSpPr/>
          <p:nvPr/>
        </p:nvSpPr>
        <p:spPr>
          <a:xfrm>
            <a:off x="-1460160" y="939240"/>
            <a:ext cx="152780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Program to read 10 numbers and compute sum of those that are &gt; 0. Stop reading if user enters 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CustomShape 11"/>
          <p:cNvSpPr/>
          <p:nvPr/>
        </p:nvSpPr>
        <p:spPr>
          <a:xfrm>
            <a:off x="9388440" y="998640"/>
            <a:ext cx="2464920" cy="1178280"/>
          </a:xfrm>
          <a:prstGeom prst="rect">
            <a:avLst/>
          </a:prstGeom>
          <a:solidFill>
            <a:schemeClr val="accent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IN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For nested loops, break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IN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and continue only break from and skip the loop in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IN" sz="1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which they are used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96" dur="indefinite" restart="never" nodeType="tmRoot">
          <p:childTnLst>
            <p:seq>
              <p:cTn id="797" dur="indefinite" nodeType="mainSeq">
                <p:childTnLst>
                  <p:par>
                    <p:cTn id="798" fill="hold">
                      <p:stCondLst>
                        <p:cond delay="indefinite"/>
                      </p:stCondLst>
                      <p:childTnLst>
                        <p:par>
                          <p:cTn id="799" fill="hold">
                            <p:stCondLst>
                              <p:cond delay="0"/>
                            </p:stCondLst>
                            <p:childTnLst>
                              <p:par>
                                <p:cTn id="80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02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3" fill="hold">
                      <p:stCondLst>
                        <p:cond delay="indefinite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80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8" fill="hold">
                      <p:stCondLst>
                        <p:cond delay="indefinite"/>
                      </p:stCondLst>
                      <p:childTnLst>
                        <p:par>
                          <p:cTn id="809" fill="hold">
                            <p:stCondLst>
                              <p:cond delay="0"/>
                            </p:stCondLst>
                            <p:childTnLst>
                              <p:par>
                                <p:cTn id="81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12" dur="500"/>
                                        <p:tgtEl>
                                          <p:spTgt spid="273">
                                            <p:txEl>
                                              <p:p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3" fill="hold">
                      <p:stCondLst>
                        <p:cond delay="indefinite"/>
                      </p:stCondLst>
                      <p:childTnLst>
                        <p:par>
                          <p:cTn id="814" fill="hold">
                            <p:stCondLst>
                              <p:cond delay="0"/>
                            </p:stCondLst>
                            <p:childTnLst>
                              <p:par>
                                <p:cTn id="81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2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17" dur="500"/>
                                        <p:tgtEl>
                                          <p:spTgt spid="273">
                                            <p:txEl>
                                              <p:pRg st="12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8" fill="hold">
                      <p:stCondLst>
                        <p:cond delay="indefinite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87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22" dur="500"/>
                                        <p:tgtEl>
                                          <p:spTgt spid="273">
                                            <p:txEl>
                                              <p:pRg st="87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3" fill="hold">
                      <p:stCondLst>
                        <p:cond delay="indefinite"/>
                      </p:stCondLst>
                      <p:childTnLst>
                        <p:par>
                          <p:cTn id="824" fill="hold">
                            <p:stCondLst>
                              <p:cond delay="0"/>
                            </p:stCondLst>
                            <p:childTnLst>
                              <p:par>
                                <p:cTn id="82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83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27" dur="500"/>
                                        <p:tgtEl>
                                          <p:spTgt spid="273">
                                            <p:txEl>
                                              <p:pRg st="183" end="2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8" fill="hold">
                      <p:stCondLst>
                        <p:cond delay="indefinite"/>
                      </p:stCondLst>
                      <p:childTnLst>
                        <p:par>
                          <p:cTn id="829" fill="hold">
                            <p:stCondLst>
                              <p:cond delay="0"/>
                            </p:stCondLst>
                            <p:childTnLst>
                              <p:par>
                                <p:cTn id="83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233" end="3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32" dur="500"/>
                                        <p:tgtEl>
                                          <p:spTgt spid="273">
                                            <p:txEl>
                                              <p:pRg st="233" end="3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3" fill="hold">
                      <p:stCondLst>
                        <p:cond delay="indefinite"/>
                      </p:stCondLst>
                      <p:childTnLst>
                        <p:par>
                          <p:cTn id="834" fill="hold">
                            <p:stCondLst>
                              <p:cond delay="0"/>
                            </p:stCondLst>
                            <p:childTnLst>
                              <p:par>
                                <p:cTn id="83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305" end="4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37" dur="500"/>
                                        <p:tgtEl>
                                          <p:spTgt spid="273">
                                            <p:txEl>
                                              <p:pRg st="305" end="4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8" fill="hold">
                      <p:stCondLst>
                        <p:cond delay="indefinite"/>
                      </p:stCondLst>
                      <p:childTnLst>
                        <p:par>
                          <p:cTn id="839" fill="hold">
                            <p:stCondLst>
                              <p:cond delay="0"/>
                            </p:stCondLst>
                            <p:childTnLst>
                              <p:par>
                                <p:cTn id="84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406" end="4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42" dur="500"/>
                                        <p:tgtEl>
                                          <p:spTgt spid="273">
                                            <p:txEl>
                                              <p:pRg st="406" end="4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3" fill="hold">
                      <p:stCondLst>
                        <p:cond delay="indefinite"/>
                      </p:stCondLst>
                      <p:childTnLst>
                        <p:par>
                          <p:cTn id="844" fill="hold">
                            <p:stCondLst>
                              <p:cond delay="0"/>
                            </p:stCondLst>
                            <p:childTnLst>
                              <p:par>
                                <p:cTn id="84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479" end="4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47" dur="500"/>
                                        <p:tgtEl>
                                          <p:spTgt spid="273">
                                            <p:txEl>
                                              <p:pRg st="479" end="4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8" fill="hold">
                      <p:stCondLst>
                        <p:cond delay="indefinite"/>
                      </p:stCondLst>
                      <p:childTnLst>
                        <p:par>
                          <p:cTn id="849" fill="hold">
                            <p:stCondLst>
                              <p:cond delay="0"/>
                            </p:stCondLst>
                            <p:childTnLst>
                              <p:par>
                                <p:cTn id="85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485" end="5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52" dur="500"/>
                                        <p:tgtEl>
                                          <p:spTgt spid="273">
                                            <p:txEl>
                                              <p:pRg st="485" end="5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3" fill="hold">
                      <p:stCondLst>
                        <p:cond delay="indefinite"/>
                      </p:stCondLst>
                      <p:childTnLst>
                        <p:par>
                          <p:cTn id="854" fill="hold">
                            <p:stCondLst>
                              <p:cond delay="0"/>
                            </p:stCondLst>
                            <p:childTnLst>
                              <p:par>
                                <p:cTn id="85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557" end="5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57" dur="500"/>
                                        <p:tgtEl>
                                          <p:spTgt spid="273">
                                            <p:txEl>
                                              <p:pRg st="557" end="5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8" fill="hold">
                      <p:stCondLst>
                        <p:cond delay="indefinite"/>
                      </p:stCondLst>
                      <p:childTnLst>
                        <p:par>
                          <p:cTn id="859" fill="hold">
                            <p:stCondLst>
                              <p:cond delay="0"/>
                            </p:stCondLst>
                            <p:childTnLst>
                              <p:par>
                                <p:cTn id="860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571" end="5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62" dur="500"/>
                                        <p:tgtEl>
                                          <p:spTgt spid="273">
                                            <p:txEl>
                                              <p:pRg st="571" end="5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3" fill="hold">
                      <p:stCondLst>
                        <p:cond delay="indefinite"/>
                      </p:stCondLst>
                      <p:childTnLst>
                        <p:par>
                          <p:cTn id="864" fill="hold">
                            <p:stCondLst>
                              <p:cond delay="0"/>
                            </p:stCondLst>
                            <p:childTnLst>
                              <p:par>
                                <p:cTn id="8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-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>
                      <p:stCondLst>
                        <p:cond delay="indefinite"/>
                      </p:stCondLst>
                      <p:childTnLst>
                        <p:par>
                          <p:cTn id="868" fill="hold">
                            <p:stCondLst>
                              <p:cond delay="0"/>
                            </p:stCondLst>
                            <p:childTnLst>
                              <p:par>
                                <p:cTn id="869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871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2" fill="hold">
                      <p:stCondLst>
                        <p:cond delay="indefinite"/>
                      </p:stCondLst>
                      <p:childTnLst>
                        <p:par>
                          <p:cTn id="873" fill="hold">
                            <p:stCondLst>
                              <p:cond delay="0"/>
                            </p:stCondLst>
                            <p:childTnLst>
                              <p:par>
                                <p:cTn id="874" nodeType="click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87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7" fill="hold">
                      <p:stCondLst>
                        <p:cond delay="indefinite"/>
                      </p:stCondLst>
                      <p:childTnLst>
                        <p:par>
                          <p:cTn id="878" fill="hold">
                            <p:stCondLst>
                              <p:cond delay="0"/>
                            </p:stCondLst>
                            <p:childTnLst>
                              <p:par>
                                <p:cTn id="879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88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609480" y="17964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Bitwise Operators (not in Major Quiz 1)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A96F8971-B92B-4FDD-9D29-109D418AF5FB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29" name="Table 3"/>
          <p:cNvGraphicFramePr/>
          <p:nvPr/>
        </p:nvGraphicFramePr>
        <p:xfrm>
          <a:off x="568440" y="1111680"/>
          <a:ext cx="10969920" cy="4501440"/>
        </p:xfrm>
        <a:graphic>
          <a:graphicData uri="http://schemas.openxmlformats.org/drawingml/2006/table">
            <a:tbl>
              <a:tblPr/>
              <a:tblGrid>
                <a:gridCol w="2644920"/>
                <a:gridCol w="2217600"/>
                <a:gridCol w="1017720"/>
                <a:gridCol w="1017720"/>
                <a:gridCol w="1017720"/>
                <a:gridCol w="1017720"/>
                <a:gridCol w="1017720"/>
                <a:gridCol w="1018800"/>
              </a:tblGrid>
              <a:tr h="717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Operation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 Code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9460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BITWISE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AND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 = a &amp; b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0000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0000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9460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BITWISE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OR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 = a | b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0101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1100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0100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1101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1010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9460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BITWISE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XOR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 = a ^ b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1010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1010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0100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0101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9460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BITWISE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COMPLEMENT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 = ~a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0111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0001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1111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1110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IN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0110</a:t>
                      </a:r>
                      <a:endParaRPr b="0" lang="en-IN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0" dur="indefinite" restart="never" nodeType="tmRoot">
          <p:childTnLst>
            <p:seq>
              <p:cTn id="51" dur="indefinite" nodeType="mainSeq">
                <p:childTnLst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5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Bitwise AND Operator &amp;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253440" y="1111680"/>
            <a:ext cx="11599920" cy="20257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output of bitwise AND is 1 if the 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corresponding bits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 two operands are 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both 1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If either bit of an operand is 0, the result of corresponding bit is evaluated to 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C Programming, bitwise AND operator is denoted by &amp;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2" name="TextShape 3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A35A1016-671B-449B-AA7A-30B9E3168843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1386000" y="3137760"/>
            <a:ext cx="4507200" cy="265068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 = 00001100 (In Binary)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 = 00011001 (In Binary)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Bitwise AND of 12 and 25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0000 1100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 0001 1001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_________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0000 1000  = 8 (In decimal)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5"/>
          <p:cNvSpPr/>
          <p:nvPr/>
        </p:nvSpPr>
        <p:spPr>
          <a:xfrm>
            <a:off x="6355800" y="3137760"/>
            <a:ext cx="5004720" cy="264996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#include &lt;stdio.h&gt;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main(){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12, b = 25;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printf("Output = %d", a &amp; 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0;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7" dur="indefinite" restart="never" nodeType="tmRoot">
          <p:childTnLst>
            <p:seq>
              <p:cTn id="58" dur="indefinite" nodeType="mainSeq">
                <p:childTnLst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169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7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7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Bitwise OR Operator |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253440" y="1111680"/>
            <a:ext cx="11599920" cy="20257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output of bitwise OR is 1 if 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 least one of the corresponding bit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of two operands is 1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C Programming, bitwise OR operator is denoted by |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7" name="TextShape 3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9C7004E0-5613-4388-B680-BB7ADD3833AD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1386000" y="3137760"/>
            <a:ext cx="4507200" cy="265068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 = 00001100 (In Binary)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 = 00011001 (In Binary)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Bitwise OR of 12 and 25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0000 1100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 0001 1001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________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00011101  = 29 (In decimal)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6355800" y="3137760"/>
            <a:ext cx="5047920" cy="264996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#include &lt;stdio.h&gt;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main(){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12, b = 25;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printf("Output = %d", a | 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0;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7" dur="indefinite" restart="never" nodeType="tmRoot">
          <p:childTnLst>
            <p:seq>
              <p:cTn id="78" dur="indefinite" nodeType="mainSeq">
                <p:childTnLst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92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9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9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Bitwise XOR Operator ^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253440" y="1111680"/>
            <a:ext cx="11599920" cy="20257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result of bitwise XOR operator is 1 if the 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corresponding bits 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 two operands are </a:t>
            </a:r>
            <a:r>
              <a:rPr b="0" lang="en-US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opposite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i.e. one is 1 and the other is 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C Programming, bitwise XOR operator is denoted by ^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2" name="TextShape 3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C9013DDE-12AF-4CF3-BBE1-BF8E90312BA6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3" name="CustomShape 4"/>
          <p:cNvSpPr/>
          <p:nvPr/>
        </p:nvSpPr>
        <p:spPr>
          <a:xfrm>
            <a:off x="1386000" y="3137760"/>
            <a:ext cx="4507200" cy="265068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 = 00001100 (In Binary)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 = 00011001 (In Binary)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Bitwise XOR of 12 and 25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00001100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^ 00011001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________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00010101  = 21 (In decimal)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5"/>
          <p:cNvSpPr/>
          <p:nvPr/>
        </p:nvSpPr>
        <p:spPr>
          <a:xfrm>
            <a:off x="6355800" y="3137760"/>
            <a:ext cx="5065200" cy="264996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#include &lt;stdio.h&gt;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main(){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12, b = 25;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printf("Output = %d", a^b);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0;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7" dur="indefinite" restart="never" nodeType="tmRoot">
          <p:childTnLst>
            <p:seq>
              <p:cTn id="98" dur="indefinite" nodeType="mainSeq">
                <p:childTnLst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28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1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1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Bitwise Complement Operator ~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253440" y="1111680"/>
            <a:ext cx="11599920" cy="20257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unary operator that simply flips each bit of the input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C Programming, bitwise complement operator is denoted by ~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47439A93-2CAA-45CD-9DBF-B00BCB595D07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8" name="CustomShape 4"/>
          <p:cNvSpPr/>
          <p:nvPr/>
        </p:nvSpPr>
        <p:spPr>
          <a:xfrm>
            <a:off x="253440" y="3137760"/>
            <a:ext cx="7186680" cy="264996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12 = 0000 0000  0000 0000  0000 0000  0000 1100 Bitwise complement of 12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~ 0000 0000  0000 0000  0000 0000  0000 1100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_____________________________________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1111 1111   1111  1111    1111 1111   1111  0011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= -13 (decimal)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CustomShape 5"/>
          <p:cNvSpPr/>
          <p:nvPr/>
        </p:nvSpPr>
        <p:spPr>
          <a:xfrm>
            <a:off x="7637760" y="3137760"/>
            <a:ext cx="4215600" cy="2284920"/>
          </a:xfrm>
          <a:prstGeom prst="rect">
            <a:avLst/>
          </a:prstGeom>
          <a:noFill/>
          <a:ln w="1908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#include &lt;stdio.h&gt;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main(){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 a = 12;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printf("Output = %d", ~a);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</a:t>
            </a: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return 0;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}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7" dur="indefinite" restart="never" nodeType="tmRoot">
          <p:childTnLst>
            <p:seq>
              <p:cTn id="118" dur="indefinite" nodeType="mainSeq">
                <p:childTnLst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57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nodeType="click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13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Shift Operator &gt;&gt;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253440" y="1111680"/>
            <a:ext cx="11599920" cy="5745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shift operator shifts all bits towards right by a certain number of locations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Bits that “fall off” from the right most end are lost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Blank spaces in the leftmost positions are filled with sign bits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= 0000 0000    0000 0000    0000 0000    1101 0100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&gt;&gt; 0 = 0000 0000    0000 0000    0000 0000    1101 0100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&gt;&gt; 4 = 0000 0000    0000 0000    0000 0000    0000 1101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&gt;&gt; 6 = 0000 0000    0000 0000    0000 0000    0000 0011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&gt;&gt; 3 = 0000 0000    0000 0000    0000 0000    0001 1010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Right shift by k is equivalent to integer division with 2</a:t>
            </a:r>
            <a:r>
              <a:rPr b="0" lang="en-US" sz="3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F3D4DCC6-4B84-45DD-9E3C-B743C3DD1956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37" dur="indefinite" restart="never" nodeType="tmRoot">
          <p:childTnLst>
            <p:seq>
              <p:cTn id="138" dur="indefinite" nodeType="mainSeq">
                <p:childTnLst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84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38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03" end="2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58" end="3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18" end="3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78" end="4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38" end="4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98" end="5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Left Shift Operator &lt;&lt;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253440" y="1111680"/>
            <a:ext cx="11938320" cy="5745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Left shift operator shifts all bits towards left by a certain number of locations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Bits that “fall off” from the left most end are lost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Blank spaces in the right positions are filled with 0s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= 0000 0000    0000 0000    0000 0000    1101 0100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&lt;&lt; 0 = 0000 0000    0000 0000    0000 0000    1101 0100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&lt;&lt; 4 = 0000 0000    0000 0000    0000 1101    0100 0000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&lt;&lt; 6 = 0000 0000    0000 0000    0011 0101    0000 0000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212 &lt;&lt; 28 = 0100 0000    0000 0000    0000 0000    0000 0000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Left shift by k is equivalent to integer multiplication with 2</a:t>
            </a:r>
            <a:r>
              <a:rPr b="0" lang="en-US" sz="3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5" name="TextShape 3"/>
          <p:cNvSpPr txBox="1"/>
          <p:nvPr/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18008B06-FD73-47EC-925C-15C215D2DD3A}" type="slidenum">
              <a:rPr b="0" lang="en-IN" sz="8000" spc="-1" strike="noStrike">
                <a:solidFill>
                  <a:srgbClr val="f03b5e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&lt;number&gt;</a:t>
            </a:fld>
            <a:endParaRPr b="0" lang="en-IN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75" dur="indefinite" restart="never" nodeType="tmRoot">
          <p:childTnLst>
            <p:seq>
              <p:cTn id="176" dur="indefinite" nodeType="mainSeq">
                <p:childTnLst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82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35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90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45" end="3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05" end="3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65" end="4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25" end="4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86" end="5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4087</TotalTime>
  <Application>LibreOffice/5.1.6.2$Linux_X86_64 LibreOffice_project/10m0$Build-2</Application>
  <Words>2475</Words>
  <Paragraphs>418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2018-07-30T05:08:11Z</dcterms:created>
  <dc:creator>Nisheeth Srivastava</dc:creator>
  <dc:description/>
  <dc:language>en-IN</dc:language>
  <cp:lastModifiedBy/>
  <dcterms:modified xsi:type="dcterms:W3CDTF">2020-02-07T15:58:29Z</dcterms:modified>
  <cp:revision>301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22</vt:i4>
  </property>
</Properties>
</file>