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54" r:id="rId1"/>
  </p:sldMasterIdLst>
  <p:notesMasterIdLst>
    <p:notesMasterId r:id="rId27"/>
  </p:notesMasterIdLst>
  <p:sldIdLst>
    <p:sldId id="256" r:id="rId2"/>
    <p:sldId id="289" r:id="rId3"/>
    <p:sldId id="264" r:id="rId4"/>
    <p:sldId id="294" r:id="rId5"/>
    <p:sldId id="290" r:id="rId6"/>
    <p:sldId id="288" r:id="rId7"/>
    <p:sldId id="269" r:id="rId8"/>
    <p:sldId id="291" r:id="rId9"/>
    <p:sldId id="273" r:id="rId10"/>
    <p:sldId id="292" r:id="rId11"/>
    <p:sldId id="274" r:id="rId12"/>
    <p:sldId id="286" r:id="rId13"/>
    <p:sldId id="258" r:id="rId14"/>
    <p:sldId id="261" r:id="rId15"/>
    <p:sldId id="262" r:id="rId16"/>
    <p:sldId id="293" r:id="rId17"/>
    <p:sldId id="277" r:id="rId18"/>
    <p:sldId id="281" r:id="rId19"/>
    <p:sldId id="259" r:id="rId20"/>
    <p:sldId id="287" r:id="rId21"/>
    <p:sldId id="278" r:id="rId22"/>
    <p:sldId id="284" r:id="rId23"/>
    <p:sldId id="280" r:id="rId24"/>
    <p:sldId id="285" r:id="rId25"/>
    <p:sldId id="276" r:id="rId26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40458C"/>
        </a:solidFill>
        <a:effectLst/>
        <a:uFillTx/>
        <a:latin typeface="Verdana"/>
        <a:ea typeface="Verdana"/>
        <a:cs typeface="Verdana"/>
        <a:sym typeface="Verdana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40458C"/>
        </a:solidFill>
        <a:effectLst/>
        <a:uFillTx/>
        <a:latin typeface="Verdana"/>
        <a:ea typeface="Verdana"/>
        <a:cs typeface="Verdana"/>
        <a:sym typeface="Verdana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40458C"/>
        </a:solidFill>
        <a:effectLst/>
        <a:uFillTx/>
        <a:latin typeface="Verdana"/>
        <a:ea typeface="Verdana"/>
        <a:cs typeface="Verdana"/>
        <a:sym typeface="Verdana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40458C"/>
        </a:solidFill>
        <a:effectLst/>
        <a:uFillTx/>
        <a:latin typeface="Verdana"/>
        <a:ea typeface="Verdana"/>
        <a:cs typeface="Verdana"/>
        <a:sym typeface="Verdana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40458C"/>
        </a:solidFill>
        <a:effectLst/>
        <a:uFillTx/>
        <a:latin typeface="Verdana"/>
        <a:ea typeface="Verdana"/>
        <a:cs typeface="Verdana"/>
        <a:sym typeface="Verdana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40458C"/>
        </a:solidFill>
        <a:effectLst/>
        <a:uFillTx/>
        <a:latin typeface="Verdana"/>
        <a:ea typeface="Verdana"/>
        <a:cs typeface="Verdana"/>
        <a:sym typeface="Verdana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40458C"/>
        </a:solidFill>
        <a:effectLst/>
        <a:uFillTx/>
        <a:latin typeface="Verdana"/>
        <a:ea typeface="Verdana"/>
        <a:cs typeface="Verdana"/>
        <a:sym typeface="Verdana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40458C"/>
        </a:solidFill>
        <a:effectLst/>
        <a:uFillTx/>
        <a:latin typeface="Verdana"/>
        <a:ea typeface="Verdana"/>
        <a:cs typeface="Verdana"/>
        <a:sym typeface="Verdana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40458C"/>
        </a:solidFill>
        <a:effectLst/>
        <a:uFillTx/>
        <a:latin typeface="Verdana"/>
        <a:ea typeface="Verdana"/>
        <a:cs typeface="Verdana"/>
        <a:sym typeface="Verdana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3366FF"/>
    <a:srgbClr val="4117A9"/>
    <a:srgbClr val="CF9DC7"/>
    <a:srgbClr val="D01E33"/>
    <a:srgbClr val="5B0F05"/>
    <a:srgbClr val="D9ED85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Verdana"/>
          <a:ea typeface="Verdana"/>
          <a:cs typeface="Verdana"/>
        </a:font>
        <a:srgbClr val="40458C"/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F8F0D8"/>
          </a:solidFill>
        </a:fill>
      </a:tcStyle>
    </a:wholeTbl>
    <a:band2H>
      <a:tcTxStyle/>
      <a:tcStyle>
        <a:tcBdr/>
        <a:fill>
          <a:solidFill>
            <a:srgbClr val="FBF8EC"/>
          </a:solidFill>
        </a:fill>
      </a:tcStyle>
    </a:band2H>
    <a:firstCol>
      <a:tcTxStyle b="on" i="off">
        <a:font>
          <a:latin typeface="Verdana"/>
          <a:ea typeface="Verdana"/>
          <a:cs typeface="Verdana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Verdana"/>
          <a:ea typeface="Verdana"/>
          <a:cs typeface="Verdana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Verdana"/>
          <a:ea typeface="Verdana"/>
          <a:cs typeface="Verdana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Verdana"/>
          <a:ea typeface="Verdana"/>
          <a:cs typeface="Verdana"/>
        </a:font>
        <a:srgbClr val="40458C"/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wholeTbl>
    <a:band2H>
      <a:tcTxStyle/>
      <a:tcStyle>
        <a:tcBdr/>
        <a:fill>
          <a:solidFill>
            <a:schemeClr val="accent3">
              <a:lumOff val="44000"/>
            </a:schemeClr>
          </a:solidFill>
        </a:fill>
      </a:tcStyle>
    </a:band2H>
    <a:firstCol>
      <a:tcTxStyle b="on" i="off">
        <a:font>
          <a:latin typeface="Verdana"/>
          <a:ea typeface="Verdana"/>
          <a:cs typeface="Verdana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firstCol>
    <a:lastRow>
      <a:tcTxStyle b="on" i="off">
        <a:font>
          <a:latin typeface="Verdana"/>
          <a:ea typeface="Verdana"/>
          <a:cs typeface="Verdana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lastRow>
    <a:firstRow>
      <a:tcTxStyle b="on" i="off">
        <a:font>
          <a:latin typeface="Verdana"/>
          <a:ea typeface="Verdana"/>
          <a:cs typeface="Verdana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Verdana"/>
          <a:ea typeface="Verdana"/>
          <a:cs typeface="Verdana"/>
        </a:font>
        <a:srgbClr val="40458C"/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DFDFDF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>
          <a:latin typeface="Verdana"/>
          <a:ea typeface="Verdana"/>
          <a:cs typeface="Verdana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Verdana"/>
          <a:ea typeface="Verdana"/>
          <a:cs typeface="Verdana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Verdana"/>
          <a:ea typeface="Verdana"/>
          <a:cs typeface="Verdana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Verdana"/>
          <a:ea typeface="Verdana"/>
          <a:cs typeface="Verdana"/>
        </a:font>
        <a:srgbClr val="40458C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8E8ED"/>
          </a:solidFill>
        </a:fill>
      </a:tcStyle>
    </a:wholeTbl>
    <a:band2H>
      <a:tcTxStyle/>
      <a:tcStyle>
        <a:tcBdr/>
        <a:fill>
          <a:solidFill>
            <a:schemeClr val="accent3">
              <a:lumOff val="44000"/>
            </a:schemeClr>
          </a:solidFill>
        </a:fill>
      </a:tcStyle>
    </a:band2H>
    <a:firstCol>
      <a:tcTxStyle b="on" i="off">
        <a:font>
          <a:latin typeface="Verdana"/>
          <a:ea typeface="Verdana"/>
          <a:cs typeface="Verdana"/>
        </a:font>
        <a:schemeClr val="accent3">
          <a:lumOff val="44000"/>
        </a:scheme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Verdana"/>
          <a:ea typeface="Verdana"/>
          <a:cs typeface="Verdana"/>
        </a:font>
        <a:srgbClr val="40458C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40458C"/>
              </a:solidFill>
              <a:prstDash val="solid"/>
              <a:round/>
            </a:ln>
          </a:top>
          <a:bottom>
            <a:ln w="25400" cap="flat">
              <a:solidFill>
                <a:srgbClr val="40458C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lastRow>
    <a:firstRow>
      <a:tcTxStyle b="on" i="off">
        <a:font>
          <a:latin typeface="Verdana"/>
          <a:ea typeface="Verdana"/>
          <a:cs typeface="Verdana"/>
        </a:font>
        <a:schemeClr val="accent3">
          <a:lumOff val="44000"/>
        </a:scheme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40458C"/>
              </a:solidFill>
              <a:prstDash val="solid"/>
              <a:round/>
            </a:ln>
          </a:top>
          <a:bottom>
            <a:ln w="25400" cap="flat">
              <a:solidFill>
                <a:srgbClr val="40458C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Verdana"/>
          <a:ea typeface="Verdana"/>
          <a:cs typeface="Verdana"/>
        </a:font>
        <a:srgbClr val="40458C"/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CDCEDA"/>
          </a:solidFill>
        </a:fill>
      </a:tcStyle>
    </a:wholeTbl>
    <a:band2H>
      <a:tcTxStyle/>
      <a:tcStyle>
        <a:tcBdr/>
        <a:fill>
          <a:solidFill>
            <a:srgbClr val="E8E8ED"/>
          </a:solidFill>
        </a:fill>
      </a:tcStyle>
    </a:band2H>
    <a:firstCol>
      <a:tcTxStyle b="on" i="off">
        <a:font>
          <a:latin typeface="Verdana"/>
          <a:ea typeface="Verdana"/>
          <a:cs typeface="Verdana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40458C"/>
          </a:solidFill>
        </a:fill>
      </a:tcStyle>
    </a:firstCol>
    <a:lastRow>
      <a:tcTxStyle b="on" i="off">
        <a:font>
          <a:latin typeface="Verdana"/>
          <a:ea typeface="Verdana"/>
          <a:cs typeface="Verdana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40458C"/>
          </a:solidFill>
        </a:fill>
      </a:tcStyle>
    </a:lastRow>
    <a:firstRow>
      <a:tcTxStyle b="on" i="off">
        <a:font>
          <a:latin typeface="Verdana"/>
          <a:ea typeface="Verdana"/>
          <a:cs typeface="Verdana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40458C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Verdana"/>
          <a:ea typeface="Verdana"/>
          <a:cs typeface="Verdana"/>
        </a:font>
        <a:srgbClr val="40458C"/>
      </a:tcTxStyle>
      <a:tcStyle>
        <a:tcBdr>
          <a:left>
            <a:ln w="12700" cap="flat">
              <a:solidFill>
                <a:srgbClr val="40458C"/>
              </a:solidFill>
              <a:prstDash val="solid"/>
              <a:round/>
            </a:ln>
          </a:left>
          <a:right>
            <a:ln w="12700" cap="flat">
              <a:solidFill>
                <a:srgbClr val="40458C"/>
              </a:solidFill>
              <a:prstDash val="solid"/>
              <a:round/>
            </a:ln>
          </a:right>
          <a:top>
            <a:ln w="12700" cap="flat">
              <a:solidFill>
                <a:srgbClr val="40458C"/>
              </a:solidFill>
              <a:prstDash val="solid"/>
              <a:round/>
            </a:ln>
          </a:top>
          <a:bottom>
            <a:ln w="12700" cap="flat">
              <a:solidFill>
                <a:srgbClr val="40458C"/>
              </a:solidFill>
              <a:prstDash val="solid"/>
              <a:round/>
            </a:ln>
          </a:bottom>
          <a:insideH>
            <a:ln w="12700" cap="flat">
              <a:solidFill>
                <a:srgbClr val="40458C"/>
              </a:solidFill>
              <a:prstDash val="solid"/>
              <a:round/>
            </a:ln>
          </a:insideH>
          <a:insideV>
            <a:ln w="12700" cap="flat">
              <a:solidFill>
                <a:srgbClr val="40458C"/>
              </a:solidFill>
              <a:prstDash val="solid"/>
              <a:round/>
            </a:ln>
          </a:insideV>
        </a:tcBdr>
        <a:fill>
          <a:solidFill>
            <a:srgbClr val="40458C">
              <a:alpha val="20000"/>
            </a:srgbClr>
          </a:solidFill>
        </a:fill>
      </a:tcStyle>
    </a:wholeTbl>
    <a:band2H>
      <a:tcTxStyle/>
      <a:tcStyle>
        <a:tcBdr/>
        <a:fill>
          <a:solidFill>
            <a:schemeClr val="accent3">
              <a:lumOff val="44000"/>
            </a:schemeClr>
          </a:solidFill>
        </a:fill>
      </a:tcStyle>
    </a:band2H>
    <a:firstCol>
      <a:tcTxStyle b="on" i="off">
        <a:font>
          <a:latin typeface="Verdana"/>
          <a:ea typeface="Verdana"/>
          <a:cs typeface="Verdana"/>
        </a:font>
        <a:srgbClr val="40458C"/>
      </a:tcTxStyle>
      <a:tcStyle>
        <a:tcBdr>
          <a:left>
            <a:ln w="12700" cap="flat">
              <a:solidFill>
                <a:srgbClr val="40458C"/>
              </a:solidFill>
              <a:prstDash val="solid"/>
              <a:round/>
            </a:ln>
          </a:left>
          <a:right>
            <a:ln w="12700" cap="flat">
              <a:solidFill>
                <a:srgbClr val="40458C"/>
              </a:solidFill>
              <a:prstDash val="solid"/>
              <a:round/>
            </a:ln>
          </a:right>
          <a:top>
            <a:ln w="12700" cap="flat">
              <a:solidFill>
                <a:srgbClr val="40458C"/>
              </a:solidFill>
              <a:prstDash val="solid"/>
              <a:round/>
            </a:ln>
          </a:top>
          <a:bottom>
            <a:ln w="12700" cap="flat">
              <a:solidFill>
                <a:srgbClr val="40458C"/>
              </a:solidFill>
              <a:prstDash val="solid"/>
              <a:round/>
            </a:ln>
          </a:bottom>
          <a:insideH>
            <a:ln w="12700" cap="flat">
              <a:solidFill>
                <a:srgbClr val="40458C"/>
              </a:solidFill>
              <a:prstDash val="solid"/>
              <a:round/>
            </a:ln>
          </a:insideH>
          <a:insideV>
            <a:ln w="12700" cap="flat">
              <a:solidFill>
                <a:srgbClr val="40458C"/>
              </a:solidFill>
              <a:prstDash val="solid"/>
              <a:round/>
            </a:ln>
          </a:insideV>
        </a:tcBdr>
        <a:fill>
          <a:solidFill>
            <a:srgbClr val="40458C">
              <a:alpha val="20000"/>
            </a:srgbClr>
          </a:solidFill>
        </a:fill>
      </a:tcStyle>
    </a:firstCol>
    <a:lastRow>
      <a:tcTxStyle b="on" i="off">
        <a:font>
          <a:latin typeface="Verdana"/>
          <a:ea typeface="Verdana"/>
          <a:cs typeface="Verdana"/>
        </a:font>
        <a:srgbClr val="40458C"/>
      </a:tcTxStyle>
      <a:tcStyle>
        <a:tcBdr>
          <a:left>
            <a:ln w="12700" cap="flat">
              <a:solidFill>
                <a:srgbClr val="40458C"/>
              </a:solidFill>
              <a:prstDash val="solid"/>
              <a:round/>
            </a:ln>
          </a:left>
          <a:right>
            <a:ln w="12700" cap="flat">
              <a:solidFill>
                <a:srgbClr val="40458C"/>
              </a:solidFill>
              <a:prstDash val="solid"/>
              <a:round/>
            </a:ln>
          </a:right>
          <a:top>
            <a:ln w="50800" cap="flat">
              <a:solidFill>
                <a:srgbClr val="40458C"/>
              </a:solidFill>
              <a:prstDash val="solid"/>
              <a:round/>
            </a:ln>
          </a:top>
          <a:bottom>
            <a:ln w="12700" cap="flat">
              <a:solidFill>
                <a:srgbClr val="40458C"/>
              </a:solidFill>
              <a:prstDash val="solid"/>
              <a:round/>
            </a:ln>
          </a:bottom>
          <a:insideH>
            <a:ln w="12700" cap="flat">
              <a:solidFill>
                <a:srgbClr val="40458C"/>
              </a:solidFill>
              <a:prstDash val="solid"/>
              <a:round/>
            </a:ln>
          </a:insideH>
          <a:insideV>
            <a:ln w="12700" cap="flat">
              <a:solidFill>
                <a:srgbClr val="40458C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Verdana"/>
          <a:ea typeface="Verdana"/>
          <a:cs typeface="Verdana"/>
        </a:font>
        <a:srgbClr val="40458C"/>
      </a:tcTxStyle>
      <a:tcStyle>
        <a:tcBdr>
          <a:left>
            <a:ln w="12700" cap="flat">
              <a:solidFill>
                <a:srgbClr val="40458C"/>
              </a:solidFill>
              <a:prstDash val="solid"/>
              <a:round/>
            </a:ln>
          </a:left>
          <a:right>
            <a:ln w="12700" cap="flat">
              <a:solidFill>
                <a:srgbClr val="40458C"/>
              </a:solidFill>
              <a:prstDash val="solid"/>
              <a:round/>
            </a:ln>
          </a:right>
          <a:top>
            <a:ln w="12700" cap="flat">
              <a:solidFill>
                <a:srgbClr val="40458C"/>
              </a:solidFill>
              <a:prstDash val="solid"/>
              <a:round/>
            </a:ln>
          </a:top>
          <a:bottom>
            <a:ln w="25400" cap="flat">
              <a:solidFill>
                <a:srgbClr val="40458C"/>
              </a:solidFill>
              <a:prstDash val="solid"/>
              <a:round/>
            </a:ln>
          </a:bottom>
          <a:insideH>
            <a:ln w="12700" cap="flat">
              <a:solidFill>
                <a:srgbClr val="40458C"/>
              </a:solidFill>
              <a:prstDash val="solid"/>
              <a:round/>
            </a:ln>
          </a:insideH>
          <a:insideV>
            <a:ln w="12700" cap="flat">
              <a:solidFill>
                <a:srgbClr val="40458C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666" y="-9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Shape 239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40" name="Shape 24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spcBef>
        <a:spcPts val="400"/>
      </a:spcBef>
      <a:defRPr sz="1200">
        <a:latin typeface="+mj-lt"/>
        <a:ea typeface="+mj-ea"/>
        <a:cs typeface="+mj-cs"/>
        <a:sym typeface="Calibri"/>
      </a:defRPr>
    </a:lvl1pPr>
    <a:lvl2pPr indent="228600" latinLnBrk="0">
      <a:spcBef>
        <a:spcPts val="400"/>
      </a:spcBef>
      <a:defRPr sz="1200">
        <a:latin typeface="+mj-lt"/>
        <a:ea typeface="+mj-ea"/>
        <a:cs typeface="+mj-cs"/>
        <a:sym typeface="Calibri"/>
      </a:defRPr>
    </a:lvl2pPr>
    <a:lvl3pPr indent="457200" latinLnBrk="0">
      <a:spcBef>
        <a:spcPts val="400"/>
      </a:spcBef>
      <a:defRPr sz="1200">
        <a:latin typeface="+mj-lt"/>
        <a:ea typeface="+mj-ea"/>
        <a:cs typeface="+mj-cs"/>
        <a:sym typeface="Calibri"/>
      </a:defRPr>
    </a:lvl3pPr>
    <a:lvl4pPr indent="685800" latinLnBrk="0">
      <a:spcBef>
        <a:spcPts val="400"/>
      </a:spcBef>
      <a:defRPr sz="1200">
        <a:latin typeface="+mj-lt"/>
        <a:ea typeface="+mj-ea"/>
        <a:cs typeface="+mj-cs"/>
        <a:sym typeface="Calibri"/>
      </a:defRPr>
    </a:lvl4pPr>
    <a:lvl5pPr indent="914400" latinLnBrk="0">
      <a:spcBef>
        <a:spcPts val="400"/>
      </a:spcBef>
      <a:defRPr sz="1200">
        <a:latin typeface="+mj-lt"/>
        <a:ea typeface="+mj-ea"/>
        <a:cs typeface="+mj-cs"/>
        <a:sym typeface="Calibri"/>
      </a:defRPr>
    </a:lvl5pPr>
    <a:lvl6pPr indent="1143000" latinLnBrk="0">
      <a:spcBef>
        <a:spcPts val="400"/>
      </a:spcBef>
      <a:defRPr sz="1200">
        <a:latin typeface="+mj-lt"/>
        <a:ea typeface="+mj-ea"/>
        <a:cs typeface="+mj-cs"/>
        <a:sym typeface="Calibri"/>
      </a:defRPr>
    </a:lvl6pPr>
    <a:lvl7pPr indent="1371600" latinLnBrk="0">
      <a:spcBef>
        <a:spcPts val="400"/>
      </a:spcBef>
      <a:defRPr sz="1200">
        <a:latin typeface="+mj-lt"/>
        <a:ea typeface="+mj-ea"/>
        <a:cs typeface="+mj-cs"/>
        <a:sym typeface="Calibri"/>
      </a:defRPr>
    </a:lvl7pPr>
    <a:lvl8pPr indent="1600200" latinLnBrk="0">
      <a:spcBef>
        <a:spcPts val="400"/>
      </a:spcBef>
      <a:defRPr sz="1200">
        <a:latin typeface="+mj-lt"/>
        <a:ea typeface="+mj-ea"/>
        <a:cs typeface="+mj-cs"/>
        <a:sym typeface="Calibri"/>
      </a:defRPr>
    </a:lvl8pPr>
    <a:lvl9pPr indent="1828800" latinLnBrk="0">
      <a:spcBef>
        <a:spcPts val="400"/>
      </a:spcBef>
      <a:defRPr sz="1200">
        <a:latin typeface="+mj-lt"/>
        <a:ea typeface="+mj-ea"/>
        <a:cs typeface="+mj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0E9C4-41BA-4FFF-97AA-6C9F6AFDDF28}" type="datetime1">
              <a:rPr lang="en-GB" smtClean="0"/>
              <a:pPr/>
              <a:t>05/01/2020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5FD3D-D63D-46C7-B5BC-0A5CF2F17A1F}" type="datetime1">
              <a:rPr lang="en-GB" smtClean="0"/>
              <a:pPr/>
              <a:t>05/01/2020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26AEB-D87C-4E93-A6BA-D8AB7BB9480A}" type="datetime1">
              <a:rPr lang="en-GB" smtClean="0"/>
              <a:pPr/>
              <a:t>05/01/2020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5E592-A0D9-420B-8353-F2CEA7C59287}" type="datetime1">
              <a:rPr lang="en-GB" smtClean="0"/>
              <a:pPr/>
              <a:t>05/01/2020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9D757E59-6D3B-4672-ABEC-C18EF72EB031}"/>
              </a:ext>
            </a:extLst>
          </p:cNvPr>
          <p:cNvSpPr/>
          <p:nvPr userDrawn="1"/>
        </p:nvSpPr>
        <p:spPr>
          <a:xfrm>
            <a:off x="10896600" y="5441950"/>
            <a:ext cx="1295400" cy="14160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 w="0">
            <a:solidFill>
              <a:schemeClr val="bg1"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2E288-2C8C-4C29-A168-76A701D14706}" type="datetime1">
              <a:rPr lang="en-GB" smtClean="0"/>
              <a:pPr/>
              <a:t>05/01/2020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AC4B8-A9D1-4C0B-AF09-F90B39D617BA}" type="datetime1">
              <a:rPr lang="en-GB" smtClean="0"/>
              <a:pPr/>
              <a:t>05/01/2020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F8BD7-B1DA-444A-AEF6-FB9336E46D3F}" type="datetime1">
              <a:rPr lang="en-GB" smtClean="0"/>
              <a:pPr/>
              <a:t>05/01/2020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C60B-37B1-44E6-93BA-E958622BF242}" type="datetime1">
              <a:rPr lang="en-GB" smtClean="0"/>
              <a:pPr/>
              <a:t>05/01/2020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7B9FE-76E1-48F5-A2D8-71467429212E}" type="datetime1">
              <a:rPr lang="en-GB" smtClean="0"/>
              <a:pPr/>
              <a:t>05/01/2020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E81DE-6A9B-4AAA-9106-D982B1AE8A6A}" type="datetime1">
              <a:rPr lang="en-GB" smtClean="0"/>
              <a:pPr/>
              <a:t>05/01/2020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E62DB-3422-4595-8EF1-2DBA2348BAB7}" type="datetime1">
              <a:rPr lang="en-GB" smtClean="0"/>
              <a:pPr/>
              <a:t>05/01/2020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6ED27C-B0F1-4946-9740-F891AC8A1B6C}" type="datetime1">
              <a:rPr lang="en-GB" smtClean="0"/>
              <a:pPr/>
              <a:t>05/01/2020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CB4B4D-7CA3-9044-876B-883B54F8677D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59" r:id="rId5"/>
    <p:sldLayoutId id="2147483660" r:id="rId6"/>
    <p:sldLayoutId id="2147483661" r:id="rId7"/>
    <p:sldLayoutId id="2147483662" r:id="rId8"/>
    <p:sldLayoutId id="2147483663" r:id="rId9"/>
    <p:sldLayoutId id="2147483664" r:id="rId10"/>
    <p:sldLayoutId id="2147483665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esc101.cse.iitk.ac.in/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mailto:esc101@iitk.ac.in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mailto:piyush@cse.iitk.ac.in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hyperlink" Target="mailto:sagarwal@cse.iitk.ac.in" TargetMode="External"/><Relationship Id="rId7" Type="http://schemas.openxmlformats.org/officeDocument/2006/relationships/image" Target="../media/image5.jpeg"/><Relationship Id="rId2" Type="http://schemas.openxmlformats.org/officeDocument/2006/relationships/hyperlink" Target="mailto:hrishirt@cse.iitk.ac.in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hyperlink" Target="mailto:biswap@cse.iitk.ac.in" TargetMode="External"/><Relationship Id="rId4" Type="http://schemas.openxmlformats.org/officeDocument/2006/relationships/hyperlink" Target="mailto:nitinks@cse.iitk.ac.in" TargetMode="External"/><Relationship Id="rId9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Shape 243"/>
          <p:cNvSpPr>
            <a:spLocks noGrp="1"/>
          </p:cNvSpPr>
          <p:nvPr>
            <p:ph type="ctrTitle"/>
          </p:nvPr>
        </p:nvSpPr>
        <p:spPr>
          <a:xfrm>
            <a:off x="990600" y="4114800"/>
            <a:ext cx="10363200" cy="1446550"/>
          </a:xfrm>
          <a:prstGeom prst="rect">
            <a:avLst/>
          </a:prstGeom>
        </p:spPr>
        <p:txBody>
          <a:bodyPr>
            <a:normAutofit/>
          </a:bodyPr>
          <a:lstStyle>
            <a:lvl1pPr defTabSz="859536">
              <a:defRPr sz="4136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rPr sz="4000" dirty="0">
                <a:solidFill>
                  <a:schemeClr val="bg1"/>
                </a:solidFill>
                <a:latin typeface="Garamond" panose="02020404030301010803" pitchFamily="18" charset="0"/>
              </a:rPr>
              <a:t>ESC101: </a:t>
            </a:r>
            <a:r>
              <a:rPr lang="en-IN" sz="4000" dirty="0">
                <a:solidFill>
                  <a:schemeClr val="bg1"/>
                </a:solidFill>
                <a:latin typeface="Garamond" panose="02020404030301010803" pitchFamily="18" charset="0"/>
              </a:rPr>
              <a:t>Fundamentals of </a:t>
            </a:r>
            <a:r>
              <a:rPr sz="4000" dirty="0">
                <a:solidFill>
                  <a:schemeClr val="bg1"/>
                </a:solidFill>
                <a:latin typeface="Garamond" panose="02020404030301010803" pitchFamily="18" charset="0"/>
              </a:rPr>
              <a:t>Computing</a:t>
            </a:r>
          </a:p>
        </p:txBody>
      </p:sp>
      <p:sp>
        <p:nvSpPr>
          <p:cNvPr id="244" name="Shape 244"/>
          <p:cNvSpPr>
            <a:spLocks noGrp="1"/>
          </p:cNvSpPr>
          <p:nvPr>
            <p:ph type="subTitle" idx="1"/>
          </p:nvPr>
        </p:nvSpPr>
        <p:spPr>
          <a:xfrm>
            <a:off x="381000" y="2247900"/>
            <a:ext cx="11430000" cy="9906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3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rPr lang="en-US" sz="6000" dirty="0" smtClean="0">
                <a:solidFill>
                  <a:srgbClr val="FFC000"/>
                </a:solidFill>
                <a:latin typeface="Garamond" panose="02020404030301010803" pitchFamily="18" charset="0"/>
              </a:rPr>
              <a:t>Talking to a Turing Machine</a:t>
            </a:r>
            <a:endParaRPr sz="6000" dirty="0">
              <a:solidFill>
                <a:srgbClr val="FFC000"/>
              </a:solidFill>
              <a:latin typeface="Garamond" panose="02020404030301010803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34D0F7F2-3251-4B5A-B977-DE08A7BBE4FC}"/>
              </a:ext>
            </a:extLst>
          </p:cNvPr>
          <p:cNvSpPr txBox="1"/>
          <p:nvPr/>
        </p:nvSpPr>
        <p:spPr>
          <a:xfrm>
            <a:off x="4661279" y="5334000"/>
            <a:ext cx="286944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4000" dirty="0" err="1" smtClean="0">
                <a:solidFill>
                  <a:schemeClr val="bg1"/>
                </a:solidFill>
                <a:latin typeface="Garamond" panose="02020404030301010803" pitchFamily="18" charset="0"/>
              </a:rPr>
              <a:t>Nisheeth</a:t>
            </a:r>
            <a:endParaRPr lang="en-IN" sz="4000" dirty="0">
              <a:solidFill>
                <a:schemeClr val="bg1"/>
              </a:solidFill>
              <a:latin typeface="Garamond" panose="02020404030301010803" pitchFamily="18" charset="0"/>
            </a:endParaRPr>
          </a:p>
          <a:p>
            <a:endParaRPr lang="en-IN" sz="4400" b="1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6D8DEFAF-EB62-486B-85AD-7194B140C8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pPr/>
              <a:t>1</a:t>
            </a:fld>
            <a:endParaRPr lang="en-GB"/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F87ADDF-4D9B-4ADA-B704-522EDFE063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228600"/>
            <a:ext cx="10972800" cy="1096962"/>
          </a:xfrm>
        </p:spPr>
        <p:txBody>
          <a:bodyPr>
            <a:normAutofit/>
          </a:bodyPr>
          <a:lstStyle/>
          <a:p>
            <a:pPr algn="l"/>
            <a:r>
              <a:rPr lang="en-IN" sz="4800" dirty="0">
                <a:solidFill>
                  <a:srgbClr val="4117A9"/>
                </a:solidFill>
                <a:latin typeface="Garamond" panose="02020404030301010803" pitchFamily="18" charset="0"/>
              </a:rPr>
              <a:t>Labs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8AD932B-80BA-4D23-912C-E4867982A4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066800"/>
            <a:ext cx="11658600" cy="5562600"/>
          </a:xfrm>
        </p:spPr>
        <p:txBody>
          <a:bodyPr>
            <a:normAutofit fontScale="62500" lnSpcReduction="2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5500" dirty="0"/>
              <a:t>Must solve lab questions </a:t>
            </a:r>
            <a:r>
              <a:rPr lang="en-US" sz="5500" dirty="0">
                <a:solidFill>
                  <a:srgbClr val="FF0000"/>
                </a:solidFill>
              </a:rPr>
              <a:t>on your own</a:t>
            </a:r>
          </a:p>
          <a:p>
            <a:pPr marL="0" indent="0">
              <a:buNone/>
            </a:pPr>
            <a:endParaRPr lang="en-US" sz="5500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5500" dirty="0" smtClean="0"/>
              <a:t>Can share ideas for solving problems, but not code</a:t>
            </a:r>
            <a:endParaRPr lang="en-US" sz="5500" dirty="0">
              <a:solidFill>
                <a:srgbClr val="FF0000"/>
              </a:solidFill>
            </a:endParaRPr>
          </a:p>
          <a:p>
            <a:pPr marL="457200" lvl="1" indent="0">
              <a:buNone/>
            </a:pPr>
            <a:endParaRPr lang="en-US" sz="5500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5500" dirty="0"/>
              <a:t>Practice Set: Released each week to help students prepare for next week's lab problems</a:t>
            </a:r>
          </a:p>
          <a:p>
            <a:pPr marL="0" indent="0">
              <a:buNone/>
            </a:pPr>
            <a:endParaRPr lang="en-US" sz="5500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5500" dirty="0"/>
              <a:t>Each lab will have </a:t>
            </a:r>
            <a:r>
              <a:rPr lang="en-US" sz="5500" dirty="0" smtClean="0"/>
              <a:t>TAs for </a:t>
            </a:r>
            <a:r>
              <a:rPr lang="en-US" sz="5500" dirty="0"/>
              <a:t>invigilation/logistical help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5500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5500" dirty="0"/>
              <a:t>If no lab due to a holiday, will have a make-up lab on weekend (Sat/Sun) </a:t>
            </a:r>
          </a:p>
          <a:p>
            <a:pPr marL="0" indent="0">
              <a:buNone/>
            </a:pPr>
            <a:endParaRPr lang="en-US" sz="3400" dirty="0"/>
          </a:p>
          <a:p>
            <a:pPr>
              <a:buFont typeface="Wingdings" panose="05000000000000000000" pitchFamily="2" charset="2"/>
              <a:buChar char="§"/>
            </a:pPr>
            <a:endParaRPr lang="en-IN" sz="2800" dirty="0">
              <a:latin typeface="Garamond" panose="02020404030301010803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IN" sz="4400" dirty="0">
              <a:latin typeface="Garamond" panose="02020404030301010803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IN" sz="4400" dirty="0">
              <a:latin typeface="Garamond" panose="02020404030301010803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IN" sz="4400" dirty="0">
              <a:latin typeface="Garamond" panose="02020404030301010803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IN" sz="4400" dirty="0">
              <a:latin typeface="Garamond" panose="02020404030301010803" pitchFamily="18" charset="0"/>
            </a:endParaRPr>
          </a:p>
          <a:p>
            <a:pPr marL="0" indent="0">
              <a:buNone/>
            </a:pPr>
            <a:endParaRPr lang="en-IN" sz="4400" dirty="0">
              <a:latin typeface="Garamond" panose="02020404030301010803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IN" dirty="0">
              <a:latin typeface="Garamond" panose="02020404030301010803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IN" dirty="0">
              <a:latin typeface="Garamond" panose="02020404030301010803" pitchFamily="18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A373FA78-6CA1-472E-8412-0853A9E8D0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543413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F87ADDF-4D9B-4ADA-B704-522EDFE063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096962"/>
          </a:xfrm>
        </p:spPr>
        <p:txBody>
          <a:bodyPr>
            <a:normAutofit/>
          </a:bodyPr>
          <a:lstStyle/>
          <a:p>
            <a:pPr algn="l"/>
            <a:r>
              <a:rPr lang="en-IN" sz="4800" dirty="0">
                <a:solidFill>
                  <a:srgbClr val="4117A9"/>
                </a:solidFill>
                <a:latin typeface="Garamond" panose="02020404030301010803" pitchFamily="18" charset="0"/>
              </a:rPr>
              <a:t>Grading Scheme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8AD932B-80BA-4D23-912C-E4867982A4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95400"/>
            <a:ext cx="10972800" cy="5410200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800" dirty="0"/>
              <a:t>Minor Quizzes (best 8 of total 10): 8%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/>
              <a:t>Conducted during tutorial hours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/>
              <a:t>2 Major Quizzes (</a:t>
            </a:r>
            <a:r>
              <a:rPr lang="en-US" sz="2800" dirty="0">
                <a:solidFill>
                  <a:srgbClr val="FF0000"/>
                </a:solidFill>
              </a:rPr>
              <a:t>Aug 28, Oct 30</a:t>
            </a:r>
            <a:r>
              <a:rPr lang="en-US" sz="2800" dirty="0"/>
              <a:t>): 10%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/>
              <a:t>Conducted during lecture hours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/>
              <a:t>Mid-</a:t>
            </a:r>
            <a:r>
              <a:rPr lang="en-US" sz="2800" dirty="0" err="1"/>
              <a:t>sem</a:t>
            </a:r>
            <a:r>
              <a:rPr lang="en-US" sz="2800" dirty="0"/>
              <a:t> Theory Exam: 15%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/>
              <a:t>Date will be announced by DOAA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/>
              <a:t>End-</a:t>
            </a:r>
            <a:r>
              <a:rPr lang="en-US" sz="2800" dirty="0" err="1"/>
              <a:t>sem</a:t>
            </a:r>
            <a:r>
              <a:rPr lang="en-US" sz="2800" dirty="0"/>
              <a:t> Theory Exam: 25%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/>
              <a:t>Date will be announced by DOAA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/>
              <a:t>Lab Assignments (best 10 of total 13): 10%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/>
              <a:t>Mid-</a:t>
            </a:r>
            <a:r>
              <a:rPr lang="en-US" sz="2800" dirty="0" err="1"/>
              <a:t>sem</a:t>
            </a:r>
            <a:r>
              <a:rPr lang="en-US" sz="2800" dirty="0"/>
              <a:t> Lab Exam: 15%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/>
              <a:t>Date: </a:t>
            </a:r>
            <a:r>
              <a:rPr lang="en-US" sz="2400" dirty="0">
                <a:solidFill>
                  <a:srgbClr val="FF0000"/>
                </a:solidFill>
              </a:rPr>
              <a:t>Sept 8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/>
              <a:t>End-</a:t>
            </a:r>
            <a:r>
              <a:rPr lang="en-US" sz="2800" dirty="0" err="1"/>
              <a:t>sem</a:t>
            </a:r>
            <a:r>
              <a:rPr lang="en-US" sz="2800" dirty="0"/>
              <a:t> Lab Exam: 17%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/>
              <a:t>Date: </a:t>
            </a:r>
            <a:r>
              <a:rPr lang="en-US" sz="2400" dirty="0">
                <a:solidFill>
                  <a:srgbClr val="FF0000"/>
                </a:solidFill>
              </a:rPr>
              <a:t>Nov 3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2800" dirty="0"/>
          </a:p>
          <a:p>
            <a:pPr>
              <a:buFont typeface="Wingdings" panose="05000000000000000000" pitchFamily="2" charset="2"/>
              <a:buChar char="§"/>
            </a:pPr>
            <a:endParaRPr lang="en-IN" sz="2800" dirty="0">
              <a:latin typeface="Garamond" panose="02020404030301010803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IN" sz="4400" dirty="0">
              <a:latin typeface="Garamond" panose="02020404030301010803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IN" sz="4400" dirty="0">
              <a:latin typeface="Garamond" panose="02020404030301010803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IN" sz="4400" dirty="0">
              <a:latin typeface="Garamond" panose="02020404030301010803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IN" sz="4400" dirty="0">
              <a:latin typeface="Garamond" panose="02020404030301010803" pitchFamily="18" charset="0"/>
            </a:endParaRPr>
          </a:p>
          <a:p>
            <a:pPr marL="0" indent="0">
              <a:buNone/>
            </a:pPr>
            <a:endParaRPr lang="en-IN" sz="4400" dirty="0">
              <a:latin typeface="Garamond" panose="02020404030301010803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IN" dirty="0">
              <a:latin typeface="Garamond" panose="02020404030301010803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IN" dirty="0">
              <a:latin typeface="Garamond" panose="02020404030301010803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2B2F40A3-3F27-4B9D-99EC-C00C61FF10C6}"/>
              </a:ext>
            </a:extLst>
          </p:cNvPr>
          <p:cNvSpPr/>
          <p:nvPr/>
        </p:nvSpPr>
        <p:spPr>
          <a:xfrm>
            <a:off x="597195" y="1290084"/>
            <a:ext cx="6184604" cy="3154361"/>
          </a:xfrm>
          <a:prstGeom prst="rect">
            <a:avLst/>
          </a:prstGeom>
          <a:solidFill>
            <a:srgbClr val="FF0000">
              <a:alpha val="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8661C89F-1A5B-4D29-B049-E9C17061B2B0}"/>
              </a:ext>
            </a:extLst>
          </p:cNvPr>
          <p:cNvSpPr/>
          <p:nvPr/>
        </p:nvSpPr>
        <p:spPr>
          <a:xfrm>
            <a:off x="597194" y="4572000"/>
            <a:ext cx="6184605" cy="2011362"/>
          </a:xfrm>
          <a:prstGeom prst="rect">
            <a:avLst/>
          </a:prstGeom>
          <a:solidFill>
            <a:srgbClr val="FF0000">
              <a:alpha val="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E85A468E-2F27-460E-998E-E47750C042AA}"/>
              </a:ext>
            </a:extLst>
          </p:cNvPr>
          <p:cNvSpPr txBox="1"/>
          <p:nvPr/>
        </p:nvSpPr>
        <p:spPr>
          <a:xfrm>
            <a:off x="7086600" y="2392362"/>
            <a:ext cx="276389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4000" dirty="0">
                <a:latin typeface="+mj-lt"/>
              </a:rPr>
              <a:t>Theory: 58%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F925958A-1D58-4A76-A64E-4CA437B1FA28}"/>
              </a:ext>
            </a:extLst>
          </p:cNvPr>
          <p:cNvSpPr txBox="1"/>
          <p:nvPr/>
        </p:nvSpPr>
        <p:spPr>
          <a:xfrm>
            <a:off x="7086600" y="4724400"/>
            <a:ext cx="301396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4000" dirty="0">
                <a:latin typeface="+mj-lt"/>
              </a:rPr>
              <a:t>Practical: 42%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68F7A12C-5ADB-46B3-840E-813ABA0349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pPr/>
              <a:t>11</a:t>
            </a:fld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2057400" y="5410200"/>
            <a:ext cx="7620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2057400" y="6172200"/>
            <a:ext cx="7620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2057400" y="5410200"/>
            <a:ext cx="1066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Feb 15</a:t>
            </a:r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1981200" y="6172200"/>
            <a:ext cx="1066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Apr 18</a:t>
            </a:r>
            <a:endParaRPr lang="en-GB" dirty="0"/>
          </a:p>
        </p:txBody>
      </p:sp>
      <p:sp>
        <p:nvSpPr>
          <p:cNvPr id="15" name="Rectangle 14"/>
          <p:cNvSpPr/>
          <p:nvPr/>
        </p:nvSpPr>
        <p:spPr>
          <a:xfrm>
            <a:off x="3352800" y="2133600"/>
            <a:ext cx="19812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15"/>
          <p:cNvSpPr txBox="1"/>
          <p:nvPr/>
        </p:nvSpPr>
        <p:spPr>
          <a:xfrm>
            <a:off x="3352800" y="21336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29 Jan, 23 Mar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980324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068F04E-6468-462A-B4D6-DA39B3BDDB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2000" y="2590800"/>
            <a:ext cx="10363200" cy="1470025"/>
          </a:xfrm>
        </p:spPr>
        <p:txBody>
          <a:bodyPr>
            <a:normAutofit/>
          </a:bodyPr>
          <a:lstStyle/>
          <a:p>
            <a:r>
              <a:rPr lang="en-IN" sz="6000" dirty="0"/>
              <a:t>Useful Links</a:t>
            </a:r>
            <a:br>
              <a:rPr lang="en-IN" sz="6000" dirty="0"/>
            </a:br>
            <a:r>
              <a:rPr lang="en-IN" sz="2700" dirty="0"/>
              <a:t>(please bookmark them)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A80AE92A-756E-4126-8728-5185588E34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pPr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5331123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F87ADDF-4D9B-4ADA-B704-522EDFE063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224984"/>
            <a:ext cx="10972800" cy="1096962"/>
          </a:xfrm>
        </p:spPr>
        <p:txBody>
          <a:bodyPr>
            <a:normAutofit/>
          </a:bodyPr>
          <a:lstStyle/>
          <a:p>
            <a:pPr algn="l"/>
            <a:r>
              <a:rPr lang="en-IN" sz="4800" dirty="0">
                <a:solidFill>
                  <a:srgbClr val="4117A9"/>
                </a:solidFill>
                <a:latin typeface="Garamond" panose="02020404030301010803" pitchFamily="18" charset="0"/>
              </a:rPr>
              <a:t>Course Website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8AD932B-80BA-4D23-912C-E4867982A4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5400"/>
            <a:ext cx="11430000" cy="5287961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3500" dirty="0">
                <a:latin typeface="Garamond" panose="02020404030301010803" pitchFamily="18" charset="0"/>
              </a:rPr>
              <a:t>Course website: </a:t>
            </a:r>
            <a:r>
              <a:rPr lang="en-IN" sz="3500" dirty="0" smtClean="0">
                <a:latin typeface="Garamond" panose="02020404030301010803" pitchFamily="18" charset="0"/>
              </a:rPr>
              <a:t>https://www.cse.iitk.ac.in/users/nsrivast/esc101.html</a:t>
            </a:r>
            <a:endParaRPr lang="en-IN" dirty="0">
              <a:latin typeface="Garamond" panose="02020404030301010803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IN" dirty="0">
              <a:latin typeface="Garamond" panose="02020404030301010803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IN" dirty="0">
              <a:latin typeface="Garamond" panose="02020404030301010803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IN" dirty="0">
              <a:latin typeface="Garamond" panose="02020404030301010803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IN" dirty="0">
              <a:latin typeface="Garamond" panose="02020404030301010803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IN" dirty="0">
              <a:latin typeface="Garamond" panose="02020404030301010803" pitchFamily="18" charset="0"/>
            </a:endParaRPr>
          </a:p>
          <a:p>
            <a:pPr marL="0" indent="0">
              <a:buNone/>
            </a:pPr>
            <a:endParaRPr lang="en-IN" dirty="0">
              <a:latin typeface="Garamond" panose="02020404030301010803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IN" sz="3500" dirty="0">
                <a:latin typeface="Garamond" panose="02020404030301010803" pitchFamily="18" charset="0"/>
              </a:rPr>
              <a:t>All course material will be posted here (slides, quiz/exam solutions, etc). Also refer to the webpage for other information (Policy etc)</a:t>
            </a:r>
          </a:p>
          <a:p>
            <a:pPr>
              <a:buFont typeface="Wingdings" panose="05000000000000000000" pitchFamily="2" charset="2"/>
              <a:buChar char="§"/>
            </a:pPr>
            <a:endParaRPr lang="en-IN" sz="3500" dirty="0">
              <a:latin typeface="Garamond" panose="02020404030301010803" pitchFamily="18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F60674E-B4B5-4005-996E-0591752286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pPr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207664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F87ADDF-4D9B-4ADA-B704-522EDFE063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7581" y="274639"/>
            <a:ext cx="10972800" cy="1096962"/>
          </a:xfrm>
        </p:spPr>
        <p:txBody>
          <a:bodyPr>
            <a:normAutofit/>
          </a:bodyPr>
          <a:lstStyle/>
          <a:p>
            <a:pPr algn="l"/>
            <a:r>
              <a:rPr lang="en-IN" sz="4800" dirty="0">
                <a:solidFill>
                  <a:srgbClr val="4117A9"/>
                </a:solidFill>
                <a:latin typeface="Garamond" panose="02020404030301010803" pitchFamily="18" charset="0"/>
              </a:rPr>
              <a:t>Lab Website (</a:t>
            </a:r>
            <a:r>
              <a:rPr lang="en-IN" sz="4800" dirty="0" err="1">
                <a:solidFill>
                  <a:srgbClr val="4117A9"/>
                </a:solidFill>
                <a:latin typeface="Garamond" panose="02020404030301010803" pitchFamily="18" charset="0"/>
              </a:rPr>
              <a:t>Prutor</a:t>
            </a:r>
            <a:r>
              <a:rPr lang="en-IN" sz="4800" dirty="0">
                <a:solidFill>
                  <a:srgbClr val="4117A9"/>
                </a:solidFill>
                <a:latin typeface="Garamond" panose="02020404030301010803" pitchFamily="18" charset="0"/>
              </a:rPr>
              <a:t>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8AD932B-80BA-4D23-912C-E4867982A4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295400"/>
            <a:ext cx="11430000" cy="5287961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IN" sz="3000" dirty="0">
                <a:latin typeface="Garamond" panose="02020404030301010803" pitchFamily="18" charset="0"/>
                <a:hlinkClick r:id="rId2"/>
              </a:rPr>
              <a:t>https://esc101.cse.iitk.ac.in </a:t>
            </a:r>
            <a:r>
              <a:rPr lang="en-IN" sz="3000" dirty="0">
                <a:latin typeface="Garamond" panose="02020404030301010803" pitchFamily="18" charset="0"/>
              </a:rPr>
              <a:t>. </a:t>
            </a:r>
            <a:endParaRPr lang="en-IN" sz="3000" dirty="0" smtClean="0">
              <a:latin typeface="Garamond" panose="02020404030301010803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IN" sz="3000" dirty="0" smtClean="0">
                <a:latin typeface="Garamond" panose="02020404030301010803" pitchFamily="18" charset="0"/>
              </a:rPr>
              <a:t>Will </a:t>
            </a:r>
            <a:r>
              <a:rPr lang="en-IN" sz="3000" dirty="0">
                <a:latin typeface="Garamond" panose="02020404030301010803" pitchFamily="18" charset="0"/>
              </a:rPr>
              <a:t>be using it for weekly lab exercises, lab exams, lab practice, etc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IN" sz="3000" dirty="0">
                <a:latin typeface="Garamond" panose="02020404030301010803" pitchFamily="18" charset="0"/>
              </a:rPr>
              <a:t>Your marks for weekly labs and lab exams will also be shown on </a:t>
            </a:r>
            <a:r>
              <a:rPr lang="en-IN" sz="3000" dirty="0" err="1">
                <a:latin typeface="Garamond" panose="02020404030301010803" pitchFamily="18" charset="0"/>
              </a:rPr>
              <a:t>Prutor</a:t>
            </a:r>
            <a:endParaRPr lang="en-IN" sz="3000" dirty="0">
              <a:latin typeface="Garamond" panose="02020404030301010803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IN" sz="3000" dirty="0">
                <a:latin typeface="Garamond" panose="02020404030301010803" pitchFamily="18" charset="0"/>
              </a:rPr>
              <a:t>Accessible only internally from IITK. For external access, will need proxy</a:t>
            </a:r>
            <a:endParaRPr lang="en-IN" sz="3000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C67FB2B6-CC38-4667-84DB-39411A0EF5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43400" y="3460897"/>
            <a:ext cx="3124200" cy="3269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B509C7BE-D95E-4813-8830-0E7FF03050CE}"/>
              </a:ext>
            </a:extLst>
          </p:cNvPr>
          <p:cNvSpPr txBox="1"/>
          <p:nvPr/>
        </p:nvSpPr>
        <p:spPr>
          <a:xfrm>
            <a:off x="7688356" y="4419600"/>
            <a:ext cx="426110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800" dirty="0">
                <a:latin typeface="+mj-lt"/>
              </a:rPr>
              <a:t>User ID: your IITK login</a:t>
            </a:r>
          </a:p>
          <a:p>
            <a:r>
              <a:rPr lang="en-IN" sz="2800" dirty="0">
                <a:latin typeface="+mj-lt"/>
              </a:rPr>
              <a:t>Password: your CC password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C687A1F4-B996-4E51-8BAD-CC34AD4121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pPr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516189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F87ADDF-4D9B-4ADA-B704-522EDFE063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096962"/>
          </a:xfrm>
        </p:spPr>
        <p:txBody>
          <a:bodyPr>
            <a:normAutofit/>
          </a:bodyPr>
          <a:lstStyle/>
          <a:p>
            <a:pPr algn="l"/>
            <a:r>
              <a:rPr lang="en-IN" sz="4800" dirty="0">
                <a:solidFill>
                  <a:srgbClr val="4117A9"/>
                </a:solidFill>
                <a:latin typeface="Garamond" panose="02020404030301010803" pitchFamily="18" charset="0"/>
              </a:rPr>
              <a:t>Online Discussion Webpage (Piazza)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8AD932B-80BA-4D23-912C-E4867982A4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95400"/>
            <a:ext cx="10972800" cy="5287961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IN" sz="3000" dirty="0" smtClean="0">
                <a:latin typeface="Garamond" panose="02020404030301010803" pitchFamily="18" charset="0"/>
              </a:rPr>
              <a:t>Accessible </a:t>
            </a:r>
            <a:r>
              <a:rPr lang="en-IN" sz="3000" dirty="0">
                <a:latin typeface="Garamond" panose="02020404030301010803" pitchFamily="18" charset="0"/>
              </a:rPr>
              <a:t>from anywhere (also has a mobile app)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IN" sz="3000" dirty="0">
                <a:latin typeface="Garamond" panose="02020404030301010803" pitchFamily="18" charset="0"/>
              </a:rPr>
              <a:t>Can set message notifications to real-time or digest mode</a:t>
            </a:r>
            <a:endParaRPr lang="en-IN" sz="3000" dirty="0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xmlns="" id="{FBF57904-1C00-4D32-BAAB-C91E1B77D3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2319" y="2981035"/>
            <a:ext cx="6400800" cy="360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680C1DA-0BC9-437C-8309-2F741B1F504D}"/>
              </a:ext>
            </a:extLst>
          </p:cNvPr>
          <p:cNvSpPr txBox="1"/>
          <p:nvPr/>
        </p:nvSpPr>
        <p:spPr>
          <a:xfrm>
            <a:off x="7924800" y="3874257"/>
            <a:ext cx="3929281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800" dirty="0">
                <a:latin typeface="+mj-lt"/>
              </a:rPr>
              <a:t>Have already added you</a:t>
            </a:r>
          </a:p>
          <a:p>
            <a:r>
              <a:rPr lang="en-IN" sz="2800" dirty="0">
                <a:latin typeface="+mj-lt"/>
              </a:rPr>
              <a:t>(using your IITK email id).</a:t>
            </a:r>
          </a:p>
          <a:p>
            <a:r>
              <a:rPr lang="en-IN" sz="2800" dirty="0">
                <a:latin typeface="+mj-lt"/>
              </a:rPr>
              <a:t>Please choose a password</a:t>
            </a:r>
          </a:p>
          <a:p>
            <a:r>
              <a:rPr lang="en-IN" sz="2800" dirty="0">
                <a:latin typeface="+mj-lt"/>
              </a:rPr>
              <a:t>and start using Piazza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83C65124-3838-49E1-B49E-C1D5F57FFA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pPr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889467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F87ADDF-4D9B-4ADA-B704-522EDFE063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096962"/>
          </a:xfrm>
        </p:spPr>
        <p:txBody>
          <a:bodyPr>
            <a:normAutofit/>
          </a:bodyPr>
          <a:lstStyle/>
          <a:p>
            <a:pPr algn="l"/>
            <a:r>
              <a:rPr lang="en-IN" sz="4800" dirty="0">
                <a:solidFill>
                  <a:srgbClr val="4117A9"/>
                </a:solidFill>
                <a:latin typeface="Garamond" panose="02020404030301010803" pitchFamily="18" charset="0"/>
              </a:rPr>
              <a:t>Course Mailing List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8AD932B-80BA-4D23-912C-E4867982A4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95400"/>
            <a:ext cx="11277600" cy="5287961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IN" sz="3000" dirty="0" smtClean="0">
                <a:latin typeface="Garamond" panose="02020404030301010803" pitchFamily="18" charset="0"/>
                <a:hlinkClick r:id="rId2"/>
              </a:rPr>
              <a:t>esc101a@iitk.ac.in</a:t>
            </a:r>
            <a:r>
              <a:rPr lang="en-IN" sz="3000" dirty="0" smtClean="0">
                <a:latin typeface="Garamond" panose="02020404030301010803" pitchFamily="18" charset="0"/>
              </a:rPr>
              <a:t> </a:t>
            </a:r>
            <a:endParaRPr lang="en-IN" sz="3000" dirty="0">
              <a:latin typeface="Garamond" panose="02020404030301010803" pitchFamily="18" charset="0"/>
            </a:endParaRPr>
          </a:p>
          <a:p>
            <a:pPr marL="0" indent="0">
              <a:buNone/>
            </a:pPr>
            <a:endParaRPr lang="en-IN" sz="3000" dirty="0">
              <a:latin typeface="Garamond" panose="02020404030301010803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IN" sz="3000" dirty="0">
                <a:latin typeface="Garamond" panose="02020404030301010803" pitchFamily="18" charset="0"/>
              </a:rPr>
              <a:t>You must already be signed up for this list (with your IITK email)</a:t>
            </a:r>
          </a:p>
          <a:p>
            <a:pPr marL="0" indent="0">
              <a:buNone/>
            </a:pPr>
            <a:endParaRPr lang="en-IN" sz="3000" dirty="0">
              <a:latin typeface="Garamond" panose="02020404030301010803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IN" sz="3000" dirty="0">
                <a:latin typeface="Garamond" panose="02020404030301010803" pitchFamily="18" charset="0"/>
              </a:rPr>
              <a:t>All course-related announcements will be sent on this (and on Piazza)</a:t>
            </a:r>
          </a:p>
          <a:p>
            <a:pPr>
              <a:buFont typeface="Wingdings" panose="05000000000000000000" pitchFamily="2" charset="2"/>
              <a:buChar char="§"/>
            </a:pPr>
            <a:endParaRPr lang="en-IN" sz="3000" dirty="0">
              <a:latin typeface="Garamond" panose="02020404030301010803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IN" sz="3000" dirty="0">
                <a:latin typeface="Garamond" panose="02020404030301010803" pitchFamily="18" charset="0"/>
              </a:rPr>
              <a:t>Only instructors can post messages on this mailing list (you can only receive messages)</a:t>
            </a:r>
            <a:endParaRPr lang="en-IN" sz="3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3415128D-22BD-4A8D-B8A8-D85A050172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pPr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014827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F87ADDF-4D9B-4ADA-B704-522EDFE063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096962"/>
          </a:xfrm>
        </p:spPr>
        <p:txBody>
          <a:bodyPr>
            <a:normAutofit/>
          </a:bodyPr>
          <a:lstStyle/>
          <a:p>
            <a:pPr algn="l"/>
            <a:r>
              <a:rPr lang="en-IN" sz="4800" dirty="0">
                <a:solidFill>
                  <a:srgbClr val="4117A9"/>
                </a:solidFill>
                <a:latin typeface="Garamond" panose="02020404030301010803" pitchFamily="18" charset="0"/>
              </a:rPr>
              <a:t>Textbooks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8AD932B-80BA-4D23-912C-E4867982A4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95400"/>
            <a:ext cx="10972800" cy="54102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IN" sz="2800" dirty="0">
                <a:latin typeface="Garamond" panose="02020404030301010803" pitchFamily="18" charset="0"/>
              </a:rPr>
              <a:t>Several nice books on C. You may pick one of these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err="1">
                <a:latin typeface="Garamond" panose="02020404030301010803" pitchFamily="18" charset="0"/>
              </a:rPr>
              <a:t>Schaum's</a:t>
            </a:r>
            <a:r>
              <a:rPr lang="en-US" dirty="0">
                <a:latin typeface="Garamond" panose="02020404030301010803" pitchFamily="18" charset="0"/>
              </a:rPr>
              <a:t> Outline of Programming with C by Byron Gottfried, McGraw-Hill India.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The C Programming Language by Kernighan and Ritchie, PH India. </a:t>
            </a:r>
            <a:endParaRPr lang="en-US" sz="36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IN" dirty="0">
                <a:latin typeface="Garamond" panose="02020404030301010803" pitchFamily="18" charset="0"/>
              </a:rPr>
              <a:t>Refer to course website for some other references</a:t>
            </a:r>
          </a:p>
          <a:p>
            <a:pPr marL="457200" lvl="1" indent="0">
              <a:buNone/>
            </a:pPr>
            <a:endParaRPr lang="en-IN" dirty="0">
              <a:latin typeface="Garamond" panose="02020404030301010803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IN" sz="2800" dirty="0">
                <a:latin typeface="Garamond" panose="02020404030301010803" pitchFamily="18" charset="0"/>
              </a:rPr>
              <a:t>Advice: Pick one reference book and stick to it throughout</a:t>
            </a:r>
          </a:p>
          <a:p>
            <a:pPr>
              <a:buFont typeface="Wingdings" panose="05000000000000000000" pitchFamily="2" charset="2"/>
              <a:buChar char="§"/>
            </a:pPr>
            <a:endParaRPr lang="en-IN" sz="4400" dirty="0">
              <a:latin typeface="Garamond" panose="02020404030301010803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IN" sz="4400" dirty="0">
              <a:latin typeface="Garamond" panose="02020404030301010803" pitchFamily="18" charset="0"/>
            </a:endParaRPr>
          </a:p>
          <a:p>
            <a:pPr marL="0" indent="0">
              <a:buNone/>
            </a:pPr>
            <a:endParaRPr lang="en-IN" sz="4400" dirty="0">
              <a:latin typeface="Garamond" panose="02020404030301010803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IN" dirty="0">
              <a:latin typeface="Garamond" panose="02020404030301010803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IN" dirty="0">
              <a:latin typeface="Garamond" panose="02020404030301010803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7F091C86-89AE-41C1-833D-E18750611A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pPr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647776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F87ADDF-4D9B-4ADA-B704-522EDFE063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198438"/>
            <a:ext cx="10972800" cy="1096962"/>
          </a:xfrm>
        </p:spPr>
        <p:txBody>
          <a:bodyPr>
            <a:normAutofit/>
          </a:bodyPr>
          <a:lstStyle/>
          <a:p>
            <a:pPr algn="l"/>
            <a:r>
              <a:rPr lang="en-IN" sz="4800" dirty="0">
                <a:solidFill>
                  <a:srgbClr val="4117A9"/>
                </a:solidFill>
                <a:latin typeface="Garamond" panose="02020404030301010803" pitchFamily="18" charset="0"/>
              </a:rPr>
              <a:t>Advanced Track (AT)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8AD932B-80BA-4D23-912C-E4867982A4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295400"/>
            <a:ext cx="11658600" cy="5410200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GB" dirty="0"/>
              <a:t>For students who already have good proficiency in C programming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dirty="0"/>
              <a:t>Can replace minor quiz and labs with a project (18% course weightage)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dirty="0"/>
              <a:t>Candidates for this track </a:t>
            </a:r>
            <a:r>
              <a:rPr lang="en-GB" dirty="0" smtClean="0"/>
              <a:t>are being </a:t>
            </a:r>
            <a:r>
              <a:rPr lang="en-GB" dirty="0"/>
              <a:t>selected with a </a:t>
            </a:r>
            <a:r>
              <a:rPr lang="en-GB" dirty="0">
                <a:solidFill>
                  <a:srgbClr val="FF0000"/>
                </a:solidFill>
              </a:rPr>
              <a:t>C programming based screening test. </a:t>
            </a:r>
            <a:endParaRPr lang="en-GB" dirty="0" smtClean="0">
              <a:solidFill>
                <a:srgbClr val="FF0000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GB" dirty="0" smtClean="0"/>
              <a:t>Even </a:t>
            </a:r>
            <a:r>
              <a:rPr lang="en-GB" dirty="0"/>
              <a:t>if selected for AT, can re-join regular track by </a:t>
            </a:r>
            <a:r>
              <a:rPr lang="en-GB" dirty="0" smtClean="0"/>
              <a:t>Mar 25</a:t>
            </a:r>
            <a:r>
              <a:rPr lang="en-GB" baseline="30000" dirty="0" smtClean="0"/>
              <a:t>th</a:t>
            </a:r>
            <a:r>
              <a:rPr lang="en-GB" dirty="0" smtClean="0"/>
              <a:t> , 2020</a:t>
            </a:r>
            <a:endParaRPr lang="en-GB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GB" sz="3200" dirty="0"/>
              <a:t>With satisfactory project evaluation: 100% score on missed quizzes/labs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sz="3200" dirty="0"/>
              <a:t>With unsatisfactory project evaluation: Average class score on all missed assignments</a:t>
            </a:r>
          </a:p>
          <a:p>
            <a:pPr marL="0" indent="0">
              <a:buNone/>
            </a:pPr>
            <a:endParaRPr lang="en-IN" sz="4400" dirty="0">
              <a:latin typeface="Garamond" panose="02020404030301010803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IN" sz="4400" dirty="0">
              <a:latin typeface="Garamond" panose="02020404030301010803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IN" sz="4400" dirty="0">
              <a:latin typeface="Garamond" panose="02020404030301010803" pitchFamily="18" charset="0"/>
            </a:endParaRPr>
          </a:p>
          <a:p>
            <a:pPr marL="0" indent="0">
              <a:buNone/>
            </a:pPr>
            <a:endParaRPr lang="en-IN" sz="4400" dirty="0">
              <a:latin typeface="Garamond" panose="02020404030301010803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IN" dirty="0">
              <a:latin typeface="Garamond" panose="02020404030301010803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IN" dirty="0">
              <a:latin typeface="Garamond" panose="02020404030301010803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37BC3DA4-6D0B-4F0F-8B0F-8F74C33459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pPr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30419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068F04E-6468-462A-B4D6-DA39B3BDDB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2000" y="2590800"/>
            <a:ext cx="10363200" cy="1981200"/>
          </a:xfrm>
        </p:spPr>
        <p:txBody>
          <a:bodyPr>
            <a:normAutofit fontScale="90000"/>
          </a:bodyPr>
          <a:lstStyle/>
          <a:p>
            <a:r>
              <a:rPr lang="en-IN" sz="6000" dirty="0"/>
              <a:t>Some Course-related Policies</a:t>
            </a:r>
            <a:br>
              <a:rPr lang="en-IN" sz="6000" dirty="0"/>
            </a:br>
            <a:r>
              <a:rPr lang="en-IN" sz="4000" dirty="0"/>
              <a:t>(please follow them carefully)</a:t>
            </a:r>
            <a:br>
              <a:rPr lang="en-IN" sz="4000" dirty="0"/>
            </a:br>
            <a:r>
              <a:rPr lang="en-IN" sz="4000" dirty="0"/>
              <a:t>(more info on course website)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CAC02993-A942-415B-9582-E15AA63316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pPr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617667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F87ADDF-4D9B-4ADA-B704-522EDFE063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274638"/>
            <a:ext cx="11582400" cy="1096962"/>
          </a:xfrm>
        </p:spPr>
        <p:txBody>
          <a:bodyPr>
            <a:normAutofit/>
          </a:bodyPr>
          <a:lstStyle/>
          <a:p>
            <a:pPr algn="l"/>
            <a:r>
              <a:rPr lang="en-IN" sz="4800" dirty="0">
                <a:solidFill>
                  <a:srgbClr val="4117A9"/>
                </a:solidFill>
                <a:latin typeface="Garamond" panose="02020404030301010803" pitchFamily="18" charset="0"/>
              </a:rPr>
              <a:t>This Course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8AD932B-80BA-4D23-912C-E4867982A4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295401"/>
            <a:ext cx="11582400" cy="5287961"/>
          </a:xfrm>
        </p:spPr>
        <p:txBody>
          <a:bodyPr>
            <a:normAutofit fontScale="85000" lnSpcReduction="2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latin typeface="Garamond" panose="02020404030301010803" pitchFamily="18" charset="0"/>
              </a:rPr>
              <a:t>Introduction to computer programming/logic-based computing using the </a:t>
            </a:r>
            <a:r>
              <a:rPr lang="en-US" dirty="0">
                <a:solidFill>
                  <a:srgbClr val="FF0000"/>
                </a:solidFill>
                <a:latin typeface="Garamond" panose="02020404030301010803" pitchFamily="18" charset="0"/>
              </a:rPr>
              <a:t>C Programming Language</a:t>
            </a:r>
          </a:p>
          <a:p>
            <a:pPr marL="0" indent="0">
              <a:buNone/>
            </a:pPr>
            <a:endParaRPr lang="en-US" dirty="0">
              <a:solidFill>
                <a:srgbClr val="C00000"/>
              </a:solidFill>
              <a:latin typeface="Garamond" panose="02020404030301010803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latin typeface="Garamond" panose="02020404030301010803" pitchFamily="18" charset="0"/>
              </a:rPr>
              <a:t>Course Name: Fundamentals of Computing (ESC101), 14 credits</a:t>
            </a:r>
          </a:p>
          <a:p>
            <a:pPr marL="0" indent="0">
              <a:buNone/>
            </a:pPr>
            <a:endParaRPr lang="en-US" dirty="0">
              <a:latin typeface="Garamond" panose="02020404030301010803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IN" dirty="0">
                <a:latin typeface="Garamond" panose="02020404030301010803" pitchFamily="18" charset="0"/>
              </a:rPr>
              <a:t>Instructor: </a:t>
            </a:r>
            <a:r>
              <a:rPr lang="en-IN" dirty="0" err="1" smtClean="0">
                <a:latin typeface="Garamond" panose="02020404030301010803" pitchFamily="18" charset="0"/>
              </a:rPr>
              <a:t>Nisheeth</a:t>
            </a:r>
            <a:r>
              <a:rPr lang="en-IN" dirty="0" smtClean="0">
                <a:latin typeface="Garamond" panose="02020404030301010803" pitchFamily="18" charset="0"/>
              </a:rPr>
              <a:t> </a:t>
            </a:r>
            <a:r>
              <a:rPr lang="en-IN" dirty="0">
                <a:latin typeface="Garamond" panose="02020404030301010803" pitchFamily="18" charset="0"/>
              </a:rPr>
              <a:t>(CSE Department)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IN" sz="3200" dirty="0">
                <a:latin typeface="Garamond" panose="02020404030301010803" pitchFamily="18" charset="0"/>
              </a:rPr>
              <a:t>Email: </a:t>
            </a:r>
            <a:r>
              <a:rPr lang="en-IN" sz="3200" dirty="0" smtClean="0">
                <a:latin typeface="Garamond" panose="02020404030301010803" pitchFamily="18" charset="0"/>
                <a:hlinkClick r:id="rId2"/>
              </a:rPr>
              <a:t>nsrivast@cse.iitk.ac.in</a:t>
            </a:r>
            <a:r>
              <a:rPr lang="en-IN" sz="3200" dirty="0" smtClean="0">
                <a:latin typeface="Garamond" panose="02020404030301010803" pitchFamily="18" charset="0"/>
              </a:rPr>
              <a:t> </a:t>
            </a:r>
            <a:r>
              <a:rPr lang="en-IN" sz="3200" dirty="0">
                <a:latin typeface="Garamond" panose="02020404030301010803" pitchFamily="18" charset="0"/>
              </a:rPr>
              <a:t>(don’t miss the “</a:t>
            </a:r>
            <a:r>
              <a:rPr lang="en-IN" sz="3200" dirty="0" err="1">
                <a:latin typeface="Garamond" panose="02020404030301010803" pitchFamily="18" charset="0"/>
              </a:rPr>
              <a:t>cse</a:t>
            </a:r>
            <a:r>
              <a:rPr lang="en-IN" sz="3200" dirty="0">
                <a:latin typeface="Garamond" panose="02020404030301010803" pitchFamily="18" charset="0"/>
              </a:rPr>
              <a:t>”)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IN" sz="3200" dirty="0">
                <a:latin typeface="Garamond" panose="02020404030301010803" pitchFamily="18" charset="0"/>
              </a:rPr>
              <a:t>For this course, will prefer </a:t>
            </a:r>
            <a:r>
              <a:rPr lang="en-IN" sz="3200" b="1" dirty="0">
                <a:latin typeface="Garamond" panose="02020404030301010803" pitchFamily="18" charset="0"/>
              </a:rPr>
              <a:t>all</a:t>
            </a:r>
            <a:r>
              <a:rPr lang="en-IN" sz="3200" dirty="0">
                <a:latin typeface="Garamond" panose="02020404030301010803" pitchFamily="18" charset="0"/>
              </a:rPr>
              <a:t> communication via </a:t>
            </a:r>
            <a:r>
              <a:rPr lang="en-IN" sz="3200" dirty="0">
                <a:solidFill>
                  <a:srgbClr val="FF0000"/>
                </a:solidFill>
                <a:latin typeface="Garamond" panose="02020404030301010803" pitchFamily="18" charset="0"/>
              </a:rPr>
              <a:t>Piazza </a:t>
            </a:r>
          </a:p>
          <a:p>
            <a:pPr marL="457200" lvl="1" indent="0">
              <a:buNone/>
            </a:pPr>
            <a:r>
              <a:rPr lang="en-IN" sz="3200" dirty="0">
                <a:solidFill>
                  <a:srgbClr val="FF0000"/>
                </a:solidFill>
                <a:latin typeface="Garamond" panose="02020404030301010803" pitchFamily="18" charset="0"/>
              </a:rPr>
              <a:t>   </a:t>
            </a:r>
            <a:r>
              <a:rPr lang="en-IN" sz="3200" dirty="0">
                <a:latin typeface="Garamond" panose="02020404030301010803" pitchFamily="18" charset="0"/>
              </a:rPr>
              <a:t>(Piazza supports private messages to instructors/students)</a:t>
            </a:r>
          </a:p>
          <a:p>
            <a:pPr>
              <a:buFont typeface="Wingdings" panose="05000000000000000000" pitchFamily="2" charset="2"/>
              <a:buChar char="§"/>
            </a:pPr>
            <a:endParaRPr lang="en-IN" dirty="0">
              <a:latin typeface="Garamond" panose="02020404030301010803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IN" dirty="0">
                <a:latin typeface="Garamond" panose="02020404030301010803" pitchFamily="18" charset="0"/>
              </a:rPr>
              <a:t>Tutors: 16 regular + 3 admin + 1 faculty </a:t>
            </a:r>
            <a:r>
              <a:rPr lang="en-IN" dirty="0" smtClean="0">
                <a:latin typeface="Garamond" panose="02020404030301010803" pitchFamily="18" charset="0"/>
              </a:rPr>
              <a:t>tutor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IN" dirty="0" smtClean="0">
                <a:latin typeface="Garamond" panose="02020404030301010803" pitchFamily="18" charset="0"/>
              </a:rPr>
              <a:t>TAs: 80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IN" dirty="0" smtClean="0">
                <a:latin typeface="Garamond" panose="02020404030301010803" pitchFamily="18" charset="0"/>
              </a:rPr>
              <a:t>Students: 532</a:t>
            </a:r>
            <a:endParaRPr lang="en-US" dirty="0">
              <a:latin typeface="Garamond" panose="02020404030301010803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05259368-98AE-42D5-B65B-4340446630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245715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F87ADDF-4D9B-4ADA-B704-522EDFE063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096962"/>
          </a:xfrm>
        </p:spPr>
        <p:txBody>
          <a:bodyPr>
            <a:normAutofit/>
          </a:bodyPr>
          <a:lstStyle/>
          <a:p>
            <a:pPr algn="l"/>
            <a:r>
              <a:rPr lang="en-IN" sz="4800" dirty="0">
                <a:solidFill>
                  <a:srgbClr val="4117A9"/>
                </a:solidFill>
                <a:latin typeface="Garamond" panose="02020404030301010803" pitchFamily="18" charset="0"/>
              </a:rPr>
              <a:t>Policy on Conduct of Labs/Quizzes/Exams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8AD932B-80BA-4D23-912C-E4867982A4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95400"/>
            <a:ext cx="11125200" cy="5410200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Quizzes/exams will be open handwritten notes. You may bring your notebook (must use your own notes)</a:t>
            </a:r>
          </a:p>
          <a:p>
            <a:pPr marL="0" indent="0">
              <a:buNone/>
            </a:pP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No printed/photocopied material or electronic material will be allowed in quizzes/exams</a:t>
            </a:r>
          </a:p>
          <a:p>
            <a:pPr marL="0" indent="0">
              <a:buNone/>
            </a:pP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During lab hours, only students sitting inside NCL labs will be able to access </a:t>
            </a:r>
            <a:r>
              <a:rPr lang="en-US" dirty="0" err="1"/>
              <a:t>Prutor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But outside of lab hours, </a:t>
            </a:r>
            <a:r>
              <a:rPr lang="en-US" dirty="0" err="1"/>
              <a:t>Prutor</a:t>
            </a:r>
            <a:r>
              <a:rPr lang="en-US" dirty="0"/>
              <a:t> is available at CC/NCL/Halls, </a:t>
            </a:r>
            <a:r>
              <a:rPr lang="en-US" dirty="0" err="1"/>
              <a:t>etc</a:t>
            </a: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endParaRPr lang="en-US" sz="2000" dirty="0"/>
          </a:p>
          <a:p>
            <a:pPr>
              <a:buFont typeface="Wingdings" panose="05000000000000000000" pitchFamily="2" charset="2"/>
              <a:buChar char="§"/>
            </a:pPr>
            <a:endParaRPr lang="en-US" sz="2800" dirty="0"/>
          </a:p>
          <a:p>
            <a:pPr>
              <a:buFont typeface="Wingdings" panose="05000000000000000000" pitchFamily="2" charset="2"/>
              <a:buChar char="§"/>
            </a:pPr>
            <a:endParaRPr lang="en-IN" sz="2800" dirty="0">
              <a:latin typeface="Garamond" panose="02020404030301010803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IN" sz="4400" dirty="0">
              <a:latin typeface="Garamond" panose="02020404030301010803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IN" sz="4400" dirty="0">
              <a:latin typeface="Garamond" panose="02020404030301010803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IN" sz="4400" dirty="0">
              <a:latin typeface="Garamond" panose="02020404030301010803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IN" sz="4400" dirty="0">
              <a:latin typeface="Garamond" panose="02020404030301010803" pitchFamily="18" charset="0"/>
            </a:endParaRPr>
          </a:p>
          <a:p>
            <a:pPr marL="0" indent="0">
              <a:buNone/>
            </a:pPr>
            <a:endParaRPr lang="en-IN" sz="4400" dirty="0">
              <a:latin typeface="Garamond" panose="02020404030301010803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IN" dirty="0">
              <a:latin typeface="Garamond" panose="02020404030301010803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IN" dirty="0">
              <a:latin typeface="Garamond" panose="02020404030301010803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D0E12C50-A590-4D4F-BDE3-C4DBF91E44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pPr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432557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F87ADDF-4D9B-4ADA-B704-522EDFE063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98438"/>
            <a:ext cx="10972800" cy="1096962"/>
          </a:xfrm>
        </p:spPr>
        <p:txBody>
          <a:bodyPr>
            <a:normAutofit/>
          </a:bodyPr>
          <a:lstStyle/>
          <a:p>
            <a:pPr algn="l"/>
            <a:r>
              <a:rPr lang="en-IN" sz="4800" dirty="0">
                <a:solidFill>
                  <a:srgbClr val="4117A9"/>
                </a:solidFill>
                <a:latin typeface="Garamond" panose="02020404030301010803" pitchFamily="18" charset="0"/>
              </a:rPr>
              <a:t>Copying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8AD932B-80BA-4D23-912C-E4867982A4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249362"/>
            <a:ext cx="10972800" cy="5410200"/>
          </a:xfrm>
        </p:spPr>
        <p:txBody>
          <a:bodyPr>
            <a:normAutofit/>
          </a:bodyPr>
          <a:lstStyle/>
          <a:p>
            <a:pPr defTabSz="886968">
              <a:buSzPct val="100000"/>
              <a:buFont typeface="Wingdings" panose="05000000000000000000" pitchFamily="2" charset="2"/>
              <a:buChar char="§"/>
              <a:defRPr sz="3104"/>
            </a:pPr>
            <a:r>
              <a:rPr lang="en-US" sz="3000" dirty="0"/>
              <a:t>Please be sincere and honest. Please do not copy.</a:t>
            </a:r>
          </a:p>
          <a:p>
            <a:pPr lvl="1" defTabSz="886968">
              <a:buSzPct val="100000"/>
              <a:buFont typeface="Wingdings" panose="05000000000000000000" pitchFamily="2" charset="2"/>
              <a:buChar char="§"/>
              <a:defRPr sz="3104"/>
            </a:pPr>
            <a:r>
              <a:rPr lang="en-US" sz="3000" dirty="0"/>
              <a:t>.. in any component (lab/quiz/exams/lab exams)</a:t>
            </a:r>
          </a:p>
          <a:p>
            <a:pPr defTabSz="886968">
              <a:spcBef>
                <a:spcPts val="1000"/>
              </a:spcBef>
              <a:buSzPct val="100000"/>
              <a:buFont typeface="Wingdings" panose="05000000000000000000" pitchFamily="2" charset="2"/>
              <a:buChar char="§"/>
              <a:defRPr sz="2910"/>
            </a:pPr>
            <a:r>
              <a:rPr lang="en-US" sz="3000" dirty="0"/>
              <a:t>If you are caught, you get penalized on grade </a:t>
            </a:r>
            <a:r>
              <a:rPr lang="en-US" sz="3000" dirty="0">
                <a:latin typeface="+mj-lt"/>
                <a:ea typeface="Algerian"/>
                <a:cs typeface="Algerian"/>
                <a:sym typeface="Algerian"/>
              </a:rPr>
              <a:t>(most likely </a:t>
            </a:r>
            <a:r>
              <a:rPr lang="en-US" sz="3000" dirty="0" smtClean="0">
                <a:solidFill>
                  <a:srgbClr val="FF0000"/>
                </a:solidFill>
                <a:latin typeface="+mj-lt"/>
                <a:ea typeface="Algerian"/>
                <a:cs typeface="Algerian"/>
                <a:sym typeface="Algerian"/>
              </a:rPr>
              <a:t>F/D </a:t>
            </a:r>
            <a:r>
              <a:rPr lang="en-US" sz="3000" dirty="0">
                <a:solidFill>
                  <a:srgbClr val="FF0000"/>
                </a:solidFill>
                <a:latin typeface="+mj-lt"/>
                <a:ea typeface="Algerian"/>
                <a:cs typeface="Algerian"/>
                <a:sym typeface="Algerian"/>
              </a:rPr>
              <a:t>grade</a:t>
            </a:r>
            <a:r>
              <a:rPr lang="en-US" sz="3000" dirty="0">
                <a:latin typeface="+mj-lt"/>
                <a:ea typeface="Algerian"/>
                <a:cs typeface="Algerian"/>
                <a:sym typeface="Algerian"/>
              </a:rPr>
              <a:t>)</a:t>
            </a:r>
            <a:r>
              <a:rPr lang="en-US" sz="3000" dirty="0">
                <a:latin typeface="+mj-lt"/>
              </a:rPr>
              <a:t>.</a:t>
            </a:r>
          </a:p>
          <a:p>
            <a:pPr lvl="1" defTabSz="886968">
              <a:spcBef>
                <a:spcPts val="1000"/>
              </a:spcBef>
              <a:buSzPct val="100000"/>
              <a:buFont typeface="Wingdings" panose="05000000000000000000" pitchFamily="2" charset="2"/>
              <a:buChar char="§"/>
              <a:defRPr sz="2910"/>
            </a:pPr>
            <a:r>
              <a:rPr lang="en-US" sz="3000" dirty="0"/>
              <a:t>Will not be allowed to drop the course</a:t>
            </a:r>
          </a:p>
          <a:p>
            <a:pPr lvl="1" defTabSz="886968">
              <a:spcBef>
                <a:spcPts val="1000"/>
              </a:spcBef>
              <a:buSzPct val="100000"/>
              <a:buFont typeface="Wingdings" panose="05000000000000000000" pitchFamily="2" charset="2"/>
              <a:buChar char="§"/>
              <a:defRPr sz="2910"/>
            </a:pPr>
            <a:r>
              <a:rPr lang="en-US" sz="3000" dirty="0"/>
              <a:t>Case reported to </a:t>
            </a:r>
            <a:r>
              <a:rPr lang="en-US" sz="3000" dirty="0" err="1"/>
              <a:t>DoAA</a:t>
            </a:r>
            <a:r>
              <a:rPr lang="en-US" sz="3000" dirty="0"/>
              <a:t>/SSAC</a:t>
            </a:r>
          </a:p>
          <a:p>
            <a:pPr lvl="1" defTabSz="886968">
              <a:spcBef>
                <a:spcPts val="1000"/>
              </a:spcBef>
              <a:buSzPct val="100000"/>
              <a:buFont typeface="Wingdings" panose="05000000000000000000" pitchFamily="2" charset="2"/>
              <a:buChar char="§"/>
              <a:defRPr sz="2910"/>
            </a:pPr>
            <a:r>
              <a:rPr lang="en-US" sz="3000" dirty="0"/>
              <a:t>No warning or second chance</a:t>
            </a:r>
          </a:p>
          <a:p>
            <a:pPr lvl="1" defTabSz="886968">
              <a:spcBef>
                <a:spcPts val="1000"/>
              </a:spcBef>
              <a:buSzPct val="100000"/>
              <a:buFont typeface="Wingdings" panose="05000000000000000000" pitchFamily="2" charset="2"/>
              <a:buChar char="§"/>
              <a:defRPr sz="2910"/>
            </a:pPr>
            <a:r>
              <a:rPr lang="en-US" sz="3000" dirty="0"/>
              <a:t>All parties involved in copying will be held equally responsible. Copying from internet is penalized equally.</a:t>
            </a:r>
          </a:p>
          <a:p>
            <a:pPr lvl="1" defTabSz="886968">
              <a:spcBef>
                <a:spcPts val="1000"/>
              </a:spcBef>
              <a:buSzPct val="100000"/>
              <a:buFont typeface="Wingdings" panose="05000000000000000000" pitchFamily="2" charset="2"/>
              <a:buChar char="§"/>
              <a:defRPr sz="2910"/>
            </a:pPr>
            <a:r>
              <a:rPr lang="en-US" sz="3000" dirty="0"/>
              <a:t>Policy may change on need basis </a:t>
            </a:r>
          </a:p>
          <a:p>
            <a:pPr marL="0" indent="0">
              <a:buNone/>
            </a:pPr>
            <a:endParaRPr lang="en-IN" sz="4400" dirty="0">
              <a:latin typeface="Garamond" panose="02020404030301010803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IN" sz="4400" dirty="0">
              <a:latin typeface="Garamond" panose="02020404030301010803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IN" sz="4400" dirty="0">
              <a:latin typeface="Garamond" panose="02020404030301010803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IN" sz="4400" dirty="0">
              <a:latin typeface="Garamond" panose="02020404030301010803" pitchFamily="18" charset="0"/>
            </a:endParaRPr>
          </a:p>
          <a:p>
            <a:pPr marL="0" indent="0">
              <a:buNone/>
            </a:pPr>
            <a:endParaRPr lang="en-IN" sz="4400" dirty="0">
              <a:latin typeface="Garamond" panose="02020404030301010803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IN" dirty="0">
              <a:latin typeface="Garamond" panose="02020404030301010803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IN" dirty="0">
              <a:latin typeface="Garamond" panose="02020404030301010803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0EF842C7-3C87-437B-BAEE-489C8C70E1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pPr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031151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F87ADDF-4D9B-4ADA-B704-522EDFE063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8088" y="294131"/>
            <a:ext cx="10972800" cy="1096962"/>
          </a:xfrm>
        </p:spPr>
        <p:txBody>
          <a:bodyPr>
            <a:normAutofit/>
          </a:bodyPr>
          <a:lstStyle/>
          <a:p>
            <a:pPr algn="l"/>
            <a:r>
              <a:rPr lang="en-IN" sz="4800" dirty="0">
                <a:solidFill>
                  <a:srgbClr val="4117A9"/>
                </a:solidFill>
                <a:latin typeface="Garamond" panose="02020404030301010803" pitchFamily="18" charset="0"/>
              </a:rPr>
              <a:t>Copying: How to Avoid?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8AD932B-80BA-4D23-912C-E4867982A4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362740"/>
            <a:ext cx="11430000" cy="5410200"/>
          </a:xfrm>
        </p:spPr>
        <p:txBody>
          <a:bodyPr>
            <a:normAutofit/>
          </a:bodyPr>
          <a:lstStyle/>
          <a:p>
            <a:pPr marL="647700" lvl="0" indent="-571500">
              <a:spcBef>
                <a:spcPts val="0"/>
              </a:spcBef>
              <a:buClr>
                <a:srgbClr val="434343"/>
              </a:buClr>
              <a:buSzPts val="2400"/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rgbClr val="434343"/>
                </a:solidFill>
                <a:latin typeface="+mj-lt"/>
                <a:ea typeface="Nunito"/>
                <a:cs typeface="Nunito"/>
                <a:sym typeface="Nunito"/>
              </a:rPr>
              <a:t>Read-protect your directories so that others cannot copy from your directory</a:t>
            </a:r>
          </a:p>
          <a:p>
            <a:pPr marL="647700" lvl="0" indent="-571500">
              <a:spcBef>
                <a:spcPts val="0"/>
              </a:spcBef>
              <a:buClr>
                <a:srgbClr val="434343"/>
              </a:buClr>
              <a:buSzPts val="2400"/>
              <a:buFont typeface="Wingdings" panose="05000000000000000000" pitchFamily="2" charset="2"/>
              <a:buChar char="§"/>
            </a:pPr>
            <a:endParaRPr lang="en-US" sz="2800" dirty="0">
              <a:solidFill>
                <a:srgbClr val="434343"/>
              </a:solidFill>
              <a:latin typeface="+mj-lt"/>
              <a:ea typeface="Nunito"/>
              <a:cs typeface="Nunito"/>
              <a:sym typeface="Nunito"/>
            </a:endParaRPr>
          </a:p>
          <a:p>
            <a:pPr marL="647700" lvl="0" indent="-571500">
              <a:spcBef>
                <a:spcPts val="0"/>
              </a:spcBef>
              <a:buClr>
                <a:srgbClr val="434343"/>
              </a:buClr>
              <a:buSzPts val="2400"/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rgbClr val="434343"/>
                </a:solidFill>
                <a:latin typeface="+mj-lt"/>
                <a:ea typeface="Nunito"/>
                <a:cs typeface="Nunito"/>
                <a:sym typeface="Nunito"/>
              </a:rPr>
              <a:t>Do not share your CC password with friends</a:t>
            </a:r>
          </a:p>
          <a:p>
            <a:pPr marL="647700" lvl="0" indent="-571500">
              <a:spcBef>
                <a:spcPts val="0"/>
              </a:spcBef>
              <a:buClr>
                <a:srgbClr val="434343"/>
              </a:buClr>
              <a:buSzPts val="2400"/>
              <a:buFont typeface="Wingdings" panose="05000000000000000000" pitchFamily="2" charset="2"/>
              <a:buChar char="§"/>
            </a:pPr>
            <a:endParaRPr lang="en-US" sz="2800" dirty="0">
              <a:solidFill>
                <a:srgbClr val="434343"/>
              </a:solidFill>
              <a:latin typeface="+mj-lt"/>
              <a:ea typeface="Nunito"/>
              <a:cs typeface="Nunito"/>
              <a:sym typeface="Nunito"/>
            </a:endParaRPr>
          </a:p>
          <a:p>
            <a:pPr marL="647700" lvl="0" indent="-571500">
              <a:spcBef>
                <a:spcPts val="0"/>
              </a:spcBef>
              <a:buClr>
                <a:srgbClr val="434343"/>
              </a:buClr>
              <a:buSzPts val="2400"/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rgbClr val="434343"/>
                </a:solidFill>
                <a:latin typeface="+mj-lt"/>
                <a:ea typeface="Nunito"/>
                <a:cs typeface="Nunito"/>
                <a:sym typeface="Nunito"/>
              </a:rPr>
              <a:t>Do not leave printouts, notes etc. containing your code unattended</a:t>
            </a:r>
          </a:p>
          <a:p>
            <a:pPr marL="647700" lvl="0" indent="-571500">
              <a:spcBef>
                <a:spcPts val="0"/>
              </a:spcBef>
              <a:buClr>
                <a:srgbClr val="434343"/>
              </a:buClr>
              <a:buSzPts val="2400"/>
              <a:buFont typeface="Wingdings" panose="05000000000000000000" pitchFamily="2" charset="2"/>
              <a:buChar char="§"/>
            </a:pPr>
            <a:endParaRPr lang="en-US" sz="2800" dirty="0">
              <a:solidFill>
                <a:srgbClr val="434343"/>
              </a:solidFill>
              <a:latin typeface="+mj-lt"/>
              <a:ea typeface="Nunito"/>
              <a:cs typeface="Nunito"/>
              <a:sym typeface="Nunito"/>
            </a:endParaRPr>
          </a:p>
          <a:p>
            <a:pPr marL="647700" lvl="0" indent="-571500">
              <a:spcBef>
                <a:spcPts val="0"/>
              </a:spcBef>
              <a:buClr>
                <a:srgbClr val="434343"/>
              </a:buClr>
              <a:buSzPts val="2400"/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rgbClr val="434343"/>
                </a:solidFill>
                <a:latin typeface="+mj-lt"/>
                <a:ea typeface="Nunito"/>
                <a:cs typeface="Nunito"/>
                <a:sym typeface="Nunito"/>
              </a:rPr>
              <a:t>Never hard code inputs in your program (more on this later in the semester)</a:t>
            </a:r>
          </a:p>
          <a:p>
            <a:pPr marL="76200" lvl="0" indent="0">
              <a:spcBef>
                <a:spcPts val="0"/>
              </a:spcBef>
              <a:buClr>
                <a:srgbClr val="434343"/>
              </a:buClr>
              <a:buSzPts val="2400"/>
              <a:buNone/>
            </a:pPr>
            <a:endParaRPr lang="en-US" sz="2800" dirty="0">
              <a:solidFill>
                <a:srgbClr val="434343"/>
              </a:solidFill>
              <a:latin typeface="+mj-lt"/>
              <a:ea typeface="Nunito"/>
              <a:cs typeface="Nunito"/>
              <a:sym typeface="Nunito"/>
            </a:endParaRPr>
          </a:p>
          <a:p>
            <a:pPr marL="647700" lvl="0" indent="-571500">
              <a:spcBef>
                <a:spcPts val="0"/>
              </a:spcBef>
              <a:buClr>
                <a:srgbClr val="434343"/>
              </a:buClr>
              <a:buSzPts val="2400"/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rgbClr val="434343"/>
                </a:solidFill>
                <a:latin typeface="+mj-lt"/>
                <a:ea typeface="Nunito"/>
                <a:cs typeface="Nunito"/>
                <a:sym typeface="Nunito"/>
              </a:rPr>
              <a:t>Use of </a:t>
            </a:r>
            <a:r>
              <a:rPr lang="en-US" sz="2800" dirty="0"/>
              <a:t>electronic devices such as mobile phones, tablets, smart watches, </a:t>
            </a:r>
            <a:r>
              <a:rPr lang="en-US" sz="2800" dirty="0" err="1"/>
              <a:t>etc</a:t>
            </a:r>
            <a:r>
              <a:rPr lang="en-US" sz="2800" dirty="0"/>
              <a:t> is not allowed during labs/quizzes/exams and will count as cheating</a:t>
            </a:r>
          </a:p>
          <a:p>
            <a:pPr marL="76200" lvl="0" indent="0">
              <a:spcBef>
                <a:spcPts val="0"/>
              </a:spcBef>
              <a:buClr>
                <a:srgbClr val="434343"/>
              </a:buClr>
              <a:buSzPts val="2400"/>
              <a:buNone/>
            </a:pPr>
            <a:endParaRPr lang="en-US" sz="2800" dirty="0"/>
          </a:p>
          <a:p>
            <a:pPr marL="647700" lvl="0" indent="-571500">
              <a:spcBef>
                <a:spcPts val="0"/>
              </a:spcBef>
              <a:buClr>
                <a:srgbClr val="434343"/>
              </a:buClr>
              <a:buSzPts val="2400"/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rgbClr val="434343"/>
                </a:solidFill>
                <a:latin typeface="+mj-lt"/>
                <a:ea typeface="Nunito"/>
                <a:cs typeface="Nunito"/>
                <a:sym typeface="Nunito"/>
              </a:rPr>
              <a:t>Refer to the course webpage for more information</a:t>
            </a:r>
          </a:p>
          <a:p>
            <a:pPr marL="0" indent="0">
              <a:buNone/>
            </a:pPr>
            <a:endParaRPr lang="en-IN" sz="4400" dirty="0">
              <a:latin typeface="Garamond" panose="02020404030301010803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IN" sz="4400" dirty="0">
              <a:latin typeface="Garamond" panose="02020404030301010803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IN" sz="4400" dirty="0">
              <a:latin typeface="Garamond" panose="02020404030301010803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IN" sz="4400" dirty="0">
              <a:latin typeface="Garamond" panose="02020404030301010803" pitchFamily="18" charset="0"/>
            </a:endParaRPr>
          </a:p>
          <a:p>
            <a:pPr marL="0" indent="0">
              <a:buNone/>
            </a:pPr>
            <a:endParaRPr lang="en-IN" sz="4400" dirty="0">
              <a:latin typeface="Garamond" panose="02020404030301010803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IN" dirty="0">
              <a:latin typeface="Garamond" panose="02020404030301010803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IN" dirty="0">
              <a:latin typeface="Garamond" panose="02020404030301010803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B3AE8B18-E97C-4E4C-9B0E-399C49653B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pPr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556299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F87ADDF-4D9B-4ADA-B704-522EDFE063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096962"/>
          </a:xfrm>
        </p:spPr>
        <p:txBody>
          <a:bodyPr>
            <a:normAutofit/>
          </a:bodyPr>
          <a:lstStyle/>
          <a:p>
            <a:pPr algn="l"/>
            <a:r>
              <a:rPr lang="en-IN" sz="4800" dirty="0">
                <a:solidFill>
                  <a:srgbClr val="4117A9"/>
                </a:solidFill>
                <a:latin typeface="Garamond" panose="02020404030301010803" pitchFamily="18" charset="0"/>
              </a:rPr>
              <a:t>Absentee Policy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8AD932B-80BA-4D23-912C-E4867982A4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295400"/>
            <a:ext cx="11430000" cy="5410200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  <a:buSzTx/>
              <a:buFont typeface="Wingdings" panose="05000000000000000000" pitchFamily="2" charset="2"/>
              <a:buChar char="§"/>
              <a:defRPr sz="2600"/>
            </a:pPr>
            <a:r>
              <a:rPr lang="en-US" sz="2900" dirty="0"/>
              <a:t>Absence from a quiz/lab/exam, requires </a:t>
            </a:r>
            <a:r>
              <a:rPr lang="en-US" sz="2900" u="sng" dirty="0">
                <a:solidFill>
                  <a:srgbClr val="FF0000"/>
                </a:solidFill>
              </a:rPr>
              <a:t>approval</a:t>
            </a:r>
            <a:r>
              <a:rPr lang="en-US" sz="2900" dirty="0">
                <a:solidFill>
                  <a:srgbClr val="FF0000"/>
                </a:solidFill>
              </a:rPr>
              <a:t> </a:t>
            </a:r>
            <a:r>
              <a:rPr lang="en-US" sz="2900" dirty="0"/>
              <a:t>from SUGC/Instructor</a:t>
            </a:r>
          </a:p>
          <a:p>
            <a:pPr>
              <a:spcBef>
                <a:spcPts val="600"/>
              </a:spcBef>
              <a:buSzPct val="100000"/>
              <a:buFont typeface="Wingdings" panose="05000000000000000000" pitchFamily="2" charset="2"/>
              <a:buChar char="§"/>
              <a:defRPr sz="2600"/>
            </a:pPr>
            <a:r>
              <a:rPr lang="en-US" sz="2900" dirty="0"/>
              <a:t>Minor quizzes: </a:t>
            </a:r>
            <a:r>
              <a:rPr lang="en-US" sz="2900" b="1" dirty="0"/>
              <a:t>No makeup</a:t>
            </a:r>
            <a:r>
              <a:rPr lang="en-US" sz="2900" dirty="0"/>
              <a:t>. Best 8 out of 10 quizzes to be counted.</a:t>
            </a:r>
          </a:p>
          <a:p>
            <a:pPr>
              <a:spcBef>
                <a:spcPts val="600"/>
              </a:spcBef>
              <a:buSzPct val="100000"/>
              <a:buFont typeface="Wingdings" panose="05000000000000000000" pitchFamily="2" charset="2"/>
              <a:buChar char="§"/>
              <a:defRPr sz="2600"/>
            </a:pPr>
            <a:r>
              <a:rPr lang="en-US" sz="2900" dirty="0"/>
              <a:t>Major quizzes: </a:t>
            </a:r>
            <a:r>
              <a:rPr lang="en-US" sz="2900" b="1" dirty="0"/>
              <a:t>Prorated</a:t>
            </a:r>
            <a:r>
              <a:rPr lang="en-US" sz="2900" dirty="0"/>
              <a:t> from the nearest future mid-</a:t>
            </a:r>
            <a:r>
              <a:rPr lang="en-US" sz="2900" dirty="0" err="1"/>
              <a:t>sem</a:t>
            </a:r>
            <a:r>
              <a:rPr lang="en-US" sz="2900" dirty="0"/>
              <a:t> or end-</a:t>
            </a:r>
            <a:r>
              <a:rPr lang="en-US" sz="2900" dirty="0" err="1"/>
              <a:t>sem</a:t>
            </a:r>
            <a:r>
              <a:rPr lang="en-US" sz="2900" dirty="0"/>
              <a:t> exam</a:t>
            </a:r>
          </a:p>
          <a:p>
            <a:pPr>
              <a:spcBef>
                <a:spcPts val="600"/>
              </a:spcBef>
              <a:buSzPct val="100000"/>
              <a:buFont typeface="Wingdings" panose="05000000000000000000" pitchFamily="2" charset="2"/>
              <a:buChar char="§"/>
              <a:defRPr sz="2600"/>
            </a:pPr>
            <a:r>
              <a:rPr lang="en-US" sz="2900" dirty="0"/>
              <a:t>Labs: </a:t>
            </a:r>
            <a:r>
              <a:rPr lang="en-US" sz="2900" b="1" dirty="0"/>
              <a:t>No makeup</a:t>
            </a:r>
            <a:r>
              <a:rPr lang="en-US" sz="2900" dirty="0"/>
              <a:t>.</a:t>
            </a:r>
            <a:r>
              <a:rPr lang="en-US" sz="2900" b="1" dirty="0"/>
              <a:t> </a:t>
            </a:r>
            <a:r>
              <a:rPr lang="en-US" sz="2900" dirty="0" smtClean="0"/>
              <a:t>Best 10 </a:t>
            </a:r>
            <a:r>
              <a:rPr lang="en-US" sz="2900" dirty="0"/>
              <a:t>out of 13 quizzes to be counted.</a:t>
            </a:r>
          </a:p>
          <a:p>
            <a:pPr>
              <a:spcBef>
                <a:spcPts val="600"/>
              </a:spcBef>
              <a:buSzPct val="100000"/>
              <a:buFont typeface="Wingdings" panose="05000000000000000000" pitchFamily="2" charset="2"/>
              <a:buChar char="§"/>
              <a:defRPr sz="2600"/>
            </a:pPr>
            <a:r>
              <a:rPr lang="en-US" sz="2900" dirty="0"/>
              <a:t>Mid term lab exam: </a:t>
            </a:r>
            <a:r>
              <a:rPr lang="en-US" sz="2900" b="1" dirty="0"/>
              <a:t>Prorated</a:t>
            </a:r>
            <a:r>
              <a:rPr lang="en-US" sz="2900" dirty="0"/>
              <a:t> by final lab exam</a:t>
            </a:r>
          </a:p>
          <a:p>
            <a:pPr>
              <a:spcBef>
                <a:spcPts val="600"/>
              </a:spcBef>
              <a:buSzPct val="100000"/>
              <a:buFont typeface="Wingdings" panose="05000000000000000000" pitchFamily="2" charset="2"/>
              <a:buChar char="§"/>
              <a:defRPr sz="2600"/>
            </a:pPr>
            <a:r>
              <a:rPr lang="en-US" sz="2900" dirty="0"/>
              <a:t>Final lab exam: Prorated by End </a:t>
            </a:r>
            <a:r>
              <a:rPr lang="en-US" sz="2900" dirty="0" err="1"/>
              <a:t>sem</a:t>
            </a:r>
            <a:r>
              <a:rPr lang="en-US" sz="2900" dirty="0"/>
              <a:t> exam</a:t>
            </a:r>
          </a:p>
          <a:p>
            <a:pPr>
              <a:spcBef>
                <a:spcPts val="600"/>
              </a:spcBef>
              <a:buSzPct val="100000"/>
              <a:buFont typeface="Wingdings" panose="05000000000000000000" pitchFamily="2" charset="2"/>
              <a:buChar char="§"/>
              <a:defRPr sz="2600"/>
            </a:pPr>
            <a:r>
              <a:rPr lang="en-US" sz="2900" dirty="0"/>
              <a:t>Mid-</a:t>
            </a:r>
            <a:r>
              <a:rPr lang="en-US" sz="2900" dirty="0" err="1"/>
              <a:t>sem</a:t>
            </a:r>
            <a:r>
              <a:rPr lang="en-US" sz="2900" dirty="0"/>
              <a:t>: </a:t>
            </a:r>
            <a:r>
              <a:rPr lang="en-US" sz="2900" b="1" dirty="0"/>
              <a:t>Prorated</a:t>
            </a:r>
            <a:r>
              <a:rPr lang="en-US" sz="2900" dirty="0"/>
              <a:t> by End-sem. </a:t>
            </a:r>
          </a:p>
          <a:p>
            <a:pPr>
              <a:spcBef>
                <a:spcPts val="600"/>
              </a:spcBef>
              <a:buSzPct val="100000"/>
              <a:buFont typeface="Wingdings" panose="05000000000000000000" pitchFamily="2" charset="2"/>
              <a:buChar char="§"/>
              <a:defRPr sz="2600"/>
            </a:pPr>
            <a:r>
              <a:rPr lang="en-US" sz="2900" dirty="0"/>
              <a:t>End-</a:t>
            </a:r>
            <a:r>
              <a:rPr lang="en-US" sz="2900" dirty="0" err="1"/>
              <a:t>sem</a:t>
            </a:r>
            <a:r>
              <a:rPr lang="en-US" sz="2900" dirty="0"/>
              <a:t>: </a:t>
            </a:r>
            <a:r>
              <a:rPr lang="en-US" sz="2900" b="1" dirty="0"/>
              <a:t>Makeup</a:t>
            </a:r>
            <a:r>
              <a:rPr lang="en-US" sz="2900" dirty="0"/>
              <a:t>, as per </a:t>
            </a:r>
            <a:r>
              <a:rPr lang="en-US" sz="2900" dirty="0" err="1"/>
              <a:t>DoAA's</a:t>
            </a:r>
            <a:r>
              <a:rPr lang="en-US" sz="2900" dirty="0"/>
              <a:t> schedule</a:t>
            </a:r>
          </a:p>
          <a:p>
            <a:pPr>
              <a:buNone/>
            </a:pPr>
            <a:endParaRPr lang="en-IN" sz="3000" dirty="0">
              <a:latin typeface="Garamond" panose="02020404030301010803" pitchFamily="18" charset="0"/>
            </a:endParaRPr>
          </a:p>
          <a:p>
            <a:pPr marL="0" indent="0">
              <a:buNone/>
            </a:pPr>
            <a:endParaRPr lang="en-IN" sz="3000" dirty="0">
              <a:latin typeface="Garamond" panose="02020404030301010803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IN" sz="3000" dirty="0">
              <a:latin typeface="Garamond" panose="02020404030301010803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IN" sz="3000" dirty="0">
              <a:latin typeface="Garamond" panose="02020404030301010803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F11E4930-6D43-4AE6-8A60-1A98AF347D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pPr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508025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F87ADDF-4D9B-4ADA-B704-522EDFE063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26791"/>
            <a:ext cx="10972800" cy="1096962"/>
          </a:xfrm>
        </p:spPr>
        <p:txBody>
          <a:bodyPr>
            <a:normAutofit/>
          </a:bodyPr>
          <a:lstStyle/>
          <a:p>
            <a:pPr algn="l"/>
            <a:r>
              <a:rPr lang="en-IN" sz="4800" dirty="0">
                <a:solidFill>
                  <a:srgbClr val="4117A9"/>
                </a:solidFill>
                <a:latin typeface="Garamond" panose="02020404030301010803" pitchFamily="18" charset="0"/>
              </a:rPr>
              <a:t>Course Drop Policy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8AD932B-80BA-4D23-912C-E4867982A4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221009"/>
            <a:ext cx="11582400" cy="5410200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Must get course drop applications approved by the instructor by </a:t>
            </a:r>
            <a:r>
              <a:rPr lang="en-US" dirty="0" smtClean="0"/>
              <a:t>Mar 20, 2020 </a:t>
            </a:r>
            <a:r>
              <a:rPr lang="en-US" dirty="0"/>
              <a:t>after giving proper reason for said drop.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Drop applications must be filled out on the standard SUGC drop form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Mar 20, 2020 </a:t>
            </a:r>
            <a:r>
              <a:rPr lang="en-US" dirty="0"/>
              <a:t>is a senate deadline. Can’t drop after this deadline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Instructor can’t ensure approval of a drop by DUGC </a:t>
            </a:r>
            <a:r>
              <a:rPr lang="en-US" dirty="0" err="1"/>
              <a:t>convenors</a:t>
            </a:r>
            <a:r>
              <a:rPr lang="en-US" dirty="0"/>
              <a:t> or SUGC</a:t>
            </a:r>
            <a:endParaRPr lang="en-IN" dirty="0">
              <a:latin typeface="Garamond" panose="02020404030301010803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IN" sz="4400" dirty="0">
              <a:latin typeface="Garamond" panose="02020404030301010803" pitchFamily="18" charset="0"/>
            </a:endParaRPr>
          </a:p>
          <a:p>
            <a:pPr marL="0" indent="0">
              <a:buNone/>
            </a:pPr>
            <a:endParaRPr lang="en-IN" sz="4400" dirty="0">
              <a:latin typeface="Garamond" panose="02020404030301010803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IN" dirty="0">
              <a:latin typeface="Garamond" panose="02020404030301010803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IN" dirty="0">
              <a:latin typeface="Garamond" panose="02020404030301010803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6E87BD41-7796-49D0-A081-221D956E41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pPr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373822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F87ADDF-4D9B-4ADA-B704-522EDFE063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096962"/>
          </a:xfrm>
        </p:spPr>
        <p:txBody>
          <a:bodyPr>
            <a:normAutofit/>
          </a:bodyPr>
          <a:lstStyle/>
          <a:p>
            <a:pPr algn="l"/>
            <a:r>
              <a:rPr lang="en-IN" sz="4800" dirty="0">
                <a:solidFill>
                  <a:srgbClr val="4117A9"/>
                </a:solidFill>
                <a:latin typeface="Garamond" panose="02020404030301010803" pitchFamily="18" charset="0"/>
              </a:rPr>
              <a:t>Acknowledgement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8AD932B-80BA-4D23-912C-E4867982A4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95400"/>
            <a:ext cx="10972800" cy="54102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IN" dirty="0">
                <a:latin typeface="Garamond" panose="02020404030301010803" pitchFamily="18" charset="0"/>
              </a:rPr>
              <a:t>Previous instructors of ESC101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IN" sz="3200" b="1" dirty="0" err="1" smtClean="0">
                <a:latin typeface="Garamond" panose="02020404030301010803" pitchFamily="18" charset="0"/>
              </a:rPr>
              <a:t>Piyush</a:t>
            </a:r>
            <a:r>
              <a:rPr lang="en-IN" sz="3200" b="1" dirty="0" smtClean="0">
                <a:latin typeface="Garamond" panose="02020404030301010803" pitchFamily="18" charset="0"/>
              </a:rPr>
              <a:t> </a:t>
            </a:r>
            <a:r>
              <a:rPr lang="en-IN" sz="3200" b="1" dirty="0" err="1" smtClean="0">
                <a:latin typeface="Garamond" panose="02020404030301010803" pitchFamily="18" charset="0"/>
              </a:rPr>
              <a:t>Rai</a:t>
            </a:r>
            <a:r>
              <a:rPr lang="en-IN" sz="3200" dirty="0" smtClean="0">
                <a:latin typeface="Garamond" panose="02020404030301010803" pitchFamily="18" charset="0"/>
              </a:rPr>
              <a:t>, </a:t>
            </a:r>
            <a:r>
              <a:rPr lang="en-IN" sz="3200" dirty="0" err="1" smtClean="0">
                <a:latin typeface="Garamond" panose="02020404030301010803" pitchFamily="18" charset="0"/>
              </a:rPr>
              <a:t>Purushottam</a:t>
            </a:r>
            <a:r>
              <a:rPr lang="en-IN" sz="3200" dirty="0" smtClean="0">
                <a:latin typeface="Garamond" panose="02020404030301010803" pitchFamily="18" charset="0"/>
              </a:rPr>
              <a:t> </a:t>
            </a:r>
            <a:r>
              <a:rPr lang="en-IN" sz="3200" dirty="0">
                <a:latin typeface="Garamond" panose="02020404030301010803" pitchFamily="18" charset="0"/>
              </a:rPr>
              <a:t>Kar, </a:t>
            </a:r>
            <a:r>
              <a:rPr lang="en-IN" sz="3200" dirty="0" err="1">
                <a:latin typeface="Garamond" panose="02020404030301010803" pitchFamily="18" charset="0"/>
              </a:rPr>
              <a:t>Swaprava</a:t>
            </a:r>
            <a:r>
              <a:rPr lang="en-IN" sz="3200" dirty="0">
                <a:latin typeface="Garamond" panose="02020404030301010803" pitchFamily="18" charset="0"/>
              </a:rPr>
              <a:t> Nath, </a:t>
            </a:r>
            <a:r>
              <a:rPr lang="en-IN" sz="3200" dirty="0" err="1" smtClean="0">
                <a:latin typeface="Garamond" panose="02020404030301010803" pitchFamily="18" charset="0"/>
              </a:rPr>
              <a:t>Indranil</a:t>
            </a:r>
            <a:r>
              <a:rPr lang="en-IN" sz="3200" dirty="0" smtClean="0">
                <a:latin typeface="Garamond" panose="02020404030301010803" pitchFamily="18" charset="0"/>
              </a:rPr>
              <a:t> </a:t>
            </a:r>
            <a:r>
              <a:rPr lang="en-IN" sz="3200" dirty="0" err="1">
                <a:latin typeface="Garamond" panose="02020404030301010803" pitchFamily="18" charset="0"/>
              </a:rPr>
              <a:t>Saha</a:t>
            </a:r>
            <a:r>
              <a:rPr lang="en-IN" sz="3200" dirty="0">
                <a:latin typeface="Garamond" panose="02020404030301010803" pitchFamily="18" charset="0"/>
              </a:rPr>
              <a:t>, </a:t>
            </a:r>
            <a:r>
              <a:rPr lang="en-IN" sz="3200" dirty="0" err="1">
                <a:latin typeface="Garamond" panose="02020404030301010803" pitchFamily="18" charset="0"/>
              </a:rPr>
              <a:t>Amey</a:t>
            </a:r>
            <a:r>
              <a:rPr lang="en-IN" sz="3200" dirty="0">
                <a:latin typeface="Garamond" panose="02020404030301010803" pitchFamily="18" charset="0"/>
              </a:rPr>
              <a:t> </a:t>
            </a:r>
            <a:r>
              <a:rPr lang="en-IN" sz="3200" dirty="0" err="1">
                <a:latin typeface="Garamond" panose="02020404030301010803" pitchFamily="18" charset="0"/>
              </a:rPr>
              <a:t>Karkare</a:t>
            </a:r>
            <a:r>
              <a:rPr lang="en-IN" sz="3200" dirty="0">
                <a:latin typeface="Garamond" panose="02020404030301010803" pitchFamily="18" charset="0"/>
              </a:rPr>
              <a:t>, and others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IN" dirty="0" err="1">
                <a:latin typeface="Garamond" panose="02020404030301010803" pitchFamily="18" charset="0"/>
              </a:rPr>
              <a:t>Amey</a:t>
            </a:r>
            <a:r>
              <a:rPr lang="en-IN" dirty="0">
                <a:latin typeface="Garamond" panose="02020404030301010803" pitchFamily="18" charset="0"/>
              </a:rPr>
              <a:t> </a:t>
            </a:r>
            <a:r>
              <a:rPr lang="en-IN" dirty="0" err="1">
                <a:latin typeface="Garamond" panose="02020404030301010803" pitchFamily="18" charset="0"/>
              </a:rPr>
              <a:t>Karkare</a:t>
            </a:r>
            <a:r>
              <a:rPr lang="en-IN" dirty="0">
                <a:latin typeface="Garamond" panose="02020404030301010803" pitchFamily="18" charset="0"/>
              </a:rPr>
              <a:t> and his students (especially Umair Ahmed) for </a:t>
            </a:r>
            <a:r>
              <a:rPr lang="en-IN" dirty="0" err="1">
                <a:latin typeface="Garamond" panose="02020404030301010803" pitchFamily="18" charset="0"/>
              </a:rPr>
              <a:t>Prutor</a:t>
            </a:r>
            <a:r>
              <a:rPr lang="en-IN" dirty="0">
                <a:latin typeface="Garamond" panose="02020404030301010803" pitchFamily="18" charset="0"/>
              </a:rPr>
              <a:t> and </a:t>
            </a:r>
            <a:r>
              <a:rPr lang="en-IN" dirty="0" err="1">
                <a:latin typeface="Garamond" panose="02020404030301010803" pitchFamily="18" charset="0"/>
              </a:rPr>
              <a:t>autograding</a:t>
            </a:r>
            <a:r>
              <a:rPr lang="en-IN" dirty="0">
                <a:latin typeface="Garamond" panose="02020404030301010803" pitchFamily="18" charset="0"/>
              </a:rPr>
              <a:t> features of </a:t>
            </a:r>
            <a:r>
              <a:rPr lang="en-IN" dirty="0" err="1">
                <a:latin typeface="Garamond" panose="02020404030301010803" pitchFamily="18" charset="0"/>
              </a:rPr>
              <a:t>Prutor</a:t>
            </a:r>
            <a:endParaRPr lang="en-IN" dirty="0">
              <a:latin typeface="Garamond" panose="02020404030301010803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IN" sz="4400" dirty="0">
              <a:latin typeface="Garamond" panose="02020404030301010803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IN" sz="4400" dirty="0">
              <a:latin typeface="Garamond" panose="02020404030301010803" pitchFamily="18" charset="0"/>
            </a:endParaRPr>
          </a:p>
          <a:p>
            <a:pPr marL="0" indent="0">
              <a:buNone/>
            </a:pPr>
            <a:endParaRPr lang="en-IN" sz="4400" dirty="0">
              <a:latin typeface="Garamond" panose="02020404030301010803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IN" dirty="0">
              <a:latin typeface="Garamond" panose="02020404030301010803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IN" dirty="0">
              <a:latin typeface="Garamond" panose="02020404030301010803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A4088EC9-F401-4A1F-A815-32F2AFFFE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pPr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2599707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F87ADDF-4D9B-4ADA-B704-522EDFE063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274638"/>
            <a:ext cx="11582400" cy="1096962"/>
          </a:xfrm>
        </p:spPr>
        <p:txBody>
          <a:bodyPr>
            <a:normAutofit/>
          </a:bodyPr>
          <a:lstStyle/>
          <a:p>
            <a:pPr algn="l"/>
            <a:r>
              <a:rPr lang="en-IN" sz="4800" dirty="0">
                <a:solidFill>
                  <a:srgbClr val="4117A9"/>
                </a:solidFill>
                <a:latin typeface="Garamond" panose="02020404030301010803" pitchFamily="18" charset="0"/>
              </a:rPr>
              <a:t>Purpose of This Course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8AD932B-80BA-4D23-912C-E4867982A4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295401"/>
            <a:ext cx="11582400" cy="5287961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latin typeface="Garamond" panose="02020404030301010803" pitchFamily="18" charset="0"/>
              </a:rPr>
              <a:t>Learning </a:t>
            </a:r>
            <a:r>
              <a:rPr lang="en-US" dirty="0" smtClean="0">
                <a:latin typeface="Garamond" panose="02020404030301010803" pitchFamily="18" charset="0"/>
              </a:rPr>
              <a:t> how </a:t>
            </a:r>
            <a:r>
              <a:rPr lang="en-US" dirty="0">
                <a:latin typeface="Garamond" panose="02020404030301010803" pitchFamily="18" charset="0"/>
              </a:rPr>
              <a:t>to program using C programming language</a:t>
            </a:r>
            <a:endParaRPr lang="en-US" dirty="0">
              <a:latin typeface="Garamond" panose="02020404030301010803" pitchFamily="18" charset="0"/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n-US" dirty="0">
              <a:solidFill>
                <a:srgbClr val="C00000"/>
              </a:solidFill>
              <a:latin typeface="Garamond" panose="02020404030301010803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IN" dirty="0">
                <a:latin typeface="Garamond" panose="02020404030301010803" pitchFamily="18" charset="0"/>
              </a:rPr>
              <a:t>Will do it with a mix of theory (lectures) and practical (programming labs)</a:t>
            </a:r>
          </a:p>
          <a:p>
            <a:pPr marL="0" indent="0">
              <a:buNone/>
            </a:pPr>
            <a:endParaRPr lang="en-IN" dirty="0">
              <a:latin typeface="Garamond" panose="02020404030301010803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latin typeface="Garamond" panose="02020404030301010803" pitchFamily="18" charset="0"/>
              </a:rPr>
              <a:t>Focus primarily on C programming but most concepts we will study apply to programming/logic-based computing in general</a:t>
            </a:r>
            <a:endParaRPr lang="en-IN" dirty="0">
              <a:latin typeface="Garamond" panose="02020404030301010803" pitchFamily="18" charset="0"/>
            </a:endParaRPr>
          </a:p>
          <a:p>
            <a:pPr marL="0" indent="0">
              <a:buNone/>
            </a:pPr>
            <a:endParaRPr lang="en-IN" dirty="0">
              <a:latin typeface="Garamond" panose="02020404030301010803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IN" dirty="0">
                <a:latin typeface="Garamond" panose="02020404030301010803" pitchFamily="18" charset="0"/>
              </a:rPr>
              <a:t>Assumes no prior background/exposure to programming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3200" dirty="0">
                <a:latin typeface="Garamond" panose="02020404030301010803" pitchFamily="18" charset="0"/>
              </a:rPr>
              <a:t>If you already have good proficiency in C programming, there will be an option of switching to </a:t>
            </a:r>
            <a:r>
              <a:rPr lang="en-US" sz="3200" dirty="0">
                <a:solidFill>
                  <a:srgbClr val="FF0000"/>
                </a:solidFill>
                <a:latin typeface="Garamond" panose="02020404030301010803" pitchFamily="18" charset="0"/>
              </a:rPr>
              <a:t>Advanced Track </a:t>
            </a:r>
            <a:r>
              <a:rPr lang="en-US" sz="3200" dirty="0">
                <a:latin typeface="Garamond" panose="02020404030301010803" pitchFamily="18" charset="0"/>
              </a:rPr>
              <a:t>(more info in later slides)</a:t>
            </a:r>
            <a:endParaRPr lang="en-IN" sz="3200" dirty="0">
              <a:latin typeface="Garamond" panose="02020404030301010803" pitchFamily="18" charset="0"/>
            </a:endParaRPr>
          </a:p>
          <a:p>
            <a:pPr marL="0" indent="0">
              <a:buNone/>
            </a:pPr>
            <a:endParaRPr lang="en-IN" dirty="0">
              <a:latin typeface="Garamond" panose="02020404030301010803" pitchFamily="18" charset="0"/>
            </a:endParaRPr>
          </a:p>
          <a:p>
            <a:pPr marL="0" indent="0">
              <a:buNone/>
            </a:pPr>
            <a:endParaRPr lang="en-IN" dirty="0">
              <a:latin typeface="Garamond" panose="02020404030301010803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29878128-9363-430C-ACE3-DA24FC6C04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73418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F87ADDF-4D9B-4ADA-B704-522EDFE063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IN" sz="4800" dirty="0" smtClean="0">
                <a:solidFill>
                  <a:srgbClr val="4117A9"/>
                </a:solidFill>
                <a:latin typeface="Garamond" panose="02020404030301010803" pitchFamily="18" charset="0"/>
              </a:rPr>
              <a:t>Talking to a Turing machine</a:t>
            </a:r>
            <a:endParaRPr lang="en-IN" sz="4800" dirty="0">
              <a:solidFill>
                <a:srgbClr val="4117A9"/>
              </a:solidFill>
              <a:latin typeface="Garamond" panose="02020404030301010803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8AD932B-80BA-4D23-912C-E4867982A43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 smtClean="0">
                <a:latin typeface="Garamond" panose="02020404030301010803" pitchFamily="18" charset="0"/>
              </a:rPr>
              <a:t>How do you talk to a human?</a:t>
            </a:r>
            <a:endParaRPr lang="en-US" dirty="0">
              <a:latin typeface="Garamond" panose="02020404030301010803" pitchFamily="18" charset="0"/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n-US" dirty="0">
              <a:solidFill>
                <a:srgbClr val="C00000"/>
              </a:solidFill>
              <a:latin typeface="Garamond" panose="02020404030301010803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IN" dirty="0" smtClean="0">
                <a:latin typeface="Garamond" panose="02020404030301010803" pitchFamily="18" charset="0"/>
              </a:rPr>
              <a:t>If both know the same language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IN" dirty="0" smtClean="0">
                <a:latin typeface="Garamond" panose="02020404030301010803" pitchFamily="18" charset="0"/>
              </a:rPr>
              <a:t>Talk using the shared language</a:t>
            </a:r>
            <a:endParaRPr lang="en-IN" dirty="0">
              <a:latin typeface="Garamond" panose="02020404030301010803" pitchFamily="18" charset="0"/>
            </a:endParaRPr>
          </a:p>
          <a:p>
            <a:pPr marL="0" indent="0">
              <a:buNone/>
            </a:pPr>
            <a:endParaRPr lang="en-IN" dirty="0">
              <a:latin typeface="Garamond" panose="02020404030301010803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>
                <a:latin typeface="Garamond" panose="02020404030301010803" pitchFamily="18" charset="0"/>
              </a:rPr>
              <a:t>If both don’t know the same language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>
                <a:latin typeface="Garamond" panose="02020404030301010803" pitchFamily="18" charset="0"/>
              </a:rPr>
              <a:t>Talk using shared body language</a:t>
            </a:r>
            <a:endParaRPr lang="en-IN" dirty="0">
              <a:latin typeface="Garamond" panose="02020404030301010803" pitchFamily="18" charset="0"/>
            </a:endParaRPr>
          </a:p>
          <a:p>
            <a:pPr marL="0" indent="0">
              <a:buNone/>
            </a:pPr>
            <a:endParaRPr lang="en-IN" dirty="0">
              <a:latin typeface="Garamond" panose="02020404030301010803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IN" dirty="0" smtClean="0">
                <a:latin typeface="Garamond" panose="02020404030301010803" pitchFamily="18" charset="0"/>
              </a:rPr>
              <a:t>If both don’t know the same language and can’t see each other</a:t>
            </a:r>
            <a:endParaRPr lang="en-IN" dirty="0">
              <a:latin typeface="Garamond" panose="02020404030301010803" pitchFamily="18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3200" dirty="0" smtClean="0">
                <a:latin typeface="Garamond" panose="02020404030301010803" pitchFamily="18" charset="0"/>
              </a:rPr>
              <a:t>Can’t really communicate</a:t>
            </a:r>
            <a:endParaRPr lang="en-IN" sz="3200" dirty="0">
              <a:latin typeface="Garamond" panose="02020404030301010803" pitchFamily="18" charset="0"/>
            </a:endParaRPr>
          </a:p>
          <a:p>
            <a:pPr marL="0" indent="0">
              <a:buNone/>
            </a:pPr>
            <a:endParaRPr lang="en-IN" dirty="0">
              <a:latin typeface="Garamond" panose="02020404030301010803" pitchFamily="18" charset="0"/>
            </a:endParaRPr>
          </a:p>
          <a:p>
            <a:pPr marL="0" indent="0">
              <a:buNone/>
            </a:pPr>
            <a:endParaRPr lang="en-IN" dirty="0">
              <a:latin typeface="Garamond" panose="02020404030301010803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29878128-9363-430C-ACE3-DA24FC6C04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pPr/>
              <a:t>4</a:t>
            </a:fld>
            <a:endParaRPr lang="en-GB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xmlns="" id="{78AD932B-80BA-4D23-912C-E4867982A439}"/>
              </a:ext>
            </a:extLst>
          </p:cNvPr>
          <p:cNvSpPr txBox="1">
            <a:spLocks/>
          </p:cNvSpPr>
          <p:nvPr/>
        </p:nvSpPr>
        <p:spPr>
          <a:xfrm>
            <a:off x="6197600" y="1646237"/>
            <a:ext cx="538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lang="en-US" sz="2800" kern="1200" dirty="0" smtClean="0">
              <a:solidFill>
                <a:schemeClr val="tx1"/>
              </a:solidFill>
              <a:latin typeface="Garamond" panose="02020404030301010803" pitchFamily="18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lang="en-US" sz="2800" kern="1200" dirty="0" smtClean="0">
              <a:solidFill>
                <a:schemeClr val="tx1"/>
              </a:solidFill>
              <a:latin typeface="Garamond" panose="02020404030301010803" pitchFamily="18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lang="en-US" sz="2800" kern="1200" dirty="0" smtClean="0">
              <a:solidFill>
                <a:schemeClr val="tx1"/>
              </a:solidFill>
              <a:latin typeface="Garamond" panose="02020404030301010803" pitchFamily="18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lang="en-US" sz="2800" kern="1200" dirty="0" smtClean="0">
              <a:solidFill>
                <a:schemeClr val="tx1"/>
              </a:solidFill>
              <a:latin typeface="Garamond" panose="02020404030301010803" pitchFamily="18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lang="en-US" sz="2800" kern="1200" dirty="0" smtClean="0">
              <a:solidFill>
                <a:schemeClr val="tx1"/>
              </a:solidFill>
              <a:latin typeface="Garamond" panose="02020404030301010803" pitchFamily="18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How do you talk to a Turing machine? 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  <a:sym typeface="Wingdings" panose="05000000000000000000" pitchFamily="2" charset="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IN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It has no body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IN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Have to talk to it in its language</a:t>
            </a:r>
            <a:endParaRPr kumimoji="0" lang="en-IN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IN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IN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Need to learn its language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Or a language that</a:t>
            </a:r>
            <a:r>
              <a:rPr lang="en-US" sz="3200" kern="1200" dirty="0" smtClean="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rPr>
              <a:t> can be automatically translated to its language</a:t>
            </a:r>
            <a:endParaRPr kumimoji="0" lang="en-IN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IN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IN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  <p:pic>
        <p:nvPicPr>
          <p:cNvPr id="7" name="Picture 6" descr="turing-machine-5-63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05600" y="1184922"/>
            <a:ext cx="4800600" cy="2701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3418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6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6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F87ADDF-4D9B-4ADA-B704-522EDFE063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096962"/>
          </a:xfrm>
        </p:spPr>
        <p:txBody>
          <a:bodyPr>
            <a:normAutofit/>
          </a:bodyPr>
          <a:lstStyle/>
          <a:p>
            <a:pPr algn="l"/>
            <a:r>
              <a:rPr lang="en-IN" sz="4800" dirty="0">
                <a:solidFill>
                  <a:srgbClr val="4117A9"/>
                </a:solidFill>
                <a:latin typeface="Garamond" panose="02020404030301010803" pitchFamily="18" charset="0"/>
              </a:rPr>
              <a:t>Course Schedule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8AD932B-80BA-4D23-912C-E4867982A4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95400"/>
            <a:ext cx="11277600" cy="5287961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IN" sz="3500" dirty="0">
                <a:latin typeface="Garamond" panose="02020404030301010803" pitchFamily="18" charset="0"/>
              </a:rPr>
              <a:t>Lectures: M</a:t>
            </a:r>
            <a:r>
              <a:rPr lang="en-IN" sz="3500" dirty="0" smtClean="0">
                <a:latin typeface="Garamond" panose="02020404030301010803" pitchFamily="18" charset="0"/>
              </a:rPr>
              <a:t>, </a:t>
            </a:r>
            <a:r>
              <a:rPr lang="en-IN" sz="3500" dirty="0" err="1" smtClean="0">
                <a:latin typeface="Garamond" panose="02020404030301010803" pitchFamily="18" charset="0"/>
              </a:rPr>
              <a:t>Tu</a:t>
            </a:r>
            <a:r>
              <a:rPr lang="en-IN" sz="3500" dirty="0" smtClean="0">
                <a:latin typeface="Garamond" panose="02020404030301010803" pitchFamily="18" charset="0"/>
              </a:rPr>
              <a:t>, W </a:t>
            </a:r>
            <a:r>
              <a:rPr lang="en-IN" sz="3500" dirty="0">
                <a:latin typeface="Garamond" panose="02020404030301010803" pitchFamily="18" charset="0"/>
              </a:rPr>
              <a:t>1200-1300 (in </a:t>
            </a:r>
            <a:r>
              <a:rPr lang="en-IN" sz="3500" dirty="0">
                <a:solidFill>
                  <a:srgbClr val="FF0000"/>
                </a:solidFill>
                <a:latin typeface="Garamond" panose="02020404030301010803" pitchFamily="18" charset="0"/>
              </a:rPr>
              <a:t>L-20</a:t>
            </a:r>
            <a:r>
              <a:rPr lang="en-IN" sz="3000" dirty="0" smtClean="0">
                <a:latin typeface="Garamond" panose="02020404030301010803" pitchFamily="18" charset="0"/>
              </a:rPr>
              <a:t>)</a:t>
            </a:r>
            <a:endParaRPr lang="en-IN" sz="3000" dirty="0">
              <a:latin typeface="Garamond" panose="02020404030301010803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IN" sz="3500" dirty="0">
                <a:latin typeface="Garamond" panose="02020404030301010803" pitchFamily="18" charset="0"/>
              </a:rPr>
              <a:t>Tutorial: Fri 1200-1300 (</a:t>
            </a:r>
            <a:r>
              <a:rPr lang="en-IN" sz="3500" dirty="0">
                <a:solidFill>
                  <a:srgbClr val="FF0000"/>
                </a:solidFill>
                <a:latin typeface="Garamond" panose="02020404030301010803" pitchFamily="18" charset="0"/>
              </a:rPr>
              <a:t>Tutorial Block </a:t>
            </a:r>
            <a:r>
              <a:rPr lang="en-IN" sz="3500" dirty="0">
                <a:latin typeface="Garamond" panose="02020404030301010803" pitchFamily="18" charset="0"/>
              </a:rPr>
              <a:t>rooms). More info in later </a:t>
            </a:r>
            <a:r>
              <a:rPr lang="en-IN" sz="3500" dirty="0" smtClean="0">
                <a:latin typeface="Garamond" panose="02020404030301010803" pitchFamily="18" charset="0"/>
              </a:rPr>
              <a:t>slides</a:t>
            </a:r>
          </a:p>
          <a:p>
            <a:pPr>
              <a:buFont typeface="Wingdings" panose="05000000000000000000" pitchFamily="2" charset="2"/>
              <a:buChar char="§"/>
            </a:pPr>
            <a:endParaRPr lang="en-IN" sz="3500" dirty="0" smtClean="0">
              <a:latin typeface="Garamond" panose="02020404030301010803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IN" sz="3500" dirty="0" smtClean="0">
              <a:latin typeface="Garamond" panose="02020404030301010803" pitchFamily="18" charset="0"/>
            </a:endParaRPr>
          </a:p>
          <a:p>
            <a:pPr>
              <a:buNone/>
            </a:pPr>
            <a:endParaRPr lang="en-IN" sz="3500" dirty="0">
              <a:latin typeface="Garamond" panose="02020404030301010803" pitchFamily="18" charset="0"/>
            </a:endParaRPr>
          </a:p>
          <a:p>
            <a:pPr marL="0" indent="0">
              <a:buNone/>
            </a:pPr>
            <a:endParaRPr lang="en-IN" sz="3000" dirty="0">
              <a:latin typeface="Garamond" panose="02020404030301010803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IN" sz="3500" dirty="0">
                <a:latin typeface="Garamond" panose="02020404030301010803" pitchFamily="18" charset="0"/>
              </a:rPr>
              <a:t>Labs: M/Tu/W/Th 1400-1700 (</a:t>
            </a:r>
            <a:r>
              <a:rPr lang="en-IN" sz="3500" dirty="0">
                <a:solidFill>
                  <a:srgbClr val="FF0000"/>
                </a:solidFill>
                <a:latin typeface="Garamond" panose="02020404030301010803" pitchFamily="18" charset="0"/>
              </a:rPr>
              <a:t>New Core Lab</a:t>
            </a:r>
            <a:r>
              <a:rPr lang="en-IN" sz="3500" dirty="0">
                <a:latin typeface="Garamond" panose="02020404030301010803" pitchFamily="18" charset="0"/>
              </a:rPr>
              <a:t>). You will attend only </a:t>
            </a:r>
            <a:r>
              <a:rPr lang="en-IN" sz="3500" b="1" u="sng" dirty="0">
                <a:solidFill>
                  <a:srgbClr val="FF0000"/>
                </a:solidFill>
                <a:latin typeface="Garamond" panose="02020404030301010803" pitchFamily="18" charset="0"/>
              </a:rPr>
              <a:t>one</a:t>
            </a:r>
            <a:r>
              <a:rPr lang="en-IN" sz="3500" dirty="0">
                <a:latin typeface="Garamond" panose="02020404030301010803" pitchFamily="18" charset="0"/>
              </a:rPr>
              <a:t> of these 4 days depending on your section. More info in later slides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xmlns="" id="{296FFC28-CB16-4AB3-BC89-6B475F86F1C5}"/>
              </a:ext>
            </a:extLst>
          </p:cNvPr>
          <p:cNvSpPr/>
          <p:nvPr/>
        </p:nvSpPr>
        <p:spPr>
          <a:xfrm>
            <a:off x="381000" y="2838421"/>
            <a:ext cx="2514600" cy="10969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 dirty="0"/>
              <a:t>Lectures</a:t>
            </a:r>
          </a:p>
          <a:p>
            <a:pPr algn="ctr"/>
            <a:r>
              <a:rPr lang="en-IN" sz="2400" dirty="0"/>
              <a:t>(</a:t>
            </a:r>
            <a:r>
              <a:rPr lang="en-IN" sz="2400" dirty="0" err="1"/>
              <a:t>Mon,Tu,Wed</a:t>
            </a:r>
            <a:r>
              <a:rPr lang="en-IN" sz="2400" dirty="0"/>
              <a:t>)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E8FA816D-4969-43ED-9A24-9F3ABE0C4A99}"/>
              </a:ext>
            </a:extLst>
          </p:cNvPr>
          <p:cNvSpPr/>
          <p:nvPr/>
        </p:nvSpPr>
        <p:spPr>
          <a:xfrm>
            <a:off x="4572000" y="2838421"/>
            <a:ext cx="2362200" cy="10969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 dirty="0"/>
              <a:t>Tutorial</a:t>
            </a:r>
          </a:p>
          <a:p>
            <a:pPr algn="ctr"/>
            <a:r>
              <a:rPr lang="en-IN" sz="2400" dirty="0"/>
              <a:t>(Friday)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E58F8353-8B03-4393-B19B-373465F980A2}"/>
              </a:ext>
            </a:extLst>
          </p:cNvPr>
          <p:cNvSpPr/>
          <p:nvPr/>
        </p:nvSpPr>
        <p:spPr>
          <a:xfrm>
            <a:off x="8610600" y="2819400"/>
            <a:ext cx="3307030" cy="10969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 dirty="0"/>
              <a:t>Lab</a:t>
            </a:r>
          </a:p>
          <a:p>
            <a:pPr algn="ctr"/>
            <a:r>
              <a:rPr lang="en-IN" sz="2400" dirty="0"/>
              <a:t>(Next Week’s Mon/Tu/Wed/</a:t>
            </a:r>
            <a:r>
              <a:rPr lang="en-IN" sz="2400" dirty="0" err="1"/>
              <a:t>Thur</a:t>
            </a:r>
            <a:r>
              <a:rPr lang="en-IN" sz="2400" dirty="0"/>
              <a:t>)</a:t>
            </a:r>
          </a:p>
        </p:txBody>
      </p:sp>
      <p:sp>
        <p:nvSpPr>
          <p:cNvPr id="7" name="Arrow: Down 6">
            <a:extLst>
              <a:ext uri="{FF2B5EF4-FFF2-40B4-BE49-F238E27FC236}">
                <a16:creationId xmlns:a16="http://schemas.microsoft.com/office/drawing/2014/main" xmlns="" id="{071776CB-4AA3-47B8-BB6D-4F79EB1829F3}"/>
              </a:ext>
            </a:extLst>
          </p:cNvPr>
          <p:cNvSpPr/>
          <p:nvPr/>
        </p:nvSpPr>
        <p:spPr>
          <a:xfrm rot="16200000">
            <a:off x="3508743" y="2552245"/>
            <a:ext cx="457201" cy="166931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278E5646-867F-4615-A8E0-D8C1E50DAE94}"/>
              </a:ext>
            </a:extLst>
          </p:cNvPr>
          <p:cNvSpPr txBox="1"/>
          <p:nvPr/>
        </p:nvSpPr>
        <p:spPr>
          <a:xfrm>
            <a:off x="8153400" y="4038600"/>
            <a:ext cx="441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dirty="0">
                <a:latin typeface="+mj-lt"/>
              </a:rPr>
              <a:t>Hands-on </a:t>
            </a:r>
            <a:r>
              <a:rPr lang="en-IN" sz="2400" dirty="0" smtClean="0">
                <a:latin typeface="+mj-lt"/>
              </a:rPr>
              <a:t>practice of </a:t>
            </a:r>
            <a:r>
              <a:rPr lang="en-IN" sz="2400" dirty="0">
                <a:latin typeface="+mj-lt"/>
              </a:rPr>
              <a:t>what you studied </a:t>
            </a:r>
            <a:r>
              <a:rPr lang="en-IN" sz="2400" dirty="0" smtClean="0">
                <a:latin typeface="+mj-lt"/>
              </a:rPr>
              <a:t>the </a:t>
            </a:r>
            <a:r>
              <a:rPr lang="en-IN" sz="2400" dirty="0">
                <a:latin typeface="+mj-lt"/>
              </a:rPr>
              <a:t>previous week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9D260841-6E00-451F-A61E-39400B2660C6}"/>
              </a:ext>
            </a:extLst>
          </p:cNvPr>
          <p:cNvSpPr txBox="1"/>
          <p:nvPr/>
        </p:nvSpPr>
        <p:spPr>
          <a:xfrm>
            <a:off x="3733800" y="4122003"/>
            <a:ext cx="4267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dirty="0">
                <a:latin typeface="+mj-lt"/>
              </a:rPr>
              <a:t>Doubt-clearance session for the week’s lectures + minor quiz</a:t>
            </a:r>
          </a:p>
        </p:txBody>
      </p:sp>
      <p:sp>
        <p:nvSpPr>
          <p:cNvPr id="10" name="Arrow: Down 9">
            <a:extLst>
              <a:ext uri="{FF2B5EF4-FFF2-40B4-BE49-F238E27FC236}">
                <a16:creationId xmlns:a16="http://schemas.microsoft.com/office/drawing/2014/main" xmlns="" id="{2578F2C4-4934-40EF-A892-F281F13A9961}"/>
              </a:ext>
            </a:extLst>
          </p:cNvPr>
          <p:cNvSpPr/>
          <p:nvPr/>
        </p:nvSpPr>
        <p:spPr>
          <a:xfrm rot="16200000">
            <a:off x="7554432" y="2538069"/>
            <a:ext cx="457201" cy="166931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xmlns="" id="{D062AF1C-DAC5-483B-861D-4DF7FA7C24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pPr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000009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/>
      <p:bldP spid="9" grpId="0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F87ADDF-4D9B-4ADA-B704-522EDFE063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096962"/>
          </a:xfrm>
        </p:spPr>
        <p:txBody>
          <a:bodyPr>
            <a:normAutofit/>
          </a:bodyPr>
          <a:lstStyle/>
          <a:p>
            <a:pPr algn="l"/>
            <a:r>
              <a:rPr lang="en-IN" sz="4800" dirty="0">
                <a:solidFill>
                  <a:srgbClr val="4117A9"/>
                </a:solidFill>
                <a:latin typeface="Garamond" panose="02020404030301010803" pitchFamily="18" charset="0"/>
              </a:rPr>
              <a:t>The Locations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E6DE9C35-F64B-4966-8E3C-6C0E9B58FF4F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4599" y="1752600"/>
            <a:ext cx="7496417" cy="4267191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xmlns="" id="{311FCD7C-F07A-43FC-8570-282467704749}"/>
              </a:ext>
            </a:extLst>
          </p:cNvPr>
          <p:cNvCxnSpPr>
            <a:cxnSpLocks/>
          </p:cNvCxnSpPr>
          <p:nvPr/>
        </p:nvCxnSpPr>
        <p:spPr>
          <a:xfrm>
            <a:off x="2108946" y="2863478"/>
            <a:ext cx="762000" cy="19186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xmlns="" id="{0AB66962-8F32-47AC-82B9-00635F957A0B}"/>
              </a:ext>
            </a:extLst>
          </p:cNvPr>
          <p:cNvCxnSpPr>
            <a:cxnSpLocks/>
          </p:cNvCxnSpPr>
          <p:nvPr/>
        </p:nvCxnSpPr>
        <p:spPr>
          <a:xfrm>
            <a:off x="2318172" y="4106070"/>
            <a:ext cx="609600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xmlns="" id="{6A7292AE-DCCD-428A-9B22-9ED899A72932}"/>
              </a:ext>
            </a:extLst>
          </p:cNvPr>
          <p:cNvCxnSpPr>
            <a:cxnSpLocks/>
          </p:cNvCxnSpPr>
          <p:nvPr/>
        </p:nvCxnSpPr>
        <p:spPr>
          <a:xfrm flipH="1" flipV="1">
            <a:off x="8849388" y="2011985"/>
            <a:ext cx="1219200" cy="7831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4C0336C9-B027-4460-A86D-E7EA2DB70392}"/>
              </a:ext>
            </a:extLst>
          </p:cNvPr>
          <p:cNvSpPr txBox="1"/>
          <p:nvPr/>
        </p:nvSpPr>
        <p:spPr>
          <a:xfrm>
            <a:off x="227702" y="3688667"/>
            <a:ext cx="23935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New Lecture Halls (L20 and others)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B4EC836C-459A-4C5C-A928-B1DA2B488A45}"/>
              </a:ext>
            </a:extLst>
          </p:cNvPr>
          <p:cNvSpPr txBox="1"/>
          <p:nvPr/>
        </p:nvSpPr>
        <p:spPr>
          <a:xfrm>
            <a:off x="10068588" y="1918920"/>
            <a:ext cx="19408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New Core Lab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5B879737-5B46-454A-8238-11185C66FB71}"/>
              </a:ext>
            </a:extLst>
          </p:cNvPr>
          <p:cNvSpPr txBox="1"/>
          <p:nvPr/>
        </p:nvSpPr>
        <p:spPr>
          <a:xfrm>
            <a:off x="1142999" y="2523003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Tutorial   </a:t>
            </a:r>
          </a:p>
          <a:p>
            <a:r>
              <a:rPr lang="en-IN" dirty="0"/>
              <a:t> Block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F14BD6FD-A0A1-458D-AAA3-1B1D27D6F7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801256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F87ADDF-4D9B-4ADA-B704-522EDFE063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096962"/>
          </a:xfrm>
        </p:spPr>
        <p:txBody>
          <a:bodyPr>
            <a:normAutofit/>
          </a:bodyPr>
          <a:lstStyle/>
          <a:p>
            <a:pPr algn="l"/>
            <a:r>
              <a:rPr lang="en-IN" sz="4800" dirty="0">
                <a:solidFill>
                  <a:srgbClr val="4117A9"/>
                </a:solidFill>
                <a:latin typeface="Garamond" panose="02020404030301010803" pitchFamily="18" charset="0"/>
              </a:rPr>
              <a:t>Admin and Faculty Tutors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xmlns="" id="{6BF9B648-C7AD-4440-83EA-29C445829CC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018465200"/>
              </p:ext>
            </p:extLst>
          </p:nvPr>
        </p:nvGraphicFramePr>
        <p:xfrm>
          <a:off x="609600" y="1683124"/>
          <a:ext cx="4724400" cy="1676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11020">
                  <a:extLst>
                    <a:ext uri="{9D8B030D-6E8A-4147-A177-3AD203B41FA5}">
                      <a16:colId xmlns:a16="http://schemas.microsoft.com/office/drawing/2014/main" xmlns="" val="2567367208"/>
                    </a:ext>
                  </a:extLst>
                </a:gridCol>
                <a:gridCol w="2913380">
                  <a:extLst>
                    <a:ext uri="{9D8B030D-6E8A-4147-A177-3AD203B41FA5}">
                      <a16:colId xmlns:a16="http://schemas.microsoft.com/office/drawing/2014/main" xmlns="" val="2712314196"/>
                    </a:ext>
                  </a:extLst>
                </a:gridCol>
              </a:tblGrid>
              <a:tr h="1676400"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762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IN" b="1" dirty="0"/>
                        <a:t>Hrishikesh </a:t>
                      </a:r>
                      <a:r>
                        <a:rPr lang="en-IN" b="1" dirty="0" err="1"/>
                        <a:t>Terdalkar</a:t>
                      </a:r>
                      <a:endParaRPr lang="en-IN" b="1" dirty="0"/>
                    </a:p>
                    <a:p>
                      <a:r>
                        <a:rPr lang="en-IN" b="1" dirty="0">
                          <a:hlinkClick r:id="rId2"/>
                        </a:rPr>
                        <a:t>hrishirt@cse.iitk.ac.in</a:t>
                      </a:r>
                      <a:r>
                        <a:rPr lang="en-IN" b="1" dirty="0"/>
                        <a:t> </a:t>
                      </a:r>
                    </a:p>
                    <a:p>
                      <a:endParaRPr lang="en-IN" b="1" dirty="0"/>
                    </a:p>
                    <a:p>
                      <a:r>
                        <a:rPr lang="en-IN" b="1" dirty="0"/>
                        <a:t>Hindi, Marathi, English</a:t>
                      </a:r>
                    </a:p>
                    <a:p>
                      <a:r>
                        <a:rPr lang="en-IN" b="1" dirty="0">
                          <a:solidFill>
                            <a:srgbClr val="FF0000"/>
                          </a:solidFill>
                        </a:rPr>
                        <a:t>(Admin Tutor)</a:t>
                      </a:r>
                    </a:p>
                  </a:txBody>
                  <a:tcPr>
                    <a:lnL w="762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3812973242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xmlns="" id="{85A61EF3-7923-468E-8455-DDAAD64C6A1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18736275"/>
              </p:ext>
            </p:extLst>
          </p:nvPr>
        </p:nvGraphicFramePr>
        <p:xfrm>
          <a:off x="6781800" y="1683124"/>
          <a:ext cx="4724400" cy="1676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11020">
                  <a:extLst>
                    <a:ext uri="{9D8B030D-6E8A-4147-A177-3AD203B41FA5}">
                      <a16:colId xmlns:a16="http://schemas.microsoft.com/office/drawing/2014/main" xmlns="" val="2567367208"/>
                    </a:ext>
                  </a:extLst>
                </a:gridCol>
                <a:gridCol w="2913380">
                  <a:extLst>
                    <a:ext uri="{9D8B030D-6E8A-4147-A177-3AD203B41FA5}">
                      <a16:colId xmlns:a16="http://schemas.microsoft.com/office/drawing/2014/main" xmlns="" val="2712314196"/>
                    </a:ext>
                  </a:extLst>
                </a:gridCol>
              </a:tblGrid>
              <a:tr h="1676400"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762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IN" b="1" dirty="0" err="1"/>
                        <a:t>Shubhangi</a:t>
                      </a:r>
                      <a:r>
                        <a:rPr lang="en-IN" b="1" dirty="0"/>
                        <a:t> Agarwal</a:t>
                      </a:r>
                    </a:p>
                    <a:p>
                      <a:r>
                        <a:rPr lang="en-IN" b="1" dirty="0">
                          <a:hlinkClick r:id="rId3"/>
                        </a:rPr>
                        <a:t>sagarwal@cse.iitk.ac.in</a:t>
                      </a:r>
                      <a:r>
                        <a:rPr lang="en-IN" b="1" dirty="0"/>
                        <a:t> </a:t>
                      </a:r>
                    </a:p>
                    <a:p>
                      <a:endParaRPr lang="en-IN" b="1" dirty="0"/>
                    </a:p>
                    <a:p>
                      <a:r>
                        <a:rPr lang="en-IN" b="1" dirty="0"/>
                        <a:t>Hindi, English</a:t>
                      </a:r>
                    </a:p>
                    <a:p>
                      <a:r>
                        <a:rPr lang="en-IN" b="1" dirty="0">
                          <a:solidFill>
                            <a:srgbClr val="FF0000"/>
                          </a:solidFill>
                        </a:rPr>
                        <a:t>(Admin Tutor)</a:t>
                      </a:r>
                    </a:p>
                  </a:txBody>
                  <a:tcPr>
                    <a:lnL w="762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3812973242"/>
                  </a:ext>
                </a:extLst>
              </a:tr>
            </a:tbl>
          </a:graphicData>
        </a:graphic>
      </p:graphicFrame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xmlns="" id="{56E263CE-76B7-41BD-98BC-0CA3F790E1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941788926"/>
              </p:ext>
            </p:extLst>
          </p:nvPr>
        </p:nvGraphicFramePr>
        <p:xfrm>
          <a:off x="618565" y="4267200"/>
          <a:ext cx="4724400" cy="1676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11020">
                  <a:extLst>
                    <a:ext uri="{9D8B030D-6E8A-4147-A177-3AD203B41FA5}">
                      <a16:colId xmlns:a16="http://schemas.microsoft.com/office/drawing/2014/main" xmlns="" val="2567367208"/>
                    </a:ext>
                  </a:extLst>
                </a:gridCol>
                <a:gridCol w="2913380">
                  <a:extLst>
                    <a:ext uri="{9D8B030D-6E8A-4147-A177-3AD203B41FA5}">
                      <a16:colId xmlns:a16="http://schemas.microsoft.com/office/drawing/2014/main" xmlns="" val="2712314196"/>
                    </a:ext>
                  </a:extLst>
                </a:gridCol>
              </a:tblGrid>
              <a:tr h="1676400"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762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IN" b="1" dirty="0"/>
                        <a:t>Nitin Kumar Singh</a:t>
                      </a:r>
                    </a:p>
                    <a:p>
                      <a:r>
                        <a:rPr lang="en-IN" b="1" dirty="0">
                          <a:hlinkClick r:id="rId4"/>
                        </a:rPr>
                        <a:t>nitinks@cse.iitk.ac.in</a:t>
                      </a:r>
                      <a:r>
                        <a:rPr lang="en-IN" b="1" dirty="0"/>
                        <a:t> </a:t>
                      </a:r>
                    </a:p>
                    <a:p>
                      <a:endParaRPr lang="en-IN" b="1" dirty="0"/>
                    </a:p>
                    <a:p>
                      <a:r>
                        <a:rPr lang="en-IN" b="1" dirty="0"/>
                        <a:t>Hindi, English</a:t>
                      </a:r>
                    </a:p>
                    <a:p>
                      <a:r>
                        <a:rPr lang="en-IN" b="1" dirty="0">
                          <a:solidFill>
                            <a:srgbClr val="FF0000"/>
                          </a:solidFill>
                        </a:rPr>
                        <a:t>(Admin Tutor)</a:t>
                      </a:r>
                    </a:p>
                  </a:txBody>
                  <a:tcPr>
                    <a:lnL w="762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3812973242"/>
                  </a:ext>
                </a:extLst>
              </a:tr>
            </a:tbl>
          </a:graphicData>
        </a:graphic>
      </p:graphicFrame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xmlns="" id="{1C78C3A6-0596-4B9F-94CA-E19C3AA47B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246782025"/>
              </p:ext>
            </p:extLst>
          </p:nvPr>
        </p:nvGraphicFramePr>
        <p:xfrm>
          <a:off x="6790765" y="4267200"/>
          <a:ext cx="4724400" cy="1676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11020">
                  <a:extLst>
                    <a:ext uri="{9D8B030D-6E8A-4147-A177-3AD203B41FA5}">
                      <a16:colId xmlns:a16="http://schemas.microsoft.com/office/drawing/2014/main" xmlns="" val="2567367208"/>
                    </a:ext>
                  </a:extLst>
                </a:gridCol>
                <a:gridCol w="2913380">
                  <a:extLst>
                    <a:ext uri="{9D8B030D-6E8A-4147-A177-3AD203B41FA5}">
                      <a16:colId xmlns:a16="http://schemas.microsoft.com/office/drawing/2014/main" xmlns="" val="2712314196"/>
                    </a:ext>
                  </a:extLst>
                </a:gridCol>
              </a:tblGrid>
              <a:tr h="1676400"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762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IN" b="1" dirty="0" err="1"/>
                        <a:t>Dr.</a:t>
                      </a:r>
                      <a:r>
                        <a:rPr lang="en-IN" b="1" dirty="0"/>
                        <a:t> </a:t>
                      </a:r>
                      <a:r>
                        <a:rPr lang="en-IN" b="1" dirty="0" err="1"/>
                        <a:t>Biswabandan</a:t>
                      </a:r>
                      <a:r>
                        <a:rPr lang="en-IN" b="1" dirty="0"/>
                        <a:t> Panda</a:t>
                      </a:r>
                    </a:p>
                    <a:p>
                      <a:r>
                        <a:rPr lang="en-IN" b="1" dirty="0">
                          <a:hlinkClick r:id="rId5"/>
                        </a:rPr>
                        <a:t>biswap@cse.iitk.ac.in</a:t>
                      </a:r>
                      <a:endParaRPr lang="en-IN" b="1" dirty="0"/>
                    </a:p>
                    <a:p>
                      <a:endParaRPr lang="en-IN" b="1" dirty="0"/>
                    </a:p>
                    <a:p>
                      <a:r>
                        <a:rPr lang="en-IN" b="1" dirty="0"/>
                        <a:t>Hindi, Odia, English</a:t>
                      </a:r>
                    </a:p>
                    <a:p>
                      <a:r>
                        <a:rPr lang="en-IN" b="1" dirty="0"/>
                        <a:t>(Faculty Tutor)</a:t>
                      </a:r>
                    </a:p>
                  </a:txBody>
                  <a:tcPr>
                    <a:lnL w="762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3812973242"/>
                  </a:ext>
                </a:extLst>
              </a:tr>
            </a:tbl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C6F21B86-0E7A-4691-BC8E-3F1D0306C681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934200" y="4343400"/>
            <a:ext cx="1524000" cy="1524000"/>
          </a:xfrm>
          <a:prstGeom prst="rect">
            <a:avLst/>
          </a:prstGeom>
        </p:spPr>
      </p:pic>
      <p:pic>
        <p:nvPicPr>
          <p:cNvPr id="1030" name="Picture 6" descr="https://www.cse.iitk.ac.in/profileimages/nitinks.jpg">
            <a:extLst>
              <a:ext uri="{FF2B5EF4-FFF2-40B4-BE49-F238E27FC236}">
                <a16:creationId xmlns:a16="http://schemas.microsoft.com/office/drawing/2014/main" xmlns="" id="{D63AE0C2-38FC-4415-A960-E2164B94E6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6600" y="4319693"/>
            <a:ext cx="15240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xmlns="" id="{80D9795C-3B7C-40D3-8154-C955644A1C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29437" y="1715910"/>
            <a:ext cx="1528763" cy="1623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xmlns="" id="{A2B917BC-E002-47C6-8FE9-8402E8303D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4953" y="1742973"/>
            <a:ext cx="1479705" cy="1596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2E179DEE-A3A5-4263-9A95-8F4FE40AF4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1758118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F87ADDF-4D9B-4ADA-B704-522EDFE063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13915"/>
            <a:ext cx="10972800" cy="1096962"/>
          </a:xfrm>
        </p:spPr>
        <p:txBody>
          <a:bodyPr>
            <a:normAutofit/>
          </a:bodyPr>
          <a:lstStyle/>
          <a:p>
            <a:pPr algn="l"/>
            <a:r>
              <a:rPr lang="en-IN" sz="4800" dirty="0">
                <a:solidFill>
                  <a:srgbClr val="4117A9"/>
                </a:solidFill>
                <a:latin typeface="Garamond" panose="02020404030301010803" pitchFamily="18" charset="0"/>
              </a:rPr>
              <a:t>Tutorials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8AD932B-80BA-4D23-912C-E4867982A4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143000"/>
            <a:ext cx="11167730" cy="54102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IN" sz="3000" dirty="0">
                <a:latin typeface="Garamond" panose="02020404030301010803" pitchFamily="18" charset="0"/>
              </a:rPr>
              <a:t>Tutorial (Every Fri 1200-1300): The tutorial room for each section</a:t>
            </a:r>
          </a:p>
          <a:p>
            <a:pPr>
              <a:buFont typeface="Wingdings" panose="05000000000000000000" pitchFamily="2" charset="2"/>
              <a:buChar char="§"/>
            </a:pPr>
            <a:endParaRPr lang="en-IN" sz="2800" dirty="0">
              <a:latin typeface="Garamond" panose="02020404030301010803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IN" sz="2800" dirty="0">
              <a:latin typeface="Garamond" panose="02020404030301010803" pitchFamily="18" charset="0"/>
            </a:endParaRPr>
          </a:p>
          <a:p>
            <a:pPr marL="0" indent="0">
              <a:buNone/>
            </a:pPr>
            <a:endParaRPr lang="en-IN" sz="4400" dirty="0">
              <a:latin typeface="Garamond" panose="02020404030301010803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IN" sz="3000" dirty="0">
                <a:latin typeface="Garamond" panose="02020404030301010803" pitchFamily="18" charset="0"/>
              </a:rPr>
              <a:t>Tutorial will have doubt clearing session + </a:t>
            </a:r>
            <a:r>
              <a:rPr lang="en-US" sz="3000" dirty="0"/>
              <a:t>examples on lecture material</a:t>
            </a:r>
          </a:p>
          <a:p>
            <a:pPr marL="0" indent="0">
              <a:buNone/>
            </a:pPr>
            <a:endParaRPr lang="en-US" sz="3000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3000" dirty="0">
                <a:latin typeface="Garamond" panose="02020404030301010803" pitchFamily="18" charset="0"/>
              </a:rPr>
              <a:t>For some tutorials, last 10-15 minutes </a:t>
            </a:r>
            <a:r>
              <a:rPr lang="en-US" sz="3000" dirty="0" smtClean="0">
                <a:latin typeface="Garamond" panose="02020404030301010803" pitchFamily="18" charset="0"/>
              </a:rPr>
              <a:t>may </a:t>
            </a:r>
            <a:r>
              <a:rPr lang="en-US" sz="3000" dirty="0">
                <a:latin typeface="Garamond" panose="02020404030301010803" pitchFamily="18" charset="0"/>
              </a:rPr>
              <a:t>have a surprise </a:t>
            </a:r>
            <a:r>
              <a:rPr lang="en-US" sz="3000" dirty="0">
                <a:solidFill>
                  <a:srgbClr val="FF0000"/>
                </a:solidFill>
                <a:latin typeface="Garamond" panose="02020404030301010803" pitchFamily="18" charset="0"/>
              </a:rPr>
              <a:t>minor quiz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600" dirty="0">
                <a:latin typeface="Garamond" panose="02020404030301010803" pitchFamily="18" charset="0"/>
              </a:rPr>
              <a:t>The minor quizzes will be </a:t>
            </a:r>
            <a:r>
              <a:rPr lang="en-US" sz="2600" dirty="0" smtClean="0">
                <a:solidFill>
                  <a:srgbClr val="FF0000"/>
                </a:solidFill>
                <a:latin typeface="Garamond" panose="02020404030301010803" pitchFamily="18" charset="0"/>
              </a:rPr>
              <a:t>graded</a:t>
            </a:r>
            <a:endParaRPr lang="en-US" sz="3000" dirty="0">
              <a:latin typeface="Garamond" panose="02020404030301010803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3000" dirty="0">
                <a:latin typeface="Garamond" panose="02020404030301010803" pitchFamily="18" charset="0"/>
              </a:rPr>
              <a:t>First tutorial on Friday this </a:t>
            </a:r>
            <a:r>
              <a:rPr lang="en-US" sz="3000" dirty="0" smtClean="0">
                <a:latin typeface="Garamond" panose="02020404030301010803" pitchFamily="18" charset="0"/>
              </a:rPr>
              <a:t>week</a:t>
            </a:r>
            <a:endParaRPr lang="en-US" sz="3000" dirty="0">
              <a:latin typeface="Garamond" panose="02020404030301010803" pitchFamily="18" charset="0"/>
            </a:endParaRPr>
          </a:p>
          <a:p>
            <a:pPr marL="0" indent="0">
              <a:buNone/>
            </a:pPr>
            <a:endParaRPr lang="en-US" sz="3000" dirty="0"/>
          </a:p>
          <a:p>
            <a:pPr>
              <a:buFont typeface="Wingdings" panose="05000000000000000000" pitchFamily="2" charset="2"/>
              <a:buChar char="§"/>
            </a:pPr>
            <a:endParaRPr lang="en-IN" sz="3000" dirty="0">
              <a:latin typeface="Garamond" panose="02020404030301010803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IN" sz="4400" dirty="0">
              <a:latin typeface="Garamond" panose="02020404030301010803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IN" sz="4400" dirty="0">
              <a:latin typeface="Garamond" panose="02020404030301010803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IN" sz="4400" dirty="0">
              <a:latin typeface="Garamond" panose="02020404030301010803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IN" sz="4400" dirty="0">
              <a:latin typeface="Garamond" panose="02020404030301010803" pitchFamily="18" charset="0"/>
            </a:endParaRPr>
          </a:p>
          <a:p>
            <a:pPr marL="0" indent="0">
              <a:buNone/>
            </a:pPr>
            <a:endParaRPr lang="en-IN" sz="4400" dirty="0">
              <a:latin typeface="Garamond" panose="02020404030301010803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IN" dirty="0">
              <a:latin typeface="Garamond" panose="02020404030301010803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IN" dirty="0">
              <a:latin typeface="Garamond" panose="02020404030301010803" pitchFamily="18" charset="0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xmlns="" id="{AF40F3A2-6D63-4E83-ABD7-BAFF3DF955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520799426"/>
              </p:ext>
            </p:extLst>
          </p:nvPr>
        </p:nvGraphicFramePr>
        <p:xfrm>
          <a:off x="609600" y="1757916"/>
          <a:ext cx="2514600" cy="148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71207">
                  <a:extLst>
                    <a:ext uri="{9D8B030D-6E8A-4147-A177-3AD203B41FA5}">
                      <a16:colId xmlns:a16="http://schemas.microsoft.com/office/drawing/2014/main" xmlns="" val="483984694"/>
                    </a:ext>
                  </a:extLst>
                </a:gridCol>
                <a:gridCol w="2043393">
                  <a:extLst>
                    <a:ext uri="{9D8B030D-6E8A-4147-A177-3AD203B41FA5}">
                      <a16:colId xmlns:a16="http://schemas.microsoft.com/office/drawing/2014/main" xmlns="" val="173698326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IN" dirty="0"/>
                        <a:t>A</a:t>
                      </a:r>
                      <a:r>
                        <a:rPr lang="en-IN" dirty="0" smtClean="0"/>
                        <a:t>1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TB103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2785464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/>
                        <a:t>A</a:t>
                      </a:r>
                      <a:r>
                        <a:rPr lang="en-IN" dirty="0" smtClean="0"/>
                        <a:t>2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TB104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9738087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/>
                        <a:t>A</a:t>
                      </a:r>
                      <a:r>
                        <a:rPr lang="en-IN" dirty="0" smtClean="0"/>
                        <a:t>3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TB105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0633605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/>
                        <a:t>A</a:t>
                      </a:r>
                      <a:r>
                        <a:rPr lang="en-IN" dirty="0" smtClean="0"/>
                        <a:t>4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TB106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78121840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xmlns="" id="{7CD4C96D-97D9-4ED2-9C1F-13860A0B711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007551220"/>
              </p:ext>
            </p:extLst>
          </p:nvPr>
        </p:nvGraphicFramePr>
        <p:xfrm>
          <a:off x="3276600" y="1757916"/>
          <a:ext cx="2514600" cy="148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71207">
                  <a:extLst>
                    <a:ext uri="{9D8B030D-6E8A-4147-A177-3AD203B41FA5}">
                      <a16:colId xmlns:a16="http://schemas.microsoft.com/office/drawing/2014/main" xmlns="" val="483984694"/>
                    </a:ext>
                  </a:extLst>
                </a:gridCol>
                <a:gridCol w="2043393">
                  <a:extLst>
                    <a:ext uri="{9D8B030D-6E8A-4147-A177-3AD203B41FA5}">
                      <a16:colId xmlns:a16="http://schemas.microsoft.com/office/drawing/2014/main" xmlns="" val="173698326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IN" dirty="0"/>
                        <a:t>A</a:t>
                      </a:r>
                      <a:r>
                        <a:rPr lang="en-IN" dirty="0" smtClean="0"/>
                        <a:t>5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dirty="0"/>
                        <a:t>TB107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2785464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/>
                        <a:t>A</a:t>
                      </a:r>
                      <a:r>
                        <a:rPr lang="en-IN" dirty="0" smtClean="0"/>
                        <a:t>6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dirty="0"/>
                        <a:t>TB108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9738087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/>
                        <a:t>A</a:t>
                      </a:r>
                      <a:r>
                        <a:rPr lang="en-IN" dirty="0" smtClean="0"/>
                        <a:t>7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TB109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0633605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/>
                        <a:t>A</a:t>
                      </a:r>
                      <a:r>
                        <a:rPr lang="en-IN" dirty="0" smtClean="0"/>
                        <a:t>8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dirty="0"/>
                        <a:t>TB110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78121840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xmlns="" id="{6D805E7C-99B0-425A-A65D-F4B72155D8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583264000"/>
              </p:ext>
            </p:extLst>
          </p:nvPr>
        </p:nvGraphicFramePr>
        <p:xfrm>
          <a:off x="5943600" y="1757916"/>
          <a:ext cx="2667003" cy="148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xmlns="" val="483984694"/>
                    </a:ext>
                  </a:extLst>
                </a:gridCol>
                <a:gridCol w="2057403">
                  <a:extLst>
                    <a:ext uri="{9D8B030D-6E8A-4147-A177-3AD203B41FA5}">
                      <a16:colId xmlns:a16="http://schemas.microsoft.com/office/drawing/2014/main" xmlns="" val="173698326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IN" dirty="0"/>
                        <a:t>A</a:t>
                      </a:r>
                      <a:r>
                        <a:rPr lang="en-IN" dirty="0" smtClean="0"/>
                        <a:t>9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dirty="0"/>
                        <a:t>TB111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2785464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/>
                        <a:t>A</a:t>
                      </a:r>
                      <a:r>
                        <a:rPr lang="en-IN" dirty="0" smtClean="0"/>
                        <a:t>10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TB112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9738087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/>
                        <a:t>A</a:t>
                      </a:r>
                      <a:r>
                        <a:rPr lang="en-IN" dirty="0" smtClean="0"/>
                        <a:t>11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dirty="0"/>
                        <a:t>TB203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0633605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/>
                        <a:t>A</a:t>
                      </a:r>
                      <a:r>
                        <a:rPr lang="en-IN" dirty="0" smtClean="0"/>
                        <a:t>12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dirty="0"/>
                        <a:t>TB204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78121840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xmlns="" id="{36708009-A151-4095-A656-638C79F050E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412113555"/>
              </p:ext>
            </p:extLst>
          </p:nvPr>
        </p:nvGraphicFramePr>
        <p:xfrm>
          <a:off x="8758116" y="1752600"/>
          <a:ext cx="2638214" cy="741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39565">
                  <a:extLst>
                    <a:ext uri="{9D8B030D-6E8A-4147-A177-3AD203B41FA5}">
                      <a16:colId xmlns:a16="http://schemas.microsoft.com/office/drawing/2014/main" xmlns="" val="483984694"/>
                    </a:ext>
                  </a:extLst>
                </a:gridCol>
                <a:gridCol w="1998649">
                  <a:extLst>
                    <a:ext uri="{9D8B030D-6E8A-4147-A177-3AD203B41FA5}">
                      <a16:colId xmlns:a16="http://schemas.microsoft.com/office/drawing/2014/main" xmlns="" val="173698326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IN" dirty="0"/>
                        <a:t>A</a:t>
                      </a:r>
                      <a:r>
                        <a:rPr lang="en-IN" dirty="0" smtClean="0"/>
                        <a:t>13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dirty="0" smtClean="0"/>
                        <a:t>TB205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2785464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/>
                        <a:t>A</a:t>
                      </a:r>
                      <a:r>
                        <a:rPr lang="en-IN" dirty="0" smtClean="0"/>
                        <a:t>14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dirty="0" smtClean="0"/>
                        <a:t>TB207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973808700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74FCC6E3-2FC4-48B6-B446-B169BC5745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843081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F87ADDF-4D9B-4ADA-B704-522EDFE063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228600"/>
            <a:ext cx="10972800" cy="1096962"/>
          </a:xfrm>
        </p:spPr>
        <p:txBody>
          <a:bodyPr>
            <a:normAutofit/>
          </a:bodyPr>
          <a:lstStyle/>
          <a:p>
            <a:pPr algn="l"/>
            <a:r>
              <a:rPr lang="en-IN" sz="4800" dirty="0">
                <a:solidFill>
                  <a:srgbClr val="4117A9"/>
                </a:solidFill>
                <a:latin typeface="Garamond" panose="02020404030301010803" pitchFamily="18" charset="0"/>
              </a:rPr>
              <a:t>Labs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8AD932B-80BA-4D23-912C-E4867982A4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219200"/>
            <a:ext cx="11658600" cy="5562600"/>
          </a:xfrm>
        </p:spPr>
        <p:txBody>
          <a:bodyPr>
            <a:normAutofit fontScale="55000" lnSpcReduction="2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5500" dirty="0"/>
              <a:t>Lab days for each section will be as follows</a:t>
            </a:r>
          </a:p>
          <a:p>
            <a:pPr marL="457200" lvl="1" indent="0">
              <a:buNone/>
            </a:pPr>
            <a:endParaRPr lang="en-US" sz="4400" dirty="0"/>
          </a:p>
          <a:p>
            <a:pPr marL="0" indent="0">
              <a:buNone/>
            </a:pPr>
            <a:endParaRPr lang="en-US" sz="4400" dirty="0"/>
          </a:p>
          <a:p>
            <a:pPr marL="0" indent="0">
              <a:buNone/>
            </a:pPr>
            <a:endParaRPr lang="en-US" sz="4400" dirty="0"/>
          </a:p>
          <a:p>
            <a:pPr>
              <a:buFont typeface="Wingdings" panose="05000000000000000000" pitchFamily="2" charset="2"/>
              <a:buChar char="§"/>
            </a:pPr>
            <a:endParaRPr lang="en-US" sz="4400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5500" dirty="0"/>
              <a:t>In each lab, you will solve some programming problems 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4400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5500" dirty="0"/>
              <a:t>You will solve them on </a:t>
            </a:r>
            <a:r>
              <a:rPr lang="en-US" sz="5500" dirty="0" err="1">
                <a:solidFill>
                  <a:srgbClr val="FF0000"/>
                </a:solidFill>
              </a:rPr>
              <a:t>Prutor</a:t>
            </a:r>
            <a:r>
              <a:rPr lang="en-US" sz="5500" dirty="0"/>
              <a:t> website (developed at IITK)</a:t>
            </a:r>
          </a:p>
          <a:p>
            <a:pPr marL="0" indent="0">
              <a:buNone/>
            </a:pPr>
            <a:endParaRPr lang="en-US" sz="5500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5500" dirty="0"/>
              <a:t>Lab will start at 1400. Must finish by 1700. Your solutions will be </a:t>
            </a:r>
            <a:r>
              <a:rPr lang="en-US" sz="5500" dirty="0" smtClean="0">
                <a:solidFill>
                  <a:srgbClr val="FF0000"/>
                </a:solidFill>
              </a:rPr>
              <a:t>graded</a:t>
            </a:r>
            <a:endParaRPr lang="en-US" sz="5500" dirty="0"/>
          </a:p>
          <a:p>
            <a:pPr>
              <a:buFont typeface="Wingdings" panose="05000000000000000000" pitchFamily="2" charset="2"/>
              <a:buChar char="§"/>
            </a:pPr>
            <a:endParaRPr lang="en-US" sz="5500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5500" dirty="0"/>
              <a:t>First week’s lab: Not graded. </a:t>
            </a:r>
            <a:r>
              <a:rPr lang="en-US" sz="5500" dirty="0" smtClean="0">
                <a:sym typeface="Wingdings" panose="05000000000000000000" pitchFamily="2" charset="2"/>
              </a:rPr>
              <a:t> </a:t>
            </a:r>
            <a:r>
              <a:rPr lang="en-US" sz="5500" dirty="0">
                <a:sym typeface="Wingdings" panose="05000000000000000000" pitchFamily="2" charset="2"/>
              </a:rPr>
              <a:t>Just </a:t>
            </a:r>
            <a:r>
              <a:rPr lang="en-US" sz="5500" dirty="0"/>
              <a:t>familiarize yourself with </a:t>
            </a:r>
            <a:r>
              <a:rPr lang="en-US" sz="5500" dirty="0" err="1"/>
              <a:t>Prutor</a:t>
            </a:r>
            <a:r>
              <a:rPr lang="en-US" sz="5500" dirty="0"/>
              <a:t> system</a:t>
            </a:r>
          </a:p>
          <a:p>
            <a:pPr marL="0" indent="0">
              <a:buNone/>
            </a:pPr>
            <a:endParaRPr lang="en-US" sz="3400" dirty="0"/>
          </a:p>
          <a:p>
            <a:pPr>
              <a:buFont typeface="Wingdings" panose="05000000000000000000" pitchFamily="2" charset="2"/>
              <a:buChar char="§"/>
            </a:pPr>
            <a:endParaRPr lang="en-IN" sz="2800" dirty="0">
              <a:latin typeface="Garamond" panose="02020404030301010803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IN" sz="4400" dirty="0">
              <a:latin typeface="Garamond" panose="02020404030301010803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IN" sz="4400" dirty="0">
              <a:latin typeface="Garamond" panose="02020404030301010803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IN" sz="4400" dirty="0">
              <a:latin typeface="Garamond" panose="02020404030301010803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IN" sz="4400" dirty="0">
              <a:latin typeface="Garamond" panose="02020404030301010803" pitchFamily="18" charset="0"/>
            </a:endParaRPr>
          </a:p>
          <a:p>
            <a:pPr marL="0" indent="0">
              <a:buNone/>
            </a:pPr>
            <a:endParaRPr lang="en-IN" sz="4400" dirty="0">
              <a:latin typeface="Garamond" panose="02020404030301010803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IN" dirty="0">
              <a:latin typeface="Garamond" panose="02020404030301010803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IN" dirty="0">
              <a:latin typeface="Garamond" panose="02020404030301010803" pitchFamily="18" charset="0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xmlns="" id="{7BF43D2D-64D7-4DF8-96E0-2B1B5C87E6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499564016"/>
              </p:ext>
            </p:extLst>
          </p:nvPr>
        </p:nvGraphicFramePr>
        <p:xfrm>
          <a:off x="914400" y="1905000"/>
          <a:ext cx="8431559" cy="914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86000">
                  <a:extLst>
                    <a:ext uri="{9D8B030D-6E8A-4147-A177-3AD203B41FA5}">
                      <a16:colId xmlns:a16="http://schemas.microsoft.com/office/drawing/2014/main" xmlns="" val="2721669206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xmlns="" val="1410340474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xmlns="" val="2150862386"/>
                    </a:ext>
                  </a:extLst>
                </a:gridCol>
                <a:gridCol w="2868959">
                  <a:extLst>
                    <a:ext uri="{9D8B030D-6E8A-4147-A177-3AD203B41FA5}">
                      <a16:colId xmlns:a16="http://schemas.microsoft.com/office/drawing/2014/main" xmlns="" val="3564995990"/>
                    </a:ext>
                  </a:extLst>
                </a:gridCol>
              </a:tblGrid>
              <a:tr h="419100">
                <a:tc>
                  <a:txBody>
                    <a:bodyPr/>
                    <a:lstStyle/>
                    <a:p>
                      <a:r>
                        <a:rPr lang="en-IN" sz="2400" dirty="0"/>
                        <a:t>Monday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400" dirty="0"/>
                        <a:t>Tuesday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400" dirty="0"/>
                        <a:t>Wednesday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400" dirty="0"/>
                        <a:t>Thursday: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2475657"/>
                  </a:ext>
                </a:extLst>
              </a:tr>
              <a:tr h="419100">
                <a:tc>
                  <a:txBody>
                    <a:bodyPr/>
                    <a:lstStyle/>
                    <a:p>
                      <a:r>
                        <a:rPr lang="en-IN" sz="2400" dirty="0" smtClean="0"/>
                        <a:t>A4, A5, A6, A13</a:t>
                      </a:r>
                      <a:endParaRPr lang="en-IN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400" dirty="0" smtClean="0"/>
                        <a:t>A1, A2, A3</a:t>
                      </a:r>
                      <a:endParaRPr lang="en-IN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400" dirty="0" smtClean="0"/>
                        <a:t>A7, A8, A9</a:t>
                      </a:r>
                      <a:endParaRPr lang="en-IN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400" dirty="0" smtClean="0"/>
                        <a:t>A10, A11, A12, A14</a:t>
                      </a:r>
                      <a:endParaRPr lang="en-IN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72510188"/>
                  </a:ext>
                </a:extLst>
              </a:tr>
            </a:tbl>
          </a:graphicData>
        </a:graphic>
      </p:graphicFrame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637D2793-502E-42B7-906A-4FC4201900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524707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lueGrid">
  <a:themeElements>
    <a:clrScheme name="BlueGrid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ECD882"/>
      </a:accent1>
      <a:accent2>
        <a:srgbClr val="B2B2B2"/>
      </a:accent2>
      <a:accent3>
        <a:srgbClr val="8F8F8F"/>
      </a:accent3>
      <a:accent4>
        <a:srgbClr val="353A77"/>
      </a:accent4>
      <a:accent5>
        <a:srgbClr val="F4E9C1"/>
      </a:accent5>
      <a:accent6>
        <a:srgbClr val="A1A1A1"/>
      </a:accent6>
      <a:hlink>
        <a:srgbClr val="0000FF"/>
      </a:hlink>
      <a:folHlink>
        <a:srgbClr val="FF00FF"/>
      </a:folHlink>
    </a:clrScheme>
    <a:fontScheme name="BlueGrid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BlueGri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>
            <a:lumOff val="44000"/>
          </a:schemeClr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40458C"/>
            </a:solidFill>
            <a:effectLst/>
            <a:uFillTx/>
            <a:latin typeface="Verdana"/>
            <a:ea typeface="Verdana"/>
            <a:cs typeface="Verdana"/>
            <a:sym typeface="Verdan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40458C"/>
            </a:solidFill>
            <a:effectLst/>
            <a:uFillTx/>
            <a:latin typeface="Verdana"/>
            <a:ea typeface="Verdana"/>
            <a:cs typeface="Verdana"/>
            <a:sym typeface="Verdan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6868</TotalTime>
  <Words>1516</Words>
  <Application>Microsoft Office PowerPoint</Application>
  <PresentationFormat>Custom</PresentationFormat>
  <Paragraphs>367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ESC101: Fundamentals of Computing</vt:lpstr>
      <vt:lpstr>This Course</vt:lpstr>
      <vt:lpstr>Purpose of This Course</vt:lpstr>
      <vt:lpstr>Talking to a Turing machine</vt:lpstr>
      <vt:lpstr>Course Schedule</vt:lpstr>
      <vt:lpstr>The Locations</vt:lpstr>
      <vt:lpstr>Admin and Faculty Tutors</vt:lpstr>
      <vt:lpstr>Tutorials</vt:lpstr>
      <vt:lpstr>Labs</vt:lpstr>
      <vt:lpstr>Labs</vt:lpstr>
      <vt:lpstr>Grading Scheme</vt:lpstr>
      <vt:lpstr>Useful Links (please bookmark them)</vt:lpstr>
      <vt:lpstr>Course Website</vt:lpstr>
      <vt:lpstr>Lab Website (Prutor)</vt:lpstr>
      <vt:lpstr>Online Discussion Webpage (Piazza)</vt:lpstr>
      <vt:lpstr>Course Mailing List</vt:lpstr>
      <vt:lpstr>Textbooks</vt:lpstr>
      <vt:lpstr>Advanced Track (AT)</vt:lpstr>
      <vt:lpstr>Some Course-related Policies (please follow them carefully) (more info on course website)</vt:lpstr>
      <vt:lpstr>Policy on Conduct of Labs/Quizzes/Exams</vt:lpstr>
      <vt:lpstr>Copying</vt:lpstr>
      <vt:lpstr>Copying: How to Avoid?</vt:lpstr>
      <vt:lpstr>Absentee Policy</vt:lpstr>
      <vt:lpstr>Course Drop Policy</vt:lpstr>
      <vt:lpstr>Acknowledgement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ESC101: Fundamentals of Computing</dc:title>
  <dc:creator>Piyush Rai</dc:creator>
  <cp:lastModifiedBy>nisheeth</cp:lastModifiedBy>
  <cp:revision>254</cp:revision>
  <dcterms:modified xsi:type="dcterms:W3CDTF">2020-01-06T04:28:26Z</dcterms:modified>
</cp:coreProperties>
</file>