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472" r:id="rId2"/>
    <p:sldId id="543" r:id="rId3"/>
    <p:sldId id="545" r:id="rId4"/>
    <p:sldId id="546" r:id="rId5"/>
    <p:sldId id="547" r:id="rId6"/>
    <p:sldId id="548" r:id="rId7"/>
    <p:sldId id="549" r:id="rId8"/>
    <p:sldId id="526" r:id="rId9"/>
    <p:sldId id="536" r:id="rId10"/>
    <p:sldId id="538" r:id="rId11"/>
    <p:sldId id="551" r:id="rId12"/>
    <p:sldId id="539" r:id="rId13"/>
    <p:sldId id="529" r:id="rId14"/>
    <p:sldId id="540" r:id="rId15"/>
    <p:sldId id="541" r:id="rId16"/>
    <p:sldId id="55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B806AB"/>
    <a:srgbClr val="A21C8C"/>
    <a:srgbClr val="33CC33"/>
    <a:srgbClr val="060AB2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pPr/>
              <a:t>12-11-2021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89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84702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379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5613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400" y="1371600"/>
            <a:ext cx="5615517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1" y="6502401"/>
            <a:ext cx="67691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2001, 2004, Andrew W. Moore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6160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78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2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853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231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accent4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pPr/>
              <a:t>12-11-2021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8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png"/><Relationship Id="rId1" Type="http://schemas.openxmlformats.org/officeDocument/2006/relationships/tags" Target="../tags/tag6.xml"/><Relationship Id="rId6" Type="http://schemas.openxmlformats.org/officeDocument/2006/relationships/image" Target="../media/image42.png"/><Relationship Id="rId11" Type="http://schemas.openxmlformats.org/officeDocument/2006/relationships/image" Target="../media/image33.png"/><Relationship Id="rId5" Type="http://schemas.openxmlformats.org/officeDocument/2006/relationships/image" Target="../media/image41.png"/><Relationship Id="rId15" Type="http://schemas.openxmlformats.org/officeDocument/2006/relationships/image" Target="../media/image50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hyperlink" Target="https://towardsdatascience.com/gaussian-discriminant-analysis-an-example-of-generative-learning-algorithms-2e336ba7aa5c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13" y="2954516"/>
            <a:ext cx="11701636" cy="609601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Expectation Maximization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27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27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7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6769"/>
    </mc:Choice>
    <mc:Fallback>
      <p:transition spd="slow" advTm="1676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Observations on the GDA objective function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Here is a formal derivation of the MLE solution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60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6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Abadi Extra Light" panose="020B0204020104020204" pitchFamily="34" charset="0"/>
                          </a:rPr>
                          <m:t> </m:t>
                        </m:r>
                      </m:e>
                      <m: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4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45B6F7-C154-4945-8697-562DD2F437FD}"/>
                  </a:ext>
                </a:extLst>
              </p:cNvPr>
              <p:cNvSpPr txBox="1"/>
              <p:nvPr/>
            </p:nvSpPr>
            <p:spPr>
              <a:xfrm>
                <a:off x="892842" y="1717375"/>
                <a:ext cx="3213572" cy="381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acc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2400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IN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IN" sz="2400" b="0" i="0" smtClean="0"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45B6F7-C154-4945-8697-562DD2F43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42" y="1717375"/>
                <a:ext cx="3213572" cy="381643"/>
              </a:xfrm>
              <a:prstGeom prst="rect">
                <a:avLst/>
              </a:prstGeom>
              <a:blipFill>
                <a:blip r:embed="rId4" cstate="print"/>
                <a:stretch>
                  <a:fillRect l="-1705" t="-19355" r="-3030" b="-338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9DD177F-F39C-45B2-9E74-F362D5374892}"/>
                  </a:ext>
                </a:extLst>
              </p:cNvPr>
              <p:cNvSpPr txBox="1"/>
              <p:nvPr/>
            </p:nvSpPr>
            <p:spPr>
              <a:xfrm>
                <a:off x="4276131" y="1734397"/>
                <a:ext cx="3973139" cy="375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argmax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sub>
                    </m:sSub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∏"/>
                        <m:limLoc m:val="subSup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 sz="240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400" dirty="0"/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9DD177F-F39C-45B2-9E74-F362D53748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131" y="1734397"/>
                <a:ext cx="3973139" cy="375744"/>
              </a:xfrm>
              <a:prstGeom prst="rect">
                <a:avLst/>
              </a:prstGeom>
              <a:blipFill>
                <a:blip r:embed="rId5" cstate="print"/>
                <a:stretch>
                  <a:fillRect l="-1687" t="-173770" r="-1074" b="-25573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A5FBE09-851D-4F13-AACD-A47512965B7F}"/>
                  </a:ext>
                </a:extLst>
              </p:cNvPr>
              <p:cNvSpPr txBox="1"/>
              <p:nvPr/>
            </p:nvSpPr>
            <p:spPr>
              <a:xfrm>
                <a:off x="4276131" y="2403029"/>
                <a:ext cx="5061514" cy="3757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argmax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sub>
                    </m:sSub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∏"/>
                        <m:limLoc m:val="subSup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IN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 sz="24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r>
                      <a:rPr lang="en-I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I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IN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400" dirty="0">
                    <a:solidFill>
                      <a:srgbClr val="FF0000"/>
                    </a:solidFill>
                  </a:rPr>
                  <a:t> </a:t>
                </a:r>
                <a:endParaRPr lang="en-IN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A5FBE09-851D-4F13-AACD-A47512965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6131" y="2403029"/>
                <a:ext cx="5061514" cy="375744"/>
              </a:xfrm>
              <a:prstGeom prst="rect">
                <a:avLst/>
              </a:prstGeom>
              <a:blipFill>
                <a:blip r:embed="rId6" cstate="print"/>
                <a:stretch>
                  <a:fillRect l="-1324" t="-169355" r="-481" b="-2516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B2A94FC-208C-4765-9915-77CA702B7B59}"/>
                  </a:ext>
                </a:extLst>
              </p:cNvPr>
              <p:cNvSpPr txBox="1"/>
              <p:nvPr/>
            </p:nvSpPr>
            <p:spPr>
              <a:xfrm>
                <a:off x="4283716" y="3105042"/>
                <a:ext cx="7050200" cy="4195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argmax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sub>
                    </m:sSub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∏"/>
                        <m:limLoc m:val="subSup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nary>
                          <m:naryPr>
                            <m:chr m:val="∏"/>
                            <m:limLoc m:val="subSup"/>
                            <m:ctrlPr>
                              <a:rPr lang="en-I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I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I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IN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IN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IN" sz="24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𝑛𝑘</m:t>
                                    </m:r>
                                  </m:sub>
                                </m:sSub>
                              </m:sup>
                            </m:sSubSup>
                          </m:e>
                        </m:nary>
                      </m:e>
                    </m:nary>
                  </m:oMath>
                </a14:m>
                <a:r>
                  <a:rPr lang="en-IN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en-I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  <m:e>
                        <m:sSup>
                          <m:sSupPr>
                            <m:ctrlPr>
                              <a:rPr lang="en-I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IN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IN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IN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IN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IN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IN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I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Θ</m:t>
                            </m:r>
                            <m:r>
                              <a:rPr lang="en-I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IN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𝑛𝑘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IN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B2A94FC-208C-4765-9915-77CA702B7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716" y="3105042"/>
                <a:ext cx="7050200" cy="419538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E7A542-CFE0-4CDF-A1D7-519DDDF7BB8D}"/>
                  </a:ext>
                </a:extLst>
              </p:cNvPr>
              <p:cNvSpPr txBox="1"/>
              <p:nvPr/>
            </p:nvSpPr>
            <p:spPr>
              <a:xfrm>
                <a:off x="4202185" y="3713837"/>
                <a:ext cx="6623288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∏"/>
                              <m:limLoc m:val="subSup"/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[</m:t>
                                      </m:r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IN" sz="240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)]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𝑛𝑘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2E7A542-CFE0-4CDF-A1D7-519DDDF7B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185" y="3713837"/>
                <a:ext cx="6623288" cy="755913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9DB6064-79B0-4EF4-99EB-D8B35669D526}"/>
                  </a:ext>
                </a:extLst>
              </p:cNvPr>
              <p:cNvSpPr txBox="1"/>
              <p:nvPr/>
            </p:nvSpPr>
            <p:spPr>
              <a:xfrm>
                <a:off x="3840336" y="4548687"/>
                <a:ext cx="7022435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IN" sz="2400" b="0" i="1" smtClean="0">
                          <a:solidFill>
                            <a:srgbClr val="A21C8C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∏"/>
                              <m:limLoc m:val="subSup"/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[</m:t>
                                      </m:r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IN" sz="24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IN" sz="240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)]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𝑛𝑘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9DB6064-79B0-4EF4-99EB-D8B35669D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336" y="4548687"/>
                <a:ext cx="7022435" cy="755913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D8EFC87-3810-4CDE-8767-5D4C49BD4822}"/>
                  </a:ext>
                </a:extLst>
              </p:cNvPr>
              <p:cNvSpPr txBox="1"/>
              <p:nvPr/>
            </p:nvSpPr>
            <p:spPr>
              <a:xfrm>
                <a:off x="3840336" y="5472186"/>
                <a:ext cx="7633052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 sz="24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𝑛𝑘</m:t>
                                  </m:r>
                                </m:sub>
                              </m:s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sty m:val="p"/>
                                </m:r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sz="2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 sz="24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sz="2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D8EFC87-3810-4CDE-8767-5D4C49BD4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336" y="5472186"/>
                <a:ext cx="7633052" cy="755913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93046665-C7B0-4EF2-A215-0391B26E4F5A}"/>
              </a:ext>
            </a:extLst>
          </p:cNvPr>
          <p:cNvCxnSpPr/>
          <p:nvPr/>
        </p:nvCxnSpPr>
        <p:spPr>
          <a:xfrm flipH="1">
            <a:off x="7513857" y="2182465"/>
            <a:ext cx="805343" cy="2104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A5350FB-9F0A-42A9-9251-48FBD30B2612}"/>
              </a:ext>
            </a:extLst>
          </p:cNvPr>
          <p:cNvSpPr txBox="1"/>
          <p:nvPr/>
        </p:nvSpPr>
        <p:spPr>
          <a:xfrm>
            <a:off x="8073259" y="1870563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>
                <a:latin typeface="Abadi Extra Light" panose="020B0204020104020204" pitchFamily="34" charset="0"/>
              </a:rPr>
              <a:t>multinoulli</a:t>
            </a:r>
            <a:endParaRPr lang="en-IN" dirty="0">
              <a:latin typeface="Abadi Extra Light" panose="020B02040201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D2E0ACA-F4AD-4A17-82D5-4D7D6ADF7D5B}"/>
              </a:ext>
            </a:extLst>
          </p:cNvPr>
          <p:cNvSpPr txBox="1"/>
          <p:nvPr/>
        </p:nvSpPr>
        <p:spPr>
          <a:xfrm>
            <a:off x="9675602" y="1894547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Gaussian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EC104DC3-E401-459C-951A-8E984054B511}"/>
              </a:ext>
            </a:extLst>
          </p:cNvPr>
          <p:cNvCxnSpPr/>
          <p:nvPr/>
        </p:nvCxnSpPr>
        <p:spPr>
          <a:xfrm flipH="1">
            <a:off x="9177996" y="2223680"/>
            <a:ext cx="805343" cy="2104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Speech Bubble: Rectangle 26">
                <a:extLst>
                  <a:ext uri="{FF2B5EF4-FFF2-40B4-BE49-F238E27FC236}">
                    <a16:creationId xmlns:a16="http://schemas.microsoft.com/office/drawing/2014/main" id="{C64ED22F-ACF4-4B7D-A29D-41C2418BADA8}"/>
                  </a:ext>
                </a:extLst>
              </p:cNvPr>
              <p:cNvSpPr/>
              <p:nvPr/>
            </p:nvSpPr>
            <p:spPr>
              <a:xfrm>
                <a:off x="677487" y="4726891"/>
                <a:ext cx="2750607" cy="1106939"/>
              </a:xfrm>
              <a:prstGeom prst="wedgeRectCallout">
                <a:avLst>
                  <a:gd name="adj1" fmla="val 83932"/>
                  <a:gd name="adj2" fmla="val 3908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Can see that, when estimating the parameters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Gaussian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1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), we only will only need training examples from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class, i.e., examples for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7" name="Speech Bubble: Rectangle 2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4ED22F-ACF4-4B7D-A29D-41C2418BAD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487" y="4726891"/>
                <a:ext cx="2750607" cy="1106939"/>
              </a:xfrm>
              <a:prstGeom prst="wedgeRectCallout">
                <a:avLst>
                  <a:gd name="adj1" fmla="val 83932"/>
                  <a:gd name="adj2" fmla="val 39081"/>
                </a:avLst>
              </a:prstGeom>
              <a:blipFill>
                <a:blip r:embed="rId11" cstate="print"/>
                <a:stretch>
                  <a:fillRect l="-325" t="-2703" b="-7027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peech Bubble: Rectangle 27">
            <a:extLst>
              <a:ext uri="{FF2B5EF4-FFF2-40B4-BE49-F238E27FC236}">
                <a16:creationId xmlns:a16="http://schemas.microsoft.com/office/drawing/2014/main" xmlns="" id="{B0B4EBD5-053C-4463-A296-83797A1C41B4}"/>
              </a:ext>
            </a:extLst>
          </p:cNvPr>
          <p:cNvSpPr/>
          <p:nvPr/>
        </p:nvSpPr>
        <p:spPr>
          <a:xfrm>
            <a:off x="718612" y="3556599"/>
            <a:ext cx="2900730" cy="966684"/>
          </a:xfrm>
          <a:prstGeom prst="wedgeRectCallout">
            <a:avLst>
              <a:gd name="adj1" fmla="val 39489"/>
              <a:gd name="adj2" fmla="val 7245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Also, due to the form of the likelihood (Gaussian) and prior (</a:t>
            </a:r>
            <a:r>
              <a:rPr lang="en-IN" sz="1400" dirty="0" err="1">
                <a:solidFill>
                  <a:schemeClr val="tx1"/>
                </a:solidFill>
                <a:latin typeface="Abadi Extra Light" panose="020B0204020104020204" pitchFamily="34" charset="0"/>
              </a:rPr>
              <a:t>multinoulli</a:t>
            </a:r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), the MLE problem had a nice separable structure after taking the log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xmlns="" id="{83AE7489-1994-4A28-9EF3-748DD6CAD48B}"/>
              </a:ext>
            </a:extLst>
          </p:cNvPr>
          <p:cNvSpPr/>
          <p:nvPr/>
        </p:nvSpPr>
        <p:spPr>
          <a:xfrm>
            <a:off x="218681" y="2669353"/>
            <a:ext cx="3621655" cy="686396"/>
          </a:xfrm>
          <a:prstGeom prst="wedgeRectCallout">
            <a:avLst>
              <a:gd name="adj1" fmla="val 35255"/>
              <a:gd name="adj2" fmla="val 84462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In general, in models with probability distributions from the </a:t>
            </a:r>
            <a:r>
              <a:rPr lang="en-IN" sz="1400" b="1" dirty="0">
                <a:solidFill>
                  <a:srgbClr val="0000FF"/>
                </a:solidFill>
                <a:latin typeface="Abadi Extra Light" panose="020B0204020104020204" pitchFamily="34" charset="0"/>
              </a:rPr>
              <a:t>exponential family</a:t>
            </a:r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, the MLE problem will usually have a simple analytic form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xmlns="" id="{55C18865-EBBB-4FE1-9A5A-C1325699CEC2}"/>
              </a:ext>
            </a:extLst>
          </p:cNvPr>
          <p:cNvSpPr/>
          <p:nvPr/>
        </p:nvSpPr>
        <p:spPr>
          <a:xfrm>
            <a:off x="1196423" y="6138656"/>
            <a:ext cx="3621655" cy="524104"/>
          </a:xfrm>
          <a:prstGeom prst="wedgeRectCallout">
            <a:avLst>
              <a:gd name="adj1" fmla="val 67684"/>
              <a:gd name="adj2" fmla="val -35312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b="1" dirty="0">
                <a:solidFill>
                  <a:srgbClr val="FF0000"/>
                </a:solidFill>
                <a:latin typeface="Abadi Extra Light" panose="020B0204020104020204" pitchFamily="34" charset="0"/>
              </a:rPr>
              <a:t>The form of this expression is important; will encounter this in GMM too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438354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88701"/>
    </mc:Choice>
    <mc:Fallback>
      <p:transition spd="slow" advTm="3887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7" grpId="0"/>
      <p:bldP spid="25" grpId="0"/>
      <p:bldP spid="27" grpId="0" animBg="1"/>
      <p:bldP spid="28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Need for EM/ALT-OPT: Two Equivalent Perspectives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740617" cy="555753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600" dirty="0">
                <a:latin typeface="Abadi Extra Light" panose="020B0204020104020204" pitchFamily="34" charset="0"/>
              </a:rPr>
              <a:t>Consider an LVM with </a:t>
            </a:r>
            <a:r>
              <a:rPr lang="en-IN" sz="2600" dirty="0">
                <a:solidFill>
                  <a:srgbClr val="A21C8C"/>
                </a:solidFill>
                <a:latin typeface="Abadi Extra Light" panose="020B0204020104020204" pitchFamily="34" charset="0"/>
              </a:rPr>
              <a:t>latent variables </a:t>
            </a:r>
            <a:r>
              <a:rPr lang="en-IN" sz="2600" dirty="0">
                <a:latin typeface="Abadi Extra Light" panose="020B0204020104020204" pitchFamily="34" charset="0"/>
              </a:rPr>
              <a:t>and </a:t>
            </a:r>
            <a:r>
              <a:rPr lang="en-IN" sz="2600" dirty="0">
                <a:solidFill>
                  <a:srgbClr val="00B050"/>
                </a:solidFill>
                <a:latin typeface="Abadi Extra Light" panose="020B0204020104020204" pitchFamily="34" charset="0"/>
              </a:rPr>
              <a:t>parameters</a:t>
            </a:r>
            <a:r>
              <a:rPr lang="en-IN" sz="2600" dirty="0">
                <a:latin typeface="Abadi Extra Light" panose="020B0204020104020204" pitchFamily="34" charset="0"/>
              </a:rPr>
              <a:t>. Trying to estimate parameters without also estimating the latent variables (by marginalizing them) is difficult</a:t>
            </a:r>
          </a:p>
          <a:p>
            <a:pPr marL="514350" indent="-514350">
              <a:buFont typeface="+mj-lt"/>
              <a:buAutoNum type="arabicPeriod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600" dirty="0">
                <a:latin typeface="Abadi Extra Light" panose="020B0204020104020204" pitchFamily="34" charset="0"/>
              </a:rPr>
              <a:t>Consider a complex prob. density (without any latent vars) for which MLE is hard</a:t>
            </a: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D75A91B-67A8-4E7F-973C-AA71E1C77AA8}"/>
                  </a:ext>
                </a:extLst>
              </p:cNvPr>
              <p:cNvSpPr txBox="1"/>
              <p:nvPr/>
            </p:nvSpPr>
            <p:spPr>
              <a:xfrm>
                <a:off x="836340" y="2115125"/>
                <a:ext cx="9781075" cy="566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r>
                            <m:rPr>
                              <m:sty m:val="p"/>
                            </m:rPr>
                            <a:rPr lang="en-IN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solidFill>
                                        <a:srgbClr val="A21C8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solidFill>
                                        <a:srgbClr val="A21C8C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solidFill>
                                        <a:srgbClr val="A21C8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d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solidFill>
                                        <a:srgbClr val="A21C8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solidFill>
                                        <a:srgbClr val="A21C8C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solidFill>
                                        <a:srgbClr val="A21C8C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IN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b="0" i="1" smtClean="0">
                                  <a:solidFill>
                                    <a:srgbClr val="A21C8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 smtClean="0">
                                  <a:solidFill>
                                    <a:srgbClr val="A21C8C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A21C8C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IN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IN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𝒩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IN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IN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D75A91B-67A8-4E7F-973C-AA71E1C77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40" y="2115125"/>
                <a:ext cx="9781075" cy="566886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3849A5-727C-4E6D-A575-8F0EB0C59948}"/>
                  </a:ext>
                </a:extLst>
              </p:cNvPr>
              <p:cNvSpPr txBox="1"/>
              <p:nvPr/>
            </p:nvSpPr>
            <p:spPr>
              <a:xfrm>
                <a:off x="2711594" y="2838933"/>
                <a:ext cx="5302432" cy="5668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𝑀𝐿𝐸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b="0" i="1" smtClean="0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nary>
                        <m:naryPr>
                          <m:chr m:val="∑"/>
                          <m:limLoc m:val="subSup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log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I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3849A5-727C-4E6D-A575-8F0EB0C59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594" y="2838933"/>
                <a:ext cx="5302432" cy="566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xmlns="" id="{AABA3D0E-0F70-4803-B540-75BF4800F8EB}"/>
              </a:ext>
            </a:extLst>
          </p:cNvPr>
          <p:cNvSpPr/>
          <p:nvPr/>
        </p:nvSpPr>
        <p:spPr>
          <a:xfrm>
            <a:off x="9345336" y="1888862"/>
            <a:ext cx="2660526" cy="298323"/>
          </a:xfrm>
          <a:prstGeom prst="wedgeRectCallout">
            <a:avLst>
              <a:gd name="adj1" fmla="val -36956"/>
              <a:gd name="adj2" fmla="val 7115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A Gaussian Mixture Model (GMM)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xmlns="" id="{36AB50F2-3352-4BC9-BD09-8347C2E5F517}"/>
              </a:ext>
            </a:extLst>
          </p:cNvPr>
          <p:cNvSpPr/>
          <p:nvPr/>
        </p:nvSpPr>
        <p:spPr>
          <a:xfrm>
            <a:off x="72823" y="2816589"/>
            <a:ext cx="2787758" cy="473821"/>
          </a:xfrm>
          <a:prstGeom prst="wedgeRectCallout">
            <a:avLst>
              <a:gd name="adj1" fmla="val 52767"/>
              <a:gd name="adj2" fmla="val 2449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MLE for GMM with cluster ids marginalized/summed/integrated out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Speech Bubble: Rectangle 8">
                <a:extLst>
                  <a:ext uri="{FF2B5EF4-FFF2-40B4-BE49-F238E27FC236}">
                    <a16:creationId xmlns:a16="http://schemas.microsoft.com/office/drawing/2014/main" id="{E7896185-9B8A-47D4-9712-C4A701A7D23E}"/>
                  </a:ext>
                </a:extLst>
              </p:cNvPr>
              <p:cNvSpPr/>
              <p:nvPr/>
            </p:nvSpPr>
            <p:spPr>
              <a:xfrm>
                <a:off x="8060341" y="2735923"/>
                <a:ext cx="2787758" cy="687602"/>
              </a:xfrm>
              <a:prstGeom prst="wedgeRectCallout">
                <a:avLst>
                  <a:gd name="adj1" fmla="val -57455"/>
                  <a:gd name="adj2" fmla="val 2627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Can’t get closed form expressions for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1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due to </a:t>
                </a:r>
                <a:r>
                  <a:rPr lang="en-IN" sz="1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“log of sum”.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Have to use gradient based methods</a:t>
                </a:r>
              </a:p>
            </p:txBody>
          </p:sp>
        </mc:Choice>
        <mc:Fallback>
          <p:sp>
            <p:nvSpPr>
              <p:cNvPr id="9" name="Speech Bubble: Rectangle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7896185-9B8A-47D4-9712-C4A701A7D2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341" y="2735923"/>
                <a:ext cx="2787758" cy="687602"/>
              </a:xfrm>
              <a:prstGeom prst="wedgeRectCallout">
                <a:avLst>
                  <a:gd name="adj1" fmla="val -57455"/>
                  <a:gd name="adj2" fmla="val 26270"/>
                </a:avLst>
              </a:prstGeom>
              <a:blipFill>
                <a:blip r:embed="rId5" cstate="print"/>
                <a:stretch>
                  <a:fillRect t="-4310" r="-1205" b="-1034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id="{AF691BD4-52EB-46F4-BC67-768C1A2F3249}"/>
                  </a:ext>
                </a:extLst>
              </p:cNvPr>
              <p:cNvSpPr/>
              <p:nvPr/>
            </p:nvSpPr>
            <p:spPr>
              <a:xfrm>
                <a:off x="5176559" y="3549239"/>
                <a:ext cx="4823988" cy="493163"/>
              </a:xfrm>
              <a:prstGeom prst="wedgeRectCallout">
                <a:avLst>
                  <a:gd name="adj1" fmla="val 40574"/>
                  <a:gd name="adj2" fmla="val -8446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If we knew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’s, the problem will be much simpler; just like MLE for generative classification with Gaussian class-conditional </a:t>
                </a:r>
              </a:p>
            </p:txBody>
          </p:sp>
        </mc:Choice>
        <mc:Fallback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F691BD4-52EB-46F4-BC67-768C1A2F32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559" y="3549239"/>
                <a:ext cx="4823988" cy="493163"/>
              </a:xfrm>
              <a:prstGeom prst="wedgeRectCallout">
                <a:avLst>
                  <a:gd name="adj1" fmla="val 40574"/>
                  <a:gd name="adj2" fmla="val -84460"/>
                </a:avLst>
              </a:prstGeom>
              <a:blipFill>
                <a:blip r:embed="rId6" cstate="print"/>
                <a:stretch>
                  <a:fillRect l="-252" b="-973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id="{39365657-A03A-4A14-8994-4FD3DFA52F16}"/>
                  </a:ext>
                </a:extLst>
              </p:cNvPr>
              <p:cNvSpPr/>
              <p:nvPr/>
            </p:nvSpPr>
            <p:spPr>
              <a:xfrm>
                <a:off x="1305699" y="3639789"/>
                <a:ext cx="3731090" cy="493163"/>
              </a:xfrm>
              <a:prstGeom prst="wedgeRectCallout">
                <a:avLst>
                  <a:gd name="adj1" fmla="val 56029"/>
                  <a:gd name="adj2" fmla="val -1982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EM/ALT-OPT will help us “simulate” this condition by making guesses about the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</a:t>
                </a:r>
              </a:p>
            </p:txBody>
          </p:sp>
        </mc:Choice>
        <mc:Fallback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9365657-A03A-4A14-8994-4FD3DFA52F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99" y="3639789"/>
                <a:ext cx="3731090" cy="493163"/>
              </a:xfrm>
              <a:prstGeom prst="wedgeRectCallout">
                <a:avLst>
                  <a:gd name="adj1" fmla="val 56029"/>
                  <a:gd name="adj2" fmla="val -19820"/>
                </a:avLst>
              </a:prstGeom>
              <a:blipFill>
                <a:blip r:embed="rId7" cstate="print"/>
                <a:stretch>
                  <a:fillRect l="-304" t="-3571" b="-1309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764AC8-797E-4256-9F0E-21D777B17074}"/>
                  </a:ext>
                </a:extLst>
              </p:cNvPr>
              <p:cNvSpPr txBox="1"/>
              <p:nvPr/>
            </p:nvSpPr>
            <p:spPr>
              <a:xfrm>
                <a:off x="4221285" y="4848265"/>
                <a:ext cx="3367268" cy="566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r>
                            <m:rPr>
                              <m:sty m:val="p"/>
                            </m:rPr>
                            <a:rPr lang="en-IN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𝒩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IN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2764AC8-797E-4256-9F0E-21D777B17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285" y="4848265"/>
                <a:ext cx="3367268" cy="566886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Speech Bubble: Rectangle 13">
                <a:extLst>
                  <a:ext uri="{FF2B5EF4-FFF2-40B4-BE49-F238E27FC236}">
                    <a16:creationId xmlns:a16="http://schemas.microsoft.com/office/drawing/2014/main" id="{0112A41C-162C-4D07-821A-D154CBEEE8F3}"/>
                  </a:ext>
                </a:extLst>
              </p:cNvPr>
              <p:cNvSpPr/>
              <p:nvPr/>
            </p:nvSpPr>
            <p:spPr>
              <a:xfrm>
                <a:off x="121333" y="4848265"/>
                <a:ext cx="3956040" cy="878949"/>
              </a:xfrm>
              <a:prstGeom prst="wedgeRectCallout">
                <a:avLst>
                  <a:gd name="adj1" fmla="val 54205"/>
                  <a:gd name="adj2" fmla="val -1745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Directly defining a probability density as a mixture of Gaussians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generated by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Gaussian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) without any reference to any latent variable whatsoever (we didn’t define it as an LVM)</a:t>
                </a:r>
              </a:p>
            </p:txBody>
          </p:sp>
        </mc:Choice>
        <mc:Fallback>
          <p:sp>
            <p:nvSpPr>
              <p:cNvPr id="14" name="Speech Bubble: Rectangle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112A41C-162C-4D07-821A-D154CBEEE8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33" y="4848265"/>
                <a:ext cx="3956040" cy="878949"/>
              </a:xfrm>
              <a:prstGeom prst="wedgeRectCallout">
                <a:avLst>
                  <a:gd name="adj1" fmla="val 54205"/>
                  <a:gd name="adj2" fmla="val -17455"/>
                </a:avLst>
              </a:prstGeom>
              <a:blipFill>
                <a:blip r:embed="rId9" cstate="print"/>
                <a:stretch>
                  <a:fillRect l="-294" t="-4054" b="-878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Speech Bubble: Rectangle 14">
                <a:extLst>
                  <a:ext uri="{FF2B5EF4-FFF2-40B4-BE49-F238E27FC236}">
                    <a16:creationId xmlns:a16="http://schemas.microsoft.com/office/drawing/2014/main" id="{528BF89D-1D0F-4B5A-954C-2D9005982229}"/>
                  </a:ext>
                </a:extLst>
              </p:cNvPr>
              <p:cNvSpPr/>
              <p:nvPr/>
            </p:nvSpPr>
            <p:spPr>
              <a:xfrm>
                <a:off x="7825497" y="4787906"/>
                <a:ext cx="3956040" cy="821499"/>
              </a:xfrm>
              <a:prstGeom prst="wedgeRectCallout">
                <a:avLst>
                  <a:gd name="adj1" fmla="val -57105"/>
                  <a:gd name="adj2" fmla="val -4782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MLE for the params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of this distribution will again be hard (as we already saw above). However, we can </a:t>
                </a:r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artificially introduce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 latent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with each data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denoting which Gaussian generated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5" name="Speech Bubble: 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28BF89D-1D0F-4B5A-954C-2D90059822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497" y="4787906"/>
                <a:ext cx="3956040" cy="821499"/>
              </a:xfrm>
              <a:prstGeom prst="wedgeRectCallout">
                <a:avLst>
                  <a:gd name="adj1" fmla="val -57105"/>
                  <a:gd name="adj2" fmla="val -4782"/>
                </a:avLst>
              </a:prstGeom>
              <a:blipFill>
                <a:blip r:embed="rId10" cstate="print"/>
                <a:stretch>
                  <a:fillRect t="-7246" r="-712" b="-1376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D1040307-3A8F-4A59-875C-4D42EA6F85CA}"/>
              </a:ext>
            </a:extLst>
          </p:cNvPr>
          <p:cNvSpPr/>
          <p:nvPr/>
        </p:nvSpPr>
        <p:spPr>
          <a:xfrm>
            <a:off x="10940730" y="2452725"/>
            <a:ext cx="1209044" cy="970800"/>
          </a:xfrm>
          <a:prstGeom prst="wedgeRectCallout">
            <a:avLst>
              <a:gd name="adj1" fmla="val -61140"/>
              <a:gd name="adj2" fmla="val 3521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200" dirty="0">
                <a:solidFill>
                  <a:schemeClr val="tx1"/>
                </a:solidFill>
                <a:latin typeface="Abadi Extra Light" panose="020B0204020104020204" pitchFamily="34" charset="0"/>
              </a:rPr>
              <a:t>This issue not just for MLE for GMM but MLE for other LVMs too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Speech Bubble: Rectangle 17">
                <a:extLst>
                  <a:ext uri="{FF2B5EF4-FFF2-40B4-BE49-F238E27FC236}">
                    <a16:creationId xmlns:a16="http://schemas.microsoft.com/office/drawing/2014/main" id="{1E7F6E2A-0DDB-4F12-8916-225DE8083433}"/>
                  </a:ext>
                </a:extLst>
              </p:cNvPr>
              <p:cNvSpPr/>
              <p:nvPr/>
            </p:nvSpPr>
            <p:spPr>
              <a:xfrm>
                <a:off x="505720" y="5886470"/>
                <a:ext cx="3918982" cy="878949"/>
              </a:xfrm>
              <a:prstGeom prst="wedgeRectCallout">
                <a:avLst>
                  <a:gd name="adj1" fmla="val 54097"/>
                  <a:gd name="adj2" fmla="val -42298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Can now apply ALT-OPT/EM to estimate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+ we get the latent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as a “by-product” (though we may not be interested in learning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 if our goal is just density estimation, not clustering)</a:t>
                </a:r>
              </a:p>
            </p:txBody>
          </p:sp>
        </mc:Choice>
        <mc:Fallback>
          <p:sp>
            <p:nvSpPr>
              <p:cNvPr id="18" name="Speech Bubble: Rectangle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E7F6E2A-0DDB-4F12-8916-225DE8083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20" y="5886470"/>
                <a:ext cx="3918982" cy="878949"/>
              </a:xfrm>
              <a:prstGeom prst="wedgeRectCallout">
                <a:avLst>
                  <a:gd name="adj1" fmla="val 54097"/>
                  <a:gd name="adj2" fmla="val -42298"/>
                </a:avLst>
              </a:prstGeom>
              <a:blipFill>
                <a:blip r:embed="rId11" cstate="print"/>
                <a:stretch>
                  <a:fillRect l="-296" t="-4762" b="-9524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Speech Bubble: Rectangle 18">
                <a:extLst>
                  <a:ext uri="{FF2B5EF4-FFF2-40B4-BE49-F238E27FC236}">
                    <a16:creationId xmlns:a16="http://schemas.microsoft.com/office/drawing/2014/main" id="{4C359C4F-FEF9-4E20-98C4-283B28B83747}"/>
                  </a:ext>
                </a:extLst>
              </p:cNvPr>
              <p:cNvSpPr/>
              <p:nvPr/>
            </p:nvSpPr>
            <p:spPr>
              <a:xfrm>
                <a:off x="4559399" y="6185281"/>
                <a:ext cx="3537521" cy="612038"/>
              </a:xfrm>
              <a:prstGeom prst="wedgeRectCallout">
                <a:avLst>
                  <a:gd name="adj1" fmla="val -57334"/>
                  <a:gd name="adj2" fmla="val -1124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Even though we didn’t need the artificially introduced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’s, their presence and doing ALT-OPT/EM made our job of estimating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easier!</a:t>
                </a:r>
              </a:p>
            </p:txBody>
          </p:sp>
        </mc:Choice>
        <mc:Fallback>
          <p:sp>
            <p:nvSpPr>
              <p:cNvPr id="19" name="Speech Bubble: Rectangle 1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359C4F-FEF9-4E20-98C4-283B28B837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399" y="6185281"/>
                <a:ext cx="3537521" cy="612038"/>
              </a:xfrm>
              <a:prstGeom prst="wedgeRectCallout">
                <a:avLst>
                  <a:gd name="adj1" fmla="val -57334"/>
                  <a:gd name="adj2" fmla="val -11244"/>
                </a:avLst>
              </a:prstGeom>
              <a:blipFill>
                <a:blip r:embed="rId12" cstate="print"/>
                <a:stretch>
                  <a:fillRect t="-10680" b="-17476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Speech Bubble: Rectangle 19">
                <a:extLst>
                  <a:ext uri="{FF2B5EF4-FFF2-40B4-BE49-F238E27FC236}">
                    <a16:creationId xmlns:a16="http://schemas.microsoft.com/office/drawing/2014/main" id="{0827E4E3-8E7A-4057-A5C4-A9C2D82B1BEE}"/>
                  </a:ext>
                </a:extLst>
              </p:cNvPr>
              <p:cNvSpPr/>
              <p:nvPr/>
            </p:nvSpPr>
            <p:spPr>
              <a:xfrm>
                <a:off x="10270442" y="3607648"/>
                <a:ext cx="1875190" cy="551544"/>
              </a:xfrm>
              <a:prstGeom prst="wedgeRectCallout">
                <a:avLst>
                  <a:gd name="adj1" fmla="val -70862"/>
                  <a:gd name="adj2" fmla="val -2839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b="1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Since no marginalization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IN" sz="1400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IN" sz="1400" b="1" dirty="0" err="1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’s</a:t>
                </a:r>
                <a:r>
                  <a:rPr lang="en-IN" sz="1400" b="1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required</a:t>
                </a:r>
              </a:p>
            </p:txBody>
          </p:sp>
        </mc:Choice>
        <mc:Fallback>
          <p:sp>
            <p:nvSpPr>
              <p:cNvPr id="20" name="Speech Bubble: Rectangle 1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827E4E3-8E7A-4057-A5C4-A9C2D82B1B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0442" y="3607648"/>
                <a:ext cx="1875190" cy="551544"/>
              </a:xfrm>
              <a:prstGeom prst="wedgeRectCallout">
                <a:avLst>
                  <a:gd name="adj1" fmla="val -70862"/>
                  <a:gd name="adj2" fmla="val -2839"/>
                </a:avLst>
              </a:prstGeom>
              <a:blipFill>
                <a:blip r:embed="rId13" cstate="print"/>
                <a:stretch>
                  <a:fillRect r="-1047" b="-645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A5829B7F-2FA3-4121-9633-A60CBD09F417}"/>
              </a:ext>
            </a:extLst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1181313" y="5723095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Speech Bubble: Rectangle 21">
                <a:extLst>
                  <a:ext uri="{FF2B5EF4-FFF2-40B4-BE49-F238E27FC236}">
                    <a16:creationId xmlns:a16="http://schemas.microsoft.com/office/drawing/2014/main" id="{A19955C9-BED0-4E1B-8067-2BCDDCDB1FE6}"/>
                  </a:ext>
                </a:extLst>
              </p:cNvPr>
              <p:cNvSpPr/>
              <p:nvPr/>
            </p:nvSpPr>
            <p:spPr>
              <a:xfrm>
                <a:off x="9006292" y="5785057"/>
                <a:ext cx="2175021" cy="941811"/>
              </a:xfrm>
              <a:prstGeom prst="wedgeRectCallout">
                <a:avLst>
                  <a:gd name="adj1" fmla="val 59586"/>
                  <a:gd name="adj2" fmla="val -12312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Also in any LVM, given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you can always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’s. Likewise,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, you can always estimate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2" name="Speech Bubble: 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19955C9-BED0-4E1B-8067-2BCDDCDB1F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6292" y="5785057"/>
                <a:ext cx="2175021" cy="941811"/>
              </a:xfrm>
              <a:prstGeom prst="wedgeRectCallout">
                <a:avLst>
                  <a:gd name="adj1" fmla="val 59586"/>
                  <a:gd name="adj2" fmla="val -12312"/>
                </a:avLst>
              </a:prstGeom>
              <a:blipFill>
                <a:blip r:embed="rId15" cstate="print"/>
                <a:stretch>
                  <a:fillRect l="-505" t="-637" b="-573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117588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75744"/>
    </mc:Choice>
    <mc:Fallback>
      <p:transition spd="slow" advTm="6757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MLE for GMM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Already saw that MLE is hard for GMM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Two possible ways to solve this MLE problem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IN" sz="2200" dirty="0">
                    <a:latin typeface="Abadi Extra Light" panose="020B0204020104020204" pitchFamily="34" charset="0"/>
                  </a:rPr>
                  <a:t>If someone gave us optimal “point” guesses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N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sz="22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IN" sz="2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’s of cluster ids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20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2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’s, we could do MLE for the parameters just like we did for generative classification with Gaussian class-conditionals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r>
                  <a:rPr lang="en-IN" sz="2200" dirty="0">
                    <a:latin typeface="Abadi Extra Light" panose="020B0204020104020204" pitchFamily="34" charset="0"/>
                  </a:rPr>
                  <a:t>2.	Alternatively, if someone gave a “probabilistic” guess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2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2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’s, we can do MLE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as follows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Approach 1 is </a:t>
                </a:r>
                <a:r>
                  <a:rPr lang="en-IN" sz="2600" b="1" dirty="0">
                    <a:latin typeface="Abadi Extra Light" panose="020B0204020104020204" pitchFamily="34" charset="0"/>
                  </a:rPr>
                  <a:t>ALT-OPT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 and Approach 2 is </a:t>
                </a:r>
                <a:r>
                  <a:rPr lang="en-IN" sz="2600" b="1" dirty="0">
                    <a:latin typeface="Abadi Extra Light" panose="020B0204020104020204" pitchFamily="34" charset="0"/>
                  </a:rPr>
                  <a:t>Expectation Maximization 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(“soft” ALT-OPT). Both require alternating between estimating </a:t>
                </a:r>
                <a14:m>
                  <m:oMath xmlns:m="http://schemas.openxmlformats.org/officeDocument/2006/math">
                    <m:r>
                      <a:rPr lang="en-IN" sz="2600" b="1" i="1" dirty="0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600" i="0" dirty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until convergence</a:t>
                </a: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 b="-59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2A5E596-094A-4A8D-BCF5-764658C65DD2}"/>
                  </a:ext>
                </a:extLst>
              </p:cNvPr>
              <p:cNvSpPr txBox="1"/>
              <p:nvPr/>
            </p:nvSpPr>
            <p:spPr>
              <a:xfrm>
                <a:off x="894249" y="1624651"/>
                <a:ext cx="10482607" cy="629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𝑀𝐿𝐸</m:t>
                          </m:r>
                        </m:sub>
                      </m:sSub>
                      <m:r>
                        <a:rPr lang="en-IN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sz="2000" i="1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IN" sz="2000" b="0" i="1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0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e>
                          <m:r>
                            <m:rPr>
                              <m:sty m:val="p"/>
                            </m:rP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IN" sz="2000" b="0" i="1" smtClean="0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nary>
                        <m:naryPr>
                          <m:chr m:val="∑"/>
                          <m:limLoc m:val="subSup"/>
                          <m:ctrlPr>
                            <a:rPr lang="en-IN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IN" sz="2000" i="1">
                              <a:latin typeface="Cambria Math" panose="02040503050406030204" pitchFamily="18" charset="0"/>
                            </a:rPr>
                            <m:t>log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sz="20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 sz="200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IN" sz="20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A5E596-094A-4A8D-BCF5-764658C65D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49" y="1624651"/>
                <a:ext cx="10482607" cy="629981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8EDA02-D104-4D9B-8212-D4504A30ABAA}"/>
                  </a:ext>
                </a:extLst>
              </p:cNvPr>
              <p:cNvSpPr txBox="1"/>
              <p:nvPr/>
            </p:nvSpPr>
            <p:spPr>
              <a:xfrm>
                <a:off x="1213508" y="3659215"/>
                <a:ext cx="9764981" cy="629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𝑀𝐿𝐸</m:t>
                          </m:r>
                        </m:sub>
                      </m:sSub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000" i="1">
                              <a:latin typeface="Cambria Math" panose="02040503050406030204" pitchFamily="18" charset="0"/>
                            </a:rPr>
                            <m:t>arg</m:t>
                          </m:r>
                          <m:limLow>
                            <m:limLowPr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lim>
                          </m:limLow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IN" sz="2000" i="1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2000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IN" sz="20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en-IN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2000" b="1" i="1" smtClean="0">
                                      <a:latin typeface="Cambria Math" panose="02040503050406030204" pitchFamily="18" charset="0"/>
                                    </a:rPr>
                                    <m:t>𝒁</m:t>
                                  </m:r>
                                </m:e>
                              </m:acc>
                              <m:r>
                                <a:rPr lang="en-IN" sz="200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d>
                          <m: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r>
                            <m:rPr>
                              <m:sty m:val="p"/>
                            </m:rP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I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IN" sz="2000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IN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sz="2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sty m:val="p"/>
                                </m:rP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0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 sz="200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sz="20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IN" sz="20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28EDA02-D104-4D9B-8212-D4504A30A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508" y="3659215"/>
                <a:ext cx="9764981" cy="629981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955B31-F209-4FAA-9885-490A95AACE16}"/>
                  </a:ext>
                </a:extLst>
              </p:cNvPr>
              <p:cNvSpPr txBox="1"/>
              <p:nvPr/>
            </p:nvSpPr>
            <p:spPr>
              <a:xfrm>
                <a:off x="1111674" y="5052076"/>
                <a:ext cx="10265182" cy="6299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𝑀𝐿𝐸</m:t>
                          </m:r>
                        </m:sub>
                      </m:sSub>
                      <m:r>
                        <a:rPr lang="en-IN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IN" sz="2000" i="1">
                          <a:latin typeface="Cambria Math" panose="02040503050406030204" pitchFamily="18" charset="0"/>
                        </a:rPr>
                        <m:t>arg</m:t>
                      </m:r>
                      <m:limLow>
                        <m:limLowPr>
                          <m:ctrlPr>
                            <a:rPr lang="en-IN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Θ</m:t>
                          </m:r>
                        </m:lim>
                      </m:limLow>
                      <m:r>
                        <a:rPr lang="en-IN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I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IN" sz="2000" i="1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sz="2000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IN" sz="2000" b="1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sz="2000" b="1" i="1" smtClean="0"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d>
                        </m:e>
                      </m:d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 sz="200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sz="2000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I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IN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IN" sz="2000" i="1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I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0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sz="20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sty m:val="p"/>
                                </m:rPr>
                                <a:rPr lang="en-IN" sz="2000" i="1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sz="2000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IN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5955B31-F209-4FAA-9885-490A95AAC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674" y="5052076"/>
                <a:ext cx="10265182" cy="629981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xmlns="" id="{E23441B0-D928-4046-8F62-9C6394FE2C3D}"/>
              </a:ext>
            </a:extLst>
          </p:cNvPr>
          <p:cNvSpPr/>
          <p:nvPr/>
        </p:nvSpPr>
        <p:spPr>
          <a:xfrm>
            <a:off x="7190894" y="2531759"/>
            <a:ext cx="1819825" cy="493161"/>
          </a:xfrm>
          <a:prstGeom prst="wedgeRectCallout">
            <a:avLst>
              <a:gd name="adj1" fmla="val -137848"/>
              <a:gd name="adj2" fmla="val 5476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Will soon see how to get these guesses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xmlns="" id="{9C8F04D0-10B3-4244-B59C-0210E0DA780E}"/>
              </a:ext>
            </a:extLst>
          </p:cNvPr>
          <p:cNvSpPr/>
          <p:nvPr/>
        </p:nvSpPr>
        <p:spPr>
          <a:xfrm>
            <a:off x="3754381" y="5575080"/>
            <a:ext cx="2341618" cy="493161"/>
          </a:xfrm>
          <a:prstGeom prst="wedgeRectCallout">
            <a:avLst>
              <a:gd name="adj1" fmla="val -78072"/>
              <a:gd name="adj2" fmla="val -6022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Similar to Approach 1 but maximizes an expectation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xmlns="" id="{4ABE13D1-38C7-43E5-90D8-C44A05CF8984}"/>
              </a:ext>
            </a:extLst>
          </p:cNvPr>
          <p:cNvSpPr/>
          <p:nvPr/>
        </p:nvSpPr>
        <p:spPr>
          <a:xfrm>
            <a:off x="6309277" y="5727214"/>
            <a:ext cx="4858858" cy="340947"/>
          </a:xfrm>
          <a:prstGeom prst="wedgeRectCallout">
            <a:avLst>
              <a:gd name="adj1" fmla="val -56490"/>
              <a:gd name="adj2" fmla="val -1101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The expectation is w.r.t a distribution of Z which we will see shortly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xmlns="" id="{2C140362-D5DB-4E24-AE5F-6C0DE4535D62}"/>
              </a:ext>
            </a:extLst>
          </p:cNvPr>
          <p:cNvSpPr/>
          <p:nvPr/>
        </p:nvSpPr>
        <p:spPr>
          <a:xfrm>
            <a:off x="7497624" y="4296270"/>
            <a:ext cx="3026190" cy="427731"/>
          </a:xfrm>
          <a:prstGeom prst="wedgeRectCallout">
            <a:avLst>
              <a:gd name="adj1" fmla="val -64955"/>
              <a:gd name="adj2" fmla="val 50359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In form of a probability distribution instead of a singe “optimal” guess 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55530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38180"/>
    </mc:Choice>
    <mc:Fallback>
      <p:transition spd="slow" advTm="3381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A927131-7470-4E1C-AD58-0C56A262FD9B}"/>
              </a:ext>
            </a:extLst>
          </p:cNvPr>
          <p:cNvSpPr/>
          <p:nvPr/>
        </p:nvSpPr>
        <p:spPr>
          <a:xfrm>
            <a:off x="276284" y="5397380"/>
            <a:ext cx="4006391" cy="13925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ALT-OPT for GMM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We will assume we have a “hard” (most probable) guess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6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N" sz="2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acc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Then ALT-OPT would look like this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Initialize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IN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200" b="0" i="0" dirty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as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</m:oMath>
                </a14:m>
                <a:endParaRPr lang="en-IN" sz="22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Repeat the following until convergence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For each </a:t>
                </a:r>
                <a14:m>
                  <m:oMath xmlns:m="http://schemas.openxmlformats.org/officeDocument/2006/math">
                    <m:r>
                      <a:rPr lang="en-IN" sz="22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, compute most probable value (our best guess)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400" dirty="0">
                    <a:latin typeface="Abadi Extra Light" panose="020B0204020104020204" pitchFamily="34" charset="0"/>
                  </a:rPr>
                  <a:t> as</a:t>
                </a:r>
              </a:p>
              <a:p>
                <a:pPr marL="914400" lvl="2" indent="0">
                  <a:buNone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IN" sz="2200" dirty="0">
                  <a:latin typeface="Abadi Extra Light" panose="020B0204020104020204" pitchFamily="34" charset="0"/>
                </a:endParaRP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Solve MLE problem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200" i="0" dirty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using most probable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20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2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2200" dirty="0" err="1">
                    <a:latin typeface="Abadi Extra Light" panose="020B0204020104020204" pitchFamily="34" charset="0"/>
                  </a:rPr>
                  <a:t>’s</a:t>
                </a:r>
                <a:endParaRPr lang="en-IN" sz="22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id="{6E6F8954-F5D2-4A50-B875-1FC15AD2C21A}"/>
                  </a:ext>
                </a:extLst>
              </p:cNvPr>
              <p:cNvSpPr/>
              <p:nvPr/>
            </p:nvSpPr>
            <p:spPr>
              <a:xfrm>
                <a:off x="9605682" y="2676666"/>
                <a:ext cx="1819825" cy="683751"/>
              </a:xfrm>
              <a:prstGeom prst="wedgeRectCallout">
                <a:avLst>
                  <a:gd name="adj1" fmla="val -70617"/>
                  <a:gd name="adj2" fmla="val 62665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Posterior probability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of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belonging to cluster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5" name="Speech Bubble: Rectang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E6F8954-F5D2-4A50-B875-1FC15AD2C2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5682" y="2676666"/>
                <a:ext cx="1819825" cy="683751"/>
              </a:xfrm>
              <a:prstGeom prst="wedgeRectCallout">
                <a:avLst>
                  <a:gd name="adj1" fmla="val -70617"/>
                  <a:gd name="adj2" fmla="val 62665"/>
                </a:avLst>
              </a:prstGeom>
              <a:blipFill>
                <a:blip r:embed="rId4" cstate="print"/>
                <a:stretch>
                  <a:fillRect t="-3731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id="{ADFCDDD1-D32B-4A6C-ACAA-D3744DD8983D}"/>
                  </a:ext>
                </a:extLst>
              </p:cNvPr>
              <p:cNvSpPr/>
              <p:nvPr/>
            </p:nvSpPr>
            <p:spPr>
              <a:xfrm>
                <a:off x="6096000" y="1946143"/>
                <a:ext cx="4009810" cy="475684"/>
              </a:xfrm>
              <a:prstGeom prst="wedgeRectCallout">
                <a:avLst>
                  <a:gd name="adj1" fmla="val 46467"/>
                  <a:gd name="adj2" fmla="val 10909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Proportional to prior prob times likelihood, i.e., 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en-IN" sz="1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sz="1400" i="1" dirty="0" err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IN" sz="14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IN" sz="1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1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IN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1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6" name="Speech Bubble: 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DFCDDD1-D32B-4A6C-ACAA-D3744DD89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946143"/>
                <a:ext cx="4009810" cy="475684"/>
              </a:xfrm>
              <a:prstGeom prst="wedgeRectCallout">
                <a:avLst>
                  <a:gd name="adj1" fmla="val 46467"/>
                  <a:gd name="adj2" fmla="val 109091"/>
                </a:avLst>
              </a:prstGeom>
              <a:blipFill>
                <a:blip r:embed="rId5" cstate="print"/>
                <a:stretch>
                  <a:fillRect l="-303" t="-3101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E1422B-C89B-4290-821E-2E6A2B7FC87D}"/>
                  </a:ext>
                </a:extLst>
              </p:cNvPr>
              <p:cNvSpPr txBox="1"/>
              <p:nvPr/>
            </p:nvSpPr>
            <p:spPr>
              <a:xfrm>
                <a:off x="2117272" y="4404041"/>
                <a:ext cx="8889549" cy="4523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28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800" b="0" i="0" smtClean="0">
                            <a:latin typeface="Cambria Math" panose="02040503050406030204" pitchFamily="18" charset="0"/>
                          </a:rPr>
                          <m:t>argmax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IN" sz="28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limLoc m:val="subSup"/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sz="2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IN" sz="2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N" sz="2800" i="1" dirty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IN" sz="28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IN" sz="28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IN" sz="2800" b="0" i="1" dirty="0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m:rPr>
                                <m:sty m:val="p"/>
                              </m:rPr>
                              <a:rPr lang="en-IN" sz="2800" b="0" i="1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IN" sz="2800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IN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b="0" i="1" dirty="0" smtClean="0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b>
                                <m:r>
                                  <a:rPr lang="en-IN" sz="2800" b="0" i="1" dirty="0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IN" sz="2800" b="0" i="1" dirty="0" smtClean="0">
                                <a:latin typeface="Cambria Math" panose="02040503050406030204" pitchFamily="18" charset="0"/>
                              </a:rPr>
                              <m:t>+ </m:t>
                            </m:r>
                            <m:r>
                              <m:rPr>
                                <m:sty m:val="p"/>
                              </m:rPr>
                              <a:rPr lang="en-IN" sz="2800" b="0" i="1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𝒩</m:t>
                            </m:r>
                            <m:d>
                              <m:d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IN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IN" sz="2800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IN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IN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IN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IN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IN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IN" sz="2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IN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IN" sz="2800" b="0" i="1" dirty="0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nary>
                      </m:e>
                    </m:nary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800" dirty="0"/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6E1422B-C89B-4290-821E-2E6A2B7FC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272" y="4404041"/>
                <a:ext cx="8889549" cy="452368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40334F-9605-4D0F-97E0-D5CB110514F3}"/>
                  </a:ext>
                </a:extLst>
              </p:cNvPr>
              <p:cNvSpPr txBox="1"/>
              <p:nvPr/>
            </p:nvSpPr>
            <p:spPr>
              <a:xfrm>
                <a:off x="2608873" y="3211718"/>
                <a:ext cx="6634187" cy="5558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</m:e>
                        <m:sub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3200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sz="32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IN" sz="3200" dirty="0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=1,2,…, </m:t>
                          </m:r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IN" sz="32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3200" i="1" dirty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e>
                          <m:acc>
                            <m:accPr>
                              <m:chr m:val="̂"/>
                              <m:ctrlPr>
                                <a:rPr lang="en-IN" sz="32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32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  <m:r>
                            <a:rPr lang="en-IN" sz="3200" i="1" dirty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32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32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sz="32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E40334F-9605-4D0F-97E0-D5CB11051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873" y="3211718"/>
                <a:ext cx="6634187" cy="555858"/>
              </a:xfrm>
              <a:prstGeom prst="rect">
                <a:avLst/>
              </a:prstGeom>
              <a:blipFill>
                <a:blip r:embed="rId7" cstate="print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id="{85F89132-333C-4759-B331-19DBC0502356}"/>
                  </a:ext>
                </a:extLst>
              </p:cNvPr>
              <p:cNvSpPr/>
              <p:nvPr/>
            </p:nvSpPr>
            <p:spPr>
              <a:xfrm>
                <a:off x="179577" y="4236345"/>
                <a:ext cx="1767009" cy="1063635"/>
              </a:xfrm>
              <a:prstGeom prst="wedgeRectCallout">
                <a:avLst>
                  <a:gd name="adj1" fmla="val 101809"/>
                  <a:gd name="adj2" fmla="val 8947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Same objective function as generative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-class classification with Gaussian class-conditionals  </a:t>
                </a:r>
              </a:p>
            </p:txBody>
          </p:sp>
        </mc:Choice>
        <mc:Fallback>
          <p:sp>
            <p:nvSpPr>
              <p:cNvPr id="10" name="Speech Bubble: Rectangle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5F89132-333C-4759-B331-19DBC0502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77" y="4236345"/>
                <a:ext cx="1767009" cy="1063635"/>
              </a:xfrm>
              <a:prstGeom prst="wedgeRectCallout">
                <a:avLst>
                  <a:gd name="adj1" fmla="val 101809"/>
                  <a:gd name="adj2" fmla="val 8947"/>
                </a:avLst>
              </a:prstGeom>
              <a:blipFill>
                <a:blip r:embed="rId8" cstate="print"/>
                <a:stretch>
                  <a:fillRect l="-442" t="-5085" b="-9605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id="{7C6D7638-12B6-400B-91D3-AC1D9984ADEE}"/>
                  </a:ext>
                </a:extLst>
              </p:cNvPr>
              <p:cNvSpPr/>
              <p:nvPr/>
            </p:nvSpPr>
            <p:spPr>
              <a:xfrm>
                <a:off x="2672043" y="4930861"/>
                <a:ext cx="8970553" cy="337383"/>
              </a:xfrm>
              <a:prstGeom prst="wedgeRectCallout">
                <a:avLst>
                  <a:gd name="adj1" fmla="val -59959"/>
                  <a:gd name="adj2" fmla="val 16167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Note: The objective function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IN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IN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b="1" i="1" dirty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e>
                            </m:acc>
                          </m:e>
                          <m:sub>
                            <m:r>
                              <a:rPr lang="en-IN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e>
                            </m:acc>
                          </m:e>
                          <m:sub>
                            <m:r>
                              <a:rPr lang="en-IN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IN">
                            <a:solidFill>
                              <a:schemeClr val="tx1"/>
                            </a:solidFill>
                            <a:latin typeface="Abadi Extra Light" panose="020B0204020104020204" pitchFamily="34" charset="0"/>
                          </a:rPr>
                          <m:t> +</m:t>
                        </m:r>
                        <m:r>
                          <m:rPr>
                            <m:sty m:val="p"/>
                          </m:rP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e>
                            </m:acc>
                          </m:e>
                          <m:sub>
                            <m:r>
                              <a:rPr lang="en-IN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IN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1" name="Speech Bubble: Rectangle 10">
                <a:extLst>
                  <a:ext uri="{FF2B5EF4-FFF2-40B4-BE49-F238E27FC236}">
                    <a16:creationId xmlns:a16="http://schemas.microsoft.com/office/drawing/2014/main" xmlns="" id="{7C6D7638-12B6-400B-91D3-AC1D9984A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043" y="4930861"/>
                <a:ext cx="8970553" cy="337383"/>
              </a:xfrm>
              <a:prstGeom prst="wedgeRectCallout">
                <a:avLst>
                  <a:gd name="adj1" fmla="val -59959"/>
                  <a:gd name="adj2" fmla="val 16167"/>
                </a:avLst>
              </a:prstGeom>
              <a:blipFill>
                <a:blip r:embed="rId9" cstate="print"/>
                <a:stretch>
                  <a:fillRect t="-125862" b="-198276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Speech Bubble: Rectangle 12">
                <a:extLst>
                  <a:ext uri="{FF2B5EF4-FFF2-40B4-BE49-F238E27FC236}">
                    <a16:creationId xmlns:a16="http://schemas.microsoft.com/office/drawing/2014/main" id="{197ABD85-511F-4C61-8D40-DB535E93737E}"/>
                  </a:ext>
                </a:extLst>
              </p:cNvPr>
              <p:cNvSpPr/>
              <p:nvPr/>
            </p:nvSpPr>
            <p:spPr>
              <a:xfrm>
                <a:off x="7386694" y="5518102"/>
                <a:ext cx="3454131" cy="1152750"/>
              </a:xfrm>
              <a:prstGeom prst="wedgeRectCallout">
                <a:avLst>
                  <a:gd name="adj1" fmla="val -52845"/>
                  <a:gd name="adj2" fmla="val -67393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But wait! This is not the same as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I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I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which was the original MLE objective for this LVM </a:t>
                </a:r>
                <a:r>
                  <a:rPr lang="en-IN" sz="2000" dirty="0">
                    <a:solidFill>
                      <a:schemeClr val="tx1"/>
                    </a:solidFill>
                    <a:latin typeface="Abadi Extra Light" panose="020B0204020104020204" pitchFamily="34" charset="0"/>
                    <a:sym typeface="Wingdings" panose="05000000000000000000" pitchFamily="2" charset="2"/>
                  </a:rPr>
                  <a:t></a:t>
                </a:r>
                <a:endParaRPr lang="en-IN" sz="20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3" name="Speech Bubble: Rectangle 1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197ABD85-511F-4C61-8D40-DB535E9373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6694" y="5518102"/>
                <a:ext cx="3454131" cy="1152750"/>
              </a:xfrm>
              <a:prstGeom prst="wedgeRectCallout">
                <a:avLst>
                  <a:gd name="adj1" fmla="val -52845"/>
                  <a:gd name="adj2" fmla="val -67393"/>
                </a:avLst>
              </a:prstGeom>
              <a:blipFill>
                <a:blip r:embed="rId10" cstate="print"/>
                <a:stretch>
                  <a:fillRect l="-5705" t="-2643" r="-2517" b="-1497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96208CF-9AF9-4BA0-8077-8B77317D2995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1181313" y="138942"/>
            <a:ext cx="1010687" cy="96522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Speech Bubble: Rectangle 14">
                <a:extLst>
                  <a:ext uri="{FF2B5EF4-FFF2-40B4-BE49-F238E27FC236}">
                    <a16:creationId xmlns:a16="http://schemas.microsoft.com/office/drawing/2014/main" id="{7B2DC81E-792D-4376-BAE5-4FE1FB11369D}"/>
                  </a:ext>
                </a:extLst>
              </p:cNvPr>
              <p:cNvSpPr/>
              <p:nvPr/>
            </p:nvSpPr>
            <p:spPr>
              <a:xfrm>
                <a:off x="4459464" y="222924"/>
                <a:ext cx="6760418" cy="965223"/>
              </a:xfrm>
              <a:prstGeom prst="wedgeRectCallout">
                <a:avLst>
                  <a:gd name="adj1" fmla="val 53281"/>
                  <a:gd name="adj2" fmla="val -1647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u="sng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Keep in mind: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In LVMs, assuming </a:t>
                </a:r>
                <a:r>
                  <a:rPr lang="en-IN" sz="1400" dirty="0" err="1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i.i.d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. data, the quantity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IN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IN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 sz="1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IN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subSup"/>
                        <m:ctrlP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|</m:t>
                        </m:r>
                        <m:r>
                          <m:rPr>
                            <m:sty m:val="p"/>
                          </m:rPr>
                          <a:rPr lang="en-IN" sz="1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called </a:t>
                </a:r>
                <a:r>
                  <a:rPr lang="en-IN" sz="1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incomplete data log-likelihood (ILL)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whereas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IN" sz="140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1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1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IN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1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 sz="1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IN" sz="140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subSup"/>
                        <m:ctrlP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IN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1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IN" sz="1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IN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called </a:t>
                </a:r>
                <a:r>
                  <a:rPr lang="en-IN" sz="1400" dirty="0">
                    <a:solidFill>
                      <a:srgbClr val="00B050"/>
                    </a:solidFill>
                    <a:latin typeface="Abadi Extra Light" panose="020B0204020104020204" pitchFamily="34" charset="0"/>
                  </a:rPr>
                  <a:t>complete data log-likelihood (CLL)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. Goal is to maximize ILL but ALT-OPT maximizes CLL (EM too will maximize the expectation of CLL). The latent vars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’s “complete” the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  <a:sym typeface="Wingdings" panose="05000000000000000000" pitchFamily="2" charset="2"/>
                  </a:rPr>
                  <a:t></a:t>
                </a:r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15" name="Speech Bubble: Rectangle 1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B2DC81E-792D-4376-BAE5-4FE1FB113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464" y="222924"/>
                <a:ext cx="6760418" cy="965223"/>
              </a:xfrm>
              <a:prstGeom prst="wedgeRectCallout">
                <a:avLst>
                  <a:gd name="adj1" fmla="val 53281"/>
                  <a:gd name="adj2" fmla="val -16474"/>
                </a:avLst>
              </a:prstGeom>
              <a:blipFill>
                <a:blip r:embed="rId12" cstate="print"/>
                <a:stretch>
                  <a:fillRect l="-174" t="-30435" b="-559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BFBAE38-2E67-4B5F-B686-259C384D70D3}"/>
                  </a:ext>
                </a:extLst>
              </p:cNvPr>
              <p:cNvSpPr txBox="1"/>
              <p:nvPr/>
            </p:nvSpPr>
            <p:spPr>
              <a:xfrm>
                <a:off x="325794" y="5524102"/>
                <a:ext cx="1639551" cy="503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sz="1600" i="1" dirty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16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16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16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6BFBAE38-2E67-4B5F-B686-259C384D7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94" y="5524102"/>
                <a:ext cx="1639551" cy="503856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0C3B83-45BA-4FE6-A719-3C4BAB1A75CB}"/>
                  </a:ext>
                </a:extLst>
              </p:cNvPr>
              <p:cNvSpPr txBox="1"/>
              <p:nvPr/>
            </p:nvSpPr>
            <p:spPr>
              <a:xfrm>
                <a:off x="2109536" y="5655036"/>
                <a:ext cx="1939634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sz="16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16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16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16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720C3B83-45BA-4FE6-A719-3C4BAB1A7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536" y="5655036"/>
                <a:ext cx="1939634" cy="513667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0ADA647-0595-47C3-A215-540CC8823E9A}"/>
                  </a:ext>
                </a:extLst>
              </p:cNvPr>
              <p:cNvSpPr txBox="1"/>
              <p:nvPr/>
            </p:nvSpPr>
            <p:spPr>
              <a:xfrm>
                <a:off x="671431" y="6183367"/>
                <a:ext cx="3362011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16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</m:acc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sz="16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16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1600" i="1" dirty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1600" i="1" dirty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sz="1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16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N" sz="1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IN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IN" sz="16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A0ADA647-0595-47C3-A215-540CC8823E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31" y="6183367"/>
                <a:ext cx="3362011" cy="513667"/>
              </a:xfrm>
              <a:prstGeom prst="rect">
                <a:avLst/>
              </a:prstGeom>
              <a:blipFill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xmlns="" id="{3292362C-5CEA-4537-A868-155A7C5D796D}"/>
              </a:ext>
            </a:extLst>
          </p:cNvPr>
          <p:cNvSpPr/>
          <p:nvPr/>
        </p:nvSpPr>
        <p:spPr>
          <a:xfrm>
            <a:off x="4459464" y="5441574"/>
            <a:ext cx="2772222" cy="695327"/>
          </a:xfrm>
          <a:prstGeom prst="wedgeRectCallout">
            <a:avLst>
              <a:gd name="adj1" fmla="val 56432"/>
              <a:gd name="adj2" fmla="val -197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Does that matter? Should we worry that we aren’t solving the actual problem anymore? 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xmlns="" id="{5FF745B4-B27A-415A-A7CA-E8FA77E23834}"/>
              </a:ext>
            </a:extLst>
          </p:cNvPr>
          <p:cNvSpPr/>
          <p:nvPr/>
        </p:nvSpPr>
        <p:spPr>
          <a:xfrm>
            <a:off x="4822323" y="6215484"/>
            <a:ext cx="2125232" cy="547584"/>
          </a:xfrm>
          <a:prstGeom prst="wedgeRectCallout">
            <a:avLst>
              <a:gd name="adj1" fmla="val 54387"/>
              <a:gd name="adj2" fmla="val -7255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Not really; will see the justification soon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  <a:sym typeface="Wingdings" panose="05000000000000000000" pitchFamily="2" charset="2"/>
              </a:rPr>
              <a:t>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0F480283-C857-46DB-A818-F622E729CF29}"/>
              </a:ext>
            </a:extLst>
          </p:cNvPr>
          <p:cNvSpPr/>
          <p:nvPr/>
        </p:nvSpPr>
        <p:spPr>
          <a:xfrm>
            <a:off x="988840" y="5439584"/>
            <a:ext cx="1091083" cy="66903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Speech Bubble: Rectangle 23">
                <a:extLst>
                  <a:ext uri="{FF2B5EF4-FFF2-40B4-BE49-F238E27FC236}">
                    <a16:creationId xmlns:a16="http://schemas.microsoft.com/office/drawing/2014/main" id="{76833B63-027A-4992-A37A-59CC7C2B26DB}"/>
                  </a:ext>
                </a:extLst>
              </p:cNvPr>
              <p:cNvSpPr/>
              <p:nvPr/>
            </p:nvSpPr>
            <p:spPr>
              <a:xfrm>
                <a:off x="2253520" y="5294865"/>
                <a:ext cx="1548172" cy="389243"/>
              </a:xfrm>
              <a:prstGeom prst="wedgeRectCallout">
                <a:avLst>
                  <a:gd name="adj1" fmla="val -65855"/>
                  <a:gd name="adj2" fmla="val 4671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: Effective number of points in cluster k</a:t>
                </a:r>
                <a:endParaRPr lang="en-IN" sz="12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4" name="Speech Bubble: Rectangle 23">
                <a:extLst>
                  <a:ext uri="{FF2B5EF4-FFF2-40B4-BE49-F238E27FC236}">
                    <a16:creationId xmlns:a16="http://schemas.microsoft.com/office/drawing/2014/main" xmlns="" id="{76833B63-027A-4992-A37A-59CC7C2B2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520" y="5294865"/>
                <a:ext cx="1548172" cy="389243"/>
              </a:xfrm>
              <a:prstGeom prst="wedgeRectCallout">
                <a:avLst>
                  <a:gd name="adj1" fmla="val -65855"/>
                  <a:gd name="adj2" fmla="val 46714"/>
                </a:avLst>
              </a:prstGeom>
              <a:blipFill>
                <a:blip r:embed="rId16" cstate="print"/>
                <a:stretch>
                  <a:fillRect t="-7576" b="-18182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80347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49002"/>
    </mc:Choice>
    <mc:Fallback>
      <p:transition spd="slow" advTm="3490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6" grpId="0" animBg="1"/>
      <p:bldP spid="3" grpId="0" animBg="1"/>
      <p:bldP spid="8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5E82BB2-12BF-48C5-B195-752096396CD4}"/>
              </a:ext>
            </a:extLst>
          </p:cNvPr>
          <p:cNvSpPr/>
          <p:nvPr/>
        </p:nvSpPr>
        <p:spPr>
          <a:xfrm>
            <a:off x="1216058" y="5307455"/>
            <a:ext cx="4293397" cy="139255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Expectation-Maximization (EM) for GMM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EM finds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600" i="0" dirty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𝑀𝐿𝐸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by maximizing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IN" i="1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IN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</m:d>
                      </m:e>
                    </m:d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rather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i="1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1" i="1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en-IN" b="1" i="1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̂"/>
                            <m:ctrlPr>
                              <a:rPr lang="en-IN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b="1" i="1">
                                <a:latin typeface="Cambria Math" panose="02040503050406030204" pitchFamily="18" charset="0"/>
                              </a:rPr>
                              <m:t>𝒁</m:t>
                            </m:r>
                          </m:e>
                        </m:acc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e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Note: Expectation will be </a:t>
                </a:r>
                <a:r>
                  <a:rPr lang="en-IN" sz="2600" dirty="0" err="1">
                    <a:latin typeface="Abadi Extra Light" panose="020B0204020104020204" pitchFamily="34" charset="0"/>
                  </a:rPr>
                  <a:t>w.r.t.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 the </a:t>
                </a:r>
                <a:r>
                  <a:rPr lang="en-IN" sz="2600" u="sng" dirty="0">
                    <a:latin typeface="Abadi Extra Light" panose="020B0204020104020204" pitchFamily="34" charset="0"/>
                  </a:rPr>
                  <a:t>conditional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 posterior distribution of </a:t>
                </a:r>
                <a14:m>
                  <m:oMath xmlns:m="http://schemas.openxmlformats.org/officeDocument/2006/math">
                    <m:r>
                      <a:rPr lang="en-IN" sz="2600" b="1" i="1" dirty="0" smtClean="0">
                        <a:latin typeface="Cambria Math" panose="02040503050406030204" pitchFamily="18" charset="0"/>
                      </a:rPr>
                      <m:t>𝒁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, i.e.,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600" b="1" i="1" dirty="0" smtClean="0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IN" sz="2600" b="1" i="1" dirty="0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IN" sz="2600" i="0" dirty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The EM algorithm for GMM operates as follows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Initialize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200" b="0" i="0" dirty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200" b="0" i="0" dirty="0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IN" sz="22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200" b="0" i="0" dirty="0" smtClean="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IN" sz="22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2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as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200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</m:oMath>
                </a14:m>
                <a:endParaRPr lang="en-IN" sz="22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Repeat until convergence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IN" sz="1800" dirty="0">
                    <a:latin typeface="Abadi Extra Light" panose="020B0204020104020204" pitchFamily="34" charset="0"/>
                  </a:rPr>
                  <a:t>Compute conditional posterior </a:t>
                </a:r>
                <a14:m>
                  <m:oMath xmlns:m="http://schemas.openxmlformats.org/officeDocument/2006/math">
                    <m:r>
                      <a:rPr lang="en-IN" sz="1800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8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1800" b="1" i="1" dirty="0"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IN" sz="1800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IN" sz="1800" b="1" i="1" dirty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IN" sz="1800" i="1" dirty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IN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180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1800" dirty="0">
                    <a:latin typeface="Abadi Extra Light" panose="020B0204020104020204" pitchFamily="34" charset="0"/>
                  </a:rPr>
                  <a:t>. Since </a:t>
                </a:r>
                <a:r>
                  <a:rPr lang="en-IN" sz="1800" dirty="0" err="1">
                    <a:latin typeface="Abadi Extra Light" panose="020B0204020104020204" pitchFamily="34" charset="0"/>
                  </a:rPr>
                  <a:t>obs</a:t>
                </a:r>
                <a:r>
                  <a:rPr lang="en-IN" sz="1800" dirty="0">
                    <a:latin typeface="Abadi Extra Light" panose="020B0204020104020204" pitchFamily="34" charset="0"/>
                  </a:rPr>
                  <a:t> are </a:t>
                </a:r>
                <a:r>
                  <a:rPr lang="en-IN" sz="1800" dirty="0" err="1">
                    <a:latin typeface="Abadi Extra Light" panose="020B0204020104020204" pitchFamily="34" charset="0"/>
                  </a:rPr>
                  <a:t>i.i.d</a:t>
                </a:r>
                <a:r>
                  <a:rPr lang="en-IN" sz="1800" dirty="0">
                    <a:latin typeface="Abadi Extra Light" panose="020B0204020104020204" pitchFamily="34" charset="0"/>
                  </a:rPr>
                  <a:t>, compute separately for each </a:t>
                </a:r>
                <a14:m>
                  <m:oMath xmlns:m="http://schemas.openxmlformats.org/officeDocument/2006/math">
                    <m:r>
                      <a:rPr lang="en-IN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IN" sz="1800" dirty="0">
                    <a:latin typeface="Abadi Extra Light" panose="020B0204020104020204" pitchFamily="34" charset="0"/>
                  </a:rPr>
                  <a:t> (and for </a:t>
                </a:r>
                <a14:m>
                  <m:oMath xmlns:m="http://schemas.openxmlformats.org/officeDocument/2006/math">
                    <m:r>
                      <a:rPr lang="en-IN" sz="18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sz="1800" b="0" i="1" dirty="0" smtClean="0">
                        <a:latin typeface="Cambria Math" panose="02040503050406030204" pitchFamily="18" charset="0"/>
                      </a:rPr>
                      <m:t>=1,2,..</m:t>
                    </m:r>
                    <m:r>
                      <a:rPr lang="en-IN" sz="1800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1800" dirty="0">
                    <a:latin typeface="Abadi Extra Light" panose="020B0204020104020204" pitchFamily="34" charset="0"/>
                  </a:rPr>
                  <a:t>)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IN" sz="18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IN" sz="22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Update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200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by maximizing the expected complete data log-likelihood</a:t>
                </a: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76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xmlns="" id="{AAE6FAF8-4CF4-4A29-B064-C18378EE9F06}"/>
              </a:ext>
            </a:extLst>
          </p:cNvPr>
          <p:cNvSpPr/>
          <p:nvPr/>
        </p:nvSpPr>
        <p:spPr>
          <a:xfrm>
            <a:off x="10406961" y="575015"/>
            <a:ext cx="1785039" cy="544083"/>
          </a:xfrm>
          <a:prstGeom prst="wedgeRectCallout">
            <a:avLst>
              <a:gd name="adj1" fmla="val -80977"/>
              <a:gd name="adj2" fmla="val 5025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.. which we maximized in ALT-OPT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49EB37-BEBE-4D09-963C-96223178A724}"/>
                  </a:ext>
                </a:extLst>
              </p:cNvPr>
              <p:cNvSpPr txBox="1"/>
              <p:nvPr/>
            </p:nvSpPr>
            <p:spPr>
              <a:xfrm>
                <a:off x="2181267" y="4694964"/>
                <a:ext cx="7350474" cy="5668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IN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IN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sub>
                          </m:sSub>
                          <m:r>
                            <a:rPr lang="en-I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𝒁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r>
                            <a:rPr lang="en-IN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  <m:r>
                            <a:rPr lang="en-I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I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IN" i="1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𝑿</m:t>
                              </m:r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b="1" i="1">
                                  <a:latin typeface="Cambria Math" panose="02040503050406030204" pitchFamily="18" charset="0"/>
                                </a:rPr>
                                <m:t>𝒁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IN" b="0" i="0" smtClean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d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e>
                            <m:sub>
                              <m: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𝒛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I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̂"/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</m:acc>
                              <m: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I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IN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b="1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1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IN" b="1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b="1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b="1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𝒛</m:t>
                                      </m:r>
                                    </m:e>
                                    <m:sub>
                                      <m:r>
                                        <a:rPr lang="en-IN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 b="0" i="0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349EB37-BEBE-4D09-963C-96223178A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267" y="4694964"/>
                <a:ext cx="7350474" cy="56688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A1A9FA-47E7-4270-BBAA-95B71028BFFF}"/>
                  </a:ext>
                </a:extLst>
              </p:cNvPr>
              <p:cNvSpPr txBox="1"/>
              <p:nvPr/>
            </p:nvSpPr>
            <p:spPr>
              <a:xfrm>
                <a:off x="2853384" y="3781938"/>
                <a:ext cx="7459093" cy="347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I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e>
                          <m:sSub>
                            <m:sSubPr>
                              <m:ctrlPr>
                                <a:rPr lang="en-IN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</m:e>
                      </m:d>
                      <m:r>
                        <a:rPr lang="en-I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en-IN" sz="2000" i="1" dirty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i="1" dirty="0" err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 dirty="0" err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sz="2000" i="1" dirty="0" err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sz="20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e>
                          <m:acc>
                            <m:accPr>
                              <m:chr m:val="̂"/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</m:e>
                      </m:d>
                      <m:r>
                        <a:rPr lang="en-IN" sz="20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sz="2000" i="1" dirty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i="1" dirty="0" err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 dirty="0" err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000" i="1" dirty="0" err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IN" sz="2000" i="1" dirty="0" err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b="1" i="1" dirty="0" err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IN" sz="2000" i="1" dirty="0" err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i="1" dirty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sz="20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IN" sz="2000" i="1" dirty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en-IN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200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</m:e>
                      </m:d>
                      <m:r>
                        <m:rPr>
                          <m:nor/>
                        </m:rPr>
                        <a:rPr lang="en-IN" sz="2000" dirty="0">
                          <a:latin typeface="Abadi Extra Light" panose="020B0204020104020204" pitchFamily="34" charset="0"/>
                        </a:rPr>
                        <m:t> =</m:t>
                      </m:r>
                      <m:r>
                        <a:rPr lang="en-IN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𝒩</m:t>
                      </m:r>
                      <m:d>
                        <m:dPr>
                          <m:ctrlP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N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sz="20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EA1A9FA-47E7-4270-BBAA-95B71028BF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384" y="3781938"/>
                <a:ext cx="7459093" cy="347403"/>
              </a:xfrm>
              <a:prstGeom prst="rect">
                <a:avLst/>
              </a:prstGeom>
              <a:blipFill>
                <a:blip r:embed="rId5" cstate="print"/>
                <a:stretch>
                  <a:fillRect t="-19298" r="-654" b="-26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xmlns="" id="{B534791F-9DB8-4072-8F96-DBDB30E62EE3}"/>
              </a:ext>
            </a:extLst>
          </p:cNvPr>
          <p:cNvSpPr/>
          <p:nvPr/>
        </p:nvSpPr>
        <p:spPr>
          <a:xfrm>
            <a:off x="6647237" y="857839"/>
            <a:ext cx="1676631" cy="341853"/>
          </a:xfrm>
          <a:prstGeom prst="wedgeRectCallout">
            <a:avLst>
              <a:gd name="adj1" fmla="val -70857"/>
              <a:gd name="adj2" fmla="val 4198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Expectation of CLL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xmlns="" id="{E5877A63-C2B3-498F-9A17-C82E5DEE9827}"/>
              </a:ext>
            </a:extLst>
          </p:cNvPr>
          <p:cNvSpPr/>
          <p:nvPr/>
        </p:nvSpPr>
        <p:spPr>
          <a:xfrm>
            <a:off x="9719036" y="2292264"/>
            <a:ext cx="2116318" cy="544083"/>
          </a:xfrm>
          <a:prstGeom prst="wedgeRectCallout">
            <a:avLst>
              <a:gd name="adj1" fmla="val 6370"/>
              <a:gd name="adj2" fmla="val -83153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Why </a:t>
            </a:r>
            <a:r>
              <a:rPr lang="en-IN" sz="1400" dirty="0" err="1">
                <a:solidFill>
                  <a:srgbClr val="0000FF"/>
                </a:solidFill>
                <a:latin typeface="Abadi Extra Light" panose="020B0204020104020204" pitchFamily="34" charset="0"/>
              </a:rPr>
              <a:t>w.r.t.</a:t>
            </a:r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 this distribution? Will see justification in a bit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xmlns="" id="{F96C9AA3-92C5-4B2A-915C-A1C74144780A}"/>
              </a:ext>
            </a:extLst>
          </p:cNvPr>
          <p:cNvSpPr/>
          <p:nvPr/>
        </p:nvSpPr>
        <p:spPr>
          <a:xfrm>
            <a:off x="4431486" y="2962701"/>
            <a:ext cx="2548379" cy="341853"/>
          </a:xfrm>
          <a:prstGeom prst="wedgeRectCallout">
            <a:avLst>
              <a:gd name="adj1" fmla="val -57591"/>
              <a:gd name="adj2" fmla="val 86108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Needed to get the expected CLL</a:t>
            </a:r>
            <a:endParaRPr lang="en-IN" sz="14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C00967D-8812-478E-9A60-A96413EC9453}"/>
                  </a:ext>
                </a:extLst>
              </p:cNvPr>
              <p:cNvSpPr/>
              <p:nvPr/>
            </p:nvSpPr>
            <p:spPr>
              <a:xfrm>
                <a:off x="5598518" y="5291441"/>
                <a:ext cx="6236836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IN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𝔼</m:t>
                      </m:r>
                      <m:d>
                        <m:dPr>
                          <m:begChr m:val="["/>
                          <m:endChr m:val="]"/>
                          <m:ctrlPr>
                            <a:rPr lang="en-I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IN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IN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p>
                                <m:e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𝑛𝑘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𝒩</m:t>
                                  </m:r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IN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N" b="1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N" i="1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  <m:r>
                                            <a:rPr lang="en-IN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|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IN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N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Σ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nary>
                            </m:e>
                          </m:nary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C00967D-8812-478E-9A60-A96413EC94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518" y="5291441"/>
                <a:ext cx="6236836" cy="708720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8F8C5ED-96EE-4AB2-81C5-336656A0E395}"/>
                  </a:ext>
                </a:extLst>
              </p:cNvPr>
              <p:cNvSpPr/>
              <p:nvPr/>
            </p:nvSpPr>
            <p:spPr>
              <a:xfrm>
                <a:off x="5598518" y="5908382"/>
                <a:ext cx="6147773" cy="659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IN">
                              <a:latin typeface="Cambria Math" panose="02040503050406030204" pitchFamily="18" charset="0"/>
                            </a:rPr>
                            <m:t>argmax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IN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nary>
                        <m:naryPr>
                          <m:chr m:val="∑"/>
                          <m:limLoc m:val="subSup"/>
                          <m:ctrlPr>
                            <a:rPr lang="en-I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r>
                                <a:rPr lang="en-IN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  <m:r>
                                <a:rPr lang="en-I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𝑛𝑘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sty m:val="p"/>
                                </m:rP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𝒩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IN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|</m:t>
                                      </m:r>
                                      <m:r>
                                        <a:rPr lang="en-IN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IN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I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8F8C5ED-96EE-4AB2-81C5-336656A0E3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518" y="5908382"/>
                <a:ext cx="6147773" cy="659219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7369F20-FF08-4063-BCE9-2BB30104E305}"/>
                  </a:ext>
                </a:extLst>
              </p:cNvPr>
              <p:cNvSpPr txBox="1"/>
              <p:nvPr/>
            </p:nvSpPr>
            <p:spPr>
              <a:xfrm>
                <a:off x="1309729" y="5467427"/>
                <a:ext cx="1915268" cy="503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7369F20-FF08-4063-BCE9-2BB30104E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9729" y="5467427"/>
                <a:ext cx="1915268" cy="503856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7FB55C-F697-49E7-8239-B0D01C50A9E5}"/>
                  </a:ext>
                </a:extLst>
              </p:cNvPr>
              <p:cNvSpPr txBox="1"/>
              <p:nvPr/>
            </p:nvSpPr>
            <p:spPr>
              <a:xfrm>
                <a:off x="3300652" y="5462864"/>
                <a:ext cx="2215350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b>
                            <m:sSub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2D7FB55C-F697-49E7-8239-B0D01C50A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652" y="5462864"/>
                <a:ext cx="2215350" cy="513667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04E5AB6-D1A3-4C9D-BEB0-4CCC9479AD8F}"/>
                  </a:ext>
                </a:extLst>
              </p:cNvPr>
              <p:cNvSpPr txBox="1"/>
              <p:nvPr/>
            </p:nvSpPr>
            <p:spPr>
              <a:xfrm>
                <a:off x="1655366" y="6126692"/>
                <a:ext cx="3637726" cy="513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16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16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</m:acc>
                        </m:e>
                        <m:sub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𝔼</m:t>
                          </m:r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r>
                            <a:rPr lang="en-IN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16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sz="16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sz="1600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IN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16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N" sz="1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IN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IN" sz="16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IN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IN" sz="1600" i="1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IN" sz="16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F04E5AB6-D1A3-4C9D-BEB0-4CCC9479A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366" y="6126692"/>
                <a:ext cx="3637726" cy="513667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Speech Bubble: Rectangle 27">
                <a:extLst>
                  <a:ext uri="{FF2B5EF4-FFF2-40B4-BE49-F238E27FC236}">
                    <a16:creationId xmlns:a16="http://schemas.microsoft.com/office/drawing/2014/main" id="{605C2302-E2EC-4FC1-91F6-6D41F970CBCC}"/>
                  </a:ext>
                </a:extLst>
              </p:cNvPr>
              <p:cNvSpPr/>
              <p:nvPr/>
            </p:nvSpPr>
            <p:spPr>
              <a:xfrm>
                <a:off x="55649" y="4649358"/>
                <a:ext cx="2006323" cy="821500"/>
              </a:xfrm>
              <a:prstGeom prst="wedgeRectCallout">
                <a:avLst>
                  <a:gd name="adj1" fmla="val 36791"/>
                  <a:gd name="adj2" fmla="val 6111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Solution has a similar form as ALT-OPT (or gen. class.), except we now have the </a:t>
                </a:r>
                <a:r>
                  <a:rPr lang="en-IN" sz="1200" b="1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expectation</a:t>
                </a:r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being used</a:t>
                </a:r>
                <a:endParaRPr lang="en-IN" sz="12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28" name="Speech Bubble: Rectangle 2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05C2302-E2EC-4FC1-91F6-6D41F970CB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9" y="4649358"/>
                <a:ext cx="2006323" cy="821500"/>
              </a:xfrm>
              <a:prstGeom prst="wedgeRectCallout">
                <a:avLst>
                  <a:gd name="adj1" fmla="val 36791"/>
                  <a:gd name="adj2" fmla="val 61116"/>
                </a:avLst>
              </a:prstGeom>
              <a:blipFill>
                <a:blip r:embed="rId11" cstate="print"/>
                <a:stretch>
                  <a:fillRect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Speech Bubble: Rectangle 28">
                <a:extLst>
                  <a:ext uri="{FF2B5EF4-FFF2-40B4-BE49-F238E27FC236}">
                    <a16:creationId xmlns:a16="http://schemas.microsoft.com/office/drawing/2014/main" id="{86CA54F8-CC03-44C1-897C-1D41D5DD2906}"/>
                  </a:ext>
                </a:extLst>
              </p:cNvPr>
              <p:cNvSpPr/>
              <p:nvPr/>
            </p:nvSpPr>
            <p:spPr>
              <a:xfrm>
                <a:off x="55648" y="3672197"/>
                <a:ext cx="2586883" cy="566886"/>
              </a:xfrm>
              <a:prstGeom prst="wedgeRectCallout">
                <a:avLst>
                  <a:gd name="adj1" fmla="val 58969"/>
                  <a:gd name="adj2" fmla="val 1575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Same as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IN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400" i="1" dirty="0" err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i="1" dirty="0" err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400" i="1" dirty="0" err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=1|</m:t>
                    </m:r>
                    <m:r>
                      <a:rPr lang="en-IN" sz="1400" b="1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IN" sz="1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4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IN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IN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140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IN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just a different notation</a:t>
                </a:r>
              </a:p>
            </p:txBody>
          </p:sp>
        </mc:Choice>
        <mc:Fallback>
          <p:sp>
            <p:nvSpPr>
              <p:cNvPr id="29" name="Speech Bubble: Rectangle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6CA54F8-CC03-44C1-897C-1D41D5DD29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8" y="3672197"/>
                <a:ext cx="2586883" cy="566886"/>
              </a:xfrm>
              <a:prstGeom prst="wedgeRectCallout">
                <a:avLst>
                  <a:gd name="adj1" fmla="val 58969"/>
                  <a:gd name="adj2" fmla="val 15756"/>
                </a:avLst>
              </a:prstGeom>
              <a:blipFill>
                <a:blip r:embed="rId12" cstate="print"/>
                <a:stretch>
                  <a:fillRect l="-426" b="-520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id="{A22381CC-946D-40A7-B308-CDB1BE580EA1}"/>
                  </a:ext>
                </a:extLst>
              </p:cNvPr>
              <p:cNvSpPr/>
              <p:nvPr/>
            </p:nvSpPr>
            <p:spPr>
              <a:xfrm>
                <a:off x="6979865" y="2153282"/>
                <a:ext cx="2239549" cy="665345"/>
              </a:xfrm>
              <a:prstGeom prst="wedgeRectCallout">
                <a:avLst>
                  <a:gd name="adj1" fmla="val -44364"/>
                  <a:gd name="adj2" fmla="val -63787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It is “conditional” posterior because it is also conditioned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, not just data </a:t>
                </a:r>
                <a14:m>
                  <m:oMath xmlns:m="http://schemas.openxmlformats.org/officeDocument/2006/math">
                    <m:r>
                      <a:rPr lang="en-IN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22381CC-946D-40A7-B308-CDB1BE580E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865" y="2153282"/>
                <a:ext cx="2239549" cy="665345"/>
              </a:xfrm>
              <a:prstGeom prst="wedgeRectCallout">
                <a:avLst>
                  <a:gd name="adj1" fmla="val -44364"/>
                  <a:gd name="adj2" fmla="val -63787"/>
                </a:avLst>
              </a:prstGeom>
              <a:blipFill>
                <a:blip r:embed="rId13" cstate="print"/>
                <a:stretch>
                  <a:fillRect l="-541" r="-1892" b="-10853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Speech Bubble: Rectangle 30">
                <a:extLst>
                  <a:ext uri="{FF2B5EF4-FFF2-40B4-BE49-F238E27FC236}">
                    <a16:creationId xmlns:a16="http://schemas.microsoft.com/office/drawing/2014/main" id="{DB1704AA-B944-42FA-94DA-37B497A01D69}"/>
                  </a:ext>
                </a:extLst>
              </p:cNvPr>
              <p:cNvSpPr/>
              <p:nvPr/>
            </p:nvSpPr>
            <p:spPr>
              <a:xfrm>
                <a:off x="8380430" y="2886897"/>
                <a:ext cx="1618154" cy="341853"/>
              </a:xfrm>
              <a:prstGeom prst="wedgeRectCallout">
                <a:avLst>
                  <a:gd name="adj1" fmla="val -33713"/>
                  <a:gd name="adj2" fmla="val -8481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Requires knowing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140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1" name="Speech Bubble: Rectangle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1704AA-B944-42FA-94DA-37B497A01D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0430" y="2886897"/>
                <a:ext cx="1618154" cy="341853"/>
              </a:xfrm>
              <a:prstGeom prst="wedgeRectCallout">
                <a:avLst>
                  <a:gd name="adj1" fmla="val -33713"/>
                  <a:gd name="adj2" fmla="val -84811"/>
                </a:avLst>
              </a:prstGeom>
              <a:blipFill>
                <a:blip r:embed="rId14" cstate="print"/>
                <a:stretch>
                  <a:fillRect l="-746" b="-625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xmlns="" id="{69D71582-197F-4D8A-A36C-0BD9CE10216B}"/>
              </a:ext>
            </a:extLst>
          </p:cNvPr>
          <p:cNvSpPr/>
          <p:nvPr/>
        </p:nvSpPr>
        <p:spPr>
          <a:xfrm>
            <a:off x="1997569" y="5401453"/>
            <a:ext cx="1252088" cy="677279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Speech Bubble: Rectangle 31">
                <a:extLst>
                  <a:ext uri="{FF2B5EF4-FFF2-40B4-BE49-F238E27FC236}">
                    <a16:creationId xmlns:a16="http://schemas.microsoft.com/office/drawing/2014/main" id="{130D9FC8-AA78-46E6-8FD6-557592B2419C}"/>
                  </a:ext>
                </a:extLst>
              </p:cNvPr>
              <p:cNvSpPr/>
              <p:nvPr/>
            </p:nvSpPr>
            <p:spPr>
              <a:xfrm>
                <a:off x="125469" y="5881133"/>
                <a:ext cx="1504399" cy="438161"/>
              </a:xfrm>
              <a:prstGeom prst="wedgeRectCallout">
                <a:avLst>
                  <a:gd name="adj1" fmla="val 81803"/>
                  <a:gd name="adj2" fmla="val -24683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IN" sz="120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12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: Effective number of points in cluster k</a:t>
                </a:r>
                <a:endParaRPr lang="en-IN" sz="12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2" name="Speech Bubble: Rectangle 31">
                <a:extLst>
                  <a:ext uri="{FF2B5EF4-FFF2-40B4-BE49-F238E27FC236}">
                    <a16:creationId xmlns:a16="http://schemas.microsoft.com/office/drawing/2014/main" xmlns="" id="{130D9FC8-AA78-46E6-8FD6-557592B241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69" y="5881133"/>
                <a:ext cx="1504399" cy="438161"/>
              </a:xfrm>
              <a:prstGeom prst="wedgeRectCallout">
                <a:avLst>
                  <a:gd name="adj1" fmla="val 81803"/>
                  <a:gd name="adj2" fmla="val -24683"/>
                </a:avLst>
              </a:prstGeom>
              <a:blipFill>
                <a:blip r:embed="rId15" cstate="print"/>
                <a:stretch>
                  <a:fillRect t="-1333" b="-9333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03352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86087"/>
    </mc:Choice>
    <mc:Fallback>
      <p:transition spd="slow" advTm="3860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6" grpId="0" animBg="1"/>
      <p:bldP spid="9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EM for GMM (</a:t>
            </a:r>
            <a:r>
              <a:rPr lang="en-IN" dirty="0" err="1">
                <a:solidFill>
                  <a:schemeClr val="accent2">
                    <a:lumMod val="75000"/>
                  </a:schemeClr>
                </a:solidFill>
              </a:rPr>
              <a:t>Contd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The EM algo for GMM required </a:t>
                </a:r>
                <a14:m>
                  <m:oMath xmlns:m="http://schemas.openxmlformats.org/officeDocument/2006/math">
                    <m:r>
                      <a:rPr lang="en-I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r>
                      <a:rPr lang="en-I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. Note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∈{0,1}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3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6BF1578-D288-4D93-BB6B-27826CDB85B0}"/>
                  </a:ext>
                </a:extLst>
              </p:cNvPr>
              <p:cNvSpPr txBox="1"/>
              <p:nvPr/>
            </p:nvSpPr>
            <p:spPr>
              <a:xfrm>
                <a:off x="1345984" y="1670154"/>
                <a:ext cx="5340116" cy="254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IN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𝑛𝑘</m:t>
                            </m:r>
                          </m:sub>
                        </m:sSub>
                      </m:e>
                    </m:d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0×</m:t>
                    </m:r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=0|</m:t>
                    </m:r>
                    <m:sSub>
                      <m:sSubPr>
                        <m:ctrlP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N" sz="1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160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1600" b="0" i="0" smtClean="0">
                        <a:latin typeface="Cambria Math" panose="02040503050406030204" pitchFamily="18" charset="0"/>
                      </a:rPr>
                      <m:t>)+1</m:t>
                    </m:r>
                    <m:r>
                      <a:rPr lang="en-IN" sz="16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IN" sz="1600" dirty="0"/>
                  <a:t> </a:t>
                </a:r>
                <a14:m>
                  <m:oMath xmlns:m="http://schemas.openxmlformats.org/officeDocument/2006/math"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I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N" sz="1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160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16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1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6BF1578-D288-4D93-BB6B-27826CDB85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984" y="1670154"/>
                <a:ext cx="5340116" cy="254493"/>
              </a:xfrm>
              <a:prstGeom prst="rect">
                <a:avLst/>
              </a:prstGeom>
              <a:blipFill>
                <a:blip r:embed="rId4" cstate="print"/>
                <a:stretch>
                  <a:fillRect l="-1370" t="-19048" r="-5023" b="-3095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1FEE9D-DDFB-4FB5-8A09-B0C3C3FA2BB3}"/>
                  </a:ext>
                </a:extLst>
              </p:cNvPr>
              <p:cNvSpPr txBox="1"/>
              <p:nvPr/>
            </p:nvSpPr>
            <p:spPr>
              <a:xfrm>
                <a:off x="8501558" y="1605443"/>
                <a:ext cx="1797736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</m:oMath>
                </a14:m>
                <a:r>
                  <a:rPr lang="en-I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acc>
                      </m:e>
                      <m:sub>
                        <m:r>
                          <a:rPr lang="en-I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IN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𝒩</m:t>
                    </m:r>
                    <m:d>
                      <m:dPr>
                        <m:ctrlPr>
                          <a:rPr lang="en-I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acc>
                          </m:e>
                          <m:sub>
                            <m: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IN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Σ</m:t>
                                </m:r>
                              </m:e>
                            </m:acc>
                          </m:e>
                          <m:sub>
                            <m:r>
                              <a:rPr lang="en-I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1FEE9D-DDFB-4FB5-8A09-B0C3C3FA2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1558" y="1605443"/>
                <a:ext cx="1797736" cy="312650"/>
              </a:xfrm>
              <a:prstGeom prst="rect">
                <a:avLst/>
              </a:prstGeom>
              <a:blipFill>
                <a:blip r:embed="rId5" cstate="print"/>
                <a:stretch>
                  <a:fillRect l="-3729" t="-13462" r="-6441" b="-25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1D54A41-9663-4563-8620-B251270BBE88}"/>
                  </a:ext>
                </a:extLst>
              </p:cNvPr>
              <p:cNvSpPr txBox="1"/>
              <p:nvPr/>
            </p:nvSpPr>
            <p:spPr>
              <a:xfrm>
                <a:off x="6686100" y="1634521"/>
                <a:ext cx="2274698" cy="254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IN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IN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IN" sz="16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IN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160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16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16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1D54A41-9663-4563-8620-B251270BBE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100" y="1634521"/>
                <a:ext cx="2274698" cy="254493"/>
              </a:xfrm>
              <a:prstGeom prst="rect">
                <a:avLst/>
              </a:prstGeom>
              <a:blipFill>
                <a:blip r:embed="rId6" cstate="print"/>
                <a:stretch>
                  <a:fillRect l="-1877" t="-16667" b="-3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id="{D5C19E20-46D8-48EB-A58B-C015C3AF41BB}"/>
                  </a:ext>
                </a:extLst>
              </p:cNvPr>
              <p:cNvSpPr/>
              <p:nvPr/>
            </p:nvSpPr>
            <p:spPr>
              <a:xfrm>
                <a:off x="8497700" y="1042644"/>
                <a:ext cx="3603188" cy="432926"/>
              </a:xfrm>
              <a:prstGeom prst="wedgeRectCallout">
                <a:avLst>
                  <a:gd name="adj1" fmla="val -37502"/>
                  <a:gd name="adj2" fmla="val 6885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Need to normalize: </a:t>
                </a:r>
                <a14:m>
                  <m:oMath xmlns:m="http://schemas.openxmlformats.org/officeDocument/2006/math">
                    <m:r>
                      <a:rPr lang="en-IN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I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sz="1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𝑛𝑘</m:t>
                            </m:r>
                          </m:sub>
                        </m:sSub>
                      </m:e>
                    </m:d>
                    <m:r>
                      <a:rPr lang="en-IN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acc>
                          </m:e>
                          <m:sub>
                            <m: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1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𝒩</m:t>
                        </m:r>
                        <m:d>
                          <m:dPr>
                            <m:ctrlP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IN" sz="1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IN" sz="1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IN" sz="140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IN" sz="1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IN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IN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ℓ=1</m:t>
                            </m:r>
                          </m:sub>
                          <m:sup>
                            <m:r>
                              <a:rPr lang="en-IN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IN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IN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  <m:r>
                              <a:rPr lang="en-IN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𝒩</m:t>
                            </m:r>
                            <m:d>
                              <m:dPr>
                                <m:ctrlPr>
                                  <a:rPr lang="en-IN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IN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IN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IN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IN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  <m:r>
                                  <a:rPr lang="en-IN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IN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IN" sz="1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IN" sz="140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Σ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IN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ℓ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den>
                    </m:f>
                  </m:oMath>
                </a14:m>
                <a:r>
                  <a:rPr lang="en-IN" sz="1400" dirty="0">
                    <a:solidFill>
                      <a:srgbClr val="0000FF"/>
                    </a:solidFill>
                    <a:latin typeface="Abadi Extra Light" panose="020B0204020104020204" pitchFamily="34" charset="0"/>
                  </a:rPr>
                  <a:t>   </a:t>
                </a:r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0" name="Speech Bubble: Rectangle 2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5C19E20-46D8-48EB-A58B-C015C3AF41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700" y="1042644"/>
                <a:ext cx="3603188" cy="432926"/>
              </a:xfrm>
              <a:prstGeom prst="wedgeRectCallout">
                <a:avLst>
                  <a:gd name="adj1" fmla="val -37502"/>
                  <a:gd name="adj2" fmla="val 68856"/>
                </a:avLst>
              </a:prstGeom>
              <a:blipFill>
                <a:blip r:embed="rId7" cstate="print"/>
                <a:stretch>
                  <a:fillRect l="-337" t="-1136" b="-51136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7424245-B277-4330-AC5D-0CBCFF4B8961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05240" y="2014938"/>
            <a:ext cx="9462782" cy="477945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Speech Bubble: Rectangle 30">
                <a:extLst>
                  <a:ext uri="{FF2B5EF4-FFF2-40B4-BE49-F238E27FC236}">
                    <a16:creationId xmlns:a16="http://schemas.microsoft.com/office/drawing/2014/main" id="{0D89BF4F-50E5-4C61-9E3A-4E2E86402A89}"/>
                  </a:ext>
                </a:extLst>
              </p:cNvPr>
              <p:cNvSpPr/>
              <p:nvPr/>
            </p:nvSpPr>
            <p:spPr>
              <a:xfrm>
                <a:off x="9780074" y="607249"/>
                <a:ext cx="1945195" cy="344784"/>
              </a:xfrm>
              <a:prstGeom prst="wedgeRectCallout">
                <a:avLst>
                  <a:gd name="adj1" fmla="val -38365"/>
                  <a:gd name="adj2" fmla="val 95620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Reason: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I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sup>
                      <m:e>
                        <m:sSub>
                          <m:sSubPr>
                            <m:ctrlP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IN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𝑛𝑘</m:t>
                            </m:r>
                          </m:sub>
                        </m:sSub>
                        <m:r>
                          <a:rPr lang="en-I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nary>
                  </m:oMath>
                </a14:m>
                <a:endParaRPr lang="en-IN" sz="1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31" name="Speech Bubble: Rectangle 3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D89BF4F-50E5-4C61-9E3A-4E2E86402A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0074" y="607249"/>
                <a:ext cx="1945195" cy="344784"/>
              </a:xfrm>
              <a:prstGeom prst="wedgeRectCallout">
                <a:avLst>
                  <a:gd name="adj1" fmla="val -38365"/>
                  <a:gd name="adj2" fmla="val 95620"/>
                </a:avLst>
              </a:prstGeom>
              <a:blipFill>
                <a:blip r:embed="rId9" cstate="print"/>
                <a:stretch>
                  <a:fillRect l="-621" t="-54651" b="-5814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25BB2A-76A6-4FED-863B-0C73BDC938B2}"/>
              </a:ext>
            </a:extLst>
          </p:cNvPr>
          <p:cNvSpPr txBox="1"/>
          <p:nvPr/>
        </p:nvSpPr>
        <p:spPr>
          <a:xfrm>
            <a:off x="3238151" y="5187846"/>
            <a:ext cx="91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M-step: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xmlns="" id="{3981C8B2-36B5-4FAF-B1B1-60CF7894AE3C}"/>
              </a:ext>
            </a:extLst>
          </p:cNvPr>
          <p:cNvSpPr/>
          <p:nvPr/>
        </p:nvSpPr>
        <p:spPr>
          <a:xfrm>
            <a:off x="265245" y="3352828"/>
            <a:ext cx="2945123" cy="821500"/>
          </a:xfrm>
          <a:prstGeom prst="wedgeRectCallout">
            <a:avLst>
              <a:gd name="adj1" fmla="val 64745"/>
              <a:gd name="adj2" fmla="val 556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200" dirty="0">
                <a:solidFill>
                  <a:schemeClr val="tx1"/>
                </a:solidFill>
                <a:latin typeface="Abadi Extra Light" panose="020B0204020104020204" pitchFamily="34" charset="0"/>
                <a:ea typeface="Cambria Math" panose="02040503050406030204" pitchFamily="18" charset="0"/>
              </a:rPr>
              <a:t>Soft K-means, which are more of a heuristic to get soft-clustering,  also gave us probabilities but didn’t account for cluster shapes or fraction of points in each cluster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01C4C0F0-B0FB-49A8-B542-F8724229659D}"/>
              </a:ext>
            </a:extLst>
          </p:cNvPr>
          <p:cNvSpPr/>
          <p:nvPr/>
        </p:nvSpPr>
        <p:spPr>
          <a:xfrm>
            <a:off x="6096000" y="3352828"/>
            <a:ext cx="1794235" cy="41789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6FCB4B9E-3990-496A-9B51-C8629D509C4A}"/>
              </a:ext>
            </a:extLst>
          </p:cNvPr>
          <p:cNvSpPr/>
          <p:nvPr/>
        </p:nvSpPr>
        <p:spPr>
          <a:xfrm>
            <a:off x="5406806" y="3352828"/>
            <a:ext cx="752355" cy="41789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3CB0D683-E713-4B6A-AC58-91243363B5E6}"/>
              </a:ext>
            </a:extLst>
          </p:cNvPr>
          <p:cNvSpPr/>
          <p:nvPr/>
        </p:nvSpPr>
        <p:spPr>
          <a:xfrm>
            <a:off x="8068316" y="3191014"/>
            <a:ext cx="2647219" cy="417894"/>
          </a:xfrm>
          <a:prstGeom prst="wedgeRectCallout">
            <a:avLst>
              <a:gd name="adj1" fmla="val -57497"/>
              <a:gd name="adj2" fmla="val 2921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  <a:ea typeface="Cambria Math" panose="02040503050406030204" pitchFamily="18" charset="0"/>
              </a:rPr>
              <a:t>Accounts for cluster shapes (since each cluster is a Gaussian</a:t>
            </a:r>
          </a:p>
        </p:txBody>
      </p:sp>
      <p:sp>
        <p:nvSpPr>
          <p:cNvPr id="18" name="Speech Bubble: Rectangle 17">
            <a:extLst>
              <a:ext uri="{FF2B5EF4-FFF2-40B4-BE49-F238E27FC236}">
                <a16:creationId xmlns:a16="http://schemas.microsoft.com/office/drawing/2014/main" xmlns="" id="{375176B0-1F81-4C26-B45F-CA79974E28D5}"/>
              </a:ext>
            </a:extLst>
          </p:cNvPr>
          <p:cNvSpPr/>
          <p:nvPr/>
        </p:nvSpPr>
        <p:spPr>
          <a:xfrm>
            <a:off x="3293423" y="3183498"/>
            <a:ext cx="2053532" cy="417894"/>
          </a:xfrm>
          <a:prstGeom prst="wedgeRectCallout">
            <a:avLst>
              <a:gd name="adj1" fmla="val 54436"/>
              <a:gd name="adj2" fmla="val 2644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  <a:ea typeface="Cambria Math" panose="02040503050406030204" pitchFamily="18" charset="0"/>
              </a:rPr>
              <a:t>Accounts for fraction of points in each cluster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237B53F7-5DD8-4835-BFBC-0ED1909A1BE1}"/>
              </a:ext>
            </a:extLst>
          </p:cNvPr>
          <p:cNvSpPr/>
          <p:nvPr/>
        </p:nvSpPr>
        <p:spPr>
          <a:xfrm>
            <a:off x="6159161" y="4132610"/>
            <a:ext cx="1794235" cy="48659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Speech Bubble: Rectangle 20">
                <a:extLst>
                  <a:ext uri="{FF2B5EF4-FFF2-40B4-BE49-F238E27FC236}">
                    <a16:creationId xmlns:a16="http://schemas.microsoft.com/office/drawing/2014/main" id="{73328B37-7EC8-4B6B-A9A3-44F3D70EFFE3}"/>
                  </a:ext>
                </a:extLst>
              </p:cNvPr>
              <p:cNvSpPr/>
              <p:nvPr/>
            </p:nvSpPr>
            <p:spPr>
              <a:xfrm>
                <a:off x="7466572" y="4654874"/>
                <a:ext cx="2035647" cy="417894"/>
              </a:xfrm>
              <a:prstGeom prst="wedgeRectCallout">
                <a:avLst>
                  <a:gd name="adj1" fmla="val -58209"/>
                  <a:gd name="adj2" fmla="val -51994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  <a:ea typeface="Cambria Math" panose="02040503050406030204" pitchFamily="18" charset="0"/>
                  </a:rPr>
                  <a:t>Effective number of points in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IN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𝑡h</m:t>
                        </m:r>
                      </m:sup>
                    </m:sSup>
                    <m:r>
                      <a:rPr lang="en-IN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1400" dirty="0">
                    <a:solidFill>
                      <a:schemeClr val="tx1"/>
                    </a:solidFill>
                    <a:latin typeface="Abadi Extra Light" panose="020B0204020104020204" pitchFamily="34" charset="0"/>
                    <a:ea typeface="Cambria Math" panose="02040503050406030204" pitchFamily="18" charset="0"/>
                  </a:rPr>
                  <a:t>cluster</a:t>
                </a:r>
              </a:p>
            </p:txBody>
          </p:sp>
        </mc:Choice>
        <mc:Fallback>
          <p:sp>
            <p:nvSpPr>
              <p:cNvPr id="21" name="Speech Bubble: Rectangle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73328B37-7EC8-4B6B-A9A3-44F3D70EFF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572" y="4654874"/>
                <a:ext cx="2035647" cy="417894"/>
              </a:xfrm>
              <a:prstGeom prst="wedgeRectCallout">
                <a:avLst>
                  <a:gd name="adj1" fmla="val -58209"/>
                  <a:gd name="adj2" fmla="val -51994"/>
                </a:avLst>
              </a:prstGeom>
              <a:blipFill>
                <a:blip r:embed="rId10" cstate="print"/>
                <a:stretch>
                  <a:fillRect t="-6579" r="-1351" b="-22368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xmlns="" val="2823059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459939"/>
    </mc:Choice>
    <mc:Fallback>
      <p:transition spd="slow" advTm="4599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9" grpId="0" animBg="1"/>
      <p:bldP spid="30" grpId="0" animBg="1"/>
      <p:bldP spid="31" grpId="0" animBg="1"/>
      <p:bldP spid="7" grpId="0"/>
      <p:bldP spid="15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EM for GMM in action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5128" y="1825625"/>
            <a:ext cx="7981743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67265" y="6227805"/>
            <a:ext cx="880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Just like with k-means, cluster initialization matters. EM only finds local optima.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Building intuition for EM: a case study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Let events be “grades in a class”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</a:t>
            </a:r>
            <a:r>
              <a:rPr lang="en-US" sz="2400" baseline="-25000" dirty="0"/>
              <a:t>1</a:t>
            </a:r>
            <a:r>
              <a:rPr lang="en-US" sz="2400" dirty="0"/>
              <a:t> = Gets an A		P(A) = 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</a:t>
            </a:r>
            <a:r>
              <a:rPr lang="en-US" sz="2400" baseline="-25000" dirty="0"/>
              <a:t>2</a:t>
            </a:r>
            <a:r>
              <a:rPr lang="en-US" sz="2400" dirty="0"/>
              <a:t> = Gets a   B		P(B) = </a:t>
            </a:r>
            <a:r>
              <a:rPr lang="el-GR" sz="2400" dirty="0"/>
              <a:t>μ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</a:t>
            </a:r>
            <a:r>
              <a:rPr lang="en-US" sz="2400" baseline="-25000" dirty="0"/>
              <a:t>3</a:t>
            </a:r>
            <a:r>
              <a:rPr lang="en-US" sz="2400" dirty="0"/>
              <a:t> = Gets a   C		P(C) = 2</a:t>
            </a:r>
            <a:r>
              <a:rPr lang="el-GR" sz="2400" dirty="0"/>
              <a:t>μ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</a:t>
            </a:r>
            <a:r>
              <a:rPr lang="en-US" sz="2400" baseline="-25000" dirty="0"/>
              <a:t>4</a:t>
            </a:r>
            <a:r>
              <a:rPr lang="en-US" sz="2400" dirty="0"/>
              <a:t> = Gets a   D		P(D) = ½-3</a:t>
            </a:r>
            <a:r>
              <a:rPr lang="el-GR" sz="2400" dirty="0"/>
              <a:t>μ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		(Note  0 </a:t>
            </a:r>
            <a:r>
              <a:rPr lang="en-US" sz="2400" dirty="0">
                <a:latin typeface="MS Reference Sans Serif" pitchFamily="34" charset="0"/>
              </a:rPr>
              <a:t>≤</a:t>
            </a:r>
            <a:r>
              <a:rPr lang="en-US" sz="2400" dirty="0"/>
              <a:t> </a:t>
            </a:r>
            <a:r>
              <a:rPr lang="el-GR" sz="2400" dirty="0"/>
              <a:t>μ</a:t>
            </a:r>
            <a:r>
              <a:rPr lang="en-US" sz="2400" dirty="0"/>
              <a:t> </a:t>
            </a:r>
            <a:r>
              <a:rPr lang="en-US" sz="2400" dirty="0">
                <a:latin typeface="MS Reference Sans Serif" pitchFamily="34" charset="0"/>
              </a:rPr>
              <a:t>≤</a:t>
            </a:r>
            <a:r>
              <a:rPr lang="en-US" sz="2400" dirty="0"/>
              <a:t>1/6)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Assume we want to estimate </a:t>
            </a:r>
            <a:r>
              <a:rPr lang="el-GR" sz="2400" dirty="0"/>
              <a:t>μ</a:t>
            </a:r>
            <a:r>
              <a:rPr lang="en-US" sz="2400" dirty="0"/>
              <a:t> from data.  In a given class there were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				a   A’s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				b   B’s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				c   C’s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				d   D’s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/>
              <a:t>What’s the maximum likelihood estimate of </a:t>
            </a:r>
            <a:r>
              <a:rPr lang="el-GR" sz="2400" dirty="0"/>
              <a:t>μ</a:t>
            </a:r>
            <a:r>
              <a:rPr lang="en-US" sz="2400" dirty="0"/>
              <a:t> given </a:t>
            </a:r>
            <a:r>
              <a:rPr lang="en-US" sz="2400" dirty="0" err="1"/>
              <a:t>a,b,c,d</a:t>
            </a:r>
            <a:r>
              <a:rPr lang="en-US" sz="2400" dirty="0"/>
              <a:t> ?</a:t>
            </a:r>
            <a:endParaRPr lang="el-GR" sz="240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04801" y="6502401"/>
            <a:ext cx="2487826" cy="2571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2001, 2004, Andrew W. Moore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Max likelihood solution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11480800" cy="137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000"/>
              <a:t>P(A) = ½    P(B) = </a:t>
            </a:r>
            <a:r>
              <a:rPr lang="el-GR" sz="2000"/>
              <a:t>μ</a:t>
            </a:r>
            <a:r>
              <a:rPr lang="en-US" sz="2000"/>
              <a:t>    P(C) = 2</a:t>
            </a:r>
            <a:r>
              <a:rPr lang="el-GR" sz="2000"/>
              <a:t>μ</a:t>
            </a:r>
            <a:r>
              <a:rPr lang="en-US" sz="2000"/>
              <a:t>    P(D) = ½-3</a:t>
            </a:r>
            <a:r>
              <a:rPr lang="el-GR" sz="2000"/>
              <a:t>μ</a:t>
            </a:r>
            <a:endParaRPr lang="en-US" sz="2000"/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000"/>
              <a:t>P( </a:t>
            </a:r>
            <a:r>
              <a:rPr lang="en-US" sz="2000" i="1"/>
              <a:t>a,b,c,d</a:t>
            </a:r>
            <a:r>
              <a:rPr lang="en-US" sz="2000"/>
              <a:t> | </a:t>
            </a:r>
            <a:r>
              <a:rPr lang="el-GR" sz="2000"/>
              <a:t>μ</a:t>
            </a:r>
            <a:r>
              <a:rPr lang="en-US" sz="2000"/>
              <a:t>) = K(½)</a:t>
            </a:r>
            <a:r>
              <a:rPr lang="en-US" sz="2000" i="1" baseline="30000"/>
              <a:t>a</a:t>
            </a:r>
            <a:r>
              <a:rPr lang="en-US" sz="2000"/>
              <a:t>(</a:t>
            </a:r>
            <a:r>
              <a:rPr lang="el-GR" sz="2000"/>
              <a:t>μ</a:t>
            </a:r>
            <a:r>
              <a:rPr lang="en-US" sz="2000"/>
              <a:t>)</a:t>
            </a:r>
            <a:r>
              <a:rPr lang="en-US" sz="2000" i="1" baseline="30000"/>
              <a:t>b</a:t>
            </a:r>
            <a:r>
              <a:rPr lang="en-US" sz="2000"/>
              <a:t>(2</a:t>
            </a:r>
            <a:r>
              <a:rPr lang="el-GR" sz="2000"/>
              <a:t>μ</a:t>
            </a:r>
            <a:r>
              <a:rPr lang="en-US" sz="2000"/>
              <a:t>)</a:t>
            </a:r>
            <a:r>
              <a:rPr lang="en-US" sz="2000" i="1" baseline="30000"/>
              <a:t>c</a:t>
            </a:r>
            <a:r>
              <a:rPr lang="en-US" sz="2000"/>
              <a:t>(½-3</a:t>
            </a:r>
            <a:r>
              <a:rPr lang="el-GR" sz="2000"/>
              <a:t>μ</a:t>
            </a:r>
            <a:r>
              <a:rPr lang="en-US" sz="2000"/>
              <a:t>)</a:t>
            </a:r>
            <a:r>
              <a:rPr lang="en-US" sz="2000" i="1" baseline="30000"/>
              <a:t>d</a:t>
            </a:r>
            <a:endParaRPr lang="en-US" sz="2000"/>
          </a:p>
          <a:p>
            <a:pPr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sz="2000"/>
              <a:t>log P( </a:t>
            </a:r>
            <a:r>
              <a:rPr lang="en-US" sz="2000" i="1"/>
              <a:t>a,b,c,d</a:t>
            </a:r>
            <a:r>
              <a:rPr lang="en-US" sz="2000"/>
              <a:t> | </a:t>
            </a:r>
            <a:r>
              <a:rPr lang="el-GR" sz="2000"/>
              <a:t>μ</a:t>
            </a:r>
            <a:r>
              <a:rPr lang="en-US" sz="2000"/>
              <a:t>) = log K + </a:t>
            </a:r>
            <a:r>
              <a:rPr lang="en-US" sz="2000" i="1"/>
              <a:t>a</a:t>
            </a:r>
            <a:r>
              <a:rPr lang="en-US" sz="2000"/>
              <a:t>log ½ + </a:t>
            </a:r>
            <a:r>
              <a:rPr lang="en-US" sz="2000" i="1"/>
              <a:t>b</a:t>
            </a:r>
            <a:r>
              <a:rPr lang="en-US" sz="2000"/>
              <a:t>log </a:t>
            </a:r>
            <a:r>
              <a:rPr lang="el-GR" sz="2000"/>
              <a:t>μ</a:t>
            </a:r>
            <a:r>
              <a:rPr lang="en-US" sz="2000"/>
              <a:t> + </a:t>
            </a:r>
            <a:r>
              <a:rPr lang="en-US" sz="2000" i="1"/>
              <a:t>c</a:t>
            </a:r>
            <a:r>
              <a:rPr lang="en-US" sz="2000"/>
              <a:t>log 2</a:t>
            </a:r>
            <a:r>
              <a:rPr lang="el-GR" sz="2000"/>
              <a:t>μ</a:t>
            </a:r>
            <a:r>
              <a:rPr lang="en-US" sz="2000"/>
              <a:t> + </a:t>
            </a:r>
            <a:r>
              <a:rPr lang="en-US" sz="2000" i="1"/>
              <a:t>d</a:t>
            </a:r>
            <a:r>
              <a:rPr lang="en-US" sz="2000"/>
              <a:t>log (½-3</a:t>
            </a:r>
            <a:r>
              <a:rPr lang="el-GR" sz="2000"/>
              <a:t>μ</a:t>
            </a:r>
            <a:r>
              <a:rPr lang="en-US" sz="2000"/>
              <a:t>)</a:t>
            </a:r>
            <a:endParaRPr lang="el-GR" sz="2000" i="1" baseline="30000"/>
          </a:p>
        </p:txBody>
      </p:sp>
      <p:graphicFrame>
        <p:nvGraphicFramePr>
          <p:cNvPr id="611328" name="Object 1024"/>
          <p:cNvGraphicFramePr>
            <a:graphicFrameLocks noChangeAspect="1"/>
          </p:cNvGraphicFramePr>
          <p:nvPr/>
        </p:nvGraphicFramePr>
        <p:xfrm>
          <a:off x="1320800" y="2590801"/>
          <a:ext cx="5994400" cy="3814763"/>
        </p:xfrm>
        <a:graphic>
          <a:graphicData uri="http://schemas.openxmlformats.org/presentationml/2006/ole">
            <p:oleObj spid="_x0000_s1026" name="Microsoft Equation 3.0" r:id="rId3" imgW="2234880" imgH="2184120" progId="Equation.3">
              <p:embed/>
            </p:oleObj>
          </a:graphicData>
        </a:graphic>
      </p:graphicFrame>
      <p:graphicFrame>
        <p:nvGraphicFramePr>
          <p:cNvPr id="539675" name="Group 27"/>
          <p:cNvGraphicFramePr>
            <a:graphicFrameLocks noGrp="1"/>
          </p:cNvGraphicFramePr>
          <p:nvPr>
            <p:ph sz="half" idx="2"/>
          </p:nvPr>
        </p:nvGraphicFramePr>
        <p:xfrm>
          <a:off x="4064000" y="4953000"/>
          <a:ext cx="4267200" cy="65405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4"/>
          <p:cNvSpPr txBox="1">
            <a:spLocks/>
          </p:cNvSpPr>
          <p:nvPr/>
        </p:nvSpPr>
        <p:spPr>
          <a:xfrm>
            <a:off x="304801" y="6502401"/>
            <a:ext cx="6769100" cy="2571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2001, 2004, Andrew W. Moore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11379200" cy="762000"/>
          </a:xfrm>
        </p:spPr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Same Problem with Hidden Information</a:t>
            </a:r>
          </a:p>
        </p:txBody>
      </p:sp>
      <p:sp>
        <p:nvSpPr>
          <p:cNvPr id="540681" name="Text Box 9"/>
          <p:cNvSpPr txBox="1">
            <a:spLocks noChangeArrowheads="1"/>
          </p:cNvSpPr>
          <p:nvPr/>
        </p:nvSpPr>
        <p:spPr bwMode="auto">
          <a:xfrm>
            <a:off x="406400" y="1066800"/>
            <a:ext cx="116840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/>
              <a:t>Someone tells us that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/>
              <a:t>Number of High grades (A’s + B’s) =</a:t>
            </a:r>
            <a:r>
              <a:rPr lang="en-US" i="1"/>
              <a:t> h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/>
              <a:t>Number of C’s                                 = </a:t>
            </a:r>
            <a:r>
              <a:rPr lang="en-US" i="1"/>
              <a:t>c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/>
              <a:t>Number of D’s                                 = </a:t>
            </a:r>
            <a:r>
              <a:rPr lang="en-US" i="1"/>
              <a:t>d</a:t>
            </a:r>
          </a:p>
          <a:p>
            <a:pPr marL="342900" indent="-342900" algn="l"/>
            <a:r>
              <a:rPr lang="en-US"/>
              <a:t>What is the max. like estimate of </a:t>
            </a:r>
            <a:r>
              <a:rPr lang="el-GR"/>
              <a:t>μ</a:t>
            </a:r>
            <a:r>
              <a:rPr lang="en-US"/>
              <a:t> now?</a:t>
            </a:r>
          </a:p>
        </p:txBody>
      </p:sp>
      <p:sp>
        <p:nvSpPr>
          <p:cNvPr id="540686" name="Text Box 14"/>
          <p:cNvSpPr txBox="1">
            <a:spLocks noChangeArrowheads="1"/>
          </p:cNvSpPr>
          <p:nvPr/>
        </p:nvSpPr>
        <p:spPr bwMode="auto">
          <a:xfrm>
            <a:off x="8839200" y="914401"/>
            <a:ext cx="1828800" cy="11695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400"/>
              <a:t>REMEMBER</a:t>
            </a:r>
          </a:p>
          <a:p>
            <a:pPr marL="342900" indent="-342900" algn="l"/>
            <a:r>
              <a:rPr lang="en-US" sz="1400"/>
              <a:t>P(A) = ½</a:t>
            </a:r>
          </a:p>
          <a:p>
            <a:pPr marL="342900" indent="-342900" algn="l"/>
            <a:r>
              <a:rPr lang="en-US" sz="1400"/>
              <a:t>P(B) = </a:t>
            </a:r>
            <a:r>
              <a:rPr lang="el-GR" sz="1400"/>
              <a:t>μ</a:t>
            </a:r>
            <a:endParaRPr lang="en-US" sz="1400"/>
          </a:p>
          <a:p>
            <a:pPr marL="342900" indent="-342900" algn="l"/>
            <a:r>
              <a:rPr lang="en-US" sz="1400"/>
              <a:t>P(C) = 2</a:t>
            </a:r>
            <a:r>
              <a:rPr lang="el-GR" sz="1400"/>
              <a:t>μ</a:t>
            </a:r>
            <a:endParaRPr lang="en-US" sz="1400"/>
          </a:p>
          <a:p>
            <a:pPr marL="342900" indent="-342900" algn="l"/>
            <a:r>
              <a:rPr lang="en-US" sz="1400"/>
              <a:t>P(D) = ½-3</a:t>
            </a:r>
            <a:r>
              <a:rPr lang="el-GR" sz="1400"/>
              <a:t>μ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04801" y="6502401"/>
            <a:ext cx="2553729" cy="2571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2001, 2004, Andrew W. Moore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11379200" cy="762000"/>
          </a:xfrm>
        </p:spPr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Same Problem with Hidden Information</a:t>
            </a:r>
          </a:p>
        </p:txBody>
      </p:sp>
      <p:graphicFrame>
        <p:nvGraphicFramePr>
          <p:cNvPr id="59289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7620000" y="4038601"/>
          <a:ext cx="4267200" cy="969963"/>
        </p:xfrm>
        <a:graphic>
          <a:graphicData uri="http://schemas.openxmlformats.org/presentationml/2006/ole">
            <p:oleObj spid="_x0000_s2050" name="Equation" r:id="rId3" imgW="1841400" imgH="55872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721600" y="5518151"/>
          <a:ext cx="2844800" cy="881063"/>
        </p:xfrm>
        <a:graphic>
          <a:graphicData uri="http://schemas.openxmlformats.org/presentationml/2006/ole">
            <p:oleObj spid="_x0000_s2051" name="Equation" r:id="rId4" imgW="1015920" imgH="419040" progId="Equation.3">
              <p:embed/>
            </p:oleObj>
          </a:graphicData>
        </a:graphic>
      </p:graphicFrame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406400" y="1066800"/>
            <a:ext cx="11684000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/>
              <a:t>Someone tells us that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/>
              <a:t>Number of High grades (A’s + B’s) =</a:t>
            </a:r>
            <a:r>
              <a:rPr lang="en-US" i="1"/>
              <a:t> h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/>
              <a:t>Number of C’s                                 = </a:t>
            </a:r>
            <a:r>
              <a:rPr lang="en-US" i="1"/>
              <a:t>c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/>
              <a:t>Number of D’s                                 = </a:t>
            </a:r>
            <a:r>
              <a:rPr lang="en-US" i="1"/>
              <a:t>d</a:t>
            </a:r>
          </a:p>
          <a:p>
            <a:pPr marL="342900" indent="-342900" algn="l"/>
            <a:r>
              <a:rPr lang="en-US"/>
              <a:t>What is the max. like estimate of </a:t>
            </a:r>
            <a:r>
              <a:rPr lang="el-GR"/>
              <a:t>μ</a:t>
            </a:r>
            <a:r>
              <a:rPr lang="en-US"/>
              <a:t> now?</a:t>
            </a:r>
          </a:p>
          <a:p>
            <a:pPr marL="342900" indent="-342900" algn="l"/>
            <a:r>
              <a:rPr lang="en-US"/>
              <a:t>We can answer this question circularly:</a:t>
            </a:r>
            <a:endParaRPr lang="el-GR"/>
          </a:p>
        </p:txBody>
      </p:sp>
      <p:sp>
        <p:nvSpPr>
          <p:cNvPr id="592902" name="Text Box 6"/>
          <p:cNvSpPr txBox="1">
            <a:spLocks noChangeArrowheads="1"/>
          </p:cNvSpPr>
          <p:nvPr/>
        </p:nvSpPr>
        <p:spPr bwMode="auto">
          <a:xfrm>
            <a:off x="304800" y="3505200"/>
            <a:ext cx="2743200" cy="369332"/>
          </a:xfrm>
          <a:prstGeom prst="rect">
            <a:avLst/>
          </a:prstGeom>
          <a:solidFill>
            <a:srgbClr val="FFCC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b="1">
                <a:solidFill>
                  <a:schemeClr val="hlink"/>
                </a:solidFill>
              </a:rPr>
              <a:t>EXPECTATION</a:t>
            </a:r>
          </a:p>
        </p:txBody>
      </p:sp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304800" y="4876800"/>
            <a:ext cx="3251200" cy="369332"/>
          </a:xfrm>
          <a:prstGeom prst="rect">
            <a:avLst/>
          </a:prstGeom>
          <a:solidFill>
            <a:srgbClr val="ADC6C7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b="1">
                <a:solidFill>
                  <a:schemeClr val="folHlink"/>
                </a:solidFill>
              </a:rPr>
              <a:t>MAXIMIZATION</a:t>
            </a:r>
          </a:p>
        </p:txBody>
      </p:sp>
      <p:sp>
        <p:nvSpPr>
          <p:cNvPr id="592904" name="Text Box 8"/>
          <p:cNvSpPr txBox="1">
            <a:spLocks noChangeArrowheads="1"/>
          </p:cNvSpPr>
          <p:nvPr/>
        </p:nvSpPr>
        <p:spPr bwMode="auto">
          <a:xfrm>
            <a:off x="3251200" y="3657600"/>
            <a:ext cx="863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If we know the value of </a:t>
            </a:r>
            <a:r>
              <a:rPr lang="el-GR"/>
              <a:t>μ</a:t>
            </a:r>
            <a:r>
              <a:rPr lang="en-US"/>
              <a:t> we could compute the expected value of </a:t>
            </a:r>
            <a:r>
              <a:rPr lang="en-US" i="1"/>
              <a:t>a</a:t>
            </a:r>
            <a:r>
              <a:rPr lang="en-US"/>
              <a:t> and </a:t>
            </a:r>
            <a:r>
              <a:rPr lang="en-US" i="1"/>
              <a:t>b</a:t>
            </a:r>
            <a:endParaRPr lang="el-GR" i="1"/>
          </a:p>
        </p:txBody>
      </p:sp>
      <p:sp>
        <p:nvSpPr>
          <p:cNvPr id="592905" name="Text Box 9"/>
          <p:cNvSpPr txBox="1">
            <a:spLocks noChangeArrowheads="1"/>
          </p:cNvSpPr>
          <p:nvPr/>
        </p:nvSpPr>
        <p:spPr bwMode="auto">
          <a:xfrm>
            <a:off x="609600" y="5334001"/>
            <a:ext cx="690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If we know the expected values of </a:t>
            </a:r>
            <a:r>
              <a:rPr lang="en-US" i="1"/>
              <a:t>a </a:t>
            </a:r>
            <a:r>
              <a:rPr lang="en-US"/>
              <a:t>and </a:t>
            </a:r>
            <a:r>
              <a:rPr lang="en-US" i="1"/>
              <a:t>b</a:t>
            </a:r>
            <a:r>
              <a:rPr lang="en-US"/>
              <a:t> we could compute the maximum likelihood value of </a:t>
            </a:r>
            <a:r>
              <a:rPr lang="el-GR"/>
              <a:t>μ</a:t>
            </a:r>
          </a:p>
        </p:txBody>
      </p:sp>
      <p:sp>
        <p:nvSpPr>
          <p:cNvPr id="592906" name="Text Box 10"/>
          <p:cNvSpPr txBox="1">
            <a:spLocks noChangeArrowheads="1"/>
          </p:cNvSpPr>
          <p:nvPr/>
        </p:nvSpPr>
        <p:spPr bwMode="auto">
          <a:xfrm>
            <a:off x="8839200" y="914401"/>
            <a:ext cx="1828800" cy="11695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400"/>
              <a:t>REMEMBER</a:t>
            </a:r>
          </a:p>
          <a:p>
            <a:pPr marL="342900" indent="-342900" algn="l"/>
            <a:r>
              <a:rPr lang="en-US" sz="1400"/>
              <a:t>P(A) = ½</a:t>
            </a:r>
          </a:p>
          <a:p>
            <a:pPr marL="342900" indent="-342900" algn="l"/>
            <a:r>
              <a:rPr lang="en-US" sz="1400"/>
              <a:t>P(B) = </a:t>
            </a:r>
            <a:r>
              <a:rPr lang="el-GR" sz="1400"/>
              <a:t>μ</a:t>
            </a:r>
            <a:endParaRPr lang="en-US" sz="1400"/>
          </a:p>
          <a:p>
            <a:pPr marL="342900" indent="-342900" algn="l"/>
            <a:r>
              <a:rPr lang="en-US" sz="1400"/>
              <a:t>P(C) = 2</a:t>
            </a:r>
            <a:r>
              <a:rPr lang="el-GR" sz="1400"/>
              <a:t>μ</a:t>
            </a:r>
            <a:endParaRPr lang="en-US" sz="1400"/>
          </a:p>
          <a:p>
            <a:pPr marL="342900" indent="-342900" algn="l"/>
            <a:r>
              <a:rPr lang="en-US" sz="1400"/>
              <a:t>P(D) = ½-3</a:t>
            </a:r>
            <a:r>
              <a:rPr lang="el-GR" sz="1400"/>
              <a:t>μ</a:t>
            </a:r>
          </a:p>
        </p:txBody>
      </p:sp>
      <p:sp>
        <p:nvSpPr>
          <p:cNvPr id="592907" name="AutoShape 11"/>
          <p:cNvSpPr>
            <a:spLocks noChangeArrowheads="1"/>
          </p:cNvSpPr>
          <p:nvPr/>
        </p:nvSpPr>
        <p:spPr bwMode="auto">
          <a:xfrm>
            <a:off x="1422400" y="4343400"/>
            <a:ext cx="5892800" cy="381000"/>
          </a:xfrm>
          <a:prstGeom prst="wedgeRectCallout">
            <a:avLst>
              <a:gd name="adj1" fmla="val 54884"/>
              <a:gd name="adj2" fmla="val -14583"/>
            </a:avLst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>
              <a:spcBef>
                <a:spcPct val="0"/>
              </a:spcBef>
            </a:pPr>
            <a:r>
              <a:rPr lang="en-US" sz="1200"/>
              <a:t>Since the ratio a:b should be the same as the ratio ½ : </a:t>
            </a:r>
            <a:r>
              <a:rPr lang="en-US" sz="1200">
                <a:latin typeface="Symbol" pitchFamily="18" charset="2"/>
              </a:rPr>
              <a:t>m</a:t>
            </a: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304801" y="6502401"/>
            <a:ext cx="2487826" cy="2571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2001, 2004, Andrew W. Moore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93472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EM </a:t>
            </a:r>
            <a:r>
              <a:rPr lang="en-US" dirty="0">
                <a:solidFill>
                  <a:schemeClr val="accent2"/>
                </a:solidFill>
              </a:rPr>
              <a:t>for our </a:t>
            </a:r>
            <a:r>
              <a:rPr lang="en-US" dirty="0" smtClean="0">
                <a:solidFill>
                  <a:schemeClr val="accent2"/>
                </a:solidFill>
              </a:rPr>
              <a:t>problem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9347200" cy="20574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1800" dirty="0"/>
              <a:t>We begin with a guess for </a:t>
            </a:r>
            <a:r>
              <a:rPr lang="el-GR" sz="1800" dirty="0"/>
              <a:t>μ</a:t>
            </a:r>
            <a:endParaRPr lang="en-US" sz="1800" dirty="0"/>
          </a:p>
          <a:p>
            <a:pPr marL="0" indent="0">
              <a:buFontTx/>
              <a:buNone/>
            </a:pPr>
            <a:r>
              <a:rPr lang="en-US" sz="1800" dirty="0"/>
              <a:t>We iterate between EXPECTATION and </a:t>
            </a:r>
            <a:r>
              <a:rPr lang="en-US" sz="1800" dirty="0" smtClean="0"/>
              <a:t>MAXIMIZATION </a:t>
            </a:r>
            <a:r>
              <a:rPr lang="en-US" sz="1800" dirty="0"/>
              <a:t>to improve our estimates of  </a:t>
            </a:r>
            <a:r>
              <a:rPr lang="el-GR" sz="1800" dirty="0"/>
              <a:t>μ</a:t>
            </a:r>
            <a:r>
              <a:rPr lang="en-US" sz="1800" dirty="0"/>
              <a:t> and </a:t>
            </a:r>
            <a:r>
              <a:rPr lang="en-US" sz="1800" i="1" dirty="0"/>
              <a:t>a</a:t>
            </a:r>
            <a:r>
              <a:rPr lang="en-US" sz="1800" dirty="0"/>
              <a:t> and </a:t>
            </a:r>
            <a:r>
              <a:rPr lang="en-US" sz="1800" i="1" dirty="0"/>
              <a:t>b</a:t>
            </a:r>
            <a:r>
              <a:rPr lang="en-US" sz="1800" dirty="0"/>
              <a:t>.</a:t>
            </a:r>
          </a:p>
          <a:p>
            <a:pPr marL="0" indent="0">
              <a:buFontTx/>
              <a:buNone/>
            </a:pPr>
            <a:endParaRPr lang="en-US" sz="1800" dirty="0"/>
          </a:p>
          <a:p>
            <a:pPr marL="0" indent="0">
              <a:buFontTx/>
              <a:buNone/>
            </a:pPr>
            <a:r>
              <a:rPr lang="en-US" sz="1800" dirty="0"/>
              <a:t>Define    </a:t>
            </a:r>
            <a:r>
              <a:rPr lang="el-GR" sz="1800" dirty="0"/>
              <a:t>μ</a:t>
            </a:r>
            <a:r>
              <a:rPr lang="en-US" sz="1800" dirty="0"/>
              <a:t>(t)  the estimate of </a:t>
            </a:r>
            <a:r>
              <a:rPr lang="el-GR" sz="1800" dirty="0"/>
              <a:t>μ</a:t>
            </a:r>
            <a:r>
              <a:rPr lang="en-US" sz="1800" dirty="0"/>
              <a:t> on the </a:t>
            </a:r>
            <a:r>
              <a:rPr lang="en-US" sz="1800" dirty="0" err="1"/>
              <a:t>t’th</a:t>
            </a:r>
            <a:r>
              <a:rPr lang="en-US" sz="1800" dirty="0"/>
              <a:t> iteration</a:t>
            </a:r>
          </a:p>
          <a:p>
            <a:pPr marL="0" indent="0">
              <a:buFontTx/>
              <a:buNone/>
            </a:pPr>
            <a:r>
              <a:rPr lang="en-US" sz="1800" dirty="0"/>
              <a:t>               b(t)  the estimate of </a:t>
            </a:r>
            <a:r>
              <a:rPr lang="en-US" sz="1800" i="1" dirty="0"/>
              <a:t>b</a:t>
            </a:r>
            <a:r>
              <a:rPr lang="en-US" sz="1800" dirty="0"/>
              <a:t> on </a:t>
            </a:r>
            <a:r>
              <a:rPr lang="en-US" sz="1800" dirty="0" err="1"/>
              <a:t>t’th</a:t>
            </a:r>
            <a:r>
              <a:rPr lang="en-US" sz="1800" dirty="0"/>
              <a:t> iteration</a:t>
            </a:r>
          </a:p>
          <a:p>
            <a:pPr marL="0" indent="0">
              <a:buFontTx/>
              <a:buNone/>
            </a:pPr>
            <a:endParaRPr lang="el-GR" sz="1800" dirty="0"/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>
            <a:off x="9652000" y="304801"/>
            <a:ext cx="2133600" cy="11695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/>
            <a:r>
              <a:rPr lang="en-US" sz="1400"/>
              <a:t>REMEMBER</a:t>
            </a:r>
          </a:p>
          <a:p>
            <a:pPr marL="342900" indent="-342900" algn="l"/>
            <a:r>
              <a:rPr lang="en-US" sz="1400"/>
              <a:t>P(A) = ½</a:t>
            </a:r>
          </a:p>
          <a:p>
            <a:pPr marL="342900" indent="-342900" algn="l"/>
            <a:r>
              <a:rPr lang="en-US" sz="1400"/>
              <a:t>P(B) = </a:t>
            </a:r>
            <a:r>
              <a:rPr lang="el-GR" sz="1400"/>
              <a:t>μ</a:t>
            </a:r>
            <a:endParaRPr lang="en-US" sz="1400"/>
          </a:p>
          <a:p>
            <a:pPr marL="342900" indent="-342900" algn="l"/>
            <a:r>
              <a:rPr lang="en-US" sz="1400"/>
              <a:t>P(C) = 2</a:t>
            </a:r>
            <a:r>
              <a:rPr lang="el-GR" sz="1400"/>
              <a:t>μ</a:t>
            </a:r>
            <a:endParaRPr lang="en-US" sz="1400"/>
          </a:p>
          <a:p>
            <a:pPr marL="342900" indent="-342900" algn="l"/>
            <a:r>
              <a:rPr lang="en-US" sz="1400"/>
              <a:t>P(D) = ½-3</a:t>
            </a:r>
            <a:r>
              <a:rPr lang="el-GR" sz="1400"/>
              <a:t>μ</a:t>
            </a:r>
            <a:endParaRPr lang="en-US" b="1"/>
          </a:p>
        </p:txBody>
      </p:sp>
      <p:graphicFrame>
        <p:nvGraphicFramePr>
          <p:cNvPr id="612352" name="Object 2048"/>
          <p:cNvGraphicFramePr>
            <a:graphicFrameLocks noChangeAspect="1"/>
          </p:cNvGraphicFramePr>
          <p:nvPr>
            <p:ph sz="half" idx="2"/>
          </p:nvPr>
        </p:nvGraphicFramePr>
        <p:xfrm>
          <a:off x="508000" y="2971800"/>
          <a:ext cx="5615517" cy="2584450"/>
        </p:xfrm>
        <a:graphic>
          <a:graphicData uri="http://schemas.openxmlformats.org/presentationml/2006/ole">
            <p:oleObj spid="_x0000_s3074" name="Equation" r:id="rId3" imgW="2234880" imgH="1371600" progId="Equation.3">
              <p:embed/>
            </p:oleObj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>
          <a:xfrm>
            <a:off x="304801" y="6502401"/>
            <a:ext cx="2487826" cy="2571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2001, 2004, Andrew W. Moore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66703" y="3509319"/>
            <a:ext cx="3196281" cy="48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 -step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495535" y="4518454"/>
            <a:ext cx="3196281" cy="48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 -step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1" y="6502401"/>
            <a:ext cx="3039761" cy="257175"/>
          </a:xfrm>
        </p:spPr>
        <p:txBody>
          <a:bodyPr/>
          <a:lstStyle/>
          <a:p>
            <a:pPr algn="l"/>
            <a:r>
              <a:rPr lang="en-US" dirty="0"/>
              <a:t>Copyright © 2001, 2004, Andrew W. Moore</a:t>
            </a: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EM </a:t>
            </a:r>
            <a:r>
              <a:rPr lang="en-US" dirty="0">
                <a:solidFill>
                  <a:schemeClr val="accent2"/>
                </a:solidFill>
              </a:rPr>
              <a:t>Convergence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11582400" cy="1828800"/>
          </a:xfrm>
        </p:spPr>
        <p:txBody>
          <a:bodyPr/>
          <a:lstStyle/>
          <a:p>
            <a:r>
              <a:rPr lang="en-US" sz="2000"/>
              <a:t>Convergence proof based on fact that Prob(data | </a:t>
            </a:r>
            <a:r>
              <a:rPr lang="el-GR" sz="2000"/>
              <a:t>μ</a:t>
            </a:r>
            <a:r>
              <a:rPr lang="en-US" sz="2000"/>
              <a:t>) must increase or remain same between each iteration </a:t>
            </a:r>
            <a:r>
              <a:rPr lang="en-US" sz="1200"/>
              <a:t>[NOT OBVIOUS]</a:t>
            </a:r>
          </a:p>
          <a:p>
            <a:r>
              <a:rPr lang="en-US" sz="2000"/>
              <a:t>But it can never exceed 1    </a:t>
            </a:r>
            <a:r>
              <a:rPr lang="en-US" sz="1200"/>
              <a:t>[OBVIOUS]</a:t>
            </a:r>
            <a:endParaRPr lang="en-US" sz="2000"/>
          </a:p>
          <a:p>
            <a:pPr>
              <a:buFontTx/>
              <a:buNone/>
            </a:pPr>
            <a:r>
              <a:rPr lang="en-US" sz="2000"/>
              <a:t>So it must therefore converge   </a:t>
            </a:r>
            <a:r>
              <a:rPr lang="en-US" sz="1200"/>
              <a:t>[OBVIOUS]</a:t>
            </a:r>
            <a:endParaRPr lang="el-GR" sz="1200"/>
          </a:p>
        </p:txBody>
      </p:sp>
      <p:sp>
        <p:nvSpPr>
          <p:cNvPr id="542724" name="Line 4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aphicFrame>
        <p:nvGraphicFramePr>
          <p:cNvPr id="542835" name="Group 115"/>
          <p:cNvGraphicFramePr>
            <a:graphicFrameLocks noGrp="1"/>
          </p:cNvGraphicFramePr>
          <p:nvPr>
            <p:ph sz="half" idx="2"/>
          </p:nvPr>
        </p:nvGraphicFramePr>
        <p:xfrm>
          <a:off x="7518400" y="3352800"/>
          <a:ext cx="4218517" cy="3124200"/>
        </p:xfrm>
        <a:graphic>
          <a:graphicData uri="http://schemas.openxmlformats.org/drawingml/2006/table">
            <a:tbl>
              <a:tblPr/>
              <a:tblGrid>
                <a:gridCol w="474133"/>
                <a:gridCol w="1873251"/>
                <a:gridCol w="1871133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μ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(t)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b(t)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0.0833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2.857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0.0937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3.158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0.0947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3.185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0.0948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3.187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0.0948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3.187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121920" marR="12192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0.0948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3.187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836" name="Text Box 116"/>
          <p:cNvSpPr txBox="1">
            <a:spLocks noChangeArrowheads="1"/>
          </p:cNvSpPr>
          <p:nvPr/>
        </p:nvSpPr>
        <p:spPr bwMode="auto">
          <a:xfrm>
            <a:off x="304800" y="3352801"/>
            <a:ext cx="3454400" cy="158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</a:pPr>
            <a:r>
              <a:rPr lang="en-US"/>
              <a:t>In our example, suppose we had</a:t>
            </a:r>
          </a:p>
          <a:p>
            <a:pPr algn="l">
              <a:spcBef>
                <a:spcPct val="10000"/>
              </a:spcBef>
            </a:pPr>
            <a:r>
              <a:rPr lang="en-US"/>
              <a:t>	h = 20</a:t>
            </a:r>
          </a:p>
          <a:p>
            <a:pPr algn="l">
              <a:spcBef>
                <a:spcPct val="10000"/>
              </a:spcBef>
            </a:pPr>
            <a:r>
              <a:rPr lang="en-US"/>
              <a:t>	c = 10</a:t>
            </a:r>
          </a:p>
          <a:p>
            <a:pPr algn="l">
              <a:spcBef>
                <a:spcPct val="10000"/>
              </a:spcBef>
            </a:pPr>
            <a:r>
              <a:rPr lang="en-US"/>
              <a:t>	d = 10</a:t>
            </a:r>
          </a:p>
          <a:p>
            <a:pPr algn="l">
              <a:spcBef>
                <a:spcPct val="10000"/>
              </a:spcBef>
            </a:pPr>
            <a:r>
              <a:rPr lang="en-US"/>
              <a:t>         </a:t>
            </a:r>
            <a:r>
              <a:rPr lang="el-GR"/>
              <a:t>μ</a:t>
            </a:r>
            <a:r>
              <a:rPr lang="en-US"/>
              <a:t>(0) = 0</a:t>
            </a:r>
            <a:endParaRPr lang="el-GR"/>
          </a:p>
        </p:txBody>
      </p:sp>
      <p:sp>
        <p:nvSpPr>
          <p:cNvPr id="542837" name="Text Box 117"/>
          <p:cNvSpPr txBox="1">
            <a:spLocks noChangeArrowheads="1"/>
          </p:cNvSpPr>
          <p:nvPr/>
        </p:nvSpPr>
        <p:spPr bwMode="auto">
          <a:xfrm>
            <a:off x="609600" y="5562600"/>
            <a:ext cx="6807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/>
              <a:t>Convergence is generally </a:t>
            </a:r>
            <a:r>
              <a:rPr lang="en-US" u="sng"/>
              <a:t>linear</a:t>
            </a:r>
            <a:r>
              <a:rPr lang="en-US"/>
              <a:t>: error decreases by a constant factor each time step.</a:t>
            </a:r>
          </a:p>
        </p:txBody>
      </p:sp>
      <p:sp>
        <p:nvSpPr>
          <p:cNvPr id="542838" name="AutoShape 118"/>
          <p:cNvSpPr>
            <a:spLocks noChangeArrowheads="1"/>
          </p:cNvSpPr>
          <p:nvPr/>
        </p:nvSpPr>
        <p:spPr bwMode="auto">
          <a:xfrm>
            <a:off x="3759200" y="3810000"/>
            <a:ext cx="3149600" cy="1524000"/>
          </a:xfrm>
          <a:prstGeom prst="notchedRightArrow">
            <a:avLst>
              <a:gd name="adj1" fmla="val 50000"/>
              <a:gd name="adj2" fmla="val 38750"/>
            </a:avLst>
          </a:prstGeom>
          <a:solidFill>
            <a:srgbClr val="ADC6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953" y="2862548"/>
            <a:ext cx="9382094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ALT-OPT/EM for Gaussian Mixture Model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0925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9988"/>
    </mc:Choice>
    <mc:Fallback>
      <p:transition spd="slow" advTm="2998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MLE </a:t>
            </a:r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Gaussian Discriminant Analysis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F77B66E3-3803-4788-BC62-221F4919CBC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23930" y="136939"/>
            <a:ext cx="602825" cy="365125"/>
          </a:xfrm>
        </p:spPr>
        <p:txBody>
          <a:bodyPr/>
          <a:lstStyle/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Assume a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class generative classification model with Gaussian class-conditionals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Assume class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sz="2600" b="0" i="1" dirty="0" smtClean="0">
                        <a:latin typeface="Cambria Math" panose="02040503050406030204" pitchFamily="18" charset="0"/>
                      </a:rPr>
                      <m:t>=1,2,…,</m:t>
                    </m:r>
                    <m:r>
                      <a:rPr lang="en-IN" sz="2600" b="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is modeled by a Gaussian with mean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and </a:t>
                </a:r>
                <a:r>
                  <a:rPr lang="en-IN" sz="2600" dirty="0" err="1">
                    <a:latin typeface="Abadi Extra Light" panose="020B0204020104020204" pitchFamily="34" charset="0"/>
                  </a:rPr>
                  <a:t>cov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IN" sz="26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Can assume label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 to be one-hot and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GB" sz="2600" i="1" dirty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6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600" i="1" dirty="0" smtClean="0">
                            <a:latin typeface="Cambria Math" panose="02040503050406030204" pitchFamily="18" charset="0"/>
                          </a:rPr>
                          <m:t>𝑛𝑘</m:t>
                        </m:r>
                      </m:sub>
                    </m:sSub>
                    <m:r>
                      <a:rPr lang="en-GB" sz="26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600" dirty="0">
                    <a:latin typeface="Abadi Extra Light" panose="020B0204020104020204" pitchFamily="34" charset="0"/>
                  </a:rPr>
                  <a:t>, o/w</a:t>
                </a: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Assuming class prior as </a:t>
                </a:r>
                <a14:m>
                  <m:oMath xmlns:m="http://schemas.openxmlformats.org/officeDocument/2006/math"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26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6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6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sz="2600" b="0" i="0" dirty="0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IN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, the model has params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6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IN" sz="26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IN" sz="2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sz="260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IN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Abadi Extra Light" panose="020B0204020104020204" pitchFamily="34" charset="0"/>
                          </a:rPr>
                          <m:t> </m:t>
                        </m:r>
                      </m:e>
                      <m: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p>
                    </m:sSubSup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Given training data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6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}</m:t>
                        </m:r>
                        <m:r>
                          <m:rPr>
                            <m:nor/>
                          </m:rPr>
                          <a:rPr lang="en-IN" sz="2600" dirty="0">
                            <a:latin typeface="Abadi Extra Light" panose="020B0204020104020204" pitchFamily="34" charset="0"/>
                          </a:rPr>
                          <m:t> 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6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sz="2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, the MLE solution will be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740617" cy="5557532"/>
              </a:xfrm>
              <a:blipFill>
                <a:blip r:embed="rId3" cstate="print"/>
                <a:stretch>
                  <a:fillRect l="-83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Speech Bubble: Rectangle 7">
                <a:extLst>
                  <a:ext uri="{FF2B5EF4-FFF2-40B4-BE49-F238E27FC236}">
                    <a16:creationId xmlns:a16="http://schemas.microsoft.com/office/drawing/2014/main" id="{E47FB369-2BB3-4267-B729-FC71708D7B9E}"/>
                  </a:ext>
                </a:extLst>
              </p:cNvPr>
              <p:cNvSpPr/>
              <p:nvPr/>
            </p:nvSpPr>
            <p:spPr>
              <a:xfrm>
                <a:off x="4614247" y="4691591"/>
                <a:ext cx="3288816" cy="631186"/>
              </a:xfrm>
              <a:prstGeom prst="wedgeRectCallout">
                <a:avLst>
                  <a:gd name="adj1" fmla="val -61891"/>
                  <a:gd name="adj2" fmla="val -9801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Same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I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endParaRPr lang="en-IN" sz="2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8" name="Speech Bubble: Rectangle 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47FB369-2BB3-4267-B729-FC71708D7B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247" y="4691591"/>
                <a:ext cx="3288816" cy="631186"/>
              </a:xfrm>
              <a:prstGeom prst="wedgeRectCallout">
                <a:avLst>
                  <a:gd name="adj1" fmla="val -61891"/>
                  <a:gd name="adj2" fmla="val -9801"/>
                </a:avLst>
              </a:prstGeom>
              <a:blipFill>
                <a:blip r:embed="rId4" cstate="print"/>
                <a:stretch>
                  <a:fillRect b="-2830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Speech Bubble: Rectangle 8">
                <a:extLst>
                  <a:ext uri="{FF2B5EF4-FFF2-40B4-BE49-F238E27FC236}">
                    <a16:creationId xmlns:a16="http://schemas.microsoft.com/office/drawing/2014/main" id="{49488EF1-4883-4BE2-967D-ACA8900E645C}"/>
                  </a:ext>
                </a:extLst>
              </p:cNvPr>
              <p:cNvSpPr/>
              <p:nvPr/>
            </p:nvSpPr>
            <p:spPr>
              <a:xfrm>
                <a:off x="6637871" y="5518401"/>
                <a:ext cx="5367991" cy="631186"/>
              </a:xfrm>
              <a:prstGeom prst="wedgeRectCallout">
                <a:avLst>
                  <a:gd name="adj1" fmla="val -56576"/>
                  <a:gd name="adj2" fmla="val -1049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Same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I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3"/>
                              </m:r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m:rPr>
                                <m:brk m:alnAt="23"/>
                              </m:r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m:rPr>
                            <m:brk m:alnAt="23"/>
                          </m:rP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IN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acc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I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I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I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I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I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IN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IN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I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⊤</m:t>
                            </m:r>
                          </m:sup>
                        </m:sSup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IN" sz="2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9" name="Speech Bubble: Rectangle 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9488EF1-4883-4BE2-967D-ACA8900E64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871" y="5518401"/>
                <a:ext cx="5367991" cy="631186"/>
              </a:xfrm>
              <a:prstGeom prst="wedgeRectCallout">
                <a:avLst>
                  <a:gd name="adj1" fmla="val -56576"/>
                  <a:gd name="adj2" fmla="val -10496"/>
                </a:avLst>
              </a:prstGeom>
              <a:blipFill>
                <a:blip r:embed="rId5" cstate="print"/>
                <a:stretch>
                  <a:fillRect b="-1869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526890-7990-4DE1-ABF4-9A589A59A1F8}"/>
                  </a:ext>
                </a:extLst>
              </p:cNvPr>
              <p:cNvSpPr txBox="1"/>
              <p:nvPr/>
            </p:nvSpPr>
            <p:spPr>
              <a:xfrm>
                <a:off x="1398744" y="3746087"/>
                <a:ext cx="2474395" cy="75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F526890-7990-4DE1-ABF4-9A589A59A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744" y="3746087"/>
                <a:ext cx="2474395" cy="755913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FB9FB70-83C1-45AE-8428-D0A941C90C63}"/>
                  </a:ext>
                </a:extLst>
              </p:cNvPr>
              <p:cNvSpPr txBox="1"/>
              <p:nvPr/>
            </p:nvSpPr>
            <p:spPr>
              <a:xfrm>
                <a:off x="1388778" y="4532540"/>
                <a:ext cx="2922980" cy="77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acc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5FB9FB70-83C1-45AE-8428-D0A941C90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778" y="4532540"/>
                <a:ext cx="2922980" cy="770660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6674FE2-723B-4015-AD1D-2DA0766ED8EC}"/>
                  </a:ext>
                </a:extLst>
              </p:cNvPr>
              <p:cNvSpPr txBox="1"/>
              <p:nvPr/>
            </p:nvSpPr>
            <p:spPr>
              <a:xfrm>
                <a:off x="1388778" y="5376415"/>
                <a:ext cx="5054139" cy="770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IN" sz="2400" b="0" i="0" smtClean="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</m:acc>
                        </m:e>
                        <m:sub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I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𝑛𝑘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sz="2400" b="1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IN" sz="2400" b="1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IN" sz="2400" i="1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I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sz="2400" b="1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IN" sz="24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IN" sz="24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IN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IN" sz="2400" i="1">
                                  <a:latin typeface="Cambria Math" panose="02040503050406030204" pitchFamily="18" charset="0"/>
                                </a:rPr>
                                <m:t>⊤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26674FE2-723B-4015-AD1D-2DA0766ED8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778" y="5376415"/>
                <a:ext cx="5054139" cy="770660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Speech Bubble: Rectangle 13">
                <a:extLst>
                  <a:ext uri="{FF2B5EF4-FFF2-40B4-BE49-F238E27FC236}">
                    <a16:creationId xmlns:a16="http://schemas.microsoft.com/office/drawing/2014/main" id="{5603EBA9-284A-46E9-A7B0-51880FB1E560}"/>
                  </a:ext>
                </a:extLst>
              </p:cNvPr>
              <p:cNvSpPr/>
              <p:nvPr/>
            </p:nvSpPr>
            <p:spPr>
              <a:xfrm>
                <a:off x="4380757" y="3739797"/>
                <a:ext cx="7475163" cy="609077"/>
              </a:xfrm>
              <a:prstGeom prst="wedgeRectCallout">
                <a:avLst>
                  <a:gd name="adj1" fmla="val -55430"/>
                  <a:gd name="adj2" fmla="val 33546"/>
                </a:avLst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IN" sz="2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Same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I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r>
                          <a:rPr lang="en-I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IN" sz="2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I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IN" sz="2400" dirty="0">
                    <a:solidFill>
                      <a:schemeClr val="tx1"/>
                    </a:solidFill>
                    <a:latin typeface="Abadi Extra Light" panose="020B0204020104020204" pitchFamily="34" charset="0"/>
                  </a:rPr>
                  <a:t> is # of training ex. for which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IN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N" sz="2400" dirty="0">
                  <a:solidFill>
                    <a:schemeClr val="tx1"/>
                  </a:solidFill>
                  <a:latin typeface="Abadi Extra Light" panose="020B0204020104020204" pitchFamily="34" charset="0"/>
                </a:endParaRPr>
              </a:p>
            </p:txBody>
          </p:sp>
        </mc:Choice>
        <mc:Fallback>
          <p:sp>
            <p:nvSpPr>
              <p:cNvPr id="14" name="Speech Bubble: Rectangle 1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5603EBA9-284A-46E9-A7B0-51880FB1E5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757" y="3739797"/>
                <a:ext cx="7475163" cy="609077"/>
              </a:xfrm>
              <a:prstGeom prst="wedgeRectCallout">
                <a:avLst>
                  <a:gd name="adj1" fmla="val -55430"/>
                  <a:gd name="adj2" fmla="val 33546"/>
                </a:avLst>
              </a:prstGeom>
              <a:blipFill>
                <a:blip r:embed="rId9" cstate="print"/>
                <a:stretch>
                  <a:fillRect b="-7767"/>
                </a:stretch>
              </a:blipFill>
              <a:ln w="19050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50789" y="6334897"/>
            <a:ext cx="435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</a:t>
            </a:r>
            <a:r>
              <a:rPr lang="en-US" dirty="0" smtClean="0">
                <a:hlinkClick r:id="rId10"/>
              </a:rPr>
              <a:t>here</a:t>
            </a:r>
            <a:r>
              <a:rPr lang="en-US" dirty="0" smtClean="0"/>
              <a:t> for a derivation of the MLE for GDA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1150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5630"/>
    </mc:Choice>
    <mc:Fallback>
      <p:transition spd="slow" advTm="2056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5.8|8.4|26.4|30.2|6.9|1.1|36.2|9.3|36.8|1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10.2|16.5|8.7|17.1|10|3.7|52.9|21.7|13.2|32.2|45.3|25|4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7|32.7|80.4|27.8|38.4|15.8|67.7|47|39.9|4.3|26.5|28.4|6.6|39.3|53.5|11.2|48.2|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4.5|16.7|9.3|46.6|10.6|35.6|26.1|22.7|70.1|18.5|2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8.1|11.8|5.6|3.3|8.8|15.1|13.6|18.3|6.2|31.3|1.6|16.7|35.5|15.9|13.4|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8.6|14.3|12|30.9|14.3|17.5|24.2|6.9|7.6|2.3|26.5|1.5|28.9|19.1|21|25.9|15.6|32.9|16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8.7|32.6|9.3|14.5|26|31.8|126.2|28|23.6|13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40727</TotalTime>
  <Words>874</Words>
  <Application>Microsoft Office PowerPoint</Application>
  <PresentationFormat>Custom</PresentationFormat>
  <Paragraphs>223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Expectation Maximization</vt:lpstr>
      <vt:lpstr>Building intuition for EM: a case study</vt:lpstr>
      <vt:lpstr>Max likelihood solution</vt:lpstr>
      <vt:lpstr>Same Problem with Hidden Information</vt:lpstr>
      <vt:lpstr>Same Problem with Hidden Information</vt:lpstr>
      <vt:lpstr>EM for our problem</vt:lpstr>
      <vt:lpstr>EM Convergence</vt:lpstr>
      <vt:lpstr>ALT-OPT/EM for Gaussian Mixture Model</vt:lpstr>
      <vt:lpstr>MLE for Gaussian Discriminant Analysis</vt:lpstr>
      <vt:lpstr>Observations on the GDA objective function</vt:lpstr>
      <vt:lpstr>Need for EM/ALT-OPT: Two Equivalent Perspectives</vt:lpstr>
      <vt:lpstr>MLE for GMM</vt:lpstr>
      <vt:lpstr>ALT-OPT for GMM</vt:lpstr>
      <vt:lpstr>Expectation-Maximization (EM) for GMM</vt:lpstr>
      <vt:lpstr>EM for GMM (Contd)</vt:lpstr>
      <vt:lpstr>EM for GMM in 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2235</cp:revision>
  <dcterms:created xsi:type="dcterms:W3CDTF">2020-07-07T20:42:16Z</dcterms:created>
  <dcterms:modified xsi:type="dcterms:W3CDTF">2021-11-12T11:41:17Z</dcterms:modified>
</cp:coreProperties>
</file>