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472" r:id="rId2"/>
    <p:sldId id="543" r:id="rId3"/>
    <p:sldId id="545" r:id="rId4"/>
    <p:sldId id="546" r:id="rId5"/>
    <p:sldId id="547" r:id="rId6"/>
    <p:sldId id="548" r:id="rId7"/>
    <p:sldId id="549" r:id="rId8"/>
    <p:sldId id="526" r:id="rId9"/>
    <p:sldId id="536" r:id="rId10"/>
    <p:sldId id="538" r:id="rId11"/>
    <p:sldId id="551" r:id="rId12"/>
    <p:sldId id="539" r:id="rId13"/>
    <p:sldId id="529" r:id="rId14"/>
    <p:sldId id="540" r:id="rId15"/>
    <p:sldId id="541" r:id="rId16"/>
    <p:sldId id="55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yush Rai" initials="PR" lastIdx="1" clrIdx="0">
    <p:extLst>
      <p:ext uri="{19B8F6BF-5375-455C-9EA6-DF929625EA0E}">
        <p15:presenceInfo xmlns:p15="http://schemas.microsoft.com/office/powerpoint/2012/main" xmlns="" userId="S-1-5-21-1815594393-203851566-323931515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B806AB"/>
    <a:srgbClr val="A21C8C"/>
    <a:srgbClr val="33CC33"/>
    <a:srgbClr val="060AB2"/>
    <a:srgbClr val="FF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0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49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079FB-1158-44A5-81BA-70742E8B8B87}" type="datetimeFigureOut">
              <a:rPr lang="en-IN" smtClean="0"/>
              <a:pPr/>
              <a:t>12-11-2021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C2274-7721-4180-95CA-BE03DFC6FB3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38326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502E8B-E765-4F58-A257-0E1E2EC1E1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FB0D9F0-86A6-48DF-B30E-B84487765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7E9CD7-9DDA-4CF9-AA93-4DE94EF05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955A-2DC5-4511-A53D-598F496EDEEE}" type="datetime1">
              <a:rPr lang="en-IN" smtClean="0"/>
              <a:pPr/>
              <a:t>12-11-2021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C5422E9-1D05-4AD0-BFC0-2527F7121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BFB85C-0DA1-4C64-8F01-7A91FEF10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21459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99F842-6D8B-4C86-8F39-4F97C9A08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B19E737-F70E-42FA-A4AC-876FA6F16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611A242-E710-4C98-92C7-184F6C186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AA5C-2D5F-4D58-9A50-D19B643441D4}" type="datetime1">
              <a:rPr lang="en-IN" smtClean="0"/>
              <a:pPr/>
              <a:t>12-11-2021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4C3ABB8-F14F-4280-A105-4070853E6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CF30805-AFD9-468A-8350-47B0059B7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1891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53CE3C8-84F1-4290-9648-5C9E9A2324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9CFA146-680D-4C44-80AE-61ACEA18E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2229F1-7D33-4055-BCFB-C0B4E177D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F1576-788D-4E35-9930-DF0255718A2B}" type="datetime1">
              <a:rPr lang="en-IN" smtClean="0"/>
              <a:pPr/>
              <a:t>12-11-2021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58B88A-8C21-46C7-8EDF-2F9AEE5A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61208B-689D-4C89-B6D0-6D893F5C0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84702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11379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371600"/>
            <a:ext cx="56134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1400" y="1371600"/>
            <a:ext cx="5615517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04801" y="6502401"/>
            <a:ext cx="6769100" cy="2571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2001, 2004, Andrew W. Moore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5BDEA5-031B-494A-B467-EFFEB2766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AD22B5-97C1-4FAC-9285-AA741BFE1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07785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4027FE-0F44-497F-BF33-83303D147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96ABBA3-F0E8-4C36-916A-E54529F14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A16D18-BB11-4BFD-9E7A-8DFB408A7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7B4F-85E2-411C-AFB6-1A374A5D39B8}" type="datetime1">
              <a:rPr lang="en-IN" smtClean="0"/>
              <a:pPr/>
              <a:t>12-11-2021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33F1CC-7685-4FAD-B5F7-982834C41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E65F9D9-79E8-4C23-9200-19A6857E3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13195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5A6550-E91F-4D00-83FE-943751994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4E5A4F-9318-4630-A9C7-16E2FD6AF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795E241-2474-417E-B544-69CF286112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34499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BF0B88-78D9-4019-8BFF-8F7C0DCD4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960B707-0551-48AD-BAF3-CE20FCE94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A6066B9-A417-4624-91D6-6D6295C21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B5A6971-440D-4631-80F7-B3123104A6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D684CD4-B32C-429C-8FDB-C3993DE51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2C11BC8-FB4C-4B9C-8A71-BB4D1F6A2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71E0-72C8-4CC8-AE53-DCEAAFB58B8B}" type="datetime1">
              <a:rPr lang="en-IN" smtClean="0"/>
              <a:pPr/>
              <a:t>12-11-2021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783E117-C4A9-4FF3-9C91-FFD40695E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B29C272-E75C-4778-96BF-8B2BC996B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61606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DBDEF5-DE48-45E6-AB10-8EDCE19D9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E021AE6-4821-4359-BA0A-71E21BF0B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9225-93B0-4D75-98A5-1AA74F5D545B}" type="datetime1">
              <a:rPr lang="en-IN" smtClean="0"/>
              <a:pPr/>
              <a:t>12-11-2021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C427195-022D-4F59-91AC-F6EF60F07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ABCDE4F-8C95-4584-8FBF-AF73E2F5B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78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F937068-89ED-42F9-9A72-92111C5A5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8A65-8968-44A1-8A19-3117F08B5A38}" type="datetime1">
              <a:rPr lang="en-IN" smtClean="0"/>
              <a:pPr/>
              <a:t>12-11-2021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FD62B2C-1FE1-496D-9296-45C99FB4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FBFDE75-9B7A-49B3-9B56-475889999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7204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1639A8-6449-4746-8F81-EF24B3122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88EEFD-9C86-41A8-9E20-FB51AE365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C7D5B7E-7597-4AD6-A029-CB20B9FBF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10E2B30-B4F2-4EC2-B501-40677FFA1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029C-FE30-49AA-946C-8160924AD21C}" type="datetime1">
              <a:rPr lang="en-IN" smtClean="0"/>
              <a:pPr/>
              <a:t>12-11-2021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FD346B0-D5A7-4730-8667-0678E7848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B353FD6-F916-41FC-BA8C-069D6DA07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5853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09521F-28F4-406E-9485-88EB85F4D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B4819DE-9E94-437E-8A68-6E165BAA96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C872149-A870-4DC0-8F9C-DDB1FD582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FF4BED7-7934-4480-A6EE-DA8954235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CF262-89E0-4714-A1CF-8A83C222FB9B}" type="datetime1">
              <a:rPr lang="en-IN" smtClean="0"/>
              <a:pPr/>
              <a:t>12-11-2021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C7CB16A-A6D8-4778-B7F0-21B6BFD28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C254C42-23E8-4F2C-AC3E-A5BBDF4E6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2317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BB49AE5-850C-4D68-B1A0-D1411569DCF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41313" y="5372525"/>
            <a:ext cx="1224973" cy="116638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7F7CEE4-2B80-48B3-9B66-3F5A2C62C75F}"/>
              </a:ext>
            </a:extLst>
          </p:cNvPr>
          <p:cNvSpPr txBox="1"/>
          <p:nvPr userDrawn="1"/>
        </p:nvSpPr>
        <p:spPr>
          <a:xfrm>
            <a:off x="10456460" y="6492875"/>
            <a:ext cx="17355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dirty="0">
                <a:solidFill>
                  <a:schemeClr val="accent4"/>
                </a:solidFill>
              </a:rPr>
              <a:t>CS771: Intro to ML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83DB4A9-B55E-4623-A2D9-A87B7B558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7CCFFDC-2115-4CD1-967C-545001D0D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9EF888-538C-4F90-BE4E-FDD77BCBC8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76463-DA8A-478C-9FC8-00C83590963D}" type="datetime1">
              <a:rPr lang="en-IN" smtClean="0"/>
              <a:pPr/>
              <a:t>12-11-2021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5CDA8E-891B-4E76-B24D-670B7EB402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F6AB6D-2CD0-4185-A303-317BFF965D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ED9D3-AF84-488D-8A6A-726D5349CDAB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59512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8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1.png"/><Relationship Id="rId1" Type="http://schemas.openxmlformats.org/officeDocument/2006/relationships/tags" Target="../tags/tag6.xml"/><Relationship Id="rId6" Type="http://schemas.openxmlformats.org/officeDocument/2006/relationships/image" Target="../media/image42.png"/><Relationship Id="rId11" Type="http://schemas.openxmlformats.org/officeDocument/2006/relationships/image" Target="../media/image33.png"/><Relationship Id="rId5" Type="http://schemas.openxmlformats.org/officeDocument/2006/relationships/image" Target="../media/image41.png"/><Relationship Id="rId15" Type="http://schemas.openxmlformats.org/officeDocument/2006/relationships/image" Target="../media/image50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Relationship Id="rId14" Type="http://schemas.openxmlformats.org/officeDocument/2006/relationships/image" Target="../media/image4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image" Target="../media/image62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12" Type="http://schemas.openxmlformats.org/officeDocument/2006/relationships/image" Target="../media/image6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55.png"/><Relationship Id="rId11" Type="http://schemas.openxmlformats.org/officeDocument/2006/relationships/image" Target="../media/image60.png"/><Relationship Id="rId5" Type="http://schemas.openxmlformats.org/officeDocument/2006/relationships/image" Target="../media/image54.png"/><Relationship Id="rId15" Type="http://schemas.openxmlformats.org/officeDocument/2006/relationships/image" Target="../media/image64.png"/><Relationship Id="rId10" Type="http://schemas.openxmlformats.org/officeDocument/2006/relationships/image" Target="../media/image59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Relationship Id="rId14" Type="http://schemas.openxmlformats.org/officeDocument/2006/relationships/image" Target="../media/image6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10" Type="http://schemas.openxmlformats.org/officeDocument/2006/relationships/image" Target="../media/image72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hyperlink" Target="https://towardsdatascience.com/gaussian-discriminant-analysis-an-example-of-generative-learning-algorithms-2e336ba7aa5c" TargetMode="External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E7AC89-BE04-43C0-8DE4-613238CF2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013" y="2954516"/>
            <a:ext cx="11701636" cy="609601"/>
          </a:xfrm>
        </p:spPr>
        <p:txBody>
          <a:bodyPr>
            <a:noAutofit/>
          </a:bodyPr>
          <a:lstStyle/>
          <a:p>
            <a:r>
              <a:rPr lang="en-GB" sz="4400" b="1" dirty="0" smtClean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  <a:t>Expectation Maximization</a:t>
            </a:r>
            <a:endParaRPr lang="en-IN" sz="4000" b="1" dirty="0">
              <a:solidFill>
                <a:schemeClr val="bg1"/>
              </a:solidFill>
              <a:latin typeface="Garamond" panose="02020404030301010803" pitchFamily="18" charset="0"/>
              <a:cs typeface="Aldhabi" panose="020B0604020202020204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8A059B3-A292-45C9-BE13-9562DE36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6763" y="4830266"/>
            <a:ext cx="6282137" cy="821886"/>
          </a:xfrm>
        </p:spPr>
        <p:txBody>
          <a:bodyPr>
            <a:noAutofit/>
          </a:bodyPr>
          <a:lstStyle/>
          <a:p>
            <a:r>
              <a:rPr lang="en-IN" sz="2700" dirty="0">
                <a:solidFill>
                  <a:schemeClr val="bg1"/>
                </a:solidFill>
                <a:latin typeface="Garamond" panose="02020404030301010803" pitchFamily="18" charset="0"/>
              </a:rPr>
              <a:t>CS771: Introduction to Machine Learning</a:t>
            </a:r>
          </a:p>
          <a:p>
            <a:r>
              <a:rPr lang="en-IN" sz="2700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Nisheeth</a:t>
            </a:r>
            <a:endParaRPr lang="en-IN" sz="27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4879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6769"/>
    </mc:Choice>
    <mc:Fallback>
      <p:transition spd="slow" advTm="1676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Observations on the GDA objective function</a:t>
            </a:r>
            <a:endParaRPr lang="en-IN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10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Here is a formal derivation of the MLE solution for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 sz="260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IN" sz="2600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IN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IN" sz="2600" i="1">
                            <a:latin typeface="Cambria Math" panose="02040503050406030204" pitchFamily="18" charset="0"/>
                          </a:rPr>
                          <m:t>{</m:t>
                        </m:r>
                        <m:sSub>
                          <m:sSubPr>
                            <m:ctrlPr>
                              <a:rPr lang="en-IN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IN" sz="26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IN" sz="26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IN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600" i="1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IN" sz="26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IN" sz="26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IN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IN" sz="2600">
                                <a:latin typeface="Cambria Math" panose="02040503050406030204" pitchFamily="18" charset="0"/>
                              </a:rPr>
                              <m:t>Σ</m:t>
                            </m:r>
                          </m:e>
                          <m:sub>
                            <m:r>
                              <a:rPr lang="en-IN" sz="26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IN" sz="2600" i="1">
                            <a:latin typeface="Cambria Math" panose="02040503050406030204" pitchFamily="18" charset="0"/>
                          </a:rPr>
                          <m:t>}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Abadi Extra Light" panose="020B0204020104020204" pitchFamily="34" charset="0"/>
                          </a:rPr>
                          <m:t> </m:t>
                        </m:r>
                      </m:e>
                      <m:sub>
                        <m:r>
                          <a:rPr lang="en-IN" sz="26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IN" sz="26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sz="2600" i="1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bSup>
                  </m:oMath>
                </a14:m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800" dirty="0"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 cstate="print"/>
                <a:stretch>
                  <a:fillRect l="-831" t="-142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245B6F7-C154-4945-8697-562DD2F437FD}"/>
                  </a:ext>
                </a:extLst>
              </p:cNvPr>
              <p:cNvSpPr txBox="1"/>
              <p:nvPr/>
            </p:nvSpPr>
            <p:spPr>
              <a:xfrm>
                <a:off x="892842" y="1717375"/>
                <a:ext cx="3213572" cy="3816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IN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IN" sz="2400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e>
                      </m:acc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IN" sz="2400" b="0" i="0" smtClean="0">
                              <a:latin typeface="Cambria Math" panose="02040503050406030204" pitchFamily="18" charset="0"/>
                            </a:rPr>
                            <m:t>argmax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IN" sz="2400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sub>
                      </m:sSub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IN" sz="2400" b="1" i="1" smtClean="0"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IN" sz="2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m:rPr>
                          <m:sty m:val="p"/>
                        </m:rPr>
                        <a:rPr lang="en-IN" sz="2400" b="0" i="0" smtClean="0">
                          <a:latin typeface="Cambria Math" panose="02040503050406030204" pitchFamily="18" charset="0"/>
                        </a:rPr>
                        <m:t>Θ</m:t>
                      </m:r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N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5B6F7-C154-4945-8697-562DD2F43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842" y="1717375"/>
                <a:ext cx="3213572" cy="381643"/>
              </a:xfrm>
              <a:prstGeom prst="rect">
                <a:avLst/>
              </a:prstGeom>
              <a:blipFill>
                <a:blip r:embed="rId4" cstate="print"/>
                <a:stretch>
                  <a:fillRect l="-1705" t="-19355" r="-3030" b="-3387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9DD177F-F39C-45B2-9E74-F362D5374892}"/>
                  </a:ext>
                </a:extLst>
              </p:cNvPr>
              <p:cNvSpPr txBox="1"/>
              <p:nvPr/>
            </p:nvSpPr>
            <p:spPr>
              <a:xfrm>
                <a:off x="4276131" y="1734397"/>
                <a:ext cx="3973139" cy="3757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IN" sz="2400" b="0" i="0" smtClean="0">
                            <a:latin typeface="Cambria Math" panose="02040503050406030204" pitchFamily="18" charset="0"/>
                          </a:rPr>
                          <m:t>argmax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IN" sz="2400" b="0" i="0" smtClean="0">
                            <a:latin typeface="Cambria Math" panose="02040503050406030204" pitchFamily="18" charset="0"/>
                          </a:rPr>
                          <m:t>Θ</m:t>
                        </m:r>
                      </m:sub>
                    </m:sSub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∏"/>
                        <m:limLoc m:val="subSup"/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IN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m:rPr>
                            <m:sty m:val="p"/>
                          </m:rPr>
                          <a:rPr lang="en-IN" sz="2400"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IN" sz="2400" dirty="0"/>
                  <a:t> 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19DD177F-F39C-45B2-9E74-F362D53748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6131" y="1734397"/>
                <a:ext cx="3973139" cy="375744"/>
              </a:xfrm>
              <a:prstGeom prst="rect">
                <a:avLst/>
              </a:prstGeom>
              <a:blipFill>
                <a:blip r:embed="rId5" cstate="print"/>
                <a:stretch>
                  <a:fillRect l="-1687" t="-173770" r="-1074" b="-25573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A5FBE09-851D-4F13-AACD-A47512965B7F}"/>
                  </a:ext>
                </a:extLst>
              </p:cNvPr>
              <p:cNvSpPr txBox="1"/>
              <p:nvPr/>
            </p:nvSpPr>
            <p:spPr>
              <a:xfrm>
                <a:off x="4276131" y="2403029"/>
                <a:ext cx="5061514" cy="3757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IN" sz="2400" b="0" i="0" smtClean="0">
                            <a:latin typeface="Cambria Math" panose="02040503050406030204" pitchFamily="18" charset="0"/>
                          </a:rPr>
                          <m:t>argmax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IN" sz="2400" b="0" i="0" smtClean="0">
                            <a:latin typeface="Cambria Math" panose="02040503050406030204" pitchFamily="18" charset="0"/>
                          </a:rPr>
                          <m:t>Θ</m:t>
                        </m:r>
                      </m:sub>
                    </m:sSub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∏"/>
                        <m:limLoc m:val="subSup"/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IN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r>
                          <a:rPr lang="en-IN" sz="2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IN" sz="2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IN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IN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m:rPr>
                            <m:sty m:val="p"/>
                          </m:rPr>
                          <a:rPr lang="en-IN" sz="240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en-IN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IN" sz="2400" dirty="0"/>
                  <a:t> </a:t>
                </a:r>
                <a14:m>
                  <m:oMath xmlns:m="http://schemas.openxmlformats.org/officeDocument/2006/math">
                    <m:r>
                      <a:rPr lang="en-IN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IN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IN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IN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IN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IN" sz="24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Θ</m:t>
                    </m:r>
                    <m:r>
                      <a:rPr lang="en-IN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sz="2400" dirty="0">
                    <a:solidFill>
                      <a:srgbClr val="FF0000"/>
                    </a:solidFill>
                  </a:rPr>
                  <a:t> </a:t>
                </a:r>
                <a:endParaRPr lang="en-IN" sz="24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5FBE09-851D-4F13-AACD-A47512965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6131" y="2403029"/>
                <a:ext cx="5061514" cy="375744"/>
              </a:xfrm>
              <a:prstGeom prst="rect">
                <a:avLst/>
              </a:prstGeom>
              <a:blipFill>
                <a:blip r:embed="rId6" cstate="print"/>
                <a:stretch>
                  <a:fillRect l="-1324" t="-169355" r="-481" b="-25161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B2A94FC-208C-4765-9915-77CA702B7B59}"/>
                  </a:ext>
                </a:extLst>
              </p:cNvPr>
              <p:cNvSpPr txBox="1"/>
              <p:nvPr/>
            </p:nvSpPr>
            <p:spPr>
              <a:xfrm>
                <a:off x="4283716" y="3105042"/>
                <a:ext cx="7050200" cy="4195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IN" sz="2400" b="0" i="0" smtClean="0">
                            <a:latin typeface="Cambria Math" panose="02040503050406030204" pitchFamily="18" charset="0"/>
                          </a:rPr>
                          <m:t>argmax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IN" sz="2400" b="0" i="0" smtClean="0">
                            <a:latin typeface="Cambria Math" panose="02040503050406030204" pitchFamily="18" charset="0"/>
                          </a:rPr>
                          <m:t>Θ</m:t>
                        </m:r>
                      </m:sub>
                    </m:sSub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∏"/>
                        <m:limLoc m:val="subSup"/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IN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nary>
                          <m:naryPr>
                            <m:chr m:val="∏"/>
                            <m:limLoc m:val="subSup"/>
                            <m:ctrlPr>
                              <a:rPr lang="en-IN" sz="24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IN" sz="24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IN" sz="24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IN" sz="24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𝐾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n-IN" sz="24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IN" sz="24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  <m:sub>
                                <m:r>
                                  <a:rPr lang="en-IN" sz="24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  <m:sup>
                                <m:sSub>
                                  <m:sSubPr>
                                    <m:ctrlPr>
                                      <a:rPr lang="en-IN" sz="2400" b="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400" b="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IN" sz="2400" b="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𝑛𝑘</m:t>
                                    </m:r>
                                  </m:sub>
                                </m:sSub>
                              </m:sup>
                            </m:sSubSup>
                          </m:e>
                        </m:nary>
                      </m:e>
                    </m:nary>
                  </m:oMath>
                </a14:m>
                <a:r>
                  <a:rPr lang="en-IN" sz="24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limLoc m:val="subSup"/>
                        <m:ctrlPr>
                          <a:rPr lang="en-IN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  <m:e>
                        <m:sSup>
                          <m:sSupPr>
                            <m:ctrlPr>
                              <a:rPr lang="en-IN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I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IN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IN" sz="2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IN" sz="2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en-IN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r>
                                  <a:rPr lang="en-IN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IN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IN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IN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I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IN" sz="2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Θ</m:t>
                            </m:r>
                            <m:r>
                              <a:rPr lang="en-I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IN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IN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𝑛𝑘</m:t>
                                </m:r>
                              </m:sub>
                            </m:sSub>
                          </m:sup>
                        </m:sSup>
                      </m:e>
                    </m:nary>
                  </m:oMath>
                </a14:m>
                <a:endParaRPr lang="en-IN" sz="24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B2A94FC-208C-4765-9915-77CA702B7B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716" y="3105042"/>
                <a:ext cx="7050200" cy="419538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2E7A542-CFE0-4CDF-A1D7-519DDDF7BB8D}"/>
                  </a:ext>
                </a:extLst>
              </p:cNvPr>
              <p:cNvSpPr txBox="1"/>
              <p:nvPr/>
            </p:nvSpPr>
            <p:spPr>
              <a:xfrm>
                <a:off x="4202185" y="3713837"/>
                <a:ext cx="6623288" cy="75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IN" sz="2400" b="0" i="0" smtClean="0">
                              <a:latin typeface="Cambria Math" panose="02040503050406030204" pitchFamily="18" charset="0"/>
                            </a:rPr>
                            <m:t>argmax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IN" sz="2400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sub>
                      </m:sSub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∏"/>
                          <m:limLoc m:val="subSup"/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nary>
                            <m:naryPr>
                              <m:chr m:val="∏"/>
                              <m:limLoc m:val="subSup"/>
                              <m:ctrlPr>
                                <a:rPr lang="en-IN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IN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IN" sz="24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IN" sz="2400" i="1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IN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N" sz="2400" i="1">
                                          <a:latin typeface="Cambria Math" panose="02040503050406030204" pitchFamily="18" charset="0"/>
                                        </a:rPr>
                                        <m:t>[</m:t>
                                      </m:r>
                                      <m:r>
                                        <a:rPr lang="en-IN" sz="2400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  <m:sub>
                                      <m:r>
                                        <a:rPr lang="en-IN" sz="24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IN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en-IN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N" sz="2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IN" sz="24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  <m:r>
                                        <a:rPr lang="en-IN" sz="2400" i="1">
                                          <a:latin typeface="Cambria Math" panose="02040503050406030204" pitchFamily="18" charset="0"/>
                                        </a:rPr>
                                        <m:t>|</m:t>
                                      </m:r>
                                      <m:r>
                                        <a:rPr lang="en-IN" sz="24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IN" sz="24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IN" sz="2400">
                                      <a:latin typeface="Cambria Math" panose="02040503050406030204" pitchFamily="18" charset="0"/>
                                    </a:rPr>
                                    <m:t>Θ</m:t>
                                  </m:r>
                                  <m: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  <m:t>)]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IN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N" sz="24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IN" sz="2400" i="1">
                                          <a:latin typeface="Cambria Math" panose="02040503050406030204" pitchFamily="18" charset="0"/>
                                        </a:rPr>
                                        <m:t>𝑛𝑘</m:t>
                                      </m:r>
                                    </m:sub>
                                  </m:sSub>
                                </m:sup>
                              </m:sSup>
                            </m:e>
                          </m:nary>
                        </m:e>
                      </m:nary>
                    </m:oMath>
                  </m:oMathPara>
                </a14:m>
                <a:endParaRPr lang="en-IN" sz="24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2E7A542-CFE0-4CDF-A1D7-519DDDF7BB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185" y="3713837"/>
                <a:ext cx="6623288" cy="755913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9DB6064-79B0-4EF4-99EB-D8B35669D526}"/>
                  </a:ext>
                </a:extLst>
              </p:cNvPr>
              <p:cNvSpPr txBox="1"/>
              <p:nvPr/>
            </p:nvSpPr>
            <p:spPr>
              <a:xfrm>
                <a:off x="3840336" y="4548687"/>
                <a:ext cx="7022435" cy="75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IN" sz="2400" b="0" i="0" smtClean="0">
                              <a:latin typeface="Cambria Math" panose="02040503050406030204" pitchFamily="18" charset="0"/>
                            </a:rPr>
                            <m:t>argmax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IN" sz="2400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sub>
                      </m:sSub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IN" sz="2400" b="0" i="1" smtClean="0">
                          <a:solidFill>
                            <a:srgbClr val="A21C8C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  <m:nary>
                        <m:naryPr>
                          <m:chr m:val="∏"/>
                          <m:limLoc m:val="subSup"/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nary>
                            <m:naryPr>
                              <m:chr m:val="∏"/>
                              <m:limLoc m:val="subSup"/>
                              <m:ctrlPr>
                                <a:rPr lang="en-IN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IN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IN" sz="24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IN" sz="2400" i="1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IN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N" sz="2400" i="1">
                                          <a:latin typeface="Cambria Math" panose="02040503050406030204" pitchFamily="18" charset="0"/>
                                        </a:rPr>
                                        <m:t>[</m:t>
                                      </m:r>
                                      <m:r>
                                        <a:rPr lang="en-IN" sz="2400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  <m:sub>
                                      <m:r>
                                        <a:rPr lang="en-IN" sz="24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IN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en-IN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N" sz="2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IN" sz="24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  <m:r>
                                        <a:rPr lang="en-IN" sz="2400" i="1">
                                          <a:latin typeface="Cambria Math" panose="02040503050406030204" pitchFamily="18" charset="0"/>
                                        </a:rPr>
                                        <m:t>|</m:t>
                                      </m:r>
                                      <m:r>
                                        <a:rPr lang="en-IN" sz="24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IN" sz="24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IN" sz="2400">
                                      <a:latin typeface="Cambria Math" panose="02040503050406030204" pitchFamily="18" charset="0"/>
                                    </a:rPr>
                                    <m:t>Θ</m:t>
                                  </m:r>
                                  <m: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  <m:t>)]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en-IN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N" sz="24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IN" sz="2400" i="1">
                                          <a:latin typeface="Cambria Math" panose="02040503050406030204" pitchFamily="18" charset="0"/>
                                        </a:rPr>
                                        <m:t>𝑛𝑘</m:t>
                                      </m:r>
                                    </m:sub>
                                  </m:sSub>
                                </m:sup>
                              </m:sSup>
                            </m:e>
                          </m:nary>
                        </m:e>
                      </m:nary>
                    </m:oMath>
                  </m:oMathPara>
                </a14:m>
                <a:endParaRPr lang="en-IN" sz="2400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9DB6064-79B0-4EF4-99EB-D8B35669D5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0336" y="4548687"/>
                <a:ext cx="7022435" cy="755913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D8EFC87-3810-4CDE-8767-5D4C49BD4822}"/>
                  </a:ext>
                </a:extLst>
              </p:cNvPr>
              <p:cNvSpPr txBox="1"/>
              <p:nvPr/>
            </p:nvSpPr>
            <p:spPr>
              <a:xfrm>
                <a:off x="3840336" y="5472186"/>
                <a:ext cx="7633052" cy="75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IN" sz="2400" b="0" i="0" smtClean="0">
                              <a:latin typeface="Cambria Math" panose="02040503050406030204" pitchFamily="18" charset="0"/>
                            </a:rPr>
                            <m:t>argmax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IN" sz="2400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sub>
                      </m:sSub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nary>
                            <m:naryPr>
                              <m:chr m:val="∑"/>
                              <m:limLoc m:val="subSup"/>
                              <m:ctrlP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  <m:t>𝑛𝑘</m:t>
                                  </m:r>
                                </m:sub>
                              </m:sSub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m:rPr>
                                  <m:sty m:val="p"/>
                                </m:rP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I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sz="24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b>
                                  <m:r>
                                    <a:rPr lang="en-IN" sz="24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r>
                                <m:rPr>
                                  <m:sty m:val="p"/>
                                </m:rP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sz="2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𝒩</m:t>
                              </m:r>
                              <m:d>
                                <m:dPr>
                                  <m:ctrlPr>
                                    <a:rPr lang="en-IN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N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en-IN" sz="24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N" sz="2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  <m:sub>
                                          <m:r>
                                            <a:rPr lang="en-IN" sz="24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  <m:r>
                                        <a:rPr lang="en-IN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|</m:t>
                                      </m:r>
                                      <m:r>
                                        <a:rPr lang="en-IN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IN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IN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IN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IN" sz="24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Σ</m:t>
                                      </m:r>
                                    </m:e>
                                    <m:sub>
                                      <m:r>
                                        <a:rPr lang="en-IN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IN" sz="2400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D8EFC87-3810-4CDE-8767-5D4C49BD48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0336" y="5472186"/>
                <a:ext cx="7633052" cy="755913"/>
              </a:xfrm>
              <a:prstGeom prst="rect">
                <a:avLst/>
              </a:prstGeom>
              <a:blipFill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93046665-C7B0-4EF2-A215-0391B26E4F5A}"/>
              </a:ext>
            </a:extLst>
          </p:cNvPr>
          <p:cNvCxnSpPr/>
          <p:nvPr/>
        </p:nvCxnSpPr>
        <p:spPr>
          <a:xfrm flipH="1">
            <a:off x="7513857" y="2182465"/>
            <a:ext cx="805343" cy="21043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A5350FB-9F0A-42A9-9251-48FBD30B2612}"/>
              </a:ext>
            </a:extLst>
          </p:cNvPr>
          <p:cNvSpPr txBox="1"/>
          <p:nvPr/>
        </p:nvSpPr>
        <p:spPr>
          <a:xfrm>
            <a:off x="8073259" y="1870563"/>
            <a:ext cx="108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err="1">
                <a:latin typeface="Abadi Extra Light" panose="020B0204020104020204" pitchFamily="34" charset="0"/>
              </a:rPr>
              <a:t>multinoulli</a:t>
            </a:r>
            <a:endParaRPr lang="en-IN" dirty="0">
              <a:latin typeface="Abadi Extra Light" panose="020B02040201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6D2E0ACA-F4AD-4A17-82D5-4D7D6ADF7D5B}"/>
              </a:ext>
            </a:extLst>
          </p:cNvPr>
          <p:cNvSpPr txBox="1"/>
          <p:nvPr/>
        </p:nvSpPr>
        <p:spPr>
          <a:xfrm>
            <a:off x="9675602" y="1894547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latin typeface="Abadi Extra Light" panose="020B0204020104020204" pitchFamily="34" charset="0"/>
              </a:rPr>
              <a:t>Gaussian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xmlns="" id="{EC104DC3-E401-459C-951A-8E984054B511}"/>
              </a:ext>
            </a:extLst>
          </p:cNvPr>
          <p:cNvCxnSpPr/>
          <p:nvPr/>
        </p:nvCxnSpPr>
        <p:spPr>
          <a:xfrm flipH="1">
            <a:off x="9177996" y="2223680"/>
            <a:ext cx="805343" cy="21043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7" name="Speech Bubble: Rectangle 26">
                <a:extLst>
                  <a:ext uri="{FF2B5EF4-FFF2-40B4-BE49-F238E27FC236}">
                    <a16:creationId xmlns:a16="http://schemas.microsoft.com/office/drawing/2014/main" id="{C64ED22F-ACF4-4B7D-A29D-41C2418BADA8}"/>
                  </a:ext>
                </a:extLst>
              </p:cNvPr>
              <p:cNvSpPr/>
              <p:nvPr/>
            </p:nvSpPr>
            <p:spPr>
              <a:xfrm>
                <a:off x="677487" y="4726891"/>
                <a:ext cx="2750607" cy="1106939"/>
              </a:xfrm>
              <a:prstGeom prst="wedgeRectCallout">
                <a:avLst>
                  <a:gd name="adj1" fmla="val 83932"/>
                  <a:gd name="adj2" fmla="val 39081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Can see that, when estimating the parameters of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𝑡h</m:t>
                        </m:r>
                      </m:sup>
                    </m:sSup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Gaussian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IN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IN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IN" sz="1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b>
                        <m: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), we only will only need training examples from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𝑡h</m:t>
                        </m:r>
                      </m:sup>
                    </m:sSup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class, i.e., examples for which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𝑛𝑘</m:t>
                        </m:r>
                      </m:sub>
                    </m:sSub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IN" sz="14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27" name="Speech Bubble: Rectangle 2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64ED22F-ACF4-4B7D-A29D-41C2418BAD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487" y="4726891"/>
                <a:ext cx="2750607" cy="1106939"/>
              </a:xfrm>
              <a:prstGeom prst="wedgeRectCallout">
                <a:avLst>
                  <a:gd name="adj1" fmla="val 83932"/>
                  <a:gd name="adj2" fmla="val 39081"/>
                </a:avLst>
              </a:prstGeom>
              <a:blipFill>
                <a:blip r:embed="rId11" cstate="print"/>
                <a:stretch>
                  <a:fillRect l="-325" t="-2703" b="-7027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Speech Bubble: Rectangle 27">
            <a:extLst>
              <a:ext uri="{FF2B5EF4-FFF2-40B4-BE49-F238E27FC236}">
                <a16:creationId xmlns:a16="http://schemas.microsoft.com/office/drawing/2014/main" xmlns="" id="{B0B4EBD5-053C-4463-A296-83797A1C41B4}"/>
              </a:ext>
            </a:extLst>
          </p:cNvPr>
          <p:cNvSpPr/>
          <p:nvPr/>
        </p:nvSpPr>
        <p:spPr>
          <a:xfrm>
            <a:off x="718612" y="3556599"/>
            <a:ext cx="2900730" cy="966684"/>
          </a:xfrm>
          <a:prstGeom prst="wedgeRectCallout">
            <a:avLst>
              <a:gd name="adj1" fmla="val 39489"/>
              <a:gd name="adj2" fmla="val 72454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Also, due to the form of the likelihood (Gaussian) and prior (</a:t>
            </a:r>
            <a:r>
              <a:rPr lang="en-IN" sz="1400" dirty="0" err="1">
                <a:solidFill>
                  <a:schemeClr val="tx1"/>
                </a:solidFill>
                <a:latin typeface="Abadi Extra Light" panose="020B0204020104020204" pitchFamily="34" charset="0"/>
              </a:rPr>
              <a:t>multinoulli</a:t>
            </a:r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), the MLE problem had a nice separable structure after taking the log</a:t>
            </a:r>
          </a:p>
        </p:txBody>
      </p:sp>
      <p:sp>
        <p:nvSpPr>
          <p:cNvPr id="23" name="Speech Bubble: Rectangle 22">
            <a:extLst>
              <a:ext uri="{FF2B5EF4-FFF2-40B4-BE49-F238E27FC236}">
                <a16:creationId xmlns:a16="http://schemas.microsoft.com/office/drawing/2014/main" xmlns="" id="{83AE7489-1994-4A28-9EF3-748DD6CAD48B}"/>
              </a:ext>
            </a:extLst>
          </p:cNvPr>
          <p:cNvSpPr/>
          <p:nvPr/>
        </p:nvSpPr>
        <p:spPr>
          <a:xfrm>
            <a:off x="218681" y="2669353"/>
            <a:ext cx="3621655" cy="686396"/>
          </a:xfrm>
          <a:prstGeom prst="wedgeRectCallout">
            <a:avLst>
              <a:gd name="adj1" fmla="val 35255"/>
              <a:gd name="adj2" fmla="val 84462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In general, in models with probability distributions from the </a:t>
            </a:r>
            <a:r>
              <a:rPr lang="en-IN" sz="1400" b="1" dirty="0">
                <a:solidFill>
                  <a:srgbClr val="0000FF"/>
                </a:solidFill>
                <a:latin typeface="Abadi Extra Light" panose="020B0204020104020204" pitchFamily="34" charset="0"/>
              </a:rPr>
              <a:t>exponential family</a:t>
            </a:r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, the MLE problem will usually have a simple analytic form</a:t>
            </a:r>
          </a:p>
        </p:txBody>
      </p:sp>
      <p:sp>
        <p:nvSpPr>
          <p:cNvPr id="24" name="Speech Bubble: Rectangle 23">
            <a:extLst>
              <a:ext uri="{FF2B5EF4-FFF2-40B4-BE49-F238E27FC236}">
                <a16:creationId xmlns:a16="http://schemas.microsoft.com/office/drawing/2014/main" xmlns="" id="{55C18865-EBBB-4FE1-9A5A-C1325699CEC2}"/>
              </a:ext>
            </a:extLst>
          </p:cNvPr>
          <p:cNvSpPr/>
          <p:nvPr/>
        </p:nvSpPr>
        <p:spPr>
          <a:xfrm>
            <a:off x="1196423" y="6138656"/>
            <a:ext cx="3621655" cy="524104"/>
          </a:xfrm>
          <a:prstGeom prst="wedgeRectCallout">
            <a:avLst>
              <a:gd name="adj1" fmla="val 67684"/>
              <a:gd name="adj2" fmla="val -35312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b="1" dirty="0">
                <a:solidFill>
                  <a:srgbClr val="FF0000"/>
                </a:solidFill>
                <a:latin typeface="Abadi Extra Light" panose="020B0204020104020204" pitchFamily="34" charset="0"/>
              </a:rPr>
              <a:t>The form of this expression is important; will encounter this in GMM too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438354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388701"/>
    </mc:Choice>
    <mc:Fallback>
      <p:transition spd="slow" advTm="3887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7" grpId="0"/>
      <p:bldP spid="25" grpId="0"/>
      <p:bldP spid="27" grpId="0" animBg="1"/>
      <p:bldP spid="28" grpId="0" animBg="1"/>
      <p:bldP spid="23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Need for EM/ALT-OPT: Two Equivalent Perspectives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11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740617" cy="555753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sz="2600" dirty="0">
                <a:latin typeface="Abadi Extra Light" panose="020B0204020104020204" pitchFamily="34" charset="0"/>
              </a:rPr>
              <a:t>Consider an LVM with </a:t>
            </a:r>
            <a:r>
              <a:rPr lang="en-IN" sz="2600" dirty="0">
                <a:solidFill>
                  <a:srgbClr val="A21C8C"/>
                </a:solidFill>
                <a:latin typeface="Abadi Extra Light" panose="020B0204020104020204" pitchFamily="34" charset="0"/>
              </a:rPr>
              <a:t>latent variables </a:t>
            </a:r>
            <a:r>
              <a:rPr lang="en-IN" sz="2600" dirty="0">
                <a:latin typeface="Abadi Extra Light" panose="020B0204020104020204" pitchFamily="34" charset="0"/>
              </a:rPr>
              <a:t>and </a:t>
            </a:r>
            <a:r>
              <a:rPr lang="en-IN" sz="2600" dirty="0">
                <a:solidFill>
                  <a:srgbClr val="00B050"/>
                </a:solidFill>
                <a:latin typeface="Abadi Extra Light" panose="020B0204020104020204" pitchFamily="34" charset="0"/>
              </a:rPr>
              <a:t>parameters</a:t>
            </a:r>
            <a:r>
              <a:rPr lang="en-IN" sz="2600" dirty="0">
                <a:latin typeface="Abadi Extra Light" panose="020B0204020104020204" pitchFamily="34" charset="0"/>
              </a:rPr>
              <a:t>. Trying to estimate parameters without also estimating the latent variables (by marginalizing them) is difficult</a:t>
            </a:r>
          </a:p>
          <a:p>
            <a:pPr marL="514350" indent="-514350">
              <a:buFont typeface="+mj-lt"/>
              <a:buAutoNum type="arabicPeriod"/>
            </a:pPr>
            <a:endParaRPr lang="en-IN" sz="2600" dirty="0">
              <a:latin typeface="Abadi Extra Light" panose="020B0204020104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IN" sz="2600" dirty="0">
              <a:latin typeface="Abadi Extra Light" panose="020B0204020104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IN" sz="2600" dirty="0">
              <a:latin typeface="Abadi Extra Light" panose="020B0204020104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IN" sz="2600" dirty="0">
              <a:latin typeface="Abadi Extra Light" panose="020B0204020104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IN" sz="2600" dirty="0">
              <a:latin typeface="Abadi Extra Light" panose="020B0204020104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600" dirty="0">
                <a:latin typeface="Abadi Extra Light" panose="020B0204020104020204" pitchFamily="34" charset="0"/>
              </a:rPr>
              <a:t>Consider a complex prob. density (without any latent vars) for which MLE is hard</a:t>
            </a:r>
          </a:p>
          <a:p>
            <a:pPr marL="0" indent="0">
              <a:buNone/>
            </a:pPr>
            <a:endParaRPr lang="en-GB" sz="26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800" dirty="0">
              <a:latin typeface="Abadi Extra Light" panose="020B0204020104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D75A91B-67A8-4E7F-973C-AA71E1C77AA8}"/>
                  </a:ext>
                </a:extLst>
              </p:cNvPr>
              <p:cNvSpPr txBox="1"/>
              <p:nvPr/>
            </p:nvSpPr>
            <p:spPr>
              <a:xfrm>
                <a:off x="836340" y="2115125"/>
                <a:ext cx="9781075" cy="5668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I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IN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  <m:e>
                          <m:r>
                            <m:rPr>
                              <m:sty m:val="p"/>
                            </m:rPr>
                            <a:rPr lang="en-IN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Θ</m:t>
                          </m:r>
                        </m:e>
                      </m:d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sup>
                        <m:e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IN" b="0" i="1" smtClean="0">
                                      <a:solidFill>
                                        <a:srgbClr val="A21C8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1" i="1" smtClean="0">
                                      <a:solidFill>
                                        <a:srgbClr val="A21C8C"/>
                                      </a:solidFill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solidFill>
                                        <a:srgbClr val="A21C8C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IN" b="0" i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Θ</m:t>
                              </m:r>
                            </m:e>
                          </m:d>
                        </m:e>
                      </m:nary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IN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𝐾</m:t>
                          </m:r>
                        </m:sup>
                        <m:e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N" b="0" i="1" smtClean="0">
                                      <a:solidFill>
                                        <a:srgbClr val="A21C8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1" i="1" smtClean="0">
                                      <a:solidFill>
                                        <a:srgbClr val="A21C8C"/>
                                      </a:solidFill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solidFill>
                                        <a:srgbClr val="A21C8C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a:rPr lang="en-IN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</m:d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IN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IN" b="0" i="1" smtClean="0">
                                  <a:solidFill>
                                    <a:srgbClr val="A21C8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1" i="1" smtClean="0">
                                  <a:solidFill>
                                    <a:srgbClr val="A21C8C"/>
                                  </a:solidFill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b>
                              <m:r>
                                <a:rPr lang="en-IN" b="0" i="1" smtClean="0">
                                  <a:solidFill>
                                    <a:srgbClr val="A21C8C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IN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IN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𝐾</m:t>
                          </m:r>
                        </m:sup>
                        <m:e>
                          <m:sSub>
                            <m:sSubPr>
                              <m:ctrlPr>
                                <a:rPr lang="en-IN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IN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IN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𝒩</m:t>
                          </m:r>
                          <m:d>
                            <m:dPr>
                              <m:ctrlPr>
                                <a:rPr lang="en-I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N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IN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N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IN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en-IN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|</m:t>
                                  </m:r>
                                  <m:r>
                                    <a:rPr lang="en-IN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IN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I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IN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IN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b>
                                  <m:r>
                                    <a:rPr lang="en-IN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IN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D75A91B-67A8-4E7F-973C-AA71E1C77A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40" y="2115125"/>
                <a:ext cx="9781075" cy="566886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23849A5-727C-4E6D-A575-8F0EB0C59948}"/>
                  </a:ext>
                </a:extLst>
              </p:cNvPr>
              <p:cNvSpPr txBox="1"/>
              <p:nvPr/>
            </p:nvSpPr>
            <p:spPr>
              <a:xfrm>
                <a:off x="2711594" y="2838933"/>
                <a:ext cx="5302432" cy="5668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IN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e>
                        <m:sub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𝑀𝐿𝐸</m:t>
                          </m:r>
                        </m:sub>
                      </m:sSub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IN" b="0" i="1" smtClean="0">
                          <a:latin typeface="Cambria Math" panose="02040503050406030204" pitchFamily="18" charset="0"/>
                        </a:rPr>
                        <m:t>arg</m:t>
                      </m:r>
                      <m:limLow>
                        <m:limLow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IN" b="0" i="0" smtClean="0">
                              <a:latin typeface="Cambria Math" panose="02040503050406030204" pitchFamily="18" charset="0"/>
                            </a:rPr>
                            <m:t>max</m:t>
                          </m:r>
                        </m:e>
                        <m:lim>
                          <m:r>
                            <m:rPr>
                              <m:sty m:val="p"/>
                            </m:rPr>
                            <a:rPr lang="en-IN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lim>
                      </m:limLow>
                      <m:nary>
                        <m:naryPr>
                          <m:chr m:val="∑"/>
                          <m:limLoc m:val="subSup"/>
                          <m:ctrlPr>
                            <a:rPr lang="en-IN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en-IN" i="1">
                              <a:latin typeface="Cambria Math" panose="02040503050406030204" pitchFamily="18" charset="0"/>
                            </a:rPr>
                            <m:t>log</m:t>
                          </m:r>
                          <m:nary>
                            <m:naryPr>
                              <m:chr m:val="∑"/>
                              <m:limLoc m:val="subSup"/>
                              <m:ctrlPr>
                                <a:rPr lang="en-IN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IN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IN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IN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IN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b>
                                  <m:r>
                                    <a:rPr lang="en-IN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IN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𝒩</m:t>
                              </m:r>
                              <m:d>
                                <m:dPr>
                                  <m:ctrlPr>
                                    <a:rPr lang="en-IN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N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en-IN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N" b="1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  <m:sub>
                                          <m:r>
                                            <a:rPr lang="en-IN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  <m:r>
                                        <a:rPr lang="en-IN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|</m:t>
                                      </m:r>
                                      <m:r>
                                        <a:rPr lang="en-IN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IN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IN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IN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IN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Σ</m:t>
                                      </m:r>
                                    </m:e>
                                    <m:sub>
                                      <m:r>
                                        <a:rPr lang="en-IN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en-IN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23849A5-727C-4E6D-A575-8F0EB0C599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1594" y="2838933"/>
                <a:ext cx="5302432" cy="566886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xmlns="" id="{AABA3D0E-0F70-4803-B540-75BF4800F8EB}"/>
              </a:ext>
            </a:extLst>
          </p:cNvPr>
          <p:cNvSpPr/>
          <p:nvPr/>
        </p:nvSpPr>
        <p:spPr>
          <a:xfrm>
            <a:off x="9345336" y="1888862"/>
            <a:ext cx="2660526" cy="298323"/>
          </a:xfrm>
          <a:prstGeom prst="wedgeRectCallout">
            <a:avLst>
              <a:gd name="adj1" fmla="val -36956"/>
              <a:gd name="adj2" fmla="val 71158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A Gaussian Mixture Model (GMM)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xmlns="" id="{36AB50F2-3352-4BC9-BD09-8347C2E5F517}"/>
              </a:ext>
            </a:extLst>
          </p:cNvPr>
          <p:cNvSpPr/>
          <p:nvPr/>
        </p:nvSpPr>
        <p:spPr>
          <a:xfrm>
            <a:off x="72823" y="2816589"/>
            <a:ext cx="2787758" cy="473821"/>
          </a:xfrm>
          <a:prstGeom prst="wedgeRectCallout">
            <a:avLst>
              <a:gd name="adj1" fmla="val 52767"/>
              <a:gd name="adj2" fmla="val 24499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</a:rPr>
              <a:t>MLE for GMM with cluster ids marginalized/summed/integrated out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Speech Bubble: Rectangle 8">
                <a:extLst>
                  <a:ext uri="{FF2B5EF4-FFF2-40B4-BE49-F238E27FC236}">
                    <a16:creationId xmlns:a16="http://schemas.microsoft.com/office/drawing/2014/main" id="{E7896185-9B8A-47D4-9712-C4A701A7D23E}"/>
                  </a:ext>
                </a:extLst>
              </p:cNvPr>
              <p:cNvSpPr/>
              <p:nvPr/>
            </p:nvSpPr>
            <p:spPr>
              <a:xfrm>
                <a:off x="8060341" y="2735923"/>
                <a:ext cx="2787758" cy="687602"/>
              </a:xfrm>
              <a:prstGeom prst="wedgeRectCallout">
                <a:avLst>
                  <a:gd name="adj1" fmla="val -57455"/>
                  <a:gd name="adj2" fmla="val 26270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Can’t get closed form expressions for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IN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IN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IN" sz="1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b>
                        <m: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due to </a:t>
                </a:r>
                <a:r>
                  <a:rPr lang="en-IN" sz="14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“log of sum”. </a:t>
                </a:r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Have to use gradient based methods</a:t>
                </a:r>
              </a:p>
            </p:txBody>
          </p:sp>
        </mc:Choice>
        <mc:Fallback>
          <p:sp>
            <p:nvSpPr>
              <p:cNvPr id="9" name="Speech Bubble: Rectangle 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7896185-9B8A-47D4-9712-C4A701A7D2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0341" y="2735923"/>
                <a:ext cx="2787758" cy="687602"/>
              </a:xfrm>
              <a:prstGeom prst="wedgeRectCallout">
                <a:avLst>
                  <a:gd name="adj1" fmla="val -57455"/>
                  <a:gd name="adj2" fmla="val 26270"/>
                </a:avLst>
              </a:prstGeom>
              <a:blipFill>
                <a:blip r:embed="rId5" cstate="print"/>
                <a:stretch>
                  <a:fillRect t="-4310" r="-1205" b="-10345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Speech Bubble: Rectangle 9">
                <a:extLst>
                  <a:ext uri="{FF2B5EF4-FFF2-40B4-BE49-F238E27FC236}">
                    <a16:creationId xmlns:a16="http://schemas.microsoft.com/office/drawing/2014/main" id="{AF691BD4-52EB-46F4-BC67-768C1A2F3249}"/>
                  </a:ext>
                </a:extLst>
              </p:cNvPr>
              <p:cNvSpPr/>
              <p:nvPr/>
            </p:nvSpPr>
            <p:spPr>
              <a:xfrm>
                <a:off x="5176559" y="3549239"/>
                <a:ext cx="4823988" cy="493163"/>
              </a:xfrm>
              <a:prstGeom prst="wedgeRectCallout">
                <a:avLst>
                  <a:gd name="adj1" fmla="val 40574"/>
                  <a:gd name="adj2" fmla="val -84460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If we knew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’s, the problem will be much simpler; just like MLE for generative classification with Gaussian class-conditional </a:t>
                </a:r>
              </a:p>
            </p:txBody>
          </p:sp>
        </mc:Choice>
        <mc:Fallback>
          <p:sp>
            <p:nvSpPr>
              <p:cNvPr id="10" name="Speech Bubble: Rectangle 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F691BD4-52EB-46F4-BC67-768C1A2F32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6559" y="3549239"/>
                <a:ext cx="4823988" cy="493163"/>
              </a:xfrm>
              <a:prstGeom prst="wedgeRectCallout">
                <a:avLst>
                  <a:gd name="adj1" fmla="val 40574"/>
                  <a:gd name="adj2" fmla="val -84460"/>
                </a:avLst>
              </a:prstGeom>
              <a:blipFill>
                <a:blip r:embed="rId6" cstate="print"/>
                <a:stretch>
                  <a:fillRect l="-252" b="-9735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Speech Bubble: Rectangle 10">
                <a:extLst>
                  <a:ext uri="{FF2B5EF4-FFF2-40B4-BE49-F238E27FC236}">
                    <a16:creationId xmlns:a16="http://schemas.microsoft.com/office/drawing/2014/main" id="{39365657-A03A-4A14-8994-4FD3DFA52F16}"/>
                  </a:ext>
                </a:extLst>
              </p:cNvPr>
              <p:cNvSpPr/>
              <p:nvPr/>
            </p:nvSpPr>
            <p:spPr>
              <a:xfrm>
                <a:off x="1305699" y="3639789"/>
                <a:ext cx="3731090" cy="493163"/>
              </a:xfrm>
              <a:prstGeom prst="wedgeRectCallout">
                <a:avLst>
                  <a:gd name="adj1" fmla="val 56029"/>
                  <a:gd name="adj2" fmla="val -19820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EM/ALT-OPT will help us “simulate” this condition by making guesses about the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’s</a:t>
                </a:r>
              </a:p>
            </p:txBody>
          </p:sp>
        </mc:Choice>
        <mc:Fallback>
          <p:sp>
            <p:nvSpPr>
              <p:cNvPr id="11" name="Speech Bubble: Rectangle 1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9365657-A03A-4A14-8994-4FD3DFA52F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5699" y="3639789"/>
                <a:ext cx="3731090" cy="493163"/>
              </a:xfrm>
              <a:prstGeom prst="wedgeRectCallout">
                <a:avLst>
                  <a:gd name="adj1" fmla="val 56029"/>
                  <a:gd name="adj2" fmla="val -19820"/>
                </a:avLst>
              </a:prstGeom>
              <a:blipFill>
                <a:blip r:embed="rId7" cstate="print"/>
                <a:stretch>
                  <a:fillRect l="-304" t="-3571" b="-13095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2764AC8-797E-4256-9F0E-21D777B17074}"/>
                  </a:ext>
                </a:extLst>
              </p:cNvPr>
              <p:cNvSpPr txBox="1"/>
              <p:nvPr/>
            </p:nvSpPr>
            <p:spPr>
              <a:xfrm>
                <a:off x="4221285" y="4848265"/>
                <a:ext cx="3367268" cy="5668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I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IN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  <m:e>
                          <m:r>
                            <m:rPr>
                              <m:sty m:val="p"/>
                            </m:rPr>
                            <a:rPr lang="en-IN">
                              <a:latin typeface="Cambria Math" panose="02040503050406030204" pitchFamily="18" charset="0"/>
                            </a:rPr>
                            <m:t>Θ</m:t>
                          </m:r>
                        </m:e>
                      </m:d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IN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𝐾</m:t>
                          </m:r>
                        </m:sup>
                        <m:e>
                          <m:sSub>
                            <m:sSubPr>
                              <m:ctrlPr>
                                <a:rPr lang="en-I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IN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𝒩</m:t>
                          </m:r>
                          <m:d>
                            <m:dPr>
                              <m:ctrlPr>
                                <a:rPr lang="en-I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N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IN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N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IN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en-IN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|</m:t>
                                  </m:r>
                                  <m:r>
                                    <a:rPr lang="en-IN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IN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I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IN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IN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  <m:sub>
                                  <m:r>
                                    <a:rPr lang="en-IN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IN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2764AC8-797E-4256-9F0E-21D777B17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285" y="4848265"/>
                <a:ext cx="3367268" cy="566886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Speech Bubble: Rectangle 13">
                <a:extLst>
                  <a:ext uri="{FF2B5EF4-FFF2-40B4-BE49-F238E27FC236}">
                    <a16:creationId xmlns:a16="http://schemas.microsoft.com/office/drawing/2014/main" id="{0112A41C-162C-4D07-821A-D154CBEEE8F3}"/>
                  </a:ext>
                </a:extLst>
              </p:cNvPr>
              <p:cNvSpPr/>
              <p:nvPr/>
            </p:nvSpPr>
            <p:spPr>
              <a:xfrm>
                <a:off x="121333" y="4848265"/>
                <a:ext cx="3956040" cy="878949"/>
              </a:xfrm>
              <a:prstGeom prst="wedgeRectCallout">
                <a:avLst>
                  <a:gd name="adj1" fmla="val 54205"/>
                  <a:gd name="adj2" fmla="val -17455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Directly defining a probability density as a mixture of Gaussians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is generated by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𝑡h</m:t>
                        </m:r>
                      </m:sup>
                    </m:sSup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Gaussian with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) without any reference to any latent variable whatsoever (we didn’t define it as an LVM)</a:t>
                </a:r>
              </a:p>
            </p:txBody>
          </p:sp>
        </mc:Choice>
        <mc:Fallback>
          <p:sp>
            <p:nvSpPr>
              <p:cNvPr id="14" name="Speech Bubble: Rectangle 1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112A41C-162C-4D07-821A-D154CBEEE8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333" y="4848265"/>
                <a:ext cx="3956040" cy="878949"/>
              </a:xfrm>
              <a:prstGeom prst="wedgeRectCallout">
                <a:avLst>
                  <a:gd name="adj1" fmla="val 54205"/>
                  <a:gd name="adj2" fmla="val -17455"/>
                </a:avLst>
              </a:prstGeom>
              <a:blipFill>
                <a:blip r:embed="rId9" cstate="print"/>
                <a:stretch>
                  <a:fillRect l="-294" t="-4054" b="-8784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Speech Bubble: Rectangle 14">
                <a:extLst>
                  <a:ext uri="{FF2B5EF4-FFF2-40B4-BE49-F238E27FC236}">
                    <a16:creationId xmlns:a16="http://schemas.microsoft.com/office/drawing/2014/main" id="{528BF89D-1D0F-4B5A-954C-2D9005982229}"/>
                  </a:ext>
                </a:extLst>
              </p:cNvPr>
              <p:cNvSpPr/>
              <p:nvPr/>
            </p:nvSpPr>
            <p:spPr>
              <a:xfrm>
                <a:off x="7825497" y="4787906"/>
                <a:ext cx="3956040" cy="821499"/>
              </a:xfrm>
              <a:prstGeom prst="wedgeRectCallout">
                <a:avLst>
                  <a:gd name="adj1" fmla="val -57105"/>
                  <a:gd name="adj2" fmla="val -4782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MLE for the params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 sz="14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of this distribution will again be hard (as we already saw above). However, we can </a:t>
                </a:r>
                <a:r>
                  <a:rPr lang="en-IN" sz="14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artificially introduce </a:t>
                </a:r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a latent variable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with each data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, denoting which Gaussian generated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5" name="Speech Bubble: 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28BF89D-1D0F-4B5A-954C-2D90059822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5497" y="4787906"/>
                <a:ext cx="3956040" cy="821499"/>
              </a:xfrm>
              <a:prstGeom prst="wedgeRectCallout">
                <a:avLst>
                  <a:gd name="adj1" fmla="val -57105"/>
                  <a:gd name="adj2" fmla="val -4782"/>
                </a:avLst>
              </a:prstGeom>
              <a:blipFill>
                <a:blip r:embed="rId10" cstate="print"/>
                <a:stretch>
                  <a:fillRect t="-7246" r="-712" b="-13768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Speech Bubble: Rectangle 16">
            <a:extLst>
              <a:ext uri="{FF2B5EF4-FFF2-40B4-BE49-F238E27FC236}">
                <a16:creationId xmlns:a16="http://schemas.microsoft.com/office/drawing/2014/main" xmlns="" id="{D1040307-3A8F-4A59-875C-4D42EA6F85CA}"/>
              </a:ext>
            </a:extLst>
          </p:cNvPr>
          <p:cNvSpPr/>
          <p:nvPr/>
        </p:nvSpPr>
        <p:spPr>
          <a:xfrm>
            <a:off x="10940730" y="2452725"/>
            <a:ext cx="1209044" cy="970800"/>
          </a:xfrm>
          <a:prstGeom prst="wedgeRectCallout">
            <a:avLst>
              <a:gd name="adj1" fmla="val -61140"/>
              <a:gd name="adj2" fmla="val 35218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200" dirty="0">
                <a:solidFill>
                  <a:schemeClr val="tx1"/>
                </a:solidFill>
                <a:latin typeface="Abadi Extra Light" panose="020B0204020104020204" pitchFamily="34" charset="0"/>
              </a:rPr>
              <a:t>This issue not just for MLE for GMM but MLE for other LVMs too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Speech Bubble: Rectangle 17">
                <a:extLst>
                  <a:ext uri="{FF2B5EF4-FFF2-40B4-BE49-F238E27FC236}">
                    <a16:creationId xmlns:a16="http://schemas.microsoft.com/office/drawing/2014/main" id="{1E7F6E2A-0DDB-4F12-8916-225DE8083433}"/>
                  </a:ext>
                </a:extLst>
              </p:cNvPr>
              <p:cNvSpPr/>
              <p:nvPr/>
            </p:nvSpPr>
            <p:spPr>
              <a:xfrm>
                <a:off x="505720" y="5886470"/>
                <a:ext cx="3918982" cy="878949"/>
              </a:xfrm>
              <a:prstGeom prst="wedgeRectCallout">
                <a:avLst>
                  <a:gd name="adj1" fmla="val 54097"/>
                  <a:gd name="adj2" fmla="val -42298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Can now apply ALT-OPT/EM to estimate parameters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 sz="1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+ we get the latent variables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as a “by-product” (though we may not be interested in learning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1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’s if our goal is just density estimation, not clustering)</a:t>
                </a:r>
              </a:p>
            </p:txBody>
          </p:sp>
        </mc:Choice>
        <mc:Fallback>
          <p:sp>
            <p:nvSpPr>
              <p:cNvPr id="18" name="Speech Bubble: Rectangle 1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1E7F6E2A-0DDB-4F12-8916-225DE80834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720" y="5886470"/>
                <a:ext cx="3918982" cy="878949"/>
              </a:xfrm>
              <a:prstGeom prst="wedgeRectCallout">
                <a:avLst>
                  <a:gd name="adj1" fmla="val 54097"/>
                  <a:gd name="adj2" fmla="val -42298"/>
                </a:avLst>
              </a:prstGeom>
              <a:blipFill>
                <a:blip r:embed="rId11" cstate="print"/>
                <a:stretch>
                  <a:fillRect l="-296" t="-4762" b="-9524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Speech Bubble: Rectangle 18">
                <a:extLst>
                  <a:ext uri="{FF2B5EF4-FFF2-40B4-BE49-F238E27FC236}">
                    <a16:creationId xmlns:a16="http://schemas.microsoft.com/office/drawing/2014/main" id="{4C359C4F-FEF9-4E20-98C4-283B28B83747}"/>
                  </a:ext>
                </a:extLst>
              </p:cNvPr>
              <p:cNvSpPr/>
              <p:nvPr/>
            </p:nvSpPr>
            <p:spPr>
              <a:xfrm>
                <a:off x="4559399" y="6185281"/>
                <a:ext cx="3537521" cy="612038"/>
              </a:xfrm>
              <a:prstGeom prst="wedgeRectCallout">
                <a:avLst>
                  <a:gd name="adj1" fmla="val -57334"/>
                  <a:gd name="adj2" fmla="val -11244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Even though we didn’t need the artificially introduced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’s, their presence and doing ALT-OPT/EM made our job of estimating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 sz="1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easier!</a:t>
                </a:r>
              </a:p>
            </p:txBody>
          </p:sp>
        </mc:Choice>
        <mc:Fallback>
          <p:sp>
            <p:nvSpPr>
              <p:cNvPr id="19" name="Speech Bubble: 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C359C4F-FEF9-4E20-98C4-283B28B837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9399" y="6185281"/>
                <a:ext cx="3537521" cy="612038"/>
              </a:xfrm>
              <a:prstGeom prst="wedgeRectCallout">
                <a:avLst>
                  <a:gd name="adj1" fmla="val -57334"/>
                  <a:gd name="adj2" fmla="val -11244"/>
                </a:avLst>
              </a:prstGeom>
              <a:blipFill>
                <a:blip r:embed="rId12" cstate="print"/>
                <a:stretch>
                  <a:fillRect t="-10680" b="-17476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Speech Bubble: Rectangle 19">
                <a:extLst>
                  <a:ext uri="{FF2B5EF4-FFF2-40B4-BE49-F238E27FC236}">
                    <a16:creationId xmlns:a16="http://schemas.microsoft.com/office/drawing/2014/main" id="{0827E4E3-8E7A-4057-A5C4-A9C2D82B1BEE}"/>
                  </a:ext>
                </a:extLst>
              </p:cNvPr>
              <p:cNvSpPr/>
              <p:nvPr/>
            </p:nvSpPr>
            <p:spPr>
              <a:xfrm>
                <a:off x="10270442" y="3607648"/>
                <a:ext cx="1875190" cy="551544"/>
              </a:xfrm>
              <a:prstGeom prst="wedgeRectCallout">
                <a:avLst>
                  <a:gd name="adj1" fmla="val -70862"/>
                  <a:gd name="adj2" fmla="val -2839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b="1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Since no marginalization of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b="1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b="1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IN" sz="1400" b="1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IN" sz="1400" b="1" dirty="0" err="1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’s</a:t>
                </a:r>
                <a:r>
                  <a:rPr lang="en-IN" sz="1400" b="1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 required</a:t>
                </a:r>
              </a:p>
            </p:txBody>
          </p:sp>
        </mc:Choice>
        <mc:Fallback>
          <p:sp>
            <p:nvSpPr>
              <p:cNvPr id="20" name="Speech Bubble: 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827E4E3-8E7A-4057-A5C4-A9C2D82B1B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0442" y="3607648"/>
                <a:ext cx="1875190" cy="551544"/>
              </a:xfrm>
              <a:prstGeom prst="wedgeRectCallout">
                <a:avLst>
                  <a:gd name="adj1" fmla="val -70862"/>
                  <a:gd name="adj2" fmla="val -2839"/>
                </a:avLst>
              </a:prstGeom>
              <a:blipFill>
                <a:blip r:embed="rId13" cstate="print"/>
                <a:stretch>
                  <a:fillRect r="-1047" b="-6452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A5829B7F-2FA3-4121-9633-A60CBD09F417}"/>
              </a:ext>
            </a:extLst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11181313" y="5723095"/>
            <a:ext cx="1010687" cy="96522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22" name="Speech Bubble: Rectangle 21">
                <a:extLst>
                  <a:ext uri="{FF2B5EF4-FFF2-40B4-BE49-F238E27FC236}">
                    <a16:creationId xmlns:a16="http://schemas.microsoft.com/office/drawing/2014/main" id="{A19955C9-BED0-4E1B-8067-2BCDDCDB1FE6}"/>
                  </a:ext>
                </a:extLst>
              </p:cNvPr>
              <p:cNvSpPr/>
              <p:nvPr/>
            </p:nvSpPr>
            <p:spPr>
              <a:xfrm>
                <a:off x="9006292" y="5785057"/>
                <a:ext cx="2175021" cy="941811"/>
              </a:xfrm>
              <a:prstGeom prst="wedgeRectCallout">
                <a:avLst>
                  <a:gd name="adj1" fmla="val 59586"/>
                  <a:gd name="adj2" fmla="val -12312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Also in any LVM, given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 sz="140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, you can always estimate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’s. Likewise, given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, you can always estimate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 sz="140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endParaRPr lang="en-IN" sz="14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22" name="Speech Bubble: 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19955C9-BED0-4E1B-8067-2BCDDCDB1F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6292" y="5785057"/>
                <a:ext cx="2175021" cy="941811"/>
              </a:xfrm>
              <a:prstGeom prst="wedgeRectCallout">
                <a:avLst>
                  <a:gd name="adj1" fmla="val 59586"/>
                  <a:gd name="adj2" fmla="val -12312"/>
                </a:avLst>
              </a:prstGeom>
              <a:blipFill>
                <a:blip r:embed="rId15" cstate="print"/>
                <a:stretch>
                  <a:fillRect l="-505" t="-637" b="-5732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xmlns="" val="1175887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675744"/>
    </mc:Choice>
    <mc:Fallback>
      <p:transition spd="slow" advTm="67574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MLE for GMM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12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Already saw that MLE is hard for GMM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Two possible ways to solve this MLE problem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IN" sz="2200" dirty="0">
                    <a:latin typeface="Abadi Extra Light" panose="020B0204020104020204" pitchFamily="34" charset="0"/>
                  </a:rPr>
                  <a:t>If someone gave us optimal “point” guesses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IN" sz="2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IN" sz="22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acc>
                      </m:e>
                      <m:sub>
                        <m:r>
                          <a:rPr lang="en-IN" sz="22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2200" dirty="0">
                    <a:latin typeface="Abadi Extra Light" panose="020B0204020104020204" pitchFamily="34" charset="0"/>
                  </a:rPr>
                  <a:t>’s of cluster ids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20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22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2200" dirty="0">
                    <a:latin typeface="Abadi Extra Light" panose="020B0204020104020204" pitchFamily="34" charset="0"/>
                  </a:rPr>
                  <a:t>’s, we could do MLE for the parameters just like we did for generative classification with Gaussian class-conditionals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514350" indent="-514350">
                  <a:buFont typeface="+mj-lt"/>
                  <a:buAutoNum type="arabicPeriod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457200" lvl="1" indent="0">
                  <a:buNone/>
                </a:pPr>
                <a:r>
                  <a:rPr lang="en-IN" sz="2200" dirty="0">
                    <a:latin typeface="Abadi Extra Light" panose="020B0204020104020204" pitchFamily="34" charset="0"/>
                  </a:rPr>
                  <a:t>2.	Alternatively, if someone gave a “probabilistic” guess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200" i="1" dirty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2200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2200" dirty="0">
                    <a:latin typeface="Abadi Extra Light" panose="020B0204020104020204" pitchFamily="34" charset="0"/>
                  </a:rPr>
                  <a:t>’s, we can do MLE for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IN" sz="2200" dirty="0">
                    <a:latin typeface="Abadi Extra Light" panose="020B0204020104020204" pitchFamily="34" charset="0"/>
                  </a:rPr>
                  <a:t> as follows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Approach 1 is </a:t>
                </a:r>
                <a:r>
                  <a:rPr lang="en-IN" sz="2600" b="1" dirty="0">
                    <a:latin typeface="Abadi Extra Light" panose="020B0204020104020204" pitchFamily="34" charset="0"/>
                  </a:rPr>
                  <a:t>ALT-OPT</a:t>
                </a:r>
                <a:r>
                  <a:rPr lang="en-IN" sz="2600" dirty="0">
                    <a:latin typeface="Abadi Extra Light" panose="020B0204020104020204" pitchFamily="34" charset="0"/>
                  </a:rPr>
                  <a:t> and Approach 2 is </a:t>
                </a:r>
                <a:r>
                  <a:rPr lang="en-IN" sz="2600" b="1" dirty="0">
                    <a:latin typeface="Abadi Extra Light" panose="020B0204020104020204" pitchFamily="34" charset="0"/>
                  </a:rPr>
                  <a:t>Expectation Maximization </a:t>
                </a:r>
                <a:r>
                  <a:rPr lang="en-IN" sz="2600" dirty="0">
                    <a:latin typeface="Abadi Extra Light" panose="020B0204020104020204" pitchFamily="34" charset="0"/>
                  </a:rPr>
                  <a:t>(“soft” ALT-OPT). Both require alternating between estimating </a:t>
                </a:r>
                <a14:m>
                  <m:oMath xmlns:m="http://schemas.openxmlformats.org/officeDocument/2006/math">
                    <m:r>
                      <a:rPr lang="en-IN" sz="2600" b="1" i="1" dirty="0" smtClean="0">
                        <a:latin typeface="Cambria Math" panose="02040503050406030204" pitchFamily="18" charset="0"/>
                      </a:rPr>
                      <m:t>𝒁</m:t>
                    </m:r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 sz="2600" i="0" dirty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IN" sz="26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until convergence</a:t>
                </a: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800" dirty="0"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 cstate="print"/>
                <a:stretch>
                  <a:fillRect l="-831" t="-1645" b="-592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2A5E596-094A-4A8D-BCF5-764658C65DD2}"/>
                  </a:ext>
                </a:extLst>
              </p:cNvPr>
              <p:cNvSpPr txBox="1"/>
              <p:nvPr/>
            </p:nvSpPr>
            <p:spPr>
              <a:xfrm>
                <a:off x="894249" y="1624651"/>
                <a:ext cx="10482607" cy="62998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IN" sz="2000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e>
                        <m:sub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𝑀𝐿𝐸</m:t>
                          </m:r>
                        </m:sub>
                      </m:sSub>
                      <m:r>
                        <a:rPr lang="en-IN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IN" sz="2000" i="1">
                          <a:latin typeface="Cambria Math" panose="02040503050406030204" pitchFamily="18" charset="0"/>
                        </a:rPr>
                        <m:t>arg</m:t>
                      </m:r>
                      <m:limLow>
                        <m:limLowPr>
                          <m:ctrlPr>
                            <a:rPr lang="en-IN" sz="2000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IN" sz="2000">
                              <a:latin typeface="Cambria Math" panose="02040503050406030204" pitchFamily="18" charset="0"/>
                            </a:rPr>
                            <m:t>max</m:t>
                          </m:r>
                        </m:e>
                        <m:lim>
                          <m:r>
                            <m:rPr>
                              <m:sty m:val="p"/>
                            </m:rPr>
                            <a:rPr lang="en-IN" sz="2000">
                              <a:latin typeface="Cambria Math" panose="02040503050406030204" pitchFamily="18" charset="0"/>
                            </a:rPr>
                            <m:t>Θ</m:t>
                          </m:r>
                        </m:lim>
                      </m:limLow>
                      <m:r>
                        <a:rPr lang="en-IN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IN" sz="2000" b="0" i="1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IN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IN" sz="20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N" sz="2000" b="1" i="1" smtClean="0"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  <m:e>
                          <m:r>
                            <m:rPr>
                              <m:sty m:val="p"/>
                            </m:rPr>
                            <a:rPr lang="en-IN" sz="2000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e>
                      </m:d>
                      <m:r>
                        <a:rPr lang="en-IN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IN" sz="2000" b="0" i="1" smtClean="0">
                          <a:latin typeface="Cambria Math" panose="02040503050406030204" pitchFamily="18" charset="0"/>
                        </a:rPr>
                        <m:t>arg</m:t>
                      </m:r>
                      <m:limLow>
                        <m:limLowPr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IN" sz="2000" b="0" i="0" smtClean="0">
                              <a:latin typeface="Cambria Math" panose="02040503050406030204" pitchFamily="18" charset="0"/>
                            </a:rPr>
                            <m:t>max</m:t>
                          </m:r>
                        </m:e>
                        <m:lim>
                          <m:r>
                            <m:rPr>
                              <m:sty m:val="p"/>
                            </m:rPr>
                            <a:rPr lang="en-IN" sz="2000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lim>
                      </m:limLow>
                      <m:nary>
                        <m:naryPr>
                          <m:chr m:val="∑"/>
                          <m:limLoc m:val="subSup"/>
                          <m:ctrlPr>
                            <a:rPr lang="en-IN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en-IN" sz="2000" i="1">
                              <a:latin typeface="Cambria Math" panose="02040503050406030204" pitchFamily="18" charset="0"/>
                            </a:rPr>
                            <m:t>log</m:t>
                          </m:r>
                          <m:nary>
                            <m:naryPr>
                              <m:chr m:val="∑"/>
                              <m:limLoc m:val="subSup"/>
                              <m:ctrlPr>
                                <a:rPr lang="en-IN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IN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IN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IN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IN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b>
                                  <m:r>
                                    <a:rPr lang="en-IN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IN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𝒩</m:t>
                              </m:r>
                              <m:d>
                                <m:dPr>
                                  <m:ctrlPr>
                                    <a:rPr lang="en-IN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N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en-IN" sz="20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N" sz="2000" b="1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  <m:sub>
                                          <m:r>
                                            <a:rPr lang="en-IN" sz="20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  <m:r>
                                        <a:rPr lang="en-IN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|</m:t>
                                      </m:r>
                                      <m:r>
                                        <a:rPr lang="en-IN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IN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IN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IN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IN" sz="200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Σ</m:t>
                                      </m:r>
                                    </m:e>
                                    <m:sub>
                                      <m:r>
                                        <a:rPr lang="en-IN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en-IN" sz="2000" dirty="0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2A5E596-094A-4A8D-BCF5-764658C65D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249" y="1624651"/>
                <a:ext cx="10482607" cy="629981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28EDA02-D104-4D9B-8212-D4504A30ABAA}"/>
                  </a:ext>
                </a:extLst>
              </p:cNvPr>
              <p:cNvSpPr txBox="1"/>
              <p:nvPr/>
            </p:nvSpPr>
            <p:spPr>
              <a:xfrm>
                <a:off x="1213508" y="3659215"/>
                <a:ext cx="9764981" cy="6299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IN" sz="2000">
                              <a:latin typeface="Cambria Math" panose="02040503050406030204" pitchFamily="18" charset="0"/>
                            </a:rPr>
                            <m:t>Θ</m:t>
                          </m:r>
                        </m:e>
                        <m:sub>
                          <m:r>
                            <a:rPr lang="en-IN" sz="2000" i="1">
                              <a:latin typeface="Cambria Math" panose="02040503050406030204" pitchFamily="18" charset="0"/>
                            </a:rPr>
                            <m:t>𝑀𝐿𝐸</m:t>
                          </m:r>
                        </m:sub>
                      </m:sSub>
                      <m:r>
                        <a:rPr lang="en-IN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IN" sz="2000" i="1">
                              <a:latin typeface="Cambria Math" panose="02040503050406030204" pitchFamily="18" charset="0"/>
                            </a:rPr>
                            <m:t>arg</m:t>
                          </m:r>
                          <m:limLow>
                            <m:limLowPr>
                              <m:ctrlPr>
                                <a:rPr lang="en-IN" sz="20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N" sz="2000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r>
                                <m:rPr>
                                  <m:sty m:val="p"/>
                                </m:rPr>
                                <a:rPr lang="en-IN" sz="2000">
                                  <a:latin typeface="Cambria Math" panose="02040503050406030204" pitchFamily="18" charset="0"/>
                                </a:rPr>
                                <m:t>Θ</m:t>
                              </m:r>
                            </m:lim>
                          </m:limLow>
                          <m:r>
                            <a:rPr lang="en-IN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IN" sz="2000" i="1">
                              <a:latin typeface="Cambria Math" panose="02040503050406030204" pitchFamily="18" charset="0"/>
                            </a:rPr>
                            <m:t>log</m:t>
                          </m:r>
                          <m:r>
                            <a:rPr lang="en-IN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IN" sz="2000" i="1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IN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IN" sz="2000" b="1" i="1">
                                  <a:latin typeface="Cambria Math" panose="02040503050406030204" pitchFamily="18" charset="0"/>
                                </a:rPr>
                                <m:t>𝑿</m:t>
                              </m:r>
                              <m:r>
                                <a:rPr lang="en-IN" sz="2000" b="1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acc>
                                <m:accPr>
                                  <m:chr m:val="̂"/>
                                  <m:ctrlPr>
                                    <a:rPr lang="en-IN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IN" sz="2000" b="1" i="1" smtClean="0">
                                      <a:latin typeface="Cambria Math" panose="02040503050406030204" pitchFamily="18" charset="0"/>
                                    </a:rPr>
                                    <m:t>𝒁</m:t>
                                  </m:r>
                                </m:e>
                              </m:acc>
                              <m:r>
                                <a:rPr lang="en-IN" sz="200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IN" sz="2000">
                                  <a:latin typeface="Cambria Math" panose="02040503050406030204" pitchFamily="18" charset="0"/>
                                </a:rPr>
                                <m:t>Θ</m:t>
                              </m:r>
                            </m:e>
                          </m:d>
                          <m:r>
                            <a:rPr lang="en-IN" sz="2000" b="0" i="0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r>
                            <m:rPr>
                              <m:sty m:val="p"/>
                            </m:rPr>
                            <a:rPr lang="en-IN" sz="2000" b="0" i="0" smtClean="0">
                              <a:latin typeface="Cambria Math" panose="02040503050406030204" pitchFamily="18" charset="0"/>
                            </a:rPr>
                            <m:t>argmax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IN" sz="2000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sub>
                      </m:sSub>
                      <m:r>
                        <a:rPr lang="en-IN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nary>
                            <m:naryPr>
                              <m:chr m:val="∑"/>
                              <m:limLoc m:val="subSup"/>
                              <m:ctrl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I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IN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IN" sz="20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IN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IN" sz="20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m:rPr>
                                  <m:sty m:val="p"/>
                                </m:r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I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sz="20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b>
                                  <m:r>
                                    <a:rPr lang="en-IN" sz="20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r>
                                <m:rPr>
                                  <m:sty m:val="p"/>
                                </m:r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𝒩</m:t>
                              </m:r>
                              <m:d>
                                <m:dPr>
                                  <m:ctrlPr>
                                    <a:rPr lang="en-IN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N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en-IN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N" sz="20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  <m:sub>
                                          <m:r>
                                            <a:rPr lang="en-IN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  <m:r>
                                        <a:rPr lang="en-IN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|</m:t>
                                      </m:r>
                                      <m:r>
                                        <a:rPr lang="en-IN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IN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IN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IN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IN" sz="200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Σ</m:t>
                                      </m:r>
                                    </m:e>
                                    <m:sub>
                                      <m:r>
                                        <a:rPr lang="en-IN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IN" sz="2000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28EDA02-D104-4D9B-8212-D4504A30A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3508" y="3659215"/>
                <a:ext cx="9764981" cy="629981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5955B31-F209-4FAA-9885-490A95AACE16}"/>
                  </a:ext>
                </a:extLst>
              </p:cNvPr>
              <p:cNvSpPr txBox="1"/>
              <p:nvPr/>
            </p:nvSpPr>
            <p:spPr>
              <a:xfrm>
                <a:off x="1111674" y="5052076"/>
                <a:ext cx="10265182" cy="6299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IN" sz="2000">
                              <a:latin typeface="Cambria Math" panose="02040503050406030204" pitchFamily="18" charset="0"/>
                            </a:rPr>
                            <m:t>Θ</m:t>
                          </m:r>
                        </m:e>
                        <m:sub>
                          <m:r>
                            <a:rPr lang="en-IN" sz="2000" i="1">
                              <a:latin typeface="Cambria Math" panose="02040503050406030204" pitchFamily="18" charset="0"/>
                            </a:rPr>
                            <m:t>𝑀𝐿𝐸</m:t>
                          </m:r>
                        </m:sub>
                      </m:sSub>
                      <m:r>
                        <a:rPr lang="en-IN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IN" sz="2000" i="1">
                          <a:latin typeface="Cambria Math" panose="02040503050406030204" pitchFamily="18" charset="0"/>
                        </a:rPr>
                        <m:t>arg</m:t>
                      </m:r>
                      <m:limLow>
                        <m:limLowPr>
                          <m:ctrlPr>
                            <a:rPr lang="en-IN" sz="2000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IN" sz="2000">
                              <a:latin typeface="Cambria Math" panose="02040503050406030204" pitchFamily="18" charset="0"/>
                            </a:rPr>
                            <m:t>max</m:t>
                          </m:r>
                        </m:e>
                        <m:lim>
                          <m:r>
                            <m:rPr>
                              <m:sty m:val="p"/>
                            </m:rPr>
                            <a:rPr lang="en-IN" sz="2000">
                              <a:latin typeface="Cambria Math" panose="02040503050406030204" pitchFamily="18" charset="0"/>
                            </a:rPr>
                            <m:t>Θ</m:t>
                          </m:r>
                        </m:lim>
                      </m:limLow>
                      <m:r>
                        <a:rPr lang="en-IN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IN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𝔼</m:t>
                      </m:r>
                      <m:d>
                        <m:dPr>
                          <m:begChr m:val="["/>
                          <m:endChr m:val="]"/>
                          <m:ctrlPr>
                            <a:rPr lang="en-IN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IN" sz="2000" i="1">
                              <a:latin typeface="Cambria Math" panose="02040503050406030204" pitchFamily="18" charset="0"/>
                            </a:rPr>
                            <m:t>log</m:t>
                          </m:r>
                          <m:r>
                            <a:rPr lang="en-IN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IN" sz="2000" i="1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I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IN" sz="2000" b="1" i="1">
                                  <a:latin typeface="Cambria Math" panose="02040503050406030204" pitchFamily="18" charset="0"/>
                                </a:rPr>
                                <m:t>𝑿</m:t>
                              </m:r>
                              <m:r>
                                <a:rPr lang="en-IN" sz="2000" b="1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IN" sz="2000" b="1" i="1" smtClean="0">
                                  <a:latin typeface="Cambria Math" panose="02040503050406030204" pitchFamily="18" charset="0"/>
                                </a:rPr>
                                <m:t>𝒁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IN" sz="2000">
                                  <a:latin typeface="Cambria Math" panose="02040503050406030204" pitchFamily="18" charset="0"/>
                                </a:rPr>
                                <m:t>Θ</m:t>
                              </m:r>
                            </m:e>
                          </m:d>
                        </m:e>
                      </m:d>
                      <m:r>
                        <a:rPr lang="en-I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IN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IN" sz="2000">
                              <a:latin typeface="Cambria Math" panose="02040503050406030204" pitchFamily="18" charset="0"/>
                            </a:rPr>
                            <m:t>argmax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IN" sz="2000">
                              <a:latin typeface="Cambria Math" panose="02040503050406030204" pitchFamily="18" charset="0"/>
                            </a:rPr>
                            <m:t>Θ</m:t>
                          </m:r>
                        </m:sub>
                      </m:sSub>
                      <m:r>
                        <a:rPr lang="en-IN" sz="2000" i="1"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IN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N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nary>
                            <m:naryPr>
                              <m:chr m:val="∑"/>
                              <m:limLoc m:val="subSup"/>
                              <m:ctrlPr>
                                <a:rPr lang="en-IN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IN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IN" sz="20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IN" sz="2000" i="1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p>
                            <m:e>
                              <m:r>
                                <a:rPr lang="en-I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𝔼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IN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N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N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IN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𝑛𝑘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IN" sz="2000" i="1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m:rPr>
                                  <m:sty m:val="p"/>
                                </m:rPr>
                                <a:rPr lang="en-IN" sz="2000" i="1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  <m:r>
                                <a:rPr lang="en-IN" sz="20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IN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sz="20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b>
                                  <m:r>
                                    <a:rPr lang="en-IN" sz="20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IN" sz="2000" i="1"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r>
                                <m:rPr>
                                  <m:sty m:val="p"/>
                                </m:rPr>
                                <a:rPr lang="en-IN" sz="2000" i="1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  <m:r>
                                <a:rPr lang="en-IN" sz="20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𝒩</m:t>
                              </m:r>
                              <m:d>
                                <m:dPr>
                                  <m:ctrlPr>
                                    <a:rPr lang="en-IN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N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en-IN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N" sz="2000" b="1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  <m:sub>
                                          <m:r>
                                            <a:rPr lang="en-IN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  <m:r>
                                        <a:rPr lang="en-IN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|</m:t>
                                      </m:r>
                                      <m:r>
                                        <a:rPr lang="en-IN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IN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IN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IN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IN" sz="20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Σ</m:t>
                                      </m:r>
                                    </m:e>
                                    <m:sub>
                                      <m:r>
                                        <a:rPr lang="en-IN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IN" sz="2000" i="1"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IN" sz="20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5955B31-F209-4FAA-9885-490A95AACE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1674" y="5052076"/>
                <a:ext cx="10265182" cy="629981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xmlns="" id="{E23441B0-D928-4046-8F62-9C6394FE2C3D}"/>
              </a:ext>
            </a:extLst>
          </p:cNvPr>
          <p:cNvSpPr/>
          <p:nvPr/>
        </p:nvSpPr>
        <p:spPr>
          <a:xfrm>
            <a:off x="7190894" y="2531759"/>
            <a:ext cx="1819825" cy="493161"/>
          </a:xfrm>
          <a:prstGeom prst="wedgeRectCallout">
            <a:avLst>
              <a:gd name="adj1" fmla="val -137848"/>
              <a:gd name="adj2" fmla="val 54767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rgbClr val="0000FF"/>
                </a:solidFill>
                <a:latin typeface="Abadi Extra Light" panose="020B0204020104020204" pitchFamily="34" charset="0"/>
              </a:rPr>
              <a:t>Will soon see how to get these guesses</a:t>
            </a:r>
            <a:endParaRPr lang="en-IN" sz="14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xmlns="" id="{9C8F04D0-10B3-4244-B59C-0210E0DA780E}"/>
              </a:ext>
            </a:extLst>
          </p:cNvPr>
          <p:cNvSpPr/>
          <p:nvPr/>
        </p:nvSpPr>
        <p:spPr>
          <a:xfrm>
            <a:off x="3754381" y="5575080"/>
            <a:ext cx="2341618" cy="493161"/>
          </a:xfrm>
          <a:prstGeom prst="wedgeRectCallout">
            <a:avLst>
              <a:gd name="adj1" fmla="val -78072"/>
              <a:gd name="adj2" fmla="val -60223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rgbClr val="0000FF"/>
                </a:solidFill>
                <a:latin typeface="Abadi Extra Light" panose="020B0204020104020204" pitchFamily="34" charset="0"/>
              </a:rPr>
              <a:t>Similar to Approach 1 but maximizes an expectation</a:t>
            </a:r>
            <a:endParaRPr lang="en-IN" sz="14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xmlns="" id="{4ABE13D1-38C7-43E5-90D8-C44A05CF8984}"/>
              </a:ext>
            </a:extLst>
          </p:cNvPr>
          <p:cNvSpPr/>
          <p:nvPr/>
        </p:nvSpPr>
        <p:spPr>
          <a:xfrm>
            <a:off x="6309277" y="5727214"/>
            <a:ext cx="4858858" cy="340947"/>
          </a:xfrm>
          <a:prstGeom prst="wedgeRectCallout">
            <a:avLst>
              <a:gd name="adj1" fmla="val -56490"/>
              <a:gd name="adj2" fmla="val -11013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rgbClr val="0000FF"/>
                </a:solidFill>
                <a:latin typeface="Abadi Extra Light" panose="020B0204020104020204" pitchFamily="34" charset="0"/>
              </a:rPr>
              <a:t>The expectation is w.r.t a distribution of Z which we will see shortly</a:t>
            </a:r>
            <a:endParaRPr lang="en-IN" sz="14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xmlns="" id="{2C140362-D5DB-4E24-AE5F-6C0DE4535D62}"/>
              </a:ext>
            </a:extLst>
          </p:cNvPr>
          <p:cNvSpPr/>
          <p:nvPr/>
        </p:nvSpPr>
        <p:spPr>
          <a:xfrm>
            <a:off x="7497624" y="4296270"/>
            <a:ext cx="3026190" cy="427731"/>
          </a:xfrm>
          <a:prstGeom prst="wedgeRectCallout">
            <a:avLst>
              <a:gd name="adj1" fmla="val -64955"/>
              <a:gd name="adj2" fmla="val 50359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rgbClr val="0000FF"/>
                </a:solidFill>
                <a:latin typeface="Abadi Extra Light" panose="020B0204020104020204" pitchFamily="34" charset="0"/>
              </a:rPr>
              <a:t>In form of a probability distribution instead of a singe “optimal” guess </a:t>
            </a:r>
            <a:endParaRPr lang="en-IN" sz="14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555304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338180"/>
    </mc:Choice>
    <mc:Fallback>
      <p:transition spd="slow" advTm="33818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9" grpId="0" animBg="1"/>
      <p:bldP spid="10" grpId="0" animBg="1"/>
      <p:bldP spid="11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EA927131-7470-4E1C-AD58-0C56A262FD9B}"/>
              </a:ext>
            </a:extLst>
          </p:cNvPr>
          <p:cNvSpPr/>
          <p:nvPr/>
        </p:nvSpPr>
        <p:spPr>
          <a:xfrm>
            <a:off x="276284" y="5397380"/>
            <a:ext cx="4006391" cy="139255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ALT-OPT for GMM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13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We will assume we have a “hard” (most probable) guess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600" i="1" dirty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2600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, say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IN" sz="26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IN" sz="26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acc>
                      </m:e>
                      <m:sub>
                        <m:r>
                          <a:rPr lang="en-IN" sz="2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Then ALT-OPT would look like this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2200" dirty="0">
                    <a:latin typeface="Abadi Extra Light" panose="020B0204020104020204" pitchFamily="34" charset="0"/>
                  </a:rPr>
                  <a:t>Initialize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 sz="2200" b="0" i="0" dirty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IN" sz="2200" b="0" i="0" dirty="0" smtClean="0">
                        <a:latin typeface="Cambria Math" panose="02040503050406030204" pitchFamily="18" charset="0"/>
                      </a:rPr>
                      <m:t>= </m:t>
                    </m:r>
                    <m:sSubSup>
                      <m:sSubSupPr>
                        <m:ctrlPr>
                          <a:rPr lang="en-IN" sz="2200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IN" sz="2200" b="0" i="1" dirty="0" smtClean="0">
                            <a:latin typeface="Cambria Math" panose="02040503050406030204" pitchFamily="18" charset="0"/>
                          </a:rPr>
                          <m:t>{</m:t>
                        </m:r>
                        <m:sSub>
                          <m:sSubPr>
                            <m:ctrlPr>
                              <a:rPr lang="en-IN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200" b="0" i="1" dirty="0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IN" sz="2200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IN" sz="2200" b="0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IN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200" b="0" i="1" dirty="0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IN" sz="2200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IN" sz="2200" b="0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IN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IN" sz="2200" b="0" i="0" dirty="0" smtClean="0">
                                <a:latin typeface="Cambria Math" panose="02040503050406030204" pitchFamily="18" charset="0"/>
                              </a:rPr>
                              <m:t>Σ</m:t>
                            </m:r>
                          </m:e>
                          <m:sub>
                            <m:r>
                              <a:rPr lang="en-IN" sz="2200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IN" sz="2200" b="0" i="1" dirty="0" smtClean="0">
                            <a:latin typeface="Cambria Math" panose="02040503050406030204" pitchFamily="18" charset="0"/>
                          </a:rPr>
                          <m:t>}</m:t>
                        </m:r>
                      </m:e>
                      <m:sub>
                        <m:r>
                          <a:rPr lang="en-IN" sz="22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IN" sz="2200" b="0" i="1" dirty="0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sz="2200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bSup>
                  </m:oMath>
                </a14:m>
                <a:r>
                  <a:rPr lang="en-IN" sz="2200" dirty="0">
                    <a:latin typeface="Abadi Extra Light" panose="020B0204020104020204" pitchFamily="34" charset="0"/>
                  </a:rPr>
                  <a:t> as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IN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</m:acc>
                  </m:oMath>
                </a14:m>
                <a:endParaRPr lang="en-IN" sz="2200" dirty="0">
                  <a:latin typeface="Abadi Extra Light" panose="020B0204020104020204" pitchFamily="34" charset="0"/>
                </a:endParaRP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2200" dirty="0">
                    <a:latin typeface="Abadi Extra Light" panose="020B0204020104020204" pitchFamily="34" charset="0"/>
                  </a:rPr>
                  <a:t>Repeat the following until convergence</a:t>
                </a:r>
              </a:p>
              <a:p>
                <a:pPr lvl="2">
                  <a:buFont typeface="Wingdings" panose="05000000000000000000" pitchFamily="2" charset="2"/>
                  <a:buChar char="§"/>
                </a:pPr>
                <a:r>
                  <a:rPr lang="en-IN" sz="2200" dirty="0">
                    <a:latin typeface="Abadi Extra Light" panose="020B0204020104020204" pitchFamily="34" charset="0"/>
                  </a:rPr>
                  <a:t>For each </a:t>
                </a:r>
                <a14:m>
                  <m:oMath xmlns:m="http://schemas.openxmlformats.org/officeDocument/2006/math">
                    <m:r>
                      <a:rPr lang="en-IN" sz="22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2200" dirty="0">
                    <a:latin typeface="Abadi Extra Light" panose="020B0204020104020204" pitchFamily="34" charset="0"/>
                  </a:rPr>
                  <a:t>, compute most probable value (our best guess)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24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2400" dirty="0">
                    <a:latin typeface="Abadi Extra Light" panose="020B0204020104020204" pitchFamily="34" charset="0"/>
                  </a:rPr>
                  <a:t> as</a:t>
                </a:r>
              </a:p>
              <a:p>
                <a:pPr marL="914400" lvl="2" indent="0">
                  <a:buNone/>
                </a:pPr>
                <a:endParaRPr lang="en-IN" sz="2400" dirty="0">
                  <a:latin typeface="Abadi Extra Light" panose="020B0204020104020204" pitchFamily="34" charset="0"/>
                </a:endParaRPr>
              </a:p>
              <a:p>
                <a:pPr lvl="2">
                  <a:buFont typeface="Wingdings" panose="05000000000000000000" pitchFamily="2" charset="2"/>
                  <a:buChar char="§"/>
                </a:pPr>
                <a:endParaRPr lang="en-IN" sz="2200" dirty="0">
                  <a:latin typeface="Abadi Extra Light" panose="020B0204020104020204" pitchFamily="34" charset="0"/>
                </a:endParaRPr>
              </a:p>
              <a:p>
                <a:pPr lvl="2">
                  <a:buFont typeface="Wingdings" panose="05000000000000000000" pitchFamily="2" charset="2"/>
                  <a:buChar char="§"/>
                </a:pPr>
                <a:r>
                  <a:rPr lang="en-IN" sz="2200" dirty="0">
                    <a:latin typeface="Abadi Extra Light" panose="020B0204020104020204" pitchFamily="34" charset="0"/>
                  </a:rPr>
                  <a:t>Solve MLE problem for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 sz="2200" i="0" dirty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IN" sz="22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sz="2200" dirty="0">
                    <a:latin typeface="Abadi Extra Light" panose="020B0204020104020204" pitchFamily="34" charset="0"/>
                  </a:rPr>
                  <a:t>using most probable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20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22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2200" dirty="0" err="1">
                    <a:latin typeface="Abadi Extra Light" panose="020B0204020104020204" pitchFamily="34" charset="0"/>
                  </a:rPr>
                  <a:t>’s</a:t>
                </a:r>
                <a:endParaRPr lang="en-IN" sz="22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800" dirty="0"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 cstate="print"/>
                <a:stretch>
                  <a:fillRect l="-831" t="-164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Speech Bubble: Rectangle 4">
                <a:extLst>
                  <a:ext uri="{FF2B5EF4-FFF2-40B4-BE49-F238E27FC236}">
                    <a16:creationId xmlns:a16="http://schemas.microsoft.com/office/drawing/2014/main" id="{6E6F8954-F5D2-4A50-B875-1FC15AD2C21A}"/>
                  </a:ext>
                </a:extLst>
              </p:cNvPr>
              <p:cNvSpPr/>
              <p:nvPr/>
            </p:nvSpPr>
            <p:spPr>
              <a:xfrm>
                <a:off x="9605682" y="2676666"/>
                <a:ext cx="1819825" cy="683751"/>
              </a:xfrm>
              <a:prstGeom prst="wedgeRectCallout">
                <a:avLst>
                  <a:gd name="adj1" fmla="val -70617"/>
                  <a:gd name="adj2" fmla="val 62665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Posterior probability </a:t>
                </a:r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of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belonging to cluster </a:t>
                </a:r>
                <a14:m>
                  <m:oMath xmlns:m="http://schemas.openxmlformats.org/officeDocument/2006/math"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IN" sz="14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5" name="Speech Bubble: Rectangle 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E6F8954-F5D2-4A50-B875-1FC15AD2C2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5682" y="2676666"/>
                <a:ext cx="1819825" cy="683751"/>
              </a:xfrm>
              <a:prstGeom prst="wedgeRectCallout">
                <a:avLst>
                  <a:gd name="adj1" fmla="val -70617"/>
                  <a:gd name="adj2" fmla="val 62665"/>
                </a:avLst>
              </a:prstGeom>
              <a:blipFill>
                <a:blip r:embed="rId4" cstate="print"/>
                <a:stretch>
                  <a:fillRect t="-3731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Speech Bubble: Rectangle 5">
                <a:extLst>
                  <a:ext uri="{FF2B5EF4-FFF2-40B4-BE49-F238E27FC236}">
                    <a16:creationId xmlns:a16="http://schemas.microsoft.com/office/drawing/2014/main" id="{ADFCDDD1-D32B-4A6C-ACAA-D3744DD8983D}"/>
                  </a:ext>
                </a:extLst>
              </p:cNvPr>
              <p:cNvSpPr/>
              <p:nvPr/>
            </p:nvSpPr>
            <p:spPr>
              <a:xfrm>
                <a:off x="6096000" y="1946143"/>
                <a:ext cx="4009810" cy="475684"/>
              </a:xfrm>
              <a:prstGeom prst="wedgeRectCallout">
                <a:avLst>
                  <a:gd name="adj1" fmla="val 46467"/>
                  <a:gd name="adj2" fmla="val 109091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Proportional to prior prob times likelihood, i.e.,  </a:t>
                </a:r>
                <a14:m>
                  <m:oMath xmlns:m="http://schemas.openxmlformats.org/officeDocument/2006/math"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1400" i="1" dirty="0" err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1400" i="1" dirty="0" err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IN" sz="1400" i="1" dirty="0" err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e>
                        <m:r>
                          <m:rPr>
                            <m:sty m:val="p"/>
                          </m:rPr>
                          <a:rPr lang="en-IN" sz="14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Θ</m:t>
                        </m:r>
                      </m:e>
                    </m:d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1400" i="1" dirty="0" err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1400" i="1" dirty="0" err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IN" sz="1400" i="1" dirty="0" err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IN" sz="1400" i="1" dirty="0" err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1400" i="1" dirty="0" err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IN" sz="1400" i="1" dirty="0" err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IN" sz="14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Θ</m:t>
                        </m:r>
                      </m:e>
                    </m:d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IN" sz="1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IN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𝒩</m:t>
                    </m:r>
                    <m:d>
                      <m:dPr>
                        <m:ctrlP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IN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sz="14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n-IN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IN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en-IN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IN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IN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IN" sz="14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Σ</m:t>
                            </m:r>
                          </m:e>
                          <m:sub>
                            <m:r>
                              <a:rPr lang="en-IN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 </a:t>
                </a:r>
              </a:p>
            </p:txBody>
          </p:sp>
        </mc:Choice>
        <mc:Fallback>
          <p:sp>
            <p:nvSpPr>
              <p:cNvPr id="6" name="Speech Bubble: Rectangle 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DFCDDD1-D32B-4A6C-ACAA-D3744DD898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946143"/>
                <a:ext cx="4009810" cy="475684"/>
              </a:xfrm>
              <a:prstGeom prst="wedgeRectCallout">
                <a:avLst>
                  <a:gd name="adj1" fmla="val 46467"/>
                  <a:gd name="adj2" fmla="val 109091"/>
                </a:avLst>
              </a:prstGeom>
              <a:blipFill>
                <a:blip r:embed="rId5" cstate="print"/>
                <a:stretch>
                  <a:fillRect l="-303" t="-3101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6E1422B-C89B-4290-821E-2E6A2B7FC87D}"/>
                  </a:ext>
                </a:extLst>
              </p:cNvPr>
              <p:cNvSpPr txBox="1"/>
              <p:nvPr/>
            </p:nvSpPr>
            <p:spPr>
              <a:xfrm>
                <a:off x="2117272" y="4404041"/>
                <a:ext cx="8889549" cy="4523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IN" sz="2800" b="0" i="0" smtClean="0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</m:acc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IN" sz="2800" b="0" i="0" smtClean="0">
                            <a:latin typeface="Cambria Math" panose="02040503050406030204" pitchFamily="18" charset="0"/>
                          </a:rPr>
                          <m:t>argmax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IN" sz="2800" b="0" i="0" smtClean="0"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∑"/>
                        <m:limLoc m:val="subSup"/>
                        <m:ctrlPr>
                          <a:rPr lang="en-IN" sz="2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IN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nary>
                          <m:naryPr>
                            <m:chr m:val="∑"/>
                            <m:limLoc m:val="subSup"/>
                            <m:ctrl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IN" sz="2800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IN" sz="28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IN" sz="28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IN" sz="2800" i="1" dirty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IN" sz="2800" i="1" dirty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IN" sz="28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IN" sz="2800" b="0" i="1" dirty="0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m:rPr>
                                <m:sty m:val="p"/>
                              </m:rPr>
                              <a:rPr lang="en-IN" sz="2800" b="0" i="1" dirty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  <m:r>
                              <a:rPr lang="en-IN" sz="2800" b="0" i="1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IN" sz="28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sz="2800" b="0" i="1" dirty="0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  <m:sub>
                                <m:r>
                                  <a:rPr lang="en-IN" sz="28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IN" sz="2800" b="0" i="1" dirty="0" smtClean="0">
                                <a:latin typeface="Cambria Math" panose="02040503050406030204" pitchFamily="18" charset="0"/>
                              </a:rPr>
                              <m:t>+ </m:t>
                            </m:r>
                            <m:r>
                              <m:rPr>
                                <m:sty m:val="p"/>
                              </m:rPr>
                              <a:rPr lang="en-IN" sz="2800" b="0" i="1" dirty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  <m:r>
                              <a:rPr lang="en-IN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𝒩</m:t>
                            </m:r>
                            <m:d>
                              <m:dPr>
                                <m:ctrlPr>
                                  <a:rPr lang="en-IN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en-IN" sz="2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IN" sz="2800" b="1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en-IN" sz="2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  <m:r>
                                      <a:rPr lang="en-IN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|</m:t>
                                    </m:r>
                                    <m:r>
                                      <a:rPr lang="en-IN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b>
                                    <m:r>
                                      <a:rPr lang="en-IN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a:rPr lang="en-IN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IN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IN" sz="280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Σ</m:t>
                                    </m:r>
                                  </m:e>
                                  <m:sub>
                                    <m:r>
                                      <a:rPr lang="en-IN" sz="2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IN" sz="2800" b="0" i="1" dirty="0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</m:nary>
                      </m:e>
                    </m:nary>
                    <m:r>
                      <a:rPr lang="en-IN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sz="2800" dirty="0"/>
                  <a:t> 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6E1422B-C89B-4290-821E-2E6A2B7FC8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7272" y="4404041"/>
                <a:ext cx="8889549" cy="452368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E40334F-9605-4D0F-97E0-D5CB110514F3}"/>
                  </a:ext>
                </a:extLst>
              </p:cNvPr>
              <p:cNvSpPr txBox="1"/>
              <p:nvPr/>
            </p:nvSpPr>
            <p:spPr>
              <a:xfrm>
                <a:off x="2608873" y="3211718"/>
                <a:ext cx="6634187" cy="5558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32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IN" sz="3200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IN" sz="3200" i="1" dirty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acc>
                        </m:e>
                        <m:sub>
                          <m:r>
                            <a:rPr lang="en-IN" sz="3200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IN" sz="3200" i="1" dirty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IN" sz="32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IN" sz="3200" dirty="0">
                              <a:latin typeface="Cambria Math" panose="02040503050406030204" pitchFamily="18" charset="0"/>
                            </a:rPr>
                            <m:t>argmax</m:t>
                          </m:r>
                        </m:e>
                        <m:sub>
                          <m:r>
                            <a:rPr lang="en-IN" sz="3200" i="1" dirty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IN" sz="3200" i="1" dirty="0">
                              <a:latin typeface="Cambria Math" panose="02040503050406030204" pitchFamily="18" charset="0"/>
                            </a:rPr>
                            <m:t>=1,2,…, </m:t>
                          </m:r>
                          <m:r>
                            <a:rPr lang="en-IN" sz="3200" i="1" dirty="0">
                              <a:latin typeface="Cambria Math" panose="02040503050406030204" pitchFamily="18" charset="0"/>
                            </a:rPr>
                            <m:t>𝐾</m:t>
                          </m:r>
                        </m:sub>
                      </m:sSub>
                      <m:r>
                        <a:rPr lang="en-IN" sz="32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IN" sz="3200" i="1" dirty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IN" sz="32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sz="32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3200" i="1" dirty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IN" sz="3200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IN" sz="3200" i="1" dirty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IN" sz="3200" i="1" dirty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e>
                          <m:acc>
                            <m:accPr>
                              <m:chr m:val="̂"/>
                              <m:ctrlPr>
                                <a:rPr lang="en-IN" sz="3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n-IN" sz="3200">
                                  <a:latin typeface="Cambria Math" panose="02040503050406030204" pitchFamily="18" charset="0"/>
                                </a:rPr>
                                <m:t>Θ</m:t>
                              </m:r>
                            </m:e>
                          </m:acc>
                          <m:r>
                            <a:rPr lang="en-IN" sz="3200" i="1" dirty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IN" sz="32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3200" b="1" i="1" dirty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IN" sz="3200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IN" sz="32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E40334F-9605-4D0F-97E0-D5CB110514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8873" y="3211718"/>
                <a:ext cx="6634187" cy="555858"/>
              </a:xfrm>
              <a:prstGeom prst="rect">
                <a:avLst/>
              </a:prstGeom>
              <a:blipFill>
                <a:blip r:embed="rId7" cstate="print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Speech Bubble: Rectangle 9">
                <a:extLst>
                  <a:ext uri="{FF2B5EF4-FFF2-40B4-BE49-F238E27FC236}">
                    <a16:creationId xmlns:a16="http://schemas.microsoft.com/office/drawing/2014/main" id="{85F89132-333C-4759-B331-19DBC0502356}"/>
                  </a:ext>
                </a:extLst>
              </p:cNvPr>
              <p:cNvSpPr/>
              <p:nvPr/>
            </p:nvSpPr>
            <p:spPr>
              <a:xfrm>
                <a:off x="179577" y="4236345"/>
                <a:ext cx="1767009" cy="1063635"/>
              </a:xfrm>
              <a:prstGeom prst="wedgeRectCallout">
                <a:avLst>
                  <a:gd name="adj1" fmla="val 101809"/>
                  <a:gd name="adj2" fmla="val 8947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Same objective function as generative </a:t>
                </a:r>
                <a14:m>
                  <m:oMath xmlns:m="http://schemas.openxmlformats.org/officeDocument/2006/math"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-class classification with Gaussian class-conditionals  </a:t>
                </a:r>
              </a:p>
            </p:txBody>
          </p:sp>
        </mc:Choice>
        <mc:Fallback>
          <p:sp>
            <p:nvSpPr>
              <p:cNvPr id="10" name="Speech Bubble: Rectangle 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5F89132-333C-4759-B331-19DBC05023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77" y="4236345"/>
                <a:ext cx="1767009" cy="1063635"/>
              </a:xfrm>
              <a:prstGeom prst="wedgeRectCallout">
                <a:avLst>
                  <a:gd name="adj1" fmla="val 101809"/>
                  <a:gd name="adj2" fmla="val 8947"/>
                </a:avLst>
              </a:prstGeom>
              <a:blipFill>
                <a:blip r:embed="rId8" cstate="print"/>
                <a:stretch>
                  <a:fillRect l="-442" t="-5085" b="-9605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Speech Bubble: Rectangle 10">
                <a:extLst>
                  <a:ext uri="{FF2B5EF4-FFF2-40B4-BE49-F238E27FC236}">
                    <a16:creationId xmlns:a16="http://schemas.microsoft.com/office/drawing/2014/main" id="{7C6D7638-12B6-400B-91D3-AC1D9984ADEE}"/>
                  </a:ext>
                </a:extLst>
              </p:cNvPr>
              <p:cNvSpPr/>
              <p:nvPr/>
            </p:nvSpPr>
            <p:spPr>
              <a:xfrm>
                <a:off x="2672043" y="4930861"/>
                <a:ext cx="8970553" cy="337383"/>
              </a:xfrm>
              <a:prstGeom prst="wedgeRectCallout">
                <a:avLst>
                  <a:gd name="adj1" fmla="val -59959"/>
                  <a:gd name="adj2" fmla="val 16167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Note: The objective function is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IN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IN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en-IN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IN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IN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IN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IN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IN" i="1" dirty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IN" b="1" i="1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IN" b="1" i="1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</m:e>
                            </m:acc>
                          </m:e>
                          <m:sub>
                            <m:r>
                              <a:rPr lang="en-IN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m:rPr>
                            <m:sty m:val="p"/>
                          </m:rPr>
                          <a:rPr lang="en-IN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en-IN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I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ctrlPr>
                          <a:rPr lang="en-I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I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en-I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I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I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IN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IN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IN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</m:e>
                            </m:acc>
                          </m:e>
                          <m:sub>
                            <m:r>
                              <a:rPr lang="en-IN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m:rPr>
                            <m:sty m:val="p"/>
                          </m:rPr>
                          <a:rPr lang="en-IN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en-I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IN">
                            <a:solidFill>
                              <a:schemeClr val="tx1"/>
                            </a:solidFill>
                            <a:latin typeface="Abadi Extra Light" panose="020B0204020104020204" pitchFamily="34" charset="0"/>
                          </a:rPr>
                          <m:t> +</m:t>
                        </m:r>
                        <m:r>
                          <m:rPr>
                            <m:sty m:val="p"/>
                          </m:rPr>
                          <a:rPr lang="en-I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I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I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I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I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IN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IN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IN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</m:e>
                            </m:acc>
                          </m:e>
                          <m:sub>
                            <m:r>
                              <a:rPr lang="en-IN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IN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en-I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IN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11" name="Speech Bubble: Rectangle 10">
                <a:extLst>
                  <a:ext uri="{FF2B5EF4-FFF2-40B4-BE49-F238E27FC236}">
                    <a16:creationId xmlns:a16="http://schemas.microsoft.com/office/drawing/2014/main" xmlns="" id="{7C6D7638-12B6-400B-91D3-AC1D9984AD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2043" y="4930861"/>
                <a:ext cx="8970553" cy="337383"/>
              </a:xfrm>
              <a:prstGeom prst="wedgeRectCallout">
                <a:avLst>
                  <a:gd name="adj1" fmla="val -59959"/>
                  <a:gd name="adj2" fmla="val 16167"/>
                </a:avLst>
              </a:prstGeom>
              <a:blipFill>
                <a:blip r:embed="rId9" cstate="print"/>
                <a:stretch>
                  <a:fillRect t="-125862" b="-198276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Speech Bubble: Rectangle 12">
                <a:extLst>
                  <a:ext uri="{FF2B5EF4-FFF2-40B4-BE49-F238E27FC236}">
                    <a16:creationId xmlns:a16="http://schemas.microsoft.com/office/drawing/2014/main" id="{197ABD85-511F-4C61-8D40-DB535E93737E}"/>
                  </a:ext>
                </a:extLst>
              </p:cNvPr>
              <p:cNvSpPr/>
              <p:nvPr/>
            </p:nvSpPr>
            <p:spPr>
              <a:xfrm>
                <a:off x="7386694" y="5518102"/>
                <a:ext cx="3454131" cy="1152750"/>
              </a:xfrm>
              <a:prstGeom prst="wedgeRectCallout">
                <a:avLst>
                  <a:gd name="adj1" fmla="val -52845"/>
                  <a:gd name="adj2" fmla="val -67393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20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But wait! This is not the same as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IN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IN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en-IN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IN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IN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I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IN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m:rPr>
                            <m:sty m:val="p"/>
                          </m:rPr>
                          <a:rPr lang="en-IN" sz="20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en-IN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IN" sz="20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which was the original MLE objective for this LVM </a:t>
                </a:r>
                <a:r>
                  <a:rPr lang="en-IN" sz="2000" dirty="0">
                    <a:solidFill>
                      <a:schemeClr val="tx1"/>
                    </a:solidFill>
                    <a:latin typeface="Abadi Extra Light" panose="020B0204020104020204" pitchFamily="34" charset="0"/>
                    <a:sym typeface="Wingdings" panose="05000000000000000000" pitchFamily="2" charset="2"/>
                  </a:rPr>
                  <a:t></a:t>
                </a:r>
                <a:endParaRPr lang="en-IN" sz="20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13" name="Speech Bubble: Rectangle 1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197ABD85-511F-4C61-8D40-DB535E9373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6694" y="5518102"/>
                <a:ext cx="3454131" cy="1152750"/>
              </a:xfrm>
              <a:prstGeom prst="wedgeRectCallout">
                <a:avLst>
                  <a:gd name="adj1" fmla="val -52845"/>
                  <a:gd name="adj2" fmla="val -67393"/>
                </a:avLst>
              </a:prstGeom>
              <a:blipFill>
                <a:blip r:embed="rId10" cstate="print"/>
                <a:stretch>
                  <a:fillRect l="-5705" t="-2643" r="-2517" b="-14978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396208CF-9AF9-4BA0-8077-8B77317D2995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1181313" y="138942"/>
            <a:ext cx="1010687" cy="96522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Speech Bubble: Rectangle 14">
                <a:extLst>
                  <a:ext uri="{FF2B5EF4-FFF2-40B4-BE49-F238E27FC236}">
                    <a16:creationId xmlns:a16="http://schemas.microsoft.com/office/drawing/2014/main" id="{7B2DC81E-792D-4376-BAE5-4FE1FB11369D}"/>
                  </a:ext>
                </a:extLst>
              </p:cNvPr>
              <p:cNvSpPr/>
              <p:nvPr/>
            </p:nvSpPr>
            <p:spPr>
              <a:xfrm>
                <a:off x="4459464" y="222924"/>
                <a:ext cx="6760418" cy="965223"/>
              </a:xfrm>
              <a:prstGeom prst="wedgeRectCallout">
                <a:avLst>
                  <a:gd name="adj1" fmla="val 53281"/>
                  <a:gd name="adj2" fmla="val -16474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u="sng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Keep in mind: </a:t>
                </a:r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In LVMs, assuming </a:t>
                </a:r>
                <a:r>
                  <a:rPr lang="en-IN" sz="1400" dirty="0" err="1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i.i.d</a:t>
                </a:r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. data, the quantity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 sz="1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log</m:t>
                    </m:r>
                    <m:r>
                      <a:rPr lang="en-IN" sz="1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IN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IN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𝑿</m:t>
                        </m:r>
                        <m:r>
                          <a:rPr lang="en-IN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m:rPr>
                            <m:sty m:val="p"/>
                          </m:rPr>
                          <a:rPr lang="en-IN" sz="1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Θ</m:t>
                        </m:r>
                      </m:e>
                    </m:d>
                    <m:r>
                      <a:rPr lang="en-IN" sz="1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limLoc m:val="subSup"/>
                        <m:ctrlPr>
                          <a:rPr lang="en-IN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IN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en-IN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IN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IN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IN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1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IN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|</m:t>
                        </m:r>
                        <m:r>
                          <m:rPr>
                            <m:sty m:val="p"/>
                          </m:rPr>
                          <a:rPr lang="en-IN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en-IN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is called </a:t>
                </a:r>
                <a:r>
                  <a:rPr lang="en-IN" sz="14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incomplete data log-likelihood (ILL)</a:t>
                </a:r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whereas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 sz="140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log</m:t>
                    </m:r>
                    <m:r>
                      <a:rPr lang="en-IN" sz="140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IN" sz="14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IN" sz="14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𝑿</m:t>
                        </m:r>
                        <m:r>
                          <a:rPr lang="en-IN" sz="1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1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𝒁</m:t>
                        </m:r>
                        <m:r>
                          <a:rPr lang="en-IN" sz="14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m:rPr>
                            <m:sty m:val="p"/>
                          </m:rPr>
                          <a:rPr lang="en-IN" sz="140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Θ</m:t>
                        </m:r>
                      </m:e>
                    </m:d>
                    <m:r>
                      <a:rPr lang="en-IN" sz="140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limLoc m:val="subSup"/>
                        <m:ctrlPr>
                          <a:rPr lang="en-IN" sz="14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IN" sz="14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14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sz="14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en-IN" sz="14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IN" sz="14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sz="14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IN" sz="14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IN" sz="14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14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IN" sz="14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sz="1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IN" sz="1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14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IN" sz="1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sz="14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m:rPr>
                            <m:sty m:val="p"/>
                          </m:rPr>
                          <a:rPr lang="en-IN" sz="140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Θ</m:t>
                        </m:r>
                        <m:r>
                          <a:rPr lang="en-IN" sz="14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is called </a:t>
                </a:r>
                <a:r>
                  <a:rPr lang="en-IN" sz="1400" dirty="0">
                    <a:solidFill>
                      <a:srgbClr val="00B050"/>
                    </a:solidFill>
                    <a:latin typeface="Abadi Extra Light" panose="020B0204020104020204" pitchFamily="34" charset="0"/>
                  </a:rPr>
                  <a:t>complete data log-likelihood (CLL)</a:t>
                </a:r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. Goal is to maximize ILL but ALT-OPT maximizes CLL (EM too will maximize the expectation of CLL). The latent vars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’s “complete” the data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</a:t>
                </a:r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  <a:sym typeface="Wingdings" panose="05000000000000000000" pitchFamily="2" charset="2"/>
                  </a:rPr>
                  <a:t></a:t>
                </a:r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 </a:t>
                </a:r>
              </a:p>
            </p:txBody>
          </p:sp>
        </mc:Choice>
        <mc:Fallback>
          <p:sp>
            <p:nvSpPr>
              <p:cNvPr id="15" name="Speech Bubble: 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B2DC81E-792D-4376-BAE5-4FE1FB1136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9464" y="222924"/>
                <a:ext cx="6760418" cy="965223"/>
              </a:xfrm>
              <a:prstGeom prst="wedgeRectCallout">
                <a:avLst>
                  <a:gd name="adj1" fmla="val 53281"/>
                  <a:gd name="adj2" fmla="val -16474"/>
                </a:avLst>
              </a:prstGeom>
              <a:blipFill>
                <a:blip r:embed="rId12" cstate="print"/>
                <a:stretch>
                  <a:fillRect l="-174" t="-30435" b="-5590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BFBAE38-2E67-4B5F-B686-259C384D70D3}"/>
                  </a:ext>
                </a:extLst>
              </p:cNvPr>
              <p:cNvSpPr txBox="1"/>
              <p:nvPr/>
            </p:nvSpPr>
            <p:spPr>
              <a:xfrm>
                <a:off x="325794" y="5524102"/>
                <a:ext cx="1639551" cy="5038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IN" sz="16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acc>
                        </m:e>
                        <m:sub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IN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IN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limLoc m:val="subSup"/>
                          <m:ctrlPr>
                            <a:rPr lang="en-IN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IN" sz="1600" i="1" dirty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IN" sz="16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IN" sz="16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IN" sz="16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𝑛𝑘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IN" sz="16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6BFBAE38-2E67-4B5F-B686-259C384D70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94" y="5524102"/>
                <a:ext cx="1639551" cy="503856"/>
              </a:xfrm>
              <a:prstGeom prst="rect">
                <a:avLst/>
              </a:prstGeom>
              <a:blipFill>
                <a:blip r:embed="rId1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20C3B83-45BA-4FE6-A719-3C4BAB1A75CB}"/>
                  </a:ext>
                </a:extLst>
              </p:cNvPr>
              <p:cNvSpPr txBox="1"/>
              <p:nvPr/>
            </p:nvSpPr>
            <p:spPr>
              <a:xfrm>
                <a:off x="2109536" y="5655036"/>
                <a:ext cx="1939634" cy="513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IN" sz="16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</m:acc>
                        </m:e>
                        <m:sub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IN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IN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limLoc m:val="subSup"/>
                          <m:ctrlPr>
                            <a:rPr lang="en-IN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IN" sz="16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IN" sz="16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IN" sz="16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IN" sz="16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𝑛𝑘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1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IN" sz="16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720C3B83-45BA-4FE6-A719-3C4BAB1A75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9536" y="5655036"/>
                <a:ext cx="1939634" cy="513667"/>
              </a:xfrm>
              <a:prstGeom prst="rect">
                <a:avLst/>
              </a:prstGeom>
              <a:blipFill>
                <a:blip r:embed="rId1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0ADA647-0595-47C3-A215-540CC8823E9A}"/>
                  </a:ext>
                </a:extLst>
              </p:cNvPr>
              <p:cNvSpPr txBox="1"/>
              <p:nvPr/>
            </p:nvSpPr>
            <p:spPr>
              <a:xfrm>
                <a:off x="671431" y="6183367"/>
                <a:ext cx="3362011" cy="513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IN" sz="16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n-IN" sz="1600" b="0" i="0" smtClean="0">
                                  <a:latin typeface="Cambria Math" panose="02040503050406030204" pitchFamily="18" charset="0"/>
                                </a:rPr>
                                <m:t>Σ</m:t>
                              </m:r>
                            </m:e>
                          </m:acc>
                        </m:e>
                        <m:sub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IN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IN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limLoc m:val="subSup"/>
                          <m:ctrlPr>
                            <a:rPr lang="en-IN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IN" sz="16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IN" sz="16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IN" sz="16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IN" sz="16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𝑛𝑘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IN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1600" b="1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IN" sz="16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IN" sz="16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IN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IN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IN" sz="16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IN" sz="16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IN" sz="1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IN" sz="1600" i="1">
                              <a:latin typeface="Cambria Math" panose="02040503050406030204" pitchFamily="18" charset="0"/>
                            </a:rPr>
                            <m:t>)</m:t>
                          </m:r>
                          <m:sSup>
                            <m:sSupPr>
                              <m:ctrlPr>
                                <a:rPr lang="en-IN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IN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sz="1600" b="1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IN" sz="16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IN" sz="16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IN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IN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IN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IN" sz="1600" i="1">
                                          <a:latin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IN" sz="16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IN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IN" sz="1600" i="1">
                                  <a:latin typeface="Cambria Math" panose="02040503050406030204" pitchFamily="18" charset="0"/>
                                </a:rPr>
                                <m:t>⊤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IN" sz="16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id="{A0ADA647-0595-47C3-A215-540CC8823E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31" y="6183367"/>
                <a:ext cx="3362011" cy="513667"/>
              </a:xfrm>
              <a:prstGeom prst="rect">
                <a:avLst/>
              </a:prstGeom>
              <a:blipFill>
                <a:blip r:embed="rId1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Speech Bubble: Rectangle 19">
            <a:extLst>
              <a:ext uri="{FF2B5EF4-FFF2-40B4-BE49-F238E27FC236}">
                <a16:creationId xmlns:a16="http://schemas.microsoft.com/office/drawing/2014/main" xmlns="" id="{3292362C-5CEA-4537-A868-155A7C5D796D}"/>
              </a:ext>
            </a:extLst>
          </p:cNvPr>
          <p:cNvSpPr/>
          <p:nvPr/>
        </p:nvSpPr>
        <p:spPr>
          <a:xfrm>
            <a:off x="4459464" y="5441574"/>
            <a:ext cx="2772222" cy="695327"/>
          </a:xfrm>
          <a:prstGeom prst="wedgeRectCallout">
            <a:avLst>
              <a:gd name="adj1" fmla="val 56432"/>
              <a:gd name="adj2" fmla="val -1971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Does that matter? Should we worry that we aren’t solving the actual problem anymore? </a:t>
            </a: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xmlns="" id="{5FF745B4-B27A-415A-A7CA-E8FA77E23834}"/>
              </a:ext>
            </a:extLst>
          </p:cNvPr>
          <p:cNvSpPr/>
          <p:nvPr/>
        </p:nvSpPr>
        <p:spPr>
          <a:xfrm>
            <a:off x="4822323" y="6215484"/>
            <a:ext cx="2125232" cy="547584"/>
          </a:xfrm>
          <a:prstGeom prst="wedgeRectCallout">
            <a:avLst>
              <a:gd name="adj1" fmla="val 54387"/>
              <a:gd name="adj2" fmla="val -72554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Not really; will see the justification soon </a:t>
            </a:r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  <a:sym typeface="Wingdings" panose="05000000000000000000" pitchFamily="2" charset="2"/>
              </a:rPr>
              <a:t></a:t>
            </a:r>
            <a:endParaRPr lang="en-IN" sz="16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0F480283-C857-46DB-A818-F622E729CF29}"/>
              </a:ext>
            </a:extLst>
          </p:cNvPr>
          <p:cNvSpPr/>
          <p:nvPr/>
        </p:nvSpPr>
        <p:spPr>
          <a:xfrm>
            <a:off x="988840" y="5439584"/>
            <a:ext cx="1091083" cy="669033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4" name="Speech Bubble: Rectangle 23">
                <a:extLst>
                  <a:ext uri="{FF2B5EF4-FFF2-40B4-BE49-F238E27FC236}">
                    <a16:creationId xmlns:a16="http://schemas.microsoft.com/office/drawing/2014/main" id="{76833B63-027A-4992-A37A-59CC7C2B26DB}"/>
                  </a:ext>
                </a:extLst>
              </p:cNvPr>
              <p:cNvSpPr/>
              <p:nvPr/>
            </p:nvSpPr>
            <p:spPr>
              <a:xfrm>
                <a:off x="2253520" y="5294865"/>
                <a:ext cx="1548172" cy="389243"/>
              </a:xfrm>
              <a:prstGeom prst="wedgeRectCallout">
                <a:avLst>
                  <a:gd name="adj1" fmla="val -65855"/>
                  <a:gd name="adj2" fmla="val 46714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IN" sz="120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20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IN" sz="120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IN" sz="12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 : Effective number of points in cluster k</a:t>
                </a:r>
                <a:endParaRPr lang="en-IN" sz="12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24" name="Speech Bubble: Rectangle 23">
                <a:extLst>
                  <a:ext uri="{FF2B5EF4-FFF2-40B4-BE49-F238E27FC236}">
                    <a16:creationId xmlns:a16="http://schemas.microsoft.com/office/drawing/2014/main" xmlns="" id="{76833B63-027A-4992-A37A-59CC7C2B26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3520" y="5294865"/>
                <a:ext cx="1548172" cy="389243"/>
              </a:xfrm>
              <a:prstGeom prst="wedgeRectCallout">
                <a:avLst>
                  <a:gd name="adj1" fmla="val -65855"/>
                  <a:gd name="adj2" fmla="val 46714"/>
                </a:avLst>
              </a:prstGeom>
              <a:blipFill>
                <a:blip r:embed="rId16" cstate="print"/>
                <a:stretch>
                  <a:fillRect t="-7576" b="-18182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xmlns="" val="803471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349002"/>
    </mc:Choice>
    <mc:Fallback>
      <p:transition spd="slow" advTm="34900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5" grpId="0" animBg="1"/>
      <p:bldP spid="6" grpId="0" animBg="1"/>
      <p:bldP spid="3" grpId="0" animBg="1"/>
      <p:bldP spid="8" grpId="0" animBg="1"/>
      <p:bldP spid="10" grpId="0" animBg="1"/>
      <p:bldP spid="11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45E82BB2-12BF-48C5-B195-752096396CD4}"/>
              </a:ext>
            </a:extLst>
          </p:cNvPr>
          <p:cNvSpPr/>
          <p:nvPr/>
        </p:nvSpPr>
        <p:spPr>
          <a:xfrm>
            <a:off x="1216058" y="5307455"/>
            <a:ext cx="4293397" cy="139255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Expectation-Maximization (EM) for GMM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14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EM finds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IN" sz="2600" i="0" dirty="0" smtClean="0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  <m:sub>
                        <m:r>
                          <a:rPr lang="en-IN" sz="2600" b="0" i="1" dirty="0" smtClean="0">
                            <a:latin typeface="Cambria Math" panose="02040503050406030204" pitchFamily="18" charset="0"/>
                          </a:rPr>
                          <m:t>𝑀𝐿𝐸</m:t>
                        </m:r>
                      </m:sub>
                    </m:sSub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by maximizing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I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IN" i="1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IN" b="1" i="1">
                                <a:latin typeface="Cambria Math" panose="02040503050406030204" pitchFamily="18" charset="0"/>
                              </a:rPr>
                              <m:t>𝑿</m:t>
                            </m:r>
                            <m:r>
                              <a:rPr lang="en-IN" b="1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IN" b="1" i="1">
                                <a:latin typeface="Cambria Math" panose="02040503050406030204" pitchFamily="18" charset="0"/>
                              </a:rPr>
                              <m:t>𝒁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IN">
                                <a:latin typeface="Cambria Math" panose="02040503050406030204" pitchFamily="18" charset="0"/>
                              </a:rPr>
                              <m:t>Θ</m:t>
                            </m:r>
                          </m:e>
                        </m:d>
                      </m:e>
                    </m:d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rather than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 i="1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1" i="1">
                            <a:latin typeface="Cambria Math" panose="02040503050406030204" pitchFamily="18" charset="0"/>
                          </a:rPr>
                          <m:t>𝑿</m:t>
                        </m:r>
                        <m:r>
                          <a:rPr lang="en-IN" b="1" i="1">
                            <a:latin typeface="Cambria Math" panose="02040503050406030204" pitchFamily="18" charset="0"/>
                          </a:rPr>
                          <m:t>,</m:t>
                        </m:r>
                        <m:acc>
                          <m:accPr>
                            <m:chr m:val="̂"/>
                            <m:ctrlPr>
                              <a:rPr lang="en-IN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IN" b="1" i="1">
                                <a:latin typeface="Cambria Math" panose="02040503050406030204" pitchFamily="18" charset="0"/>
                              </a:rPr>
                              <m:t>𝒁</m:t>
                            </m:r>
                          </m:e>
                        </m:acc>
                        <m:r>
                          <a:rPr lang="en-IN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  <m:e>
                        <m:r>
                          <m:rPr>
                            <m:sty m:val="p"/>
                          </m:rPr>
                          <a:rPr lang="en-IN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</m:d>
                  </m:oMath>
                </a14:m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Note: Expectation will be </a:t>
                </a:r>
                <a:r>
                  <a:rPr lang="en-IN" sz="2600" dirty="0" err="1">
                    <a:latin typeface="Abadi Extra Light" panose="020B0204020104020204" pitchFamily="34" charset="0"/>
                  </a:rPr>
                  <a:t>w.r.t.</a:t>
                </a:r>
                <a:r>
                  <a:rPr lang="en-IN" sz="2600" dirty="0">
                    <a:latin typeface="Abadi Extra Light" panose="020B0204020104020204" pitchFamily="34" charset="0"/>
                  </a:rPr>
                  <a:t> the </a:t>
                </a:r>
                <a:r>
                  <a:rPr lang="en-IN" sz="2600" u="sng" dirty="0">
                    <a:latin typeface="Abadi Extra Light" panose="020B0204020104020204" pitchFamily="34" charset="0"/>
                  </a:rPr>
                  <a:t>conditional</a:t>
                </a:r>
                <a:r>
                  <a:rPr lang="en-IN" sz="2600" dirty="0">
                    <a:latin typeface="Abadi Extra Light" panose="020B0204020104020204" pitchFamily="34" charset="0"/>
                  </a:rPr>
                  <a:t> posterior distribution of </a:t>
                </a:r>
                <a14:m>
                  <m:oMath xmlns:m="http://schemas.openxmlformats.org/officeDocument/2006/math">
                    <m:r>
                      <a:rPr lang="en-IN" sz="2600" b="1" i="1" dirty="0" smtClean="0">
                        <a:latin typeface="Cambria Math" panose="02040503050406030204" pitchFamily="18" charset="0"/>
                      </a:rPr>
                      <m:t>𝒁</m:t>
                    </m:r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, i.e., </a:t>
                </a:r>
                <a14:m>
                  <m:oMath xmlns:m="http://schemas.openxmlformats.org/officeDocument/2006/math">
                    <m:r>
                      <a:rPr lang="en-IN" sz="260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IN" sz="2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IN" sz="2600" b="1" i="1" dirty="0" smtClean="0">
                        <a:latin typeface="Cambria Math" panose="02040503050406030204" pitchFamily="18" charset="0"/>
                      </a:rPr>
                      <m:t>𝒁</m:t>
                    </m:r>
                    <m:r>
                      <a:rPr lang="en-IN" sz="2600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IN" sz="2600" b="1" i="1" dirty="0" smtClean="0"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IN" sz="260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IN" sz="2600" i="0" dirty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IN" sz="26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The EM algorithm for GMM operates as follows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2200" dirty="0">
                    <a:latin typeface="Abadi Extra Light" panose="020B0204020104020204" pitchFamily="34" charset="0"/>
                  </a:rPr>
                  <a:t>Initialize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 sz="2200" b="0" i="0" dirty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IN" sz="2200" b="0" i="0" dirty="0" smtClean="0">
                        <a:latin typeface="Cambria Math" panose="02040503050406030204" pitchFamily="18" charset="0"/>
                      </a:rPr>
                      <m:t>= </m:t>
                    </m:r>
                    <m:sSubSup>
                      <m:sSubSupPr>
                        <m:ctrlPr>
                          <a:rPr lang="en-IN" sz="2200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IN" sz="2200" b="0" i="1" dirty="0" smtClean="0">
                            <a:latin typeface="Cambria Math" panose="02040503050406030204" pitchFamily="18" charset="0"/>
                          </a:rPr>
                          <m:t>{</m:t>
                        </m:r>
                        <m:sSub>
                          <m:sSubPr>
                            <m:ctrlPr>
                              <a:rPr lang="en-IN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200" b="0" i="1" dirty="0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IN" sz="2200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IN" sz="2200" b="0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IN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200" b="0" i="1" dirty="0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IN" sz="2200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IN" sz="2200" b="0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IN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IN" sz="2200" b="0" i="0" dirty="0" smtClean="0">
                                <a:latin typeface="Cambria Math" panose="02040503050406030204" pitchFamily="18" charset="0"/>
                              </a:rPr>
                              <m:t>Σ</m:t>
                            </m:r>
                          </m:e>
                          <m:sub>
                            <m:r>
                              <a:rPr lang="en-IN" sz="2200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IN" sz="2200" b="0" i="1" dirty="0" smtClean="0">
                            <a:latin typeface="Cambria Math" panose="02040503050406030204" pitchFamily="18" charset="0"/>
                          </a:rPr>
                          <m:t>}</m:t>
                        </m:r>
                      </m:e>
                      <m:sub>
                        <m:r>
                          <a:rPr lang="en-IN" sz="22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IN" sz="2200" b="0" i="1" dirty="0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sz="2200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bSup>
                  </m:oMath>
                </a14:m>
                <a:r>
                  <a:rPr lang="en-IN" sz="2200" dirty="0">
                    <a:latin typeface="Abadi Extra Light" panose="020B0204020104020204" pitchFamily="34" charset="0"/>
                  </a:rPr>
                  <a:t> as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IN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IN" sz="2000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</m:acc>
                  </m:oMath>
                </a14:m>
                <a:endParaRPr lang="en-IN" sz="2200" dirty="0">
                  <a:latin typeface="Abadi Extra Light" panose="020B0204020104020204" pitchFamily="34" charset="0"/>
                </a:endParaRP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2200" dirty="0">
                    <a:latin typeface="Abadi Extra Light" panose="020B0204020104020204" pitchFamily="34" charset="0"/>
                  </a:rPr>
                  <a:t>Repeat until convergence</a:t>
                </a:r>
              </a:p>
              <a:p>
                <a:pPr lvl="2">
                  <a:buFont typeface="Wingdings" panose="05000000000000000000" pitchFamily="2" charset="2"/>
                  <a:buChar char="§"/>
                </a:pPr>
                <a:r>
                  <a:rPr lang="en-IN" sz="1800" dirty="0">
                    <a:latin typeface="Abadi Extra Light" panose="020B0204020104020204" pitchFamily="34" charset="0"/>
                  </a:rPr>
                  <a:t>Compute conditional posterior </a:t>
                </a:r>
                <a14:m>
                  <m:oMath xmlns:m="http://schemas.openxmlformats.org/officeDocument/2006/math">
                    <m:r>
                      <a:rPr lang="en-IN" sz="1800" i="1" dirty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IN" sz="18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IN" sz="1800" b="1" i="1" dirty="0">
                        <a:latin typeface="Cambria Math" panose="02040503050406030204" pitchFamily="18" charset="0"/>
                      </a:rPr>
                      <m:t>𝒁</m:t>
                    </m:r>
                    <m:r>
                      <a:rPr lang="en-IN" sz="1800" i="1" dirty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IN" sz="1800" b="1" i="1" dirty="0"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IN" sz="1800" i="1" dirty="0"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̂"/>
                        <m:ctrlPr>
                          <a:rPr lang="en-IN" sz="1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IN" sz="1800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</m:acc>
                    <m:r>
                      <a:rPr lang="en-IN" sz="18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sz="1800" dirty="0">
                    <a:latin typeface="Abadi Extra Light" panose="020B0204020104020204" pitchFamily="34" charset="0"/>
                  </a:rPr>
                  <a:t>. Since </a:t>
                </a:r>
                <a:r>
                  <a:rPr lang="en-IN" sz="1800" dirty="0" err="1">
                    <a:latin typeface="Abadi Extra Light" panose="020B0204020104020204" pitchFamily="34" charset="0"/>
                  </a:rPr>
                  <a:t>obs</a:t>
                </a:r>
                <a:r>
                  <a:rPr lang="en-IN" sz="1800" dirty="0">
                    <a:latin typeface="Abadi Extra Light" panose="020B0204020104020204" pitchFamily="34" charset="0"/>
                  </a:rPr>
                  <a:t> are </a:t>
                </a:r>
                <a:r>
                  <a:rPr lang="en-IN" sz="1800" dirty="0" err="1">
                    <a:latin typeface="Abadi Extra Light" panose="020B0204020104020204" pitchFamily="34" charset="0"/>
                  </a:rPr>
                  <a:t>i.i.d</a:t>
                </a:r>
                <a:r>
                  <a:rPr lang="en-IN" sz="1800" dirty="0">
                    <a:latin typeface="Abadi Extra Light" panose="020B0204020104020204" pitchFamily="34" charset="0"/>
                  </a:rPr>
                  <a:t>, compute separately for each </a:t>
                </a:r>
                <a14:m>
                  <m:oMath xmlns:m="http://schemas.openxmlformats.org/officeDocument/2006/math">
                    <m:r>
                      <a:rPr lang="en-IN" sz="1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IN" sz="1800" dirty="0">
                    <a:latin typeface="Abadi Extra Light" panose="020B0204020104020204" pitchFamily="34" charset="0"/>
                  </a:rPr>
                  <a:t> (and for </a:t>
                </a:r>
                <a14:m>
                  <m:oMath xmlns:m="http://schemas.openxmlformats.org/officeDocument/2006/math">
                    <m:r>
                      <a:rPr lang="en-IN" sz="18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IN" sz="1800" b="0" i="1" dirty="0" smtClean="0">
                        <a:latin typeface="Cambria Math" panose="02040503050406030204" pitchFamily="18" charset="0"/>
                      </a:rPr>
                      <m:t>=1,2,..</m:t>
                    </m:r>
                    <m:r>
                      <a:rPr lang="en-IN" sz="1800" b="0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sz="1800" dirty="0">
                    <a:latin typeface="Abadi Extra Light" panose="020B0204020104020204" pitchFamily="34" charset="0"/>
                  </a:rPr>
                  <a:t>)</a:t>
                </a:r>
              </a:p>
              <a:p>
                <a:pPr lvl="2">
                  <a:buFont typeface="Wingdings" panose="05000000000000000000" pitchFamily="2" charset="2"/>
                  <a:buChar char="§"/>
                </a:pPr>
                <a:endParaRPr lang="en-IN" sz="1800" dirty="0">
                  <a:latin typeface="Abadi Extra Light" panose="020B0204020104020204" pitchFamily="34" charset="0"/>
                </a:endParaRPr>
              </a:p>
              <a:p>
                <a:pPr lvl="1">
                  <a:buFont typeface="Wingdings" panose="05000000000000000000" pitchFamily="2" charset="2"/>
                  <a:buChar char="§"/>
                </a:pPr>
                <a:endParaRPr lang="en-IN" sz="2200" dirty="0">
                  <a:latin typeface="Abadi Extra Light" panose="020B0204020104020204" pitchFamily="34" charset="0"/>
                </a:endParaRP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sz="2200" dirty="0">
                    <a:latin typeface="Abadi Extra Light" panose="020B0204020104020204" pitchFamily="34" charset="0"/>
                  </a:rPr>
                  <a:t>Update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 sz="2200" b="0" i="0" smtClean="0"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IN" sz="2200" dirty="0">
                    <a:latin typeface="Abadi Extra Light" panose="020B0204020104020204" pitchFamily="34" charset="0"/>
                  </a:rPr>
                  <a:t> by maximizing the expected complete data log-likelihood</a:t>
                </a: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800" dirty="0"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 cstate="print"/>
                <a:stretch>
                  <a:fillRect l="-831" t="-76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xmlns="" id="{AAE6FAF8-4CF4-4A29-B064-C18378EE9F06}"/>
              </a:ext>
            </a:extLst>
          </p:cNvPr>
          <p:cNvSpPr/>
          <p:nvPr/>
        </p:nvSpPr>
        <p:spPr>
          <a:xfrm>
            <a:off x="10406961" y="575015"/>
            <a:ext cx="1785039" cy="544083"/>
          </a:xfrm>
          <a:prstGeom prst="wedgeRectCallout">
            <a:avLst>
              <a:gd name="adj1" fmla="val -80977"/>
              <a:gd name="adj2" fmla="val 50257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rgbClr val="0000FF"/>
                </a:solidFill>
                <a:latin typeface="Abadi Extra Light" panose="020B0204020104020204" pitchFamily="34" charset="0"/>
              </a:rPr>
              <a:t>.. which we maximized in ALT-OPT</a:t>
            </a:r>
            <a:endParaRPr lang="en-IN" sz="14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349EB37-BEBE-4D09-963C-96223178A724}"/>
                  </a:ext>
                </a:extLst>
              </p:cNvPr>
              <p:cNvSpPr txBox="1"/>
              <p:nvPr/>
            </p:nvSpPr>
            <p:spPr>
              <a:xfrm>
                <a:off x="2181267" y="4694964"/>
                <a:ext cx="7350474" cy="5668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IN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n-IN">
                                  <a:latin typeface="Cambria Math" panose="02040503050406030204" pitchFamily="18" charset="0"/>
                                </a:rPr>
                                <m:t>Θ</m:t>
                              </m:r>
                            </m:e>
                          </m:acc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I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IN">
                                  <a:latin typeface="Cambria Math" panose="02040503050406030204" pitchFamily="18" charset="0"/>
                                </a:rPr>
                                <m:t>argmax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IN">
                                  <a:latin typeface="Cambria Math" panose="02040503050406030204" pitchFamily="18" charset="0"/>
                                </a:rPr>
                                <m:t>Θ</m:t>
                              </m:r>
                            </m:sub>
                          </m:sSub>
                          <m:r>
                            <a:rPr lang="en-IN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𝔼</m:t>
                          </m:r>
                        </m:e>
                        <m:sub>
                          <m:r>
                            <a:rPr lang="en-I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IN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𝒁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IN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𝑿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acc>
                            <m:accPr>
                              <m:chr m:val="̂"/>
                              <m:ctrlPr>
                                <a:rPr lang="en-IN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n-IN">
                                  <a:latin typeface="Cambria Math" panose="02040503050406030204" pitchFamily="18" charset="0"/>
                                </a:rPr>
                                <m:t>Θ</m:t>
                              </m:r>
                            </m:e>
                          </m:acc>
                          <m:r>
                            <a:rPr lang="en-I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I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IN" i="1">
                              <a:latin typeface="Cambria Math" panose="02040503050406030204" pitchFamily="18" charset="0"/>
                            </a:rPr>
                            <m:t>log</m:t>
                          </m:r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IN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IN" b="1" i="1">
                                  <a:latin typeface="Cambria Math" panose="02040503050406030204" pitchFamily="18" charset="0"/>
                                </a:rPr>
                                <m:t>𝑿</m:t>
                              </m:r>
                              <m:r>
                                <a:rPr lang="en-IN" b="1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IN" b="1" i="1">
                                  <a:latin typeface="Cambria Math" panose="02040503050406030204" pitchFamily="18" charset="0"/>
                                </a:rPr>
                                <m:t>𝒁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IN" b="0" i="0" smtClean="0">
                                  <a:latin typeface="Cambria Math" panose="02040503050406030204" pitchFamily="18" charset="0"/>
                                </a:rPr>
                                <m:t>Θ</m:t>
                              </m:r>
                            </m:e>
                          </m:d>
                        </m:e>
                      </m:d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I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𝔼</m:t>
                              </m:r>
                            </m:e>
                            <m:sub>
                              <m:r>
                                <a:rPr lang="en-I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I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I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IN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I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acc>
                                <m:accPr>
                                  <m:chr m:val="̂"/>
                                  <m:ctrlPr>
                                    <a:rPr lang="en-IN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IN">
                                      <a:latin typeface="Cambria Math" panose="02040503050406030204" pitchFamily="18" charset="0"/>
                                    </a:rPr>
                                    <m:t>Θ</m:t>
                                  </m:r>
                                </m:e>
                              </m:acc>
                              <m:r>
                                <a:rPr lang="en-I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I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IN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  <m:r>
                                <a:rPr lang="en-IN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d>
                                <m:dPr>
                                  <m:ctrlPr>
                                    <a:rPr lang="en-IN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N" b="1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N" b="1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IN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en-IN" b="1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IN" b="1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N" b="1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𝒛</m:t>
                                      </m:r>
                                    </m:e>
                                    <m:sub>
                                      <m:r>
                                        <a:rPr lang="en-IN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  <m:e>
                                  <m:r>
                                    <m:rPr>
                                      <m:sty m:val="p"/>
                                    </m:rPr>
                                    <a:rPr lang="en-IN" b="0" i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Θ</m:t>
                                  </m:r>
                                </m:e>
                              </m:d>
                            </m:e>
                          </m:d>
                        </m:e>
                      </m:nary>
                    </m:oMath>
                  </m:oMathPara>
                </a14:m>
                <a:endParaRPr lang="en-IN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349EB37-BEBE-4D09-963C-96223178A7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1267" y="4694964"/>
                <a:ext cx="7350474" cy="566886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EA1A9FA-47E7-4270-BBAA-95B71028BFFF}"/>
                  </a:ext>
                </a:extLst>
              </p:cNvPr>
              <p:cNvSpPr txBox="1"/>
              <p:nvPr/>
            </p:nvSpPr>
            <p:spPr>
              <a:xfrm>
                <a:off x="2853384" y="3781938"/>
                <a:ext cx="7459093" cy="3474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IN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b>
                              <m:r>
                                <a:rPr lang="en-I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IN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IN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e>
                          <m:sSub>
                            <m:sSubPr>
                              <m:ctrlPr>
                                <a:rPr lang="en-IN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I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IN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acc>
                            <m:accPr>
                              <m:chr m:val="̂"/>
                              <m:ctrlPr>
                                <a:rPr lang="en-IN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n-IN" sz="2000">
                                  <a:latin typeface="Cambria Math" panose="02040503050406030204" pitchFamily="18" charset="0"/>
                                </a:rPr>
                                <m:t>Θ</m:t>
                              </m:r>
                            </m:e>
                          </m:acc>
                        </m:e>
                      </m:d>
                      <m:r>
                        <a:rPr lang="en-IN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r>
                        <a:rPr lang="en-IN" sz="2000" i="1" dirty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IN" sz="20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sz="2000" i="1" dirty="0" err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000" b="1" i="1" dirty="0" err="1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b>
                              <m:r>
                                <a:rPr lang="en-IN" sz="2000" i="1" dirty="0" err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IN" sz="2000" i="1" dirty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IN" sz="2000" i="1" dirty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e>
                          <m:acc>
                            <m:accPr>
                              <m:chr m:val="̂"/>
                              <m:ctrlPr>
                                <a:rPr lang="en-IN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n-IN" sz="2000">
                                  <a:latin typeface="Cambria Math" panose="02040503050406030204" pitchFamily="18" charset="0"/>
                                </a:rPr>
                                <m:t>Θ</m:t>
                              </m:r>
                            </m:e>
                          </m:acc>
                        </m:e>
                      </m:d>
                      <m:r>
                        <a:rPr lang="en-IN" sz="20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IN" sz="2000" i="1" dirty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IN" sz="20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sz="2000" i="1" dirty="0" err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000" b="1" i="1" dirty="0" err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IN" sz="2000" i="1" dirty="0" err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IN" sz="2000" i="1" dirty="0" err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000" b="1" i="1" dirty="0" err="1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b>
                              <m:r>
                                <a:rPr lang="en-IN" sz="2000" i="1" dirty="0" err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IN" sz="2000" i="1" dirty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IN" sz="2000" i="1" dirty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IN" sz="2000" i="1" dirty="0">
                              <a:latin typeface="Cambria Math" panose="02040503050406030204" pitchFamily="18" charset="0"/>
                            </a:rPr>
                            <m:t>,</m:t>
                          </m:r>
                          <m:acc>
                            <m:accPr>
                              <m:chr m:val="̂"/>
                              <m:ctrlPr>
                                <a:rPr lang="en-IN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n-IN" sz="2000">
                                  <a:latin typeface="Cambria Math" panose="02040503050406030204" pitchFamily="18" charset="0"/>
                                </a:rPr>
                                <m:t>Θ</m:t>
                              </m:r>
                            </m:e>
                          </m:acc>
                        </m:e>
                      </m:d>
                      <m:r>
                        <m:rPr>
                          <m:nor/>
                        </m:rPr>
                        <a:rPr lang="en-IN" sz="2000" dirty="0">
                          <a:latin typeface="Abadi Extra Light" panose="020B0204020104020204" pitchFamily="34" charset="0"/>
                        </a:rPr>
                        <m:t> =</m:t>
                      </m:r>
                      <m:r>
                        <a:rPr lang="en-IN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IN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I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I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</m:acc>
                        </m:e>
                        <m:sub>
                          <m:r>
                            <a:rPr lang="en-IN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IN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𝒩</m:t>
                      </m:r>
                      <m:d>
                        <m:dPr>
                          <m:ctrlPr>
                            <a:rPr lang="en-IN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I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IN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I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IN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IN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I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IN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I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IN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IN" sz="20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Σ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I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IN" sz="20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EA1A9FA-47E7-4270-BBAA-95B71028BF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3384" y="3781938"/>
                <a:ext cx="7459093" cy="347403"/>
              </a:xfrm>
              <a:prstGeom prst="rect">
                <a:avLst/>
              </a:prstGeom>
              <a:blipFill>
                <a:blip r:embed="rId5" cstate="print"/>
                <a:stretch>
                  <a:fillRect t="-19298" r="-654" b="-2631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Speech Bubble: Rectangle 18">
            <a:extLst>
              <a:ext uri="{FF2B5EF4-FFF2-40B4-BE49-F238E27FC236}">
                <a16:creationId xmlns:a16="http://schemas.microsoft.com/office/drawing/2014/main" xmlns="" id="{B534791F-9DB8-4072-8F96-DBDB30E62EE3}"/>
              </a:ext>
            </a:extLst>
          </p:cNvPr>
          <p:cNvSpPr/>
          <p:nvPr/>
        </p:nvSpPr>
        <p:spPr>
          <a:xfrm>
            <a:off x="6647237" y="857839"/>
            <a:ext cx="1676631" cy="341853"/>
          </a:xfrm>
          <a:prstGeom prst="wedgeRectCallout">
            <a:avLst>
              <a:gd name="adj1" fmla="val -70857"/>
              <a:gd name="adj2" fmla="val 41985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rgbClr val="0000FF"/>
                </a:solidFill>
                <a:latin typeface="Abadi Extra Light" panose="020B0204020104020204" pitchFamily="34" charset="0"/>
              </a:rPr>
              <a:t>Expectation of CLL</a:t>
            </a:r>
            <a:endParaRPr lang="en-IN" sz="14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20" name="Speech Bubble: Rectangle 19">
            <a:extLst>
              <a:ext uri="{FF2B5EF4-FFF2-40B4-BE49-F238E27FC236}">
                <a16:creationId xmlns:a16="http://schemas.microsoft.com/office/drawing/2014/main" xmlns="" id="{E5877A63-C2B3-498F-9A17-C82E5DEE9827}"/>
              </a:ext>
            </a:extLst>
          </p:cNvPr>
          <p:cNvSpPr/>
          <p:nvPr/>
        </p:nvSpPr>
        <p:spPr>
          <a:xfrm>
            <a:off x="9719036" y="2292264"/>
            <a:ext cx="2116318" cy="544083"/>
          </a:xfrm>
          <a:prstGeom prst="wedgeRectCallout">
            <a:avLst>
              <a:gd name="adj1" fmla="val 6370"/>
              <a:gd name="adj2" fmla="val -83153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rgbClr val="0000FF"/>
                </a:solidFill>
                <a:latin typeface="Abadi Extra Light" panose="020B0204020104020204" pitchFamily="34" charset="0"/>
              </a:rPr>
              <a:t>Why </a:t>
            </a:r>
            <a:r>
              <a:rPr lang="en-IN" sz="1400" dirty="0" err="1">
                <a:solidFill>
                  <a:srgbClr val="0000FF"/>
                </a:solidFill>
                <a:latin typeface="Abadi Extra Light" panose="020B0204020104020204" pitchFamily="34" charset="0"/>
              </a:rPr>
              <a:t>w.r.t.</a:t>
            </a:r>
            <a:r>
              <a:rPr lang="en-IN" sz="1400" dirty="0">
                <a:solidFill>
                  <a:srgbClr val="0000FF"/>
                </a:solidFill>
                <a:latin typeface="Abadi Extra Light" panose="020B0204020104020204" pitchFamily="34" charset="0"/>
              </a:rPr>
              <a:t> this distribution? Will see justification in a bit</a:t>
            </a:r>
            <a:endParaRPr lang="en-IN" sz="14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xmlns="" id="{F96C9AA3-92C5-4B2A-915C-A1C74144780A}"/>
              </a:ext>
            </a:extLst>
          </p:cNvPr>
          <p:cNvSpPr/>
          <p:nvPr/>
        </p:nvSpPr>
        <p:spPr>
          <a:xfrm>
            <a:off x="4431486" y="2962701"/>
            <a:ext cx="2548379" cy="341853"/>
          </a:xfrm>
          <a:prstGeom prst="wedgeRectCallout">
            <a:avLst>
              <a:gd name="adj1" fmla="val -57591"/>
              <a:gd name="adj2" fmla="val 86108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rgbClr val="0000FF"/>
                </a:solidFill>
                <a:latin typeface="Abadi Extra Light" panose="020B0204020104020204" pitchFamily="34" charset="0"/>
              </a:rPr>
              <a:t>Needed to get the expected CLL</a:t>
            </a:r>
            <a:endParaRPr lang="en-IN" sz="14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C00967D-8812-478E-9A60-A96413EC9453}"/>
                  </a:ext>
                </a:extLst>
              </p:cNvPr>
              <p:cNvSpPr/>
              <p:nvPr/>
            </p:nvSpPr>
            <p:spPr>
              <a:xfrm>
                <a:off x="5598518" y="5291441"/>
                <a:ext cx="6236836" cy="7087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b="0" i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n-IN">
                              <a:latin typeface="Cambria Math" panose="02040503050406030204" pitchFamily="18" charset="0"/>
                            </a:rPr>
                            <m:t>argmax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IN">
                              <a:latin typeface="Cambria Math" panose="02040503050406030204" pitchFamily="18" charset="0"/>
                            </a:rPr>
                            <m:t>Θ</m:t>
                          </m:r>
                        </m:sub>
                      </m:sSub>
                      <m:r>
                        <a:rPr lang="en-IN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𝔼</m:t>
                      </m:r>
                      <m:d>
                        <m:dPr>
                          <m:begChr m:val="["/>
                          <m:endChr m:val="]"/>
                          <m:ctrlPr>
                            <a:rPr lang="en-IN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subSup"/>
                              <m:ctrlPr>
                                <a:rPr lang="en-IN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IN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IN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IN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limLoc m:val="subSup"/>
                                  <m:ctrlPr>
                                    <a:rPr lang="en-IN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5"/>
                                    </m:rPr>
                                    <a:rPr lang="en-IN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IN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IN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sup>
                                <m:e>
                                  <m:r>
                                    <a:rPr lang="en-IN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sSub>
                                    <m:sSubPr>
                                      <m:ctrlPr>
                                        <a:rPr lang="en-IN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N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IN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𝑛𝑘</m:t>
                                      </m:r>
                                    </m:sub>
                                  </m:sSub>
                                  <m:r>
                                    <a:rPr lang="en-IN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[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IN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  <m:r>
                                    <a:rPr lang="en-IN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b>
                                    <m:sSubPr>
                                      <m:ctrlPr>
                                        <a:rPr lang="en-IN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N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  <m:sub>
                                      <m:r>
                                        <a:rPr lang="en-IN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IN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+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IN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  <m:r>
                                    <a:rPr lang="en-IN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IN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𝒩</m:t>
                                  </m:r>
                                  <m:d>
                                    <m:dPr>
                                      <m:ctrlPr>
                                        <a:rPr lang="en-IN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IN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b>
                                            <m:sSubPr>
                                              <m:ctrlPr>
                                                <a:rPr lang="en-IN" i="1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IN" b="1" i="1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𝒙</m:t>
                                              </m:r>
                                            </m:e>
                                            <m:sub>
                                              <m:r>
                                                <a:rPr lang="en-IN" i="1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sub>
                                          </m:sSub>
                                          <m:r>
                                            <a:rPr lang="en-IN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  <m:r>
                                            <a:rPr lang="en-IN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𝜇</m:t>
                                          </m:r>
                                        </m:e>
                                        <m:sub>
                                          <m:r>
                                            <a:rPr lang="en-IN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  <m:r>
                                        <a:rPr lang="en-IN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n-IN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IN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Σ</m:t>
                                          </m:r>
                                        </m:e>
                                        <m:sub>
                                          <m:r>
                                            <a:rPr lang="en-IN" i="1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n-IN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]</m:t>
                                  </m:r>
                                </m:e>
                              </m:nary>
                            </m:e>
                          </m:nary>
                        </m:e>
                      </m:d>
                    </m:oMath>
                  </m:oMathPara>
                </a14:m>
                <a:endParaRPr lang="en-IN" dirty="0"/>
              </a:p>
            </p:txBody>
          </p:sp>
        </mc:Choice>
        <mc:Fallback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C00967D-8812-478E-9A60-A96413EC94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8518" y="5291441"/>
                <a:ext cx="6236836" cy="708720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68F8C5ED-96EE-4AB2-81C5-336656A0E395}"/>
                  </a:ext>
                </a:extLst>
              </p:cNvPr>
              <p:cNvSpPr/>
              <p:nvPr/>
            </p:nvSpPr>
            <p:spPr>
              <a:xfrm>
                <a:off x="5598518" y="5908382"/>
                <a:ext cx="6147773" cy="6592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b="0" i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n-IN">
                              <a:latin typeface="Cambria Math" panose="02040503050406030204" pitchFamily="18" charset="0"/>
                            </a:rPr>
                            <m:t>argmax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IN">
                              <a:latin typeface="Cambria Math" panose="02040503050406030204" pitchFamily="18" charset="0"/>
                            </a:rPr>
                            <m:t>Θ</m:t>
                          </m:r>
                        </m:sub>
                      </m:sSub>
                      <m:nary>
                        <m:naryPr>
                          <m:chr m:val="∑"/>
                          <m:limLoc m:val="subSup"/>
                          <m:ctrlPr>
                            <a:rPr lang="en-IN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N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nary>
                            <m:naryPr>
                              <m:chr m:val="∑"/>
                              <m:limLoc m:val="subSup"/>
                              <m:ctrlPr>
                                <a:rPr lang="en-I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I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I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I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p>
                            <m:e>
                              <m:r>
                                <a:rPr lang="en-IN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𝔼</m:t>
                              </m:r>
                              <m:r>
                                <a:rPr lang="en-I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[</m:t>
                              </m:r>
                              <m:sSub>
                                <m:sSubPr>
                                  <m:ctrlPr>
                                    <a:rPr lang="en-IN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IN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𝑛𝑘</m:t>
                                  </m:r>
                                </m:sub>
                              </m:sSub>
                              <m:r>
                                <a:rPr lang="en-I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en-I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m:rPr>
                                  <m:sty m:val="p"/>
                                </m:rPr>
                                <a:rPr lang="en-I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  <m:r>
                                <a:rPr lang="en-I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IN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b>
                                  <m:r>
                                    <a:rPr lang="en-IN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I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r>
                                <m:rPr>
                                  <m:sty m:val="p"/>
                                </m:rPr>
                                <a:rPr lang="en-I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  <m:r>
                                <a:rPr lang="en-I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I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𝒩</m:t>
                              </m:r>
                              <m:d>
                                <m:dPr>
                                  <m:ctrlPr>
                                    <a:rPr lang="en-IN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N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en-IN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N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  <m:sub>
                                          <m:r>
                                            <a:rPr lang="en-IN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  <m:r>
                                        <a:rPr lang="en-IN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|</m:t>
                                      </m:r>
                                      <m:r>
                                        <a:rPr lang="en-IN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IN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IN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IN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IN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Σ</m:t>
                                      </m:r>
                                    </m:e>
                                    <m:sub>
                                      <m:r>
                                        <a:rPr lang="en-IN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IN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IN" dirty="0"/>
              </a:p>
            </p:txBody>
          </p:sp>
        </mc:Choice>
        <mc:Fallback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8F8C5ED-96EE-4AB2-81C5-336656A0E3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8518" y="5908382"/>
                <a:ext cx="6147773" cy="659219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7369F20-FF08-4063-BCE9-2BB30104E305}"/>
                  </a:ext>
                </a:extLst>
              </p:cNvPr>
              <p:cNvSpPr txBox="1"/>
              <p:nvPr/>
            </p:nvSpPr>
            <p:spPr>
              <a:xfrm>
                <a:off x="1309729" y="5467427"/>
                <a:ext cx="1915268" cy="5038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IN" sz="16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acc>
                        </m:e>
                        <m:sub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IN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IN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limLoc m:val="subSup"/>
                          <m:ctrlPr>
                            <a:rPr lang="en-IN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r>
                            <a:rPr lang="en-IN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𝔼</m:t>
                          </m:r>
                          <m:r>
                            <a:rPr lang="en-IN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en-IN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IN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𝑛𝑘</m:t>
                              </m:r>
                            </m:sub>
                          </m:sSub>
                          <m:r>
                            <a:rPr lang="en-IN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e>
                      </m:nary>
                    </m:oMath>
                  </m:oMathPara>
                </a14:m>
                <a:endParaRPr lang="en-IN" sz="1600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7369F20-FF08-4063-BCE9-2BB30104E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729" y="5467427"/>
                <a:ext cx="1915268" cy="503856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D7FB55C-F697-49E7-8239-B0D01C50A9E5}"/>
                  </a:ext>
                </a:extLst>
              </p:cNvPr>
              <p:cNvSpPr txBox="1"/>
              <p:nvPr/>
            </p:nvSpPr>
            <p:spPr>
              <a:xfrm>
                <a:off x="3300652" y="5462864"/>
                <a:ext cx="2215350" cy="513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IN" sz="16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</m:acc>
                        </m:e>
                        <m:sub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IN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IN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limLoc m:val="subSup"/>
                          <m:ctrlPr>
                            <a:rPr lang="en-IN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r>
                            <a:rPr lang="en-IN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𝔼</m:t>
                          </m:r>
                          <m:r>
                            <a:rPr lang="en-IN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en-IN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IN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𝑛𝑘</m:t>
                              </m:r>
                            </m:sub>
                          </m:sSub>
                          <m:r>
                            <a:rPr lang="en-IN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  <m:sSub>
                            <m:sSubPr>
                              <m:ctrlP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1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IN" sz="1600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xmlns="" id="{2D7FB55C-F697-49E7-8239-B0D01C50A9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0652" y="5462864"/>
                <a:ext cx="2215350" cy="513667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04E5AB6-D1A3-4C9D-BEB0-4CCC9479AD8F}"/>
                  </a:ext>
                </a:extLst>
              </p:cNvPr>
              <p:cNvSpPr txBox="1"/>
              <p:nvPr/>
            </p:nvSpPr>
            <p:spPr>
              <a:xfrm>
                <a:off x="1655366" y="6126692"/>
                <a:ext cx="3637726" cy="513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IN" sz="16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n-IN" sz="1600" b="0" i="0" smtClean="0">
                                  <a:latin typeface="Cambria Math" panose="02040503050406030204" pitchFamily="18" charset="0"/>
                                </a:rPr>
                                <m:t>Σ</m:t>
                              </m:r>
                            </m:e>
                          </m:acc>
                        </m:e>
                        <m:sub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IN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IN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limLoc m:val="subSup"/>
                          <m:ctrlPr>
                            <a:rPr lang="en-IN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r>
                            <a:rPr lang="en-IN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𝔼</m:t>
                          </m:r>
                          <m:r>
                            <a:rPr lang="en-IN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en-IN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IN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𝑛𝑘</m:t>
                              </m:r>
                            </m:sub>
                          </m:sSub>
                          <m:r>
                            <a:rPr lang="en-IN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  <m:sSub>
                            <m:sSubPr>
                              <m:ctrlPr>
                                <a:rPr lang="en-IN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1600" b="1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IN" sz="16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IN" sz="16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IN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IN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IN" sz="16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IN" sz="16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IN" sz="1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IN" sz="1600" i="1">
                              <a:latin typeface="Cambria Math" panose="02040503050406030204" pitchFamily="18" charset="0"/>
                            </a:rPr>
                            <m:t>)</m:t>
                          </m:r>
                          <m:sSup>
                            <m:sSupPr>
                              <m:ctrlPr>
                                <a:rPr lang="en-IN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IN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sz="1600" b="1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IN" sz="16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IN" sz="16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IN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IN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IN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IN" sz="1600" i="1">
                                          <a:latin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IN" sz="16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IN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IN" sz="1600" i="1">
                                  <a:latin typeface="Cambria Math" panose="02040503050406030204" pitchFamily="18" charset="0"/>
                                </a:rPr>
                                <m:t>⊤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IN" sz="1600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F04E5AB6-D1A3-4C9D-BEB0-4CCC9479AD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5366" y="6126692"/>
                <a:ext cx="3637726" cy="513667"/>
              </a:xfrm>
              <a:prstGeom prst="rect">
                <a:avLst/>
              </a:prstGeom>
              <a:blipFill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8" name="Speech Bubble: Rectangle 27">
                <a:extLst>
                  <a:ext uri="{FF2B5EF4-FFF2-40B4-BE49-F238E27FC236}">
                    <a16:creationId xmlns:a16="http://schemas.microsoft.com/office/drawing/2014/main" id="{605C2302-E2EC-4FC1-91F6-6D41F970CBCC}"/>
                  </a:ext>
                </a:extLst>
              </p:cNvPr>
              <p:cNvSpPr/>
              <p:nvPr/>
            </p:nvSpPr>
            <p:spPr>
              <a:xfrm>
                <a:off x="55649" y="4649358"/>
                <a:ext cx="2006323" cy="821500"/>
              </a:xfrm>
              <a:prstGeom prst="wedgeRectCallout">
                <a:avLst>
                  <a:gd name="adj1" fmla="val 36791"/>
                  <a:gd name="adj2" fmla="val 61116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2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Solution has a similar form as ALT-OPT (or gen. class.), except we now have the </a:t>
                </a:r>
                <a:r>
                  <a:rPr lang="en-IN" sz="1200" b="1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expectation</a:t>
                </a:r>
                <a:r>
                  <a:rPr lang="en-IN" sz="12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20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20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120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𝑛𝑘</m:t>
                        </m:r>
                      </m:sub>
                    </m:sSub>
                    <m:r>
                      <a:rPr lang="en-IN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sz="12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being used</a:t>
                </a:r>
                <a:endParaRPr lang="en-IN" sz="12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28" name="Speech Bubble: Rectangle 2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05C2302-E2EC-4FC1-91F6-6D41F970CB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49" y="4649358"/>
                <a:ext cx="2006323" cy="821500"/>
              </a:xfrm>
              <a:prstGeom prst="wedgeRectCallout">
                <a:avLst>
                  <a:gd name="adj1" fmla="val 36791"/>
                  <a:gd name="adj2" fmla="val 61116"/>
                </a:avLst>
              </a:prstGeom>
              <a:blipFill>
                <a:blip r:embed="rId11" cstate="print"/>
                <a:stretch>
                  <a:fillRect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9" name="Speech Bubble: Rectangle 28">
                <a:extLst>
                  <a:ext uri="{FF2B5EF4-FFF2-40B4-BE49-F238E27FC236}">
                    <a16:creationId xmlns:a16="http://schemas.microsoft.com/office/drawing/2014/main" id="{86CA54F8-CC03-44C1-897C-1D41D5DD2906}"/>
                  </a:ext>
                </a:extLst>
              </p:cNvPr>
              <p:cNvSpPr/>
              <p:nvPr/>
            </p:nvSpPr>
            <p:spPr>
              <a:xfrm>
                <a:off x="55648" y="3672197"/>
                <a:ext cx="2586883" cy="566886"/>
              </a:xfrm>
              <a:prstGeom prst="wedgeRectCallout">
                <a:avLst>
                  <a:gd name="adj1" fmla="val 58969"/>
                  <a:gd name="adj2" fmla="val 15756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Same as </a:t>
                </a:r>
                <a14:m>
                  <m:oMath xmlns:m="http://schemas.openxmlformats.org/officeDocument/2006/math">
                    <m:r>
                      <a:rPr lang="en-IN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IN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N" sz="1400" i="1" dirty="0" err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i="1" dirty="0" err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1400" i="1" dirty="0" err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𝑛𝑘</m:t>
                        </m:r>
                      </m:sub>
                    </m:sSub>
                    <m:r>
                      <a:rPr lang="en-IN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=1|</m:t>
                    </m:r>
                    <m:r>
                      <a:rPr lang="en-IN" sz="1400" b="1" i="1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IN" sz="1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4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IN" sz="1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1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acc>
                      <m:accPr>
                        <m:chr m:val="̂"/>
                        <m:ctrlPr>
                          <a:rPr lang="en-IN" sz="1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IN" sz="140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Θ</m:t>
                        </m:r>
                      </m:e>
                    </m:acc>
                    <m:r>
                      <a:rPr lang="en-IN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IN" sz="1400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IN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sz="14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just a different notation</a:t>
                </a:r>
              </a:p>
            </p:txBody>
          </p:sp>
        </mc:Choice>
        <mc:Fallback>
          <p:sp>
            <p:nvSpPr>
              <p:cNvPr id="29" name="Speech Bubble: Rectangle 2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6CA54F8-CC03-44C1-897C-1D41D5DD29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48" y="3672197"/>
                <a:ext cx="2586883" cy="566886"/>
              </a:xfrm>
              <a:prstGeom prst="wedgeRectCallout">
                <a:avLst>
                  <a:gd name="adj1" fmla="val 58969"/>
                  <a:gd name="adj2" fmla="val 15756"/>
                </a:avLst>
              </a:prstGeom>
              <a:blipFill>
                <a:blip r:embed="rId12" cstate="print"/>
                <a:stretch>
                  <a:fillRect l="-426" b="-5208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0" name="Speech Bubble: Rectangle 29">
                <a:extLst>
                  <a:ext uri="{FF2B5EF4-FFF2-40B4-BE49-F238E27FC236}">
                    <a16:creationId xmlns:a16="http://schemas.microsoft.com/office/drawing/2014/main" id="{A22381CC-946D-40A7-B308-CDB1BE580EA1}"/>
                  </a:ext>
                </a:extLst>
              </p:cNvPr>
              <p:cNvSpPr/>
              <p:nvPr/>
            </p:nvSpPr>
            <p:spPr>
              <a:xfrm>
                <a:off x="6979865" y="2153282"/>
                <a:ext cx="2239549" cy="665345"/>
              </a:xfrm>
              <a:prstGeom prst="wedgeRectCallout">
                <a:avLst>
                  <a:gd name="adj1" fmla="val -44364"/>
                  <a:gd name="adj2" fmla="val -63787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It is “conditional” posterior because it is also conditioned 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 sz="1400" i="0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IN" sz="14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, not just data </a:t>
                </a:r>
                <a14:m>
                  <m:oMath xmlns:m="http://schemas.openxmlformats.org/officeDocument/2006/math">
                    <m:r>
                      <a:rPr lang="en-IN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endParaRPr lang="en-IN" sz="14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30" name="Speech Bubble: Rectangle 2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22381CC-946D-40A7-B308-CDB1BE580E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9865" y="2153282"/>
                <a:ext cx="2239549" cy="665345"/>
              </a:xfrm>
              <a:prstGeom prst="wedgeRectCallout">
                <a:avLst>
                  <a:gd name="adj1" fmla="val -44364"/>
                  <a:gd name="adj2" fmla="val -63787"/>
                </a:avLst>
              </a:prstGeom>
              <a:blipFill>
                <a:blip r:embed="rId13" cstate="print"/>
                <a:stretch>
                  <a:fillRect l="-541" r="-1892" b="-10853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1" name="Speech Bubble: Rectangle 30">
                <a:extLst>
                  <a:ext uri="{FF2B5EF4-FFF2-40B4-BE49-F238E27FC236}">
                    <a16:creationId xmlns:a16="http://schemas.microsoft.com/office/drawing/2014/main" id="{DB1704AA-B944-42FA-94DA-37B497A01D69}"/>
                  </a:ext>
                </a:extLst>
              </p:cNvPr>
              <p:cNvSpPr/>
              <p:nvPr/>
            </p:nvSpPr>
            <p:spPr>
              <a:xfrm>
                <a:off x="8380430" y="2886897"/>
                <a:ext cx="1618154" cy="341853"/>
              </a:xfrm>
              <a:prstGeom prst="wedgeRectCallout">
                <a:avLst>
                  <a:gd name="adj1" fmla="val -33713"/>
                  <a:gd name="adj2" fmla="val -84811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Requires knowing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 sz="1400" i="0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endParaRPr lang="en-IN" sz="14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31" name="Speech Bubble: Rectangle 3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B1704AA-B944-42FA-94DA-37B497A01D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0430" y="2886897"/>
                <a:ext cx="1618154" cy="341853"/>
              </a:xfrm>
              <a:prstGeom prst="wedgeRectCallout">
                <a:avLst>
                  <a:gd name="adj1" fmla="val -33713"/>
                  <a:gd name="adj2" fmla="val -84811"/>
                </a:avLst>
              </a:prstGeom>
              <a:blipFill>
                <a:blip r:embed="rId14" cstate="print"/>
                <a:stretch>
                  <a:fillRect l="-746" b="-6250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xmlns="" id="{69D71582-197F-4D8A-A36C-0BD9CE10216B}"/>
              </a:ext>
            </a:extLst>
          </p:cNvPr>
          <p:cNvSpPr/>
          <p:nvPr/>
        </p:nvSpPr>
        <p:spPr>
          <a:xfrm>
            <a:off x="1997569" y="5401453"/>
            <a:ext cx="1252088" cy="677279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2" name="Speech Bubble: Rectangle 31">
                <a:extLst>
                  <a:ext uri="{FF2B5EF4-FFF2-40B4-BE49-F238E27FC236}">
                    <a16:creationId xmlns:a16="http://schemas.microsoft.com/office/drawing/2014/main" id="{130D9FC8-AA78-46E6-8FD6-557592B2419C}"/>
                  </a:ext>
                </a:extLst>
              </p:cNvPr>
              <p:cNvSpPr/>
              <p:nvPr/>
            </p:nvSpPr>
            <p:spPr>
              <a:xfrm>
                <a:off x="125469" y="5881133"/>
                <a:ext cx="1504399" cy="438161"/>
              </a:xfrm>
              <a:prstGeom prst="wedgeRectCallout">
                <a:avLst>
                  <a:gd name="adj1" fmla="val 81803"/>
                  <a:gd name="adj2" fmla="val -24683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IN" sz="120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20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IN" sz="120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IN" sz="12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 : Effective number of points in cluster k</a:t>
                </a:r>
                <a:endParaRPr lang="en-IN" sz="12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32" name="Speech Bubble: Rectangle 31">
                <a:extLst>
                  <a:ext uri="{FF2B5EF4-FFF2-40B4-BE49-F238E27FC236}">
                    <a16:creationId xmlns:a16="http://schemas.microsoft.com/office/drawing/2014/main" xmlns="" id="{130D9FC8-AA78-46E6-8FD6-557592B241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469" y="5881133"/>
                <a:ext cx="1504399" cy="438161"/>
              </a:xfrm>
              <a:prstGeom prst="wedgeRectCallout">
                <a:avLst>
                  <a:gd name="adj1" fmla="val 81803"/>
                  <a:gd name="adj2" fmla="val -24683"/>
                </a:avLst>
              </a:prstGeom>
              <a:blipFill>
                <a:blip r:embed="rId15" cstate="print"/>
                <a:stretch>
                  <a:fillRect t="-1333" b="-9333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xmlns="" val="2033521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386087"/>
    </mc:Choice>
    <mc:Fallback>
      <p:transition spd="slow" advTm="38608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6" grpId="0" animBg="1"/>
      <p:bldP spid="9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EM for GMM (</a:t>
            </a:r>
            <a:r>
              <a:rPr lang="en-IN" dirty="0" err="1">
                <a:solidFill>
                  <a:schemeClr val="accent2">
                    <a:lumMod val="75000"/>
                  </a:schemeClr>
                </a:solidFill>
              </a:rPr>
              <a:t>Contd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15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The EM algo for GMM required </a:t>
                </a:r>
                <a14:m>
                  <m:oMath xmlns:m="http://schemas.openxmlformats.org/officeDocument/2006/math">
                    <m:r>
                      <a:rPr lang="en-IN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  <m:r>
                      <a:rPr lang="en-IN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𝑛𝑘</m:t>
                        </m:r>
                      </m:sub>
                    </m:sSub>
                    <m:r>
                      <a:rPr lang="en-IN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. Note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𝑛𝑘</m:t>
                        </m:r>
                      </m:sub>
                    </m:sSub>
                    <m:r>
                      <a:rPr lang="en-I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∈{0,1}</m:t>
                    </m:r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</a:t>
                </a: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800" dirty="0"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 cstate="print"/>
                <a:stretch>
                  <a:fillRect l="-831" t="-131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BF1578-D288-4D93-BB6B-27826CDB85B0}"/>
                  </a:ext>
                </a:extLst>
              </p:cNvPr>
              <p:cNvSpPr txBox="1"/>
              <p:nvPr/>
            </p:nvSpPr>
            <p:spPr>
              <a:xfrm>
                <a:off x="1345984" y="1670154"/>
                <a:ext cx="5340116" cy="254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IN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IN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IN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𝑛𝑘</m:t>
                            </m:r>
                          </m:sub>
                        </m:sSub>
                      </m:e>
                    </m:d>
                    <m:r>
                      <a:rPr lang="en-I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𝑛𝑘</m:t>
                        </m:r>
                      </m:sub>
                    </m:sSub>
                    <m:r>
                      <a:rPr lang="en-I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0×</m:t>
                    </m:r>
                    <m:r>
                      <a:rPr lang="en-I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I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𝑛𝑘</m:t>
                        </m:r>
                      </m:sub>
                    </m:sSub>
                    <m:r>
                      <a:rPr lang="en-I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=0|</m:t>
                    </m:r>
                    <m:sSub>
                      <m:sSubPr>
                        <m:ctrlP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IN" sz="16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IN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IN" sz="1600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</m:acc>
                    <m:r>
                      <a:rPr lang="en-IN" sz="1600" b="0" i="0" smtClean="0">
                        <a:latin typeface="Cambria Math" panose="02040503050406030204" pitchFamily="18" charset="0"/>
                      </a:rPr>
                      <m:t>)+1</m:t>
                    </m:r>
                    <m:r>
                      <a:rPr lang="en-IN" sz="1600" b="0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IN" sz="1600" dirty="0"/>
                  <a:t> </a:t>
                </a:r>
                <a14:m>
                  <m:oMath xmlns:m="http://schemas.openxmlformats.org/officeDocument/2006/math">
                    <m:r>
                      <a:rPr lang="en-IN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IN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𝑛𝑘</m:t>
                        </m:r>
                      </m:sub>
                    </m:sSub>
                    <m:r>
                      <a:rPr lang="en-IN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IN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IN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I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IN" sz="16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IN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IN" sz="1600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</m:acc>
                    <m:r>
                      <a:rPr lang="en-IN" sz="16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IN" sz="16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6BF1578-D288-4D93-BB6B-27826CDB85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5984" y="1670154"/>
                <a:ext cx="5340116" cy="254493"/>
              </a:xfrm>
              <a:prstGeom prst="rect">
                <a:avLst/>
              </a:prstGeom>
              <a:blipFill>
                <a:blip r:embed="rId4" cstate="print"/>
                <a:stretch>
                  <a:fillRect l="-1370" t="-19048" r="-5023" b="-3095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B1FEE9D-DDFB-4FB5-8A09-B0C3C3FA2BB3}"/>
                  </a:ext>
                </a:extLst>
              </p:cNvPr>
              <p:cNvSpPr txBox="1"/>
              <p:nvPr/>
            </p:nvSpPr>
            <p:spPr>
              <a:xfrm>
                <a:off x="8501558" y="1605443"/>
                <a:ext cx="1797736" cy="3126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IN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</m:oMath>
                </a14:m>
                <a:r>
                  <a:rPr lang="en-IN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IN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IN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e>
                        </m:acc>
                      </m:e>
                      <m:sub>
                        <m:r>
                          <a:rPr lang="en-IN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IN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𝒩</m:t>
                    </m:r>
                    <m:d>
                      <m:dPr>
                        <m:ctrlPr>
                          <a:rPr lang="en-IN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IN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IN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IN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IN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</m:acc>
                          </m:e>
                          <m:sub>
                            <m:r>
                              <a:rPr lang="en-IN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IN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IN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IN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m:rPr>
                                    <m:sty m:val="p"/>
                                  </m:rPr>
                                  <a:rPr lang="en-IN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Σ</m:t>
                                </m:r>
                              </m:e>
                            </m:acc>
                          </m:e>
                          <m:sub>
                            <m:r>
                              <a:rPr lang="en-IN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endParaRPr lang="en-IN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B1FEE9D-DDFB-4FB5-8A09-B0C3C3FA2B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1558" y="1605443"/>
                <a:ext cx="1797736" cy="312650"/>
              </a:xfrm>
              <a:prstGeom prst="rect">
                <a:avLst/>
              </a:prstGeom>
              <a:blipFill>
                <a:blip r:embed="rId5" cstate="print"/>
                <a:stretch>
                  <a:fillRect l="-3729" t="-13462" r="-6441" b="-2500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1D54A41-9663-4563-8620-B251270BBE88}"/>
                  </a:ext>
                </a:extLst>
              </p:cNvPr>
              <p:cNvSpPr txBox="1"/>
              <p:nvPr/>
            </p:nvSpPr>
            <p:spPr>
              <a:xfrm>
                <a:off x="6686100" y="1634521"/>
                <a:ext cx="2274698" cy="2544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I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r>
                      <a:rPr lang="en-IN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IN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I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𝑛𝑘</m:t>
                        </m:r>
                      </m:sub>
                    </m:sSub>
                    <m:r>
                      <a:rPr lang="en-IN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IN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IN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I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IN" sz="16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IN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IN" sz="1600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</m:acc>
                    <m:r>
                      <a:rPr lang="en-IN" sz="16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IN" sz="1600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1D54A41-9663-4563-8620-B251270BBE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100" y="1634521"/>
                <a:ext cx="2274698" cy="254493"/>
              </a:xfrm>
              <a:prstGeom prst="rect">
                <a:avLst/>
              </a:prstGeom>
              <a:blipFill>
                <a:blip r:embed="rId6" cstate="print"/>
                <a:stretch>
                  <a:fillRect l="-1877" t="-16667" b="-3333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0" name="Speech Bubble: Rectangle 29">
                <a:extLst>
                  <a:ext uri="{FF2B5EF4-FFF2-40B4-BE49-F238E27FC236}">
                    <a16:creationId xmlns:a16="http://schemas.microsoft.com/office/drawing/2014/main" id="{D5C19E20-46D8-48EB-A58B-C015C3AF41BB}"/>
                  </a:ext>
                </a:extLst>
              </p:cNvPr>
              <p:cNvSpPr/>
              <p:nvPr/>
            </p:nvSpPr>
            <p:spPr>
              <a:xfrm>
                <a:off x="8497700" y="1042644"/>
                <a:ext cx="3603188" cy="432926"/>
              </a:xfrm>
              <a:prstGeom prst="wedgeRectCallout">
                <a:avLst>
                  <a:gd name="adj1" fmla="val -37502"/>
                  <a:gd name="adj2" fmla="val 68856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Need to normalize: </a:t>
                </a:r>
                <a14:m>
                  <m:oMath xmlns:m="http://schemas.openxmlformats.org/officeDocument/2006/math">
                    <m:r>
                      <a:rPr lang="en-IN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IN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𝑛𝑘</m:t>
                            </m:r>
                          </m:sub>
                        </m:sSub>
                      </m:e>
                    </m:d>
                    <m:r>
                      <a:rPr lang="en-IN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IN" sz="1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IN" sz="1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IN" sz="1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</m:acc>
                          </m:e>
                          <m:sub>
                            <m:r>
                              <a:rPr lang="en-IN" sz="1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IN" sz="1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𝒩</m:t>
                        </m:r>
                        <m:d>
                          <m:dPr>
                            <m:ctrlPr>
                              <a:rPr lang="en-IN" sz="1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IN" sz="1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sz="1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IN" sz="1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IN" sz="1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IN" sz="1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IN" sz="14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IN" sz="14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IN" sz="1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IN" sz="1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IN" sz="1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IN" sz="14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IN" sz="140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Σ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IN" sz="1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</m:num>
                      <m:den>
                        <m:nary>
                          <m:naryPr>
                            <m:chr m:val="∑"/>
                            <m:limLoc m:val="subSup"/>
                            <m:ctrlPr>
                              <a:rPr lang="en-IN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IN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ℓ=1</m:t>
                            </m:r>
                          </m:sub>
                          <m:sup>
                            <m:r>
                              <a:rPr lang="en-IN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IN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IN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IN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IN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ℓ</m:t>
                                </m:r>
                              </m:sub>
                            </m:sSub>
                            <m:r>
                              <a:rPr lang="en-IN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𝒩</m:t>
                            </m:r>
                            <m:d>
                              <m:dPr>
                                <m:ctrlPr>
                                  <a:rPr lang="en-IN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IN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en-IN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|</m:t>
                                </m:r>
                                <m:sSub>
                                  <m:sSubPr>
                                    <m:ctrlPr>
                                      <a:rPr lang="en-IN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en-IN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IN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𝜇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IN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ℓ</m:t>
                                    </m:r>
                                  </m:sub>
                                </m:sSub>
                                <m:r>
                                  <a:rPr lang="en-IN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IN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en-IN" sz="14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IN" sz="140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Σ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IN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ℓ</m:t>
                                    </m:r>
                                  </m:sub>
                                </m:sSub>
                              </m:e>
                            </m:d>
                          </m:e>
                        </m:nary>
                      </m:den>
                    </m:f>
                  </m:oMath>
                </a14:m>
                <a:r>
                  <a:rPr lang="en-IN" sz="1400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   </a:t>
                </a:r>
                <a:endParaRPr lang="en-IN" sz="14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30" name="Speech Bubble: Rectangle 2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5C19E20-46D8-48EB-A58B-C015C3AF41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7700" y="1042644"/>
                <a:ext cx="3603188" cy="432926"/>
              </a:xfrm>
              <a:prstGeom prst="wedgeRectCallout">
                <a:avLst>
                  <a:gd name="adj1" fmla="val -37502"/>
                  <a:gd name="adj2" fmla="val 68856"/>
                </a:avLst>
              </a:prstGeom>
              <a:blipFill>
                <a:blip r:embed="rId7" cstate="print"/>
                <a:stretch>
                  <a:fillRect l="-337" t="-1136" b="-51136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7424245-B277-4330-AC5D-0CBCFF4B8961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205240" y="2014938"/>
            <a:ext cx="9462782" cy="477945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31" name="Speech Bubble: Rectangle 30">
                <a:extLst>
                  <a:ext uri="{FF2B5EF4-FFF2-40B4-BE49-F238E27FC236}">
                    <a16:creationId xmlns:a16="http://schemas.microsoft.com/office/drawing/2014/main" id="{0D89BF4F-50E5-4C61-9E3A-4E2E86402A89}"/>
                  </a:ext>
                </a:extLst>
              </p:cNvPr>
              <p:cNvSpPr/>
              <p:nvPr/>
            </p:nvSpPr>
            <p:spPr>
              <a:xfrm>
                <a:off x="9780074" y="607249"/>
                <a:ext cx="1945195" cy="344784"/>
              </a:xfrm>
              <a:prstGeom prst="wedgeRectCallout">
                <a:avLst>
                  <a:gd name="adj1" fmla="val -38365"/>
                  <a:gd name="adj2" fmla="val 95620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Reason: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IN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sup>
                      <m:e>
                        <m:sSub>
                          <m:sSubPr>
                            <m:ctrlPr>
                              <a:rPr lang="en-IN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IN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𝑛𝑘</m:t>
                            </m:r>
                          </m:sub>
                        </m:sSub>
                        <m:r>
                          <a:rPr lang="en-IN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e>
                    </m:nary>
                  </m:oMath>
                </a14:m>
                <a:endParaRPr lang="en-IN" sz="14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31" name="Speech Bubble: Rectangle 3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D89BF4F-50E5-4C61-9E3A-4E2E86402A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0074" y="607249"/>
                <a:ext cx="1945195" cy="344784"/>
              </a:xfrm>
              <a:prstGeom prst="wedgeRectCallout">
                <a:avLst>
                  <a:gd name="adj1" fmla="val -38365"/>
                  <a:gd name="adj2" fmla="val 95620"/>
                </a:avLst>
              </a:prstGeom>
              <a:blipFill>
                <a:blip r:embed="rId9" cstate="print"/>
                <a:stretch>
                  <a:fillRect l="-621" t="-54651" b="-58140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B25BB2A-76A6-4FED-863B-0C73BDC938B2}"/>
              </a:ext>
            </a:extLst>
          </p:cNvPr>
          <p:cNvSpPr txBox="1"/>
          <p:nvPr/>
        </p:nvSpPr>
        <p:spPr>
          <a:xfrm>
            <a:off x="3238151" y="5187846"/>
            <a:ext cx="913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M-step:</a:t>
            </a:r>
          </a:p>
        </p:txBody>
      </p:sp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xmlns="" id="{3981C8B2-36B5-4FAF-B1B1-60CF7894AE3C}"/>
              </a:ext>
            </a:extLst>
          </p:cNvPr>
          <p:cNvSpPr/>
          <p:nvPr/>
        </p:nvSpPr>
        <p:spPr>
          <a:xfrm>
            <a:off x="265245" y="3352828"/>
            <a:ext cx="2945123" cy="821500"/>
          </a:xfrm>
          <a:prstGeom prst="wedgeRectCallout">
            <a:avLst>
              <a:gd name="adj1" fmla="val 64745"/>
              <a:gd name="adj2" fmla="val 5561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200" dirty="0">
                <a:solidFill>
                  <a:schemeClr val="tx1"/>
                </a:solidFill>
                <a:latin typeface="Abadi Extra Light" panose="020B0204020104020204" pitchFamily="34" charset="0"/>
                <a:ea typeface="Cambria Math" panose="02040503050406030204" pitchFamily="18" charset="0"/>
              </a:rPr>
              <a:t>Soft K-means, which are more of a heuristic to get soft-clustering,  also gave us probabilities but didn’t account for cluster shapes or fraction of points in each cluster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01C4C0F0-B0FB-49A8-B542-F8724229659D}"/>
              </a:ext>
            </a:extLst>
          </p:cNvPr>
          <p:cNvSpPr/>
          <p:nvPr/>
        </p:nvSpPr>
        <p:spPr>
          <a:xfrm>
            <a:off x="6096000" y="3352828"/>
            <a:ext cx="1794235" cy="417894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6FCB4B9E-3990-496A-9B51-C8629D509C4A}"/>
              </a:ext>
            </a:extLst>
          </p:cNvPr>
          <p:cNvSpPr/>
          <p:nvPr/>
        </p:nvSpPr>
        <p:spPr>
          <a:xfrm>
            <a:off x="5406806" y="3352828"/>
            <a:ext cx="752355" cy="417894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Speech Bubble: Rectangle 16">
            <a:extLst>
              <a:ext uri="{FF2B5EF4-FFF2-40B4-BE49-F238E27FC236}">
                <a16:creationId xmlns:a16="http://schemas.microsoft.com/office/drawing/2014/main" xmlns="" id="{3CB0D683-E713-4B6A-AC58-91243363B5E6}"/>
              </a:ext>
            </a:extLst>
          </p:cNvPr>
          <p:cNvSpPr/>
          <p:nvPr/>
        </p:nvSpPr>
        <p:spPr>
          <a:xfrm>
            <a:off x="8068316" y="3191014"/>
            <a:ext cx="2647219" cy="417894"/>
          </a:xfrm>
          <a:prstGeom prst="wedgeRectCallout">
            <a:avLst>
              <a:gd name="adj1" fmla="val -57497"/>
              <a:gd name="adj2" fmla="val 29214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  <a:ea typeface="Cambria Math" panose="02040503050406030204" pitchFamily="18" charset="0"/>
              </a:rPr>
              <a:t>Accounts for cluster shapes (since each cluster is a Gaussian</a:t>
            </a:r>
          </a:p>
        </p:txBody>
      </p:sp>
      <p:sp>
        <p:nvSpPr>
          <p:cNvPr id="18" name="Speech Bubble: Rectangle 17">
            <a:extLst>
              <a:ext uri="{FF2B5EF4-FFF2-40B4-BE49-F238E27FC236}">
                <a16:creationId xmlns:a16="http://schemas.microsoft.com/office/drawing/2014/main" xmlns="" id="{375176B0-1F81-4C26-B45F-CA79974E28D5}"/>
              </a:ext>
            </a:extLst>
          </p:cNvPr>
          <p:cNvSpPr/>
          <p:nvPr/>
        </p:nvSpPr>
        <p:spPr>
          <a:xfrm>
            <a:off x="3293423" y="3183498"/>
            <a:ext cx="2053532" cy="417894"/>
          </a:xfrm>
          <a:prstGeom prst="wedgeRectCallout">
            <a:avLst>
              <a:gd name="adj1" fmla="val 54436"/>
              <a:gd name="adj2" fmla="val 26445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400" dirty="0">
                <a:solidFill>
                  <a:schemeClr val="tx1"/>
                </a:solidFill>
                <a:latin typeface="Abadi Extra Light" panose="020B0204020104020204" pitchFamily="34" charset="0"/>
                <a:ea typeface="Cambria Math" panose="02040503050406030204" pitchFamily="18" charset="0"/>
              </a:rPr>
              <a:t>Accounts for fraction of points in each cluster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237B53F7-5DD8-4835-BFBC-0ED1909A1BE1}"/>
              </a:ext>
            </a:extLst>
          </p:cNvPr>
          <p:cNvSpPr/>
          <p:nvPr/>
        </p:nvSpPr>
        <p:spPr>
          <a:xfrm>
            <a:off x="6159161" y="4132610"/>
            <a:ext cx="1794235" cy="486597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1" name="Speech Bubble: Rectangle 20">
                <a:extLst>
                  <a:ext uri="{FF2B5EF4-FFF2-40B4-BE49-F238E27FC236}">
                    <a16:creationId xmlns:a16="http://schemas.microsoft.com/office/drawing/2014/main" id="{73328B37-7EC8-4B6B-A9A3-44F3D70EFFE3}"/>
                  </a:ext>
                </a:extLst>
              </p:cNvPr>
              <p:cNvSpPr/>
              <p:nvPr/>
            </p:nvSpPr>
            <p:spPr>
              <a:xfrm>
                <a:off x="7466572" y="4654874"/>
                <a:ext cx="2035647" cy="417894"/>
              </a:xfrm>
              <a:prstGeom prst="wedgeRectCallout">
                <a:avLst>
                  <a:gd name="adj1" fmla="val -58209"/>
                  <a:gd name="adj2" fmla="val -51994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  <a:ea typeface="Cambria Math" panose="02040503050406030204" pitchFamily="18" charset="0"/>
                  </a:rPr>
                  <a:t>Effective number of points in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I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𝑡h</m:t>
                        </m:r>
                      </m:sup>
                    </m:sSup>
                    <m:r>
                      <a:rPr lang="en-IN" sz="1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  <a:ea typeface="Cambria Math" panose="02040503050406030204" pitchFamily="18" charset="0"/>
                  </a:rPr>
                  <a:t>cluster</a:t>
                </a:r>
              </a:p>
            </p:txBody>
          </p:sp>
        </mc:Choice>
        <mc:Fallback>
          <p:sp>
            <p:nvSpPr>
              <p:cNvPr id="21" name="Speech Bubble: 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3328B37-7EC8-4B6B-A9A3-44F3D70EFF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6572" y="4654874"/>
                <a:ext cx="2035647" cy="417894"/>
              </a:xfrm>
              <a:prstGeom prst="wedgeRectCallout">
                <a:avLst>
                  <a:gd name="adj1" fmla="val -58209"/>
                  <a:gd name="adj2" fmla="val -51994"/>
                </a:avLst>
              </a:prstGeom>
              <a:blipFill>
                <a:blip r:embed="rId10" cstate="print"/>
                <a:stretch>
                  <a:fillRect t="-6579" r="-1351" b="-22368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xmlns="" val="2823059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59939"/>
    </mc:Choice>
    <mc:Fallback>
      <p:transition spd="slow" advTm="4599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29" grpId="0" animBg="1"/>
      <p:bldP spid="30" grpId="0" animBg="1"/>
      <p:bldP spid="31" grpId="0" animBg="1"/>
      <p:bldP spid="7" grpId="0"/>
      <p:bldP spid="15" grpId="0" animBg="1"/>
      <p:bldP spid="8" grpId="0" animBg="1"/>
      <p:bldP spid="16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EM for GMM in action</a:t>
            </a:r>
            <a:endParaRPr lang="en-GB" dirty="0">
              <a:solidFill>
                <a:schemeClr val="accent2"/>
              </a:solidFill>
            </a:endParaRPr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05128" y="1825625"/>
            <a:ext cx="7981743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67265" y="6227805"/>
            <a:ext cx="8806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Just like with k-means, cluster initialization matters. EM only finds local optima.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Building intuition for EM: a case study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Let events be “grades in a class”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w</a:t>
            </a:r>
            <a:r>
              <a:rPr lang="en-US" sz="2400" baseline="-25000" dirty="0"/>
              <a:t>1</a:t>
            </a:r>
            <a:r>
              <a:rPr lang="en-US" sz="2400" dirty="0"/>
              <a:t> = Gets an A		P(A) = ½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w</a:t>
            </a:r>
            <a:r>
              <a:rPr lang="en-US" sz="2400" baseline="-25000" dirty="0"/>
              <a:t>2</a:t>
            </a:r>
            <a:r>
              <a:rPr lang="en-US" sz="2400" dirty="0"/>
              <a:t> = Gets a   B		P(B) = </a:t>
            </a:r>
            <a:r>
              <a:rPr lang="el-GR" sz="2400" dirty="0"/>
              <a:t>μ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w</a:t>
            </a:r>
            <a:r>
              <a:rPr lang="en-US" sz="2400" baseline="-25000" dirty="0"/>
              <a:t>3</a:t>
            </a:r>
            <a:r>
              <a:rPr lang="en-US" sz="2400" dirty="0"/>
              <a:t> = Gets a   C		P(C) = 2</a:t>
            </a:r>
            <a:r>
              <a:rPr lang="el-GR" sz="2400" dirty="0"/>
              <a:t>μ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w</a:t>
            </a:r>
            <a:r>
              <a:rPr lang="en-US" sz="2400" baseline="-25000" dirty="0"/>
              <a:t>4</a:t>
            </a:r>
            <a:r>
              <a:rPr lang="en-US" sz="2400" dirty="0"/>
              <a:t> = Gets a   D		P(D) = ½-3</a:t>
            </a:r>
            <a:r>
              <a:rPr lang="el-GR" sz="2400" dirty="0"/>
              <a:t>μ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			(Note  0 </a:t>
            </a:r>
            <a:r>
              <a:rPr lang="en-US" sz="2400" dirty="0">
                <a:latin typeface="MS Reference Sans Serif" pitchFamily="34" charset="0"/>
              </a:rPr>
              <a:t>≤</a:t>
            </a:r>
            <a:r>
              <a:rPr lang="en-US" sz="2400" dirty="0"/>
              <a:t> </a:t>
            </a:r>
            <a:r>
              <a:rPr lang="el-GR" sz="2400" dirty="0"/>
              <a:t>μ</a:t>
            </a:r>
            <a:r>
              <a:rPr lang="en-US" sz="2400" dirty="0"/>
              <a:t> </a:t>
            </a:r>
            <a:r>
              <a:rPr lang="en-US" sz="2400" dirty="0">
                <a:latin typeface="MS Reference Sans Serif" pitchFamily="34" charset="0"/>
              </a:rPr>
              <a:t>≤</a:t>
            </a:r>
            <a:r>
              <a:rPr lang="en-US" sz="2400" dirty="0"/>
              <a:t>1/6)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Assume we want to estimate </a:t>
            </a:r>
            <a:r>
              <a:rPr lang="el-GR" sz="2400" dirty="0"/>
              <a:t>μ</a:t>
            </a:r>
            <a:r>
              <a:rPr lang="en-US" sz="2400" dirty="0"/>
              <a:t> from data.  In a given class there were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 dirty="0"/>
              <a:t>				a   A’s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 dirty="0"/>
              <a:t>				b   B’s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 dirty="0"/>
              <a:t>				c   C’s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 dirty="0"/>
              <a:t>				d   D’s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 dirty="0"/>
              <a:t>What’s the maximum likelihood estimate of </a:t>
            </a:r>
            <a:r>
              <a:rPr lang="el-GR" sz="2400" dirty="0"/>
              <a:t>μ</a:t>
            </a:r>
            <a:r>
              <a:rPr lang="en-US" sz="2400" dirty="0"/>
              <a:t> given </a:t>
            </a:r>
            <a:r>
              <a:rPr lang="en-US" sz="2400" dirty="0" err="1"/>
              <a:t>a,b,c,d</a:t>
            </a:r>
            <a:r>
              <a:rPr lang="en-US" sz="2400" dirty="0"/>
              <a:t> ?</a:t>
            </a:r>
            <a:endParaRPr lang="el-GR" sz="2400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304801" y="6502401"/>
            <a:ext cx="2487826" cy="257175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Copyright © 2001, 2004, Andrew W. Moore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Max likelihood solution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39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11480800" cy="13716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sz="2000"/>
              <a:t>P(A) = ½    P(B) = </a:t>
            </a:r>
            <a:r>
              <a:rPr lang="el-GR" sz="2000"/>
              <a:t>μ</a:t>
            </a:r>
            <a:r>
              <a:rPr lang="en-US" sz="2000"/>
              <a:t>    P(C) = 2</a:t>
            </a:r>
            <a:r>
              <a:rPr lang="el-GR" sz="2000"/>
              <a:t>μ</a:t>
            </a:r>
            <a:r>
              <a:rPr lang="en-US" sz="2000"/>
              <a:t>    P(D) = ½-3</a:t>
            </a:r>
            <a:r>
              <a:rPr lang="el-GR" sz="2000"/>
              <a:t>μ</a:t>
            </a:r>
            <a:endParaRPr lang="en-US" sz="2000"/>
          </a:p>
          <a:p>
            <a:pPr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sz="2000"/>
              <a:t>P( </a:t>
            </a:r>
            <a:r>
              <a:rPr lang="en-US" sz="2000" i="1"/>
              <a:t>a,b,c,d</a:t>
            </a:r>
            <a:r>
              <a:rPr lang="en-US" sz="2000"/>
              <a:t> | </a:t>
            </a:r>
            <a:r>
              <a:rPr lang="el-GR" sz="2000"/>
              <a:t>μ</a:t>
            </a:r>
            <a:r>
              <a:rPr lang="en-US" sz="2000"/>
              <a:t>) = K(½)</a:t>
            </a:r>
            <a:r>
              <a:rPr lang="en-US" sz="2000" i="1" baseline="30000"/>
              <a:t>a</a:t>
            </a:r>
            <a:r>
              <a:rPr lang="en-US" sz="2000"/>
              <a:t>(</a:t>
            </a:r>
            <a:r>
              <a:rPr lang="el-GR" sz="2000"/>
              <a:t>μ</a:t>
            </a:r>
            <a:r>
              <a:rPr lang="en-US" sz="2000"/>
              <a:t>)</a:t>
            </a:r>
            <a:r>
              <a:rPr lang="en-US" sz="2000" i="1" baseline="30000"/>
              <a:t>b</a:t>
            </a:r>
            <a:r>
              <a:rPr lang="en-US" sz="2000"/>
              <a:t>(2</a:t>
            </a:r>
            <a:r>
              <a:rPr lang="el-GR" sz="2000"/>
              <a:t>μ</a:t>
            </a:r>
            <a:r>
              <a:rPr lang="en-US" sz="2000"/>
              <a:t>)</a:t>
            </a:r>
            <a:r>
              <a:rPr lang="en-US" sz="2000" i="1" baseline="30000"/>
              <a:t>c</a:t>
            </a:r>
            <a:r>
              <a:rPr lang="en-US" sz="2000"/>
              <a:t>(½-3</a:t>
            </a:r>
            <a:r>
              <a:rPr lang="el-GR" sz="2000"/>
              <a:t>μ</a:t>
            </a:r>
            <a:r>
              <a:rPr lang="en-US" sz="2000"/>
              <a:t>)</a:t>
            </a:r>
            <a:r>
              <a:rPr lang="en-US" sz="2000" i="1" baseline="30000"/>
              <a:t>d</a:t>
            </a:r>
            <a:endParaRPr lang="en-US" sz="2000"/>
          </a:p>
          <a:p>
            <a:pPr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sz="2000"/>
              <a:t>log P( </a:t>
            </a:r>
            <a:r>
              <a:rPr lang="en-US" sz="2000" i="1"/>
              <a:t>a,b,c,d</a:t>
            </a:r>
            <a:r>
              <a:rPr lang="en-US" sz="2000"/>
              <a:t> | </a:t>
            </a:r>
            <a:r>
              <a:rPr lang="el-GR" sz="2000"/>
              <a:t>μ</a:t>
            </a:r>
            <a:r>
              <a:rPr lang="en-US" sz="2000"/>
              <a:t>) = log K + </a:t>
            </a:r>
            <a:r>
              <a:rPr lang="en-US" sz="2000" i="1"/>
              <a:t>a</a:t>
            </a:r>
            <a:r>
              <a:rPr lang="en-US" sz="2000"/>
              <a:t>log ½ + </a:t>
            </a:r>
            <a:r>
              <a:rPr lang="en-US" sz="2000" i="1"/>
              <a:t>b</a:t>
            </a:r>
            <a:r>
              <a:rPr lang="en-US" sz="2000"/>
              <a:t>log </a:t>
            </a:r>
            <a:r>
              <a:rPr lang="el-GR" sz="2000"/>
              <a:t>μ</a:t>
            </a:r>
            <a:r>
              <a:rPr lang="en-US" sz="2000"/>
              <a:t> + </a:t>
            </a:r>
            <a:r>
              <a:rPr lang="en-US" sz="2000" i="1"/>
              <a:t>c</a:t>
            </a:r>
            <a:r>
              <a:rPr lang="en-US" sz="2000"/>
              <a:t>log 2</a:t>
            </a:r>
            <a:r>
              <a:rPr lang="el-GR" sz="2000"/>
              <a:t>μ</a:t>
            </a:r>
            <a:r>
              <a:rPr lang="en-US" sz="2000"/>
              <a:t> + </a:t>
            </a:r>
            <a:r>
              <a:rPr lang="en-US" sz="2000" i="1"/>
              <a:t>d</a:t>
            </a:r>
            <a:r>
              <a:rPr lang="en-US" sz="2000"/>
              <a:t>log (½-3</a:t>
            </a:r>
            <a:r>
              <a:rPr lang="el-GR" sz="2000"/>
              <a:t>μ</a:t>
            </a:r>
            <a:r>
              <a:rPr lang="en-US" sz="2000"/>
              <a:t>)</a:t>
            </a:r>
            <a:endParaRPr lang="el-GR" sz="2000" i="1" baseline="30000"/>
          </a:p>
        </p:txBody>
      </p:sp>
      <p:graphicFrame>
        <p:nvGraphicFramePr>
          <p:cNvPr id="611328" name="Object 1024"/>
          <p:cNvGraphicFramePr>
            <a:graphicFrameLocks noChangeAspect="1"/>
          </p:cNvGraphicFramePr>
          <p:nvPr/>
        </p:nvGraphicFramePr>
        <p:xfrm>
          <a:off x="1320800" y="2590801"/>
          <a:ext cx="5994400" cy="3814763"/>
        </p:xfrm>
        <a:graphic>
          <a:graphicData uri="http://schemas.openxmlformats.org/presentationml/2006/ole">
            <p:oleObj spid="_x0000_s1026" name="Microsoft Equation 3.0" r:id="rId3" imgW="2234880" imgH="2184120" progId="Equation.3">
              <p:embed/>
            </p:oleObj>
          </a:graphicData>
        </a:graphic>
      </p:graphicFrame>
      <p:graphicFrame>
        <p:nvGraphicFramePr>
          <p:cNvPr id="539675" name="Group 27"/>
          <p:cNvGraphicFramePr>
            <a:graphicFrameLocks noGrp="1"/>
          </p:cNvGraphicFramePr>
          <p:nvPr>
            <p:ph sz="half" idx="2"/>
          </p:nvPr>
        </p:nvGraphicFramePr>
        <p:xfrm>
          <a:off x="4064000" y="4953000"/>
          <a:ext cx="4267200" cy="654050"/>
        </p:xfrm>
        <a:graphic>
          <a:graphicData uri="http://schemas.openxmlformats.org/drawingml/2006/table">
            <a:tbl>
              <a:tblPr/>
              <a:tblGrid>
                <a:gridCol w="1066800"/>
                <a:gridCol w="1066800"/>
                <a:gridCol w="1066800"/>
                <a:gridCol w="1066800"/>
              </a:tblGrid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Footer Placeholder 4"/>
          <p:cNvSpPr txBox="1">
            <a:spLocks/>
          </p:cNvSpPr>
          <p:nvPr/>
        </p:nvSpPr>
        <p:spPr>
          <a:xfrm>
            <a:off x="304801" y="6502401"/>
            <a:ext cx="6769100" cy="257175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Copyright © 2001, 2004, Andrew W. Moore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11379200" cy="762000"/>
          </a:xfrm>
        </p:spPr>
        <p:txBody>
          <a:bodyPr/>
          <a:lstStyle/>
          <a:p>
            <a:r>
              <a:rPr lang="en-US" sz="3600" dirty="0">
                <a:solidFill>
                  <a:schemeClr val="accent2"/>
                </a:solidFill>
              </a:rPr>
              <a:t>Same Problem with Hidden Information</a:t>
            </a:r>
          </a:p>
        </p:txBody>
      </p:sp>
      <p:sp>
        <p:nvSpPr>
          <p:cNvPr id="540681" name="Text Box 9"/>
          <p:cNvSpPr txBox="1">
            <a:spLocks noChangeArrowheads="1"/>
          </p:cNvSpPr>
          <p:nvPr/>
        </p:nvSpPr>
        <p:spPr bwMode="auto">
          <a:xfrm>
            <a:off x="406400" y="1066800"/>
            <a:ext cx="11684000" cy="164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/>
            <a:r>
              <a:rPr lang="en-US"/>
              <a:t>Someone tells us that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/>
              <a:t>Number of High grades (A’s + B’s) =</a:t>
            </a:r>
            <a:r>
              <a:rPr lang="en-US" i="1"/>
              <a:t> h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/>
              <a:t>Number of C’s                                 = </a:t>
            </a:r>
            <a:r>
              <a:rPr lang="en-US" i="1"/>
              <a:t>c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/>
              <a:t>Number of D’s                                 = </a:t>
            </a:r>
            <a:r>
              <a:rPr lang="en-US" i="1"/>
              <a:t>d</a:t>
            </a:r>
          </a:p>
          <a:p>
            <a:pPr marL="342900" indent="-342900" algn="l"/>
            <a:r>
              <a:rPr lang="en-US"/>
              <a:t>What is the max. like estimate of </a:t>
            </a:r>
            <a:r>
              <a:rPr lang="el-GR"/>
              <a:t>μ</a:t>
            </a:r>
            <a:r>
              <a:rPr lang="en-US"/>
              <a:t> now?</a:t>
            </a:r>
          </a:p>
        </p:txBody>
      </p:sp>
      <p:sp>
        <p:nvSpPr>
          <p:cNvPr id="540686" name="Text Box 14"/>
          <p:cNvSpPr txBox="1">
            <a:spLocks noChangeArrowheads="1"/>
          </p:cNvSpPr>
          <p:nvPr/>
        </p:nvSpPr>
        <p:spPr bwMode="auto">
          <a:xfrm>
            <a:off x="8839200" y="914401"/>
            <a:ext cx="1828800" cy="1169551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/>
            <a:r>
              <a:rPr lang="en-US" sz="1400"/>
              <a:t>REMEMBER</a:t>
            </a:r>
          </a:p>
          <a:p>
            <a:pPr marL="342900" indent="-342900" algn="l"/>
            <a:r>
              <a:rPr lang="en-US" sz="1400"/>
              <a:t>P(A) = ½</a:t>
            </a:r>
          </a:p>
          <a:p>
            <a:pPr marL="342900" indent="-342900" algn="l"/>
            <a:r>
              <a:rPr lang="en-US" sz="1400"/>
              <a:t>P(B) = </a:t>
            </a:r>
            <a:r>
              <a:rPr lang="el-GR" sz="1400"/>
              <a:t>μ</a:t>
            </a:r>
            <a:endParaRPr lang="en-US" sz="1400"/>
          </a:p>
          <a:p>
            <a:pPr marL="342900" indent="-342900" algn="l"/>
            <a:r>
              <a:rPr lang="en-US" sz="1400"/>
              <a:t>P(C) = 2</a:t>
            </a:r>
            <a:r>
              <a:rPr lang="el-GR" sz="1400"/>
              <a:t>μ</a:t>
            </a:r>
            <a:endParaRPr lang="en-US" sz="1400"/>
          </a:p>
          <a:p>
            <a:pPr marL="342900" indent="-342900" algn="l"/>
            <a:r>
              <a:rPr lang="en-US" sz="1400"/>
              <a:t>P(D) = ½-3</a:t>
            </a:r>
            <a:r>
              <a:rPr lang="el-GR" sz="1400"/>
              <a:t>μ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304801" y="6502401"/>
            <a:ext cx="2553729" cy="257175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Copyright © 2001, 2004, Andrew W. Moore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11379200" cy="762000"/>
          </a:xfrm>
        </p:spPr>
        <p:txBody>
          <a:bodyPr/>
          <a:lstStyle/>
          <a:p>
            <a:r>
              <a:rPr lang="en-US" sz="3600" dirty="0">
                <a:solidFill>
                  <a:schemeClr val="accent2"/>
                </a:solidFill>
              </a:rPr>
              <a:t>Same Problem with Hidden Information</a:t>
            </a:r>
          </a:p>
        </p:txBody>
      </p:sp>
      <p:graphicFrame>
        <p:nvGraphicFramePr>
          <p:cNvPr id="592899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7620000" y="4038601"/>
          <a:ext cx="4267200" cy="969963"/>
        </p:xfrm>
        <a:graphic>
          <a:graphicData uri="http://schemas.openxmlformats.org/presentationml/2006/ole">
            <p:oleObj spid="_x0000_s2050" name="Equation" r:id="rId3" imgW="1841400" imgH="558720" progId="Equation.3">
              <p:embed/>
            </p:oleObj>
          </a:graphicData>
        </a:graphic>
      </p:graphicFrame>
      <p:graphicFrame>
        <p:nvGraphicFramePr>
          <p:cNvPr id="59290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7721600" y="5518151"/>
          <a:ext cx="2844800" cy="881063"/>
        </p:xfrm>
        <a:graphic>
          <a:graphicData uri="http://schemas.openxmlformats.org/presentationml/2006/ole">
            <p:oleObj spid="_x0000_s2051" name="Equation" r:id="rId4" imgW="1015920" imgH="419040" progId="Equation.3">
              <p:embed/>
            </p:oleObj>
          </a:graphicData>
        </a:graphic>
      </p:graphicFrame>
      <p:sp>
        <p:nvSpPr>
          <p:cNvPr id="592901" name="Text Box 5"/>
          <p:cNvSpPr txBox="1">
            <a:spLocks noChangeArrowheads="1"/>
          </p:cNvSpPr>
          <p:nvPr/>
        </p:nvSpPr>
        <p:spPr bwMode="auto">
          <a:xfrm>
            <a:off x="406400" y="1066800"/>
            <a:ext cx="11684000" cy="192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/>
            <a:r>
              <a:rPr lang="en-US"/>
              <a:t>Someone tells us that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/>
              <a:t>Number of High grades (A’s + B’s) =</a:t>
            </a:r>
            <a:r>
              <a:rPr lang="en-US" i="1"/>
              <a:t> h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/>
              <a:t>Number of C’s                                 = </a:t>
            </a:r>
            <a:r>
              <a:rPr lang="en-US" i="1"/>
              <a:t>c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/>
              <a:t>Number of D’s                                 = </a:t>
            </a:r>
            <a:r>
              <a:rPr lang="en-US" i="1"/>
              <a:t>d</a:t>
            </a:r>
          </a:p>
          <a:p>
            <a:pPr marL="342900" indent="-342900" algn="l"/>
            <a:r>
              <a:rPr lang="en-US"/>
              <a:t>What is the max. like estimate of </a:t>
            </a:r>
            <a:r>
              <a:rPr lang="el-GR"/>
              <a:t>μ</a:t>
            </a:r>
            <a:r>
              <a:rPr lang="en-US"/>
              <a:t> now?</a:t>
            </a:r>
          </a:p>
          <a:p>
            <a:pPr marL="342900" indent="-342900" algn="l"/>
            <a:r>
              <a:rPr lang="en-US"/>
              <a:t>We can answer this question circularly:</a:t>
            </a:r>
            <a:endParaRPr lang="el-GR"/>
          </a:p>
        </p:txBody>
      </p:sp>
      <p:sp>
        <p:nvSpPr>
          <p:cNvPr id="592902" name="Text Box 6"/>
          <p:cNvSpPr txBox="1">
            <a:spLocks noChangeArrowheads="1"/>
          </p:cNvSpPr>
          <p:nvPr/>
        </p:nvSpPr>
        <p:spPr bwMode="auto">
          <a:xfrm>
            <a:off x="304800" y="3505200"/>
            <a:ext cx="2743200" cy="369332"/>
          </a:xfrm>
          <a:prstGeom prst="rect">
            <a:avLst/>
          </a:prstGeom>
          <a:solidFill>
            <a:srgbClr val="FFCCFF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/>
            <a:r>
              <a:rPr lang="en-US" b="1">
                <a:solidFill>
                  <a:schemeClr val="hlink"/>
                </a:solidFill>
              </a:rPr>
              <a:t>EXPECTATION</a:t>
            </a:r>
          </a:p>
        </p:txBody>
      </p:sp>
      <p:sp>
        <p:nvSpPr>
          <p:cNvPr id="592903" name="Text Box 7"/>
          <p:cNvSpPr txBox="1">
            <a:spLocks noChangeArrowheads="1"/>
          </p:cNvSpPr>
          <p:nvPr/>
        </p:nvSpPr>
        <p:spPr bwMode="auto">
          <a:xfrm>
            <a:off x="304800" y="4876800"/>
            <a:ext cx="3251200" cy="369332"/>
          </a:xfrm>
          <a:prstGeom prst="rect">
            <a:avLst/>
          </a:prstGeom>
          <a:solidFill>
            <a:srgbClr val="ADC6C7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/>
            <a:r>
              <a:rPr lang="en-US" b="1">
                <a:solidFill>
                  <a:schemeClr val="folHlink"/>
                </a:solidFill>
              </a:rPr>
              <a:t>MAXIMIZATION</a:t>
            </a:r>
          </a:p>
        </p:txBody>
      </p:sp>
      <p:sp>
        <p:nvSpPr>
          <p:cNvPr id="592904" name="Text Box 8"/>
          <p:cNvSpPr txBox="1">
            <a:spLocks noChangeArrowheads="1"/>
          </p:cNvSpPr>
          <p:nvPr/>
        </p:nvSpPr>
        <p:spPr bwMode="auto">
          <a:xfrm>
            <a:off x="3251200" y="3657600"/>
            <a:ext cx="8636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/>
              <a:t>If we know the value of </a:t>
            </a:r>
            <a:r>
              <a:rPr lang="el-GR"/>
              <a:t>μ</a:t>
            </a:r>
            <a:r>
              <a:rPr lang="en-US"/>
              <a:t> we could compute the expected value of </a:t>
            </a:r>
            <a:r>
              <a:rPr lang="en-US" i="1"/>
              <a:t>a</a:t>
            </a:r>
            <a:r>
              <a:rPr lang="en-US"/>
              <a:t> and </a:t>
            </a:r>
            <a:r>
              <a:rPr lang="en-US" i="1"/>
              <a:t>b</a:t>
            </a:r>
            <a:endParaRPr lang="el-GR" i="1"/>
          </a:p>
        </p:txBody>
      </p:sp>
      <p:sp>
        <p:nvSpPr>
          <p:cNvPr id="592905" name="Text Box 9"/>
          <p:cNvSpPr txBox="1">
            <a:spLocks noChangeArrowheads="1"/>
          </p:cNvSpPr>
          <p:nvPr/>
        </p:nvSpPr>
        <p:spPr bwMode="auto">
          <a:xfrm>
            <a:off x="609600" y="5334001"/>
            <a:ext cx="690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/>
              <a:t>If we know the expected values of </a:t>
            </a:r>
            <a:r>
              <a:rPr lang="en-US" i="1"/>
              <a:t>a </a:t>
            </a:r>
            <a:r>
              <a:rPr lang="en-US"/>
              <a:t>and </a:t>
            </a:r>
            <a:r>
              <a:rPr lang="en-US" i="1"/>
              <a:t>b</a:t>
            </a:r>
            <a:r>
              <a:rPr lang="en-US"/>
              <a:t> we could compute the maximum likelihood value of </a:t>
            </a:r>
            <a:r>
              <a:rPr lang="el-GR"/>
              <a:t>μ</a:t>
            </a:r>
          </a:p>
        </p:txBody>
      </p:sp>
      <p:sp>
        <p:nvSpPr>
          <p:cNvPr id="592906" name="Text Box 10"/>
          <p:cNvSpPr txBox="1">
            <a:spLocks noChangeArrowheads="1"/>
          </p:cNvSpPr>
          <p:nvPr/>
        </p:nvSpPr>
        <p:spPr bwMode="auto">
          <a:xfrm>
            <a:off x="8839200" y="914401"/>
            <a:ext cx="1828800" cy="1169551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/>
            <a:r>
              <a:rPr lang="en-US" sz="1400"/>
              <a:t>REMEMBER</a:t>
            </a:r>
          </a:p>
          <a:p>
            <a:pPr marL="342900" indent="-342900" algn="l"/>
            <a:r>
              <a:rPr lang="en-US" sz="1400"/>
              <a:t>P(A) = ½</a:t>
            </a:r>
          </a:p>
          <a:p>
            <a:pPr marL="342900" indent="-342900" algn="l"/>
            <a:r>
              <a:rPr lang="en-US" sz="1400"/>
              <a:t>P(B) = </a:t>
            </a:r>
            <a:r>
              <a:rPr lang="el-GR" sz="1400"/>
              <a:t>μ</a:t>
            </a:r>
            <a:endParaRPr lang="en-US" sz="1400"/>
          </a:p>
          <a:p>
            <a:pPr marL="342900" indent="-342900" algn="l"/>
            <a:r>
              <a:rPr lang="en-US" sz="1400"/>
              <a:t>P(C) = 2</a:t>
            </a:r>
            <a:r>
              <a:rPr lang="el-GR" sz="1400"/>
              <a:t>μ</a:t>
            </a:r>
            <a:endParaRPr lang="en-US" sz="1400"/>
          </a:p>
          <a:p>
            <a:pPr marL="342900" indent="-342900" algn="l"/>
            <a:r>
              <a:rPr lang="en-US" sz="1400"/>
              <a:t>P(D) = ½-3</a:t>
            </a:r>
            <a:r>
              <a:rPr lang="el-GR" sz="1400"/>
              <a:t>μ</a:t>
            </a:r>
          </a:p>
        </p:txBody>
      </p:sp>
      <p:sp>
        <p:nvSpPr>
          <p:cNvPr id="592907" name="AutoShape 11"/>
          <p:cNvSpPr>
            <a:spLocks noChangeArrowheads="1"/>
          </p:cNvSpPr>
          <p:nvPr/>
        </p:nvSpPr>
        <p:spPr bwMode="auto">
          <a:xfrm>
            <a:off x="1422400" y="4343400"/>
            <a:ext cx="5892800" cy="381000"/>
          </a:xfrm>
          <a:prstGeom prst="wedgeRectCallout">
            <a:avLst>
              <a:gd name="adj1" fmla="val 54884"/>
              <a:gd name="adj2" fmla="val -14583"/>
            </a:avLst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algn="l">
              <a:spcBef>
                <a:spcPct val="0"/>
              </a:spcBef>
            </a:pPr>
            <a:r>
              <a:rPr lang="en-US" sz="1200"/>
              <a:t>Since the ratio a:b should be the same as the ratio ½ : </a:t>
            </a:r>
            <a:r>
              <a:rPr lang="en-US" sz="1200">
                <a:latin typeface="Symbol" pitchFamily="18" charset="2"/>
              </a:rPr>
              <a:t>m</a:t>
            </a: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304801" y="6502401"/>
            <a:ext cx="2487826" cy="257175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Copyright © 2001, 2004, Andrew W. Moore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9347200" cy="8382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EM </a:t>
            </a:r>
            <a:r>
              <a:rPr lang="en-US" dirty="0">
                <a:solidFill>
                  <a:schemeClr val="accent2"/>
                </a:solidFill>
              </a:rPr>
              <a:t>for our </a:t>
            </a:r>
            <a:r>
              <a:rPr lang="en-US" dirty="0" smtClean="0">
                <a:solidFill>
                  <a:schemeClr val="accent2"/>
                </a:solidFill>
              </a:rPr>
              <a:t>problem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41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990600"/>
            <a:ext cx="9347200" cy="2057400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n-US" sz="1800" dirty="0"/>
              <a:t>We begin with a guess for </a:t>
            </a:r>
            <a:r>
              <a:rPr lang="el-GR" sz="1800" dirty="0"/>
              <a:t>μ</a:t>
            </a:r>
            <a:endParaRPr lang="en-US" sz="1800" dirty="0"/>
          </a:p>
          <a:p>
            <a:pPr marL="0" indent="0">
              <a:buFontTx/>
              <a:buNone/>
            </a:pPr>
            <a:r>
              <a:rPr lang="en-US" sz="1800" dirty="0"/>
              <a:t>We iterate between EXPECTATION and </a:t>
            </a:r>
            <a:r>
              <a:rPr lang="en-US" sz="1800" dirty="0" smtClean="0"/>
              <a:t>MAXIMIZATION </a:t>
            </a:r>
            <a:r>
              <a:rPr lang="en-US" sz="1800" dirty="0"/>
              <a:t>to improve our estimates of  </a:t>
            </a:r>
            <a:r>
              <a:rPr lang="el-GR" sz="1800" dirty="0"/>
              <a:t>μ</a:t>
            </a:r>
            <a:r>
              <a:rPr lang="en-US" sz="1800" dirty="0"/>
              <a:t> and </a:t>
            </a:r>
            <a:r>
              <a:rPr lang="en-US" sz="1800" i="1" dirty="0"/>
              <a:t>a</a:t>
            </a:r>
            <a:r>
              <a:rPr lang="en-US" sz="1800" dirty="0"/>
              <a:t> and </a:t>
            </a:r>
            <a:r>
              <a:rPr lang="en-US" sz="1800" i="1" dirty="0"/>
              <a:t>b</a:t>
            </a:r>
            <a:r>
              <a:rPr lang="en-US" sz="1800" dirty="0"/>
              <a:t>.</a:t>
            </a:r>
          </a:p>
          <a:p>
            <a:pPr marL="0" indent="0">
              <a:buFontTx/>
              <a:buNone/>
            </a:pPr>
            <a:endParaRPr lang="en-US" sz="1800" dirty="0"/>
          </a:p>
          <a:p>
            <a:pPr marL="0" indent="0">
              <a:buFontTx/>
              <a:buNone/>
            </a:pPr>
            <a:r>
              <a:rPr lang="en-US" sz="1800" dirty="0"/>
              <a:t>Define    </a:t>
            </a:r>
            <a:r>
              <a:rPr lang="el-GR" sz="1800" dirty="0"/>
              <a:t>μ</a:t>
            </a:r>
            <a:r>
              <a:rPr lang="en-US" sz="1800" dirty="0"/>
              <a:t>(t)  the estimate of </a:t>
            </a:r>
            <a:r>
              <a:rPr lang="el-GR" sz="1800" dirty="0"/>
              <a:t>μ</a:t>
            </a:r>
            <a:r>
              <a:rPr lang="en-US" sz="1800" dirty="0"/>
              <a:t> on the </a:t>
            </a:r>
            <a:r>
              <a:rPr lang="en-US" sz="1800" dirty="0" err="1"/>
              <a:t>t’th</a:t>
            </a:r>
            <a:r>
              <a:rPr lang="en-US" sz="1800" dirty="0"/>
              <a:t> iteration</a:t>
            </a:r>
          </a:p>
          <a:p>
            <a:pPr marL="0" indent="0">
              <a:buFontTx/>
              <a:buNone/>
            </a:pPr>
            <a:r>
              <a:rPr lang="en-US" sz="1800" dirty="0"/>
              <a:t>               b(t)  the estimate of </a:t>
            </a:r>
            <a:r>
              <a:rPr lang="en-US" sz="1800" i="1" dirty="0"/>
              <a:t>b</a:t>
            </a:r>
            <a:r>
              <a:rPr lang="en-US" sz="1800" dirty="0"/>
              <a:t> on </a:t>
            </a:r>
            <a:r>
              <a:rPr lang="en-US" sz="1800" dirty="0" err="1"/>
              <a:t>t’th</a:t>
            </a:r>
            <a:r>
              <a:rPr lang="en-US" sz="1800" dirty="0"/>
              <a:t> iteration</a:t>
            </a:r>
          </a:p>
          <a:p>
            <a:pPr marL="0" indent="0">
              <a:buFontTx/>
              <a:buNone/>
            </a:pPr>
            <a:endParaRPr lang="el-GR" sz="1800" dirty="0"/>
          </a:p>
        </p:txBody>
      </p:sp>
      <p:sp>
        <p:nvSpPr>
          <p:cNvPr id="541700" name="Text Box 4"/>
          <p:cNvSpPr txBox="1">
            <a:spLocks noChangeArrowheads="1"/>
          </p:cNvSpPr>
          <p:nvPr/>
        </p:nvSpPr>
        <p:spPr bwMode="auto">
          <a:xfrm>
            <a:off x="9652000" y="304801"/>
            <a:ext cx="2133600" cy="1169551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/>
            <a:r>
              <a:rPr lang="en-US" sz="1400"/>
              <a:t>REMEMBER</a:t>
            </a:r>
          </a:p>
          <a:p>
            <a:pPr marL="342900" indent="-342900" algn="l"/>
            <a:r>
              <a:rPr lang="en-US" sz="1400"/>
              <a:t>P(A) = ½</a:t>
            </a:r>
          </a:p>
          <a:p>
            <a:pPr marL="342900" indent="-342900" algn="l"/>
            <a:r>
              <a:rPr lang="en-US" sz="1400"/>
              <a:t>P(B) = </a:t>
            </a:r>
            <a:r>
              <a:rPr lang="el-GR" sz="1400"/>
              <a:t>μ</a:t>
            </a:r>
            <a:endParaRPr lang="en-US" sz="1400"/>
          </a:p>
          <a:p>
            <a:pPr marL="342900" indent="-342900" algn="l"/>
            <a:r>
              <a:rPr lang="en-US" sz="1400"/>
              <a:t>P(C) = 2</a:t>
            </a:r>
            <a:r>
              <a:rPr lang="el-GR" sz="1400"/>
              <a:t>μ</a:t>
            </a:r>
            <a:endParaRPr lang="en-US" sz="1400"/>
          </a:p>
          <a:p>
            <a:pPr marL="342900" indent="-342900" algn="l"/>
            <a:r>
              <a:rPr lang="en-US" sz="1400"/>
              <a:t>P(D) = ½-3</a:t>
            </a:r>
            <a:r>
              <a:rPr lang="el-GR" sz="1400"/>
              <a:t>μ</a:t>
            </a:r>
            <a:endParaRPr lang="en-US" b="1"/>
          </a:p>
        </p:txBody>
      </p:sp>
      <p:graphicFrame>
        <p:nvGraphicFramePr>
          <p:cNvPr id="612352" name="Object 2048"/>
          <p:cNvGraphicFramePr>
            <a:graphicFrameLocks noChangeAspect="1"/>
          </p:cNvGraphicFramePr>
          <p:nvPr>
            <p:ph sz="half" idx="2"/>
          </p:nvPr>
        </p:nvGraphicFramePr>
        <p:xfrm>
          <a:off x="508000" y="2971800"/>
          <a:ext cx="5615517" cy="2584450"/>
        </p:xfrm>
        <a:graphic>
          <a:graphicData uri="http://schemas.openxmlformats.org/presentationml/2006/ole">
            <p:oleObj spid="_x0000_s3074" name="Equation" r:id="rId3" imgW="2234880" imgH="1371600" progId="Equation.3">
              <p:embed/>
            </p:oleObj>
          </a:graphicData>
        </a:graphic>
      </p:graphicFrame>
      <p:sp>
        <p:nvSpPr>
          <p:cNvPr id="10" name="Footer Placeholder 4"/>
          <p:cNvSpPr txBox="1">
            <a:spLocks/>
          </p:cNvSpPr>
          <p:nvPr/>
        </p:nvSpPr>
        <p:spPr>
          <a:xfrm>
            <a:off x="304801" y="6502401"/>
            <a:ext cx="2487826" cy="257175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Copyright © 2001, 2004, Andrew W. Moore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66703" y="3509319"/>
            <a:ext cx="3196281" cy="48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 -step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6495535" y="4518454"/>
            <a:ext cx="3196281" cy="48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 -step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04801" y="6502401"/>
            <a:ext cx="3039761" cy="257175"/>
          </a:xfrm>
        </p:spPr>
        <p:txBody>
          <a:bodyPr/>
          <a:lstStyle/>
          <a:p>
            <a:pPr algn="l"/>
            <a:r>
              <a:rPr lang="en-US" dirty="0"/>
              <a:t>Copyright © 2001, 2004, Andrew W. Moore</a:t>
            </a:r>
          </a:p>
        </p:txBody>
      </p:sp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EM </a:t>
            </a:r>
            <a:r>
              <a:rPr lang="en-US" dirty="0">
                <a:solidFill>
                  <a:schemeClr val="accent2"/>
                </a:solidFill>
              </a:rPr>
              <a:t>Convergence</a:t>
            </a:r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11582400" cy="1828800"/>
          </a:xfrm>
        </p:spPr>
        <p:txBody>
          <a:bodyPr/>
          <a:lstStyle/>
          <a:p>
            <a:r>
              <a:rPr lang="en-US" sz="2000"/>
              <a:t>Convergence proof based on fact that Prob(data | </a:t>
            </a:r>
            <a:r>
              <a:rPr lang="el-GR" sz="2000"/>
              <a:t>μ</a:t>
            </a:r>
            <a:r>
              <a:rPr lang="en-US" sz="2000"/>
              <a:t>) must increase or remain same between each iteration </a:t>
            </a:r>
            <a:r>
              <a:rPr lang="en-US" sz="1200"/>
              <a:t>[NOT OBVIOUS]</a:t>
            </a:r>
          </a:p>
          <a:p>
            <a:r>
              <a:rPr lang="en-US" sz="2000"/>
              <a:t>But it can never exceed 1    </a:t>
            </a:r>
            <a:r>
              <a:rPr lang="en-US" sz="1200"/>
              <a:t>[OBVIOUS]</a:t>
            </a:r>
            <a:endParaRPr lang="en-US" sz="2000"/>
          </a:p>
          <a:p>
            <a:pPr>
              <a:buFontTx/>
              <a:buNone/>
            </a:pPr>
            <a:r>
              <a:rPr lang="en-US" sz="2000"/>
              <a:t>So it must therefore converge   </a:t>
            </a:r>
            <a:r>
              <a:rPr lang="en-US" sz="1200"/>
              <a:t>[OBVIOUS]</a:t>
            </a:r>
            <a:endParaRPr lang="el-GR" sz="1200"/>
          </a:p>
        </p:txBody>
      </p:sp>
      <p:sp>
        <p:nvSpPr>
          <p:cNvPr id="542724" name="Line 4"/>
          <p:cNvSpPr>
            <a:spLocks noChangeShapeType="1"/>
          </p:cNvSpPr>
          <p:nvPr/>
        </p:nvSpPr>
        <p:spPr bwMode="auto">
          <a:xfrm>
            <a:off x="0" y="3276600"/>
            <a:ext cx="1219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graphicFrame>
        <p:nvGraphicFramePr>
          <p:cNvPr id="542835" name="Group 115"/>
          <p:cNvGraphicFramePr>
            <a:graphicFrameLocks noGrp="1"/>
          </p:cNvGraphicFramePr>
          <p:nvPr>
            <p:ph sz="half" idx="2"/>
          </p:nvPr>
        </p:nvGraphicFramePr>
        <p:xfrm>
          <a:off x="7518400" y="3352800"/>
          <a:ext cx="4218517" cy="3124200"/>
        </p:xfrm>
        <a:graphic>
          <a:graphicData uri="http://schemas.openxmlformats.org/drawingml/2006/table">
            <a:tbl>
              <a:tblPr/>
              <a:tblGrid>
                <a:gridCol w="474133"/>
                <a:gridCol w="1873251"/>
                <a:gridCol w="1871133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marL="121920" marR="12192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μ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(t)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b(t)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L="121920" marR="12192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L="121920" marR="12192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0.0833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2.857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L="121920" marR="12192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0.0937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3.158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121920" marR="12192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0.0947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3.185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L="121920" marR="12192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0.0948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3.187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marL="121920" marR="12192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0.0948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3.187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marL="121920" marR="12192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0.0948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3.187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2836" name="Text Box 116"/>
          <p:cNvSpPr txBox="1">
            <a:spLocks noChangeArrowheads="1"/>
          </p:cNvSpPr>
          <p:nvPr/>
        </p:nvSpPr>
        <p:spPr bwMode="auto">
          <a:xfrm>
            <a:off x="304800" y="3352801"/>
            <a:ext cx="3454400" cy="158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10000"/>
              </a:spcBef>
            </a:pPr>
            <a:r>
              <a:rPr lang="en-US"/>
              <a:t>In our example, suppose we had</a:t>
            </a:r>
          </a:p>
          <a:p>
            <a:pPr algn="l">
              <a:spcBef>
                <a:spcPct val="10000"/>
              </a:spcBef>
            </a:pPr>
            <a:r>
              <a:rPr lang="en-US"/>
              <a:t>	h = 20</a:t>
            </a:r>
          </a:p>
          <a:p>
            <a:pPr algn="l">
              <a:spcBef>
                <a:spcPct val="10000"/>
              </a:spcBef>
            </a:pPr>
            <a:r>
              <a:rPr lang="en-US"/>
              <a:t>	c = 10</a:t>
            </a:r>
          </a:p>
          <a:p>
            <a:pPr algn="l">
              <a:spcBef>
                <a:spcPct val="10000"/>
              </a:spcBef>
            </a:pPr>
            <a:r>
              <a:rPr lang="en-US"/>
              <a:t>	d = 10</a:t>
            </a:r>
          </a:p>
          <a:p>
            <a:pPr algn="l">
              <a:spcBef>
                <a:spcPct val="10000"/>
              </a:spcBef>
            </a:pPr>
            <a:r>
              <a:rPr lang="en-US"/>
              <a:t>         </a:t>
            </a:r>
            <a:r>
              <a:rPr lang="el-GR"/>
              <a:t>μ</a:t>
            </a:r>
            <a:r>
              <a:rPr lang="en-US"/>
              <a:t>(0) = 0</a:t>
            </a:r>
            <a:endParaRPr lang="el-GR"/>
          </a:p>
        </p:txBody>
      </p:sp>
      <p:sp>
        <p:nvSpPr>
          <p:cNvPr id="542837" name="Text Box 117"/>
          <p:cNvSpPr txBox="1">
            <a:spLocks noChangeArrowheads="1"/>
          </p:cNvSpPr>
          <p:nvPr/>
        </p:nvSpPr>
        <p:spPr bwMode="auto">
          <a:xfrm>
            <a:off x="609600" y="5562600"/>
            <a:ext cx="680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/>
              <a:t>Convergence is generally </a:t>
            </a:r>
            <a:r>
              <a:rPr lang="en-US" u="sng"/>
              <a:t>linear</a:t>
            </a:r>
            <a:r>
              <a:rPr lang="en-US"/>
              <a:t>: error decreases by a constant factor each time step.</a:t>
            </a:r>
          </a:p>
        </p:txBody>
      </p:sp>
      <p:sp>
        <p:nvSpPr>
          <p:cNvPr id="542838" name="AutoShape 118"/>
          <p:cNvSpPr>
            <a:spLocks noChangeArrowheads="1"/>
          </p:cNvSpPr>
          <p:nvPr/>
        </p:nvSpPr>
        <p:spPr bwMode="auto">
          <a:xfrm>
            <a:off x="3759200" y="3810000"/>
            <a:ext cx="3149600" cy="1524000"/>
          </a:xfrm>
          <a:prstGeom prst="notchedRightArrow">
            <a:avLst>
              <a:gd name="adj1" fmla="val 50000"/>
              <a:gd name="adj2" fmla="val 38750"/>
            </a:avLst>
          </a:prstGeom>
          <a:solidFill>
            <a:srgbClr val="ADC6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953" y="2862548"/>
            <a:ext cx="9382094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ALT-OPT/EM for Gaussian Mixture Model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8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609259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9988"/>
    </mc:Choice>
    <mc:Fallback>
      <p:transition spd="slow" advTm="29988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MLE 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for </a:t>
            </a:r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Gaussian Discriminant Analysis</a:t>
            </a:r>
            <a:endParaRPr lang="en-IN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9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Assume a </a:t>
                </a:r>
                <a14:m>
                  <m:oMath xmlns:m="http://schemas.openxmlformats.org/officeDocument/2006/math">
                    <m:r>
                      <a:rPr lang="en-IN" sz="2600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class generative classification model with Gaussian class-conditionals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Assume class </a:t>
                </a:r>
                <a14:m>
                  <m:oMath xmlns:m="http://schemas.openxmlformats.org/officeDocument/2006/math">
                    <m:r>
                      <a:rPr lang="en-IN" sz="26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IN" sz="2600" b="0" i="1" dirty="0" smtClean="0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IN" sz="2600" b="0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is modeled by a Gaussian with mean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6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IN" sz="2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and </a:t>
                </a:r>
                <a:r>
                  <a:rPr lang="en-IN" sz="2600" dirty="0" err="1">
                    <a:latin typeface="Abadi Extra Light" panose="020B0204020104020204" pitchFamily="34" charset="0"/>
                  </a:rPr>
                  <a:t>cov</a:t>
                </a:r>
                <a:r>
                  <a:rPr lang="en-IN" sz="2600" dirty="0">
                    <a:latin typeface="Abadi Extra Light" panose="020B0204020104020204" pitchFamily="34" charset="0"/>
                  </a:rPr>
                  <a:t>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IN" sz="2600" b="0" i="0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b>
                        <m:r>
                          <a:rPr lang="en-IN" sz="2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sz="2600" dirty="0">
                    <a:latin typeface="Abadi Extra Light" panose="020B0204020104020204" pitchFamily="34" charset="0"/>
                  </a:rPr>
                  <a:t>Can assume label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60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GB" sz="26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GB" sz="2600" dirty="0">
                    <a:latin typeface="Abadi Extra Light" panose="020B0204020104020204" pitchFamily="34" charset="0"/>
                  </a:rPr>
                  <a:t> to be one-hot and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60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GB" sz="2600" i="1" dirty="0" smtClean="0">
                            <a:latin typeface="Cambria Math" panose="02040503050406030204" pitchFamily="18" charset="0"/>
                          </a:rPr>
                          <m:t>𝑛𝑘</m:t>
                        </m:r>
                      </m:sub>
                    </m:sSub>
                    <m:r>
                      <a:rPr lang="en-GB" sz="2600" i="1" dirty="0">
                        <a:latin typeface="Cambria Math" panose="02040503050406030204" pitchFamily="18" charset="0"/>
                      </a:rPr>
                      <m:t>=1 </m:t>
                    </m:r>
                  </m:oMath>
                </a14:m>
                <a:r>
                  <a:rPr lang="en-GB" sz="2600" dirty="0">
                    <a:latin typeface="Abadi Extra Light" panose="020B0204020104020204" pitchFamily="34" charset="0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60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GB" sz="260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26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6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600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600" dirty="0">
                    <a:latin typeface="Abadi Extra Light" panose="020B0204020104020204" pitchFamily="34" charset="0"/>
                  </a:rPr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60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GB" sz="2600" i="1" dirty="0" smtClean="0">
                            <a:latin typeface="Cambria Math" panose="02040503050406030204" pitchFamily="18" charset="0"/>
                          </a:rPr>
                          <m:t>𝑛𝑘</m:t>
                        </m:r>
                      </m:sub>
                    </m:sSub>
                    <m:r>
                      <a:rPr lang="en-GB" sz="2600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600" dirty="0">
                    <a:latin typeface="Abadi Extra Light" panose="020B0204020104020204" pitchFamily="34" charset="0"/>
                  </a:rPr>
                  <a:t>, o/w</a:t>
                </a:r>
                <a:endParaRPr lang="en-IN" sz="26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Assuming class prior as </a:t>
                </a:r>
                <a14:m>
                  <m:oMath xmlns:m="http://schemas.openxmlformats.org/officeDocument/2006/math">
                    <m:r>
                      <a:rPr lang="en-IN" sz="26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600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GB" sz="2600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2600" b="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IN" sz="2600" b="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IN" sz="2600" b="0" i="0" dirty="0" smtClean="0">
                        <a:latin typeface="Cambria Math" panose="02040503050406030204" pitchFamily="18" charset="0"/>
                      </a:rPr>
                      <m:t>)=</m:t>
                    </m:r>
                    <m:sSub>
                      <m:sSubPr>
                        <m:ctrlPr>
                          <a:rPr lang="en-IN" sz="2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600" b="0" i="1" dirty="0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IN" sz="26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, the model has params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 sz="26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IN" sz="26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IN" sz="2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IN" sz="2600" i="1">
                            <a:latin typeface="Cambria Math" panose="02040503050406030204" pitchFamily="18" charset="0"/>
                          </a:rPr>
                          <m:t>{</m:t>
                        </m:r>
                        <m:sSub>
                          <m:sSubPr>
                            <m:ctrlPr>
                              <a:rPr lang="en-IN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IN" sz="26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IN" sz="26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IN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600" i="1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IN" sz="26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IN" sz="26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IN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IN" sz="2600">
                                <a:latin typeface="Cambria Math" panose="02040503050406030204" pitchFamily="18" charset="0"/>
                              </a:rPr>
                              <m:t>Σ</m:t>
                            </m:r>
                          </m:e>
                          <m:sub>
                            <m:r>
                              <a:rPr lang="en-IN" sz="26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IN" sz="2600" i="1">
                            <a:latin typeface="Cambria Math" panose="02040503050406030204" pitchFamily="18" charset="0"/>
                          </a:rPr>
                          <m:t>}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Abadi Extra Light" panose="020B0204020104020204" pitchFamily="34" charset="0"/>
                          </a:rPr>
                          <m:t> </m:t>
                        </m:r>
                      </m:e>
                      <m:sub>
                        <m:r>
                          <a:rPr lang="en-IN" sz="2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IN" sz="26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sz="26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bSup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 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sz="2600" dirty="0">
                    <a:latin typeface="Abadi Extra Light" panose="020B0204020104020204" pitchFamily="34" charset="0"/>
                  </a:rPr>
                  <a:t>Given training data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IN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IN" sz="2600" i="1">
                            <a:latin typeface="Cambria Math" panose="02040503050406030204" pitchFamily="18" charset="0"/>
                          </a:rPr>
                          <m:t>{</m:t>
                        </m:r>
                        <m:sSub>
                          <m:sSubPr>
                            <m:ctrlPr>
                              <a:rPr lang="en-IN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6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IN" sz="2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sz="26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IN" sz="2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IN" sz="2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sz="2600" i="1">
                            <a:latin typeface="Cambria Math" panose="02040503050406030204" pitchFamily="18" charset="0"/>
                          </a:rPr>
                          <m:t>}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Abadi Extra Light" panose="020B0204020104020204" pitchFamily="34" charset="0"/>
                          </a:rPr>
                          <m:t> </m:t>
                        </m:r>
                      </m:e>
                      <m:sub>
                        <m:r>
                          <a:rPr lang="en-IN" sz="26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26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sz="2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bSup>
                  </m:oMath>
                </a14:m>
                <a:r>
                  <a:rPr lang="en-IN" sz="2600" dirty="0">
                    <a:latin typeface="Abadi Extra Light" panose="020B0204020104020204" pitchFamily="34" charset="0"/>
                  </a:rPr>
                  <a:t>, the MLE solution will be 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26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800" dirty="0"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 cstate="print"/>
                <a:stretch>
                  <a:fillRect l="-831" t="-164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Speech Bubble: Rectangle 7">
                <a:extLst>
                  <a:ext uri="{FF2B5EF4-FFF2-40B4-BE49-F238E27FC236}">
                    <a16:creationId xmlns:a16="http://schemas.microsoft.com/office/drawing/2014/main" id="{E47FB369-2BB3-4267-B729-FC71708D7B9E}"/>
                  </a:ext>
                </a:extLst>
              </p:cNvPr>
              <p:cNvSpPr/>
              <p:nvPr/>
            </p:nvSpPr>
            <p:spPr>
              <a:xfrm>
                <a:off x="4614247" y="4691591"/>
                <a:ext cx="3288816" cy="631186"/>
              </a:xfrm>
              <a:prstGeom prst="wedgeRectCallout">
                <a:avLst>
                  <a:gd name="adj1" fmla="val -61891"/>
                  <a:gd name="adj2" fmla="val -9801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2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Same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I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I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den>
                    </m:f>
                    <m:nary>
                      <m:naryPr>
                        <m:chr m:val="∑"/>
                        <m:ctrlPr>
                          <a:rPr lang="en-IN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I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sSub>
                          <m:sSubPr>
                            <m:ctrlPr>
                              <a:rPr lang="en-I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23"/>
                              </m:rPr>
                              <a:rPr lang="en-I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m:rPr>
                                <m:brk m:alnAt="23"/>
                              </m:rPr>
                              <a:rPr lang="en-I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m:rPr>
                            <m:brk m:alnAt="23"/>
                          </m:rPr>
                          <a:rPr lang="en-I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I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I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sSub>
                          <m:sSubPr>
                            <m:ctrlPr>
                              <a:rPr lang="en-I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I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nary>
                  </m:oMath>
                </a14:m>
                <a:endParaRPr lang="en-IN" sz="24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8" name="Speech Bubble: Rectangle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47FB369-2BB3-4267-B729-FC71708D7B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247" y="4691591"/>
                <a:ext cx="3288816" cy="631186"/>
              </a:xfrm>
              <a:prstGeom prst="wedgeRectCallout">
                <a:avLst>
                  <a:gd name="adj1" fmla="val -61891"/>
                  <a:gd name="adj2" fmla="val -9801"/>
                </a:avLst>
              </a:prstGeom>
              <a:blipFill>
                <a:blip r:embed="rId4" cstate="print"/>
                <a:stretch>
                  <a:fillRect b="-2830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Speech Bubble: Rectangle 8">
                <a:extLst>
                  <a:ext uri="{FF2B5EF4-FFF2-40B4-BE49-F238E27FC236}">
                    <a16:creationId xmlns:a16="http://schemas.microsoft.com/office/drawing/2014/main" id="{49488EF1-4883-4BE2-967D-ACA8900E645C}"/>
                  </a:ext>
                </a:extLst>
              </p:cNvPr>
              <p:cNvSpPr/>
              <p:nvPr/>
            </p:nvSpPr>
            <p:spPr>
              <a:xfrm>
                <a:off x="6637871" y="5518401"/>
                <a:ext cx="5367991" cy="631186"/>
              </a:xfrm>
              <a:prstGeom prst="wedgeRectCallout">
                <a:avLst>
                  <a:gd name="adj1" fmla="val -56576"/>
                  <a:gd name="adj2" fmla="val -10496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2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Same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I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I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den>
                    </m:f>
                    <m:nary>
                      <m:naryPr>
                        <m:chr m:val="∑"/>
                        <m:ctrlPr>
                          <a:rPr lang="en-IN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I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sSub>
                          <m:sSubPr>
                            <m:ctrlPr>
                              <a:rPr lang="en-I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23"/>
                              </m:rPr>
                              <a:rPr lang="en-I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m:rPr>
                                <m:brk m:alnAt="23"/>
                              </m:rPr>
                              <a:rPr lang="en-I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m:rPr>
                            <m:brk m:alnAt="23"/>
                          </m:rPr>
                          <a:rPr lang="en-I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I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I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sSub>
                          <m:sSubPr>
                            <m:ctrlPr>
                              <a:rPr lang="en-I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IN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I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I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IN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IN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</m:acc>
                          </m:e>
                          <m:sub>
                            <m:r>
                              <a:rPr lang="en-I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I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sSupPr>
                            <m:ctrlPr>
                              <a:rPr lang="en-I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IN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sz="24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IN" sz="24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n-IN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IN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IN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IN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IN" sz="2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IN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IN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I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⊤</m:t>
                            </m:r>
                          </m:sup>
                        </m:sSup>
                        <m:r>
                          <a:rPr lang="en-I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</m:oMath>
                </a14:m>
                <a:endParaRPr lang="en-IN" sz="24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9" name="Speech Bubble: Rectangle 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9488EF1-4883-4BE2-967D-ACA8900E64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7871" y="5518401"/>
                <a:ext cx="5367991" cy="631186"/>
              </a:xfrm>
              <a:prstGeom prst="wedgeRectCallout">
                <a:avLst>
                  <a:gd name="adj1" fmla="val -56576"/>
                  <a:gd name="adj2" fmla="val -10496"/>
                </a:avLst>
              </a:prstGeom>
              <a:blipFill>
                <a:blip r:embed="rId5" cstate="print"/>
                <a:stretch>
                  <a:fillRect b="-1869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F526890-7990-4DE1-ABF4-9A589A59A1F8}"/>
                  </a:ext>
                </a:extLst>
              </p:cNvPr>
              <p:cNvSpPr txBox="1"/>
              <p:nvPr/>
            </p:nvSpPr>
            <p:spPr>
              <a:xfrm>
                <a:off x="1398744" y="3746087"/>
                <a:ext cx="2474395" cy="75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IN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acc>
                        </m:e>
                        <m:sub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limLoc m:val="subSup"/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𝑛𝑘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IN" sz="24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F526890-7990-4DE1-ABF4-9A589A59A1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744" y="3746087"/>
                <a:ext cx="2474395" cy="755913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FB9FB70-83C1-45AE-8428-D0A941C90C63}"/>
                  </a:ext>
                </a:extLst>
              </p:cNvPr>
              <p:cNvSpPr txBox="1"/>
              <p:nvPr/>
            </p:nvSpPr>
            <p:spPr>
              <a:xfrm>
                <a:off x="1388778" y="4532540"/>
                <a:ext cx="2922980" cy="770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IN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</m:acc>
                        </m:e>
                        <m:sub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limLoc m:val="subSup"/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𝑛𝑘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IN" sz="2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5FB9FB70-83C1-45AE-8428-D0A941C90C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8778" y="4532540"/>
                <a:ext cx="2922980" cy="770660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6674FE2-723B-4015-AD1D-2DA0766ED8EC}"/>
                  </a:ext>
                </a:extLst>
              </p:cNvPr>
              <p:cNvSpPr txBox="1"/>
              <p:nvPr/>
            </p:nvSpPr>
            <p:spPr>
              <a:xfrm>
                <a:off x="1388778" y="5376415"/>
                <a:ext cx="5054139" cy="770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IN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n-IN" sz="2400" b="0" i="0" smtClean="0">
                                  <a:latin typeface="Cambria Math" panose="02040503050406030204" pitchFamily="18" charset="0"/>
                                </a:rPr>
                                <m:t>Σ</m:t>
                              </m:r>
                            </m:e>
                          </m:acc>
                        </m:e>
                        <m:sub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IN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limLoc m:val="subSup"/>
                          <m:ctrlPr>
                            <a:rPr lang="en-IN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IN" sz="2400" b="0" i="1" smtClean="0">
                                  <a:latin typeface="Cambria Math" panose="02040503050406030204" pitchFamily="18" charset="0"/>
                                </a:rPr>
                                <m:t>𝑛𝑘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IN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400" b="1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IN" sz="24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IN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IN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IN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IN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IN" sz="2400" i="1">
                              <a:latin typeface="Cambria Math" panose="02040503050406030204" pitchFamily="18" charset="0"/>
                            </a:rPr>
                            <m:t>)</m:t>
                          </m:r>
                          <m:sSup>
                            <m:sSupPr>
                              <m:ctrlPr>
                                <a:rPr lang="en-IN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sz="2400" b="1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IN" sz="24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IN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IN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IN" sz="2400" i="1">
                                          <a:latin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IN" sz="2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IN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IN" sz="2400" i="1">
                                  <a:latin typeface="Cambria Math" panose="02040503050406030204" pitchFamily="18" charset="0"/>
                                </a:rPr>
                                <m:t>⊤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IN" sz="24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26674FE2-723B-4015-AD1D-2DA0766ED8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8778" y="5376415"/>
                <a:ext cx="5054139" cy="770660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Speech Bubble: Rectangle 13">
                <a:extLst>
                  <a:ext uri="{FF2B5EF4-FFF2-40B4-BE49-F238E27FC236}">
                    <a16:creationId xmlns:a16="http://schemas.microsoft.com/office/drawing/2014/main" id="{5603EBA9-284A-46E9-A7B0-51880FB1E560}"/>
                  </a:ext>
                </a:extLst>
              </p:cNvPr>
              <p:cNvSpPr/>
              <p:nvPr/>
            </p:nvSpPr>
            <p:spPr>
              <a:xfrm>
                <a:off x="4380757" y="3739797"/>
                <a:ext cx="7475163" cy="609077"/>
              </a:xfrm>
              <a:prstGeom prst="wedgeRectCallout">
                <a:avLst>
                  <a:gd name="adj1" fmla="val -55430"/>
                  <a:gd name="adj2" fmla="val 33546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2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Same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I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I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num>
                      <m:den>
                        <m:r>
                          <a:rPr lang="en-I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IN" sz="2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IN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IN" sz="2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is # of training ex. for which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N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a:rPr lang="en-IN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IN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IN" sz="24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14" name="Speech Bubble: Rectangle 1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603EBA9-284A-46E9-A7B0-51880FB1E5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0757" y="3739797"/>
                <a:ext cx="7475163" cy="609077"/>
              </a:xfrm>
              <a:prstGeom prst="wedgeRectCallout">
                <a:avLst>
                  <a:gd name="adj1" fmla="val -55430"/>
                  <a:gd name="adj2" fmla="val 33546"/>
                </a:avLst>
              </a:prstGeom>
              <a:blipFill>
                <a:blip r:embed="rId9" cstate="print"/>
                <a:stretch>
                  <a:fillRect b="-7767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650789" y="6334897"/>
            <a:ext cx="4357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See </a:t>
            </a:r>
            <a:r>
              <a:rPr lang="en-US" dirty="0" smtClean="0">
                <a:hlinkClick r:id="rId10"/>
              </a:rPr>
              <a:t>here</a:t>
            </a:r>
            <a:r>
              <a:rPr lang="en-US" dirty="0" smtClean="0"/>
              <a:t> for a derivation of the MLE for GDA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311505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05630"/>
    </mc:Choice>
    <mc:Fallback>
      <p:transition spd="slow" advTm="2056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9|5.8|8.4|26.4|30.2|6.9|1.1|36.2|9.3|36.8|11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9|10.2|16.5|8.7|17.1|10|3.7|52.9|21.7|13.2|32.2|45.3|25|42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.7|32.7|80.4|27.8|38.4|15.8|67.7|47|39.9|4.3|26.5|28.4|6.6|39.3|53.5|11.2|48.2|1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1|4.5|16.7|9.3|46.6|10.6|35.6|26.1|22.7|70.1|18.5|21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8.1|11.8|5.6|3.3|8.8|15.1|13.6|18.3|6.2|31.3|1.6|16.7|35.5|15.9|13.4|5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18.6|14.3|12|30.9|14.3|17.5|24.2|6.9|7.6|2.3|26.5|1.5|28.9|19.1|21|25.9|15.6|32.9|16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18.7|32.6|9.3|14.5|26|31.8|126.2|28|23.6|13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40727</TotalTime>
  <Words>874</Words>
  <Application>Microsoft Office PowerPoint</Application>
  <PresentationFormat>Custom</PresentationFormat>
  <Paragraphs>223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Microsoft Equation 3.0</vt:lpstr>
      <vt:lpstr>Expectation Maximization</vt:lpstr>
      <vt:lpstr>Building intuition for EM: a case study</vt:lpstr>
      <vt:lpstr>Max likelihood solution</vt:lpstr>
      <vt:lpstr>Same Problem with Hidden Information</vt:lpstr>
      <vt:lpstr>Same Problem with Hidden Information</vt:lpstr>
      <vt:lpstr>EM for our problem</vt:lpstr>
      <vt:lpstr>EM Convergence</vt:lpstr>
      <vt:lpstr>ALT-OPT/EM for Gaussian Mixture Model</vt:lpstr>
      <vt:lpstr>MLE for Gaussian Discriminant Analysis</vt:lpstr>
      <vt:lpstr>Observations on the GDA objective function</vt:lpstr>
      <vt:lpstr>Need for EM/ALT-OPT: Two Equivalent Perspectives</vt:lpstr>
      <vt:lpstr>MLE for GMM</vt:lpstr>
      <vt:lpstr>ALT-OPT for GMM</vt:lpstr>
      <vt:lpstr>Expectation-Maximization (EM) for GMM</vt:lpstr>
      <vt:lpstr>EM for GMM (Contd)</vt:lpstr>
      <vt:lpstr>EM for GMM in action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Nisheeth Srivastava</dc:creator>
  <cp:lastModifiedBy>nisheeth</cp:lastModifiedBy>
  <cp:revision>2235</cp:revision>
  <dcterms:created xsi:type="dcterms:W3CDTF">2020-07-07T20:42:16Z</dcterms:created>
  <dcterms:modified xsi:type="dcterms:W3CDTF">2021-11-12T11:41:17Z</dcterms:modified>
</cp:coreProperties>
</file>