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472" r:id="rId2"/>
    <p:sldId id="478" r:id="rId3"/>
    <p:sldId id="464" r:id="rId4"/>
    <p:sldId id="479" r:id="rId5"/>
    <p:sldId id="477" r:id="rId6"/>
    <p:sldId id="480" r:id="rId7"/>
    <p:sldId id="481" r:id="rId8"/>
    <p:sldId id="486" r:id="rId9"/>
    <p:sldId id="484" r:id="rId10"/>
    <p:sldId id="482" r:id="rId11"/>
    <p:sldId id="485" r:id="rId12"/>
    <p:sldId id="483" r:id="rId13"/>
    <p:sldId id="487" r:id="rId14"/>
    <p:sldId id="488" r:id="rId15"/>
    <p:sldId id="489" r:id="rId16"/>
    <p:sldId id="490" r:id="rId17"/>
    <p:sldId id="491" r:id="rId18"/>
    <p:sldId id="492" r:id="rId19"/>
    <p:sldId id="4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1C8C"/>
    <a:srgbClr val="0000FF"/>
    <a:srgbClr val="B806AB"/>
    <a:srgbClr val="33CC33"/>
    <a:srgbClr val="FF66FF"/>
    <a:srgbClr val="060A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27-10-2021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27-10-2021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1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13" y="2362200"/>
            <a:ext cx="11701636" cy="1371344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Unsupervised Learning: k-means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87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756"/>
    </mc:Choice>
    <mc:Fallback>
      <p:transition spd="slow" advTm="187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K-means =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with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Unlabeled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Data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917" y="1130786"/>
            <a:ext cx="5084945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6F6AAD85-296D-473D-8D24-07B8867A2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5" y="1983385"/>
            <a:ext cx="5210175" cy="356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44040B-B396-4756-822F-B3361C9719CB}"/>
              </a:ext>
            </a:extLst>
          </p:cNvPr>
          <p:cNvSpPr txBox="1"/>
          <p:nvPr/>
        </p:nvSpPr>
        <p:spPr>
          <a:xfrm>
            <a:off x="6352320" y="2239758"/>
            <a:ext cx="5346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Abadi Extra Light" panose="020B0204020104020204" pitchFamily="34" charset="0"/>
              </a:rPr>
              <a:t>Guess the means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Abadi Extra Light" panose="020B0204020104020204" pitchFamily="34" charset="0"/>
              </a:rPr>
              <a:t>Predict the labels (cluster ids)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Abadi Extra Light" panose="020B0204020104020204" pitchFamily="34" charset="0"/>
              </a:rPr>
              <a:t>Recompute the means using these predicted labels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Abadi Extra Light" panose="020B0204020104020204" pitchFamily="34" charset="0"/>
              </a:rPr>
              <a:t>Repeat until not converged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61437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6229"/>
    </mc:Choice>
    <mc:Fallback>
      <p:transition spd="slow" advTm="106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Algorithm: Some Comments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One of the most popular clustering algorithms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widely used, guaranteed to converge (to a local minima; will see a proof)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be used as a sub-routine in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graph clustering </a:t>
                </a:r>
                <a:r>
                  <a:rPr lang="en-GB" dirty="0">
                    <a:latin typeface="Abadi Extra Light" panose="020B0204020104020204" pitchFamily="34" charset="0"/>
                  </a:rPr>
                  <a:t>(in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Spectral Clustering </a:t>
                </a:r>
                <a:r>
                  <a:rPr lang="en-GB" dirty="0">
                    <a:latin typeface="Abadi Extra Light" panose="020B0204020104020204" pitchFamily="34" charset="0"/>
                  </a:rPr>
                  <a:t>algorithm): Inputs are given as an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adjacency matrix </a:t>
                </a:r>
                <a:r>
                  <a:rPr lang="en-GB" b="1" dirty="0">
                    <a:latin typeface="Abadi Extra Light" panose="020B0204020104020204" pitchFamily="34" charset="0"/>
                  </a:rPr>
                  <a:t>A</a:t>
                </a:r>
                <a:r>
                  <a:rPr lang="en-IN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= 0/1)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Perform a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spectral decomposition </a:t>
                </a:r>
                <a:r>
                  <a:rPr lang="en-IN" dirty="0">
                    <a:latin typeface="Abadi Extra Light" panose="020B0204020104020204" pitchFamily="34" charset="0"/>
                  </a:rPr>
                  <a:t>of the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graph Laplacian </a:t>
                </a:r>
                <a:r>
                  <a:rPr lang="en-IN" dirty="0">
                    <a:latin typeface="Abadi Extra Light" panose="020B0204020104020204" pitchFamily="34" charset="0"/>
                  </a:rPr>
                  <a:t>of </a:t>
                </a:r>
                <a:r>
                  <a:rPr lang="en-IN" b="1" dirty="0">
                    <a:latin typeface="Abadi Extra Light" panose="020B0204020104020204" pitchFamily="34" charset="0"/>
                  </a:rPr>
                  <a:t>A</a:t>
                </a:r>
                <a:r>
                  <a:rPr lang="en-IN" dirty="0">
                    <a:latin typeface="Abadi Extra Light" panose="020B0204020104020204" pitchFamily="34" charset="0"/>
                  </a:rPr>
                  <a:t> to get </a:t>
                </a:r>
                <a:r>
                  <a:rPr lang="en-IN" b="1" dirty="0">
                    <a:latin typeface="Abadi Extra Light" panose="020B0204020104020204" pitchFamily="34" charset="0"/>
                  </a:rPr>
                  <a:t>F</a:t>
                </a:r>
                <a:r>
                  <a:rPr lang="en-IN" dirty="0">
                    <a:latin typeface="Abadi Extra Light" panose="020B0204020104020204" pitchFamily="34" charset="0"/>
                  </a:rPr>
                  <a:t> (an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matrix)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Run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 using rows of the </a:t>
                </a:r>
                <a:r>
                  <a:rPr lang="en-IN" b="1" dirty="0">
                    <a:latin typeface="Abadi Extra Light" panose="020B0204020104020204" pitchFamily="34" charset="0"/>
                  </a:rPr>
                  <a:t>F</a:t>
                </a:r>
                <a:r>
                  <a:rPr lang="en-IN" dirty="0">
                    <a:latin typeface="Abadi Extra Light" panose="020B0204020104020204" pitchFamily="34" charset="0"/>
                  </a:rPr>
                  <a:t> matrix as the inputs 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Has some shortcomings but can be improved upon,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be kernelized (using kernels or using kernel-based landmarks/random features)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More flexible cluster sizes/shapes via probabilistic models (e.g., every cluster is a Gaussian)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Soft-clustering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(fractional/probabilistic memberships):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not one-hot but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probability vector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Overlapping clustering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– an input can belong to multiple clusters: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a binary vector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.. even deep learning based K-means (use a deep network to extract features and run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-means on those)</a:t>
                </a: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look at K-means in some more detail now..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52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683199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9543"/>
    </mc:Choice>
    <mc:Fallback>
      <p:transition spd="slow" advTm="509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What Loss Function is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Optimizing?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IN" sz="800" dirty="0">
                    <a:latin typeface="Cambria Math" panose="02040503050406030204" pitchFamily="18" charset="0"/>
                  </a:rPr>
                  <a:t>  </a:t>
                </a:r>
                <a:r>
                  <a:rPr lang="en-IN" dirty="0">
                    <a:latin typeface="Abadi Extra Light" panose="020B0204020104020204" pitchFamily="34" charset="0"/>
                  </a:rPr>
                  <a:t>be the K cluster centroids/means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</a:t>
                </a:r>
                <a:r>
                  <a:rPr lang="en-GB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dirty="0">
                    <a:latin typeface="Cambria Math" panose="02040503050406030204" pitchFamily="18" charset="0"/>
                  </a:rPr>
                  <a:t> ∈ {0, 1} </a:t>
                </a:r>
                <a:r>
                  <a:rPr lang="en-GB" dirty="0">
                    <a:latin typeface="Abadi Extra Light" panose="020B0204020104020204" pitchFamily="34" charset="0"/>
                  </a:rPr>
                  <a:t>be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belongs to cluster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0 otherwise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 the distortion or “loss” for the cluster assignment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Total distortion over all points defines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“loss function”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-means </a:t>
                </a:r>
                <a:r>
                  <a:rPr lang="en-GB" sz="2600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problem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to minimize this objective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Alternating optimization on this loss would give the </a:t>
                </a:r>
                <a:r>
                  <a:rPr lang="en-GB" sz="22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K-means (Lloyd’s) </a:t>
                </a:r>
                <a:r>
                  <a:rPr lang="en-GB" sz="2200" u="sng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algorithm</a:t>
                </a:r>
                <a:r>
                  <a:rPr lang="en-GB" sz="22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we saw earlier!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2B7ABAF9-C84C-4F59-8C7C-A66F8E7F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66" y="2608035"/>
            <a:ext cx="4791075" cy="107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FE50A4BE-B0AE-44E7-87D2-888E863F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" y="4168501"/>
            <a:ext cx="4639167" cy="1047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84CF2A48-2C60-4521-8C79-C0F271CC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79" y="4341753"/>
            <a:ext cx="2774023" cy="96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AF85CF-B522-4A66-9E35-59E1A8012037}"/>
              </a:ext>
            </a:extLst>
          </p:cNvPr>
          <p:cNvSpPr/>
          <p:nvPr/>
        </p:nvSpPr>
        <p:spPr>
          <a:xfrm>
            <a:off x="8721853" y="4194602"/>
            <a:ext cx="934560" cy="10164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FACFBC5-FD46-4989-A21D-96CB4AFC254A}"/>
              </a:ext>
            </a:extLst>
          </p:cNvPr>
          <p:cNvSpPr/>
          <p:nvPr/>
        </p:nvSpPr>
        <p:spPr>
          <a:xfrm>
            <a:off x="9955594" y="4199314"/>
            <a:ext cx="555150" cy="1016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FDBDF7-7C34-46BD-9CC4-67300E215CBE}"/>
                  </a:ext>
                </a:extLst>
              </p:cNvPr>
              <p:cNvSpPr/>
              <p:nvPr/>
            </p:nvSpPr>
            <p:spPr>
              <a:xfrm>
                <a:off x="10777180" y="4194602"/>
                <a:ext cx="835933" cy="5049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FDBDF7-7C34-46BD-9CC4-67300E215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180" y="4194602"/>
                <a:ext cx="835933" cy="50495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1EAAD3-06BB-4496-883E-C2D26F65D995}"/>
              </a:ext>
            </a:extLst>
          </p:cNvPr>
          <p:cNvSpPr txBox="1"/>
          <p:nvPr/>
        </p:nvSpPr>
        <p:spPr>
          <a:xfrm>
            <a:off x="8413202" y="453959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AF2822-FB0A-40CB-9A5A-1A7966454094}"/>
              </a:ext>
            </a:extLst>
          </p:cNvPr>
          <p:cNvSpPr txBox="1"/>
          <p:nvPr/>
        </p:nvSpPr>
        <p:spPr>
          <a:xfrm>
            <a:off x="9036687" y="3834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B8D988-8FF4-494A-A227-0AEF7BD53E07}"/>
              </a:ext>
            </a:extLst>
          </p:cNvPr>
          <p:cNvSpPr txBox="1"/>
          <p:nvPr/>
        </p:nvSpPr>
        <p:spPr>
          <a:xfrm>
            <a:off x="10080723" y="38239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D24221-EEB1-4750-8CCB-4366D86F1165}"/>
              </a:ext>
            </a:extLst>
          </p:cNvPr>
          <p:cNvSpPr txBox="1"/>
          <p:nvPr/>
        </p:nvSpPr>
        <p:spPr>
          <a:xfrm>
            <a:off x="10513781" y="426241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0F94F-DDD7-494B-9604-0D4E5CA2D87B}"/>
                  </a:ext>
                </a:extLst>
              </p:cNvPr>
              <p:cNvSpPr txBox="1"/>
              <p:nvPr/>
            </p:nvSpPr>
            <p:spPr>
              <a:xfrm>
                <a:off x="9540546" y="4417814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5C0F94F-DDD7-494B-9604-0D4E5CA2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546" y="4417814"/>
                <a:ext cx="530915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E15D0-C064-4C5F-8936-B0A819CB0857}"/>
                  </a:ext>
                </a:extLst>
              </p:cNvPr>
              <p:cNvSpPr txBox="1"/>
              <p:nvPr/>
            </p:nvSpPr>
            <p:spPr>
              <a:xfrm>
                <a:off x="9421561" y="5220903"/>
                <a:ext cx="1737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   Row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(one-hot vector)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2E15D0-C064-4C5F-8936-B0A819CB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61" y="5220903"/>
                <a:ext cx="1737515" cy="646331"/>
              </a:xfrm>
              <a:prstGeom prst="rect">
                <a:avLst/>
              </a:prstGeom>
              <a:blipFill>
                <a:blip r:embed="rId9" cstate="print"/>
                <a:stretch>
                  <a:fillRect l="-3158" t="-4717" r="-2456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B16CC-625C-4C1E-AF04-76EB882ACB8C}"/>
                  </a:ext>
                </a:extLst>
              </p:cNvPr>
              <p:cNvSpPr txBox="1"/>
              <p:nvPr/>
            </p:nvSpPr>
            <p:spPr>
              <a:xfrm>
                <a:off x="10581512" y="4724257"/>
                <a:ext cx="1345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Row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A3B16CC-625C-4C1E-AF04-76EB882AC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12" y="4724257"/>
                <a:ext cx="1345243" cy="369332"/>
              </a:xfrm>
              <a:prstGeom prst="rect">
                <a:avLst/>
              </a:prstGeom>
              <a:blipFill>
                <a:blip r:embed="rId10" cstate="print"/>
                <a:stretch>
                  <a:fillRect l="-4091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501D098-D71B-4E79-BBEF-FB3D14073D5F}"/>
                  </a:ext>
                </a:extLst>
              </p:cNvPr>
              <p:cNvSpPr/>
              <p:nvPr/>
            </p:nvSpPr>
            <p:spPr>
              <a:xfrm>
                <a:off x="9249012" y="820030"/>
                <a:ext cx="2525209" cy="819150"/>
              </a:xfrm>
              <a:prstGeom prst="wedgeRectCallout">
                <a:avLst>
                  <a:gd name="adj1" fmla="val -83308"/>
                  <a:gd name="adj2" fmla="val 503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𝑛𝐾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] denotes a length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one-hot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501D098-D71B-4E79-BBEF-FB3D14073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012" y="820030"/>
                <a:ext cx="2525209" cy="819150"/>
              </a:xfrm>
              <a:prstGeom prst="wedgeRectCallout">
                <a:avLst>
                  <a:gd name="adj1" fmla="val -83308"/>
                  <a:gd name="adj2" fmla="val 50318"/>
                </a:avLst>
              </a:prstGeom>
              <a:blipFill>
                <a:blip r:embed="rId11" cstate="print"/>
                <a:stretch>
                  <a:fillRect t="-2857" b="-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167549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61643"/>
    </mc:Choice>
    <mc:Fallback>
      <p:transition spd="slow" advTm="46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5" grpId="0"/>
      <p:bldP spid="13" grpId="0"/>
      <p:bldP spid="14" grpId="0"/>
      <p:bldP spid="15" grpId="0"/>
      <p:bldP spid="6" grpId="0" animBg="1"/>
      <p:bldP spid="7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K-means Loss: Several Forms, Same Meaning!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IN" sz="260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(each row is a one-hot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equivalently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∈ {1,2,…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K × D (each row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Most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unsup</a:t>
                </a:r>
                <a:r>
                  <a:rPr lang="en-GB" dirty="0">
                    <a:latin typeface="Abadi Extra Light" panose="020B0204020104020204" pitchFamily="34" charset="0"/>
                  </a:rPr>
                  <a:t>. learning algos try to minimize a distortion or recon error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66D150BC-81EC-4BF0-A3F9-DF07EB6D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14" y="2766489"/>
            <a:ext cx="3857625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="" xmlns:a16="http://schemas.microsoft.com/office/drawing/2014/main" id="{46BC0D40-6A2A-4886-9B26-EF6DAFDD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8" y="2766489"/>
            <a:ext cx="4514850" cy="136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="" xmlns:a16="http://schemas.microsoft.com/office/drawing/2014/main" id="{D3319E58-D5AA-4E04-853A-D25580C2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74" y="4097927"/>
            <a:ext cx="4514850" cy="88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="" xmlns:a16="http://schemas.microsoft.com/office/drawing/2014/main" id="{90EC9B44-3B79-4829-9FD7-84C9CA04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8" y="4300980"/>
            <a:ext cx="4029075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="" xmlns:a16="http://schemas.microsoft.com/office/drawing/2014/main" id="{770A075D-E5B1-46B2-A7D8-25E62CC1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3" y="5113812"/>
            <a:ext cx="3845101" cy="820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231D78B-CA6A-4894-8572-7AC12A8572EC}"/>
                  </a:ext>
                </a:extLst>
              </p:cNvPr>
              <p:cNvSpPr/>
              <p:nvPr/>
            </p:nvSpPr>
            <p:spPr>
              <a:xfrm>
                <a:off x="4852248" y="2255822"/>
                <a:ext cx="2133013" cy="573234"/>
              </a:xfrm>
              <a:prstGeom prst="wedgeRectCallout">
                <a:avLst>
                  <a:gd name="adj1" fmla="val -47510"/>
                  <a:gd name="adj2" fmla="val 766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Distortion on 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231D78B-CA6A-4894-8572-7AC12A857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48" y="2255822"/>
                <a:ext cx="2133013" cy="573234"/>
              </a:xfrm>
              <a:prstGeom prst="wedgeRectCallout">
                <a:avLst>
                  <a:gd name="adj1" fmla="val -47510"/>
                  <a:gd name="adj2" fmla="val 76630"/>
                </a:avLst>
              </a:prstGeom>
              <a:blipFill>
                <a:blip r:embed="rId9" cstate="print"/>
                <a:stretch>
                  <a:fillRect l="-1416" t="-16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0696DE7D-26EB-49E3-AE3C-3322D321CE9B}"/>
              </a:ext>
            </a:extLst>
          </p:cNvPr>
          <p:cNvSpPr/>
          <p:nvPr/>
        </p:nvSpPr>
        <p:spPr>
          <a:xfrm>
            <a:off x="9350405" y="5378615"/>
            <a:ext cx="2133013" cy="573234"/>
          </a:xfrm>
          <a:prstGeom prst="wedgeRectCallout">
            <a:avLst>
              <a:gd name="adj1" fmla="val -35577"/>
              <a:gd name="adj2" fmla="val -746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Total “distortion” or reconstruction error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4EC1C9-BF3B-4042-9425-1344201EA05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66920" y="167839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6321023-6C64-4132-83A8-02192A7125B7}"/>
                  </a:ext>
                </a:extLst>
              </p:cNvPr>
              <p:cNvSpPr/>
              <p:nvPr/>
            </p:nvSpPr>
            <p:spPr>
              <a:xfrm>
                <a:off x="8239027" y="821121"/>
                <a:ext cx="3487917" cy="821499"/>
              </a:xfrm>
              <a:prstGeom prst="wedgeRectCallout">
                <a:avLst>
                  <a:gd name="adj1" fmla="val 35438"/>
                  <a:gd name="adj2" fmla="val 692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Replacing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(Euclidean) squared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distances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givesn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K-medoids algorithm (more robust to outliers)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6321023-6C64-4132-83A8-02192A712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027" y="821121"/>
                <a:ext cx="3487917" cy="821499"/>
              </a:xfrm>
              <a:prstGeom prst="wedgeRectCallout">
                <a:avLst>
                  <a:gd name="adj1" fmla="val 35438"/>
                  <a:gd name="adj2" fmla="val 69284"/>
                </a:avLst>
              </a:prstGeom>
              <a:blipFill>
                <a:blip r:embed="rId11" cstate="print"/>
                <a:stretch>
                  <a:fillRect l="-870" t="-1220" r="-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80086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7513"/>
    </mc:Choice>
    <mc:Fallback>
      <p:transition spd="slow" advTm="237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Optimizing the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Loss Function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problem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Can’t optimize it jointly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Let’s try alternating optimization for </a:t>
                </a:r>
                <a14:m>
                  <m:oMath xmlns:m="http://schemas.openxmlformats.org/officeDocument/2006/math"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E3952872-07CF-45D6-84B5-F099D5AA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0" y="1613555"/>
            <a:ext cx="7719571" cy="939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="" xmlns:a16="http://schemas.microsoft.com/office/drawing/2014/main" id="{BBFEF047-15CD-4FD1-877B-040D9BE3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3" y="3213465"/>
            <a:ext cx="10956344" cy="3388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01312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6139"/>
    </mc:Choice>
    <mc:Fallback>
      <p:transition spd="slow" advTm="146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for </a:t>
            </a:r>
            <a:r>
              <a:rPr lang="en-IN" b="1" i="1" dirty="0">
                <a:solidFill>
                  <a:schemeClr val="accent2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fixed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Still not easy.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and above is an NP-hard problem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Combinatorial optimization: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possibilities for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matrix with one-hot rows)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Greedy approach: Optimize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one row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at a time keeping all others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(and the cluster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fixed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 to see that this is minimized by 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the closest mean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is exactly what the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 (Lloyd’s) algo does!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AA3330BB-FB53-4F58-87E9-4FC198F8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0" y="1547370"/>
            <a:ext cx="7228100" cy="98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6B89E073-FE11-4D1F-8EC2-0D836FE1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0" y="4617506"/>
            <a:ext cx="6926001" cy="990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35419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6163"/>
    </mc:Choice>
    <mc:Fallback>
      <p:transition spd="slow" advTm="20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IN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 cstate="print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Solving for 𝝁 with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fixed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 difficult to solve (each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real-valued vector, can optimize easily)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optimized for independently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(Verify) This is minimized by setting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mean of points currently in cluster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is exactly what the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 (Lloyd’s) algo does!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 cstate="print"/>
                <a:stretch>
                  <a:fillRect l="-831" t="-1645" b="-40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8EE26B19-61AC-48E9-8A14-6EAC272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5" y="1839046"/>
            <a:ext cx="7552589" cy="100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="" xmlns:a16="http://schemas.microsoft.com/office/drawing/2014/main" id="{C727FB2B-CDDF-4838-BB09-799DB899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6" y="3803655"/>
            <a:ext cx="4429125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73327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9140"/>
    </mc:Choice>
    <mc:Fallback>
      <p:transition spd="slow" advTm="14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Convergence of </a:t>
            </a:r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 algorithm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step (updating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can never increase the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loss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When we update </a:t>
                </a:r>
                <a14:m>
                  <m:oMath xmlns:m="http://schemas.openxmlformats.org/officeDocument/2006/math"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When we update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algorithm monotonically decreases the objective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66B87B-05FC-4450-9EC8-9F2BFB652A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7116" y="2244212"/>
            <a:ext cx="4610100" cy="552450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808527E9-D5C4-42DE-985D-40117EF5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10" y="2335033"/>
            <a:ext cx="3887132" cy="362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0C1E8D-597E-4801-B0E4-AE6C18AFFDBA}"/>
              </a:ext>
            </a:extLst>
          </p:cNvPr>
          <p:cNvSpPr txBox="1"/>
          <p:nvPr/>
        </p:nvSpPr>
        <p:spPr>
          <a:xfrm>
            <a:off x="6353199" y="233144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because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="" xmlns:a16="http://schemas.microsoft.com/office/drawing/2014/main" id="{D1D4E4C3-3641-4543-81C1-76DFA1B1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16" y="3302354"/>
            <a:ext cx="3943350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49002B-AE99-4294-AF99-92A9FDA2E3E2}"/>
              </a:ext>
            </a:extLst>
          </p:cNvPr>
          <p:cNvSpPr txBox="1"/>
          <p:nvPr/>
        </p:nvSpPr>
        <p:spPr>
          <a:xfrm>
            <a:off x="5973680" y="330235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because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="" xmlns:a16="http://schemas.microsoft.com/office/drawing/2014/main" id="{A4930D53-439E-4A6C-AEBC-32EC04EB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81" y="3239020"/>
            <a:ext cx="3715165" cy="37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="" xmlns:a16="http://schemas.microsoft.com/office/drawing/2014/main" id="{CBC9628F-3529-458F-AD1E-A19238AF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86" y="4364218"/>
            <a:ext cx="3324225" cy="232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40237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0144"/>
    </mc:Choice>
    <mc:Fallback>
      <p:transition spd="slow" advTm="160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-means: Choosing </a:t>
            </a:r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to select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algorithm is to try different values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plot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objective versus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and look at the “elbow-point”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information criterion such as AIC (Akaike Information Criterion)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and choose K which gives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smallest AIC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(small loss + large K values penalized)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advanced approaches, such as nonparametric Bayesian methods (Dirichlet Process mixture models also used, not within K-means but with other clustering algos)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0C2477-12E9-4D49-8422-CE21689BA2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734" y="2058857"/>
            <a:ext cx="3469505" cy="23511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398E8C-E27D-4574-9658-0471016692A7}"/>
                  </a:ext>
                </a:extLst>
              </p:cNvPr>
              <p:cNvSpPr/>
              <p:nvPr/>
            </p:nvSpPr>
            <p:spPr>
              <a:xfrm>
                <a:off x="7721037" y="2347273"/>
                <a:ext cx="2133013" cy="444075"/>
              </a:xfrm>
              <a:prstGeom prst="wedgeRectCallout">
                <a:avLst>
                  <a:gd name="adj1" fmla="val -47510"/>
                  <a:gd name="adj2" fmla="val 766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=6 is the elbow point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5398E8C-E27D-4574-9658-047101669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37" y="2347273"/>
                <a:ext cx="2133013" cy="444075"/>
              </a:xfrm>
              <a:prstGeom prst="wedgeRectCallout">
                <a:avLst>
                  <a:gd name="adj1" fmla="val -47510"/>
                  <a:gd name="adj2" fmla="val 7663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C0CA0526-449E-43C8-A72E-125EF772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61" y="4899878"/>
            <a:ext cx="3752850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22347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6326"/>
    </mc:Choice>
    <mc:Fallback>
      <p:transition spd="slow" advTm="246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Coming up next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Improvements to K-means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800" dirty="0">
                <a:latin typeface="Abadi Extra Light" panose="020B0204020104020204" pitchFamily="34" charset="0"/>
              </a:rPr>
              <a:t>Soft-assignments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800" dirty="0">
                <a:latin typeface="Abadi Extra Light" panose="020B0204020104020204" pitchFamily="34" charset="0"/>
              </a:rPr>
              <a:t>Handling complex cluster shapes (basic K-means assumes spherical clusters)</a:t>
            </a:r>
            <a:endParaRPr lang="en-IN" sz="2800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Evaluating clustering algorithms (how to evaluate without true labels)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Probabilistic approaches to clustering           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03650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8636"/>
    </mc:Choice>
    <mc:Fallback>
      <p:transition spd="slow" advTm="786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Unsupervised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It’s about learning interesting/useful structures in the data (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unsupervisedly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!)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 is no supervision (no labels/responses), only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examples of unsupervised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Clustering: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Grouping similar inputs together (and dissimilar ones far apart)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Dimensionality Reduction: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Reducing the data dimensionality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Estimating the probability density of data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(which distribution “generated” the data)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unsup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learning algos can also be seen as learning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new representation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For example, hard clustering can be used to get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one-hot representation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7528C98B-0672-4D83-9FFE-868A4F2CF115}"/>
              </a:ext>
            </a:extLst>
          </p:cNvPr>
          <p:cNvSpPr/>
          <p:nvPr/>
        </p:nvSpPr>
        <p:spPr>
          <a:xfrm>
            <a:off x="9579092" y="2374084"/>
            <a:ext cx="2121752" cy="970243"/>
          </a:xfrm>
          <a:prstGeom prst="wedgeRectCallout">
            <a:avLst>
              <a:gd name="adj1" fmla="val -50906"/>
              <a:gd name="adj2" fmla="val 744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Already looked at some basic approaches(e.g., estimating a Gaussian given observed data)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87DFC45-E397-4F8C-AD05-9EEDB009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54" y="5165239"/>
            <a:ext cx="6076950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="" xmlns:a16="http://schemas.microsoft.com/office/drawing/2014/main" id="{426600CF-B732-4708-B741-BA6A2DFA0942}"/>
              </a:ext>
            </a:extLst>
          </p:cNvPr>
          <p:cNvSpPr/>
          <p:nvPr/>
        </p:nvSpPr>
        <p:spPr>
          <a:xfrm>
            <a:off x="186138" y="5146082"/>
            <a:ext cx="2924370" cy="508098"/>
          </a:xfrm>
          <a:prstGeom prst="wedgeRectCallout">
            <a:avLst>
              <a:gd name="adj1" fmla="val 41332"/>
              <a:gd name="adj2" fmla="val -917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point belongs deterministically to a single cluster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181362E-21AF-433C-8777-1A4D2B298DC3}"/>
                  </a:ext>
                </a:extLst>
              </p:cNvPr>
              <p:cNvSpPr/>
              <p:nvPr/>
            </p:nvSpPr>
            <p:spPr>
              <a:xfrm>
                <a:off x="186138" y="5793231"/>
                <a:ext cx="3706354" cy="756036"/>
              </a:xfrm>
              <a:prstGeom prst="wedgeRectCallout">
                <a:avLst>
                  <a:gd name="adj1" fmla="val -37555"/>
                  <a:gd name="adj2" fmla="val -730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contrast, there is also soft/probabilistic  clustering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probability vector that sums to 1(will see later)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181362E-21AF-433C-8777-1A4D2B298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5793231"/>
                <a:ext cx="3706354" cy="756036"/>
              </a:xfrm>
              <a:prstGeom prst="wedgeRectCallout">
                <a:avLst>
                  <a:gd name="adj1" fmla="val -37555"/>
                  <a:gd name="adj2" fmla="val -73002"/>
                </a:avLst>
              </a:prstGeom>
              <a:blipFill>
                <a:blip r:embed="rId5" cstate="print"/>
                <a:stretch>
                  <a:fillRect l="-818" b="-108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911810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2644"/>
    </mc:Choice>
    <mc:Fallback>
      <p:transition spd="slow" advTm="322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; desired no. of partitions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Group the examples into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“homogeneous” partitions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Loosely speaking, it is classification without ground truth labels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good clustering is one that achieves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High within-cluster similarity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Low inter-cluster similarity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="" xmlns:a16="http://schemas.microsoft.com/office/drawing/2014/main" id="{2BFE1A49-5FEE-490D-9B40-CF64ADA0BF67}"/>
              </a:ext>
            </a:extLst>
          </p:cNvPr>
          <p:cNvSpPr/>
          <p:nvPr/>
        </p:nvSpPr>
        <p:spPr>
          <a:xfrm>
            <a:off x="8179266" y="103722"/>
            <a:ext cx="3506598" cy="970243"/>
          </a:xfrm>
          <a:prstGeom prst="wedgeRectCallout">
            <a:avLst>
              <a:gd name="adj1" fmla="val -50428"/>
              <a:gd name="adj2" fmla="val 632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 some cases, we may not know the right number of clusters in the data and may want to learn that (technique exists for doing this but beyond the scope)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9DF34A0-27AC-44F7-8CD1-EFF87D18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07" y="2393396"/>
            <a:ext cx="5422259" cy="2261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77698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0525"/>
    </mc:Choice>
    <mc:Fallback>
      <p:transition spd="slow" advTm="190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Similarity can be Subjective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Clustering only looks at similarities b/w inputs, since no labels are given</a:t>
            </a: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Without labels, similarity can be hard to define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Thus using the right distance/similarity is very important in clustering</a:t>
            </a:r>
          </a:p>
          <a:p>
            <a:pPr marL="0" indent="0">
              <a:buNone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 some sense, related to asking: “Clustering based on what”?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9EDAF385-E3A3-4C33-A062-7A065DFA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03" y="2446559"/>
            <a:ext cx="3536794" cy="2436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DB6054-0926-4D8D-901B-55290AE900D2}"/>
              </a:ext>
            </a:extLst>
          </p:cNvPr>
          <p:cNvSpPr txBox="1"/>
          <p:nvPr/>
        </p:nvSpPr>
        <p:spPr>
          <a:xfrm>
            <a:off x="0" y="6458590"/>
            <a:ext cx="5216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Picture courtesy: http://www.guy-sports.com/humor/videos/powerpoint presentation dogs.htm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64948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421"/>
    </mc:Choice>
    <mc:Fallback>
      <p:transition spd="slow" advTm="128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Clustering: Some Examples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Document/Image/Webpage Clustering</a:t>
            </a: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Image Segmentation (clustering pixels)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Clustering web-search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Clustering (people) nodes in (social) networks/graphs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.. and many more..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609FF8D4-0C1F-4547-A9BA-30E43B6E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48" y="2111100"/>
            <a:ext cx="3909182" cy="2847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3AB2AE-DBC0-479A-8E63-74ED45189BA0}"/>
              </a:ext>
            </a:extLst>
          </p:cNvPr>
          <p:cNvSpPr txBox="1"/>
          <p:nvPr/>
        </p:nvSpPr>
        <p:spPr>
          <a:xfrm>
            <a:off x="117446" y="6581701"/>
            <a:ext cx="350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Picture courtesy: http://people.cs.uchicago.edu/∼</a:t>
            </a:r>
            <a:r>
              <a:rPr lang="en-GB" sz="1000" dirty="0" err="1"/>
              <a:t>pff</a:t>
            </a:r>
            <a:r>
              <a:rPr lang="en-GB" sz="1000" dirty="0"/>
              <a:t>/segment/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66942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451"/>
    </mc:Choice>
    <mc:Fallback>
      <p:transition spd="slow" advTm="116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Types of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Flat or Partitional clustering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Partitions are independent of each other</a:t>
            </a:r>
            <a:r>
              <a:rPr lang="en-IN" dirty="0">
                <a:latin typeface="Abadi Extra Light" panose="020B0204020104020204" pitchFamily="34" charset="0"/>
              </a:rPr>
              <a:t>           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Hierarchical clustering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Partitions can be visualized using a tree structure (a dendrogram)</a:t>
            </a: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AA6FAC6F-B625-45A7-A9A4-022F87B9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86" y="1939351"/>
            <a:ext cx="2266076" cy="1854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C9FF60-0A59-42B7-B335-1A1891A83D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7737" y="4738824"/>
            <a:ext cx="4859585" cy="197678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F86DA1F1-D1AF-426E-BD36-3FC574161A72}"/>
                  </a:ext>
                </a:extLst>
              </p:cNvPr>
              <p:cNvSpPr/>
              <p:nvPr/>
            </p:nvSpPr>
            <p:spPr>
              <a:xfrm>
                <a:off x="7817332" y="2961314"/>
                <a:ext cx="3801420" cy="1073965"/>
              </a:xfrm>
              <a:prstGeom prst="wedgeRectCallout">
                <a:avLst>
                  <a:gd name="adj1" fmla="val -47079"/>
                  <a:gd name="adj2" fmla="val 822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hierarchical clustering, we can look at a clustering for any given number of cluster by “cutting the dendrogram at an appropriate level (so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does not have to be specified)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86DA1F1-D1AF-426E-BD36-3FC574161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32" y="2961314"/>
                <a:ext cx="3801420" cy="1073965"/>
              </a:xfrm>
              <a:prstGeom prst="wedgeRectCallout">
                <a:avLst>
                  <a:gd name="adj1" fmla="val -47079"/>
                  <a:gd name="adj2" fmla="val 82271"/>
                </a:avLst>
              </a:prstGeom>
              <a:blipFill>
                <a:blip r:embed="rId5" cstate="print"/>
                <a:stretch>
                  <a:fillRect l="-638" t="-8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4BBC6DC2-F8AD-444D-8A7D-B375B7D94277}"/>
              </a:ext>
            </a:extLst>
          </p:cNvPr>
          <p:cNvSpPr/>
          <p:nvPr/>
        </p:nvSpPr>
        <p:spPr>
          <a:xfrm>
            <a:off x="8473071" y="4738824"/>
            <a:ext cx="2489941" cy="781497"/>
          </a:xfrm>
          <a:prstGeom prst="wedgeRectCallout">
            <a:avLst>
              <a:gd name="adj1" fmla="val -61414"/>
              <a:gd name="adj2" fmla="val 414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Hierarchical clustering gives us a clustering at multiple levels of granularity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51492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9610"/>
    </mc:Choice>
    <mc:Fallback>
      <p:transition spd="slow" advTm="429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Flat Clustering: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algorithm (Lloyd, 1957)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>
                    <a:latin typeface="Abadi Extra Light" panose="020B0204020104020204" pitchFamily="34" charset="0"/>
                  </a:rPr>
                  <a:t>Input: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dirty="0">
                    <a:latin typeface="Abadi Extra Light" panose="020B0204020104020204" pitchFamily="34" charset="0"/>
                  </a:rPr>
                  <a:t>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; desired no. of partitions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>
                    <a:latin typeface="Abadi Extra Light" panose="020B0204020104020204" pitchFamily="34" charset="0"/>
                  </a:rPr>
                  <a:t>Desired Output: </a:t>
                </a:r>
                <a:r>
                  <a:rPr lang="en-GB" dirty="0">
                    <a:latin typeface="Abadi Extra Light" panose="020B0204020104020204" pitchFamily="34" charset="0"/>
                  </a:rPr>
                  <a:t>Cluster assignments of these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examples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cluster means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>
                    <a:latin typeface="Abadi Extra Light" panose="020B0204020104020204" pitchFamily="34" charset="0"/>
                  </a:rPr>
                  <a:t>Initialize:</a:t>
                </a:r>
                <a:r>
                  <a:rPr lang="en-GB" dirty="0">
                    <a:latin typeface="Abadi Extra Light" panose="020B0204020104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cluster means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IN" dirty="0"/>
                  <a:t>; </a:t>
                </a:r>
                <a:r>
                  <a:rPr lang="en-IN" dirty="0">
                    <a:latin typeface="Abadi Extra Light" panose="020B0204020104020204" pitchFamily="34" charset="0"/>
                  </a:rPr>
                  <a:t>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     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Usually initialized randomly, but good initialization is crucial; many smarter initialization heuristics exist (e.g., </a:t>
                </a:r>
                <a:r>
                  <a:rPr lang="en-GB" sz="2200" i="1" dirty="0">
                    <a:latin typeface="Abadi Extra Light" panose="020B0204020104020204" pitchFamily="34" charset="0"/>
                  </a:rPr>
                  <a:t>K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-means++, Arthur &amp;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Vassilvitskii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2007)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Iterate: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(Re)-Assign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its closest cluster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center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(based on the smallest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Eucl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 distance)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Update the cluster means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Repeat until not converged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23329EE6-D8BF-4C3A-B4C3-A7C38119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98" y="4294552"/>
            <a:ext cx="5181600" cy="81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873D7CD4-EAB0-461C-86F3-352A0B310C9D}"/>
                  </a:ext>
                </a:extLst>
              </p:cNvPr>
              <p:cNvSpPr/>
              <p:nvPr/>
            </p:nvSpPr>
            <p:spPr>
              <a:xfrm>
                <a:off x="1157680" y="4294552"/>
                <a:ext cx="1905483" cy="819150"/>
              </a:xfrm>
              <a:prstGeom prst="wedgeRectCallout">
                <a:avLst>
                  <a:gd name="adj1" fmla="val 65108"/>
                  <a:gd name="adj2" fmla="val 19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Set of </a:t>
                </a:r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examples assigned to cluster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:r>
                  <a:rPr lang="en-GB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center</a:t>
                </a:r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73D7CD4-EAB0-461C-86F3-352A0B310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80" y="4294552"/>
                <a:ext cx="1905483" cy="819150"/>
              </a:xfrm>
              <a:prstGeom prst="wedgeRectCallout">
                <a:avLst>
                  <a:gd name="adj1" fmla="val 65108"/>
                  <a:gd name="adj2" fmla="val 1984"/>
                </a:avLst>
              </a:prstGeom>
              <a:blipFill>
                <a:blip r:embed="rId5" cstate="print"/>
                <a:stretch>
                  <a:fillRect l="-1366"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B0A16329-B9E8-4F68-9CBB-930AE9C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04" y="5305048"/>
            <a:ext cx="3124026" cy="84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DFB53D-3FC0-481D-944E-C4E0BA7968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19998" y="5442387"/>
            <a:ext cx="1010687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="" xmlns:a16="http://schemas.microsoft.com/office/drawing/2014/main" id="{5EF71C03-D6F4-415F-8CBD-464775F3FDDF}"/>
              </a:ext>
            </a:extLst>
          </p:cNvPr>
          <p:cNvSpPr/>
          <p:nvPr/>
        </p:nvSpPr>
        <p:spPr>
          <a:xfrm>
            <a:off x="7347744" y="5243133"/>
            <a:ext cx="3772254" cy="1333836"/>
          </a:xfrm>
          <a:prstGeom prst="wedgeRectCallout">
            <a:avLst>
              <a:gd name="adj1" fmla="val 55810"/>
              <a:gd name="adj2" fmla="val -42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 ways to declare convergence if between two successive iterations:</a:t>
            </a:r>
          </a:p>
          <a:p>
            <a:pPr marL="285750" indent="-285750">
              <a:buFontTx/>
              <a:buChar char="-"/>
            </a:pP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Cluster means don’t change</a:t>
            </a:r>
          </a:p>
          <a:p>
            <a:pPr marL="285750" indent="-285750">
              <a:buFontTx/>
              <a:buChar char="-"/>
            </a:pP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Cluster assignments don’t change</a:t>
            </a:r>
          </a:p>
          <a:p>
            <a:pPr marL="285750" indent="-285750">
              <a:buFontTx/>
              <a:buChar char="-"/>
            </a:pP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Clustering “loss” doesn’t change by much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03228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8674"/>
    </mc:Choice>
    <mc:Fallback>
      <p:transition spd="slow" advTm="36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algorithm: Summarized Another Way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1,2,…,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 one-hot vector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mean the same)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049FA8C6-5874-48FC-BDB6-152E571C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9" y="2429186"/>
            <a:ext cx="11366032" cy="3978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C0F052-1103-42A6-8E17-BE2761EFED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0221" y="509997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C6DE176-C119-49E1-9B79-D37C0F2BAED4}"/>
                  </a:ext>
                </a:extLst>
              </p:cNvPr>
              <p:cNvSpPr/>
              <p:nvPr/>
            </p:nvSpPr>
            <p:spPr>
              <a:xfrm>
                <a:off x="9057303" y="4196749"/>
                <a:ext cx="3037279" cy="904973"/>
              </a:xfrm>
              <a:prstGeom prst="wedgeRectCallout">
                <a:avLst>
                  <a:gd name="adj1" fmla="val -40666"/>
                  <a:gd name="adj2" fmla="val 766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basic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models each cluster by a single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</a:t>
                </a:r>
                <a:r>
                  <a:rPr lang="en-GB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gnores</a:t>
                </a:r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size/shape of clusters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C6DE176-C119-49E1-9B79-D37C0F2BA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303" y="4196749"/>
                <a:ext cx="3037279" cy="904973"/>
              </a:xfrm>
              <a:prstGeom prst="wedgeRectCallout">
                <a:avLst>
                  <a:gd name="adj1" fmla="val -40666"/>
                  <a:gd name="adj2" fmla="val 76618"/>
                </a:avLst>
              </a:prstGeom>
              <a:blipFill>
                <a:blip r:embed="rId6" cstate="print"/>
                <a:stretch>
                  <a:fillRect l="-9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="" xmlns:a16="http://schemas.microsoft.com/office/drawing/2014/main" id="{21D38BC7-BA8D-4F4E-A768-9A515BF251DC}"/>
              </a:ext>
            </a:extLst>
          </p:cNvPr>
          <p:cNvSpPr/>
          <p:nvPr/>
        </p:nvSpPr>
        <p:spPr>
          <a:xfrm>
            <a:off x="8968583" y="2969790"/>
            <a:ext cx="3037279" cy="1081208"/>
          </a:xfrm>
          <a:prstGeom prst="wedgeRectCallout">
            <a:avLst>
              <a:gd name="adj1" fmla="val -40666"/>
              <a:gd name="adj2" fmla="val 718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be fixed by modeling each cluster by a probability distribution, such as Gaussian (e.g., Gaussian Mixture Model; will see later)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023A64D-CC3A-4985-A924-711BB8E0B660}"/>
                  </a:ext>
                </a:extLst>
              </p:cNvPr>
              <p:cNvSpPr/>
              <p:nvPr/>
            </p:nvSpPr>
            <p:spPr>
              <a:xfrm>
                <a:off x="6212264" y="1636858"/>
                <a:ext cx="3405843" cy="1081208"/>
              </a:xfrm>
              <a:prstGeom prst="wedgeRectCallout">
                <a:avLst>
                  <a:gd name="adj1" fmla="val -49356"/>
                  <a:gd name="adj2" fmla="val 674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algo can also be seen as doing a compression by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“quantization”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Representing each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 by one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23A64D-CC3A-4985-A924-711BB8E0B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264" y="1636858"/>
                <a:ext cx="3405843" cy="1081208"/>
              </a:xfrm>
              <a:prstGeom prst="wedgeRectCallout">
                <a:avLst>
                  <a:gd name="adj1" fmla="val -49356"/>
                  <a:gd name="adj2" fmla="val 67445"/>
                </a:avLst>
              </a:prstGeom>
              <a:blipFill>
                <a:blip r:embed="rId7" cstate="print"/>
                <a:stretch>
                  <a:fillRect t="-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911531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1345"/>
    </mc:Choice>
    <mc:Fallback>
      <p:transition spd="slow" advTm="32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K-means: An Illustration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DA5EED1B-2509-4F40-988C-C6224E05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88" y="1535523"/>
            <a:ext cx="4208477" cy="4208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="" xmlns:a16="http://schemas.microsoft.com/office/drawing/2014/main" id="{1F0CC74A-43FC-4A6C-91F4-B3E220F0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21" y="1535523"/>
            <a:ext cx="4189318" cy="4208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="" xmlns:a16="http://schemas.microsoft.com/office/drawing/2014/main" id="{F5897878-8E27-4250-9474-BBB66198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88" y="1530986"/>
            <a:ext cx="4208476" cy="4208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="" xmlns:a16="http://schemas.microsoft.com/office/drawing/2014/main" id="{4771582A-B5D6-45F8-A2ED-66696348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46" y="1522606"/>
            <a:ext cx="4208476" cy="4208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="" xmlns:a16="http://schemas.microsoft.com/office/drawing/2014/main" id="{477FBBC0-FDC0-4B8D-967E-77FF8BFD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94" y="1539366"/>
            <a:ext cx="4195645" cy="4208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="" xmlns:a16="http://schemas.microsoft.com/office/drawing/2014/main" id="{6525BB1E-C8FA-4F7F-9767-9C419EB9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54" y="1538431"/>
            <a:ext cx="4189318" cy="4221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="" xmlns:a16="http://schemas.microsoft.com/office/drawing/2014/main" id="{502D847C-EA5D-4FD3-A504-E7EC4257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37" y="1530986"/>
            <a:ext cx="4208476" cy="420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="" xmlns:a16="http://schemas.microsoft.com/office/drawing/2014/main" id="{40C4D28B-387C-41CD-8AC3-3B3AA9D2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54" y="1538431"/>
            <a:ext cx="4227830" cy="4221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="" xmlns:a16="http://schemas.microsoft.com/office/drawing/2014/main" id="{CC5B7B9C-9027-4AF5-84D9-3011A50E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64" y="1522604"/>
            <a:ext cx="4215009" cy="423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30081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6453"/>
    </mc:Choice>
    <mc:Fallback>
      <p:transition spd="slow" advTm="136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2.6|27.8|6.1|18.1|10.4|26.5|28.3|27.2|23.5|17.7|5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3.6|31.1|91.6|85.5|42.4|14.9|60.4|19.9|39.7|48.2|3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5.1|18.4|22.8|22.1|65.2|10|16.8|56.3|86.3|5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5|9.3|5.4|37|4.9|50.2|3.8|4.1|6.5|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|5.6|1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1|16.6|23.8|36|52.4|50.1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3|24.5|28|27.6|14|2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2.7|15.2|11.6|17.4|4.7|5|17.2|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7.9|75.3|4.6|18.1|35.7|4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1.3|29.3|12.9|47.9|30.9|15.3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6|5.8|42.5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3.4|15.3|20|15.5|16.2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|14.1|44.4|8.1|15.7|147.6|5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7.7|27.1|22.8|75|9|35|33.3|2|23.3|18.6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9.1|33.1|80.4|58.6|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8.1|31.5|13.2|40.3|1.6|16|1.1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|5.8|7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27892</TotalTime>
  <Words>410</Words>
  <Application>Microsoft Office PowerPoint</Application>
  <PresentationFormat>Custom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Unsupervised Learning: k-means</vt:lpstr>
      <vt:lpstr>Unsupervised Learning</vt:lpstr>
      <vt:lpstr>Clustering</vt:lpstr>
      <vt:lpstr>Similarity can be Subjective</vt:lpstr>
      <vt:lpstr>Clustering: Some Examples</vt:lpstr>
      <vt:lpstr>Types of Clustering</vt:lpstr>
      <vt:lpstr>Flat Clustering: K-means algorithm (Lloyd, 1957)</vt:lpstr>
      <vt:lpstr>K-means algorithm: Summarized Another Way</vt:lpstr>
      <vt:lpstr>K-means: An Illustration</vt:lpstr>
      <vt:lpstr>K-means = LwP with Unlabeled Data</vt:lpstr>
      <vt:lpstr>The K-means Algorithm: Some Comments</vt:lpstr>
      <vt:lpstr>What Loss Function is K-means Optimizing?</vt:lpstr>
      <vt:lpstr>K-means Loss: Several Forms, Same Meaning!</vt:lpstr>
      <vt:lpstr>Optimizing the K-means Loss Function</vt:lpstr>
      <vt:lpstr>Solving for Z</vt:lpstr>
      <vt:lpstr> </vt:lpstr>
      <vt:lpstr>Convergence of K-means algorithm</vt:lpstr>
      <vt:lpstr>K-means: Choosing K</vt:lpstr>
      <vt:lpstr>Coming up next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1900</cp:revision>
  <dcterms:created xsi:type="dcterms:W3CDTF">2020-07-07T20:42:16Z</dcterms:created>
  <dcterms:modified xsi:type="dcterms:W3CDTF">2021-10-27T13:36:43Z</dcterms:modified>
</cp:coreProperties>
</file>