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55" r:id="rId3"/>
    <p:sldId id="368" r:id="rId4"/>
    <p:sldId id="360" r:id="rId5"/>
    <p:sldId id="362" r:id="rId6"/>
    <p:sldId id="359" r:id="rId7"/>
    <p:sldId id="358" r:id="rId8"/>
    <p:sldId id="361" r:id="rId9"/>
    <p:sldId id="357" r:id="rId10"/>
    <p:sldId id="364" r:id="rId11"/>
    <p:sldId id="365" r:id="rId12"/>
    <p:sldId id="366" r:id="rId13"/>
    <p:sldId id="367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CC33"/>
    <a:srgbClr val="FF66FF"/>
    <a:srgbClr val="B806AB"/>
    <a:srgbClr val="A21C8C"/>
    <a:srgbClr val="060A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pPr/>
              <a:t>03-09-2021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accent4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pPr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247" y="2830531"/>
            <a:ext cx="11713505" cy="718830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Optimization for ML (2)</a:t>
            </a:r>
            <a:endParaRPr lang="en-IN" sz="44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Piyush Rai</a:t>
            </a:r>
          </a:p>
        </p:txBody>
      </p:sp>
    </p:spTree>
    <p:extLst>
      <p:ext uri="{BB962C8B-B14F-4D97-AF65-F5344CB8AC3E}">
        <p14:creationId xmlns:p14="http://schemas.microsoft.com/office/powerpoint/2010/main" xmlns="" val="43322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800"/>
    </mc:Choice>
    <mc:Fallback>
      <p:transition spd="slow" advTm="208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Sub-gradients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For convex non-diff </a:t>
                </a:r>
                <a:r>
                  <a:rPr lang="en-GB" dirty="0" err="1">
                    <a:latin typeface="Abadi Extra Light" panose="020B0204020104020204" pitchFamily="34" charset="0"/>
                  </a:rPr>
                  <a:t>fn</a:t>
                </a:r>
                <a:r>
                  <a:rPr lang="en-GB" dirty="0">
                    <a:latin typeface="Abadi Extra Light" panose="020B0204020104020204" pitchFamily="34" charset="0"/>
                  </a:rPr>
                  <a:t>, can define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sub-gradients </a:t>
                </a:r>
                <a:r>
                  <a:rPr lang="en-GB" dirty="0">
                    <a:latin typeface="Abadi Extra Light" panose="020B0204020104020204" pitchFamily="34" charset="0"/>
                  </a:rPr>
                  <a:t>at point(s) of non-</a:t>
                </a:r>
                <a:r>
                  <a:rPr lang="en-GB" dirty="0" err="1">
                    <a:latin typeface="Abadi Extra Light" panose="020B0204020104020204" pitchFamily="34" charset="0"/>
                  </a:rPr>
                  <a:t>differentiabilty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For a convex, non-diff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sub-gradient at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IN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is </a:t>
                </a:r>
                <a:r>
                  <a:rPr lang="en-GB" u="sng" dirty="0">
                    <a:latin typeface="Abadi Extra Light" panose="020B0204020104020204" pitchFamily="34" charset="0"/>
                  </a:rPr>
                  <a:t>any</a:t>
                </a:r>
                <a:r>
                  <a:rPr lang="en-GB" dirty="0">
                    <a:latin typeface="Abadi Extra Light" panose="020B0204020104020204" pitchFamily="34" charset="0"/>
                  </a:rPr>
                  <a:t> vector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 err="1">
                    <a:latin typeface="Abadi Extra Light" panose="020B0204020104020204" pitchFamily="34" charset="0"/>
                  </a:rPr>
                  <a:t>s.t.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IN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r="-62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eeform 14">
            <a:extLst>
              <a:ext uri="{FF2B5EF4-FFF2-40B4-BE49-F238E27FC236}">
                <a16:creationId xmlns:a16="http://schemas.microsoft.com/office/drawing/2014/main" xmlns="" id="{3A9B6E2F-156A-4CC7-9FCF-1273E3CF7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002" y="1894306"/>
            <a:ext cx="4319588" cy="2879725"/>
          </a:xfrm>
          <a:custGeom>
            <a:avLst/>
            <a:gdLst>
              <a:gd name="T0" fmla="*/ 0 w 12001"/>
              <a:gd name="T1" fmla="*/ 0 h 8001"/>
              <a:gd name="T2" fmla="*/ 9549 w 12001"/>
              <a:gd name="T3" fmla="*/ 5800 h 8001"/>
              <a:gd name="T4" fmla="*/ 12000 w 12001"/>
              <a:gd name="T5" fmla="*/ 0 h 8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1" h="8001">
                <a:moveTo>
                  <a:pt x="0" y="0"/>
                </a:moveTo>
                <a:cubicBezTo>
                  <a:pt x="600" y="4300"/>
                  <a:pt x="4149" y="8000"/>
                  <a:pt x="9549" y="5800"/>
                </a:cubicBezTo>
                <a:cubicBezTo>
                  <a:pt x="10849" y="3600"/>
                  <a:pt x="11449" y="1555"/>
                  <a:pt x="12000" y="0"/>
                </a:cubicBezTo>
              </a:path>
            </a:pathLst>
          </a:cu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xmlns="" id="{0716A955-7EA4-4F17-AB9D-AB9C54D81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1690" y="1951456"/>
            <a:ext cx="1476375" cy="2339975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8" name="Line 16">
            <a:extLst>
              <a:ext uri="{FF2B5EF4-FFF2-40B4-BE49-F238E27FC236}">
                <a16:creationId xmlns:a16="http://schemas.microsoft.com/office/drawing/2014/main" xmlns="" id="{061E2B67-DD8C-462D-ACC4-01DFE0C420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894" y="3175418"/>
            <a:ext cx="813132" cy="1544205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9" name="Line 17">
            <a:extLst>
              <a:ext uri="{FF2B5EF4-FFF2-40B4-BE49-F238E27FC236}">
                <a16:creationId xmlns:a16="http://schemas.microsoft.com/office/drawing/2014/main" xmlns="" id="{1CCF6BC1-BAC5-4B4E-8E0C-93BA28FB5B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39726" y="3678656"/>
            <a:ext cx="1609039" cy="682625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7" name="Oval 75">
            <a:extLst>
              <a:ext uri="{FF2B5EF4-FFF2-40B4-BE49-F238E27FC236}">
                <a16:creationId xmlns:a16="http://schemas.microsoft.com/office/drawing/2014/main" xmlns="" id="{F1D77E07-36E6-4DB9-B95E-698DF32A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390" y="2849981"/>
            <a:ext cx="144462" cy="144463"/>
          </a:xfrm>
          <a:prstGeom prst="ellipse">
            <a:avLst/>
          </a:prstGeom>
          <a:solidFill>
            <a:srgbClr val="3333F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8" name="Oval 76">
            <a:extLst>
              <a:ext uri="{FF2B5EF4-FFF2-40B4-BE49-F238E27FC236}">
                <a16:creationId xmlns:a16="http://schemas.microsoft.com/office/drawing/2014/main" xmlns="" id="{D3398097-9AE0-4590-805F-6A54F5EF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577" y="3858044"/>
            <a:ext cx="144463" cy="144462"/>
          </a:xfrm>
          <a:prstGeom prst="ellipse">
            <a:avLst/>
          </a:pr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9" name="Text Box 77">
            <a:extLst>
              <a:ext uri="{FF2B5EF4-FFF2-40B4-BE49-F238E27FC236}">
                <a16:creationId xmlns:a16="http://schemas.microsoft.com/office/drawing/2014/main" xmlns="" id="{BF4E0FE5-EFEF-48C9-AAD7-D6AB5A6A7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240" y="2418181"/>
            <a:ext cx="14811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r>
              <a:rPr lang="en-IN" altLang="en-US" dirty="0"/>
              <a:t>differentiable</a:t>
            </a:r>
          </a:p>
          <a:p>
            <a:r>
              <a:rPr lang="en-IN" altLang="en-US" dirty="0"/>
              <a:t>       here</a:t>
            </a:r>
          </a:p>
        </p:txBody>
      </p:sp>
      <p:sp>
        <p:nvSpPr>
          <p:cNvPr id="100" name="Line 78">
            <a:extLst>
              <a:ext uri="{FF2B5EF4-FFF2-40B4-BE49-F238E27FC236}">
                <a16:creationId xmlns:a16="http://schemas.microsoft.com/office/drawing/2014/main" xmlns="" id="{40500DC2-C0CE-428D-9A3F-F809A83CF2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0215" y="2815056"/>
            <a:ext cx="434975" cy="107950"/>
          </a:xfrm>
          <a:prstGeom prst="line">
            <a:avLst/>
          </a:prstGeom>
          <a:noFill/>
          <a:ln w="381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1" name="Text Box 79">
            <a:extLst>
              <a:ext uri="{FF2B5EF4-FFF2-40B4-BE49-F238E27FC236}">
                <a16:creationId xmlns:a16="http://schemas.microsoft.com/office/drawing/2014/main" xmlns="" id="{5527E402-9802-44FF-B40A-455453F9C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402" y="3175419"/>
            <a:ext cx="19367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r>
              <a:rPr lang="en-IN" altLang="en-US" dirty="0"/>
              <a:t>non-differentiable</a:t>
            </a:r>
          </a:p>
          <a:p>
            <a:r>
              <a:rPr lang="en-IN" altLang="en-US" dirty="0"/>
              <a:t>          here</a:t>
            </a:r>
          </a:p>
        </p:txBody>
      </p:sp>
      <p:sp>
        <p:nvSpPr>
          <p:cNvPr id="102" name="Line 80">
            <a:extLst>
              <a:ext uri="{FF2B5EF4-FFF2-40B4-BE49-F238E27FC236}">
                <a16:creationId xmlns:a16="http://schemas.microsoft.com/office/drawing/2014/main" xmlns="" id="{19B3471C-A249-4C1E-BC93-C377691B2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0802" y="3534194"/>
            <a:ext cx="576263" cy="287337"/>
          </a:xfrm>
          <a:prstGeom prst="line">
            <a:avLst/>
          </a:prstGeom>
          <a:noFill/>
          <a:ln w="381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" name="Line 81">
            <a:extLst>
              <a:ext uri="{FF2B5EF4-FFF2-40B4-BE49-F238E27FC236}">
                <a16:creationId xmlns:a16="http://schemas.microsoft.com/office/drawing/2014/main" xmlns="" id="{88E29FDF-DBFC-4F3A-BC87-D735AED7F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940" y="4831181"/>
            <a:ext cx="6408737" cy="158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" name="Line 82">
            <a:extLst>
              <a:ext uri="{FF2B5EF4-FFF2-40B4-BE49-F238E27FC236}">
                <a16:creationId xmlns:a16="http://schemas.microsoft.com/office/drawing/2014/main" xmlns="" id="{BA849587-4460-4E00-B915-B8408FC6D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902" y="3030956"/>
            <a:ext cx="1588" cy="1763713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" name="Line 83">
            <a:extLst>
              <a:ext uri="{FF2B5EF4-FFF2-40B4-BE49-F238E27FC236}">
                <a16:creationId xmlns:a16="http://schemas.microsoft.com/office/drawing/2014/main" xmlns="" id="{87574D4C-0DB8-478D-86CB-9D46D5303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527" y="4002506"/>
            <a:ext cx="1588" cy="828675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9E56A57D-BE15-4173-9A6B-0AA1A386FF34}"/>
                  </a:ext>
                </a:extLst>
              </p:cNvPr>
              <p:cNvSpPr txBox="1"/>
              <p:nvPr/>
            </p:nvSpPr>
            <p:spPr>
              <a:xfrm>
                <a:off x="673964" y="2538057"/>
                <a:ext cx="304929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b="0" dirty="0">
                    <a:latin typeface="Abadi Extra Light" panose="020B0204020104020204" pitchFamily="34" charset="0"/>
                  </a:rPr>
                  <a:t>Equation of unique tangent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E56A57D-BE15-4173-9A6B-0AA1A386F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64" y="2538057"/>
                <a:ext cx="3049296" cy="553998"/>
              </a:xfrm>
              <a:prstGeom prst="rect">
                <a:avLst/>
              </a:prstGeom>
              <a:blipFill>
                <a:blip r:embed="rId4" cstate="print"/>
                <a:stretch>
                  <a:fillRect l="-4800" t="-14286" b="-164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276C49C-B829-4777-8054-C9AA5D68887A}"/>
                  </a:ext>
                </a:extLst>
              </p:cNvPr>
              <p:cNvSpPr txBox="1"/>
              <p:nvPr/>
            </p:nvSpPr>
            <p:spPr>
              <a:xfrm>
                <a:off x="3850075" y="4769929"/>
                <a:ext cx="4361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276C49C-B829-4777-8054-C9AA5D688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075" y="4769929"/>
                <a:ext cx="436145" cy="43088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0FDF1863-EF3D-43B0-801F-330141B80002}"/>
                  </a:ext>
                </a:extLst>
              </p:cNvPr>
              <p:cNvSpPr txBox="1"/>
              <p:nvPr/>
            </p:nvSpPr>
            <p:spPr>
              <a:xfrm>
                <a:off x="7669697" y="2783323"/>
                <a:ext cx="2745303" cy="556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b="0" dirty="0">
                    <a:latin typeface="Abadi Extra Light" panose="020B0204020104020204" pitchFamily="34" charset="0"/>
                  </a:rPr>
                  <a:t>   One extreme tangent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FDF1863-EF3D-43B0-801F-330141B80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697" y="2783323"/>
                <a:ext cx="2745303" cy="556627"/>
              </a:xfrm>
              <a:prstGeom prst="rect">
                <a:avLst/>
              </a:prstGeom>
              <a:blipFill>
                <a:blip r:embed="rId6" cstate="print"/>
                <a:stretch>
                  <a:fillRect t="-14286" b="-175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B30B4CD8-4291-4E96-AD20-3A0BB0B25272}"/>
                  </a:ext>
                </a:extLst>
              </p:cNvPr>
              <p:cNvSpPr txBox="1"/>
              <p:nvPr/>
            </p:nvSpPr>
            <p:spPr>
              <a:xfrm>
                <a:off x="7626159" y="3908365"/>
                <a:ext cx="3306354" cy="557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b="0" dirty="0">
                    <a:latin typeface="Abadi Extra Light" panose="020B0204020104020204" pitchFamily="34" charset="0"/>
                  </a:rPr>
                  <a:t>    The other extreme tangent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0B4CD8-4291-4E96-AD20-3A0BB0B25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159" y="3908365"/>
                <a:ext cx="3306354" cy="557140"/>
              </a:xfrm>
              <a:prstGeom prst="rect">
                <a:avLst/>
              </a:prstGeom>
              <a:blipFill>
                <a:blip r:embed="rId7" cstate="print"/>
                <a:stretch>
                  <a:fillRect t="-14130" b="-163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84812C2-BB7C-4B68-8B3E-19C6884D32D5}"/>
                  </a:ext>
                </a:extLst>
              </p:cNvPr>
              <p:cNvSpPr txBox="1"/>
              <p:nvPr/>
            </p:nvSpPr>
            <p:spPr>
              <a:xfrm>
                <a:off x="6960242" y="4778361"/>
                <a:ext cx="4361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84812C2-BB7C-4B68-8B3E-19C6884D3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242" y="4778361"/>
                <a:ext cx="436145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Partial Circle 124">
            <a:extLst>
              <a:ext uri="{FF2B5EF4-FFF2-40B4-BE49-F238E27FC236}">
                <a16:creationId xmlns:a16="http://schemas.microsoft.com/office/drawing/2014/main" xmlns="" id="{ED261C15-31CF-4D9B-B193-197C752ACADA}"/>
              </a:ext>
            </a:extLst>
          </p:cNvPr>
          <p:cNvSpPr/>
          <p:nvPr/>
        </p:nvSpPr>
        <p:spPr>
          <a:xfrm rot="18086739">
            <a:off x="6595223" y="3361670"/>
            <a:ext cx="1278349" cy="1171942"/>
          </a:xfrm>
          <a:prstGeom prst="pie">
            <a:avLst>
              <a:gd name="adj1" fmla="val 21389204"/>
              <a:gd name="adj2" fmla="val 228696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6" name="Line 78">
            <a:extLst>
              <a:ext uri="{FF2B5EF4-FFF2-40B4-BE49-F238E27FC236}">
                <a16:creationId xmlns:a16="http://schemas.microsoft.com/office/drawing/2014/main" xmlns="" id="{37908D7B-A5D8-4A15-9BFB-55EE65DE5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7327" y="3099511"/>
            <a:ext cx="352678" cy="187535"/>
          </a:xfrm>
          <a:prstGeom prst="line">
            <a:avLst/>
          </a:prstGeom>
          <a:noFill/>
          <a:ln w="381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7" name="Line 78">
            <a:extLst>
              <a:ext uri="{FF2B5EF4-FFF2-40B4-BE49-F238E27FC236}">
                <a16:creationId xmlns:a16="http://schemas.microsoft.com/office/drawing/2014/main" xmlns="" id="{39C5419F-299C-47F1-ABE6-E9F997AFBC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494" y="3904035"/>
            <a:ext cx="247296" cy="171009"/>
          </a:xfrm>
          <a:prstGeom prst="line">
            <a:avLst/>
          </a:prstGeom>
          <a:noFill/>
          <a:ln w="381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8" name="Line 16">
            <a:extLst>
              <a:ext uri="{FF2B5EF4-FFF2-40B4-BE49-F238E27FC236}">
                <a16:creationId xmlns:a16="http://schemas.microsoft.com/office/drawing/2014/main" xmlns="" id="{EF82CBCB-AD5A-4C76-85FD-09D1C1886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770" y="3287047"/>
            <a:ext cx="1104609" cy="1334016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xmlns="" id="{256B97F8-9678-459D-ADB3-C2A7D8BAEC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857" y="3451577"/>
            <a:ext cx="1397772" cy="1080715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0" name="Line 78">
            <a:extLst>
              <a:ext uri="{FF2B5EF4-FFF2-40B4-BE49-F238E27FC236}">
                <a16:creationId xmlns:a16="http://schemas.microsoft.com/office/drawing/2014/main" xmlns="" id="{AAFA1FA4-ABE0-4609-A8D2-9ED509573B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53416" y="3595509"/>
            <a:ext cx="584368" cy="16360"/>
          </a:xfrm>
          <a:prstGeom prst="line">
            <a:avLst/>
          </a:prstGeom>
          <a:noFill/>
          <a:ln w="381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68B875F4-6C60-4E02-9C11-01B7B31A5711}"/>
              </a:ext>
            </a:extLst>
          </p:cNvPr>
          <p:cNvSpPr txBox="1"/>
          <p:nvPr/>
        </p:nvSpPr>
        <p:spPr>
          <a:xfrm>
            <a:off x="8258489" y="3468447"/>
            <a:ext cx="33475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IN" b="0" dirty="0">
                <a:latin typeface="Abadi Extra Light" panose="020B0204020104020204" pitchFamily="34" charset="0"/>
              </a:rPr>
              <a:t>   Region containing all sub-gradients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37C28E3E-431F-4CEF-85CD-0C8BE9CE3945}"/>
                  </a:ext>
                </a:extLst>
              </p:cNvPr>
              <p:cNvSpPr txBox="1"/>
              <p:nvPr/>
            </p:nvSpPr>
            <p:spPr>
              <a:xfrm>
                <a:off x="3411690" y="5829560"/>
                <a:ext cx="49636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200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r>
                        <a:rPr lang="en-IN" sz="32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IN" sz="32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32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r>
                        <a:rPr lang="en-IN" sz="32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7C28E3E-431F-4CEF-85CD-0C8BE9CE3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690" y="5829560"/>
                <a:ext cx="4963602" cy="49244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D85E45D-3583-400C-AE11-1E65DA8F1927}"/>
                  </a:ext>
                </a:extLst>
              </p:cNvPr>
              <p:cNvSpPr txBox="1"/>
              <p:nvPr/>
            </p:nvSpPr>
            <p:spPr>
              <a:xfrm>
                <a:off x="7162394" y="1758685"/>
                <a:ext cx="7891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85E45D-3583-400C-AE11-1E65DA8F1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394" y="1758685"/>
                <a:ext cx="789126" cy="43088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Speech Bubble: Rectangle 133">
            <a:extLst>
              <a:ext uri="{FF2B5EF4-FFF2-40B4-BE49-F238E27FC236}">
                <a16:creationId xmlns:a16="http://schemas.microsoft.com/office/drawing/2014/main" xmlns="" id="{51548E52-77BA-44CD-A93F-1BC4265D2107}"/>
              </a:ext>
            </a:extLst>
          </p:cNvPr>
          <p:cNvSpPr/>
          <p:nvPr/>
        </p:nvSpPr>
        <p:spPr>
          <a:xfrm>
            <a:off x="8455024" y="1680174"/>
            <a:ext cx="2341345" cy="657858"/>
          </a:xfrm>
          <a:prstGeom prst="wedgeRectCallout">
            <a:avLst>
              <a:gd name="adj1" fmla="val -72702"/>
              <a:gd name="adj2" fmla="val -1272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Convex, thus lies above all its tangents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7389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64735"/>
    </mc:Choice>
    <mc:Fallback>
      <p:transition spd="slow" advTm="2647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97" grpId="0" animBg="1"/>
      <p:bldP spid="98" grpId="0" animBg="1"/>
      <p:bldP spid="99" grpId="0"/>
      <p:bldP spid="100" grpId="0" animBg="1"/>
      <p:bldP spid="101" grpId="0"/>
      <p:bldP spid="102" grpId="0" animBg="1"/>
      <p:bldP spid="103" grpId="0" animBg="1"/>
      <p:bldP spid="104" grpId="0" animBg="1"/>
      <p:bldP spid="105" grpId="0" animBg="1"/>
      <p:bldP spid="118" grpId="0" animBg="1"/>
      <p:bldP spid="119" grpId="0" animBg="1"/>
      <p:bldP spid="120" grpId="0" animBg="1"/>
      <p:bldP spid="121" grpId="0" animBg="1"/>
      <p:bldP spid="123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/>
      <p:bldP spid="132" grpId="0" animBg="1"/>
      <p:bldP spid="133" grpId="0" animBg="1"/>
      <p:bldP spid="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460FFB0-DBDB-4341-9662-B5044CD077F8}"/>
              </a:ext>
            </a:extLst>
          </p:cNvPr>
          <p:cNvSpPr/>
          <p:nvPr/>
        </p:nvSpPr>
        <p:spPr>
          <a:xfrm>
            <a:off x="1906327" y="1687399"/>
            <a:ext cx="7622438" cy="603314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Sub-gradients, Sub-differential, and Some Rules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Set of all sub-gradient at a non-diff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is called the </a:t>
                </a:r>
                <a:r>
                  <a:rPr lang="en-GB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sub-differential</a:t>
                </a:r>
              </a:p>
              <a:p>
                <a:pPr marL="0" indent="0">
                  <a:buNone/>
                </a:pPr>
                <a:endParaRPr lang="en-GB" u="sng" dirty="0">
                  <a:solidFill>
                    <a:srgbClr val="FF0000"/>
                  </a:solidFill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Some basic rules of sub-diff calculus to keep in mind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Scaling rule: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IN" sz="260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IN" sz="260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2600" dirty="0"/>
                  <a:t>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</m:e>
                    </m:d>
                  </m:oMath>
                </a14:m>
                <a:endParaRPr lang="en-GB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Sum rule: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2600" dirty="0"/>
                  <a:t> </a:t>
                </a:r>
                <a14:m>
                  <m:oMath xmlns:m="http://schemas.openxmlformats.org/officeDocument/2006/math">
                    <m:r>
                      <a:rPr lang="en-IN" sz="26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</m:e>
                    </m:d>
                  </m:oMath>
                </a14:m>
                <a:endParaRPr lang="en-GB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Affine trans: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600" b="1"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IN" sz="2600" b="1"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IN" sz="2600" b="1" dirty="0"/>
                  <a:t> </a:t>
                </a:r>
                <a14:m>
                  <m:oMath xmlns:m="http://schemas.openxmlformats.org/officeDocument/2006/math">
                    <m:r>
                      <a:rPr lang="en-IN" sz="26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IN" sz="2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IN" sz="2600" b="1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sz="2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600" b="1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IN" sz="2600" b="1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Max rule: 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GB" sz="2600" i="1" dirty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),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)} 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then we calculate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as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If</a:t>
                </a:r>
                <a:r>
                  <a:rPr lang="en-IN" sz="2600" dirty="0"/>
                  <a:t>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,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If</a:t>
                </a:r>
                <a:r>
                  <a:rPr lang="en-IN" sz="2600" dirty="0"/>
                  <a:t> 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6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4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4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4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={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sz="2400" b="1" i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IN" sz="2400" b="1" i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400" b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sz="2400" b="1" i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4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400" b="1" i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sz="24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is a stationary point for a non-diff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if the zero vector belongs to the sub-differential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i.e.,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GB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b="-5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19F89C-5CBB-47C2-B84F-F9905973ED27}"/>
                  </a:ext>
                </a:extLst>
              </p:cNvPr>
              <p:cNvSpPr txBox="1"/>
              <p:nvPr/>
            </p:nvSpPr>
            <p:spPr>
              <a:xfrm>
                <a:off x="2096522" y="1773107"/>
                <a:ext cx="72526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IN" sz="2800" i="1">
                          <a:latin typeface="Cambria Math" panose="02040503050406030204" pitchFamily="18" charset="0"/>
                        </a:rPr>
                        <m:t>≜</m:t>
                      </m:r>
                      <m:d>
                        <m:dPr>
                          <m:begChr m:val="{"/>
                          <m:endChr m:val="}"/>
                          <m:ctrlPr>
                            <a:rPr lang="en-IN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IN" sz="28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2800" b="1" i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sSup>
                            <m:sSupPr>
                              <m:ctrlPr>
                                <a:rPr lang="en-IN" sz="2800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2800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IN" sz="2800" i="1">
                                      <a:solidFill>
                                        <a:prstClr val="black">
                                          <a:lumMod val="85000"/>
                                          <a:lumOff val="15000"/>
                                        </a:prst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8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IN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sz="2800" b="1" i="0" smtClean="0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IN" sz="2800" b="1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IN" sz="2800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  <m:d>
                            <m:dPr>
                              <m:ctrlPr>
                                <a:rPr lang="en-IN" sz="2800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2800" b="1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IN" sz="2800" i="1">
                                  <a:solidFill>
                                    <a:prstClr val="black">
                                      <a:lumMod val="85000"/>
                                      <a:lumOff val="15000"/>
                                    </a:prst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8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sz="28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IN" sz="2800" b="0" i="1" smtClean="0"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IN" sz="2800" i="1"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IN" sz="2800" b="1"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d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719F89C-5CBB-47C2-B84F-F9905973E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522" y="1773107"/>
                <a:ext cx="7252626" cy="43088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xmlns="" id="{7B39B4AE-58CA-41F3-A4CA-D6C479BCD885}"/>
              </a:ext>
            </a:extLst>
          </p:cNvPr>
          <p:cNvSpPr/>
          <p:nvPr/>
        </p:nvSpPr>
        <p:spPr>
          <a:xfrm>
            <a:off x="9349149" y="2430317"/>
            <a:ext cx="2688438" cy="821500"/>
          </a:xfrm>
          <a:prstGeom prst="wedgeRectCallout">
            <a:avLst>
              <a:gd name="adj1" fmla="val -69395"/>
              <a:gd name="adj2" fmla="val 12432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The affine transform rule is a special case of the more general </a:t>
            </a:r>
            <a:r>
              <a:rPr lang="en-IN" sz="2000" dirty="0">
                <a:solidFill>
                  <a:srgbClr val="0000FF"/>
                </a:solidFill>
                <a:latin typeface="Abadi Extra Light" panose="020B0204020104020204" pitchFamily="34" charset="0"/>
              </a:rPr>
              <a:t>chain rule</a:t>
            </a:r>
            <a:endParaRPr lang="en-IN" sz="2000" b="0" dirty="0">
              <a:solidFill>
                <a:srgbClr val="0000FF"/>
              </a:solidFill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4041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9232"/>
    </mc:Choice>
    <mc:Fallback>
      <p:transition spd="slow" advTm="369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Sub-Gradient For Absolute Loss Regression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The loss function for linear reg. with absolute loss: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 b="1" i="1"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1" i="1">
                        <a:latin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b="1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Non-differentiable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1" i="1">
                        <a:latin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b="1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Can use the affine transform rule of sub-diff calculus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1" i="1">
                        <a:latin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b="1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. Then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×1=−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&gt; 0 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 0 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∈ [−1,+1]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 0 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8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u="sng" dirty="0">
                  <a:solidFill>
                    <a:srgbClr val="FF0000"/>
                  </a:solidFill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b="-7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ine 5">
            <a:extLst>
              <a:ext uri="{FF2B5EF4-FFF2-40B4-BE49-F238E27FC236}">
                <a16:creationId xmlns:a16="http://schemas.microsoft.com/office/drawing/2014/main" xmlns="" id="{DF3009E1-A828-4D0F-B269-0D1270CA7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4722" y="1354438"/>
            <a:ext cx="7657" cy="1488309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xmlns="" id="{56F07776-C685-4A2C-AD61-439AA7286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1964" y="1467619"/>
            <a:ext cx="1080307" cy="1384730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xmlns="" id="{7153BB98-D631-4262-A30B-DDA512729F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39602" y="1515803"/>
            <a:ext cx="993647" cy="1350361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xmlns="" id="{E9412E0A-6673-46A8-B4F2-8035C9037D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7726" y="2870676"/>
            <a:ext cx="2853017" cy="35842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8E632-22A3-4464-BAFC-09703C25F81E}"/>
                  </a:ext>
                </a:extLst>
              </p:cNvPr>
              <p:cNvSpPr txBox="1"/>
              <p:nvPr/>
            </p:nvSpPr>
            <p:spPr>
              <a:xfrm>
                <a:off x="2944939" y="2876130"/>
                <a:ext cx="193828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800" b="1" i="1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IN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sSub>
                        <m:sSubPr>
                          <m:ctrlPr>
                            <a:rPr lang="en-IN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558E632-22A3-4464-BAFC-09703C25F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939" y="2876130"/>
                <a:ext cx="1938285" cy="43088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F3830AF-7950-4F55-97A5-57362AFA4342}"/>
              </a:ext>
            </a:extLst>
          </p:cNvPr>
          <p:cNvSpPr txBox="1"/>
          <p:nvPr/>
        </p:nvSpPr>
        <p:spPr>
          <a:xfrm>
            <a:off x="2574235" y="311246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52ED87-38CA-43EE-BEE9-96F81201370E}"/>
                  </a:ext>
                </a:extLst>
              </p:cNvPr>
              <p:cNvSpPr txBox="1"/>
              <p:nvPr/>
            </p:nvSpPr>
            <p:spPr>
              <a:xfrm>
                <a:off x="2864557" y="1099712"/>
                <a:ext cx="2071529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i="1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I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800" b="1" i="1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IN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sSub>
                        <m:sSubPr>
                          <m:ctrlPr>
                            <a:rPr lang="en-IN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8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IN" sz="2800" dirty="0">
                  <a:latin typeface="Abadi Extra Light" panose="020B0204020104020204" pitchFamily="34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552ED87-38CA-43EE-BEE9-96F812013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57" y="1099712"/>
                <a:ext cx="2071529" cy="70788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Line 5">
            <a:extLst>
              <a:ext uri="{FF2B5EF4-FFF2-40B4-BE49-F238E27FC236}">
                <a16:creationId xmlns:a16="http://schemas.microsoft.com/office/drawing/2014/main" xmlns="" id="{88CDB4ED-BA95-4CE8-A5A6-6980DD816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899" y="1354438"/>
            <a:ext cx="7657" cy="1488309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" name="Line 7">
            <a:extLst>
              <a:ext uri="{FF2B5EF4-FFF2-40B4-BE49-F238E27FC236}">
                <a16:creationId xmlns:a16="http://schemas.microsoft.com/office/drawing/2014/main" xmlns="" id="{0BFC8212-44F5-415F-8837-0B3EE5863F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0141" y="1467619"/>
            <a:ext cx="1080307" cy="1384730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xmlns="" id="{6ED9269A-B2AC-4228-A429-F69734C6B5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7779" y="1515803"/>
            <a:ext cx="993647" cy="1350361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xmlns="" id="{1BEE657E-02A6-456D-871C-2C3A53CEE3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5903" y="2870676"/>
            <a:ext cx="2853017" cy="35842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5E6A401-6045-4592-933E-03E1C661BE60}"/>
                  </a:ext>
                </a:extLst>
              </p:cNvPr>
              <p:cNvSpPr txBox="1"/>
              <p:nvPr/>
            </p:nvSpPr>
            <p:spPr>
              <a:xfrm>
                <a:off x="7854469" y="2805697"/>
                <a:ext cx="72106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5E6A401-6045-4592-933E-03E1C661B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469" y="2805697"/>
                <a:ext cx="721064" cy="49244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A5D6393-37FC-4BD0-BB6E-C344890E0E66}"/>
              </a:ext>
            </a:extLst>
          </p:cNvPr>
          <p:cNvSpPr txBox="1"/>
          <p:nvPr/>
        </p:nvSpPr>
        <p:spPr>
          <a:xfrm>
            <a:off x="7969868" y="301981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F4CFA84-31B9-40E3-A0C3-C62E0F6979FF}"/>
                  </a:ext>
                </a:extLst>
              </p:cNvPr>
              <p:cNvSpPr txBox="1"/>
              <p:nvPr/>
            </p:nvSpPr>
            <p:spPr>
              <a:xfrm>
                <a:off x="8072462" y="1198442"/>
                <a:ext cx="812915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IN" sz="32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sz="32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IN" sz="3200" dirty="0">
                  <a:latin typeface="Abadi Extra Light" panose="020B0204020104020204" pitchFamily="34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F4CFA84-31B9-40E3-A0C3-C62E0F697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462" y="1198442"/>
                <a:ext cx="812915" cy="769441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615CA66-8F65-437E-92C6-9BC9A4EB5008}"/>
                  </a:ext>
                </a:extLst>
              </p:cNvPr>
              <p:cNvSpPr txBox="1"/>
              <p:nvPr/>
            </p:nvSpPr>
            <p:spPr>
              <a:xfrm>
                <a:off x="6732827" y="2820177"/>
                <a:ext cx="72106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615CA66-8F65-437E-92C6-9BC9A4EB5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827" y="2820177"/>
                <a:ext cx="721064" cy="49244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A9D990-DFE5-4566-8DEB-88D674B125C9}"/>
                  </a:ext>
                </a:extLst>
              </p:cNvPr>
              <p:cNvSpPr txBox="1"/>
              <p:nvPr/>
            </p:nvSpPr>
            <p:spPr>
              <a:xfrm>
                <a:off x="2256909" y="2868639"/>
                <a:ext cx="72106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0A9D990-DFE5-4566-8DEB-88D674B12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909" y="2868639"/>
                <a:ext cx="721064" cy="49244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FC2BD4-63B5-4685-BBC3-13D01B52391A}"/>
                  </a:ext>
                </a:extLst>
              </p:cNvPr>
              <p:cNvSpPr txBox="1"/>
              <p:nvPr/>
            </p:nvSpPr>
            <p:spPr>
              <a:xfrm>
                <a:off x="8711797" y="1699694"/>
                <a:ext cx="3090270" cy="982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sz="2000" dirty="0"/>
                  <a:t>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𝜕</m:t>
                    </m:r>
                    <m:d>
                      <m:dPr>
                        <m:begChr m:val="|"/>
                        <m:endChr m:val="|"/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IN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sz="20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                  </m:t>
                            </m:r>
                            <m:r>
                              <m:rPr>
                                <m:sty m:val="p"/>
                              </m:rP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  <m:e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−1 </m:t>
                            </m:r>
                            <m: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m:rPr>
                                <m:sty m:val="p"/>
                              </m:rP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I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000" b="0" i="1" smtClean="0">
                                    <a:latin typeface="Cambria Math" panose="02040503050406030204" pitchFamily="18" charset="0"/>
                                  </a:rPr>
                                  <m:t>−1,+1</m:t>
                                </m:r>
                              </m:e>
                            </m:d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IN" sz="2000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0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en-IN" sz="20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3FC2BD4-63B5-4685-BBC3-13D01B523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797" y="1699694"/>
                <a:ext cx="3090270" cy="98257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5">
            <a:extLst>
              <a:ext uri="{FF2B5EF4-FFF2-40B4-BE49-F238E27FC236}">
                <a16:creationId xmlns:a16="http://schemas.microsoft.com/office/drawing/2014/main" xmlns="" id="{BC511AFF-9CE7-407F-B927-805E55BF9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077" y="2592197"/>
            <a:ext cx="494534" cy="624833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xmlns="" id="{6C8B5A40-956B-4EE8-B961-03BC94CBDD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4801" y="2491965"/>
            <a:ext cx="583852" cy="717112"/>
          </a:xfrm>
          <a:prstGeom prst="line">
            <a:avLst/>
          </a:prstGeom>
          <a:noFill/>
          <a:ln w="38100" cap="flat">
            <a:solidFill>
              <a:srgbClr val="33CC33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4" name="Partial Circle 33">
            <a:extLst>
              <a:ext uri="{FF2B5EF4-FFF2-40B4-BE49-F238E27FC236}">
                <a16:creationId xmlns:a16="http://schemas.microsoft.com/office/drawing/2014/main" xmlns="" id="{5E7AA09B-6D78-4503-9215-C9F9D084D22F}"/>
              </a:ext>
            </a:extLst>
          </p:cNvPr>
          <p:cNvSpPr/>
          <p:nvPr/>
        </p:nvSpPr>
        <p:spPr>
          <a:xfrm rot="18086739">
            <a:off x="6809616" y="2533508"/>
            <a:ext cx="614222" cy="699829"/>
          </a:xfrm>
          <a:prstGeom prst="pie">
            <a:avLst>
              <a:gd name="adj1" fmla="val 448581"/>
              <a:gd name="adj2" fmla="val 667221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9672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7868"/>
    </mc:Choice>
    <mc:Fallback>
      <p:transition spd="slow" advTm="2078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1" grpId="0" animBg="1"/>
      <p:bldP spid="32" grpId="0" animBg="1"/>
      <p:bldP spid="30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Sub-Gradient Descent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Suppose we have a non-differentiable function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Sub-gradient descent is almost identical to GD except we use </a:t>
                </a:r>
                <a:r>
                  <a:rPr lang="en-IN" dirty="0" err="1">
                    <a:latin typeface="Abadi Extra Light" panose="020B0204020104020204" pitchFamily="34" charset="0"/>
                  </a:rPr>
                  <a:t>subgradients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u="sng" dirty="0">
                  <a:solidFill>
                    <a:srgbClr val="FF0000"/>
                  </a:solidFill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FD312D14-472E-4C08-B19A-C6DDD937392E}"/>
              </a:ext>
            </a:extLst>
          </p:cNvPr>
          <p:cNvSpPr/>
          <p:nvPr/>
        </p:nvSpPr>
        <p:spPr>
          <a:xfrm>
            <a:off x="1567182" y="3024261"/>
            <a:ext cx="8029305" cy="354317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21AFB4-BF86-419F-97A0-109E4543B3BC}"/>
                  </a:ext>
                </a:extLst>
              </p:cNvPr>
              <p:cNvSpPr txBox="1"/>
              <p:nvPr/>
            </p:nvSpPr>
            <p:spPr>
              <a:xfrm>
                <a:off x="1648751" y="3093276"/>
                <a:ext cx="7844041" cy="3474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Initialize </a:t>
                </a:r>
                <a14:m>
                  <m:oMath xmlns:m="http://schemas.openxmlformats.org/officeDocument/2006/math">
                    <m:r>
                      <a:rPr lang="en-IN" sz="2800" b="1" i="1" dirty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IN" sz="2800" dirty="0">
                  <a:latin typeface="Abadi Extra Light" panose="020B0204020104020204" pitchFamily="34" charset="0"/>
                </a:endParaRPr>
              </a:p>
              <a:p>
                <a:endParaRPr lang="en-IN" sz="28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For iteration </a:t>
                </a:r>
                <a14:m>
                  <m:oMath xmlns:m="http://schemas.openxmlformats.org/officeDocument/2006/math">
                    <m:r>
                      <a:rPr lang="en-IN" sz="28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sz="2800" i="1" dirty="0">
                        <a:latin typeface="Cambria Math" panose="02040503050406030204" pitchFamily="18" charset="0"/>
                      </a:rPr>
                      <m:t>=0,1,2,… </m:t>
                    </m:r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(or until convergence)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Calculate the sub-gradient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800" dirty="0">
                  <a:latin typeface="Abadi Extra Light" panose="020B0204020104020204" pitchFamily="34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Set the learning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 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Move in the </a:t>
                </a:r>
                <a:r>
                  <a:rPr lang="en-IN" sz="2800" u="sng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opposite</a:t>
                </a:r>
                <a:r>
                  <a:rPr lang="en-IN" sz="28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 direction of </a:t>
                </a:r>
                <a:r>
                  <a:rPr lang="en-IN" sz="2800" dirty="0" err="1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subgradient</a:t>
                </a:r>
                <a:endParaRPr lang="en-IN" sz="2800" dirty="0">
                  <a:solidFill>
                    <a:srgbClr val="FF0000"/>
                  </a:solidFill>
                  <a:latin typeface="Abadi Extra Light" panose="020B0204020104020204" pitchFamily="34" charset="0"/>
                </a:endParaRPr>
              </a:p>
              <a:p>
                <a:endParaRPr lang="en-IN" sz="2800" dirty="0">
                  <a:latin typeface="Abadi Extra Light" panose="020B0204020104020204" pitchFamily="34" charset="0"/>
                </a:endParaRPr>
              </a:p>
              <a:p>
                <a:endParaRPr lang="en-IN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721AFB4-BF86-419F-97A0-109E4543B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1" y="3093276"/>
                <a:ext cx="7844041" cy="3474156"/>
              </a:xfrm>
              <a:prstGeom prst="rect">
                <a:avLst/>
              </a:prstGeom>
              <a:blipFill>
                <a:blip r:embed="rId4" cstate="print"/>
                <a:stretch>
                  <a:fillRect l="-1321" t="-10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E59CBCB-D9A4-451E-A0AA-545D3A27D51E}"/>
              </a:ext>
            </a:extLst>
          </p:cNvPr>
          <p:cNvSpPr txBox="1"/>
          <p:nvPr/>
        </p:nvSpPr>
        <p:spPr>
          <a:xfrm>
            <a:off x="3884460" y="2321169"/>
            <a:ext cx="426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Sub-Gradient Descent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44C3CD-3F8C-40CD-A1DF-94D1AD2C6A8A}"/>
                  </a:ext>
                </a:extLst>
              </p:cNvPr>
              <p:cNvSpPr txBox="1"/>
              <p:nvPr/>
            </p:nvSpPr>
            <p:spPr>
              <a:xfrm>
                <a:off x="3503524" y="5814493"/>
                <a:ext cx="5643321" cy="577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3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IN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p>
                        <m:sSupPr>
                          <m:ctrlPr>
                            <a:rPr lang="en-IN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IN" sz="36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44C3CD-3F8C-40CD-A1DF-94D1AD2C6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524" y="5814493"/>
                <a:ext cx="5643321" cy="577081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134552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9024"/>
    </mc:Choice>
    <mc:Fallback>
      <p:transition spd="slow" advTm="790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Coming up next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Making GD faster: Stochastic gradient descent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Constrained optimization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Co-ordinate descent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Alternating optimization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Practical issue in optimization for ML</a:t>
            </a:r>
            <a:endParaRPr lang="en-GB" sz="2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5584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1985"/>
    </mc:Choice>
    <mc:Fallback>
      <p:transition spd="slow" advTm="4198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The Plan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Some basic techniques for solving optimization problems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First-order optimality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Gradient descent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Dealing with non-differentiable functions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Sub-gradients and sub-differential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086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0773"/>
    </mc:Choice>
    <mc:Fallback>
      <p:transition spd="slow" advTm="507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Optimization Problems in ML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The general form of an optimization problem in ML will usually be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1" i="1" dirty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denotes the loss function to be optimized</a:t>
                </a: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800" b="1" i="1" dirty="0">
                  <a:latin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GB" b="1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>
                    <a:latin typeface="Abadi Extra Light" panose="020B0204020104020204" pitchFamily="34" charset="0"/>
                  </a:rPr>
                  <a:t>is the constraint set that the solution must belong to, e.g.,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Non-negativity constraint: All entries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must be non-negative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Sparsity constraint: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is a sparse vector with </a:t>
                </a:r>
                <a:r>
                  <a:rPr lang="en-GB" dirty="0" err="1">
                    <a:latin typeface="Abadi Extra Light" panose="020B0204020104020204" pitchFamily="34" charset="0"/>
                  </a:rPr>
                  <a:t>atmost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non-zeros</a:t>
                </a:r>
              </a:p>
              <a:p>
                <a:pPr marL="457200" lvl="1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If no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is specified, it is an unconstrained optimization problem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Constrained opt. probs can be converted into unconstrained opt. (will see later)</a:t>
                </a:r>
              </a:p>
              <a:p>
                <a:pPr marL="0" indent="0">
                  <a:buNone/>
                </a:pPr>
                <a:endParaRPr lang="en-GB" sz="4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For now, assume we have an unconstrained optimization problem</a:t>
                </a: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b="-98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1774D5-6203-42A0-9B97-E665F0FD7448}"/>
                  </a:ext>
                </a:extLst>
              </p:cNvPr>
              <p:cNvSpPr txBox="1"/>
              <p:nvPr/>
            </p:nvSpPr>
            <p:spPr>
              <a:xfrm>
                <a:off x="3699545" y="1791049"/>
                <a:ext cx="3869201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IN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2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IN" sz="2800" dirty="0"/>
                  <a:t> </a:t>
                </a:r>
                <a14:m>
                  <m:oMath xmlns:m="http://schemas.openxmlformats.org/officeDocument/2006/math">
                    <m:r>
                      <a:rPr lang="en-IN" sz="28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800" b="1" i="1" dirty="0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IN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C1774D5-6203-42A0-9B97-E665F0FD7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545" y="1791049"/>
                <a:ext cx="3869201" cy="46410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F12AEC60-5B52-48C7-9A26-81B9882DA5AC}"/>
                  </a:ext>
                </a:extLst>
              </p:cNvPr>
              <p:cNvSpPr/>
              <p:nvPr/>
            </p:nvSpPr>
            <p:spPr>
              <a:xfrm>
                <a:off x="9296579" y="3514927"/>
                <a:ext cx="2694083" cy="1001514"/>
              </a:xfrm>
              <a:prstGeom prst="wedgeRectCallout">
                <a:avLst>
                  <a:gd name="adj1" fmla="val -52203"/>
                  <a:gd name="adj2" fmla="val 73842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Linear and ridge regression that we saw were unconstrained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en-IN" sz="16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was a real-valued vector)</a:t>
                </a:r>
              </a:p>
            </p:txBody>
          </p:sp>
        </mc:Choice>
        <mc:Fallback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12AEC60-5B52-48C7-9A26-81B9882DA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579" y="3514927"/>
                <a:ext cx="2694083" cy="1001514"/>
              </a:xfrm>
              <a:prstGeom prst="wedgeRectCallout">
                <a:avLst>
                  <a:gd name="adj1" fmla="val -52203"/>
                  <a:gd name="adj2" fmla="val 73842"/>
                </a:avLst>
              </a:prstGeom>
              <a:blipFill>
                <a:blip r:embed="rId5" cstate="print"/>
                <a:stretch>
                  <a:fillRect t="-4348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5F946B80-BDD8-4C72-88B7-BD3E9109A654}"/>
              </a:ext>
            </a:extLst>
          </p:cNvPr>
          <p:cNvSpPr/>
          <p:nvPr/>
        </p:nvSpPr>
        <p:spPr>
          <a:xfrm>
            <a:off x="9296579" y="2124003"/>
            <a:ext cx="2488733" cy="1219070"/>
          </a:xfrm>
          <a:prstGeom prst="wedgeRectCallout">
            <a:avLst>
              <a:gd name="adj1" fmla="val -999"/>
              <a:gd name="adj2" fmla="val 6639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However, possible to have linear/ridge regression where solution has some constraints (e.g., non-neg, sparsity, or even both)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6F617B15-FE70-4300-A8DF-75E85E98F86D}"/>
              </a:ext>
            </a:extLst>
          </p:cNvPr>
          <p:cNvSpPr/>
          <p:nvPr/>
        </p:nvSpPr>
        <p:spPr>
          <a:xfrm>
            <a:off x="205496" y="1593130"/>
            <a:ext cx="3389322" cy="662020"/>
          </a:xfrm>
          <a:prstGeom prst="wedgeRectCallout">
            <a:avLst>
              <a:gd name="adj1" fmla="val -610"/>
              <a:gd name="adj2" fmla="val 761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Usually a sum of the training error + </a:t>
            </a:r>
            <a:r>
              <a:rPr lang="en-IN" sz="24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regularizer</a:t>
            </a:r>
            <a:endParaRPr lang="en-IN" sz="24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5232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98330"/>
    </mc:Choice>
    <mc:Fallback>
      <p:transition spd="slow" advTm="198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545" y="2567635"/>
            <a:ext cx="6829139" cy="1556309"/>
          </a:xfrm>
        </p:spPr>
        <p:txBody>
          <a:bodyPr>
            <a:noAutofit/>
          </a:bodyPr>
          <a:lstStyle/>
          <a:p>
            <a:pPr algn="ctr"/>
            <a:r>
              <a:rPr lang="en-IN" sz="5400" dirty="0">
                <a:solidFill>
                  <a:schemeClr val="accent2">
                    <a:lumMod val="75000"/>
                  </a:schemeClr>
                </a:solidFill>
              </a:rPr>
              <a:t>Methods for Solving Optimization Problems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0824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045"/>
    </mc:Choice>
    <mc:Fallback>
      <p:transition spd="slow" advTm="604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Method 1: Using First-Order Optimality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Very simple. Already used this approach for linear and ridge regression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First order optimality: The gradient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must be equal to zero at the optima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Sometimes, setting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and solving for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gives a closed form solution 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If closed form solution is not available, the gradient vector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can still be used in iterative optimization algos, like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gradient descent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b="-6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940641-91C3-442E-B10A-CBC88CB5C98D}"/>
                  </a:ext>
                </a:extLst>
              </p:cNvPr>
              <p:cNvSpPr txBox="1"/>
              <p:nvPr/>
            </p:nvSpPr>
            <p:spPr>
              <a:xfrm>
                <a:off x="4533289" y="4384833"/>
                <a:ext cx="27902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2800" b="1" i="1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r>
                          <a:rPr lang="en-IN" sz="28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IN" sz="28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8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IN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b="1" i="1" dirty="0" smtClean="0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IN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IN" sz="2800" b="1" dirty="0"/>
                  <a:t> = 0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940641-91C3-442E-B10A-CBC88CB5C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289" y="4384833"/>
                <a:ext cx="2790251" cy="430887"/>
              </a:xfrm>
              <a:prstGeom prst="rect">
                <a:avLst/>
              </a:prstGeom>
              <a:blipFill>
                <a:blip r:embed="rId4" cstate="print"/>
                <a:stretch>
                  <a:fillRect t="-23944" r="-6783" b="-507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98F6AAE1-2CB7-45C3-8641-8C2C438B8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9302" y="1723867"/>
            <a:ext cx="5014238" cy="18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85F1059-A9E7-4CBE-8156-BECAD85DBCB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135310" y="1687333"/>
            <a:ext cx="1004822" cy="9652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Speech Bubble: Rectangle 7">
                <a:extLst>
                  <a:ext uri="{FF2B5EF4-FFF2-40B4-BE49-F238E27FC236}">
                    <a16:creationId xmlns:a16="http://schemas.microsoft.com/office/drawing/2014/main" id="{9C487910-29B7-4E3A-BF31-FAFE73240195}"/>
                  </a:ext>
                </a:extLst>
              </p:cNvPr>
              <p:cNvSpPr/>
              <p:nvPr/>
            </p:nvSpPr>
            <p:spPr>
              <a:xfrm>
                <a:off x="8707227" y="2614740"/>
                <a:ext cx="3219528" cy="981326"/>
              </a:xfrm>
              <a:prstGeom prst="wedgeRectCallout">
                <a:avLst>
                  <a:gd name="adj1" fmla="val 36937"/>
                  <a:gd name="adj2" fmla="val -90199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The approach works only 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for very simple problems where the objective is convex and there are no constraints on the values </a:t>
                </a:r>
                <a14:m>
                  <m:oMath xmlns:m="http://schemas.openxmlformats.org/officeDocument/2006/math">
                    <m:r>
                      <a:rPr lang="en-IN" sz="16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can take</a:t>
                </a:r>
                <a:endParaRPr lang="en-IN" sz="1600" b="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8" name="Speech Bubble: Rectangl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C487910-29B7-4E3A-BF31-FAFE732401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227" y="2614740"/>
                <a:ext cx="3219528" cy="981326"/>
              </a:xfrm>
              <a:prstGeom prst="wedgeRectCallout">
                <a:avLst>
                  <a:gd name="adj1" fmla="val 36937"/>
                  <a:gd name="adj2" fmla="val -90199"/>
                </a:avLst>
              </a:prstGeom>
              <a:blipFill>
                <a:blip r:embed="rId7" cstate="print"/>
                <a:stretch>
                  <a:fillRect l="-755" r="-2075" b="-8297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3DE3D856-FEE8-4FB3-B939-0887DFC3CFE8}"/>
              </a:ext>
            </a:extLst>
          </p:cNvPr>
          <p:cNvSpPr/>
          <p:nvPr/>
        </p:nvSpPr>
        <p:spPr>
          <a:xfrm>
            <a:off x="7466202" y="1655856"/>
            <a:ext cx="3511159" cy="718228"/>
          </a:xfrm>
          <a:prstGeom prst="wedgeRectCallout">
            <a:avLst>
              <a:gd name="adj1" fmla="val 64142"/>
              <a:gd name="adj2" fmla="val 1261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Called “first order” since only gradient is used and gradient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provides the first order info about the function being optimized</a:t>
            </a:r>
            <a:endParaRPr lang="en-IN" sz="16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3980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8248"/>
    </mc:Choice>
    <mc:Fallback>
      <p:transition spd="slow" advTm="158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F99F811E-FA6F-4B9B-9DB5-AD08871CC0FB}"/>
              </a:ext>
            </a:extLst>
          </p:cNvPr>
          <p:cNvSpPr/>
          <p:nvPr/>
        </p:nvSpPr>
        <p:spPr>
          <a:xfrm>
            <a:off x="134308" y="3110542"/>
            <a:ext cx="9553444" cy="354317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Method 2: Iterative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Optimiz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. via Gradient Descent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61BDB1-8498-4D8E-A9BA-AA908FA0FB4D}"/>
                  </a:ext>
                </a:extLst>
              </p:cNvPr>
              <p:cNvSpPr txBox="1"/>
              <p:nvPr/>
            </p:nvSpPr>
            <p:spPr>
              <a:xfrm>
                <a:off x="263645" y="3232714"/>
                <a:ext cx="9294769" cy="3421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Initialize </a:t>
                </a:r>
                <a14:m>
                  <m:oMath xmlns:m="http://schemas.openxmlformats.org/officeDocument/2006/math">
                    <m:r>
                      <a:rPr lang="en-IN" sz="2800" b="1" i="1" dirty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IN" sz="2800" dirty="0">
                  <a:latin typeface="Abadi Extra Light" panose="020B0204020104020204" pitchFamily="34" charset="0"/>
                </a:endParaRPr>
              </a:p>
              <a:p>
                <a:endParaRPr lang="en-IN" sz="28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For iteration </a:t>
                </a:r>
                <a14:m>
                  <m:oMath xmlns:m="http://schemas.openxmlformats.org/officeDocument/2006/math">
                    <m:r>
                      <a:rPr lang="en-IN" sz="28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sz="2800" i="1" dirty="0">
                        <a:latin typeface="Cambria Math" panose="02040503050406030204" pitchFamily="18" charset="0"/>
                      </a:rPr>
                      <m:t>=0,1,2,… </m:t>
                    </m:r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(or until convergence)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Calculate the gradient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N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using the current iterates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IN" sz="2800" dirty="0">
                  <a:latin typeface="Abadi Extra Light" panose="020B0204020104020204" pitchFamily="34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Set the learning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2800" dirty="0">
                    <a:latin typeface="Abadi Extra Light" panose="020B0204020104020204" pitchFamily="34" charset="0"/>
                  </a:rPr>
                  <a:t> 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800" dirty="0">
                    <a:latin typeface="Abadi Extra Light" panose="020B0204020104020204" pitchFamily="34" charset="0"/>
                  </a:rPr>
                  <a:t>Move in the </a:t>
                </a:r>
                <a:r>
                  <a:rPr lang="en-IN" sz="2800" u="sng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opposite</a:t>
                </a:r>
                <a:r>
                  <a:rPr lang="en-IN" sz="28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 direction of gradient</a:t>
                </a:r>
              </a:p>
              <a:p>
                <a:endParaRPr lang="en-IN" sz="2800" dirty="0">
                  <a:latin typeface="Abadi Extra Light" panose="020B0204020104020204" pitchFamily="34" charset="0"/>
                </a:endParaRPr>
              </a:p>
              <a:p>
                <a:endParaRPr lang="en-IN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361BDB1-8498-4D8E-A9BA-AA908FA0F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" y="3232714"/>
                <a:ext cx="9294769" cy="3421321"/>
              </a:xfrm>
              <a:prstGeom prst="rect">
                <a:avLst/>
              </a:prstGeom>
              <a:blipFill>
                <a:blip r:embed="rId3" cstate="print"/>
                <a:stretch>
                  <a:fillRect l="-1115" t="-10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FD0FB6-545B-4361-951B-9C3E5285FE0A}"/>
              </a:ext>
            </a:extLst>
          </p:cNvPr>
          <p:cNvSpPr txBox="1"/>
          <p:nvPr/>
        </p:nvSpPr>
        <p:spPr>
          <a:xfrm>
            <a:off x="2960633" y="2445660"/>
            <a:ext cx="3431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Gradient Descent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F23DD4-E1B0-48F7-BF79-FD5F795F396A}"/>
                  </a:ext>
                </a:extLst>
              </p:cNvPr>
              <p:cNvSpPr txBox="1"/>
              <p:nvPr/>
            </p:nvSpPr>
            <p:spPr>
              <a:xfrm>
                <a:off x="2400588" y="5969788"/>
                <a:ext cx="5643321" cy="577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3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IN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I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p>
                        <m:sSupPr>
                          <m:ctrlPr>
                            <a:rPr lang="en-IN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IN" sz="36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5F23DD4-E1B0-48F7-BF79-FD5F795F3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588" y="5969788"/>
                <a:ext cx="5643321" cy="57708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956E955-94FC-414D-8E05-8ADB19D8F80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034612" y="875232"/>
            <a:ext cx="1004822" cy="965223"/>
          </a:xfrm>
          <a:prstGeom prst="rect">
            <a:avLst/>
          </a:prstGeom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xmlns="" id="{227F033F-433F-4F4D-BE1B-80F1265E3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45" y="825382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xmlns="" id="{1B461682-2246-4FF9-8239-1913F8761C02}"/>
              </a:ext>
            </a:extLst>
          </p:cNvPr>
          <p:cNvSpPr/>
          <p:nvPr/>
        </p:nvSpPr>
        <p:spPr>
          <a:xfrm>
            <a:off x="1664264" y="925295"/>
            <a:ext cx="2489272" cy="857339"/>
          </a:xfrm>
          <a:prstGeom prst="wedgeRectCallout">
            <a:avLst>
              <a:gd name="adj1" fmla="val -78037"/>
              <a:gd name="adj2" fmla="val 246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  <a:latin typeface="Abadi Extra Light" panose="020B0204020104020204" pitchFamily="34" charset="0"/>
              </a:rPr>
              <a:t>Can I used this approach to solve </a:t>
            </a:r>
            <a:r>
              <a:rPr lang="en-IN" dirty="0">
                <a:solidFill>
                  <a:srgbClr val="0000FF"/>
                </a:solidFill>
                <a:latin typeface="Abadi Extra Light" panose="020B0204020104020204" pitchFamily="34" charset="0"/>
              </a:rPr>
              <a:t>maximization</a:t>
            </a:r>
            <a:r>
              <a:rPr lang="en-IN" dirty="0">
                <a:solidFill>
                  <a:schemeClr val="tx1"/>
                </a:solidFill>
                <a:latin typeface="Abadi Extra Light" panose="020B0204020104020204" pitchFamily="34" charset="0"/>
              </a:rPr>
              <a:t> problems?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4F93E2DA-BE44-4322-A0CF-6082F1991C6F}"/>
              </a:ext>
            </a:extLst>
          </p:cNvPr>
          <p:cNvSpPr/>
          <p:nvPr/>
        </p:nvSpPr>
        <p:spPr>
          <a:xfrm>
            <a:off x="7644778" y="844538"/>
            <a:ext cx="3310727" cy="857339"/>
          </a:xfrm>
          <a:prstGeom prst="wedgeRectCallout">
            <a:avLst>
              <a:gd name="adj1" fmla="val 66528"/>
              <a:gd name="adj2" fmla="val 10706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Iterative sinc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e it requires several steps/iterations to find the optimal solution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xmlns="" id="{3E14E94A-384C-46A9-9468-15FFCA3FD4AC}"/>
              </a:ext>
            </a:extLst>
          </p:cNvPr>
          <p:cNvSpPr/>
          <p:nvPr/>
        </p:nvSpPr>
        <p:spPr>
          <a:xfrm>
            <a:off x="7559228" y="1791394"/>
            <a:ext cx="2489272" cy="923291"/>
          </a:xfrm>
          <a:prstGeom prst="wedgeRectCallout">
            <a:avLst>
              <a:gd name="adj1" fmla="val 39147"/>
              <a:gd name="adj2" fmla="val -6221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For convex functions, GD will converge to the global minima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304D4AF2-39FC-435B-9190-1D6728ABF834}"/>
              </a:ext>
            </a:extLst>
          </p:cNvPr>
          <p:cNvSpPr/>
          <p:nvPr/>
        </p:nvSpPr>
        <p:spPr>
          <a:xfrm>
            <a:off x="10100330" y="1931538"/>
            <a:ext cx="2036469" cy="955376"/>
          </a:xfrm>
          <a:prstGeom prst="wedgeRectCallout">
            <a:avLst>
              <a:gd name="adj1" fmla="val 16541"/>
              <a:gd name="adj2" fmla="val -9788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Good initialization needed for non-convex functions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Speech Bubble: Rectangle 24">
                <a:extLst>
                  <a:ext uri="{FF2B5EF4-FFF2-40B4-BE49-F238E27FC236}">
                    <a16:creationId xmlns:a16="http://schemas.microsoft.com/office/drawing/2014/main" id="{11E16B45-4EC6-4617-8837-7F31714631C0}"/>
                  </a:ext>
                </a:extLst>
              </p:cNvPr>
              <p:cNvSpPr/>
              <p:nvPr/>
            </p:nvSpPr>
            <p:spPr>
              <a:xfrm>
                <a:off x="4584425" y="867476"/>
                <a:ext cx="2843866" cy="972979"/>
              </a:xfrm>
              <a:prstGeom prst="wedgeRectCallout">
                <a:avLst>
                  <a:gd name="adj1" fmla="val 59402"/>
                  <a:gd name="adj2" fmla="val -26566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0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For max. problems we can </a:t>
                </a:r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u</a:t>
                </a:r>
                <a:r>
                  <a:rPr lang="en-IN" sz="20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se gradient </a:t>
                </a:r>
                <a:r>
                  <a:rPr lang="en-IN" sz="2000" b="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ascent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I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p>
                        <m:sSupPr>
                          <m:ctrlP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IN" sz="2000" b="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5" name="Speech Bubble: 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1E16B45-4EC6-4617-8837-7F31714631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25" y="867476"/>
                <a:ext cx="2843866" cy="972979"/>
              </a:xfrm>
              <a:prstGeom prst="wedgeRectCallout">
                <a:avLst>
                  <a:gd name="adj1" fmla="val 59402"/>
                  <a:gd name="adj2" fmla="val -26566"/>
                </a:avLst>
              </a:prstGeom>
              <a:blipFill>
                <a:blip r:embed="rId7" cstate="print"/>
                <a:stretch>
                  <a:fillRect l="-1748" t="-4938" b="-6173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xmlns="" id="{79C018A7-1832-417B-97F6-5479CE08FAAB}"/>
              </a:ext>
            </a:extLst>
          </p:cNvPr>
          <p:cNvSpPr/>
          <p:nvPr/>
        </p:nvSpPr>
        <p:spPr>
          <a:xfrm>
            <a:off x="9766745" y="2977997"/>
            <a:ext cx="2366633" cy="1889549"/>
          </a:xfrm>
          <a:prstGeom prst="wedgeRectCallout">
            <a:avLst>
              <a:gd name="adj1" fmla="val 37961"/>
              <a:gd name="adj2" fmla="val -56941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The learning rate very imp. Should be set carefully (fixed or chosen adaptively). Will discuss some strategies later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xmlns="" id="{5314CBF7-2422-4D7A-94FF-9BDB42E6CACE}"/>
              </a:ext>
            </a:extLst>
          </p:cNvPr>
          <p:cNvSpPr/>
          <p:nvPr/>
        </p:nvSpPr>
        <p:spPr>
          <a:xfrm>
            <a:off x="4561661" y="1913991"/>
            <a:ext cx="2843866" cy="646330"/>
          </a:xfrm>
          <a:prstGeom prst="wedgeRectCallout">
            <a:avLst>
              <a:gd name="adj1" fmla="val -2075"/>
              <a:gd name="adj2" fmla="val -62695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Will move </a:t>
            </a:r>
            <a:r>
              <a:rPr lang="en-IN" sz="2000" b="0" u="sng" dirty="0">
                <a:solidFill>
                  <a:schemeClr val="tx1"/>
                </a:solidFill>
                <a:latin typeface="Abadi Extra Light" panose="020B0204020104020204" pitchFamily="34" charset="0"/>
              </a:rPr>
              <a:t>in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the direction of the gradient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xmlns="" id="{58E76AF8-9AFC-4978-8C1C-F7B5C75072B5}"/>
              </a:ext>
            </a:extLst>
          </p:cNvPr>
          <p:cNvSpPr/>
          <p:nvPr/>
        </p:nvSpPr>
        <p:spPr>
          <a:xfrm>
            <a:off x="7267066" y="5011580"/>
            <a:ext cx="2191488" cy="646330"/>
          </a:xfrm>
          <a:prstGeom prst="wedgeRectCallout">
            <a:avLst>
              <a:gd name="adj1" fmla="val -73174"/>
              <a:gd name="adj2" fmla="val 30113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Will see the justification shortly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xmlns="" id="{6002F297-7F63-4BFA-8970-E5B5F9AACF96}"/>
              </a:ext>
            </a:extLst>
          </p:cNvPr>
          <p:cNvSpPr/>
          <p:nvPr/>
        </p:nvSpPr>
        <p:spPr>
          <a:xfrm>
            <a:off x="9828657" y="4990047"/>
            <a:ext cx="2366633" cy="1543546"/>
          </a:xfrm>
          <a:prstGeom prst="wedgeRectCallout">
            <a:avLst>
              <a:gd name="adj1" fmla="val 33015"/>
              <a:gd name="adj2" fmla="val -73481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Sometimes may be tricky to to as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sess convergence? Will see some methods later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xmlns="" id="{A4A038AF-50A7-4B90-80B2-7AA78C35BE65}"/>
              </a:ext>
            </a:extLst>
          </p:cNvPr>
          <p:cNvSpPr/>
          <p:nvPr/>
        </p:nvSpPr>
        <p:spPr>
          <a:xfrm>
            <a:off x="75817" y="1907171"/>
            <a:ext cx="2753879" cy="869798"/>
          </a:xfrm>
          <a:prstGeom prst="wedgeRectCallout">
            <a:avLst>
              <a:gd name="adj1" fmla="val 59679"/>
              <a:gd name="adj2" fmla="val 4147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Fact: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Gradient gives the direction of </a:t>
            </a:r>
            <a:r>
              <a:rPr lang="en-IN" sz="2000" b="1" dirty="0">
                <a:solidFill>
                  <a:srgbClr val="00B050"/>
                </a:solidFill>
                <a:latin typeface="Abadi Extra Light" panose="020B0204020104020204" pitchFamily="34" charset="0"/>
              </a:rPr>
              <a:t>steepest change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in function’s value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654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20761"/>
    </mc:Choice>
    <mc:Fallback>
      <p:transition spd="slow" advTm="320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8" grpId="0" animBg="1"/>
      <p:bldP spid="22" grpId="0" animBg="1"/>
      <p:bldP spid="17" grpId="0" animBg="1"/>
      <p:bldP spid="20" grpId="0" animBg="1"/>
      <p:bldP spid="15" grpId="0" animBg="1"/>
      <p:bldP spid="25" grpId="0" animBg="1"/>
      <p:bldP spid="16" grpId="0" animBg="1"/>
      <p:bldP spid="23" grpId="0" animBg="1"/>
      <p:bldP spid="26" grpId="0" animBg="1"/>
      <p:bldP spid="26" grpId="1" animBg="1"/>
      <p:bldP spid="18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Gradient Descent: An Illustration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xmlns="" id="{A9729E63-1B7D-4E5E-9701-D2ABD159BA43}"/>
              </a:ext>
            </a:extLst>
          </p:cNvPr>
          <p:cNvCxnSpPr>
            <a:cxnSpLocks/>
          </p:cNvCxnSpPr>
          <p:nvPr/>
        </p:nvCxnSpPr>
        <p:spPr>
          <a:xfrm flipH="1" flipV="1">
            <a:off x="1002047" y="1207031"/>
            <a:ext cx="68511" cy="37629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xmlns="" id="{ACD538AC-BF7C-463B-837C-71281DC87614}"/>
              </a:ext>
            </a:extLst>
          </p:cNvPr>
          <p:cNvCxnSpPr>
            <a:cxnSpLocks/>
          </p:cNvCxnSpPr>
          <p:nvPr/>
        </p:nvCxnSpPr>
        <p:spPr>
          <a:xfrm flipV="1">
            <a:off x="911167" y="4684731"/>
            <a:ext cx="6340678" cy="685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xmlns="" id="{4F206BED-726A-49B8-9FAF-0452A2F48EB4}"/>
              </a:ext>
            </a:extLst>
          </p:cNvPr>
          <p:cNvSpPr/>
          <p:nvPr/>
        </p:nvSpPr>
        <p:spPr>
          <a:xfrm>
            <a:off x="1253718" y="1651646"/>
            <a:ext cx="5243114" cy="2676976"/>
          </a:xfrm>
          <a:custGeom>
            <a:avLst/>
            <a:gdLst>
              <a:gd name="connsiteX0" fmla="*/ 0 w 3129094"/>
              <a:gd name="connsiteY0" fmla="*/ 0 h 2084689"/>
              <a:gd name="connsiteX1" fmla="*/ 327171 w 3129094"/>
              <a:gd name="connsiteY1" fmla="*/ 1275127 h 2084689"/>
              <a:gd name="connsiteX2" fmla="*/ 1023457 w 3129094"/>
              <a:gd name="connsiteY2" fmla="*/ 293615 h 2084689"/>
              <a:gd name="connsiteX3" fmla="*/ 1803633 w 3129094"/>
              <a:gd name="connsiteY3" fmla="*/ 2080470 h 2084689"/>
              <a:gd name="connsiteX4" fmla="*/ 2323751 w 3129094"/>
              <a:gd name="connsiteY4" fmla="*/ 780176 h 2084689"/>
              <a:gd name="connsiteX5" fmla="*/ 3129094 w 3129094"/>
              <a:gd name="connsiteY5" fmla="*/ 461395 h 2084689"/>
              <a:gd name="connsiteX6" fmla="*/ 3129094 w 3129094"/>
              <a:gd name="connsiteY6" fmla="*/ 461395 h 2084689"/>
              <a:gd name="connsiteX0" fmla="*/ 0 w 3198424"/>
              <a:gd name="connsiteY0" fmla="*/ 0 h 2054993"/>
              <a:gd name="connsiteX1" fmla="*/ 396501 w 3198424"/>
              <a:gd name="connsiteY1" fmla="*/ 1245431 h 2054993"/>
              <a:gd name="connsiteX2" fmla="*/ 1092787 w 3198424"/>
              <a:gd name="connsiteY2" fmla="*/ 263919 h 2054993"/>
              <a:gd name="connsiteX3" fmla="*/ 1872963 w 3198424"/>
              <a:gd name="connsiteY3" fmla="*/ 2050774 h 2054993"/>
              <a:gd name="connsiteX4" fmla="*/ 2393081 w 3198424"/>
              <a:gd name="connsiteY4" fmla="*/ 750480 h 2054993"/>
              <a:gd name="connsiteX5" fmla="*/ 3198424 w 3198424"/>
              <a:gd name="connsiteY5" fmla="*/ 431699 h 2054993"/>
              <a:gd name="connsiteX6" fmla="*/ 3198424 w 3198424"/>
              <a:gd name="connsiteY6" fmla="*/ 431699 h 2054993"/>
              <a:gd name="connsiteX0" fmla="*/ 0 w 3198424"/>
              <a:gd name="connsiteY0" fmla="*/ 0 h 2083639"/>
              <a:gd name="connsiteX1" fmla="*/ 812481 w 3198424"/>
              <a:gd name="connsiteY1" fmla="*/ 2082870 h 2083639"/>
              <a:gd name="connsiteX2" fmla="*/ 1092787 w 3198424"/>
              <a:gd name="connsiteY2" fmla="*/ 263919 h 2083639"/>
              <a:gd name="connsiteX3" fmla="*/ 1872963 w 3198424"/>
              <a:gd name="connsiteY3" fmla="*/ 2050774 h 2083639"/>
              <a:gd name="connsiteX4" fmla="*/ 2393081 w 3198424"/>
              <a:gd name="connsiteY4" fmla="*/ 750480 h 2083639"/>
              <a:gd name="connsiteX5" fmla="*/ 3198424 w 3198424"/>
              <a:gd name="connsiteY5" fmla="*/ 431699 h 2083639"/>
              <a:gd name="connsiteX6" fmla="*/ 3198424 w 3198424"/>
              <a:gd name="connsiteY6" fmla="*/ 431699 h 2083639"/>
              <a:gd name="connsiteX0" fmla="*/ 0 w 3198424"/>
              <a:gd name="connsiteY0" fmla="*/ 0 h 2156248"/>
              <a:gd name="connsiteX1" fmla="*/ 812481 w 3198424"/>
              <a:gd name="connsiteY1" fmla="*/ 2082870 h 2156248"/>
              <a:gd name="connsiteX2" fmla="*/ 1092787 w 3198424"/>
              <a:gd name="connsiteY2" fmla="*/ 263919 h 2156248"/>
              <a:gd name="connsiteX3" fmla="*/ 1872963 w 3198424"/>
              <a:gd name="connsiteY3" fmla="*/ 2050774 h 2156248"/>
              <a:gd name="connsiteX4" fmla="*/ 2393081 w 3198424"/>
              <a:gd name="connsiteY4" fmla="*/ 750480 h 2156248"/>
              <a:gd name="connsiteX5" fmla="*/ 3198424 w 3198424"/>
              <a:gd name="connsiteY5" fmla="*/ 431699 h 2156248"/>
              <a:gd name="connsiteX6" fmla="*/ 3198424 w 3198424"/>
              <a:gd name="connsiteY6" fmla="*/ 431699 h 2156248"/>
              <a:gd name="connsiteX0" fmla="*/ 0 w 3198424"/>
              <a:gd name="connsiteY0" fmla="*/ 0 h 2083639"/>
              <a:gd name="connsiteX1" fmla="*/ 812481 w 3198424"/>
              <a:gd name="connsiteY1" fmla="*/ 2082870 h 2083639"/>
              <a:gd name="connsiteX2" fmla="*/ 1092787 w 3198424"/>
              <a:gd name="connsiteY2" fmla="*/ 263919 h 2083639"/>
              <a:gd name="connsiteX3" fmla="*/ 1872963 w 3198424"/>
              <a:gd name="connsiteY3" fmla="*/ 2050774 h 2083639"/>
              <a:gd name="connsiteX4" fmla="*/ 2393081 w 3198424"/>
              <a:gd name="connsiteY4" fmla="*/ 750480 h 2083639"/>
              <a:gd name="connsiteX5" fmla="*/ 3198424 w 3198424"/>
              <a:gd name="connsiteY5" fmla="*/ 431699 h 2083639"/>
              <a:gd name="connsiteX6" fmla="*/ 3198424 w 3198424"/>
              <a:gd name="connsiteY6" fmla="*/ 431699 h 2083639"/>
              <a:gd name="connsiteX0" fmla="*/ 0 w 3198424"/>
              <a:gd name="connsiteY0" fmla="*/ 0 h 2083646"/>
              <a:gd name="connsiteX1" fmla="*/ 812481 w 3198424"/>
              <a:gd name="connsiteY1" fmla="*/ 2082870 h 2083646"/>
              <a:gd name="connsiteX2" fmla="*/ 1092787 w 3198424"/>
              <a:gd name="connsiteY2" fmla="*/ 263919 h 2083646"/>
              <a:gd name="connsiteX3" fmla="*/ 1872963 w 3198424"/>
              <a:gd name="connsiteY3" fmla="*/ 2050774 h 2083646"/>
              <a:gd name="connsiteX4" fmla="*/ 2393081 w 3198424"/>
              <a:gd name="connsiteY4" fmla="*/ 750480 h 2083646"/>
              <a:gd name="connsiteX5" fmla="*/ 3198424 w 3198424"/>
              <a:gd name="connsiteY5" fmla="*/ 431699 h 2083646"/>
              <a:gd name="connsiteX6" fmla="*/ 3198424 w 3198424"/>
              <a:gd name="connsiteY6" fmla="*/ 431699 h 2083646"/>
              <a:gd name="connsiteX0" fmla="*/ 0 w 3198424"/>
              <a:gd name="connsiteY0" fmla="*/ 0 h 2083656"/>
              <a:gd name="connsiteX1" fmla="*/ 812481 w 3198424"/>
              <a:gd name="connsiteY1" fmla="*/ 2082870 h 2083656"/>
              <a:gd name="connsiteX2" fmla="*/ 1092787 w 3198424"/>
              <a:gd name="connsiteY2" fmla="*/ 263919 h 2083656"/>
              <a:gd name="connsiteX3" fmla="*/ 1872963 w 3198424"/>
              <a:gd name="connsiteY3" fmla="*/ 2050774 h 2083656"/>
              <a:gd name="connsiteX4" fmla="*/ 2393081 w 3198424"/>
              <a:gd name="connsiteY4" fmla="*/ 750480 h 2083656"/>
              <a:gd name="connsiteX5" fmla="*/ 3198424 w 3198424"/>
              <a:gd name="connsiteY5" fmla="*/ 431699 h 2083656"/>
              <a:gd name="connsiteX6" fmla="*/ 3198424 w 3198424"/>
              <a:gd name="connsiteY6" fmla="*/ 431699 h 2083656"/>
              <a:gd name="connsiteX0" fmla="*/ 0 w 3198424"/>
              <a:gd name="connsiteY0" fmla="*/ 0 h 2084782"/>
              <a:gd name="connsiteX1" fmla="*/ 812481 w 3198424"/>
              <a:gd name="connsiteY1" fmla="*/ 2082870 h 2084782"/>
              <a:gd name="connsiteX2" fmla="*/ 1545743 w 3198424"/>
              <a:gd name="connsiteY2" fmla="*/ 400523 h 2084782"/>
              <a:gd name="connsiteX3" fmla="*/ 1872963 w 3198424"/>
              <a:gd name="connsiteY3" fmla="*/ 2050774 h 2084782"/>
              <a:gd name="connsiteX4" fmla="*/ 2393081 w 3198424"/>
              <a:gd name="connsiteY4" fmla="*/ 750480 h 2084782"/>
              <a:gd name="connsiteX5" fmla="*/ 3198424 w 3198424"/>
              <a:gd name="connsiteY5" fmla="*/ 431699 h 2084782"/>
              <a:gd name="connsiteX6" fmla="*/ 3198424 w 3198424"/>
              <a:gd name="connsiteY6" fmla="*/ 431699 h 2084782"/>
              <a:gd name="connsiteX0" fmla="*/ 0 w 3198424"/>
              <a:gd name="connsiteY0" fmla="*/ 0 h 2053031"/>
              <a:gd name="connsiteX1" fmla="*/ 770883 w 3198424"/>
              <a:gd name="connsiteY1" fmla="*/ 1910631 h 2053031"/>
              <a:gd name="connsiteX2" fmla="*/ 1545743 w 3198424"/>
              <a:gd name="connsiteY2" fmla="*/ 400523 h 2053031"/>
              <a:gd name="connsiteX3" fmla="*/ 1872963 w 3198424"/>
              <a:gd name="connsiteY3" fmla="*/ 2050774 h 2053031"/>
              <a:gd name="connsiteX4" fmla="*/ 2393081 w 3198424"/>
              <a:gd name="connsiteY4" fmla="*/ 750480 h 2053031"/>
              <a:gd name="connsiteX5" fmla="*/ 3198424 w 3198424"/>
              <a:gd name="connsiteY5" fmla="*/ 431699 h 2053031"/>
              <a:gd name="connsiteX6" fmla="*/ 3198424 w 3198424"/>
              <a:gd name="connsiteY6" fmla="*/ 431699 h 2053031"/>
              <a:gd name="connsiteX0" fmla="*/ 0 w 3198424"/>
              <a:gd name="connsiteY0" fmla="*/ 0 h 2053031"/>
              <a:gd name="connsiteX1" fmla="*/ 770883 w 3198424"/>
              <a:gd name="connsiteY1" fmla="*/ 1910631 h 2053031"/>
              <a:gd name="connsiteX2" fmla="*/ 1545743 w 3198424"/>
              <a:gd name="connsiteY2" fmla="*/ 400523 h 2053031"/>
              <a:gd name="connsiteX3" fmla="*/ 1872963 w 3198424"/>
              <a:gd name="connsiteY3" fmla="*/ 2050774 h 2053031"/>
              <a:gd name="connsiteX4" fmla="*/ 2393081 w 3198424"/>
              <a:gd name="connsiteY4" fmla="*/ 750480 h 2053031"/>
              <a:gd name="connsiteX5" fmla="*/ 3198424 w 3198424"/>
              <a:gd name="connsiteY5" fmla="*/ 431699 h 2053031"/>
              <a:gd name="connsiteX6" fmla="*/ 3198424 w 3198424"/>
              <a:gd name="connsiteY6" fmla="*/ 431699 h 2053031"/>
              <a:gd name="connsiteX0" fmla="*/ 0 w 3198424"/>
              <a:gd name="connsiteY0" fmla="*/ 0 h 1927052"/>
              <a:gd name="connsiteX1" fmla="*/ 770883 w 3198424"/>
              <a:gd name="connsiteY1" fmla="*/ 1910631 h 1927052"/>
              <a:gd name="connsiteX2" fmla="*/ 1545743 w 3198424"/>
              <a:gd name="connsiteY2" fmla="*/ 400523 h 1927052"/>
              <a:gd name="connsiteX3" fmla="*/ 2080953 w 3198424"/>
              <a:gd name="connsiteY3" fmla="*/ 1421210 h 1927052"/>
              <a:gd name="connsiteX4" fmla="*/ 2393081 w 3198424"/>
              <a:gd name="connsiteY4" fmla="*/ 750480 h 1927052"/>
              <a:gd name="connsiteX5" fmla="*/ 3198424 w 3198424"/>
              <a:gd name="connsiteY5" fmla="*/ 431699 h 1927052"/>
              <a:gd name="connsiteX6" fmla="*/ 3198424 w 3198424"/>
              <a:gd name="connsiteY6" fmla="*/ 431699 h 1927052"/>
              <a:gd name="connsiteX0" fmla="*/ 0 w 3285223"/>
              <a:gd name="connsiteY0" fmla="*/ 0 h 1927052"/>
              <a:gd name="connsiteX1" fmla="*/ 770883 w 3285223"/>
              <a:gd name="connsiteY1" fmla="*/ 1910631 h 1927052"/>
              <a:gd name="connsiteX2" fmla="*/ 1545743 w 3285223"/>
              <a:gd name="connsiteY2" fmla="*/ 400523 h 1927052"/>
              <a:gd name="connsiteX3" fmla="*/ 2080953 w 3285223"/>
              <a:gd name="connsiteY3" fmla="*/ 1421210 h 1927052"/>
              <a:gd name="connsiteX4" fmla="*/ 2393081 w 3285223"/>
              <a:gd name="connsiteY4" fmla="*/ 750480 h 1927052"/>
              <a:gd name="connsiteX5" fmla="*/ 3198424 w 3285223"/>
              <a:gd name="connsiteY5" fmla="*/ 431699 h 1927052"/>
              <a:gd name="connsiteX6" fmla="*/ 3281620 w 3285223"/>
              <a:gd name="connsiteY6" fmla="*/ 384185 h 1927052"/>
              <a:gd name="connsiteX0" fmla="*/ 0 w 3198424"/>
              <a:gd name="connsiteY0" fmla="*/ 0 h 1927052"/>
              <a:gd name="connsiteX1" fmla="*/ 770883 w 3198424"/>
              <a:gd name="connsiteY1" fmla="*/ 1910631 h 1927052"/>
              <a:gd name="connsiteX2" fmla="*/ 1545743 w 3198424"/>
              <a:gd name="connsiteY2" fmla="*/ 400523 h 1927052"/>
              <a:gd name="connsiteX3" fmla="*/ 2080953 w 3198424"/>
              <a:gd name="connsiteY3" fmla="*/ 1421210 h 1927052"/>
              <a:gd name="connsiteX4" fmla="*/ 2393081 w 3198424"/>
              <a:gd name="connsiteY4" fmla="*/ 750480 h 1927052"/>
              <a:gd name="connsiteX5" fmla="*/ 3198424 w 3198424"/>
              <a:gd name="connsiteY5" fmla="*/ 431699 h 1927052"/>
              <a:gd name="connsiteX0" fmla="*/ 0 w 2888750"/>
              <a:gd name="connsiteY0" fmla="*/ 0 h 1927052"/>
              <a:gd name="connsiteX1" fmla="*/ 770883 w 2888750"/>
              <a:gd name="connsiteY1" fmla="*/ 1910631 h 1927052"/>
              <a:gd name="connsiteX2" fmla="*/ 1545743 w 2888750"/>
              <a:gd name="connsiteY2" fmla="*/ 400523 h 1927052"/>
              <a:gd name="connsiteX3" fmla="*/ 2080953 w 2888750"/>
              <a:gd name="connsiteY3" fmla="*/ 1421210 h 1927052"/>
              <a:gd name="connsiteX4" fmla="*/ 2393081 w 2888750"/>
              <a:gd name="connsiteY4" fmla="*/ 750480 h 1927052"/>
              <a:gd name="connsiteX5" fmla="*/ 2888750 w 2888750"/>
              <a:gd name="connsiteY5" fmla="*/ 532666 h 1927052"/>
              <a:gd name="connsiteX0" fmla="*/ 0 w 2888750"/>
              <a:gd name="connsiteY0" fmla="*/ 0 h 1927052"/>
              <a:gd name="connsiteX1" fmla="*/ 770883 w 2888750"/>
              <a:gd name="connsiteY1" fmla="*/ 1910631 h 1927052"/>
              <a:gd name="connsiteX2" fmla="*/ 1545743 w 2888750"/>
              <a:gd name="connsiteY2" fmla="*/ 400523 h 1927052"/>
              <a:gd name="connsiteX3" fmla="*/ 2080953 w 2888750"/>
              <a:gd name="connsiteY3" fmla="*/ 1421210 h 1927052"/>
              <a:gd name="connsiteX4" fmla="*/ 2393081 w 2888750"/>
              <a:gd name="connsiteY4" fmla="*/ 750480 h 1927052"/>
              <a:gd name="connsiteX5" fmla="*/ 2888750 w 2888750"/>
              <a:gd name="connsiteY5" fmla="*/ 532666 h 1927052"/>
              <a:gd name="connsiteX0" fmla="*/ 0 w 2888750"/>
              <a:gd name="connsiteY0" fmla="*/ 0 h 1868277"/>
              <a:gd name="connsiteX1" fmla="*/ 807859 w 2888750"/>
              <a:gd name="connsiteY1" fmla="*/ 1851238 h 1868277"/>
              <a:gd name="connsiteX2" fmla="*/ 1545743 w 2888750"/>
              <a:gd name="connsiteY2" fmla="*/ 400523 h 1868277"/>
              <a:gd name="connsiteX3" fmla="*/ 2080953 w 2888750"/>
              <a:gd name="connsiteY3" fmla="*/ 1421210 h 1868277"/>
              <a:gd name="connsiteX4" fmla="*/ 2393081 w 2888750"/>
              <a:gd name="connsiteY4" fmla="*/ 750480 h 1868277"/>
              <a:gd name="connsiteX5" fmla="*/ 2888750 w 2888750"/>
              <a:gd name="connsiteY5" fmla="*/ 532666 h 1868277"/>
              <a:gd name="connsiteX0" fmla="*/ 0 w 2888750"/>
              <a:gd name="connsiteY0" fmla="*/ 0 h 1878883"/>
              <a:gd name="connsiteX1" fmla="*/ 807859 w 2888750"/>
              <a:gd name="connsiteY1" fmla="*/ 1851238 h 1878883"/>
              <a:gd name="connsiteX2" fmla="*/ 1545743 w 2888750"/>
              <a:gd name="connsiteY2" fmla="*/ 400523 h 1878883"/>
              <a:gd name="connsiteX3" fmla="*/ 2080953 w 2888750"/>
              <a:gd name="connsiteY3" fmla="*/ 1421210 h 1878883"/>
              <a:gd name="connsiteX4" fmla="*/ 2393081 w 2888750"/>
              <a:gd name="connsiteY4" fmla="*/ 750480 h 1878883"/>
              <a:gd name="connsiteX5" fmla="*/ 2888750 w 2888750"/>
              <a:gd name="connsiteY5" fmla="*/ 532666 h 1878883"/>
              <a:gd name="connsiteX0" fmla="*/ 0 w 2888750"/>
              <a:gd name="connsiteY0" fmla="*/ 0 h 1895260"/>
              <a:gd name="connsiteX1" fmla="*/ 807859 w 2888750"/>
              <a:gd name="connsiteY1" fmla="*/ 1851238 h 1895260"/>
              <a:gd name="connsiteX2" fmla="*/ 1545743 w 2888750"/>
              <a:gd name="connsiteY2" fmla="*/ 400523 h 1895260"/>
              <a:gd name="connsiteX3" fmla="*/ 2080953 w 2888750"/>
              <a:gd name="connsiteY3" fmla="*/ 1421210 h 1895260"/>
              <a:gd name="connsiteX4" fmla="*/ 2393081 w 2888750"/>
              <a:gd name="connsiteY4" fmla="*/ 750480 h 1895260"/>
              <a:gd name="connsiteX5" fmla="*/ 2888750 w 2888750"/>
              <a:gd name="connsiteY5" fmla="*/ 532666 h 189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8750" h="1895260">
                <a:moveTo>
                  <a:pt x="0" y="0"/>
                </a:moveTo>
                <a:cubicBezTo>
                  <a:pt x="78297" y="613095"/>
                  <a:pt x="328379" y="2176478"/>
                  <a:pt x="807859" y="1851238"/>
                </a:cubicBezTo>
                <a:cubicBezTo>
                  <a:pt x="1287339" y="1525998"/>
                  <a:pt x="1333561" y="472194"/>
                  <a:pt x="1545743" y="400523"/>
                </a:cubicBezTo>
                <a:cubicBezTo>
                  <a:pt x="1757925" y="328852"/>
                  <a:pt x="1939730" y="1362884"/>
                  <a:pt x="2080953" y="1421210"/>
                </a:cubicBezTo>
                <a:cubicBezTo>
                  <a:pt x="2222176" y="1479536"/>
                  <a:pt x="2258448" y="898571"/>
                  <a:pt x="2393081" y="750480"/>
                </a:cubicBezTo>
                <a:cubicBezTo>
                  <a:pt x="2527714" y="602389"/>
                  <a:pt x="2726794" y="564019"/>
                  <a:pt x="2888750" y="53266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15A6652D-B6BC-47E3-8129-0E6CCFA0A7D8}"/>
              </a:ext>
            </a:extLst>
          </p:cNvPr>
          <p:cNvCxnSpPr>
            <a:cxnSpLocks/>
          </p:cNvCxnSpPr>
          <p:nvPr/>
        </p:nvCxnSpPr>
        <p:spPr>
          <a:xfrm>
            <a:off x="1174108" y="1597461"/>
            <a:ext cx="264861" cy="1145739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82F98B90-84B6-4AAD-86C2-984BD17DE6DA}"/>
              </a:ext>
            </a:extLst>
          </p:cNvPr>
          <p:cNvSpPr/>
          <p:nvPr/>
        </p:nvSpPr>
        <p:spPr>
          <a:xfrm>
            <a:off x="1296358" y="1876050"/>
            <a:ext cx="142611" cy="159392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AEA7B0C2-67A0-46F6-BEB6-5C5C42772428}"/>
              </a:ext>
            </a:extLst>
          </p:cNvPr>
          <p:cNvCxnSpPr>
            <a:cxnSpLocks/>
          </p:cNvCxnSpPr>
          <p:nvPr/>
        </p:nvCxnSpPr>
        <p:spPr>
          <a:xfrm>
            <a:off x="1638236" y="3758723"/>
            <a:ext cx="907383" cy="717554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xmlns="" id="{91E552F6-D77F-42A7-8B2F-7ADEADE362A3}"/>
              </a:ext>
            </a:extLst>
          </p:cNvPr>
          <p:cNvCxnSpPr>
            <a:cxnSpLocks/>
          </p:cNvCxnSpPr>
          <p:nvPr/>
        </p:nvCxnSpPr>
        <p:spPr>
          <a:xfrm flipH="1">
            <a:off x="2615279" y="3910677"/>
            <a:ext cx="639211" cy="51861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330D4990-CC91-41B4-B9D2-014DD0B0B825}"/>
              </a:ext>
            </a:extLst>
          </p:cNvPr>
          <p:cNvSpPr/>
          <p:nvPr/>
        </p:nvSpPr>
        <p:spPr>
          <a:xfrm>
            <a:off x="5654549" y="2475999"/>
            <a:ext cx="142611" cy="159392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88B1FDD-FEAB-4F3A-87D5-64E3A0A46CF0}"/>
              </a:ext>
            </a:extLst>
          </p:cNvPr>
          <p:cNvCxnSpPr>
            <a:cxnSpLocks/>
          </p:cNvCxnSpPr>
          <p:nvPr/>
        </p:nvCxnSpPr>
        <p:spPr>
          <a:xfrm flipH="1">
            <a:off x="5456049" y="2448601"/>
            <a:ext cx="539613" cy="373581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AC3B1A8-4263-4B8A-B1AE-D37358A96E90}"/>
              </a:ext>
            </a:extLst>
          </p:cNvPr>
          <p:cNvCxnSpPr>
            <a:cxnSpLocks/>
          </p:cNvCxnSpPr>
          <p:nvPr/>
        </p:nvCxnSpPr>
        <p:spPr>
          <a:xfrm flipH="1">
            <a:off x="5274627" y="2990489"/>
            <a:ext cx="217071" cy="519446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94A86BC-C947-41EB-B217-941AF9DBC667}"/>
              </a:ext>
            </a:extLst>
          </p:cNvPr>
          <p:cNvCxnSpPr>
            <a:cxnSpLocks/>
          </p:cNvCxnSpPr>
          <p:nvPr/>
        </p:nvCxnSpPr>
        <p:spPr>
          <a:xfrm>
            <a:off x="4711025" y="3244006"/>
            <a:ext cx="189795" cy="361779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AE8CD31-1D19-411F-B168-DFB0BB9A0194}"/>
              </a:ext>
            </a:extLst>
          </p:cNvPr>
          <p:cNvSpPr/>
          <p:nvPr/>
        </p:nvSpPr>
        <p:spPr>
          <a:xfrm>
            <a:off x="2403008" y="4663259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B0D87E-6930-44EC-AE1C-22F6B36D686D}"/>
                  </a:ext>
                </a:extLst>
              </p:cNvPr>
              <p:cNvSpPr txBox="1"/>
              <p:nvPr/>
            </p:nvSpPr>
            <p:spPr>
              <a:xfrm>
                <a:off x="2209026" y="4843432"/>
                <a:ext cx="3253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3B0D87E-6930-44EC-AE1C-22F6B36D6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026" y="4843432"/>
                <a:ext cx="325345" cy="276999"/>
              </a:xfrm>
              <a:prstGeom prst="rect">
                <a:avLst/>
              </a:prstGeom>
              <a:blipFill>
                <a:blip r:embed="rId3" cstate="print"/>
                <a:stretch>
                  <a:fillRect l="-11111" r="-1852" b="-1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5F2F78B-7283-44FE-A0C9-A360C28E3677}"/>
                  </a:ext>
                </a:extLst>
              </p:cNvPr>
              <p:cNvSpPr txBox="1"/>
              <p:nvPr/>
            </p:nvSpPr>
            <p:spPr>
              <a:xfrm>
                <a:off x="1158001" y="4825697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5F2F78B-7283-44FE-A0C9-A360C28E3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01" y="4825697"/>
                <a:ext cx="482440" cy="288477"/>
              </a:xfrm>
              <a:prstGeom prst="rect">
                <a:avLst/>
              </a:prstGeom>
              <a:blipFill>
                <a:blip r:embed="rId4" cstate="print"/>
                <a:stretch>
                  <a:fillRect l="-6329" t="-8511" r="-101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xmlns="" id="{40EE68BA-C676-421D-8154-D58468AE1FC4}"/>
              </a:ext>
            </a:extLst>
          </p:cNvPr>
          <p:cNvSpPr/>
          <p:nvPr/>
        </p:nvSpPr>
        <p:spPr>
          <a:xfrm>
            <a:off x="1296697" y="4684731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340F519D-BE45-42FF-937A-A2FFEA7E5F01}"/>
              </a:ext>
            </a:extLst>
          </p:cNvPr>
          <p:cNvSpPr/>
          <p:nvPr/>
        </p:nvSpPr>
        <p:spPr>
          <a:xfrm>
            <a:off x="1954447" y="4665356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8427B44-95BC-44B7-996A-FFD1ADF770F4}"/>
                  </a:ext>
                </a:extLst>
              </p:cNvPr>
              <p:cNvSpPr txBox="1"/>
              <p:nvPr/>
            </p:nvSpPr>
            <p:spPr>
              <a:xfrm>
                <a:off x="1792651" y="4806329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8427B44-95BC-44B7-996A-FFD1ADF77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651" y="4806329"/>
                <a:ext cx="482440" cy="288477"/>
              </a:xfrm>
              <a:prstGeom prst="rect">
                <a:avLst/>
              </a:prstGeom>
              <a:blipFill>
                <a:blip r:embed="rId5" cstate="print"/>
                <a:stretch>
                  <a:fillRect l="-6329" t="-8333" r="-1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xmlns="" id="{3FA28854-0D0B-4772-968C-0B50567ED9D0}"/>
              </a:ext>
            </a:extLst>
          </p:cNvPr>
          <p:cNvSpPr/>
          <p:nvPr/>
        </p:nvSpPr>
        <p:spPr>
          <a:xfrm>
            <a:off x="2901622" y="4639291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42E4AF1-8B87-42D9-B87B-70DB537DCF9E}"/>
                  </a:ext>
                </a:extLst>
              </p:cNvPr>
              <p:cNvSpPr txBox="1"/>
              <p:nvPr/>
            </p:nvSpPr>
            <p:spPr>
              <a:xfrm>
                <a:off x="2883541" y="4753243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42E4AF1-8B87-42D9-B87B-70DB537DC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541" y="4753243"/>
                <a:ext cx="482440" cy="288477"/>
              </a:xfrm>
              <a:prstGeom prst="rect">
                <a:avLst/>
              </a:prstGeom>
              <a:blipFill>
                <a:blip r:embed="rId6" cstate="print"/>
                <a:stretch>
                  <a:fillRect l="-6329" t="-8511" r="-1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00AFB8-6A32-491B-9033-0A827F58F76C}"/>
                  </a:ext>
                </a:extLst>
              </p:cNvPr>
              <p:cNvSpPr txBox="1"/>
              <p:nvPr/>
            </p:nvSpPr>
            <p:spPr>
              <a:xfrm>
                <a:off x="5797160" y="4740040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800AFB8-6A32-491B-9033-0A827F58F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160" y="4740040"/>
                <a:ext cx="482440" cy="288477"/>
              </a:xfrm>
              <a:prstGeom prst="rect">
                <a:avLst/>
              </a:prstGeom>
              <a:blipFill>
                <a:blip r:embed="rId7" cstate="print"/>
                <a:stretch>
                  <a:fillRect l="-6329" t="-8511" r="-101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xmlns="" id="{5255B978-E872-432B-AB31-63433D684A82}"/>
              </a:ext>
            </a:extLst>
          </p:cNvPr>
          <p:cNvSpPr/>
          <p:nvPr/>
        </p:nvSpPr>
        <p:spPr>
          <a:xfrm>
            <a:off x="5680546" y="4621356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FD5BB1C4-0372-4801-90FA-312A0951847A}"/>
              </a:ext>
            </a:extLst>
          </p:cNvPr>
          <p:cNvSpPr/>
          <p:nvPr/>
        </p:nvSpPr>
        <p:spPr>
          <a:xfrm>
            <a:off x="5313438" y="4631018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6DF9349-2980-468A-826E-E54E36FAEB2B}"/>
                  </a:ext>
                </a:extLst>
              </p:cNvPr>
              <p:cNvSpPr txBox="1"/>
              <p:nvPr/>
            </p:nvSpPr>
            <p:spPr>
              <a:xfrm>
                <a:off x="5358941" y="4797215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DF9349-2980-468A-826E-E54E36FAE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941" y="4797215"/>
                <a:ext cx="482440" cy="288477"/>
              </a:xfrm>
              <a:prstGeom prst="rect">
                <a:avLst/>
              </a:prstGeom>
              <a:blipFill>
                <a:blip r:embed="rId8" cstate="print"/>
                <a:stretch>
                  <a:fillRect l="-6329" t="-8511" r="-1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xmlns="" id="{E1CC9C5F-1DEB-496F-8EC1-F16B91577357}"/>
              </a:ext>
            </a:extLst>
          </p:cNvPr>
          <p:cNvSpPr/>
          <p:nvPr/>
        </p:nvSpPr>
        <p:spPr>
          <a:xfrm>
            <a:off x="4738241" y="4631645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63875001-68DE-42E9-BDF9-8675EDB41877}"/>
              </a:ext>
            </a:extLst>
          </p:cNvPr>
          <p:cNvSpPr/>
          <p:nvPr/>
        </p:nvSpPr>
        <p:spPr>
          <a:xfrm>
            <a:off x="5032755" y="4648812"/>
            <a:ext cx="142611" cy="15939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03D8ABE-90A4-455F-98D5-6C67529746CE}"/>
                  </a:ext>
                </a:extLst>
              </p:cNvPr>
              <p:cNvSpPr txBox="1"/>
              <p:nvPr/>
            </p:nvSpPr>
            <p:spPr>
              <a:xfrm>
                <a:off x="4404672" y="4825695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03D8ABE-90A4-455F-98D5-6C6752974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672" y="4825695"/>
                <a:ext cx="482440" cy="288477"/>
              </a:xfrm>
              <a:prstGeom prst="rect">
                <a:avLst/>
              </a:prstGeom>
              <a:blipFill>
                <a:blip r:embed="rId9" cstate="print"/>
                <a:stretch>
                  <a:fillRect l="-6329" t="-8511" r="-101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763CEAC-6219-46B7-A26F-397B3A8B5122}"/>
                  </a:ext>
                </a:extLst>
              </p:cNvPr>
              <p:cNvSpPr/>
              <p:nvPr/>
            </p:nvSpPr>
            <p:spPr>
              <a:xfrm>
                <a:off x="4868021" y="4785267"/>
                <a:ext cx="5100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763CEAC-6219-46B7-A26F-397B3A8B5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021" y="4785267"/>
                <a:ext cx="510011" cy="369332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B502355C-19FF-4D40-B170-459672BE92EE}"/>
              </a:ext>
            </a:extLst>
          </p:cNvPr>
          <p:cNvCxnSpPr>
            <a:cxnSpLocks/>
          </p:cNvCxnSpPr>
          <p:nvPr/>
        </p:nvCxnSpPr>
        <p:spPr>
          <a:xfrm flipV="1">
            <a:off x="1375246" y="4755010"/>
            <a:ext cx="626935" cy="16502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64A70D1F-6165-4D07-A4D6-3AE39FF1BEAA}"/>
              </a:ext>
            </a:extLst>
          </p:cNvPr>
          <p:cNvCxnSpPr>
            <a:cxnSpLocks/>
            <a:stCxn id="28" idx="2"/>
          </p:cNvCxnSpPr>
          <p:nvPr/>
        </p:nvCxnSpPr>
        <p:spPr>
          <a:xfrm flipV="1">
            <a:off x="1954447" y="4720148"/>
            <a:ext cx="1040134" cy="24904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EA2B4718-6550-42BC-BCFC-F609560DD1FA}"/>
              </a:ext>
            </a:extLst>
          </p:cNvPr>
          <p:cNvCxnSpPr>
            <a:cxnSpLocks/>
          </p:cNvCxnSpPr>
          <p:nvPr/>
        </p:nvCxnSpPr>
        <p:spPr>
          <a:xfrm flipH="1" flipV="1">
            <a:off x="2469588" y="4734975"/>
            <a:ext cx="376559" cy="1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6DE46121-BA5A-4108-B31C-3EF2AB19BEFA}"/>
              </a:ext>
            </a:extLst>
          </p:cNvPr>
          <p:cNvCxnSpPr>
            <a:cxnSpLocks/>
          </p:cNvCxnSpPr>
          <p:nvPr/>
        </p:nvCxnSpPr>
        <p:spPr>
          <a:xfrm flipH="1">
            <a:off x="5311397" y="4702594"/>
            <a:ext cx="483724" cy="9661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1B76CB6B-1DC1-43FA-844A-5BF9A1A1253B}"/>
              </a:ext>
            </a:extLst>
          </p:cNvPr>
          <p:cNvCxnSpPr>
            <a:cxnSpLocks/>
          </p:cNvCxnSpPr>
          <p:nvPr/>
        </p:nvCxnSpPr>
        <p:spPr>
          <a:xfrm flipH="1">
            <a:off x="4755229" y="4721446"/>
            <a:ext cx="575197" cy="627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3F25119F-8645-436C-A7E4-73D23E419F70}"/>
              </a:ext>
            </a:extLst>
          </p:cNvPr>
          <p:cNvCxnSpPr>
            <a:cxnSpLocks/>
          </p:cNvCxnSpPr>
          <p:nvPr/>
        </p:nvCxnSpPr>
        <p:spPr>
          <a:xfrm>
            <a:off x="4820902" y="4702441"/>
            <a:ext cx="383879" cy="8273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xmlns="" id="{FF1F602A-70B7-48EF-B132-5EB692BC1732}"/>
              </a:ext>
            </a:extLst>
          </p:cNvPr>
          <p:cNvSpPr/>
          <p:nvPr/>
        </p:nvSpPr>
        <p:spPr>
          <a:xfrm>
            <a:off x="789120" y="5265171"/>
            <a:ext cx="2094422" cy="648667"/>
          </a:xfrm>
          <a:prstGeom prst="wedgeRectCallout">
            <a:avLst>
              <a:gd name="adj1" fmla="val 25638"/>
              <a:gd name="adj2" fmla="val -7241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Woohoo! 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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Global minima found!!!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xmlns="" id="{2E932A3B-8903-4F9F-9CA9-F10A6ACA684F}"/>
              </a:ext>
            </a:extLst>
          </p:cNvPr>
          <p:cNvSpPr/>
          <p:nvPr/>
        </p:nvSpPr>
        <p:spPr>
          <a:xfrm>
            <a:off x="670316" y="6039651"/>
            <a:ext cx="2695665" cy="648667"/>
          </a:xfrm>
          <a:prstGeom prst="wedgeRectCallout">
            <a:avLst>
              <a:gd name="adj1" fmla="val 2419"/>
              <a:gd name="adj2" fmla="val -7700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GD thanks you for the good initialization 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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A962CEE-7002-4875-A091-79D9D06C9B84}"/>
                  </a:ext>
                </a:extLst>
              </p:cNvPr>
              <p:cNvSpPr txBox="1"/>
              <p:nvPr/>
            </p:nvSpPr>
            <p:spPr>
              <a:xfrm>
                <a:off x="2170492" y="4829039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A962CEE-7002-4875-A091-79D9D06C9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492" y="4829039"/>
                <a:ext cx="482440" cy="288477"/>
              </a:xfrm>
              <a:prstGeom prst="rect">
                <a:avLst/>
              </a:prstGeom>
              <a:blipFill>
                <a:blip r:embed="rId11" cstate="print"/>
                <a:stretch>
                  <a:fillRect l="-6329" t="-8511" r="-1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C8DC10D-AD71-4ADF-87CF-B7C2E2DB3879}"/>
                  </a:ext>
                </a:extLst>
              </p:cNvPr>
              <p:cNvSpPr txBox="1"/>
              <p:nvPr/>
            </p:nvSpPr>
            <p:spPr>
              <a:xfrm>
                <a:off x="4915377" y="4829039"/>
                <a:ext cx="48244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C8DC10D-AD71-4ADF-87CF-B7C2E2DB3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77" y="4829039"/>
                <a:ext cx="482440" cy="288477"/>
              </a:xfrm>
              <a:prstGeom prst="rect">
                <a:avLst/>
              </a:prstGeom>
              <a:blipFill>
                <a:blip r:embed="rId12" cstate="print"/>
                <a:stretch>
                  <a:fillRect l="-6329" t="-8511" r="-1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ar: 5 Points 3">
            <a:extLst>
              <a:ext uri="{FF2B5EF4-FFF2-40B4-BE49-F238E27FC236}">
                <a16:creationId xmlns:a16="http://schemas.microsoft.com/office/drawing/2014/main" xmlns="" id="{2AED08CE-54F3-4D86-B1BB-F11F8540DF8D}"/>
              </a:ext>
            </a:extLst>
          </p:cNvPr>
          <p:cNvSpPr/>
          <p:nvPr/>
        </p:nvSpPr>
        <p:spPr>
          <a:xfrm>
            <a:off x="2369977" y="4640812"/>
            <a:ext cx="193560" cy="188227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xmlns="" id="{902FDE6C-D933-4DE9-9DB8-516BC62D1DE0}"/>
              </a:ext>
            </a:extLst>
          </p:cNvPr>
          <p:cNvSpPr/>
          <p:nvPr/>
        </p:nvSpPr>
        <p:spPr>
          <a:xfrm>
            <a:off x="5002948" y="4631018"/>
            <a:ext cx="193560" cy="18822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Speech Bubble: Rectangle 45">
            <a:extLst>
              <a:ext uri="{FF2B5EF4-FFF2-40B4-BE49-F238E27FC236}">
                <a16:creationId xmlns:a16="http://schemas.microsoft.com/office/drawing/2014/main" xmlns="" id="{B515A7BE-B636-40CA-8AD6-9229ABEC8146}"/>
              </a:ext>
            </a:extLst>
          </p:cNvPr>
          <p:cNvSpPr/>
          <p:nvPr/>
        </p:nvSpPr>
        <p:spPr>
          <a:xfrm>
            <a:off x="3684628" y="5272315"/>
            <a:ext cx="1771421" cy="648667"/>
          </a:xfrm>
          <a:prstGeom prst="wedgeRectCallout">
            <a:avLst>
              <a:gd name="adj1" fmla="val 25638"/>
              <a:gd name="adj2" fmla="val -7241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Stuck at a local minima 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 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Speech Bubble: Rectangle 46">
                <a:extLst>
                  <a:ext uri="{FF2B5EF4-FFF2-40B4-BE49-F238E27FC236}">
                    <a16:creationId xmlns:a16="http://schemas.microsoft.com/office/drawing/2014/main" id="{251DA147-5C9C-445B-9FE3-A4D895967EE0}"/>
                  </a:ext>
                </a:extLst>
              </p:cNvPr>
              <p:cNvSpPr/>
              <p:nvPr/>
            </p:nvSpPr>
            <p:spPr>
              <a:xfrm>
                <a:off x="1638235" y="1012655"/>
                <a:ext cx="3116994" cy="607822"/>
              </a:xfrm>
              <a:prstGeom prst="wedgeRectCallout">
                <a:avLst>
                  <a:gd name="adj1" fmla="val -54192"/>
                  <a:gd name="adj2" fmla="val 89278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Negative gradient here </a:t>
                </a:r>
                <a14:m>
                  <m:oMath xmlns:m="http://schemas.openxmlformats.org/officeDocument/2006/math">
                    <m:r>
                      <a:rPr lang="en-I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&lt;0)</m:t>
                    </m:r>
                  </m:oMath>
                </a14:m>
                <a:r>
                  <a:rPr lang="en-IN" sz="16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Let’s move in the positive direction</a:t>
                </a:r>
              </a:p>
            </p:txBody>
          </p:sp>
        </mc:Choice>
        <mc:Fallback>
          <p:sp>
            <p:nvSpPr>
              <p:cNvPr id="47" name="Speech Bubble: Rectangle 4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51DA147-5C9C-445B-9FE3-A4D895967E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235" y="1012655"/>
                <a:ext cx="3116994" cy="607822"/>
              </a:xfrm>
              <a:prstGeom prst="wedgeRectCallout">
                <a:avLst>
                  <a:gd name="adj1" fmla="val -54192"/>
                  <a:gd name="adj2" fmla="val 89278"/>
                </a:avLst>
              </a:prstGeom>
              <a:blipFill>
                <a:blip r:embed="rId13" cstate="print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Speech Bubble: Rectangle 47">
            <a:extLst>
              <a:ext uri="{FF2B5EF4-FFF2-40B4-BE49-F238E27FC236}">
                <a16:creationId xmlns:a16="http://schemas.microsoft.com/office/drawing/2014/main" xmlns="" id="{68BA5A9B-C053-4DE5-B50E-D5DC4BCFC340}"/>
              </a:ext>
            </a:extLst>
          </p:cNvPr>
          <p:cNvSpPr/>
          <p:nvPr/>
        </p:nvSpPr>
        <p:spPr>
          <a:xfrm>
            <a:off x="3352635" y="3758723"/>
            <a:ext cx="1958762" cy="763807"/>
          </a:xfrm>
          <a:prstGeom prst="wedgeRectCallout">
            <a:avLst>
              <a:gd name="adj1" fmla="val -65273"/>
              <a:gd name="adj2" fmla="val 385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Positive gradient here. Let’s move in the negative direction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7FE5BD4-5BD9-4535-9DD0-356C0184E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1588" y="1490382"/>
            <a:ext cx="3592827" cy="250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EA3F2991-0F5A-4E7C-BD99-DB2B43F60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1125" y="4059971"/>
            <a:ext cx="3762574" cy="24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5701A71-6A32-4488-9C1F-4A9C134D5EFF}"/>
              </a:ext>
            </a:extLst>
          </p:cNvPr>
          <p:cNvSpPr txBox="1"/>
          <p:nvPr/>
        </p:nvSpPr>
        <p:spPr>
          <a:xfrm>
            <a:off x="7765643" y="964764"/>
            <a:ext cx="3958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badi Extra Light" panose="020B0204020104020204" pitchFamily="34" charset="0"/>
              </a:rPr>
              <a:t> Learning rate is very important</a:t>
            </a:r>
          </a:p>
        </p:txBody>
      </p:sp>
      <p:sp>
        <p:nvSpPr>
          <p:cNvPr id="61" name="Speech Bubble: Rectangle 60">
            <a:extLst>
              <a:ext uri="{FF2B5EF4-FFF2-40B4-BE49-F238E27FC236}">
                <a16:creationId xmlns:a16="http://schemas.microsoft.com/office/drawing/2014/main" xmlns="" id="{AE09E415-230E-4409-AC50-CC154DD0F774}"/>
              </a:ext>
            </a:extLst>
          </p:cNvPr>
          <p:cNvSpPr/>
          <p:nvPr/>
        </p:nvSpPr>
        <p:spPr>
          <a:xfrm>
            <a:off x="3781838" y="6053394"/>
            <a:ext cx="2314162" cy="648667"/>
          </a:xfrm>
          <a:prstGeom prst="wedgeRectCallout">
            <a:avLst>
              <a:gd name="adj1" fmla="val 119"/>
              <a:gd name="adj2" fmla="val -7241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Good initialization is very important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0448B2-419A-4020-87D4-46D3FB7A7D7D}"/>
                  </a:ext>
                </a:extLst>
              </p:cNvPr>
              <p:cNvSpPr txBox="1"/>
              <p:nvPr/>
            </p:nvSpPr>
            <p:spPr>
              <a:xfrm>
                <a:off x="358497" y="1314250"/>
                <a:ext cx="550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20448B2-419A-4020-87D4-46D3FB7A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97" y="1314250"/>
                <a:ext cx="550087" cy="276999"/>
              </a:xfrm>
              <a:prstGeom prst="rect">
                <a:avLst/>
              </a:prstGeom>
              <a:blipFill>
                <a:blip r:embed="rId16" cstate="print"/>
                <a:stretch>
                  <a:fillRect l="-11111" t="-4444" r="-16667" b="-355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C4BC71-27D9-4076-B960-E8CBA20C6912}"/>
              </a:ext>
            </a:extLst>
          </p:cNvPr>
          <p:cNvSpPr txBox="1"/>
          <p:nvPr/>
        </p:nvSpPr>
        <p:spPr>
          <a:xfrm>
            <a:off x="5647334" y="299557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5FEAF9E-90CA-4E01-87B4-77061F315034}"/>
                  </a:ext>
                </a:extLst>
              </p:cNvPr>
              <p:cNvSpPr/>
              <p:nvPr/>
            </p:nvSpPr>
            <p:spPr>
              <a:xfrm>
                <a:off x="6800163" y="4665261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5FEAF9E-90CA-4E01-87B4-77061F3150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163" y="4665261"/>
                <a:ext cx="418704" cy="369332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7020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948"/>
    </mc:Choice>
    <mc:Fallback>
      <p:transition spd="slow" advTm="4349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6.25E-7 0.00023 C 0.00039 0.0037 0.00091 0.00787 0.00221 0.0125 C 0.00273 0.01412 0.00365 0.0155 0.00456 0.01736 C 0.00495 0.0199 0.00612 0.02731 0.00638 0.02939 C 0.00716 0.06875 0.00703 0.06296 0.00846 0.09606 C 0.00859 0.10324 0.00898 0.11944 0.01029 0.1287 C 0.01094 0.13148 0.01172 0.13564 0.01224 0.13865 C 0.01263 0.1405 0.01289 0.14212 0.01315 0.14421 C 0.0138 0.14606 0.01393 0.14861 0.01432 0.15069 C 0.01615 0.15995 0.01706 0.15648 0.01823 0.16782 C 0.01836 0.16944 0.01966 0.18402 0.02031 0.18657 C 0.02057 0.18935 0.02174 0.19097 0.02213 0.19351 C 0.02786 0.21944 0.01927 0.18472 0.02448 0.20555 C 0.02578 0.21203 0.02669 0.21944 0.0293 0.22592 C 0.02982 0.22754 0.03047 0.22916 0.03125 0.23125 C 0.03516 0.24513 0.02865 0.22662 0.03424 0.2412 C 0.03437 0.2449 0.03437 0.24837 0.03516 0.25162 C 0.03633 0.25856 0.03698 0.25972 0.03919 0.26527 C 0.03958 0.26828 0.0401 0.27407 0.04115 0.27754 C 0.04258 0.2831 0.04401 0.28888 0.04609 0.29421 C 0.04674 0.29606 0.0474 0.29791 0.04792 0.29953 C 0.04922 0.30231 0.05052 0.30833 0.05195 0.31157 C 0.05286 0.31296 0.05417 0.31365 0.05508 0.31481 C 0.05599 0.32083 0.05521 0.31805 0.05768 0.32199 L 0.05768 0.32314 L 0.05768 0.32013 " pathEditMode="relative" rAng="0" ptsTypes="AAAAAAAAAAAAAAAAAAAAAAAAAAA">
                                      <p:cBhvr>
                                        <p:cTn id="7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8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8 0.32013 L 0.05768 0.32013 C 0.05768 0.32037 0.0582 0.32083 0.05898 0.32175 C 0.05911 0.32175 0.0599 0.32222 0.06029 0.32245 C 0.06081 0.32291 0.06107 0.32337 0.0612 0.32384 C 0.06146 0.32407 0.0612 0.32453 0.06224 0.32476 L 0.06393 0.325 C 0.06393 0.325 0.06484 0.32615 0.06523 0.32662 C 0.06562 0.32708 0.06667 0.32708 0.06719 0.32731 C 0.06784 0.32754 0.06797 0.32777 0.06849 0.32824 C 0.06888 0.32824 0.06966 0.32847 0.07018 0.3287 C 0.07174 0.32916 0.07253 0.32986 0.07409 0.33009 C 0.075 0.33032 0.07591 0.33032 0.07669 0.33055 C 0.07943 0.33148 0.07786 0.33171 0.08242 0.3324 C 0.09206 0.33356 0.08203 0.33217 0.08815 0.33333 C 0.0888 0.33333 0.08958 0.33356 0.0901 0.33356 C 0.09049 0.33356 0.09115 0.33379 0.0918 0.33402 C 0.09401 0.33449 0.09713 0.33449 0.09896 0.33495 C 0.10234 0.33449 0.10586 0.33449 0.10911 0.33425 C 0.10977 0.33402 0.11029 0.33402 0.1112 0.33402 C 0.11224 0.33356 0.11367 0.33333 0.11497 0.3331 L 0.11849 0.33217 L 0.1207 0.33148 C 0.12109 0.33125 0.12109 0.33101 0.12187 0.33078 C 0.1224 0.33078 0.12318 0.33078 0.12383 0.33055 C 0.12448 0.33032 0.12487 0.33009 0.12565 0.32986 C 0.12604 0.32962 0.12643 0.32939 0.12695 0.32916 C 0.12708 0.3287 0.12825 0.32847 0.12825 0.3287 L 0.12825 0.32847 " pathEditMode="relative" rAng="0" ptsTypes="AAAAAAAAAAAAAAAAAAAAAAAAAAAAA">
                                      <p:cBhvr>
                                        <p:cTn id="10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3 0.31458 L 0.1293 0.31481 C 0.12604 0.31782 0.12187 0.3199 0.11966 0.32476 C 0.11823 0.32754 0.11588 0.33287 0.11406 0.33518 C 0.11302 0.33587 0.11185 0.33587 0.1112 0.33657 C 0.11016 0.3375 0.10924 0.33888 0.10833 0.33958 C 0.10651 0.34074 0.10456 0.34166 0.10273 0.34259 L 0.09687 0.3456 C 0.09596 0.34606 0.09492 0.34629 0.09401 0.34699 L 0.09219 0.34861 L 0.09049 0.34861 " pathEditMode="relative" rAng="0" ptsTypes="AAAAAAAAAAA">
                                      <p:cBhvr>
                                        <p:cTn id="14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0208 L 0.00065 0.00231 C -0.00143 0.0037 -0.00377 0.00509 -0.0056 0.0074 C -0.00768 0.00995 -0.00781 0.01736 -0.00872 0.0199 C -0.01094 0.02569 -0.00963 0.02291 -0.01263 0.02824 C -0.01393 0.0368 -0.01315 0.03217 -0.01497 0.04212 L -0.01575 0.04629 C -0.01601 0.04768 -0.01614 0.0493 -0.01653 0.05046 C -0.02109 0.0625 -0.01575 0.04745 -0.01888 0.05879 C -0.0194 0.06041 -0.02018 0.06157 -0.02044 0.06296 C -0.02122 0.06574 -0.02148 0.06851 -0.022 0.07129 L -0.02357 0.07962 C -0.02383 0.08101 -0.02396 0.08263 -0.02435 0.08379 C -0.02539 0.08657 -0.02695 0.08888 -0.02747 0.09212 C -0.02773 0.09351 -0.02812 0.0949 -0.02825 0.09629 C -0.0293 0.10347 -0.02799 0.103 -0.03138 0.10601 C -0.03164 0.10625 -0.0319 0.10601 -0.03216 0.10601 L -0.03216 0.10625 " pathEditMode="relative" rAng="0" ptsTypes="AAAAAAAAAAAAAAAAAA">
                                      <p:cBhvr>
                                        <p:cTn id="2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07 0.10902 L -0.03607 0.10925 C -0.03737 0.12106 -0.03542 0.12291 -0.03997 0.12708 C -0.04075 0.12754 -0.04153 0.128 -0.04232 0.12847 C -0.04401 0.1368 -0.04232 0.12893 -0.04622 0.14097 C -0.04687 0.14259 -0.047 0.1449 -0.04778 0.14652 C -0.04844 0.14745 -0.04948 0.14722 -0.05013 0.14791 C -0.05104 0.14861 -0.05169 0.15 -0.05247 0.15069 C -0.05403 0.15185 -0.05716 0.15347 -0.05716 0.1537 C -0.05846 0.15254 -0.06002 0.15208 -0.06107 0.15069 C -0.06185 0.14953 -0.06211 0.14768 -0.06263 0.14652 C -0.06341 0.14444 -0.06432 0.14282 -0.06497 0.14097 C -0.07174 0.12384 -0.06497 0.14004 -0.07044 0.12708 L -0.072 0.11875 L -0.072 0.11898 " pathEditMode="relative" rAng="0" ptsTypes="AAAAAAAAAAAAAAA">
                                      <p:cBhvr>
                                        <p:cTn id="2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8 0.12152 L -0.07278 0.12175 C -0.07174 0.12523 -0.07083 0.12893 -0.06966 0.13263 C -0.06927 0.13402 -0.06862 0.13518 -0.0681 0.1368 C -0.06784 0.13796 -0.06771 0.13958 -0.06732 0.14097 C -0.06693 0.14282 -0.06627 0.14444 -0.06575 0.14652 C -0.06549 0.14768 -0.06549 0.1493 -0.06497 0.15069 C -0.06406 0.15347 -0.06341 0.15717 -0.06185 0.15902 L -0.0595 0.1618 L -0.05325 0.16041 L -0.05325 0.16064 " pathEditMode="relative" rAng="0" ptsTypes="AAAAAAAAAAA">
                                      <p:cBhvr>
                                        <p:cTn id="2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2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6" grpId="1" animBg="1"/>
      <p:bldP spid="136" grpId="2" animBg="1"/>
      <p:bldP spid="136" grpId="3" animBg="1"/>
      <p:bldP spid="136" grpId="4" animBg="1"/>
      <p:bldP spid="11" grpId="0" animBg="1"/>
      <p:bldP spid="11" grpId="1" animBg="1"/>
      <p:bldP spid="11" grpId="2" animBg="1"/>
      <p:bldP spid="11" grpId="3" animBg="1"/>
      <p:bldP spid="23" grpId="0" animBg="1"/>
      <p:bldP spid="23" grpId="1" animBg="1"/>
      <p:bldP spid="14" grpId="0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2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4" grpId="0" animBg="1"/>
      <p:bldP spid="44" grpId="1" animBg="1"/>
      <p:bldP spid="45" grpId="0" animBg="1"/>
      <p:bldP spid="45" grpId="1" animBg="1"/>
      <p:bldP spid="37" grpId="0" animBg="1"/>
      <p:bldP spid="38" grpId="0" animBg="1"/>
      <p:bldP spid="40" grpId="0" animBg="1"/>
      <p:bldP spid="41" grpId="0" animBg="1"/>
      <p:bldP spid="41" grpId="1" animBg="1"/>
      <p:bldP spid="42" grpId="0" animBg="1"/>
      <p:bldP spid="42" grpId="1" animBg="1"/>
      <p:bldP spid="4" grpId="0" animBg="1"/>
      <p:bldP spid="4" grpId="1" animBg="1"/>
      <p:bldP spid="43" grpId="0" animBg="1"/>
      <p:bldP spid="43" grpId="1" animBg="1"/>
      <p:bldP spid="46" grpId="0" animBg="1"/>
      <p:bldP spid="47" grpId="0" animBg="1"/>
      <p:bldP spid="47" grpId="1" animBg="1"/>
      <p:bldP spid="48" grpId="0" animBg="1"/>
      <p:bldP spid="48" grpId="1" animBg="1"/>
      <p:bldP spid="22" grpId="0"/>
      <p:bldP spid="61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GD: An Example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Let’s apply GD for least squares linear regression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The gradient: </a:t>
                </a:r>
                <a14:m>
                  <m:oMath xmlns:m="http://schemas.openxmlformats.org/officeDocument/2006/math">
                    <m:r>
                      <a:rPr lang="en-IN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IN" b="0" i="0" dirty="0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IN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Each GD update will be of the form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Exercise: Assume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and show that GD update improves prediction on the training input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), </a:t>
                </a:r>
                <a:r>
                  <a:rPr lang="en-GB" dirty="0" err="1">
                    <a:latin typeface="Abadi Extra Light" panose="020B0204020104020204" pitchFamily="34" charset="0"/>
                  </a:rPr>
                  <a:t>i.e</a:t>
                </a:r>
                <a:r>
                  <a:rPr lang="en-GB" dirty="0">
                    <a:latin typeface="Abadi Extra Light" panose="020B0204020104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is closer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p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than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p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GB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This is sort of a proof that GD updates are “corrective” in nature (and it actually is true not just for linear regression but can also be shown for various other ML models) </a:t>
                </a: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r="-779" b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1DB2A6-94DC-42FA-8E72-E8E435A9535B}"/>
                  </a:ext>
                </a:extLst>
              </p:cNvPr>
              <p:cNvSpPr txBox="1"/>
              <p:nvPr/>
            </p:nvSpPr>
            <p:spPr>
              <a:xfrm>
                <a:off x="1493312" y="1823004"/>
                <a:ext cx="8767913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𝑟𝑖𝑑𝑔𝑒</m:t>
                        </m:r>
                      </m:sub>
                    </m:sSub>
                  </m:oMath>
                </a14:m>
                <a:r>
                  <a:rPr lang="en-IN" sz="28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IN" sz="2800" dirty="0"/>
                          <m:t>arg</m:t>
                        </m:r>
                        <m:r>
                          <m:rPr>
                            <m:nor/>
                          </m:rPr>
                          <a:rPr lang="en-IN" sz="2800" dirty="0"/>
                          <m:t> </m:t>
                        </m:r>
                        <m:r>
                          <m:rPr>
                            <m:nor/>
                          </m:rPr>
                          <a:rPr lang="en-IN" sz="2800" dirty="0"/>
                          <m:t>min</m:t>
                        </m:r>
                      </m:e>
                      <m:sub>
                        <m:r>
                          <a:rPr lang="en-IN" sz="28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IN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IN" sz="2800" b="0" i="1" dirty="0" smtClean="0">
                            <a:latin typeface="Cambria Math" panose="02040503050406030204" pitchFamily="18" charset="0"/>
                          </a:rPr>
                          <m:t>𝑟𝑒𝑔</m:t>
                        </m:r>
                      </m:sub>
                    </m:sSub>
                    <m:d>
                      <m:dPr>
                        <m:ctrlPr>
                          <a:rPr lang="en-IN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800" b="1" i="1" dirty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IN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IN" sz="2800" dirty="0"/>
                          <m:t>arg</m:t>
                        </m:r>
                        <m:r>
                          <m:rPr>
                            <m:nor/>
                          </m:rPr>
                          <a:rPr lang="en-IN" sz="2800" dirty="0"/>
                          <m:t> </m:t>
                        </m:r>
                        <m:r>
                          <m:rPr>
                            <m:nor/>
                          </m:rPr>
                          <a:rPr lang="en-IN" sz="2800" dirty="0"/>
                          <m:t>min</m:t>
                        </m:r>
                      </m:e>
                      <m:sub>
                        <m:r>
                          <a:rPr lang="en-IN" sz="2800" b="1" i="1"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r>
                      <a:rPr lang="en-IN" sz="2800" b="1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IN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800" i="1" dirty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p>
                          <m:sSup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800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p>
                                <m:r>
                                  <a:rPr lang="en-IN" sz="2800" i="1">
                                    <a:latin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IN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DB2A6-94DC-42FA-8E72-E8E435A95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312" y="1823004"/>
                <a:ext cx="8767913" cy="481094"/>
              </a:xfrm>
              <a:prstGeom prst="rect">
                <a:avLst/>
              </a:prstGeom>
              <a:blipFill>
                <a:blip r:embed="rId4" cstate="print"/>
                <a:stretch>
                  <a:fillRect t="-17722" b="-39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A9D61D-82B8-454D-84AE-ABF0B8A75FFE}"/>
                  </a:ext>
                </a:extLst>
              </p:cNvPr>
              <p:cNvSpPr txBox="1"/>
              <p:nvPr/>
            </p:nvSpPr>
            <p:spPr>
              <a:xfrm>
                <a:off x="1930775" y="4022814"/>
                <a:ext cx="8330450" cy="7391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2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N" sz="32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200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N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I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32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3200" i="1" dirty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IN" sz="3200" i="1" dirty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IN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IN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b="1" i="1"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IN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IN" sz="3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IN" sz="3200" i="1">
                                    <a:latin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IN" sz="32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IN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IN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endParaRPr lang="en-IN" sz="32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9A9D61D-82B8-454D-84AE-ABF0B8A75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775" y="4022814"/>
                <a:ext cx="8330450" cy="73917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id="{889BE295-84DF-414D-8BF4-0B409FCBD528}"/>
                  </a:ext>
                </a:extLst>
              </p:cNvPr>
              <p:cNvSpPr/>
              <p:nvPr/>
            </p:nvSpPr>
            <p:spPr>
              <a:xfrm>
                <a:off x="6403418" y="3156088"/>
                <a:ext cx="3577252" cy="648667"/>
              </a:xfrm>
              <a:prstGeom prst="wedgeRectCallout">
                <a:avLst>
                  <a:gd name="adj1" fmla="val -4076"/>
                  <a:gd name="adj2" fmla="val 66301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Prediction error of current model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I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IN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  <m:r>
                      <a:rPr lang="en-IN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training example</a:t>
                </a:r>
                <a:endParaRPr lang="en-IN" sz="2000" b="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89BE295-84DF-414D-8BF4-0B409FCBD5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418" y="3156088"/>
                <a:ext cx="3577252" cy="648667"/>
              </a:xfrm>
              <a:prstGeom prst="wedgeRectCallout">
                <a:avLst>
                  <a:gd name="adj1" fmla="val -4076"/>
                  <a:gd name="adj2" fmla="val 66301"/>
                </a:avLst>
              </a:prstGeom>
              <a:blipFill>
                <a:blip r:embed="rId6" cstate="print"/>
                <a:stretch>
                  <a:fillRect l="-1528" t="-7937" b="-3175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CD782728-6F1B-4C1C-AEFE-E2067EAF77F3}"/>
              </a:ext>
            </a:extLst>
          </p:cNvPr>
          <p:cNvSpPr/>
          <p:nvPr/>
        </p:nvSpPr>
        <p:spPr>
          <a:xfrm>
            <a:off x="10054847" y="2664794"/>
            <a:ext cx="2053428" cy="1831413"/>
          </a:xfrm>
          <a:prstGeom prst="wedgeRectCallout">
            <a:avLst>
              <a:gd name="adj1" fmla="val -67446"/>
              <a:gd name="adj2" fmla="val 4249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Training examples on which the current model’s error is large contribute more to the update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38FD662E-B31D-49DC-B949-0388360744BE}"/>
              </a:ext>
            </a:extLst>
          </p:cNvPr>
          <p:cNvSpPr/>
          <p:nvPr/>
        </p:nvSpPr>
        <p:spPr>
          <a:xfrm>
            <a:off x="6627043" y="3945902"/>
            <a:ext cx="2545238" cy="893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8685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4420"/>
    </mc:Choice>
    <mc:Fallback>
      <p:transition spd="slow" advTm="2244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Dealing with Non-differentiable Functions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In many ML problems, the objective function will be non-differentiable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Some examples that we have already seen: Linear regression with absolute loss, or Huber loss, 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-insensitive loss; even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norm </a:t>
                </a:r>
                <a:r>
                  <a:rPr lang="en-GB" dirty="0" err="1">
                    <a:latin typeface="Abadi Extra Light" panose="020B0204020104020204" pitchFamily="34" charset="0"/>
                  </a:rPr>
                  <a:t>regularizer</a:t>
                </a:r>
                <a:r>
                  <a:rPr lang="en-GB" dirty="0">
                    <a:latin typeface="Abadi Extra Light" panose="020B0204020104020204" pitchFamily="34" charset="0"/>
                  </a:rPr>
                  <a:t> is non-diff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Basically, any function in which there are points with kink is non-diff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At such points, the function is non-differentiable and thus </a:t>
                </a:r>
                <a:r>
                  <a:rPr lang="en-GB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gradients not defined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Reason: Can’t define a unique tangent at such points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2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r="-364" b="-6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ine 5">
            <a:extLst>
              <a:ext uri="{FF2B5EF4-FFF2-40B4-BE49-F238E27FC236}">
                <a16:creationId xmlns:a16="http://schemas.microsoft.com/office/drawing/2014/main" xmlns="" id="{68BF0F14-DFCD-42E1-9180-FE52F0C16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0228" y="3288528"/>
            <a:ext cx="7657" cy="1488309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3453C5-B7E0-4C63-9DAF-930EF546CA9D}"/>
                  </a:ext>
                </a:extLst>
              </p:cNvPr>
              <p:cNvSpPr txBox="1"/>
              <p:nvPr/>
            </p:nvSpPr>
            <p:spPr>
              <a:xfrm>
                <a:off x="2747210" y="3032377"/>
                <a:ext cx="12865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83453C5-B7E0-4C63-9DAF-930EF546C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210" y="3032377"/>
                <a:ext cx="1286571" cy="276999"/>
              </a:xfrm>
              <a:prstGeom prst="rect">
                <a:avLst/>
              </a:prstGeom>
              <a:blipFill>
                <a:blip r:embed="rId4" cstate="print"/>
                <a:stretch>
                  <a:fillRect l="-6161" t="-2174" r="-6635" b="-326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43DF9A-41F7-4F3A-9B45-B72A762CC6AC}"/>
              </a:ext>
            </a:extLst>
          </p:cNvPr>
          <p:cNvSpPr txBox="1"/>
          <p:nvPr/>
        </p:nvSpPr>
        <p:spPr>
          <a:xfrm>
            <a:off x="1942785" y="30323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Loss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xmlns="" id="{0F270DB0-16D2-4162-BBAE-7AE08996E6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7470" y="3401709"/>
            <a:ext cx="1080307" cy="1384730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xmlns="" id="{9A31A0AA-7A60-419E-BBED-00063283E5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15108" y="3449893"/>
            <a:ext cx="993647" cy="1350361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xmlns="" id="{D6CC93B6-DEE9-4C49-8DEB-1C3BE55CF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3232" y="4804766"/>
            <a:ext cx="2853017" cy="35842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521AB2-6652-45A3-99CE-B00FE6A26619}"/>
                  </a:ext>
                </a:extLst>
              </p:cNvPr>
              <p:cNvSpPr txBox="1"/>
              <p:nvPr/>
            </p:nvSpPr>
            <p:spPr>
              <a:xfrm>
                <a:off x="3232336" y="4819581"/>
                <a:ext cx="110461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)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9521AB2-6652-45A3-99CE-B00FE6A26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336" y="4819581"/>
                <a:ext cx="1104611" cy="276999"/>
              </a:xfrm>
              <a:prstGeom prst="rect">
                <a:avLst/>
              </a:prstGeom>
              <a:blipFill>
                <a:blip r:embed="rId5" cstate="print"/>
                <a:stretch>
                  <a:fillRect l="-7735" t="-28889" r="-13260" b="-5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ine 5">
            <a:extLst>
              <a:ext uri="{FF2B5EF4-FFF2-40B4-BE49-F238E27FC236}">
                <a16:creationId xmlns:a16="http://schemas.microsoft.com/office/drawing/2014/main" xmlns="" id="{FB8D346B-D94E-4D55-B364-4D2395A16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3634" y="3274617"/>
            <a:ext cx="7657" cy="1488309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9EA39F9-4F55-4ED5-BD21-1CE72479EE43}"/>
              </a:ext>
            </a:extLst>
          </p:cNvPr>
          <p:cNvSpPr txBox="1"/>
          <p:nvPr/>
        </p:nvSpPr>
        <p:spPr>
          <a:xfrm>
            <a:off x="5416191" y="301846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Loss</a:t>
            </a: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xmlns="" id="{95E92F12-9F34-4A31-B62F-CC108833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310" y="3425125"/>
            <a:ext cx="1104611" cy="1341987"/>
          </a:xfrm>
          <a:custGeom>
            <a:avLst/>
            <a:gdLst>
              <a:gd name="T0" fmla="*/ 3961 w 3962"/>
              <a:gd name="T1" fmla="*/ 0 h 7340"/>
              <a:gd name="T2" fmla="*/ 0 w 3962"/>
              <a:gd name="T3" fmla="*/ 7339 h 73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62" h="7340">
                <a:moveTo>
                  <a:pt x="3961" y="0"/>
                </a:moveTo>
                <a:cubicBezTo>
                  <a:pt x="3323" y="6801"/>
                  <a:pt x="0" y="7339"/>
                  <a:pt x="0" y="7339"/>
                </a:cubicBezTo>
              </a:path>
            </a:pathLst>
          </a:custGeom>
          <a:noFill/>
          <a:ln w="57240" cap="flat">
            <a:solidFill>
              <a:srgbClr val="FF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xmlns="" id="{09BE6D88-68FB-44A4-AE06-28AA778E5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411" y="3440232"/>
            <a:ext cx="1043185" cy="1336545"/>
          </a:xfrm>
          <a:custGeom>
            <a:avLst/>
            <a:gdLst>
              <a:gd name="T0" fmla="*/ 0 w 4039"/>
              <a:gd name="T1" fmla="*/ 0 h 7340"/>
              <a:gd name="T2" fmla="*/ 4038 w 4039"/>
              <a:gd name="T3" fmla="*/ 7339 h 73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39" h="7340">
                <a:moveTo>
                  <a:pt x="0" y="0"/>
                </a:moveTo>
                <a:cubicBezTo>
                  <a:pt x="651" y="6801"/>
                  <a:pt x="4038" y="7339"/>
                  <a:pt x="4038" y="7339"/>
                </a:cubicBezTo>
              </a:path>
            </a:pathLst>
          </a:custGeom>
          <a:noFill/>
          <a:ln w="57240" cap="flat">
            <a:solidFill>
              <a:srgbClr val="FF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xmlns="" id="{323B63CF-DBEC-407B-A88C-040091C0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809" y="4423252"/>
            <a:ext cx="630372" cy="341734"/>
          </a:xfrm>
          <a:custGeom>
            <a:avLst/>
            <a:gdLst>
              <a:gd name="T0" fmla="*/ 3961 w 3962"/>
              <a:gd name="T1" fmla="*/ 0 h 7340"/>
              <a:gd name="T2" fmla="*/ 0 w 3962"/>
              <a:gd name="T3" fmla="*/ 7339 h 7340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9618 w 9618"/>
              <a:gd name="connsiteY0" fmla="*/ 0 h 7801"/>
              <a:gd name="connsiteX1" fmla="*/ 0 w 9618"/>
              <a:gd name="connsiteY1" fmla="*/ 7800 h 7801"/>
              <a:gd name="connsiteX0" fmla="*/ 10000 w 10000"/>
              <a:gd name="connsiteY0" fmla="*/ 0 h 9999"/>
              <a:gd name="connsiteX1" fmla="*/ 0 w 10000"/>
              <a:gd name="connsiteY1" fmla="*/ 9999 h 9999"/>
              <a:gd name="connsiteX0" fmla="*/ 9906 w 9906"/>
              <a:gd name="connsiteY0" fmla="*/ 0 h 9243"/>
              <a:gd name="connsiteX1" fmla="*/ 0 w 9906"/>
              <a:gd name="connsiteY1" fmla="*/ 9243 h 9243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9906 w 9906"/>
              <a:gd name="connsiteY0" fmla="*/ 0 h 8693"/>
              <a:gd name="connsiteX1" fmla="*/ 0 w 9906"/>
              <a:gd name="connsiteY1" fmla="*/ 8690 h 8693"/>
              <a:gd name="connsiteX0" fmla="*/ 10000 w 10000"/>
              <a:gd name="connsiteY0" fmla="*/ 0 h 9997"/>
              <a:gd name="connsiteX1" fmla="*/ 0 w 10000"/>
              <a:gd name="connsiteY1" fmla="*/ 9997 h 9997"/>
              <a:gd name="connsiteX0" fmla="*/ 9333 w 9333"/>
              <a:gd name="connsiteY0" fmla="*/ 0 h 10000"/>
              <a:gd name="connsiteX1" fmla="*/ 0 w 9333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33" h="10000">
                <a:moveTo>
                  <a:pt x="9333" y="0"/>
                </a:moveTo>
                <a:cubicBezTo>
                  <a:pt x="4343" y="9184"/>
                  <a:pt x="0" y="10000"/>
                  <a:pt x="0" y="10000"/>
                </a:cubicBezTo>
              </a:path>
            </a:pathLst>
          </a:cu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xmlns="" id="{1167DF61-23C9-49F4-815B-67A00EE070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350719" y="4410961"/>
            <a:ext cx="624749" cy="348665"/>
          </a:xfrm>
          <a:custGeom>
            <a:avLst/>
            <a:gdLst>
              <a:gd name="T0" fmla="*/ 3961 w 3962"/>
              <a:gd name="T1" fmla="*/ 0 h 7340"/>
              <a:gd name="T2" fmla="*/ 0 w 3962"/>
              <a:gd name="T3" fmla="*/ 7339 h 7340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10680 w 10680"/>
              <a:gd name="connsiteY0" fmla="*/ 0 h 10418"/>
              <a:gd name="connsiteX1" fmla="*/ 0 w 10680"/>
              <a:gd name="connsiteY1" fmla="*/ 10418 h 10418"/>
              <a:gd name="connsiteX0" fmla="*/ 9618 w 9618"/>
              <a:gd name="connsiteY0" fmla="*/ 0 h 7801"/>
              <a:gd name="connsiteX1" fmla="*/ 0 w 9618"/>
              <a:gd name="connsiteY1" fmla="*/ 7800 h 7801"/>
              <a:gd name="connsiteX0" fmla="*/ 10000 w 10000"/>
              <a:gd name="connsiteY0" fmla="*/ 0 h 9999"/>
              <a:gd name="connsiteX1" fmla="*/ 0 w 10000"/>
              <a:gd name="connsiteY1" fmla="*/ 9999 h 9999"/>
              <a:gd name="connsiteX0" fmla="*/ 9906 w 9906"/>
              <a:gd name="connsiteY0" fmla="*/ 0 h 9243"/>
              <a:gd name="connsiteX1" fmla="*/ 0 w 9906"/>
              <a:gd name="connsiteY1" fmla="*/ 9243 h 9243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9906 w 9906"/>
              <a:gd name="connsiteY0" fmla="*/ 0 h 8693"/>
              <a:gd name="connsiteX1" fmla="*/ 0 w 9906"/>
              <a:gd name="connsiteY1" fmla="*/ 8690 h 8693"/>
              <a:gd name="connsiteX0" fmla="*/ 10000 w 10000"/>
              <a:gd name="connsiteY0" fmla="*/ 0 h 9997"/>
              <a:gd name="connsiteX1" fmla="*/ 0 w 10000"/>
              <a:gd name="connsiteY1" fmla="*/ 9997 h 9997"/>
              <a:gd name="connsiteX0" fmla="*/ 9211 w 9211"/>
              <a:gd name="connsiteY0" fmla="*/ 0 h 7747"/>
              <a:gd name="connsiteX1" fmla="*/ 0 w 9211"/>
              <a:gd name="connsiteY1" fmla="*/ 7652 h 7747"/>
              <a:gd name="connsiteX0" fmla="*/ 10000 w 10000"/>
              <a:gd name="connsiteY0" fmla="*/ 0 h 9877"/>
              <a:gd name="connsiteX1" fmla="*/ 0 w 10000"/>
              <a:gd name="connsiteY1" fmla="*/ 9877 h 9877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10667 w 10667"/>
              <a:gd name="connsiteY0" fmla="*/ 0 h 10767"/>
              <a:gd name="connsiteX1" fmla="*/ 0 w 10667"/>
              <a:gd name="connsiteY1" fmla="*/ 10767 h 10767"/>
              <a:gd name="connsiteX0" fmla="*/ 10667 w 10667"/>
              <a:gd name="connsiteY0" fmla="*/ 0 h 10767"/>
              <a:gd name="connsiteX1" fmla="*/ 0 w 10667"/>
              <a:gd name="connsiteY1" fmla="*/ 10767 h 10767"/>
              <a:gd name="connsiteX0" fmla="*/ 9524 w 9524"/>
              <a:gd name="connsiteY0" fmla="*/ 0 h 11342"/>
              <a:gd name="connsiteX1" fmla="*/ 0 w 9524"/>
              <a:gd name="connsiteY1" fmla="*/ 11342 h 11342"/>
              <a:gd name="connsiteX0" fmla="*/ 9700 w 9700"/>
              <a:gd name="connsiteY0" fmla="*/ 0 h 9155"/>
              <a:gd name="connsiteX1" fmla="*/ 0 w 9700"/>
              <a:gd name="connsiteY1" fmla="*/ 9155 h 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00" h="9155">
                <a:moveTo>
                  <a:pt x="9700" y="0"/>
                </a:moveTo>
                <a:cubicBezTo>
                  <a:pt x="6411" y="7370"/>
                  <a:pt x="0" y="9155"/>
                  <a:pt x="0" y="9155"/>
                </a:cubicBezTo>
              </a:path>
            </a:pathLst>
          </a:cu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xmlns="" id="{A55CC2E7-6D8F-4477-8FB6-8C31FE628D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48003" y="3812407"/>
            <a:ext cx="722461" cy="711163"/>
          </a:xfrm>
          <a:prstGeom prst="line">
            <a:avLst/>
          </a:prstGeom>
          <a:noFill/>
          <a:ln w="57240" cap="flat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4C0A22C-46F7-4286-A4BD-D5E650ED6E34}"/>
                  </a:ext>
                </a:extLst>
              </p:cNvPr>
              <p:cNvSpPr txBox="1"/>
              <p:nvPr/>
            </p:nvSpPr>
            <p:spPr>
              <a:xfrm>
                <a:off x="6423734" y="4796068"/>
                <a:ext cx="185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C0A22C-46F7-4286-A4BD-D5E650ED6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734" y="4796068"/>
                <a:ext cx="185371" cy="276999"/>
              </a:xfrm>
              <a:prstGeom prst="rect">
                <a:avLst/>
              </a:prstGeom>
              <a:blipFill>
                <a:blip r:embed="rId6" cstate="print"/>
                <a:stretch>
                  <a:fillRect l="-33333" r="-26667" b="-88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7">
            <a:extLst>
              <a:ext uri="{FF2B5EF4-FFF2-40B4-BE49-F238E27FC236}">
                <a16:creationId xmlns:a16="http://schemas.microsoft.com/office/drawing/2014/main" xmlns="" id="{74C542BC-304B-4A44-A6E0-E786D4460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2911" y="3787757"/>
            <a:ext cx="763691" cy="731309"/>
          </a:xfrm>
          <a:prstGeom prst="line">
            <a:avLst/>
          </a:prstGeom>
          <a:noFill/>
          <a:ln w="57240" cap="flat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217609-B956-4BEB-884B-5C69B6E06CFE}"/>
                  </a:ext>
                </a:extLst>
              </p:cNvPr>
              <p:cNvSpPr txBox="1"/>
              <p:nvPr/>
            </p:nvSpPr>
            <p:spPr>
              <a:xfrm>
                <a:off x="5350539" y="4789468"/>
                <a:ext cx="262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B217609-B956-4BEB-884B-5C69B6E06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539" y="4789468"/>
                <a:ext cx="262316" cy="276999"/>
              </a:xfrm>
              <a:prstGeom prst="rect">
                <a:avLst/>
              </a:prstGeom>
              <a:blipFill>
                <a:blip r:embed="rId7" cstate="print"/>
                <a:stretch>
                  <a:fillRect l="-16279" r="-44186" b="-88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320495-6CE8-4276-80C3-39A333E8AE7A}"/>
                  </a:ext>
                </a:extLst>
              </p:cNvPr>
              <p:cNvSpPr txBox="1"/>
              <p:nvPr/>
            </p:nvSpPr>
            <p:spPr>
              <a:xfrm>
                <a:off x="6843340" y="4800254"/>
                <a:ext cx="110461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)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320495-6CE8-4276-80C3-39A333E8A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340" y="4800254"/>
                <a:ext cx="1104611" cy="276999"/>
              </a:xfrm>
              <a:prstGeom prst="rect">
                <a:avLst/>
              </a:prstGeom>
              <a:blipFill>
                <a:blip r:embed="rId8" cstate="print"/>
                <a:stretch>
                  <a:fillRect l="-7735" t="-28261" r="-12707" b="-5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4">
            <a:extLst>
              <a:ext uri="{FF2B5EF4-FFF2-40B4-BE49-F238E27FC236}">
                <a16:creationId xmlns:a16="http://schemas.microsoft.com/office/drawing/2014/main" xmlns="" id="{48779944-0BC9-4C04-9896-BD447101C9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5087" y="4772317"/>
            <a:ext cx="2853017" cy="35842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5" name="Line 5">
            <a:extLst>
              <a:ext uri="{FF2B5EF4-FFF2-40B4-BE49-F238E27FC236}">
                <a16:creationId xmlns:a16="http://schemas.microsoft.com/office/drawing/2014/main" xmlns="" id="{76FD1C8D-47F6-47D0-99BE-02D5E844B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233" y="3226981"/>
            <a:ext cx="7657" cy="1488309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E13088-0B7E-4890-9FBD-10153C7C204C}"/>
                  </a:ext>
                </a:extLst>
              </p:cNvPr>
              <p:cNvSpPr txBox="1"/>
              <p:nvPr/>
            </p:nvSpPr>
            <p:spPr>
              <a:xfrm>
                <a:off x="9716180" y="2865459"/>
                <a:ext cx="181381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E13088-0B7E-4890-9FBD-10153C7C2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180" y="2865459"/>
                <a:ext cx="1813811" cy="276999"/>
              </a:xfrm>
              <a:prstGeom prst="rect">
                <a:avLst/>
              </a:prstGeom>
              <a:blipFill>
                <a:blip r:embed="rId9" cstate="print"/>
                <a:stretch>
                  <a:fillRect l="-337" t="-2222" b="-355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212663C-0EA6-4308-8B79-1330D8DC4870}"/>
              </a:ext>
            </a:extLst>
          </p:cNvPr>
          <p:cNvSpPr txBox="1"/>
          <p:nvPr/>
        </p:nvSpPr>
        <p:spPr>
          <a:xfrm>
            <a:off x="9024790" y="2970830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Loss</a:t>
            </a:r>
          </a:p>
        </p:txBody>
      </p:sp>
      <p:sp>
        <p:nvSpPr>
          <p:cNvPr id="28" name="Line 7">
            <a:extLst>
              <a:ext uri="{FF2B5EF4-FFF2-40B4-BE49-F238E27FC236}">
                <a16:creationId xmlns:a16="http://schemas.microsoft.com/office/drawing/2014/main" xmlns="" id="{211F719F-49B3-44FB-A356-664D06EE6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1379" y="3237149"/>
            <a:ext cx="645858" cy="1488309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9" name="Line 7">
            <a:extLst>
              <a:ext uri="{FF2B5EF4-FFF2-40B4-BE49-F238E27FC236}">
                <a16:creationId xmlns:a16="http://schemas.microsoft.com/office/drawing/2014/main" xmlns="" id="{74DF588B-626F-4F55-B2EC-F261081DC7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70922" y="3262463"/>
            <a:ext cx="505677" cy="1470926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" name="Line 7">
            <a:extLst>
              <a:ext uri="{FF2B5EF4-FFF2-40B4-BE49-F238E27FC236}">
                <a16:creationId xmlns:a16="http://schemas.microsoft.com/office/drawing/2014/main" xmlns="" id="{791EE354-E832-4663-90C9-C81C57116D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75432" y="4705644"/>
            <a:ext cx="618289" cy="2434"/>
          </a:xfrm>
          <a:prstGeom prst="line">
            <a:avLst/>
          </a:prstGeom>
          <a:noFill/>
          <a:ln w="57240" cap="flat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AF99F5C-705E-4368-B52C-A3BB8C2A9DFE}"/>
                  </a:ext>
                </a:extLst>
              </p:cNvPr>
              <p:cNvSpPr txBox="1"/>
              <p:nvPr/>
            </p:nvSpPr>
            <p:spPr>
              <a:xfrm>
                <a:off x="9925834" y="4725458"/>
                <a:ext cx="1676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AF99F5C-705E-4368-B52C-A3BB8C2A9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5834" y="4725458"/>
                <a:ext cx="167610" cy="276999"/>
              </a:xfrm>
              <a:prstGeom prst="rect">
                <a:avLst/>
              </a:prstGeom>
              <a:blipFill>
                <a:blip r:embed="rId10" cstate="print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004B36-5D6D-4F53-9941-3B0877AB855D}"/>
                  </a:ext>
                </a:extLst>
              </p:cNvPr>
              <p:cNvSpPr txBox="1"/>
              <p:nvPr/>
            </p:nvSpPr>
            <p:spPr>
              <a:xfrm>
                <a:off x="9142513" y="4734493"/>
                <a:ext cx="2445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004B36-5D6D-4F53-9941-3B0877AB8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513" y="4734493"/>
                <a:ext cx="244554" cy="276999"/>
              </a:xfrm>
              <a:prstGeom prst="rect">
                <a:avLst/>
              </a:prstGeom>
              <a:blipFill>
                <a:blip r:embed="rId11" cstate="print"/>
                <a:stretch>
                  <a:fillRect l="-17500" r="-4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peech Bubble: Rectangle 32">
            <a:extLst>
              <a:ext uri="{FF2B5EF4-FFF2-40B4-BE49-F238E27FC236}">
                <a16:creationId xmlns:a16="http://schemas.microsoft.com/office/drawing/2014/main" xmlns="" id="{076579AC-EE5D-4458-BAD3-B0F88D1343E1}"/>
              </a:ext>
            </a:extLst>
          </p:cNvPr>
          <p:cNvSpPr/>
          <p:nvPr/>
        </p:nvSpPr>
        <p:spPr>
          <a:xfrm>
            <a:off x="1416287" y="4981997"/>
            <a:ext cx="1276376" cy="321303"/>
          </a:xfrm>
          <a:prstGeom prst="wedgeRectCallout">
            <a:avLst>
              <a:gd name="adj1" fmla="val 34471"/>
              <a:gd name="adj2" fmla="val -9013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diff. here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866FA3C-80BB-44C8-A793-29F58821FF0B}"/>
                  </a:ext>
                </a:extLst>
              </p:cNvPr>
              <p:cNvSpPr txBox="1"/>
              <p:nvPr/>
            </p:nvSpPr>
            <p:spPr>
              <a:xfrm>
                <a:off x="10377347" y="4748432"/>
                <a:ext cx="110461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)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866FA3C-80BB-44C8-A793-29F58821F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347" y="4748432"/>
                <a:ext cx="1104611" cy="276999"/>
              </a:xfrm>
              <a:prstGeom prst="rect">
                <a:avLst/>
              </a:prstGeom>
              <a:blipFill>
                <a:blip r:embed="rId12" cstate="print"/>
                <a:stretch>
                  <a:fillRect l="-7692" t="-28889" r="-12637" b="-5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ine 4">
            <a:extLst>
              <a:ext uri="{FF2B5EF4-FFF2-40B4-BE49-F238E27FC236}">
                <a16:creationId xmlns:a16="http://schemas.microsoft.com/office/drawing/2014/main" xmlns="" id="{AB47E85A-045C-40DF-90FD-F16A885709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10209" y="4723784"/>
            <a:ext cx="2853017" cy="35842"/>
          </a:xfrm>
          <a:prstGeom prst="line">
            <a:avLst/>
          </a:prstGeom>
          <a:noFill/>
          <a:ln w="5724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7" name="Speech Bubble: Rectangle 46">
            <a:extLst>
              <a:ext uri="{FF2B5EF4-FFF2-40B4-BE49-F238E27FC236}">
                <a16:creationId xmlns:a16="http://schemas.microsoft.com/office/drawing/2014/main" xmlns="" id="{3A60A3E8-2EA5-46A2-B5E5-2DE543FC3E0F}"/>
              </a:ext>
            </a:extLst>
          </p:cNvPr>
          <p:cNvSpPr/>
          <p:nvPr/>
        </p:nvSpPr>
        <p:spPr>
          <a:xfrm>
            <a:off x="3874531" y="4381212"/>
            <a:ext cx="1276376" cy="321303"/>
          </a:xfrm>
          <a:prstGeom prst="wedgeRectCallout">
            <a:avLst>
              <a:gd name="adj1" fmla="val 70005"/>
              <a:gd name="adj2" fmla="val -1272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diff. here</a:t>
            </a:r>
          </a:p>
        </p:txBody>
      </p:sp>
      <p:sp>
        <p:nvSpPr>
          <p:cNvPr id="48" name="Speech Bubble: Rectangle 47">
            <a:extLst>
              <a:ext uri="{FF2B5EF4-FFF2-40B4-BE49-F238E27FC236}">
                <a16:creationId xmlns:a16="http://schemas.microsoft.com/office/drawing/2014/main" xmlns="" id="{603E1FDD-0914-4F68-93D8-BF1C0C9F1067}"/>
              </a:ext>
            </a:extLst>
          </p:cNvPr>
          <p:cNvSpPr/>
          <p:nvPr/>
        </p:nvSpPr>
        <p:spPr>
          <a:xfrm>
            <a:off x="6769916" y="4371105"/>
            <a:ext cx="1276376" cy="321303"/>
          </a:xfrm>
          <a:prstGeom prst="wedgeRectCallout">
            <a:avLst>
              <a:gd name="adj1" fmla="val -61813"/>
              <a:gd name="adj2" fmla="val 5486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diff. here</a:t>
            </a:r>
          </a:p>
        </p:txBody>
      </p:sp>
      <p:sp>
        <p:nvSpPr>
          <p:cNvPr id="49" name="Speech Bubble: Rectangle 48">
            <a:extLst>
              <a:ext uri="{FF2B5EF4-FFF2-40B4-BE49-F238E27FC236}">
                <a16:creationId xmlns:a16="http://schemas.microsoft.com/office/drawing/2014/main" xmlns="" id="{1E08B0F0-27D4-4928-A5AF-89BCE22E0096}"/>
              </a:ext>
            </a:extLst>
          </p:cNvPr>
          <p:cNvSpPr/>
          <p:nvPr/>
        </p:nvSpPr>
        <p:spPr>
          <a:xfrm>
            <a:off x="8110691" y="4904904"/>
            <a:ext cx="1276376" cy="321303"/>
          </a:xfrm>
          <a:prstGeom prst="wedgeRectCallout">
            <a:avLst>
              <a:gd name="adj1" fmla="val 41922"/>
              <a:gd name="adj2" fmla="val -9241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diff. here</a:t>
            </a:r>
          </a:p>
        </p:txBody>
      </p:sp>
      <p:sp>
        <p:nvSpPr>
          <p:cNvPr id="50" name="Speech Bubble: Rectangle 49">
            <a:extLst>
              <a:ext uri="{FF2B5EF4-FFF2-40B4-BE49-F238E27FC236}">
                <a16:creationId xmlns:a16="http://schemas.microsoft.com/office/drawing/2014/main" xmlns="" id="{9604B6FC-716F-43F6-A83D-140B0295850E}"/>
              </a:ext>
            </a:extLst>
          </p:cNvPr>
          <p:cNvSpPr/>
          <p:nvPr/>
        </p:nvSpPr>
        <p:spPr>
          <a:xfrm>
            <a:off x="9455256" y="4912415"/>
            <a:ext cx="1276376" cy="321303"/>
          </a:xfrm>
          <a:prstGeom prst="wedgeRectCallout">
            <a:avLst>
              <a:gd name="adj1" fmla="val -15390"/>
              <a:gd name="adj2" fmla="val -94691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diff.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4553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1840"/>
    </mc:Choice>
    <mc:Fallback>
      <p:transition spd="slow" advTm="1218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7" grpId="0" animBg="1"/>
      <p:bldP spid="48" grpId="0" animBg="1"/>
      <p:bldP spid="49" grpId="0" animBg="1"/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6|4.4|8.4|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7.5|21.4|16.5|44.6|28.7|58.5|34.1|19|26.4|5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11.9|6|1.5|10.7|50.1|52.6|31.2|0.8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.5|1.4|3.4|7.8|8.7|2.9|5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2|39|4.7|9|11.3|13.8|27.6|13.9|19.4|27.5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1.2|5.6|24.2|12.6|36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4.1|2.2|35.9|6.5|12.7|15|16.4|15.5|6.4|14|1|23.4|11.8|33.2|19.7|19.3|25.9|1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.3|1.6|8.7|5.1|21.7|7.7|9.1|14.3|33.8|9|2|1.7|8.5|5.9|3.9|8.7|7.6|3.4|6.6|9.8|9.3|2.2|3.8|7.4|0.8|6|2.7|4.8|11.1|20.4|1.4|11|1|1|3.1|0.8|0.6|0.8|2|0.9|0.9|0.8|3.2|7.3|1.7|7.1|13.7|21.1|17|5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2.7|11.3|7.1|6.2|23.6|5.6|15.9|47.9|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1.9|14.5|55.8|17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8.7|8.5|17.3|4.2|9.4|29|9.9|4.3|1.7|23.3|16.6|22.7|7.4|6.1|21.3|1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12685</TotalTime>
  <Words>384</Words>
  <Application>Microsoft Office PowerPoint</Application>
  <PresentationFormat>Custom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 Optimization for ML (2)</vt:lpstr>
      <vt:lpstr>The Plan</vt:lpstr>
      <vt:lpstr>Optimization Problems in ML</vt:lpstr>
      <vt:lpstr>Methods for Solving Optimization Problems</vt:lpstr>
      <vt:lpstr>Method 1: Using First-Order Optimality</vt:lpstr>
      <vt:lpstr>Method 2: Iterative Optimiz. via Gradient Descent</vt:lpstr>
      <vt:lpstr>Gradient Descent: An Illustration</vt:lpstr>
      <vt:lpstr>GD: An Example</vt:lpstr>
      <vt:lpstr>Dealing with Non-differentiable Functions</vt:lpstr>
      <vt:lpstr>Sub-gradients</vt:lpstr>
      <vt:lpstr>Sub-gradients, Sub-differential, and Some Rules</vt:lpstr>
      <vt:lpstr>Sub-Gradient For Absolute Loss Regression</vt:lpstr>
      <vt:lpstr>Sub-Gradient Descent</vt:lpstr>
      <vt:lpstr>Coming up next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1188</cp:revision>
  <dcterms:created xsi:type="dcterms:W3CDTF">2020-07-07T20:42:16Z</dcterms:created>
  <dcterms:modified xsi:type="dcterms:W3CDTF">2021-09-03T11:48:34Z</dcterms:modified>
</cp:coreProperties>
</file>