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40" r:id="rId3"/>
    <p:sldId id="344" r:id="rId4"/>
    <p:sldId id="346" r:id="rId5"/>
    <p:sldId id="347" r:id="rId6"/>
    <p:sldId id="334" r:id="rId7"/>
    <p:sldId id="337" r:id="rId8"/>
    <p:sldId id="348" r:id="rId9"/>
    <p:sldId id="338" r:id="rId10"/>
    <p:sldId id="310" r:id="rId11"/>
    <p:sldId id="335" r:id="rId12"/>
    <p:sldId id="341" r:id="rId13"/>
    <p:sldId id="342" r:id="rId14"/>
    <p:sldId id="3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xmlns="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3CC33"/>
    <a:srgbClr val="060A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23-08-2021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3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133AA46-196D-4E04-8E9A-2D3675B3348E}" type="slidenum">
              <a:rPr lang="en-US" sz="1200" b="0" strike="noStrike" spc="-1">
                <a:latin typeface="+mn-lt"/>
              </a:rPr>
              <a:pPr algn="r">
                <a:lnSpc>
                  <a:spcPct val="100000"/>
                </a:lnSpc>
              </a:p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3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133AA46-196D-4E04-8E9A-2D3675B3348E}" type="slidenum">
              <a:rPr lang="en-US" sz="1200" b="0" strike="noStrike" spc="-1">
                <a:latin typeface="+mn-lt"/>
              </a:rPr>
              <a:pPr algn="r">
                <a:lnSpc>
                  <a:spcPct val="100000"/>
                </a:lnSpc>
              </a:p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43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133AA46-196D-4E04-8E9A-2D3675B3348E}" type="slidenum">
              <a:rPr lang="en-US" sz="1200" b="0" strike="noStrike" spc="-1">
                <a:latin typeface="+mn-lt"/>
              </a:rPr>
              <a:pPr algn="r">
                <a:lnSpc>
                  <a:spcPct val="100000"/>
                </a:lnSpc>
              </a:p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23-08-2021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23-08-2021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23-08-2021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23-08-2021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23-08-2021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23-08-2021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23-08-2021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23-08-2021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23-08-2021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23-08-2021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0" Type="http://schemas.openxmlformats.org/officeDocument/2006/relationships/image" Target="../media/image22.png"/><Relationship Id="rId4" Type="http://schemas.openxmlformats.org/officeDocument/2006/relationships/image" Target="../media/image55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1.png"/><Relationship Id="rId7" Type="http://schemas.openxmlformats.org/officeDocument/2006/relationships/image" Target="../media/image22.png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linear-regression-derivation-d362ea3884c2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hyperlink" Target="https://web.stanford.edu/~mrosenfe/soc_meth_proj3/matrix_OLS_NYU_notes.pdf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1" Type="http://schemas.openxmlformats.org/officeDocument/2006/relationships/tags" Target="../tags/tag4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22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372" y="2807334"/>
            <a:ext cx="11492918" cy="74697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Linear Regression </a:t>
            </a:r>
            <a:endParaRPr lang="en-IN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2700" dirty="0" err="1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27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22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450"/>
    </mc:Choice>
    <mc:Fallback>
      <p:transition spd="slow" advTm="174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8E4822D-8FBF-48F6-A98A-E5B0E4057F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Recall that the regularized objective is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𝑟𝑒𝑔</m:t>
                        </m:r>
                      </m:sub>
                    </m:sSub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IN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One possible/popular </a:t>
                </a:r>
                <a:r>
                  <a:rPr lang="en-IN" dirty="0" err="1">
                    <a:latin typeface="Abadi Extra Light" panose="020B0204020104020204" pitchFamily="34" charset="0"/>
                  </a:rPr>
                  <a:t>regularizer</a:t>
                </a:r>
                <a:r>
                  <a:rPr lang="en-IN" dirty="0">
                    <a:latin typeface="Abadi Extra Light" panose="020B0204020104020204" pitchFamily="34" charset="0"/>
                  </a:rPr>
                  <a:t>: the squared Euclidean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squared) norm of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With this </a:t>
                </a:r>
                <a:r>
                  <a:rPr lang="en-IN" dirty="0" err="1">
                    <a:latin typeface="Abadi Extra Light" panose="020B0204020104020204" pitchFamily="34" charset="0"/>
                  </a:rPr>
                  <a:t>regularizer</a:t>
                </a:r>
                <a:r>
                  <a:rPr lang="en-IN" dirty="0">
                    <a:latin typeface="Abadi Extra Light" panose="020B0204020104020204" pitchFamily="34" charset="0"/>
                  </a:rPr>
                  <a:t>, we have the regularized least squares problem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Proceeding just like the LS case, we can find the optimal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which is given by </a:t>
                </a:r>
              </a:p>
              <a:p>
                <a:pPr marL="0" indent="0">
                  <a:buNone/>
                </a:pPr>
                <a:endParaRPr lang="en-IN" i="1" dirty="0">
                  <a:solidFill>
                    <a:srgbClr val="00B050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58E4822D-8FBF-48F6-A98A-E5B0E4057F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6DD584-20FC-42AB-AEF8-6B24E413FA5B}"/>
                  </a:ext>
                </a:extLst>
              </p:cNvPr>
              <p:cNvSpPr txBox="1"/>
              <p:nvPr/>
            </p:nvSpPr>
            <p:spPr>
              <a:xfrm>
                <a:off x="386783" y="5645936"/>
                <a:ext cx="7779107" cy="5972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𝑟𝑖𝑑𝑔𝑒</m:t>
                        </m:r>
                      </m:sub>
                    </m:sSub>
                  </m:oMath>
                </a14:m>
                <a:r>
                  <a:rPr lang="en-IN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dirty="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en-IN" sz="32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32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IN" sz="32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sz="32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IN" sz="32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IN" sz="3200" b="0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sz="3200" i="1" baseline="300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726DD584-20FC-42AB-AEF8-6B24E413F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83" y="5645936"/>
                <a:ext cx="7779107" cy="597215"/>
              </a:xfrm>
              <a:prstGeom prst="rect">
                <a:avLst/>
              </a:prstGeom>
              <a:blipFill>
                <a:blip r:embed="rId4" cstate="print"/>
                <a:stretch>
                  <a:fillRect t="-6122" b="-377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533DA38-FEC5-4953-8978-C1D48731F640}"/>
              </a:ext>
            </a:extLst>
          </p:cNvPr>
          <p:cNvSpPr/>
          <p:nvPr/>
        </p:nvSpPr>
        <p:spPr>
          <a:xfrm>
            <a:off x="304297" y="5557644"/>
            <a:ext cx="11667496" cy="830688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Regularized Least Squares (a.k.a. Ridge Regression)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2727B9C-AC82-4EBE-AA16-669F993CA515}"/>
                  </a:ext>
                </a:extLst>
              </p:cNvPr>
              <p:cNvSpPr txBox="1"/>
              <p:nvPr/>
            </p:nvSpPr>
            <p:spPr>
              <a:xfrm>
                <a:off x="4244829" y="2402768"/>
                <a:ext cx="3592137" cy="436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IN" sz="28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8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IN" sz="2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28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IN" sz="2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IN" sz="2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800" b="0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2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2727B9C-AC82-4EBE-AA16-669F993CA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829" y="2402768"/>
                <a:ext cx="3592137" cy="43665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170D8B-7CFE-4912-9965-9791F629A77A}"/>
                  </a:ext>
                </a:extLst>
              </p:cNvPr>
              <p:cNvSpPr txBox="1"/>
              <p:nvPr/>
            </p:nvSpPr>
            <p:spPr>
              <a:xfrm>
                <a:off x="2881938" y="3523391"/>
                <a:ext cx="4990725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𝑟𝑖𝑑𝑔𝑒</m:t>
                        </m:r>
                      </m:sub>
                    </m:sSub>
                    <m:r>
                      <m:rPr>
                        <m:nor/>
                      </m:rPr>
                      <a:rPr lang="en-IN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IN" sz="2800" dirty="0"/>
                      <m:t> </m:t>
                    </m:r>
                    <m:sSub>
                      <m:sSubPr>
                        <m:ctrlPr>
                          <a:rPr lang="en-I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2800" dirty="0"/>
                          <m:t>arg</m:t>
                        </m:r>
                        <m:r>
                          <m:rPr>
                            <m:nor/>
                          </m:rPr>
                          <a:rPr lang="en-IN" sz="2800" dirty="0"/>
                          <m:t> </m:t>
                        </m:r>
                        <m:r>
                          <m:rPr>
                            <m:nor/>
                          </m:rPr>
                          <a:rPr lang="en-IN" sz="2800" dirty="0"/>
                          <m:t>min</m:t>
                        </m:r>
                      </m:e>
                      <m:sub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I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IN" sz="2800" dirty="0">
                    <a:solidFill>
                      <a:srgbClr val="FF0000"/>
                    </a:solidFill>
                  </a:rPr>
                  <a:t> </a:t>
                </a:r>
                <a:r>
                  <a:rPr lang="en-IN" sz="2800" dirty="0"/>
                  <a:t>+ </a:t>
                </a:r>
                <a14:m>
                  <m:oMath xmlns:m="http://schemas.openxmlformats.org/officeDocument/2006/math">
                    <m:r>
                      <a:rPr lang="en-IN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IN" sz="28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IN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B8170D8B-7CFE-4912-9965-9791F629A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938" y="3523391"/>
                <a:ext cx="4990725" cy="465897"/>
              </a:xfrm>
              <a:prstGeom prst="rect">
                <a:avLst/>
              </a:prstGeom>
              <a:blipFill>
                <a:blip r:embed="rId6" cstate="print"/>
                <a:stretch>
                  <a:fillRect t="-22368" b="-394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9F60C5-176D-49BE-AD9E-CD5EF258F736}"/>
                  </a:ext>
                </a:extLst>
              </p:cNvPr>
              <p:cNvSpPr/>
              <p:nvPr/>
            </p:nvSpPr>
            <p:spPr>
              <a:xfrm>
                <a:off x="3690684" y="3976855"/>
                <a:ext cx="6547755" cy="974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m:rPr>
                              <m:nor/>
                            </m:rPr>
                            <a:rPr lang="en-IN" sz="2800" dirty="0"/>
                            <m:t>arg</m:t>
                          </m:r>
                          <m:r>
                            <m:rPr>
                              <m:nor/>
                            </m:rPr>
                            <a:rPr lang="en-IN" sz="2800" dirty="0"/>
                            <m:t> </m:t>
                          </m:r>
                          <m:r>
                            <m:rPr>
                              <m:nor/>
                            </m:rPr>
                            <a:rPr lang="en-IN" sz="2800" dirty="0"/>
                            <m:t>min</m:t>
                          </m:r>
                        </m:e>
                        <m:sub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I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I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IN" sz="28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8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8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3A9F60C5-176D-49BE-AD9E-CD5EF258F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0684" y="3976855"/>
                <a:ext cx="6547755" cy="974177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5FB04C-E62E-4D14-9196-F4B889000713}"/>
                  </a:ext>
                </a:extLst>
              </p:cNvPr>
              <p:cNvSpPr txBox="1"/>
              <p:nvPr/>
            </p:nvSpPr>
            <p:spPr>
              <a:xfrm>
                <a:off x="7826697" y="5716594"/>
                <a:ext cx="417916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IN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IN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85FB04C-E62E-4D14-9196-F4B88900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697" y="5716594"/>
                <a:ext cx="4179165" cy="492443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75E9D91B-EC18-48E5-984C-6EFA34C0E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759" y="3606829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xmlns="" id="{2BAE2EBB-9AF3-4EF1-86A6-76CE06366C2C}"/>
              </a:ext>
            </a:extLst>
          </p:cNvPr>
          <p:cNvSpPr/>
          <p:nvPr/>
        </p:nvSpPr>
        <p:spPr>
          <a:xfrm>
            <a:off x="1063156" y="4128586"/>
            <a:ext cx="2119486" cy="465897"/>
          </a:xfrm>
          <a:prstGeom prst="wedgeRectCallout">
            <a:avLst>
              <a:gd name="adj1" fmla="val -67837"/>
              <a:gd name="adj2" fmla="val 5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Why is the method called “ridge” regression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B26A28D-A33E-4278-B360-B798A1DB653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879502" y="2432719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110D5986-4182-4F58-A323-A999F4D1E2D0}"/>
                  </a:ext>
                </a:extLst>
              </p:cNvPr>
              <p:cNvSpPr/>
              <p:nvPr/>
            </p:nvSpPr>
            <p:spPr>
              <a:xfrm>
                <a:off x="8493814" y="3334416"/>
                <a:ext cx="3368781" cy="965223"/>
              </a:xfrm>
              <a:prstGeom prst="wedgeRectCallout">
                <a:avLst>
                  <a:gd name="adj1" fmla="val 33049"/>
                  <a:gd name="adj2" fmla="val -95071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Look at the form of the solution. We are adding a small value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the diagonals of the </a:t>
                </a:r>
                <a:r>
                  <a:rPr lang="en-IN" sz="16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DxD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(like adding a ridge/mountain to some land)</a:t>
                </a: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xmlns="" id="{110D5986-4182-4F58-A323-A999F4D1E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814" y="3334416"/>
                <a:ext cx="3368781" cy="965223"/>
              </a:xfrm>
              <a:prstGeom prst="wedgeRectCallout">
                <a:avLst>
                  <a:gd name="adj1" fmla="val 33049"/>
                  <a:gd name="adj2" fmla="val -95071"/>
                </a:avLst>
              </a:prstGeom>
              <a:blipFill>
                <a:blip r:embed="rId11" cstate="print"/>
                <a:stretch>
                  <a:fillRect l="-721" r="-2342" b="-905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32689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2357"/>
    </mc:Choice>
    <mc:Fallback>
      <p:transition spd="slow" advTm="312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3" grpId="0" animBg="1"/>
      <p:bldP spid="5" grpId="0" animBg="1"/>
      <p:bldP spid="7" grpId="0" animBg="1"/>
      <p:bldP spid="13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657946-FC7F-477C-9867-0ED704A858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A closer look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accent2">
                        <a:lumMod val="75000"/>
                      </a:schemeClr>
                    </a:solidFill>
                  </a:rPr>
                  <a:t> regularization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D7657946-FC7F-477C-9867-0ED704A85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5245" y="169682"/>
                <a:ext cx="11740617" cy="821500"/>
              </a:xfrm>
              <a:blipFill>
                <a:blip r:embed="rId3" cstate="print"/>
                <a:stretch>
                  <a:fillRect l="-2130" t="-15556" b="-2740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regularized objective we minimized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𝑟𝑒𝑔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gives a solution for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that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Keeps the training error small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Has a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squared 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 dirty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sSubSup>
                          <m:sSub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Small entries in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are good since they lead to “smooth” models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4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40CE1D-80D8-470A-8CD9-710D2FA7A9BE}"/>
                  </a:ext>
                </a:extLst>
              </p:cNvPr>
              <p:cNvSpPr/>
              <p:nvPr/>
            </p:nvSpPr>
            <p:spPr>
              <a:xfrm>
                <a:off x="3660461" y="1613891"/>
                <a:ext cx="4688335" cy="722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𝑟𝑒𝑔</m:t>
                          </m:r>
                        </m:sub>
                      </m:sSub>
                      <m:d>
                        <m:dPr>
                          <m:ctrlPr>
                            <a:rPr lang="en-I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I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I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IN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0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740CE1D-80D8-470A-8CD9-710D2FA7A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461" y="1613891"/>
                <a:ext cx="4688335" cy="72224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30B422CB-E913-410C-B62E-622BFAAE7C51}"/>
                  </a:ext>
                </a:extLst>
              </p:cNvPr>
              <p:cNvSpPr/>
              <p:nvPr/>
            </p:nvSpPr>
            <p:spPr>
              <a:xfrm>
                <a:off x="7134282" y="2862433"/>
                <a:ext cx="2861701" cy="1093964"/>
              </a:xfrm>
              <a:prstGeom prst="wedgeRectCallout">
                <a:avLst>
                  <a:gd name="adj1" fmla="val -64965"/>
                  <a:gd name="adj2" fmla="val 132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Good because, consequently, the individual entries of the weight vector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are also prevented from becoming too large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xmlns="" id="{30B422CB-E913-410C-B62E-622BFAAE7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282" y="2862433"/>
                <a:ext cx="2861701" cy="1093964"/>
              </a:xfrm>
              <a:prstGeom prst="wedgeRectCallout">
                <a:avLst>
                  <a:gd name="adj1" fmla="val -64965"/>
                  <a:gd name="adj2" fmla="val 13291"/>
                </a:avLst>
              </a:prstGeom>
              <a:blipFill>
                <a:blip r:embed="rId6" cstate="print"/>
                <a:stretch>
                  <a:fillRect r="-914" b="-49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8AF9502-2385-4636-8018-57CDE34BBAF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025102" y="1953497"/>
            <a:ext cx="1004822" cy="96522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8424ADAB-DDCD-4E40-B5AA-6242C8AE27B5}"/>
              </a:ext>
            </a:extLst>
          </p:cNvPr>
          <p:cNvSpPr/>
          <p:nvPr/>
        </p:nvSpPr>
        <p:spPr>
          <a:xfrm>
            <a:off x="8978233" y="539166"/>
            <a:ext cx="2708578" cy="1297601"/>
          </a:xfrm>
          <a:prstGeom prst="wedgeRectCallout">
            <a:avLst>
              <a:gd name="adj1" fmla="val 38164"/>
              <a:gd name="adj2" fmla="val 786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Remember – in general, weights with large magnitude are bad since they can cause overfitting on training data and may not work well on test data</a:t>
            </a:r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xmlns="" id="{7F22197B-A8DF-4E43-AB15-620205CF2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5300904"/>
              </p:ext>
            </p:extLst>
          </p:nvPr>
        </p:nvGraphicFramePr>
        <p:xfrm>
          <a:off x="1794547" y="4803445"/>
          <a:ext cx="3916224" cy="49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28">
                  <a:extLst>
                    <a:ext uri="{9D8B030D-6E8A-4147-A177-3AD203B41FA5}">
                      <a16:colId xmlns:a16="http://schemas.microsoft.com/office/drawing/2014/main" xmlns="" val="1285945924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1645969278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114266566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6988876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838169489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3270164878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84521032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421899733"/>
                    </a:ext>
                  </a:extLst>
                </a:gridCol>
              </a:tblGrid>
              <a:tr h="490463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681838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7DFBE7-D7C0-4E0C-9B6D-92522078DB97}"/>
              </a:ext>
            </a:extLst>
          </p:cNvPr>
          <p:cNvSpPr txBox="1"/>
          <p:nvPr/>
        </p:nvSpPr>
        <p:spPr>
          <a:xfrm>
            <a:off x="1877674" y="4910176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1.2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3FC09EB-1649-4486-A04B-754CF50AA8F3}"/>
              </a:ext>
            </a:extLst>
          </p:cNvPr>
          <p:cNvSpPr txBox="1"/>
          <p:nvPr/>
        </p:nvSpPr>
        <p:spPr>
          <a:xfrm>
            <a:off x="2341033" y="491017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E069CD-5F1D-430A-9500-68D00C82DC53}"/>
              </a:ext>
            </a:extLst>
          </p:cNvPr>
          <p:cNvSpPr txBox="1"/>
          <p:nvPr/>
        </p:nvSpPr>
        <p:spPr>
          <a:xfrm>
            <a:off x="2809578" y="4906026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2.4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4D0700-E2B9-47EA-8FFB-FBA504A756D3}"/>
              </a:ext>
            </a:extLst>
          </p:cNvPr>
          <p:cNvSpPr txBox="1"/>
          <p:nvPr/>
        </p:nvSpPr>
        <p:spPr>
          <a:xfrm>
            <a:off x="3278123" y="4909061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BE08198-7C5C-4395-9AB7-3DF8FABFC8DC}"/>
              </a:ext>
            </a:extLst>
          </p:cNvPr>
          <p:cNvSpPr txBox="1"/>
          <p:nvPr/>
        </p:nvSpPr>
        <p:spPr>
          <a:xfrm>
            <a:off x="3806051" y="4906025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35198A9-E4BC-4026-9B22-815A88653DE1}"/>
              </a:ext>
            </a:extLst>
          </p:cNvPr>
          <p:cNvSpPr txBox="1"/>
          <p:nvPr/>
        </p:nvSpPr>
        <p:spPr>
          <a:xfrm>
            <a:off x="4304331" y="4906025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31CCDE4-2765-48E9-A75D-54D2BC19259C}"/>
              </a:ext>
            </a:extLst>
          </p:cNvPr>
          <p:cNvSpPr txBox="1"/>
          <p:nvPr/>
        </p:nvSpPr>
        <p:spPr>
          <a:xfrm>
            <a:off x="4802524" y="490602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7E4B04A-4D19-43E3-B910-43148C708B49}"/>
              </a:ext>
            </a:extLst>
          </p:cNvPr>
          <p:cNvSpPr txBox="1"/>
          <p:nvPr/>
        </p:nvSpPr>
        <p:spPr>
          <a:xfrm>
            <a:off x="5257384" y="490602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2.1</a:t>
            </a:r>
          </a:p>
        </p:txBody>
      </p:sp>
      <p:graphicFrame>
        <p:nvGraphicFramePr>
          <p:cNvPr id="22" name="Table 12">
            <a:extLst>
              <a:ext uri="{FF2B5EF4-FFF2-40B4-BE49-F238E27FC236}">
                <a16:creationId xmlns:a16="http://schemas.microsoft.com/office/drawing/2014/main" xmlns="" id="{3FAE1CF5-FF89-4EBB-B0E2-6747DAD0B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6183932"/>
              </p:ext>
            </p:extLst>
          </p:nvPr>
        </p:nvGraphicFramePr>
        <p:xfrm>
          <a:off x="1794547" y="5433512"/>
          <a:ext cx="3916224" cy="49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28">
                  <a:extLst>
                    <a:ext uri="{9D8B030D-6E8A-4147-A177-3AD203B41FA5}">
                      <a16:colId xmlns:a16="http://schemas.microsoft.com/office/drawing/2014/main" xmlns="" val="1285945924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1645969278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114266566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6988876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838169489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3270164878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84521032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421899733"/>
                    </a:ext>
                  </a:extLst>
                </a:gridCol>
              </a:tblGrid>
              <a:tr h="490463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681838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FEB8472-6A69-4B90-A696-F7A133263906}"/>
              </a:ext>
            </a:extLst>
          </p:cNvPr>
          <p:cNvSpPr txBox="1"/>
          <p:nvPr/>
        </p:nvSpPr>
        <p:spPr>
          <a:xfrm>
            <a:off x="1877674" y="554024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1.2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E0895FC-4B85-45CB-B864-9AC964FFF82E}"/>
              </a:ext>
            </a:extLst>
          </p:cNvPr>
          <p:cNvSpPr txBox="1"/>
          <p:nvPr/>
        </p:nvSpPr>
        <p:spPr>
          <a:xfrm>
            <a:off x="2341033" y="554024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B158AB6-4BCA-458E-A3B1-EF6E068CF3A2}"/>
              </a:ext>
            </a:extLst>
          </p:cNvPr>
          <p:cNvSpPr txBox="1"/>
          <p:nvPr/>
        </p:nvSpPr>
        <p:spPr>
          <a:xfrm>
            <a:off x="2809578" y="5536093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2.4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9C8261A-0E01-4545-AEA1-A573A5DA3018}"/>
              </a:ext>
            </a:extLst>
          </p:cNvPr>
          <p:cNvSpPr txBox="1"/>
          <p:nvPr/>
        </p:nvSpPr>
        <p:spPr>
          <a:xfrm>
            <a:off x="3278123" y="5539128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0.3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4A7D99-F105-45C8-A72F-7371CD06681A}"/>
                  </a:ext>
                </a:extLst>
              </p:cNvPr>
              <p:cNvSpPr txBox="1"/>
              <p:nvPr/>
            </p:nvSpPr>
            <p:spPr>
              <a:xfrm>
                <a:off x="3666960" y="5536091"/>
                <a:ext cx="6447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200" b="1" dirty="0"/>
                  <a:t>0.8 </a:t>
                </a:r>
                <a14:m>
                  <m:oMath xmlns:m="http://schemas.openxmlformats.org/officeDocument/2006/math">
                    <m:r>
                      <a:rPr lang="en-IN" sz="1200" b="1" i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IN" sz="1200" b="1" i="1" smtClean="0"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en-IN" sz="1200" b="1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E34A7D99-F105-45C8-A72F-7371CD066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60" y="5536091"/>
                <a:ext cx="644728" cy="276999"/>
              </a:xfrm>
              <a:prstGeom prst="rect">
                <a:avLst/>
              </a:prstGeom>
              <a:blipFill>
                <a:blip r:embed="rId8" cstate="print"/>
                <a:stretch>
                  <a:fillRect l="-952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9D71273-FCE1-47AF-93AF-499C50B7883D}"/>
              </a:ext>
            </a:extLst>
          </p:cNvPr>
          <p:cNvSpPr txBox="1"/>
          <p:nvPr/>
        </p:nvSpPr>
        <p:spPr>
          <a:xfrm>
            <a:off x="4304331" y="5536092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21A5808-F96B-4FBD-B491-935C42BD299A}"/>
              </a:ext>
            </a:extLst>
          </p:cNvPr>
          <p:cNvSpPr txBox="1"/>
          <p:nvPr/>
        </p:nvSpPr>
        <p:spPr>
          <a:xfrm>
            <a:off x="4802524" y="5536091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4FE2D6C-0380-4AE8-98C7-C2CD4D1FD908}"/>
              </a:ext>
            </a:extLst>
          </p:cNvPr>
          <p:cNvSpPr txBox="1"/>
          <p:nvPr/>
        </p:nvSpPr>
        <p:spPr>
          <a:xfrm>
            <a:off x="5257384" y="5536091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2.1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9E1091A-AEB9-41A8-9F37-768F4776F76B}"/>
                  </a:ext>
                </a:extLst>
              </p:cNvPr>
              <p:cNvSpPr txBox="1"/>
              <p:nvPr/>
            </p:nvSpPr>
            <p:spPr>
              <a:xfrm>
                <a:off x="858687" y="4859857"/>
                <a:ext cx="7913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39E1091A-AEB9-41A8-9F37-768F4776F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87" y="4859857"/>
                <a:ext cx="791370" cy="369332"/>
              </a:xfrm>
              <a:prstGeom prst="rect">
                <a:avLst/>
              </a:prstGeom>
              <a:blipFill>
                <a:blip r:embed="rId9" cstate="print"/>
                <a:stretch>
                  <a:fillRect l="-5385" b="-98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B938DAE-9E8C-4271-BAC5-614829A75355}"/>
                  </a:ext>
                </a:extLst>
              </p:cNvPr>
              <p:cNvSpPr txBox="1"/>
              <p:nvPr/>
            </p:nvSpPr>
            <p:spPr>
              <a:xfrm>
                <a:off x="812071" y="5450486"/>
                <a:ext cx="8484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B938DAE-9E8C-4271-BAC5-614829A7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71" y="5450486"/>
                <a:ext cx="848437" cy="369332"/>
              </a:xfrm>
              <a:prstGeom prst="rect">
                <a:avLst/>
              </a:prstGeom>
              <a:blipFill>
                <a:blip r:embed="rId10" cstate="print"/>
                <a:stretch>
                  <a:fillRect l="-5036" b="-98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F2B947-078D-49E8-9C7E-CCD3DABE1ED1}"/>
                  </a:ext>
                </a:extLst>
              </p:cNvPr>
              <p:cNvSpPr txBox="1"/>
              <p:nvPr/>
            </p:nvSpPr>
            <p:spPr>
              <a:xfrm>
                <a:off x="6102939" y="4822929"/>
                <a:ext cx="12457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=0.8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27F2B947-078D-49E8-9C7E-CCD3DABE1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939" y="4822929"/>
                <a:ext cx="1245726" cy="369332"/>
              </a:xfrm>
              <a:prstGeom prst="rect">
                <a:avLst/>
              </a:prstGeom>
              <a:blipFill>
                <a:blip r:embed="rId11" cstate="print"/>
                <a:stretch>
                  <a:fillRect l="-5882" r="-490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6C44C0-62C4-4CCC-B5D0-B850667C5BF3}"/>
                  </a:ext>
                </a:extLst>
              </p:cNvPr>
              <p:cNvSpPr txBox="1"/>
              <p:nvPr/>
            </p:nvSpPr>
            <p:spPr>
              <a:xfrm>
                <a:off x="6087528" y="5351425"/>
                <a:ext cx="14172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=100 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CD6C44C0-62C4-4CCC-B5D0-B850667C5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528" y="5351425"/>
                <a:ext cx="1417247" cy="369332"/>
              </a:xfrm>
              <a:prstGeom prst="rect">
                <a:avLst/>
              </a:prstGeom>
              <a:blipFill>
                <a:blip r:embed="rId12" cstate="print"/>
                <a:stretch>
                  <a:fillRect l="-4741" r="-431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A8061AB-64F3-42D5-A25C-C5024AD57C01}"/>
              </a:ext>
            </a:extLst>
          </p:cNvPr>
          <p:cNvSpPr/>
          <p:nvPr/>
        </p:nvSpPr>
        <p:spPr>
          <a:xfrm>
            <a:off x="3732983" y="4683371"/>
            <a:ext cx="499926" cy="13208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C423FC6-F5C5-46D0-93B5-0DFBC8DF359E}"/>
              </a:ext>
            </a:extLst>
          </p:cNvPr>
          <p:cNvSpPr txBox="1"/>
          <p:nvPr/>
        </p:nvSpPr>
        <p:spPr>
          <a:xfrm>
            <a:off x="2145530" y="5953585"/>
            <a:ext cx="311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Abadi Extra Light" panose="020B0204020104020204" pitchFamily="34" charset="0"/>
              </a:rPr>
              <a:t>Exact same feature vectors only differing in just one feature by a small amount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3F14BF48-B9ED-42A2-918C-FF43FF73B327}"/>
              </a:ext>
            </a:extLst>
          </p:cNvPr>
          <p:cNvCxnSpPr>
            <a:cxnSpLocks/>
          </p:cNvCxnSpPr>
          <p:nvPr/>
        </p:nvCxnSpPr>
        <p:spPr>
          <a:xfrm flipV="1">
            <a:off x="6722489" y="5720758"/>
            <a:ext cx="189980" cy="2328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5FF4A16-7F72-467E-9EC2-87BD0C8C64D2}"/>
              </a:ext>
            </a:extLst>
          </p:cNvPr>
          <p:cNvSpPr txBox="1"/>
          <p:nvPr/>
        </p:nvSpPr>
        <p:spPr>
          <a:xfrm>
            <a:off x="5288910" y="5923975"/>
            <a:ext cx="3111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Abadi Extra Light" panose="020B0204020104020204" pitchFamily="34" charset="0"/>
              </a:rPr>
              <a:t>Very different outputs though (maybe one of these two training ex. is an outlier)</a:t>
            </a:r>
          </a:p>
        </p:txBody>
      </p:sp>
      <p:graphicFrame>
        <p:nvGraphicFramePr>
          <p:cNvPr id="44" name="Table 12">
            <a:extLst>
              <a:ext uri="{FF2B5EF4-FFF2-40B4-BE49-F238E27FC236}">
                <a16:creationId xmlns:a16="http://schemas.microsoft.com/office/drawing/2014/main" xmlns="" id="{4A7E16F8-66CB-4ED4-952C-12874E962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065944"/>
              </p:ext>
            </p:extLst>
          </p:nvPr>
        </p:nvGraphicFramePr>
        <p:xfrm>
          <a:off x="7874910" y="4946466"/>
          <a:ext cx="3916224" cy="49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528">
                  <a:extLst>
                    <a:ext uri="{9D8B030D-6E8A-4147-A177-3AD203B41FA5}">
                      <a16:colId xmlns:a16="http://schemas.microsoft.com/office/drawing/2014/main" xmlns="" val="1285945924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1645969278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114266566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6988876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838169489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3270164878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84521032"/>
                    </a:ext>
                  </a:extLst>
                </a:gridCol>
                <a:gridCol w="489528">
                  <a:extLst>
                    <a:ext uri="{9D8B030D-6E8A-4147-A177-3AD203B41FA5}">
                      <a16:colId xmlns:a16="http://schemas.microsoft.com/office/drawing/2014/main" xmlns="" val="2421899733"/>
                    </a:ext>
                  </a:extLst>
                </a:gridCol>
              </a:tblGrid>
              <a:tr h="490463"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6818381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F14BAC1-8985-411B-B2A7-BFAD8E8BE6A0}"/>
              </a:ext>
            </a:extLst>
          </p:cNvPr>
          <p:cNvSpPr txBox="1"/>
          <p:nvPr/>
        </p:nvSpPr>
        <p:spPr>
          <a:xfrm>
            <a:off x="9815606" y="5044523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10000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8CE8A43-9190-4A8D-9BCF-FF0584FEF673}"/>
              </a:ext>
            </a:extLst>
          </p:cNvPr>
          <p:cNvSpPr txBox="1"/>
          <p:nvPr/>
        </p:nvSpPr>
        <p:spPr>
          <a:xfrm>
            <a:off x="7928862" y="5044522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3.2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BCA0E59-9E9E-4093-9756-2EAD6B9C62A7}"/>
              </a:ext>
            </a:extLst>
          </p:cNvPr>
          <p:cNvSpPr txBox="1"/>
          <p:nvPr/>
        </p:nvSpPr>
        <p:spPr>
          <a:xfrm>
            <a:off x="8412216" y="5045395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1.8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40073FE-65B0-4C66-A97E-4F43D7FEDD98}"/>
              </a:ext>
            </a:extLst>
          </p:cNvPr>
          <p:cNvSpPr txBox="1"/>
          <p:nvPr/>
        </p:nvSpPr>
        <p:spPr>
          <a:xfrm>
            <a:off x="8890132" y="5044698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1.3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518D584-9658-4B4E-A468-EFD69CF6C3E5}"/>
              </a:ext>
            </a:extLst>
          </p:cNvPr>
          <p:cNvSpPr txBox="1"/>
          <p:nvPr/>
        </p:nvSpPr>
        <p:spPr>
          <a:xfrm>
            <a:off x="9390732" y="5053197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2.1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67C38C7A-4F42-40C9-B888-CBFDC05C058E}"/>
              </a:ext>
            </a:extLst>
          </p:cNvPr>
          <p:cNvSpPr txBox="1"/>
          <p:nvPr/>
        </p:nvSpPr>
        <p:spPr>
          <a:xfrm>
            <a:off x="10350306" y="5036624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2.5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A19721C-FDF3-4F2C-AF33-E948CD2918AE}"/>
              </a:ext>
            </a:extLst>
          </p:cNvPr>
          <p:cNvSpPr txBox="1"/>
          <p:nvPr/>
        </p:nvSpPr>
        <p:spPr>
          <a:xfrm>
            <a:off x="10850906" y="5045395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3.1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7655AE5-4003-44B5-A74A-9894D4AE1A53}"/>
              </a:ext>
            </a:extLst>
          </p:cNvPr>
          <p:cNvSpPr txBox="1"/>
          <p:nvPr/>
        </p:nvSpPr>
        <p:spPr>
          <a:xfrm>
            <a:off x="11351506" y="5045860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0.1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1E4566C-E5B8-41D8-BC2A-93B3F3101EA6}"/>
                  </a:ext>
                </a:extLst>
              </p:cNvPr>
              <p:cNvSpPr txBox="1"/>
              <p:nvPr/>
            </p:nvSpPr>
            <p:spPr>
              <a:xfrm>
                <a:off x="8228544" y="4634805"/>
                <a:ext cx="32089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A typical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learned 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reg.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E1E4566C-E5B8-41D8-BC2A-93B3F3101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544" y="4634805"/>
                <a:ext cx="3208955" cy="276999"/>
              </a:xfrm>
              <a:prstGeom prst="rect">
                <a:avLst/>
              </a:prstGeom>
              <a:blipFill>
                <a:blip r:embed="rId13" cstate="print"/>
                <a:stretch>
                  <a:fillRect l="-4563" t="-28261" r="-3422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Speech Bubble: Rectangle 55">
            <a:extLst>
              <a:ext uri="{FF2B5EF4-FFF2-40B4-BE49-F238E27FC236}">
                <a16:creationId xmlns:a16="http://schemas.microsoft.com/office/drawing/2014/main" xmlns="" id="{182BC9F5-D6CF-4BD8-A3D4-B133FACDCBEA}"/>
              </a:ext>
            </a:extLst>
          </p:cNvPr>
          <p:cNvSpPr/>
          <p:nvPr/>
        </p:nvSpPr>
        <p:spPr>
          <a:xfrm>
            <a:off x="8516493" y="5634937"/>
            <a:ext cx="3410262" cy="876219"/>
          </a:xfrm>
          <a:prstGeom prst="wedgeRectCallout">
            <a:avLst>
              <a:gd name="adj1" fmla="val -5149"/>
              <a:gd name="adj2" fmla="val -776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Just to fit the training data where one of the inputs was possibly an outlier, this weight became too big. Such a weight vector will possibly do poorly on normal test inputs</a:t>
            </a:r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xmlns="" id="{2C532004-D75E-4E52-9455-B7683D021C95}"/>
              </a:ext>
            </a:extLst>
          </p:cNvPr>
          <p:cNvSpPr/>
          <p:nvPr/>
        </p:nvSpPr>
        <p:spPr>
          <a:xfrm>
            <a:off x="10172326" y="3016777"/>
            <a:ext cx="1860687" cy="1401245"/>
          </a:xfrm>
          <a:prstGeom prst="wedgeRectCallout">
            <a:avLst>
              <a:gd name="adj1" fmla="val -60745"/>
              <a:gd name="adj2" fmla="val 6908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 a “smooth” model since its test data predictions may change drastically even with small changes in some feature’s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2184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2222"/>
    </mc:Choice>
    <mc:Fallback>
      <p:transition spd="slow" advTm="412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Other Ways to Control Overfitting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Use a </a:t>
                </a:r>
                <a:r>
                  <a:rPr lang="en-GB" dirty="0" err="1">
                    <a:latin typeface="Abadi Extra Light" panose="020B0204020104020204" pitchFamily="34" charset="0"/>
                  </a:rPr>
                  <a:t>regularizer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IN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defined by other norms,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Use non-regularization based approaches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Early-stopping (stopping training just when we have a decent val. set accuracy)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Dropout (in each iteration, don’t update some of the weights)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Injecting noise in the inputs </a:t>
                </a: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A69CB6-6A4B-4F25-B834-52242BD6511F}"/>
                  </a:ext>
                </a:extLst>
              </p:cNvPr>
              <p:cNvSpPr txBox="1"/>
              <p:nvPr/>
            </p:nvSpPr>
            <p:spPr>
              <a:xfrm>
                <a:off x="4188935" y="2035620"/>
                <a:ext cx="2669320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FA69CB6-6A4B-4F25-B834-52242BD65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935" y="2035620"/>
                <a:ext cx="2669320" cy="75591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2ABB9C-B7E3-4022-BE58-0A232592BAF3}"/>
                  </a:ext>
                </a:extLst>
              </p:cNvPr>
              <p:cNvSpPr txBox="1"/>
              <p:nvPr/>
            </p:nvSpPr>
            <p:spPr>
              <a:xfrm>
                <a:off x="4231657" y="3064098"/>
                <a:ext cx="23701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=#</m:t>
                      </m:r>
                      <m:r>
                        <m:rPr>
                          <m:sty m:val="p"/>
                        </m:rPr>
                        <a:rPr lang="en-IN" sz="2400" b="0" i="0" smtClean="0">
                          <a:latin typeface="Cambria Math" panose="02040503050406030204" pitchFamily="18" charset="0"/>
                        </a:rPr>
                        <m:t>nnz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092ABB9C-B7E3-4022-BE58-0A232592B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657" y="3064098"/>
                <a:ext cx="2370136" cy="369332"/>
              </a:xfrm>
              <a:prstGeom prst="rect">
                <a:avLst/>
              </a:prstGeom>
              <a:blipFill>
                <a:blip r:embed="rId5" cstate="print"/>
                <a:stretch>
                  <a:fillRect r="-3856" b="-35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792E6A0-4D4F-4330-9F67-DBBD5185E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98" y="2708439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DEF09B3-24C2-423B-AC7E-3D60E7881E1D}"/>
                  </a:ext>
                </a:extLst>
              </p:cNvPr>
              <p:cNvSpPr/>
              <p:nvPr/>
            </p:nvSpPr>
            <p:spPr>
              <a:xfrm>
                <a:off x="1551073" y="2584055"/>
                <a:ext cx="2370135" cy="755912"/>
              </a:xfrm>
              <a:prstGeom prst="wedgeRectCallout">
                <a:avLst>
                  <a:gd name="adj1" fmla="val -77190"/>
                  <a:gd name="adj2" fmla="val 726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When should I used these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instead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regularizer?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xmlns="" id="{0DEF09B3-24C2-423B-AC7E-3D60E7881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73" y="2584055"/>
                <a:ext cx="2370135" cy="755912"/>
              </a:xfrm>
              <a:prstGeom prst="wedgeRectCallout">
                <a:avLst>
                  <a:gd name="adj1" fmla="val -77190"/>
                  <a:gd name="adj2" fmla="val 72657"/>
                </a:avLst>
              </a:prstGeom>
              <a:blipFill>
                <a:blip r:embed="rId7" cstate="print"/>
                <a:stretch>
                  <a:fillRect t="-5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CD1A647-4D92-4416-B003-E230697ABF1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30775" y="1908559"/>
            <a:ext cx="1004822" cy="96522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B403CEE2-F9C6-4320-80E0-BF1A2D8A90C3}"/>
              </a:ext>
            </a:extLst>
          </p:cNvPr>
          <p:cNvSpPr/>
          <p:nvPr/>
        </p:nvSpPr>
        <p:spPr>
          <a:xfrm>
            <a:off x="8003066" y="1635532"/>
            <a:ext cx="2669320" cy="1238250"/>
          </a:xfrm>
          <a:prstGeom prst="wedgeRectCallout">
            <a:avLst>
              <a:gd name="adj1" fmla="val 62699"/>
              <a:gd name="adj2" fmla="val 562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Use them if you have a very large number of features but many irrelevant features. These </a:t>
            </a:r>
            <a:r>
              <a:rPr lang="en-IN" sz="16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regularizers</a:t>
            </a:r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can help in </a:t>
            </a:r>
            <a:r>
              <a:rPr lang="en-IN" sz="16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automatic feature selection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7C4BD217-81E8-4BCF-BBCD-E5F89FD1136B}"/>
                  </a:ext>
                </a:extLst>
              </p:cNvPr>
              <p:cNvSpPr/>
              <p:nvPr/>
            </p:nvSpPr>
            <p:spPr>
              <a:xfrm>
                <a:off x="6893605" y="3121536"/>
                <a:ext cx="2472068" cy="755912"/>
              </a:xfrm>
              <a:prstGeom prst="wedgeRectCallout">
                <a:avLst>
                  <a:gd name="adj1" fmla="val 32843"/>
                  <a:gd name="adj2" fmla="val -851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 such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gives a </a:t>
                </a:r>
                <a:r>
                  <a:rPr lang="en-IN" sz="1600" b="1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sparse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weight vector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 solution</a:t>
                </a: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xmlns="" id="{7C4BD217-81E8-4BCF-BBCD-E5F89FD11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605" y="3121536"/>
                <a:ext cx="2472068" cy="755912"/>
              </a:xfrm>
              <a:prstGeom prst="wedgeRectCallout">
                <a:avLst>
                  <a:gd name="adj1" fmla="val 32843"/>
                  <a:gd name="adj2" fmla="val -85104"/>
                </a:avLst>
              </a:prstGeom>
              <a:blipFill>
                <a:blip r:embed="rId9" cstate="print"/>
                <a:stretch>
                  <a:fillRect l="-1225" r="-1471" b="-98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46E84DE-E74A-4334-A38C-710198BF859D}"/>
                  </a:ext>
                </a:extLst>
              </p:cNvPr>
              <p:cNvSpPr/>
              <p:nvPr/>
            </p:nvSpPr>
            <p:spPr>
              <a:xfrm>
                <a:off x="9501958" y="3054999"/>
                <a:ext cx="2375844" cy="1469807"/>
              </a:xfrm>
              <a:prstGeom prst="wedgeRectCallout">
                <a:avLst>
                  <a:gd name="adj1" fmla="val -59502"/>
                  <a:gd name="adj2" fmla="val -136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sparse means many entries in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be zero or near zero. Thus those features will be considered irrelevant by the model and will not influence prediction</a:t>
                </a: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xmlns="" id="{846E84DE-E74A-4334-A38C-710198BF8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958" y="3054999"/>
                <a:ext cx="2375844" cy="1469807"/>
              </a:xfrm>
              <a:prstGeom prst="wedgeRectCallout">
                <a:avLst>
                  <a:gd name="adj1" fmla="val -59502"/>
                  <a:gd name="adj2" fmla="val -13638"/>
                </a:avLst>
              </a:prstGeom>
              <a:blipFill>
                <a:blip r:embed="rId10" cstate="print"/>
                <a:stretch>
                  <a:fillRect t="-3689" r="-3023" b="-737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5CBE778A-4447-4503-A821-F901ABB1140D}"/>
                  </a:ext>
                </a:extLst>
              </p:cNvPr>
              <p:cNvSpPr/>
              <p:nvPr/>
            </p:nvSpPr>
            <p:spPr>
              <a:xfrm>
                <a:off x="2474557" y="1763054"/>
                <a:ext cx="1873246" cy="415175"/>
              </a:xfrm>
              <a:prstGeom prst="wedgeRectCallout">
                <a:avLst>
                  <a:gd name="adj1" fmla="val 46774"/>
                  <a:gd name="adj2" fmla="val 7300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norm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xmlns="" id="{5CBE778A-4447-4503-A821-F901ABB11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557" y="1763054"/>
                <a:ext cx="1873246" cy="415175"/>
              </a:xfrm>
              <a:prstGeom prst="wedgeRectCallout">
                <a:avLst>
                  <a:gd name="adj1" fmla="val 46774"/>
                  <a:gd name="adj2" fmla="val 73003"/>
                </a:avLst>
              </a:prstGeom>
              <a:blipFill>
                <a:blip r:embed="rId11" cstate="print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11EA3EA6-FFBA-4E43-9E05-202E15728444}"/>
                  </a:ext>
                </a:extLst>
              </p:cNvPr>
              <p:cNvSpPr/>
              <p:nvPr/>
            </p:nvSpPr>
            <p:spPr>
              <a:xfrm>
                <a:off x="3921208" y="3696367"/>
                <a:ext cx="2456363" cy="548435"/>
              </a:xfrm>
              <a:prstGeom prst="wedgeRectCallout">
                <a:avLst>
                  <a:gd name="adj1" fmla="val -10510"/>
                  <a:gd name="adj2" fmla="val -928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norm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regularizer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(counts number of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nonzeros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xmlns="" id="{11EA3EA6-FFBA-4E43-9E05-202E15728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208" y="3696367"/>
                <a:ext cx="2456363" cy="548435"/>
              </a:xfrm>
              <a:prstGeom prst="wedgeRectCallout">
                <a:avLst>
                  <a:gd name="adj1" fmla="val -10510"/>
                  <a:gd name="adj2" fmla="val -92815"/>
                </a:avLst>
              </a:prstGeom>
              <a:blipFill>
                <a:blip r:embed="rId12" cstate="print"/>
                <a:stretch>
                  <a:fillRect l="-985" r="-985" b="-1052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C843566A-2F53-4574-823F-B3840C0AB306}"/>
              </a:ext>
            </a:extLst>
          </p:cNvPr>
          <p:cNvSpPr/>
          <p:nvPr/>
        </p:nvSpPr>
        <p:spPr>
          <a:xfrm>
            <a:off x="8854008" y="5433317"/>
            <a:ext cx="3151854" cy="993848"/>
          </a:xfrm>
          <a:prstGeom prst="wedgeRectCallout">
            <a:avLst>
              <a:gd name="adj1" fmla="val -61428"/>
              <a:gd name="adj2" fmla="val -2712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All of these are very popular ways to control overfitting in deep learning models. More on these later when we talk about deep learning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xmlns="" id="{E50F65B2-3B38-4C7A-964A-4816DA501798}"/>
              </a:ext>
            </a:extLst>
          </p:cNvPr>
          <p:cNvSpPr/>
          <p:nvPr/>
        </p:nvSpPr>
        <p:spPr>
          <a:xfrm>
            <a:off x="8854008" y="136939"/>
            <a:ext cx="3023794" cy="1197336"/>
          </a:xfrm>
          <a:prstGeom prst="wedgeRectCallout">
            <a:avLst>
              <a:gd name="adj1" fmla="val 21495"/>
              <a:gd name="adj2" fmla="val 10147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optimizing loss functions with such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regularizers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is usually harder than ridge reg. but several advanced techniques exist (we will see some of those later)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06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6652"/>
    </mc:Choice>
    <mc:Fallback>
      <p:transition spd="slow" advTm="406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Regression as Solving System of Linear 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Eqs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form of the lin. reg. model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𝑿𝒘</m:t>
                    </m:r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is akin to a system of linear equation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training examples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features each, we have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However, in regression, we rarely have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but rather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Thus we have an </a:t>
                </a:r>
                <a:r>
                  <a:rPr lang="en-GB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underdetermined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) or </a:t>
                </a:r>
                <a:r>
                  <a:rPr lang="en-GB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overdetermined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000" dirty="0">
                    <a:latin typeface="Abadi Extra Light" panose="020B0204020104020204" pitchFamily="34" charset="0"/>
                  </a:rPr>
                  <a:t>) system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Methods to solve over/underdetermined systems can be used for </a:t>
                </a:r>
                <a:r>
                  <a:rPr lang="en-GB" sz="2000" dirty="0" err="1">
                    <a:latin typeface="Abadi Extra Light" panose="020B0204020104020204" pitchFamily="34" charset="0"/>
                  </a:rPr>
                  <a:t>lin</a:t>
                </a:r>
                <a:r>
                  <a:rPr lang="en-GB" sz="2000" dirty="0">
                    <a:latin typeface="Abadi Extra Light" panose="020B0204020104020204" pitchFamily="34" charset="0"/>
                  </a:rPr>
                  <a:t>-reg as well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000" dirty="0">
                    <a:latin typeface="Abadi Extra Light" panose="020B0204020104020204" pitchFamily="34" charset="0"/>
                  </a:rPr>
                  <a:t>Many of these methods don’t require expensive matrix inversion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BF9352-17F2-4122-A687-954102785875}"/>
                  </a:ext>
                </a:extLst>
              </p:cNvPr>
              <p:cNvSpPr txBox="1"/>
              <p:nvPr/>
            </p:nvSpPr>
            <p:spPr>
              <a:xfrm>
                <a:off x="3811849" y="2170545"/>
                <a:ext cx="4568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BBF9352-17F2-4122-A687-954102785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49" y="2170545"/>
                <a:ext cx="4568302" cy="369332"/>
              </a:xfrm>
              <a:prstGeom prst="rect">
                <a:avLst/>
              </a:prstGeom>
              <a:blipFill>
                <a:blip r:embed="rId4" cstate="print"/>
                <a:stretch>
                  <a:fillRect l="-1200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89FB36-A200-4637-B67B-9EA297F5F371}"/>
                  </a:ext>
                </a:extLst>
              </p:cNvPr>
              <p:cNvSpPr txBox="1"/>
              <p:nvPr/>
            </p:nvSpPr>
            <p:spPr>
              <a:xfrm>
                <a:off x="3811849" y="2670122"/>
                <a:ext cx="4568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F89FB36-A200-4637-B67B-9EA297F5F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49" y="2670122"/>
                <a:ext cx="4568302" cy="369332"/>
              </a:xfrm>
              <a:prstGeom prst="rect">
                <a:avLst/>
              </a:prstGeom>
              <a:blipFill>
                <a:blip r:embed="rId5" cstate="print"/>
                <a:stretch>
                  <a:fillRect l="-1467" r="-26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4BA07B-9540-482B-8CF8-5A64F3C51FF5}"/>
                  </a:ext>
                </a:extLst>
              </p:cNvPr>
              <p:cNvSpPr txBox="1"/>
              <p:nvPr/>
            </p:nvSpPr>
            <p:spPr>
              <a:xfrm>
                <a:off x="3811849" y="3818547"/>
                <a:ext cx="47623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𝑁𝐷</m:t>
                          </m:r>
                        </m:sub>
                      </m:sSub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F4BA07B-9540-482B-8CF8-5A64F3C51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49" y="3818547"/>
                <a:ext cx="4762329" cy="369332"/>
              </a:xfrm>
              <a:prstGeom prst="rect">
                <a:avLst/>
              </a:prstGeom>
              <a:blipFill>
                <a:blip r:embed="rId6" cstate="print"/>
                <a:stretch>
                  <a:fillRect l="-1151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3A5B6AD-F8A0-4D28-B1A3-05FA86F489A6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193013" y="3072115"/>
            <a:ext cx="1" cy="74643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33FBE4-92EC-4A04-948B-0CF00FB6C7E1}"/>
              </a:ext>
            </a:extLst>
          </p:cNvPr>
          <p:cNvSpPr txBox="1"/>
          <p:nvPr/>
        </p:nvSpPr>
        <p:spPr>
          <a:xfrm>
            <a:off x="1154546" y="2179720"/>
            <a:ext cx="226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First training example: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71FDCA-B669-47C8-9301-70BBB379631B}"/>
              </a:ext>
            </a:extLst>
          </p:cNvPr>
          <p:cNvSpPr txBox="1"/>
          <p:nvPr/>
        </p:nvSpPr>
        <p:spPr>
          <a:xfrm>
            <a:off x="1154546" y="2652523"/>
            <a:ext cx="254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Second training example: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53CD90-B8A3-450D-89CB-55FF3323838A}"/>
              </a:ext>
            </a:extLst>
          </p:cNvPr>
          <p:cNvSpPr txBox="1"/>
          <p:nvPr/>
        </p:nvSpPr>
        <p:spPr>
          <a:xfrm>
            <a:off x="1154546" y="3820728"/>
            <a:ext cx="228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N-</a:t>
            </a:r>
            <a:r>
              <a:rPr lang="en-IN" dirty="0" err="1"/>
              <a:t>th</a:t>
            </a:r>
            <a:r>
              <a:rPr lang="en-IN" dirty="0"/>
              <a:t> training example: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DF5E81-2A5E-4555-8B57-98098D74E7BF}"/>
                  </a:ext>
                </a:extLst>
              </p:cNvPr>
              <p:cNvSpPr txBox="1"/>
              <p:nvPr/>
            </p:nvSpPr>
            <p:spPr>
              <a:xfrm>
                <a:off x="9145380" y="2148791"/>
                <a:ext cx="2479962" cy="8359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b="0" dirty="0">
                    <a:latin typeface="Abadi Extra Light" panose="020B0204020104020204" pitchFamily="34" charset="0"/>
                  </a:rPr>
                  <a:t>Note: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𝑛𝑑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denotes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feature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training example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4DF5E81-2A5E-4555-8B57-98098D74E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380" y="2148791"/>
                <a:ext cx="2479962" cy="835934"/>
              </a:xfrm>
              <a:prstGeom prst="rect">
                <a:avLst/>
              </a:prstGeom>
              <a:blipFill>
                <a:blip r:embed="rId7" cstate="print"/>
                <a:stretch>
                  <a:fillRect l="-5651" t="-9420" b="-15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DD3DCC-BEBC-421A-8282-3D0F2BE2E0F7}"/>
                  </a:ext>
                </a:extLst>
              </p:cNvPr>
              <p:cNvSpPr txBox="1"/>
              <p:nvPr/>
            </p:nvSpPr>
            <p:spPr>
              <a:xfrm>
                <a:off x="9145380" y="3152001"/>
                <a:ext cx="274364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b="0" dirty="0">
                    <a:latin typeface="Abadi Extra Light" panose="020B0204020104020204" pitchFamily="34" charset="0"/>
                  </a:rPr>
                  <a:t> equations and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b="0" dirty="0">
                    <a:latin typeface="Abadi Extra Light" panose="020B0204020104020204" pitchFamily="34" charset="0"/>
                  </a:rPr>
                  <a:t> unknowns here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dirty="0" err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IN" b="0" dirty="0">
                    <a:latin typeface="Abadi Extra Light" panose="020B0204020104020204" pitchFamily="34" charset="0"/>
                  </a:rPr>
                  <a:t>)</a:t>
                </a:r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1DD3DCC-BEBC-421A-8282-3D0F2BE2E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380" y="3152001"/>
                <a:ext cx="2743644" cy="553998"/>
              </a:xfrm>
              <a:prstGeom prst="rect">
                <a:avLst/>
              </a:prstGeom>
              <a:blipFill>
                <a:blip r:embed="rId8" cstate="print"/>
                <a:stretch>
                  <a:fillRect l="-5111" t="-14286" r="-5556" b="-252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79505A-1A6D-490F-B0AD-E41B7712FF8E}"/>
                  </a:ext>
                </a:extLst>
              </p:cNvPr>
              <p:cNvSpPr txBox="1"/>
              <p:nvPr/>
            </p:nvSpPr>
            <p:spPr>
              <a:xfrm>
                <a:off x="2570409" y="5976150"/>
                <a:ext cx="25260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sSup>
                        <m:sSup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9D79505A-1A6D-490F-B0AD-E41B7712F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409" y="5976150"/>
                <a:ext cx="2526076" cy="369332"/>
              </a:xfrm>
              <a:prstGeom prst="rect">
                <a:avLst/>
              </a:prstGeom>
              <a:blipFill>
                <a:blip r:embed="rId9" cstate="print"/>
                <a:stretch>
                  <a:fillRect l="-1208" r="-2657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53CB06-EB68-4CA8-A3B9-1C064996F481}"/>
                  </a:ext>
                </a:extLst>
              </p:cNvPr>
              <p:cNvSpPr txBox="1"/>
              <p:nvPr/>
            </p:nvSpPr>
            <p:spPr>
              <a:xfrm>
                <a:off x="6696175" y="5985348"/>
                <a:ext cx="530968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𝑨𝒘</m:t>
                    </m:r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IN" sz="2400" b="1" dirty="0"/>
                  <a:t>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400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 </a:t>
                </a:r>
                <a:endParaRPr lang="en-IN" sz="2400" b="1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553CB06-EB68-4CA8-A3B9-1C064996F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175" y="5985348"/>
                <a:ext cx="5309687" cy="369332"/>
              </a:xfrm>
              <a:prstGeom prst="rect">
                <a:avLst/>
              </a:prstGeom>
              <a:blipFill>
                <a:blip r:embed="rId10" cstate="print"/>
                <a:stretch>
                  <a:fillRect l="-1952" t="-28333" b="-4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BB5507A0-4376-421D-A045-8838564F10F2}"/>
              </a:ext>
            </a:extLst>
          </p:cNvPr>
          <p:cNvSpPr/>
          <p:nvPr/>
        </p:nvSpPr>
        <p:spPr>
          <a:xfrm>
            <a:off x="5635231" y="6077712"/>
            <a:ext cx="683492" cy="166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DF4ECF-E3FD-4BFA-A0A8-7FA7BA41DAF4}"/>
              </a:ext>
            </a:extLst>
          </p:cNvPr>
          <p:cNvSpPr/>
          <p:nvPr/>
        </p:nvSpPr>
        <p:spPr>
          <a:xfrm>
            <a:off x="6577341" y="5976150"/>
            <a:ext cx="1163782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A07315A5-F50F-46DF-93E0-9988922D446E}"/>
                  </a:ext>
                </a:extLst>
              </p:cNvPr>
              <p:cNvSpPr/>
              <p:nvPr/>
            </p:nvSpPr>
            <p:spPr>
              <a:xfrm>
                <a:off x="7359971" y="6406081"/>
                <a:ext cx="4645891" cy="270006"/>
              </a:xfrm>
              <a:prstGeom prst="wedgeRectCallout">
                <a:avLst>
                  <a:gd name="adj1" fmla="val -42306"/>
                  <a:gd name="adj2" fmla="val -919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System of lin.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Eqns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equations and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unknowns</a:t>
                </a:r>
              </a:p>
            </p:txBody>
          </p:sp>
        </mc:Choice>
        <mc:Fallback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xmlns="" id="{A07315A5-F50F-46DF-93E0-9988922D44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1" y="6406081"/>
                <a:ext cx="4645891" cy="270006"/>
              </a:xfrm>
              <a:prstGeom prst="wedgeRectCallout">
                <a:avLst>
                  <a:gd name="adj1" fmla="val -42306"/>
                  <a:gd name="adj2" fmla="val -91946"/>
                </a:avLst>
              </a:prstGeom>
              <a:blipFill>
                <a:blip r:embed="rId11" cstate="print"/>
                <a:stretch>
                  <a:fillRect l="-523" b="-2537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4BAA17C-1162-44B2-BFEB-DFAB3CEFF493}"/>
              </a:ext>
            </a:extLst>
          </p:cNvPr>
          <p:cNvSpPr txBox="1"/>
          <p:nvPr/>
        </p:nvSpPr>
        <p:spPr>
          <a:xfrm>
            <a:off x="378593" y="5920754"/>
            <a:ext cx="1960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Solving </a:t>
            </a:r>
            <a:r>
              <a:rPr lang="en-IN" dirty="0" err="1">
                <a:latin typeface="Abadi Extra Light" panose="020B0204020104020204" pitchFamily="34" charset="0"/>
              </a:rPr>
              <a:t>lin</a:t>
            </a:r>
            <a:r>
              <a:rPr lang="en-IN" dirty="0">
                <a:latin typeface="Abadi Extra Light" panose="020B0204020104020204" pitchFamily="34" charset="0"/>
              </a:rPr>
              <a:t>-reg </a:t>
            </a:r>
          </a:p>
          <a:p>
            <a:r>
              <a:rPr lang="en-IN" dirty="0">
                <a:latin typeface="Abadi Extra Light" panose="020B0204020104020204" pitchFamily="34" charset="0"/>
              </a:rPr>
              <a:t>as system of </a:t>
            </a:r>
            <a:r>
              <a:rPr lang="en-IN" dirty="0" err="1">
                <a:latin typeface="Abadi Extra Light" panose="020B0204020104020204" pitchFamily="34" charset="0"/>
              </a:rPr>
              <a:t>lin</a:t>
            </a:r>
            <a:r>
              <a:rPr lang="en-IN" dirty="0">
                <a:latin typeface="Abadi Extra Light" panose="020B0204020104020204" pitchFamily="34" charset="0"/>
              </a:rPr>
              <a:t> eq.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F59C4B3-A53E-4B3C-A770-FBC19E3A14BD}"/>
              </a:ext>
            </a:extLst>
          </p:cNvPr>
          <p:cNvSpPr/>
          <p:nvPr/>
        </p:nvSpPr>
        <p:spPr>
          <a:xfrm>
            <a:off x="378593" y="5894753"/>
            <a:ext cx="1960665" cy="646331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xmlns="" id="{29D0B4ED-1A62-4930-B2B4-923DB9D5DAC6}"/>
              </a:ext>
            </a:extLst>
          </p:cNvPr>
          <p:cNvSpPr/>
          <p:nvPr/>
        </p:nvSpPr>
        <p:spPr>
          <a:xfrm>
            <a:off x="7692947" y="5672486"/>
            <a:ext cx="1452434" cy="230834"/>
          </a:xfrm>
          <a:prstGeom prst="wedgeRectCallout">
            <a:avLst>
              <a:gd name="adj1" fmla="val -49624"/>
              <a:gd name="adj2" fmla="val 904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Now solve this!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6143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0549"/>
    </mc:Choice>
    <mc:Fallback>
      <p:transition spd="slow" advTm="380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Next Lecture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Solving linear regression using iterative optimization methods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Faster and don’t require matrix inversion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Brief intro to optimization techniques</a:t>
            </a: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8169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027"/>
    </mc:Choice>
    <mc:Fallback>
      <p:transition spd="slow" advTm="470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Linear regression is like fitting a line or (hyper)plane to a set of points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The line/plane must also predict outputs the unseen (test) inputs well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900" dirty="0">
              <a:latin typeface="Abadi Extra Light" panose="020B02040201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Regression: Pictorially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xmlns="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7B10F3B-633E-4387-8AC6-060989D2CF7E}"/>
              </a:ext>
            </a:extLst>
          </p:cNvPr>
          <p:cNvCxnSpPr>
            <a:cxnSpLocks/>
          </p:cNvCxnSpPr>
          <p:nvPr/>
        </p:nvCxnSpPr>
        <p:spPr>
          <a:xfrm>
            <a:off x="3449163" y="2707257"/>
            <a:ext cx="0" cy="2005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829CC39-08C3-40F2-8252-913DA437375C}"/>
              </a:ext>
            </a:extLst>
          </p:cNvPr>
          <p:cNvCxnSpPr>
            <a:cxnSpLocks/>
          </p:cNvCxnSpPr>
          <p:nvPr/>
        </p:nvCxnSpPr>
        <p:spPr>
          <a:xfrm flipH="1">
            <a:off x="3449163" y="4713013"/>
            <a:ext cx="22119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78E5323-E68D-4E94-8F4B-C037C0F7582A}"/>
              </a:ext>
            </a:extLst>
          </p:cNvPr>
          <p:cNvSpPr/>
          <p:nvPr/>
        </p:nvSpPr>
        <p:spPr>
          <a:xfrm>
            <a:off x="3916603" y="4227131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2FA27ED-83DE-4747-AB54-54E7E156CDFE}"/>
              </a:ext>
            </a:extLst>
          </p:cNvPr>
          <p:cNvSpPr/>
          <p:nvPr/>
        </p:nvSpPr>
        <p:spPr>
          <a:xfrm>
            <a:off x="4059216" y="3992522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F7A2BA7D-81B3-4BDA-9D4C-594153078AF6}"/>
              </a:ext>
            </a:extLst>
          </p:cNvPr>
          <p:cNvSpPr/>
          <p:nvPr/>
        </p:nvSpPr>
        <p:spPr>
          <a:xfrm>
            <a:off x="4278727" y="3992522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83E7B1E2-D1A3-4C71-882E-DD48518B8672}"/>
              </a:ext>
            </a:extLst>
          </p:cNvPr>
          <p:cNvSpPr/>
          <p:nvPr/>
        </p:nvSpPr>
        <p:spPr>
          <a:xfrm>
            <a:off x="4350033" y="3722141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BE1706B-DD22-4FA0-BE14-4255EB3188A2}"/>
              </a:ext>
            </a:extLst>
          </p:cNvPr>
          <p:cNvSpPr/>
          <p:nvPr/>
        </p:nvSpPr>
        <p:spPr>
          <a:xfrm>
            <a:off x="4589120" y="3520619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8B24001-01B0-44BA-A5D8-EE6D9C13FD53}"/>
              </a:ext>
            </a:extLst>
          </p:cNvPr>
          <p:cNvSpPr/>
          <p:nvPr/>
        </p:nvSpPr>
        <p:spPr>
          <a:xfrm>
            <a:off x="4873939" y="3369617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B7B2E6A-BE90-4BC1-87FB-7EF81C190021}"/>
              </a:ext>
            </a:extLst>
          </p:cNvPr>
          <p:cNvSpPr/>
          <p:nvPr/>
        </p:nvSpPr>
        <p:spPr>
          <a:xfrm>
            <a:off x="5016552" y="3115872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5703EB4-0E37-45D6-B8CF-8C9322AE338C}"/>
              </a:ext>
            </a:extLst>
          </p:cNvPr>
          <p:cNvSpPr/>
          <p:nvPr/>
        </p:nvSpPr>
        <p:spPr>
          <a:xfrm>
            <a:off x="5369296" y="2974493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D97E1D5-6FF9-4B9B-997F-9B5A6C865431}"/>
              </a:ext>
            </a:extLst>
          </p:cNvPr>
          <p:cNvSpPr/>
          <p:nvPr/>
        </p:nvSpPr>
        <p:spPr>
          <a:xfrm>
            <a:off x="5186029" y="3191373"/>
            <a:ext cx="142613" cy="1510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9FC003F-735A-43C2-A357-6536498140F4}"/>
              </a:ext>
            </a:extLst>
          </p:cNvPr>
          <p:cNvCxnSpPr>
            <a:cxnSpLocks/>
            <a:stCxn id="26" idx="0"/>
          </p:cNvCxnSpPr>
          <p:nvPr/>
        </p:nvCxnSpPr>
        <p:spPr>
          <a:xfrm flipH="1">
            <a:off x="3703675" y="2974493"/>
            <a:ext cx="1736928" cy="155385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xmlns="" id="{B3CB683D-D303-4F69-9BE8-B897BF05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489" y="2428853"/>
            <a:ext cx="3066988" cy="230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A232518-9E05-41EE-9496-B7BB97A3394D}"/>
              </a:ext>
            </a:extLst>
          </p:cNvPr>
          <p:cNvSpPr txBox="1"/>
          <p:nvPr/>
        </p:nvSpPr>
        <p:spPr>
          <a:xfrm>
            <a:off x="7828676" y="4614732"/>
            <a:ext cx="125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(Feature 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5131461-526C-4F14-A4F3-E7AAAC5A6125}"/>
              </a:ext>
            </a:extLst>
          </p:cNvPr>
          <p:cNvSpPr txBox="1"/>
          <p:nvPr/>
        </p:nvSpPr>
        <p:spPr>
          <a:xfrm>
            <a:off x="6331024" y="4614732"/>
            <a:ext cx="125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(Feature 2)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11AEEC-ABCE-4BEF-AF75-58B01010AEB7}"/>
                  </a:ext>
                </a:extLst>
              </p:cNvPr>
              <p:cNvSpPr txBox="1"/>
              <p:nvPr/>
            </p:nvSpPr>
            <p:spPr>
              <a:xfrm rot="16200000">
                <a:off x="5491632" y="3284143"/>
                <a:ext cx="128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(Output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E811AEEC-ABCE-4BEF-AF75-58B01010A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91632" y="3284143"/>
                <a:ext cx="1281866" cy="369332"/>
              </a:xfrm>
              <a:prstGeom prst="rect">
                <a:avLst/>
              </a:prstGeom>
              <a:blipFill>
                <a:blip r:embed="rId4" cstate="print"/>
                <a:stretch>
                  <a:fillRect l="-10000" r="-26667" b="-4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2320EC2-1FCE-46A1-8EBB-7C38256A5789}"/>
              </a:ext>
            </a:extLst>
          </p:cNvPr>
          <p:cNvSpPr txBox="1"/>
          <p:nvPr/>
        </p:nvSpPr>
        <p:spPr>
          <a:xfrm>
            <a:off x="142613" y="66883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ED8E0C9-48C9-4421-A95B-8B6174966E23}"/>
                  </a:ext>
                </a:extLst>
              </p:cNvPr>
              <p:cNvSpPr txBox="1"/>
              <p:nvPr/>
            </p:nvSpPr>
            <p:spPr>
              <a:xfrm>
                <a:off x="3424741" y="4706506"/>
                <a:ext cx="2294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Input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(single feature)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AED8E0C9-48C9-4421-A95B-8B6174966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741" y="4706506"/>
                <a:ext cx="2294795" cy="369332"/>
              </a:xfrm>
              <a:prstGeom prst="rect">
                <a:avLst/>
              </a:prstGeom>
              <a:blipFill>
                <a:blip r:embed="rId5" cstate="print"/>
                <a:stretch>
                  <a:fillRect l="-2394" t="-8197" r="-2128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A0DC714-9070-49CD-9785-86D7033D9D54}"/>
                  </a:ext>
                </a:extLst>
              </p:cNvPr>
              <p:cNvSpPr txBox="1"/>
              <p:nvPr/>
            </p:nvSpPr>
            <p:spPr>
              <a:xfrm rot="16200000">
                <a:off x="2610132" y="3506261"/>
                <a:ext cx="128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(Output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8A0DC714-9070-49CD-9785-86D7033D9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610132" y="3506261"/>
                <a:ext cx="1281866" cy="369332"/>
              </a:xfrm>
              <a:prstGeom prst="rect">
                <a:avLst/>
              </a:prstGeom>
              <a:blipFill>
                <a:blip r:embed="rId6" cstate="print"/>
                <a:stretch>
                  <a:fillRect l="-8197" r="-24590" b="-37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2">
            <a:extLst>
              <a:ext uri="{FF2B5EF4-FFF2-40B4-BE49-F238E27FC236}">
                <a16:creationId xmlns:a16="http://schemas.microsoft.com/office/drawing/2014/main" xmlns="" id="{AAAF2A2F-9B76-4376-9BA8-60BE7DCBF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759" y="3606829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xmlns="" id="{8F706E9C-C56D-4273-BE46-C78667929A1A}"/>
              </a:ext>
            </a:extLst>
          </p:cNvPr>
          <p:cNvSpPr/>
          <p:nvPr/>
        </p:nvSpPr>
        <p:spPr>
          <a:xfrm>
            <a:off x="654168" y="2104432"/>
            <a:ext cx="2462861" cy="1479351"/>
          </a:xfrm>
          <a:prstGeom prst="wedgeRectCallout">
            <a:avLst>
              <a:gd name="adj1" fmla="val -46520"/>
              <a:gd name="adj2" fmla="val 822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What if a line/plane doesn’t model the input-output relationship very well, e.g., if their relationship is better modeled by a nonlinear curve or curved surface?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1F0E801-7718-4CB1-8451-1F5972BF49C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90890" y="3001885"/>
            <a:ext cx="828404" cy="7957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Speech Bubble: Rectangle 57">
                <a:extLst>
                  <a:ext uri="{FF2B5EF4-FFF2-40B4-BE49-F238E27FC236}">
                    <a16:creationId xmlns:a16="http://schemas.microsoft.com/office/drawing/2014/main" id="{777A6A22-372B-4FFC-BE3A-7030801CF23A}"/>
                  </a:ext>
                </a:extLst>
              </p:cNvPr>
              <p:cNvSpPr/>
              <p:nvPr/>
            </p:nvSpPr>
            <p:spPr>
              <a:xfrm>
                <a:off x="9368972" y="3807750"/>
                <a:ext cx="2176979" cy="1272577"/>
              </a:xfrm>
              <a:prstGeom prst="wedgeRectCallout">
                <a:avLst>
                  <a:gd name="adj1" fmla="val 39863"/>
                  <a:gd name="adj2" fmla="val -8939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No. We can even fit a curve using a linear model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after suitably transforming the inputs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58" name="Speech Bubble: Rectangle 57">
                <a:extLst>
                  <a:ext uri="{FF2B5EF4-FFF2-40B4-BE49-F238E27FC236}">
                    <a16:creationId xmlns:a16="http://schemas.microsoft.com/office/drawing/2014/main" xmlns="" id="{777A6A22-372B-4FFC-BE3A-7030801CF2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972" y="3807750"/>
                <a:ext cx="2176979" cy="1272577"/>
              </a:xfrm>
              <a:prstGeom prst="wedgeRectCallout">
                <a:avLst>
                  <a:gd name="adj1" fmla="val 39863"/>
                  <a:gd name="adj2" fmla="val -89398"/>
                </a:avLst>
              </a:prstGeom>
              <a:blipFill>
                <a:blip r:embed="rId9" cstate="print"/>
                <a:stretch>
                  <a:fillRect l="-1393" b="-340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xmlns="" id="{B71AD510-211D-4CC0-B66F-CE2760D6B7FD}"/>
              </a:ext>
            </a:extLst>
          </p:cNvPr>
          <p:cNvSpPr/>
          <p:nvPr/>
        </p:nvSpPr>
        <p:spPr>
          <a:xfrm>
            <a:off x="1427931" y="3913431"/>
            <a:ext cx="1571534" cy="690051"/>
          </a:xfrm>
          <a:prstGeom prst="wedgeRectCallout">
            <a:avLst>
              <a:gd name="adj1" fmla="val 3938"/>
              <a:gd name="adj2" fmla="val -1013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Do linear models become useless in such cases?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id="{750C1517-30E6-4F53-8505-D7C1B5E6BBB8}"/>
                  </a:ext>
                </a:extLst>
              </p:cNvPr>
              <p:cNvSpPr/>
              <p:nvPr/>
            </p:nvSpPr>
            <p:spPr>
              <a:xfrm>
                <a:off x="6600092" y="5224244"/>
                <a:ext cx="4712627" cy="708209"/>
              </a:xfrm>
              <a:prstGeom prst="wedgeRectCallout">
                <a:avLst>
                  <a:gd name="adj1" fmla="val 35441"/>
                  <a:gd name="adj2" fmla="val -6992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 transformation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predefined or learned (e.g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., using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kernel methods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or a deep neural network based feature extractor). More on this later</a:t>
                </a:r>
                <a:endParaRPr lang="en-IN" sz="16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61" name="Speech Bubble: Rectangle 60">
                <a:extLst>
                  <a:ext uri="{FF2B5EF4-FFF2-40B4-BE49-F238E27FC236}">
                    <a16:creationId xmlns:a16="http://schemas.microsoft.com/office/drawing/2014/main" xmlns="" id="{750C1517-30E6-4F53-8505-D7C1B5E6BB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92" y="5224244"/>
                <a:ext cx="4712627" cy="708209"/>
              </a:xfrm>
              <a:prstGeom prst="wedgeRectCallout">
                <a:avLst>
                  <a:gd name="adj1" fmla="val 35441"/>
                  <a:gd name="adj2" fmla="val -69927"/>
                </a:avLst>
              </a:prstGeom>
              <a:blipFill>
                <a:blip r:embed="rId10" cstate="print"/>
                <a:stretch>
                  <a:fillRect l="-645" b="-1549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79EE5CFD-0CDB-4F04-83A9-B0593D6A4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9015" y="1710292"/>
            <a:ext cx="1030520" cy="9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Arrow: Right 51">
            <a:extLst>
              <a:ext uri="{FF2B5EF4-FFF2-40B4-BE49-F238E27FC236}">
                <a16:creationId xmlns:a16="http://schemas.microsoft.com/office/drawing/2014/main" xmlns="" id="{89CAE959-672F-4E5F-B28D-F93DD2E4A2FC}"/>
              </a:ext>
            </a:extLst>
          </p:cNvPr>
          <p:cNvSpPr/>
          <p:nvPr/>
        </p:nvSpPr>
        <p:spPr>
          <a:xfrm>
            <a:off x="10115374" y="2088546"/>
            <a:ext cx="604420" cy="126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FD8A10CE-5E5E-423C-AE16-9CB954BB8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1110" y="1620101"/>
            <a:ext cx="1015600" cy="9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A8FF6B5-15DC-4C89-81D9-A8FB3C242FBC}"/>
              </a:ext>
            </a:extLst>
          </p:cNvPr>
          <p:cNvSpPr txBox="1"/>
          <p:nvPr/>
        </p:nvSpPr>
        <p:spPr>
          <a:xfrm>
            <a:off x="8897586" y="2569638"/>
            <a:ext cx="1610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latin typeface="Abadi Extra Light" panose="020B0204020104020204" pitchFamily="34" charset="0"/>
              </a:rPr>
              <a:t>Original (single) feature</a:t>
            </a:r>
          </a:p>
          <a:p>
            <a:r>
              <a:rPr lang="en-IN" sz="1200" dirty="0">
                <a:latin typeface="Abadi Extra Light" panose="020B0204020104020204" pitchFamily="34" charset="0"/>
              </a:rPr>
              <a:t>Nonlinear curve needed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39234D01-F676-4CC4-A99E-1018B96B9EC9}"/>
              </a:ext>
            </a:extLst>
          </p:cNvPr>
          <p:cNvSpPr txBox="1"/>
          <p:nvPr/>
        </p:nvSpPr>
        <p:spPr>
          <a:xfrm>
            <a:off x="10541514" y="2533909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>
                <a:latin typeface="Abadi Extra Light" panose="020B0204020104020204" pitchFamily="34" charset="0"/>
              </a:rPr>
              <a:t>      Two features</a:t>
            </a:r>
          </a:p>
          <a:p>
            <a:r>
              <a:rPr lang="en-IN" sz="1200" dirty="0">
                <a:latin typeface="Abadi Extra Light" panose="020B0204020104020204" pitchFamily="34" charset="0"/>
              </a:rPr>
              <a:t>Can fit a plane (linear)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A2DB43A-17FF-4DA9-8AC4-07C26D883548}"/>
                  </a:ext>
                </a:extLst>
              </p:cNvPr>
              <p:cNvSpPr txBox="1"/>
              <p:nvPr/>
            </p:nvSpPr>
            <p:spPr>
              <a:xfrm>
                <a:off x="10815373" y="1272570"/>
                <a:ext cx="863377" cy="347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IN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IN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IN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sz="1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IN" sz="1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IN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1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1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0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BA2DB43A-17FF-4DA9-8AC4-07C26D883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5373" y="1272570"/>
                <a:ext cx="863377" cy="347531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764944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0992"/>
    </mc:Choice>
    <mc:Fallback>
      <p:transition spd="slow" advTm="430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/>
      <p:bldP spid="40" grpId="0"/>
      <p:bldP spid="41" grpId="0" animBg="1"/>
      <p:bldP spid="51" grpId="0" animBg="1"/>
      <p:bldP spid="53" grpId="0" animBg="1"/>
      <p:bldP spid="55" grpId="0" animBg="1"/>
      <p:bldP spid="58" grpId="0" animBg="1"/>
      <p:bldP spid="60" grpId="0" animBg="1"/>
      <p:bldP spid="61" grpId="0" animBg="1"/>
      <p:bldP spid="52" grpId="0" animBg="1"/>
      <p:bldP spid="69" grpId="0"/>
      <p:bldP spid="70" grpId="0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2"/>
          <p:cNvSpPr txBox="1"/>
          <p:nvPr/>
        </p:nvSpPr>
        <p:spPr>
          <a:xfrm>
            <a:off x="609600" y="1285920"/>
            <a:ext cx="5005920" cy="642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spc="-1" dirty="0" smtClean="0">
                <a:solidFill>
                  <a:srgbClr val="000000"/>
                </a:solidFill>
                <a:latin typeface="Perpetua"/>
              </a:rPr>
              <a:t>This is the base model for </a:t>
            </a:r>
            <a:r>
              <a:rPr lang="en-US" sz="2400" u="sng" spc="-1" dirty="0" smtClean="0">
                <a:solidFill>
                  <a:srgbClr val="000000"/>
                </a:solidFill>
                <a:latin typeface="Perpetua"/>
              </a:rPr>
              <a:t>all</a:t>
            </a:r>
            <a:r>
              <a:rPr lang="en-US" sz="2400" spc="-1" dirty="0" smtClean="0">
                <a:solidFill>
                  <a:srgbClr val="000000"/>
                </a:solidFill>
                <a:latin typeface="Perpetua"/>
              </a:rPr>
              <a:t> statistical machine learning</a:t>
            </a:r>
            <a:endParaRPr lang="en-US" sz="2400" b="0" strike="noStrike" spc="-1" dirty="0" smtClean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i="1" strike="noStrike" spc="-1" dirty="0" smtClean="0">
                <a:solidFill>
                  <a:srgbClr val="000000"/>
                </a:solidFill>
                <a:latin typeface="Perpetua"/>
              </a:rPr>
              <a:t>x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Perpetua"/>
              </a:rPr>
              <a:t> </a:t>
            </a:r>
            <a:r>
              <a:rPr lang="en-US" sz="2400" b="0" strike="noStrike" spc="-1" dirty="0">
                <a:solidFill>
                  <a:srgbClr val="000000"/>
                </a:solidFill>
                <a:latin typeface="Perpetua"/>
              </a:rPr>
              <a:t>is </a:t>
            </a:r>
            <a:r>
              <a:rPr lang="en-US" sz="2400" spc="-1" dirty="0" smtClean="0">
                <a:solidFill>
                  <a:srgbClr val="000000"/>
                </a:solidFill>
                <a:latin typeface="Perpetua"/>
              </a:rPr>
              <a:t>a one feature data variable</a:t>
            </a: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i="1" strike="noStrike" spc="-1" dirty="0">
                <a:solidFill>
                  <a:srgbClr val="000000"/>
                </a:solidFill>
                <a:latin typeface="Perpetua"/>
              </a:rPr>
              <a:t>y</a:t>
            </a:r>
            <a:r>
              <a:rPr lang="en-US" sz="2400" b="0" strike="noStrike" spc="-1" dirty="0">
                <a:solidFill>
                  <a:srgbClr val="000000"/>
                </a:solidFill>
                <a:latin typeface="Perpetua"/>
              </a:rPr>
              <a:t> is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Perpetua"/>
              </a:rPr>
              <a:t>the value we are trying to predict</a:t>
            </a: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 dirty="0">
                <a:solidFill>
                  <a:srgbClr val="000000"/>
                </a:solidFill>
                <a:latin typeface="Perpetua"/>
              </a:rPr>
              <a:t>The regression model is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</a:pP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spcBef>
                <a:spcPts val="581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Perpetua"/>
              </a:rPr>
              <a:t>Two parameters to estimate – the slope of the line w</a:t>
            </a:r>
            <a:r>
              <a:rPr lang="en-US" sz="2400" b="0" strike="noStrike" spc="-1" baseline="-25000" dirty="0">
                <a:solidFill>
                  <a:srgbClr val="000000"/>
                </a:solidFill>
                <a:latin typeface="Perpetua"/>
              </a:rPr>
              <a:t>1</a:t>
            </a:r>
            <a:r>
              <a:rPr lang="en-US" sz="2400" b="0" strike="noStrike" spc="-1" dirty="0">
                <a:solidFill>
                  <a:srgbClr val="000000"/>
                </a:solidFill>
                <a:latin typeface="Perpetua"/>
              </a:rPr>
              <a:t> and the </a:t>
            </a:r>
            <a:r>
              <a:rPr lang="en-US" sz="2400" b="0" i="1" strike="noStrike" spc="-1" dirty="0">
                <a:solidFill>
                  <a:srgbClr val="000000"/>
                </a:solidFill>
                <a:latin typeface="Perpetua"/>
              </a:rPr>
              <a:t>y</a:t>
            </a:r>
            <a:r>
              <a:rPr lang="en-US" sz="2400" b="0" strike="noStrike" spc="-1" dirty="0">
                <a:solidFill>
                  <a:srgbClr val="000000"/>
                </a:solidFill>
                <a:latin typeface="Perpetua"/>
              </a:rPr>
              <a:t>-intercept w</a:t>
            </a:r>
            <a:r>
              <a:rPr lang="en-US" sz="2400" b="0" strike="noStrike" spc="-1" baseline="-25000" dirty="0">
                <a:solidFill>
                  <a:srgbClr val="000000"/>
                </a:solidFill>
                <a:latin typeface="Perpetua"/>
              </a:rPr>
              <a:t>0</a:t>
            </a:r>
            <a:r>
              <a:rPr lang="en-US" sz="2400" b="0" strike="noStrike" spc="-1" dirty="0">
                <a:solidFill>
                  <a:srgbClr val="000000"/>
                </a:solidFill>
                <a:latin typeface="Perpetua"/>
              </a:rPr>
              <a:t> </a:t>
            </a: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 dirty="0">
                <a:solidFill>
                  <a:srgbClr val="000000"/>
                </a:solidFill>
                <a:latin typeface="Perpetua"/>
              </a:rPr>
              <a:t>ε is the unexplained, random, or error component. </a:t>
            </a:r>
          </a:p>
        </p:txBody>
      </p:sp>
      <p:pic>
        <p:nvPicPr>
          <p:cNvPr id="323" name="Object 3"/>
          <p:cNvPicPr/>
          <p:nvPr/>
        </p:nvPicPr>
        <p:blipFill>
          <a:blip r:embed="rId3" cstate="print"/>
          <a:stretch/>
        </p:blipFill>
        <p:spPr>
          <a:xfrm>
            <a:off x="1320800" y="3142570"/>
            <a:ext cx="3085440" cy="520200"/>
          </a:xfrm>
          <a:prstGeom prst="rect">
            <a:avLst/>
          </a:prstGeom>
          <a:ln>
            <a:noFill/>
          </a:ln>
        </p:spPr>
      </p:pic>
      <p:pic>
        <p:nvPicPr>
          <p:cNvPr id="325" name="Picture 5"/>
          <p:cNvPicPr/>
          <p:nvPr/>
        </p:nvPicPr>
        <p:blipFill>
          <a:blip r:embed="rId4" cstate="print"/>
          <a:stretch/>
        </p:blipFill>
        <p:spPr>
          <a:xfrm>
            <a:off x="5520000" y="1433384"/>
            <a:ext cx="6432000" cy="4588474"/>
          </a:xfrm>
          <a:prstGeom prst="rect">
            <a:avLst/>
          </a:prstGeom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 txBox="1">
            <a:spLocks/>
          </p:cNvSpPr>
          <p:nvPr/>
        </p:nvSpPr>
        <p:spPr>
          <a:xfrm>
            <a:off x="257008" y="416817"/>
            <a:ext cx="11740617" cy="821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Simplest</a:t>
            </a: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Possible </a:t>
            </a: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Linear Regression Model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2"/>
          <p:cNvSpPr txBox="1"/>
          <p:nvPr/>
        </p:nvSpPr>
        <p:spPr>
          <a:xfrm>
            <a:off x="609600" y="1285920"/>
            <a:ext cx="5005920" cy="642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Perpetua"/>
              </a:rPr>
              <a:t>We basically want to find {w0, w1} that minimize deviations from the predictor line</a:t>
            </a: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endParaRPr lang="en-US" sz="2400" b="0" strike="noStrike" spc="-1" dirty="0" smtClean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Perpetua"/>
              </a:rPr>
              <a:t>How do we do it?</a:t>
            </a:r>
          </a:p>
          <a:p>
            <a:pPr marL="731520" lvl="1" indent="-273960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spc="-1" dirty="0" smtClean="0">
                <a:solidFill>
                  <a:srgbClr val="000000"/>
                </a:solidFill>
                <a:latin typeface="Perpetua"/>
              </a:rPr>
              <a:t>Iterate over all possible w values along the two dimensions?</a:t>
            </a:r>
          </a:p>
          <a:p>
            <a:pPr marL="731520" lvl="1" indent="-273960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Perpetua"/>
              </a:rPr>
              <a:t>Same, but smarter? [next class]</a:t>
            </a:r>
          </a:p>
          <a:p>
            <a:pPr marL="731520" lvl="1" indent="-273960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spc="-1" dirty="0" smtClean="0">
                <a:solidFill>
                  <a:srgbClr val="000000"/>
                </a:solidFill>
                <a:latin typeface="Perpetua"/>
              </a:rPr>
              <a:t>No, we can do this in </a:t>
            </a:r>
            <a:r>
              <a:rPr lang="en-US" sz="2400" i="1" spc="-1" dirty="0" smtClean="0">
                <a:solidFill>
                  <a:srgbClr val="000000"/>
                </a:solidFill>
                <a:latin typeface="Perpetua"/>
              </a:rPr>
              <a:t>closed form </a:t>
            </a:r>
            <a:r>
              <a:rPr lang="en-US" sz="2400" spc="-1" dirty="0" smtClean="0">
                <a:solidFill>
                  <a:srgbClr val="000000"/>
                </a:solidFill>
                <a:latin typeface="Perpetua"/>
              </a:rPr>
              <a:t>with just plain calculus</a:t>
            </a:r>
          </a:p>
          <a:p>
            <a:pPr marL="274320" indent="-273960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Perpetua"/>
              </a:rPr>
              <a:t>Very few optimization problems in ML have closed form solutions</a:t>
            </a:r>
          </a:p>
          <a:p>
            <a:pPr marL="731520" lvl="1" indent="-273960"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spc="-1" dirty="0" smtClean="0">
                <a:solidFill>
                  <a:srgbClr val="000000"/>
                </a:solidFill>
                <a:latin typeface="Perpetua"/>
              </a:rPr>
              <a:t>The ones that do are interesting for that reason</a:t>
            </a: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</p:txBody>
      </p:sp>
      <p:pic>
        <p:nvPicPr>
          <p:cNvPr id="325" name="Picture 5"/>
          <p:cNvPicPr/>
          <p:nvPr/>
        </p:nvPicPr>
        <p:blipFill>
          <a:blip r:embed="rId3" cstate="print"/>
          <a:stretch/>
        </p:blipFill>
        <p:spPr>
          <a:xfrm>
            <a:off x="5520000" y="1433384"/>
            <a:ext cx="6432000" cy="4588474"/>
          </a:xfrm>
          <a:prstGeom prst="rect">
            <a:avLst/>
          </a:prstGeom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 txBox="1">
            <a:spLocks/>
          </p:cNvSpPr>
          <p:nvPr/>
        </p:nvSpPr>
        <p:spPr>
          <a:xfrm>
            <a:off x="257008" y="416817"/>
            <a:ext cx="11740617" cy="821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Solving the regression problem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s://latex.codecogs.com/png.latex?%5Cdpi%7B200%7D%20%5Carg%5Cmin_%7Bw_0%2Cw_1%7D%5Csum_i%5En%7B%28y_i%20-%20w_0%20-%20w_1x_i%29%5E2%7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2016" y="2237441"/>
            <a:ext cx="39624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2"/>
          <p:cNvSpPr txBox="1"/>
          <p:nvPr/>
        </p:nvSpPr>
        <p:spPr>
          <a:xfrm>
            <a:off x="609600" y="1285920"/>
            <a:ext cx="5005920" cy="6428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Perpetua"/>
              </a:rPr>
              <a:t>We just need to set the partial derivatives to zero (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Perpetua"/>
                <a:hlinkClick r:id="rId3"/>
              </a:rPr>
              <a:t>full derivation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Perpetua"/>
              </a:rPr>
              <a:t>)</a:t>
            </a: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endParaRPr lang="en-US" sz="2400" b="0" strike="noStrike" spc="-1" dirty="0" smtClean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endParaRPr lang="en-US" sz="2400" b="0" strike="noStrike" spc="-1" dirty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endParaRPr lang="en-US" sz="2400" b="0" strike="noStrike" spc="-1" dirty="0" smtClean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endParaRPr lang="en-US" sz="2400" b="0" strike="noStrike" spc="-1" dirty="0" smtClean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endParaRPr lang="en-US" sz="2400" spc="-1" dirty="0" smtClean="0">
              <a:solidFill>
                <a:srgbClr val="000000"/>
              </a:solidFill>
              <a:latin typeface="Perpetua"/>
            </a:endParaRPr>
          </a:p>
          <a:p>
            <a:pPr marL="274320" indent="-27396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Perpetua"/>
              </a:rPr>
              <a:t>Simplifying</a:t>
            </a:r>
          </a:p>
        </p:txBody>
      </p:sp>
      <p:pic>
        <p:nvPicPr>
          <p:cNvPr id="325" name="Picture 5"/>
          <p:cNvPicPr/>
          <p:nvPr/>
        </p:nvPicPr>
        <p:blipFill>
          <a:blip r:embed="rId4" cstate="print"/>
          <a:stretch/>
        </p:blipFill>
        <p:spPr>
          <a:xfrm>
            <a:off x="5520000" y="1433384"/>
            <a:ext cx="6432000" cy="4588474"/>
          </a:xfrm>
          <a:prstGeom prst="rect">
            <a:avLst/>
          </a:prstGeom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 txBox="1">
            <a:spLocks/>
          </p:cNvSpPr>
          <p:nvPr/>
        </p:nvSpPr>
        <p:spPr>
          <a:xfrm>
            <a:off x="257008" y="416817"/>
            <a:ext cx="11740617" cy="8215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Parameter</a:t>
            </a:r>
            <a:r>
              <a:rPr kumimoji="0" lang="en-IN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estimation via calculus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2" name="Picture 4" descr="https://latex.codecogs.com/png.latex?%5Cdpi%7B200%7D%20%5Cfrac%7B%5Cpartial%5Cepsilon%5E2%7D%7B%5Cpartial%20w_1%7D%20%3D%20%5Csum_i%5En%7B-2x_i%28y_i%20-%20w_0%20-%20w_1%20x_i%29%7D%20%3D%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665" y="2983678"/>
            <a:ext cx="4924425" cy="857251"/>
          </a:xfrm>
          <a:prstGeom prst="rect">
            <a:avLst/>
          </a:prstGeom>
          <a:noFill/>
        </p:spPr>
      </p:pic>
      <p:pic>
        <p:nvPicPr>
          <p:cNvPr id="32774" name="Picture 6" descr="https://latex.codecogs.com/png.latex?%5Cdpi%7B200%7D%20%5Cfrac%7B%5Cpartial%5Cepsilon%5E2%7D%7B%5Cpartial%20w_0%7D%20%3D%20%5Csum_i%5En%7B-2%28y_i%20-%20w_0%20-%20w_1%20x_i%29%7D%20%3D%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154" y="2069279"/>
            <a:ext cx="4657725" cy="857251"/>
          </a:xfrm>
          <a:prstGeom prst="rect">
            <a:avLst/>
          </a:prstGeom>
          <a:noFill/>
        </p:spPr>
      </p:pic>
      <p:pic>
        <p:nvPicPr>
          <p:cNvPr id="32776" name="Picture 8" descr="https://latex.codecogs.com/png.latex?%5Cdpi%7B200%7D%20%5Cbegin%7Balign*%7D%20w_0%20%26%3D%20%5Cbar%7By%7D%20-%20w_1%20%5Cbar%7Bx%7D%20%5C%5C%20w_1%20%26%3D%20%5Cfrac%7Bn%5Csum_i%5En%7Bx_i%20y_i%7D%20-%20%5Csum_i%5En%7Bx_i%7D%5Csum_i%5En%7By_i%7D%7D%7Bn%5Csum_i%5En%7Bx_i%20x_i%7D%20-%20%5Csum_i%5En%7Bx_i%7D%5Csum_i%5En%7Bx_i%7D%7D%20%5Cend%7Balign*%7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507" y="4592572"/>
            <a:ext cx="4143375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More generally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Given: Training data with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input-output pairs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Goal: Learn a model to predict the output for new test inputs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the function that approximates the I/O relationship to be a linear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Let’s write the total error or “loss” of this model over the training data as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9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xmlns="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xmlns="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C9039A-A0D7-4F6E-B337-53F0CF87224F}"/>
                  </a:ext>
                </a:extLst>
              </p:cNvPr>
              <p:cNvSpPr txBox="1"/>
              <p:nvPr/>
            </p:nvSpPr>
            <p:spPr>
              <a:xfrm>
                <a:off x="1473019" y="3663330"/>
                <a:ext cx="67054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IN" sz="3200" b="0" i="0" smtClean="0">
                          <a:latin typeface="Cambria Math" panose="02040503050406030204" pitchFamily="18" charset="0"/>
                        </a:rPr>
                        <m:t>,2,…,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i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93C9039A-A0D7-4F6E-B337-53F0CF872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019" y="3663330"/>
                <a:ext cx="6705425" cy="49244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1FD665-1589-4411-93B9-8B9325660FAF}"/>
                  </a:ext>
                </a:extLst>
              </p:cNvPr>
              <p:cNvSpPr txBox="1"/>
              <p:nvPr/>
            </p:nvSpPr>
            <p:spPr>
              <a:xfrm>
                <a:off x="3490428" y="5124620"/>
                <a:ext cx="4646400" cy="501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200" b="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3200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IN" sz="32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ℓ(</m:t>
                        </m:r>
                        <m:sSub>
                          <m:sSubPr>
                            <m:ctrlPr>
                              <a:rPr lang="en-IN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nary>
                  </m:oMath>
                </a14:m>
                <a:r>
                  <a:rPr lang="en-IN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3200" dirty="0"/>
                  <a:t>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B1FD665-1589-4411-93B9-8B9325660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428" y="5124620"/>
                <a:ext cx="4646400" cy="501035"/>
              </a:xfrm>
              <a:prstGeom prst="rect">
                <a:avLst/>
              </a:prstGeom>
              <a:blipFill>
                <a:blip r:embed="rId5" cstate="print"/>
                <a:stretch>
                  <a:fillRect t="-23171" r="-4331" b="-487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3C9ACA-D149-43CE-883A-4CD785378C3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75831" y="5298828"/>
            <a:ext cx="1004822" cy="965223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BE864795-4D0C-4B10-9979-8C8804F8A012}"/>
              </a:ext>
            </a:extLst>
          </p:cNvPr>
          <p:cNvSpPr/>
          <p:nvPr/>
        </p:nvSpPr>
        <p:spPr>
          <a:xfrm>
            <a:off x="8226980" y="4979713"/>
            <a:ext cx="2758699" cy="1284337"/>
          </a:xfrm>
          <a:prstGeom prst="wedgeRectCallout">
            <a:avLst>
              <a:gd name="adj1" fmla="val 59318"/>
              <a:gd name="adj2" fmla="val 2837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234513-DDD9-41D6-8127-BA53D49C8300}"/>
                  </a:ext>
                </a:extLst>
              </p:cNvPr>
              <p:cNvSpPr txBox="1"/>
              <p:nvPr/>
            </p:nvSpPr>
            <p:spPr>
              <a:xfrm>
                <a:off x="8332631" y="5046826"/>
                <a:ext cx="2653048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ℓ(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measures the</a:t>
                </a:r>
              </a:p>
              <a:p>
                <a:r>
                  <a:rPr lang="en-IN" dirty="0">
                    <a:latin typeface="Abadi Extra Light" panose="020B0204020104020204" pitchFamily="34" charset="0"/>
                  </a:rPr>
                  <a:t>prediction error or “loss” or “deviation” of the model on a single training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234513-DDD9-41D6-8127-BA53D49C8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631" y="5046826"/>
                <a:ext cx="2653048" cy="1107996"/>
              </a:xfrm>
              <a:prstGeom prst="rect">
                <a:avLst/>
              </a:prstGeom>
              <a:blipFill>
                <a:blip r:embed="rId7" cstate="print"/>
                <a:stretch>
                  <a:fillRect l="-5517" t="-7143" r="-6207" b="-1153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D7F68490-6775-49FE-A01B-62D580C013AC}"/>
                  </a:ext>
                </a:extLst>
              </p:cNvPr>
              <p:cNvSpPr/>
              <p:nvPr/>
            </p:nvSpPr>
            <p:spPr>
              <a:xfrm>
                <a:off x="111347" y="5124620"/>
                <a:ext cx="3135031" cy="935008"/>
              </a:xfrm>
              <a:prstGeom prst="wedgeRectCallout">
                <a:avLst>
                  <a:gd name="adj1" fmla="val 58487"/>
                  <a:gd name="adj2" fmla="val -28979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Goal of learning is to find the </a:t>
                </a:r>
                <a14:m>
                  <m:oMath xmlns:m="http://schemas.openxmlformats.org/officeDocument/2006/math"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that minimizes this loss + does well on test data </a:t>
                </a: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7F68490-6775-49FE-A01B-62D580C01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7" y="5124620"/>
                <a:ext cx="3135031" cy="935008"/>
              </a:xfrm>
              <a:prstGeom prst="wedgeRectCallout">
                <a:avLst>
                  <a:gd name="adj1" fmla="val 58487"/>
                  <a:gd name="adj2" fmla="val -28979"/>
                </a:avLst>
              </a:prstGeom>
              <a:blipFill>
                <a:blip r:embed="rId8" cstate="print"/>
                <a:stretch>
                  <a:fillRect l="-1599" t="-7097" b="-1483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A044865F-3E0B-4037-A34C-C6218DDF970F}"/>
              </a:ext>
            </a:extLst>
          </p:cNvPr>
          <p:cNvSpPr/>
          <p:nvPr/>
        </p:nvSpPr>
        <p:spPr>
          <a:xfrm>
            <a:off x="3352028" y="5848506"/>
            <a:ext cx="4572772" cy="935008"/>
          </a:xfrm>
          <a:prstGeom prst="wedgeRectCallout">
            <a:avLst>
              <a:gd name="adj1" fmla="val -55717"/>
              <a:gd name="adj2" fmla="val -4206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Unlike models like KNN and DT, here we have an </a:t>
            </a:r>
            <a:r>
              <a:rPr lang="en-IN" sz="2000" b="0" u="sng" dirty="0">
                <a:solidFill>
                  <a:schemeClr val="tx1"/>
                </a:solidFill>
                <a:latin typeface="Abadi Extra Light" panose="020B0204020104020204" pitchFamily="34" charset="0"/>
              </a:rPr>
              <a:t>explicit problem-specific objective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 (loss function)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that we wish to optimize for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7E408375-DA52-4206-8CAA-82E3F378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7865" y="1545416"/>
            <a:ext cx="396447" cy="16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A74BFC7F-1531-4515-AF82-8BE0824A6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4312" y="1541920"/>
            <a:ext cx="1627285" cy="16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4C7F8759-A0C1-4B4E-96AE-E90A4CA7EB20}"/>
                  </a:ext>
                </a:extLst>
              </p:cNvPr>
              <p:cNvSpPr/>
              <p:nvPr/>
            </p:nvSpPr>
            <p:spPr>
              <a:xfrm>
                <a:off x="8443211" y="3554391"/>
                <a:ext cx="3258386" cy="935008"/>
              </a:xfrm>
              <a:prstGeom prst="wedgeRectCallout">
                <a:avLst>
                  <a:gd name="adj1" fmla="val -60989"/>
                  <a:gd name="adj2" fmla="val -8235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also write all of them compactly using matrix-vector notation as </a:t>
                </a:r>
                <a14:m>
                  <m:oMath xmlns:m="http://schemas.openxmlformats.org/officeDocument/2006/math"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I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𝑿𝒘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xmlns="" id="{4C7F8759-A0C1-4B4E-96AE-E90A4CA7E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211" y="3554391"/>
                <a:ext cx="3258386" cy="935008"/>
              </a:xfrm>
              <a:prstGeom prst="wedgeRectCallout">
                <a:avLst>
                  <a:gd name="adj1" fmla="val -60989"/>
                  <a:gd name="adj2" fmla="val -8235"/>
                </a:avLst>
              </a:prstGeom>
              <a:blipFill>
                <a:blip r:embed="rId11" cstate="print"/>
                <a:stretch>
                  <a:fillRect t="-6452" b="-1483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429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7812"/>
    </mc:Choice>
    <mc:Fallback>
      <p:transition spd="slow" advTm="347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5" grpId="0" animBg="1"/>
      <p:bldP spid="10" grpId="0" animBg="1"/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DC3A79-E458-491A-9230-4B04268E7CC7}"/>
              </a:ext>
            </a:extLst>
          </p:cNvPr>
          <p:cNvSpPr/>
          <p:nvPr/>
        </p:nvSpPr>
        <p:spPr>
          <a:xfrm>
            <a:off x="733738" y="5321947"/>
            <a:ext cx="9309789" cy="830688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Linear Regression with Squared Loss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In this case, the loss </a:t>
                </a:r>
                <a:r>
                  <a:rPr lang="en-IN" dirty="0" err="1">
                    <a:latin typeface="Abadi Extra Light" panose="020B0204020104020204" pitchFamily="34" charset="0"/>
                  </a:rPr>
                  <a:t>func</a:t>
                </a:r>
                <a:r>
                  <a:rPr lang="en-IN" dirty="0">
                    <a:latin typeface="Abadi Extra Light" panose="020B0204020104020204" pitchFamily="34" charset="0"/>
                  </a:rPr>
                  <a:t>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Let us find the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that optimizes (minimizes) the above squared loss</a:t>
                </a:r>
                <a:endParaRPr lang="en-GB" b="1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need calculus and optimization to do this! </a:t>
                </a: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LS problem can be solved easily and has a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closed form </a:t>
                </a:r>
                <a:r>
                  <a:rPr lang="en-GB" dirty="0">
                    <a:latin typeface="Abadi Extra Light" panose="020B0204020104020204" pitchFamily="34" charset="0"/>
                  </a:rPr>
                  <a:t>solution</a:t>
                </a:r>
              </a:p>
            </p:txBody>
          </p:sp>
        </mc:Choice>
        <mc:Fallback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xmlns="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xmlns="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7A43BC2-C34D-4D97-9097-9036AACB3C99}"/>
                  </a:ext>
                </a:extLst>
              </p:cNvPr>
              <p:cNvSpPr txBox="1"/>
              <p:nvPr/>
            </p:nvSpPr>
            <p:spPr>
              <a:xfrm>
                <a:off x="3516186" y="1743915"/>
                <a:ext cx="4718664" cy="501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3200" b="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3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IN" sz="32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7A43BC2-C34D-4D97-9097-9036AACB3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186" y="1743915"/>
                <a:ext cx="4718664" cy="50103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D91AF0-F0E8-4CA1-80E9-4CA34202B3FC}"/>
                  </a:ext>
                </a:extLst>
              </p:cNvPr>
              <p:cNvSpPr txBox="1"/>
              <p:nvPr/>
            </p:nvSpPr>
            <p:spPr>
              <a:xfrm>
                <a:off x="975603" y="4613051"/>
                <a:ext cx="8890832" cy="501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en-IN" sz="32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3200" dirty="0"/>
                          <m:t>arg</m:t>
                        </m:r>
                        <m:r>
                          <m:rPr>
                            <m:nor/>
                          </m:rPr>
                          <a:rPr lang="en-IN" sz="3200" dirty="0"/>
                          <m:t> </m:t>
                        </m:r>
                        <m:r>
                          <m:rPr>
                            <m:nor/>
                          </m:rPr>
                          <a:rPr lang="en-IN" sz="3200" dirty="0"/>
                          <m:t>min</m:t>
                        </m:r>
                      </m:e>
                      <m:sub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200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2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3200" dirty="0"/>
                          <m:t>arg</m:t>
                        </m:r>
                        <m:r>
                          <m:rPr>
                            <m:nor/>
                          </m:rPr>
                          <a:rPr lang="en-IN" sz="3200" dirty="0"/>
                          <m:t> </m:t>
                        </m:r>
                        <m:r>
                          <m:rPr>
                            <m:nor/>
                          </m:rPr>
                          <a:rPr lang="en-IN" sz="3200" dirty="0"/>
                          <m:t>min</m:t>
                        </m:r>
                      </m:e>
                      <m:sub>
                        <m:r>
                          <a:rPr lang="en-IN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IN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I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IN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D91AF0-F0E8-4CA1-80E9-4CA34202B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03" y="4613051"/>
                <a:ext cx="8890832" cy="501035"/>
              </a:xfrm>
              <a:prstGeom prst="rect">
                <a:avLst/>
              </a:prstGeom>
              <a:blipFill>
                <a:blip r:embed="rId5" cstate="print"/>
                <a:stretch>
                  <a:fillRect t="-23171" b="-487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C8424F5-688B-4EC6-9189-A4B18C815F39}"/>
                  </a:ext>
                </a:extLst>
              </p:cNvPr>
              <p:cNvSpPr txBox="1"/>
              <p:nvPr/>
            </p:nvSpPr>
            <p:spPr>
              <a:xfrm>
                <a:off x="931755" y="5362502"/>
                <a:ext cx="5892767" cy="597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en-IN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dirty="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en-IN" sz="32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32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sz="3200" i="1" baseline="300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C8424F5-688B-4EC6-9189-A4B18C815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55" y="5362502"/>
                <a:ext cx="5892767" cy="597215"/>
              </a:xfrm>
              <a:prstGeom prst="rect">
                <a:avLst/>
              </a:prstGeom>
              <a:blipFill>
                <a:blip r:embed="rId6" cstate="print"/>
                <a:stretch>
                  <a:fillRect t="-3061" b="-408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Speech Bubble: Rectangle 57">
                <a:extLst>
                  <a:ext uri="{FF2B5EF4-FFF2-40B4-BE49-F238E27FC236}">
                    <a16:creationId xmlns:a16="http://schemas.microsoft.com/office/drawing/2014/main" id="{54A7C806-EF34-46FA-934B-CFE07B048C81}"/>
                  </a:ext>
                </a:extLst>
              </p:cNvPr>
              <p:cNvSpPr/>
              <p:nvPr/>
            </p:nvSpPr>
            <p:spPr>
              <a:xfrm>
                <a:off x="6003640" y="852610"/>
                <a:ext cx="4884298" cy="665577"/>
              </a:xfrm>
              <a:prstGeom prst="wedgeRectCallout">
                <a:avLst>
                  <a:gd name="adj1" fmla="val -40936"/>
                  <a:gd name="adj2" fmla="val 82670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matrix-vector notation, can write it compactly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I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𝑿𝒘</m:t>
                            </m:r>
                          </m:e>
                        </m:d>
                      </m:e>
                      <m:sub>
                        <m: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𝑿𝒘</m:t>
                        </m:r>
                        <m:r>
                          <a:rPr lang="en-I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𝑿𝒘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58" name="Speech Bubble: Rectangle 57">
                <a:extLst>
                  <a:ext uri="{FF2B5EF4-FFF2-40B4-BE49-F238E27FC236}">
                    <a16:creationId xmlns:a16="http://schemas.microsoft.com/office/drawing/2014/main" xmlns="" id="{54A7C806-EF34-46FA-934B-CFE07B048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40" y="852610"/>
                <a:ext cx="4884298" cy="665577"/>
              </a:xfrm>
              <a:prstGeom prst="wedgeRectCallout">
                <a:avLst>
                  <a:gd name="adj1" fmla="val -40936"/>
                  <a:gd name="adj2" fmla="val 82670"/>
                </a:avLst>
              </a:prstGeom>
              <a:blipFill>
                <a:blip r:embed="rId7" cstate="print"/>
                <a:stretch>
                  <a:fillRect l="-1245" t="-5405" r="-224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81A752-0BD0-4B5C-B5BA-D1E267DBB1B0}"/>
                  </a:ext>
                </a:extLst>
              </p:cNvPr>
              <p:cNvSpPr txBox="1"/>
              <p:nvPr/>
            </p:nvSpPr>
            <p:spPr>
              <a:xfrm>
                <a:off x="6995018" y="5506015"/>
                <a:ext cx="29289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81A752-0BD0-4B5C-B5BA-D1E267DB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018" y="5506015"/>
                <a:ext cx="2928943" cy="492443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Speech Bubble: Rectangle 55">
            <a:extLst>
              <a:ext uri="{FF2B5EF4-FFF2-40B4-BE49-F238E27FC236}">
                <a16:creationId xmlns:a16="http://schemas.microsoft.com/office/drawing/2014/main" xmlns="" id="{DFB69396-9A2B-4E0F-873B-D88087CE67D5}"/>
              </a:ext>
            </a:extLst>
          </p:cNvPr>
          <p:cNvSpPr/>
          <p:nvPr/>
        </p:nvSpPr>
        <p:spPr>
          <a:xfrm>
            <a:off x="8363531" y="3128907"/>
            <a:ext cx="3552303" cy="600185"/>
          </a:xfrm>
          <a:prstGeom prst="wedgeRectCallout">
            <a:avLst>
              <a:gd name="adj1" fmla="val -39045"/>
              <a:gd name="adj2" fmla="val -8077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</a:t>
            </a:r>
            <a:r>
              <a:rPr lang="en-IN" sz="20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“least squares” (LS)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problem Gauss-Legendre, 18</a:t>
            </a:r>
            <a:r>
              <a:rPr lang="en-IN" sz="2000" b="0" baseline="30000" dirty="0">
                <a:solidFill>
                  <a:schemeClr val="tx1"/>
                </a:solidFill>
                <a:latin typeface="Abadi Extra Light" panose="020B0204020104020204" pitchFamily="34" charset="0"/>
              </a:rPr>
              <a:t>th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century)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ACDDBA46-C7E6-4918-A151-2166B0F4F92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12019" y="5178497"/>
            <a:ext cx="1004822" cy="965223"/>
          </a:xfrm>
          <a:prstGeom prst="rect">
            <a:avLst/>
          </a:prstGeom>
        </p:spPr>
      </p:pic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xmlns="" id="{2AA52F9F-39BD-432F-A337-D8713753DB7C}"/>
              </a:ext>
            </a:extLst>
          </p:cNvPr>
          <p:cNvSpPr/>
          <p:nvPr/>
        </p:nvSpPr>
        <p:spPr>
          <a:xfrm>
            <a:off x="10129372" y="4180548"/>
            <a:ext cx="1982364" cy="965223"/>
          </a:xfrm>
          <a:prstGeom prst="wedgeRectCallout">
            <a:avLst>
              <a:gd name="adj1" fmla="val 2125"/>
              <a:gd name="adj2" fmla="val 7707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smtClean="0">
                <a:solidFill>
                  <a:schemeClr val="tx1"/>
                </a:solidFill>
                <a:latin typeface="Abadi Extra Light" panose="020B0204020104020204" pitchFamily="34" charset="0"/>
                <a:hlinkClick r:id="rId10"/>
              </a:rPr>
              <a:t>Link to a nice derivation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CCA172B1-48CE-446E-A761-C04A0547057D}"/>
                  </a:ext>
                </a:extLst>
              </p:cNvPr>
              <p:cNvSpPr/>
              <p:nvPr/>
            </p:nvSpPr>
            <p:spPr>
              <a:xfrm>
                <a:off x="6003640" y="6212373"/>
                <a:ext cx="4508379" cy="600185"/>
              </a:xfrm>
              <a:prstGeom prst="wedgeRectCallout">
                <a:avLst>
                  <a:gd name="adj1" fmla="val 5795"/>
                  <a:gd name="adj2" fmla="val -83848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matrix inversion – can be expensive. Ways to handle this. Will see later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xmlns="" id="{CCA172B1-48CE-446E-A761-C04A05470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40" y="6212373"/>
                <a:ext cx="4508379" cy="600185"/>
              </a:xfrm>
              <a:prstGeom prst="wedgeRectCallout">
                <a:avLst>
                  <a:gd name="adj1" fmla="val 5795"/>
                  <a:gd name="adj2" fmla="val -83848"/>
                </a:avLst>
              </a:prstGeom>
              <a:blipFill>
                <a:blip r:embed="rId11" cstate="print"/>
                <a:stretch>
                  <a:fillRect l="-1350" r="-2429" b="-18519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04406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88383"/>
    </mc:Choice>
    <mc:Fallback>
      <p:transition spd="slow" advTm="388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3" grpId="0" animBg="1"/>
      <p:bldP spid="54" grpId="0" animBg="1"/>
      <p:bldP spid="58" grpId="0" animBg="1"/>
      <p:bldP spid="6" grpId="0" animBg="1"/>
      <p:bldP spid="56" grpId="0" animBg="1"/>
      <p:bldP spid="6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Alternative loss functions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xmlns="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Many possible loss functions for regression problems</a:t>
            </a:r>
            <a:endParaRPr lang="en-GB" sz="2400" dirty="0">
              <a:latin typeface="Abadi Extra Light" panose="020B0204020104020204" pitchFamily="34" charset="0"/>
            </a:endParaRP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xmlns="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xmlns="" id="{B88EBD65-503D-4C17-834E-A70AF545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672" y="2295058"/>
            <a:ext cx="1043185" cy="1336545"/>
          </a:xfrm>
          <a:custGeom>
            <a:avLst/>
            <a:gdLst>
              <a:gd name="T0" fmla="*/ 0 w 4039"/>
              <a:gd name="T1" fmla="*/ 0 h 7340"/>
              <a:gd name="T2" fmla="*/ 4038 w 4039"/>
              <a:gd name="T3" fmla="*/ 7339 h 73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39" h="7340">
                <a:moveTo>
                  <a:pt x="0" y="0"/>
                </a:moveTo>
                <a:cubicBezTo>
                  <a:pt x="651" y="6801"/>
                  <a:pt x="4038" y="7339"/>
                  <a:pt x="4038" y="7339"/>
                </a:cubicBezTo>
              </a:path>
            </a:pathLst>
          </a:cu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xmlns="" id="{DD9F128E-43E3-4D37-9355-41832EED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509" y="2295058"/>
            <a:ext cx="1104611" cy="1341987"/>
          </a:xfrm>
          <a:custGeom>
            <a:avLst/>
            <a:gdLst>
              <a:gd name="T0" fmla="*/ 3961 w 3962"/>
              <a:gd name="T1" fmla="*/ 0 h 7340"/>
              <a:gd name="T2" fmla="*/ 0 w 3962"/>
              <a:gd name="T3" fmla="*/ 7339 h 73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2" h="7340">
                <a:moveTo>
                  <a:pt x="3961" y="0"/>
                </a:moveTo>
                <a:cubicBezTo>
                  <a:pt x="3323" y="6801"/>
                  <a:pt x="0" y="7339"/>
                  <a:pt x="0" y="7339"/>
                </a:cubicBezTo>
              </a:path>
            </a:pathLst>
          </a:cu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" name="Line 4">
            <a:extLst>
              <a:ext uri="{FF2B5EF4-FFF2-40B4-BE49-F238E27FC236}">
                <a16:creationId xmlns:a16="http://schemas.microsoft.com/office/drawing/2014/main" xmlns="" id="{0D3A6CFF-793E-4129-9B5F-2BD26B51CA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8902" y="3642685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xmlns="" id="{C2A608E3-61CA-4131-AA84-04A2C6838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7139" y="2148736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0E693A-E8A3-4C5E-97FC-95ACE09966D9}"/>
                  </a:ext>
                </a:extLst>
              </p:cNvPr>
              <p:cNvSpPr txBox="1"/>
              <p:nvPr/>
            </p:nvSpPr>
            <p:spPr>
              <a:xfrm>
                <a:off x="4117907" y="3675827"/>
                <a:ext cx="11046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A0E693A-E8A3-4C5E-97FC-95ACE0996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907" y="3675827"/>
                <a:ext cx="1104611" cy="276999"/>
              </a:xfrm>
              <a:prstGeom prst="rect">
                <a:avLst/>
              </a:prstGeom>
              <a:blipFill>
                <a:blip r:embed="rId3" cstate="print"/>
                <a:stretch>
                  <a:fillRect l="-7735" t="-28889" r="-12707" b="-5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A9BCF3-7506-4218-A82C-48FFA6C29DF1}"/>
                  </a:ext>
                </a:extLst>
              </p:cNvPr>
              <p:cNvSpPr txBox="1"/>
              <p:nvPr/>
            </p:nvSpPr>
            <p:spPr>
              <a:xfrm>
                <a:off x="3500387" y="1945032"/>
                <a:ext cx="14395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A9BCF3-7506-4218-A82C-48FFA6C29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387" y="1945032"/>
                <a:ext cx="1439560" cy="276999"/>
              </a:xfrm>
              <a:prstGeom prst="rect">
                <a:avLst/>
              </a:prstGeom>
              <a:blipFill>
                <a:blip r:embed="rId4" cstate="print"/>
                <a:stretch>
                  <a:fillRect l="-5508" t="-4348" r="-1695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B3E1BBD-BC3C-43E2-9E39-86CD6243108E}"/>
              </a:ext>
            </a:extLst>
          </p:cNvPr>
          <p:cNvSpPr txBox="1"/>
          <p:nvPr/>
        </p:nvSpPr>
        <p:spPr>
          <a:xfrm>
            <a:off x="2799696" y="189258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Loss</a:t>
            </a:r>
          </a:p>
        </p:txBody>
      </p:sp>
      <p:sp>
        <p:nvSpPr>
          <p:cNvPr id="43" name="Line 5">
            <a:extLst>
              <a:ext uri="{FF2B5EF4-FFF2-40B4-BE49-F238E27FC236}">
                <a16:creationId xmlns:a16="http://schemas.microsoft.com/office/drawing/2014/main" xmlns="" id="{FAE7DE85-FBCE-4AC3-ABA3-7B5E7F435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2157" y="2220509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7B83F1-A011-401B-9FFA-7A7ACDF17FBA}"/>
                  </a:ext>
                </a:extLst>
              </p:cNvPr>
              <p:cNvSpPr txBox="1"/>
              <p:nvPr/>
            </p:nvSpPr>
            <p:spPr>
              <a:xfrm>
                <a:off x="9499139" y="1964358"/>
                <a:ext cx="12865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27B83F1-A011-401B-9FFA-7A7ACDF17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139" y="1964358"/>
                <a:ext cx="1286571" cy="276999"/>
              </a:xfrm>
              <a:prstGeom prst="rect">
                <a:avLst/>
              </a:prstGeom>
              <a:blipFill>
                <a:blip r:embed="rId5" cstate="print"/>
                <a:stretch>
                  <a:fillRect l="-6161" t="-2174" r="-6635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AB534A1-A551-4B24-9DE8-AF9B3E17706C}"/>
              </a:ext>
            </a:extLst>
          </p:cNvPr>
          <p:cNvSpPr txBox="1"/>
          <p:nvPr/>
        </p:nvSpPr>
        <p:spPr>
          <a:xfrm>
            <a:off x="8694714" y="196435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Loss</a:t>
            </a:r>
          </a:p>
        </p:txBody>
      </p:sp>
      <p:sp>
        <p:nvSpPr>
          <p:cNvPr id="60" name="Line 5">
            <a:extLst>
              <a:ext uri="{FF2B5EF4-FFF2-40B4-BE49-F238E27FC236}">
                <a16:creationId xmlns:a16="http://schemas.microsoft.com/office/drawing/2014/main" xmlns="" id="{403547BA-0C30-462B-A1BF-12B5861B3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6833" y="4331552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D2D7B61-8F78-4A0B-957A-C98E40EC0BED}"/>
              </a:ext>
            </a:extLst>
          </p:cNvPr>
          <p:cNvSpPr txBox="1"/>
          <p:nvPr/>
        </p:nvSpPr>
        <p:spPr>
          <a:xfrm>
            <a:off x="2809390" y="407540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Loss</a:t>
            </a:r>
          </a:p>
        </p:txBody>
      </p:sp>
      <p:sp>
        <p:nvSpPr>
          <p:cNvPr id="68" name="Line 5">
            <a:extLst>
              <a:ext uri="{FF2B5EF4-FFF2-40B4-BE49-F238E27FC236}">
                <a16:creationId xmlns:a16="http://schemas.microsoft.com/office/drawing/2014/main" xmlns="" id="{73DE7BF1-A4D3-4A57-97F4-1E9A8D6EDD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52536" y="4596897"/>
            <a:ext cx="7657" cy="1488309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8D5532-A1A4-4E66-A3CD-3E23DB3A8BD4}"/>
                  </a:ext>
                </a:extLst>
              </p:cNvPr>
              <p:cNvSpPr txBox="1"/>
              <p:nvPr/>
            </p:nvSpPr>
            <p:spPr>
              <a:xfrm>
                <a:off x="9476483" y="4235375"/>
                <a:ext cx="18138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28D5532-A1A4-4E66-A3CD-3E23DB3A8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483" y="4235375"/>
                <a:ext cx="1813811" cy="276999"/>
              </a:xfrm>
              <a:prstGeom prst="rect">
                <a:avLst/>
              </a:prstGeom>
              <a:blipFill>
                <a:blip r:embed="rId6" cstate="print"/>
                <a:stretch>
                  <a:fillRect l="-337" t="-222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51AA5DD-6F39-4EC3-AB8E-A15098D5C9E7}"/>
              </a:ext>
            </a:extLst>
          </p:cNvPr>
          <p:cNvSpPr txBox="1"/>
          <p:nvPr/>
        </p:nvSpPr>
        <p:spPr>
          <a:xfrm>
            <a:off x="8785093" y="4340746"/>
            <a:ext cx="58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Loss</a:t>
            </a:r>
          </a:p>
        </p:txBody>
      </p:sp>
      <p:sp>
        <p:nvSpPr>
          <p:cNvPr id="73" name="Line 7">
            <a:extLst>
              <a:ext uri="{FF2B5EF4-FFF2-40B4-BE49-F238E27FC236}">
                <a16:creationId xmlns:a16="http://schemas.microsoft.com/office/drawing/2014/main" xmlns="" id="{DE53B036-99D4-481F-A49F-7BD1964CE4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69399" y="2333690"/>
            <a:ext cx="1080307" cy="1384730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4" name="Line 7">
            <a:extLst>
              <a:ext uri="{FF2B5EF4-FFF2-40B4-BE49-F238E27FC236}">
                <a16:creationId xmlns:a16="http://schemas.microsoft.com/office/drawing/2014/main" xmlns="" id="{09E78CDB-630F-4F11-AB67-A3138A7959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67037" y="2381874"/>
            <a:ext cx="993647" cy="1350361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8" name="Freeform 3">
            <a:extLst>
              <a:ext uri="{FF2B5EF4-FFF2-40B4-BE49-F238E27FC236}">
                <a16:creationId xmlns:a16="http://schemas.microsoft.com/office/drawing/2014/main" xmlns="" id="{7F16CD50-E5D1-4D09-9FE8-739ABDD20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3509" y="4482060"/>
            <a:ext cx="1104611" cy="1341987"/>
          </a:xfrm>
          <a:custGeom>
            <a:avLst/>
            <a:gdLst>
              <a:gd name="T0" fmla="*/ 3961 w 3962"/>
              <a:gd name="T1" fmla="*/ 0 h 7340"/>
              <a:gd name="T2" fmla="*/ 0 w 3962"/>
              <a:gd name="T3" fmla="*/ 7339 h 73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962" h="7340">
                <a:moveTo>
                  <a:pt x="3961" y="0"/>
                </a:moveTo>
                <a:cubicBezTo>
                  <a:pt x="3323" y="6801"/>
                  <a:pt x="0" y="7339"/>
                  <a:pt x="0" y="7339"/>
                </a:cubicBezTo>
              </a:path>
            </a:pathLst>
          </a:custGeom>
          <a:noFill/>
          <a:ln w="57240" cap="flat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9" name="Freeform 2">
            <a:extLst>
              <a:ext uri="{FF2B5EF4-FFF2-40B4-BE49-F238E27FC236}">
                <a16:creationId xmlns:a16="http://schemas.microsoft.com/office/drawing/2014/main" xmlns="" id="{F5F88993-BFAE-4A22-BFFD-625F65C7A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1610" y="4497167"/>
            <a:ext cx="1043185" cy="1336545"/>
          </a:xfrm>
          <a:custGeom>
            <a:avLst/>
            <a:gdLst>
              <a:gd name="T0" fmla="*/ 0 w 4039"/>
              <a:gd name="T1" fmla="*/ 0 h 7340"/>
              <a:gd name="T2" fmla="*/ 4038 w 4039"/>
              <a:gd name="T3" fmla="*/ 7339 h 73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39" h="7340">
                <a:moveTo>
                  <a:pt x="0" y="0"/>
                </a:moveTo>
                <a:cubicBezTo>
                  <a:pt x="651" y="6801"/>
                  <a:pt x="4038" y="7339"/>
                  <a:pt x="4038" y="7339"/>
                </a:cubicBezTo>
              </a:path>
            </a:pathLst>
          </a:custGeom>
          <a:noFill/>
          <a:ln w="57240" cap="flat">
            <a:solidFill>
              <a:srgbClr val="FF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0" name="Freeform 3">
            <a:extLst>
              <a:ext uri="{FF2B5EF4-FFF2-40B4-BE49-F238E27FC236}">
                <a16:creationId xmlns:a16="http://schemas.microsoft.com/office/drawing/2014/main" xmlns="" id="{BABAE257-79DB-4AA8-8F32-C486A5B3C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08" y="5480187"/>
            <a:ext cx="630372" cy="341734"/>
          </a:xfrm>
          <a:custGeom>
            <a:avLst/>
            <a:gdLst>
              <a:gd name="T0" fmla="*/ 3961 w 3962"/>
              <a:gd name="T1" fmla="*/ 0 h 7340"/>
              <a:gd name="T2" fmla="*/ 0 w 3962"/>
              <a:gd name="T3" fmla="*/ 7339 h 7340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9618 w 9618"/>
              <a:gd name="connsiteY0" fmla="*/ 0 h 7801"/>
              <a:gd name="connsiteX1" fmla="*/ 0 w 9618"/>
              <a:gd name="connsiteY1" fmla="*/ 7800 h 7801"/>
              <a:gd name="connsiteX0" fmla="*/ 10000 w 10000"/>
              <a:gd name="connsiteY0" fmla="*/ 0 h 9999"/>
              <a:gd name="connsiteX1" fmla="*/ 0 w 10000"/>
              <a:gd name="connsiteY1" fmla="*/ 9999 h 9999"/>
              <a:gd name="connsiteX0" fmla="*/ 9906 w 9906"/>
              <a:gd name="connsiteY0" fmla="*/ 0 h 9243"/>
              <a:gd name="connsiteX1" fmla="*/ 0 w 9906"/>
              <a:gd name="connsiteY1" fmla="*/ 9243 h 9243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9906 w 9906"/>
              <a:gd name="connsiteY0" fmla="*/ 0 h 8693"/>
              <a:gd name="connsiteX1" fmla="*/ 0 w 9906"/>
              <a:gd name="connsiteY1" fmla="*/ 8690 h 8693"/>
              <a:gd name="connsiteX0" fmla="*/ 10000 w 10000"/>
              <a:gd name="connsiteY0" fmla="*/ 0 h 9997"/>
              <a:gd name="connsiteX1" fmla="*/ 0 w 10000"/>
              <a:gd name="connsiteY1" fmla="*/ 9997 h 9997"/>
              <a:gd name="connsiteX0" fmla="*/ 9333 w 9333"/>
              <a:gd name="connsiteY0" fmla="*/ 0 h 10000"/>
              <a:gd name="connsiteX1" fmla="*/ 0 w 9333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33" h="10000">
                <a:moveTo>
                  <a:pt x="9333" y="0"/>
                </a:moveTo>
                <a:cubicBezTo>
                  <a:pt x="4343" y="9184"/>
                  <a:pt x="0" y="10000"/>
                  <a:pt x="0" y="10000"/>
                </a:cubicBezTo>
              </a:path>
            </a:pathLst>
          </a:cu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1" name="Freeform 3">
            <a:extLst>
              <a:ext uri="{FF2B5EF4-FFF2-40B4-BE49-F238E27FC236}">
                <a16:creationId xmlns:a16="http://schemas.microsoft.com/office/drawing/2014/main" xmlns="" id="{8F288AC8-F658-4423-AF48-5CFD289348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43918" y="5467896"/>
            <a:ext cx="624749" cy="348665"/>
          </a:xfrm>
          <a:custGeom>
            <a:avLst/>
            <a:gdLst>
              <a:gd name="T0" fmla="*/ 3961 w 3962"/>
              <a:gd name="T1" fmla="*/ 0 h 7340"/>
              <a:gd name="T2" fmla="*/ 0 w 3962"/>
              <a:gd name="T3" fmla="*/ 7339 h 7340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10680 w 10680"/>
              <a:gd name="connsiteY0" fmla="*/ 0 h 10418"/>
              <a:gd name="connsiteX1" fmla="*/ 0 w 10680"/>
              <a:gd name="connsiteY1" fmla="*/ 10418 h 10418"/>
              <a:gd name="connsiteX0" fmla="*/ 9618 w 9618"/>
              <a:gd name="connsiteY0" fmla="*/ 0 h 7801"/>
              <a:gd name="connsiteX1" fmla="*/ 0 w 9618"/>
              <a:gd name="connsiteY1" fmla="*/ 7800 h 7801"/>
              <a:gd name="connsiteX0" fmla="*/ 10000 w 10000"/>
              <a:gd name="connsiteY0" fmla="*/ 0 h 9999"/>
              <a:gd name="connsiteX1" fmla="*/ 0 w 10000"/>
              <a:gd name="connsiteY1" fmla="*/ 9999 h 9999"/>
              <a:gd name="connsiteX0" fmla="*/ 9906 w 9906"/>
              <a:gd name="connsiteY0" fmla="*/ 0 h 9243"/>
              <a:gd name="connsiteX1" fmla="*/ 0 w 9906"/>
              <a:gd name="connsiteY1" fmla="*/ 9243 h 9243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9906 w 9906"/>
              <a:gd name="connsiteY0" fmla="*/ 0 h 8693"/>
              <a:gd name="connsiteX1" fmla="*/ 0 w 9906"/>
              <a:gd name="connsiteY1" fmla="*/ 8690 h 8693"/>
              <a:gd name="connsiteX0" fmla="*/ 10000 w 10000"/>
              <a:gd name="connsiteY0" fmla="*/ 0 h 9997"/>
              <a:gd name="connsiteX1" fmla="*/ 0 w 10000"/>
              <a:gd name="connsiteY1" fmla="*/ 9997 h 9997"/>
              <a:gd name="connsiteX0" fmla="*/ 9211 w 9211"/>
              <a:gd name="connsiteY0" fmla="*/ 0 h 7747"/>
              <a:gd name="connsiteX1" fmla="*/ 0 w 9211"/>
              <a:gd name="connsiteY1" fmla="*/ 7652 h 7747"/>
              <a:gd name="connsiteX0" fmla="*/ 10000 w 10000"/>
              <a:gd name="connsiteY0" fmla="*/ 0 h 9877"/>
              <a:gd name="connsiteX1" fmla="*/ 0 w 10000"/>
              <a:gd name="connsiteY1" fmla="*/ 9877 h 9877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0" fmla="*/ 10667 w 10667"/>
              <a:gd name="connsiteY0" fmla="*/ 0 h 10767"/>
              <a:gd name="connsiteX1" fmla="*/ 0 w 10667"/>
              <a:gd name="connsiteY1" fmla="*/ 10767 h 10767"/>
              <a:gd name="connsiteX0" fmla="*/ 10667 w 10667"/>
              <a:gd name="connsiteY0" fmla="*/ 0 h 10767"/>
              <a:gd name="connsiteX1" fmla="*/ 0 w 10667"/>
              <a:gd name="connsiteY1" fmla="*/ 10767 h 10767"/>
              <a:gd name="connsiteX0" fmla="*/ 9524 w 9524"/>
              <a:gd name="connsiteY0" fmla="*/ 0 h 11342"/>
              <a:gd name="connsiteX1" fmla="*/ 0 w 9524"/>
              <a:gd name="connsiteY1" fmla="*/ 11342 h 11342"/>
              <a:gd name="connsiteX0" fmla="*/ 9700 w 9700"/>
              <a:gd name="connsiteY0" fmla="*/ 0 h 9155"/>
              <a:gd name="connsiteX1" fmla="*/ 0 w 9700"/>
              <a:gd name="connsiteY1" fmla="*/ 9155 h 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00" h="9155">
                <a:moveTo>
                  <a:pt x="9700" y="0"/>
                </a:moveTo>
                <a:cubicBezTo>
                  <a:pt x="6411" y="7370"/>
                  <a:pt x="0" y="9155"/>
                  <a:pt x="0" y="9155"/>
                </a:cubicBezTo>
              </a:path>
            </a:pathLst>
          </a:cu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2" name="Line 7">
            <a:extLst>
              <a:ext uri="{FF2B5EF4-FFF2-40B4-BE49-F238E27FC236}">
                <a16:creationId xmlns:a16="http://schemas.microsoft.com/office/drawing/2014/main" xmlns="" id="{DE49FF86-7D45-4D2B-9F0D-86167A81B9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41202" y="4869342"/>
            <a:ext cx="722461" cy="711163"/>
          </a:xfrm>
          <a:prstGeom prst="line">
            <a:avLst/>
          </a:prstGeom>
          <a:noFill/>
          <a:ln w="5724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4" name="Line 7">
            <a:extLst>
              <a:ext uri="{FF2B5EF4-FFF2-40B4-BE49-F238E27FC236}">
                <a16:creationId xmlns:a16="http://schemas.microsoft.com/office/drawing/2014/main" xmlns="" id="{E3617DC9-50AB-4110-92E7-EC6AF933AF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61682" y="4607065"/>
            <a:ext cx="645858" cy="1488309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5" name="Line 7">
            <a:extLst>
              <a:ext uri="{FF2B5EF4-FFF2-40B4-BE49-F238E27FC236}">
                <a16:creationId xmlns:a16="http://schemas.microsoft.com/office/drawing/2014/main" xmlns="" id="{60271AB6-78E2-41F4-8B71-6F555B943C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31225" y="4632379"/>
            <a:ext cx="505677" cy="1470926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6" name="Line 7">
            <a:extLst>
              <a:ext uri="{FF2B5EF4-FFF2-40B4-BE49-F238E27FC236}">
                <a16:creationId xmlns:a16="http://schemas.microsoft.com/office/drawing/2014/main" xmlns="" id="{32E8F15E-708B-4BE4-8CB2-2223CDDA6D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35735" y="6075560"/>
            <a:ext cx="618289" cy="2434"/>
          </a:xfrm>
          <a:prstGeom prst="line">
            <a:avLst/>
          </a:prstGeom>
          <a:noFill/>
          <a:ln w="57240" cap="flat">
            <a:solidFill>
              <a:srgbClr val="FF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87" name="Speech Bubble: Rectangle 86">
            <a:extLst>
              <a:ext uri="{FF2B5EF4-FFF2-40B4-BE49-F238E27FC236}">
                <a16:creationId xmlns:a16="http://schemas.microsoft.com/office/drawing/2014/main" xmlns="" id="{51FA34C7-EFC2-4D0B-B503-1FC2B2A8BF3D}"/>
              </a:ext>
            </a:extLst>
          </p:cNvPr>
          <p:cNvSpPr/>
          <p:nvPr/>
        </p:nvSpPr>
        <p:spPr>
          <a:xfrm>
            <a:off x="952556" y="1862522"/>
            <a:ext cx="1551924" cy="286214"/>
          </a:xfrm>
          <a:prstGeom prst="wedgeRectCallout">
            <a:avLst>
              <a:gd name="adj1" fmla="val 37093"/>
              <a:gd name="adj2" fmla="val 8733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Squared loss</a:t>
            </a:r>
          </a:p>
        </p:txBody>
      </p:sp>
      <p:sp>
        <p:nvSpPr>
          <p:cNvPr id="88" name="Speech Bubble: Rectangle 87">
            <a:extLst>
              <a:ext uri="{FF2B5EF4-FFF2-40B4-BE49-F238E27FC236}">
                <a16:creationId xmlns:a16="http://schemas.microsoft.com/office/drawing/2014/main" xmlns="" id="{1BACE95C-3B8B-41B2-B96C-D1D3D7248560}"/>
              </a:ext>
            </a:extLst>
          </p:cNvPr>
          <p:cNvSpPr/>
          <p:nvPr/>
        </p:nvSpPr>
        <p:spPr>
          <a:xfrm>
            <a:off x="6859069" y="1945032"/>
            <a:ext cx="1551924" cy="286214"/>
          </a:xfrm>
          <a:prstGeom prst="wedgeRectCallout">
            <a:avLst>
              <a:gd name="adj1" fmla="val 37093"/>
              <a:gd name="adj2" fmla="val 8733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Absolute loss</a:t>
            </a:r>
          </a:p>
        </p:txBody>
      </p:sp>
      <p:sp>
        <p:nvSpPr>
          <p:cNvPr id="89" name="Speech Bubble: Rectangle 88">
            <a:extLst>
              <a:ext uri="{FF2B5EF4-FFF2-40B4-BE49-F238E27FC236}">
                <a16:creationId xmlns:a16="http://schemas.microsoft.com/office/drawing/2014/main" xmlns="" id="{BA2310E0-687F-4B8E-BBA6-7E17839CF39A}"/>
              </a:ext>
            </a:extLst>
          </p:cNvPr>
          <p:cNvSpPr/>
          <p:nvPr/>
        </p:nvSpPr>
        <p:spPr>
          <a:xfrm>
            <a:off x="578717" y="4260067"/>
            <a:ext cx="1521252" cy="286214"/>
          </a:xfrm>
          <a:prstGeom prst="wedgeRectCallout">
            <a:avLst>
              <a:gd name="adj1" fmla="val 46406"/>
              <a:gd name="adj2" fmla="val 9183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Huber loss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0" name="Speech Bubble: Rectangle 89">
                <a:extLst>
                  <a:ext uri="{FF2B5EF4-FFF2-40B4-BE49-F238E27FC236}">
                    <a16:creationId xmlns:a16="http://schemas.microsoft.com/office/drawing/2014/main" id="{14DECFBD-1EFA-4FD9-8A90-740C763B421F}"/>
                  </a:ext>
                </a:extLst>
              </p:cNvPr>
              <p:cNvSpPr/>
              <p:nvPr/>
            </p:nvSpPr>
            <p:spPr>
              <a:xfrm>
                <a:off x="6373200" y="4606749"/>
                <a:ext cx="2118061" cy="636200"/>
              </a:xfrm>
              <a:prstGeom prst="wedgeRectCallout">
                <a:avLst>
                  <a:gd name="adj1" fmla="val 57521"/>
                  <a:gd name="adj2" fmla="val 6353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-insensitive loss</a:t>
                </a:r>
              </a:p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(a.k.a. </a:t>
                </a:r>
                <a:r>
                  <a:rPr lang="en-IN" sz="20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Vapnik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loss)</a:t>
                </a:r>
                <a:endParaRPr lang="en-IN" sz="2000" b="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90" name="Speech Bubble: Rectangle 8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4DECFBD-1EFA-4FD9-8A90-740C763B4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200" y="4606749"/>
                <a:ext cx="2118061" cy="636200"/>
              </a:xfrm>
              <a:prstGeom prst="wedgeRectCallout">
                <a:avLst>
                  <a:gd name="adj1" fmla="val 57521"/>
                  <a:gd name="adj2" fmla="val 6353"/>
                </a:avLst>
              </a:prstGeom>
              <a:blipFill>
                <a:blip r:embed="rId7" cstate="print"/>
                <a:stretch>
                  <a:fillRect l="-2381" t="-9434" b="-2075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1" name="Speech Bubble: Rectangle 90">
                <a:extLst>
                  <a:ext uri="{FF2B5EF4-FFF2-40B4-BE49-F238E27FC236}">
                    <a16:creationId xmlns:a16="http://schemas.microsoft.com/office/drawing/2014/main" id="{B6D97D91-4B98-475C-A4B6-6D72E3024222}"/>
                  </a:ext>
                </a:extLst>
              </p:cNvPr>
              <p:cNvSpPr/>
              <p:nvPr/>
            </p:nvSpPr>
            <p:spPr>
              <a:xfrm>
                <a:off x="186138" y="4704843"/>
                <a:ext cx="1946107" cy="1180134"/>
              </a:xfrm>
              <a:prstGeom prst="wedgeRectCallout">
                <a:avLst>
                  <a:gd name="adj1" fmla="val -2287"/>
                  <a:gd name="adj2" fmla="val -6151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Squared loss for small errors (say up to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); absolute loss for larger errors. Good for data with outliers</a:t>
                </a:r>
              </a:p>
            </p:txBody>
          </p:sp>
        </mc:Choice>
        <mc:Fallback>
          <p:sp>
            <p:nvSpPr>
              <p:cNvPr id="91" name="Speech Bubble: Rectangle 9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D97D91-4B98-475C-A4B6-6D72E3024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" y="4704843"/>
                <a:ext cx="1946107" cy="1180134"/>
              </a:xfrm>
              <a:prstGeom prst="wedgeRectCallout">
                <a:avLst>
                  <a:gd name="adj1" fmla="val -2287"/>
                  <a:gd name="adj2" fmla="val -61517"/>
                </a:avLst>
              </a:prstGeom>
              <a:blipFill>
                <a:blip r:embed="rId8" cstate="print"/>
                <a:stretch>
                  <a:fillRect l="-1558" r="-3115" b="-1055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6A649C07-AF3A-43F6-A401-D5183FC9882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08028" y="604330"/>
            <a:ext cx="1004822" cy="965223"/>
          </a:xfrm>
          <a:prstGeom prst="rect">
            <a:avLst/>
          </a:prstGeom>
        </p:spPr>
      </p:pic>
      <p:sp>
        <p:nvSpPr>
          <p:cNvPr id="93" name="Speech Bubble: Rectangle 92">
            <a:extLst>
              <a:ext uri="{FF2B5EF4-FFF2-40B4-BE49-F238E27FC236}">
                <a16:creationId xmlns:a16="http://schemas.microsoft.com/office/drawing/2014/main" xmlns="" id="{93017BE9-24D1-4A13-86CF-55532A215F2A}"/>
              </a:ext>
            </a:extLst>
          </p:cNvPr>
          <p:cNvSpPr/>
          <p:nvPr/>
        </p:nvSpPr>
        <p:spPr>
          <a:xfrm>
            <a:off x="8259177" y="285215"/>
            <a:ext cx="2758699" cy="1284337"/>
          </a:xfrm>
          <a:prstGeom prst="wedgeRectCallout">
            <a:avLst>
              <a:gd name="adj1" fmla="val 59318"/>
              <a:gd name="adj2" fmla="val 2837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Choic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e of loss function usually depends on the nature of the data. Also, some loss functions result in easier optimization problem than others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8839FF-6786-4378-8BAF-A38892B36DCB}"/>
                  </a:ext>
                </a:extLst>
              </p:cNvPr>
              <p:cNvSpPr txBox="1"/>
              <p:nvPr/>
            </p:nvSpPr>
            <p:spPr>
              <a:xfrm>
                <a:off x="9686137" y="6095374"/>
                <a:ext cx="167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88839FF-6786-4378-8BAF-A38892B36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137" y="6095374"/>
                <a:ext cx="167610" cy="276999"/>
              </a:xfrm>
              <a:prstGeom prst="rect">
                <a:avLst/>
              </a:prstGeom>
              <a:blipFill>
                <a:blip r:embed="rId10" cstate="print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69CB282-0061-43ED-8AB8-555D284EF2A9}"/>
                  </a:ext>
                </a:extLst>
              </p:cNvPr>
              <p:cNvSpPr txBox="1"/>
              <p:nvPr/>
            </p:nvSpPr>
            <p:spPr>
              <a:xfrm>
                <a:off x="8902816" y="6104409"/>
                <a:ext cx="2445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9CB282-0061-43ED-8AB8-555D284EF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6" y="6104409"/>
                <a:ext cx="244554" cy="276999"/>
              </a:xfrm>
              <a:prstGeom prst="rect">
                <a:avLst/>
              </a:prstGeom>
              <a:blipFill>
                <a:blip r:embed="rId11" cstate="print"/>
                <a:stretch>
                  <a:fillRect l="-4878" r="-97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6FC6617-6530-4C9A-8FE9-C5BAAC6F7C97}"/>
                  </a:ext>
                </a:extLst>
              </p:cNvPr>
              <p:cNvSpPr txBox="1"/>
              <p:nvPr/>
            </p:nvSpPr>
            <p:spPr>
              <a:xfrm>
                <a:off x="3816933" y="5853003"/>
                <a:ext cx="1853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FC6617-6530-4C9A-8FE9-C5BAAC6F7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933" y="5853003"/>
                <a:ext cx="185371" cy="276999"/>
              </a:xfrm>
              <a:prstGeom prst="rect">
                <a:avLst/>
              </a:prstGeom>
              <a:blipFill>
                <a:blip r:embed="rId12" cstate="print"/>
                <a:stretch>
                  <a:fillRect l="-32258" r="-22581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Line 7">
            <a:extLst>
              <a:ext uri="{FF2B5EF4-FFF2-40B4-BE49-F238E27FC236}">
                <a16:creationId xmlns:a16="http://schemas.microsoft.com/office/drawing/2014/main" xmlns="" id="{D98BF393-BB31-43BF-A3C0-76F4D81E57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6110" y="4844692"/>
            <a:ext cx="763691" cy="731309"/>
          </a:xfrm>
          <a:prstGeom prst="line">
            <a:avLst/>
          </a:prstGeom>
          <a:noFill/>
          <a:ln w="5724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6F0D1C1-C990-41C3-8BCC-8988702952E7}"/>
                  </a:ext>
                </a:extLst>
              </p:cNvPr>
              <p:cNvSpPr txBox="1"/>
              <p:nvPr/>
            </p:nvSpPr>
            <p:spPr>
              <a:xfrm>
                <a:off x="2743738" y="5846403"/>
                <a:ext cx="2623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F0D1C1-C990-41C3-8BCC-898870295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738" y="5846403"/>
                <a:ext cx="262316" cy="276999"/>
              </a:xfrm>
              <a:prstGeom prst="rect">
                <a:avLst/>
              </a:prstGeom>
              <a:blipFill>
                <a:blip r:embed="rId13" cstate="print"/>
                <a:stretch>
                  <a:fillRect l="-4651" r="-18605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8" name="Speech Bubble: Rectangle 97">
                <a:extLst>
                  <a:ext uri="{FF2B5EF4-FFF2-40B4-BE49-F238E27FC236}">
                    <a16:creationId xmlns:a16="http://schemas.microsoft.com/office/drawing/2014/main" id="{8074E2B2-C9CC-4416-8651-069040CA56B8}"/>
                  </a:ext>
                </a:extLst>
              </p:cNvPr>
              <p:cNvSpPr/>
              <p:nvPr/>
            </p:nvSpPr>
            <p:spPr>
              <a:xfrm>
                <a:off x="6143822" y="5376341"/>
                <a:ext cx="2356538" cy="753202"/>
              </a:xfrm>
              <a:prstGeom prst="wedgeRectCallout">
                <a:avLst>
                  <a:gd name="adj1" fmla="val -149"/>
                  <a:gd name="adj2" fmla="val -6454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Zero loss for small errors (say up to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); absolute loss for larger errors</a:t>
                </a:r>
              </a:p>
            </p:txBody>
          </p:sp>
        </mc:Choice>
        <mc:Fallback>
          <p:sp>
            <p:nvSpPr>
              <p:cNvPr id="98" name="Speech Bubble: Rectangle 9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074E2B2-C9CC-4416-8651-069040CA5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822" y="5376341"/>
                <a:ext cx="2356538" cy="753202"/>
              </a:xfrm>
              <a:prstGeom prst="wedgeRectCallout">
                <a:avLst>
                  <a:gd name="adj1" fmla="val -149"/>
                  <a:gd name="adj2" fmla="val -64547"/>
                </a:avLst>
              </a:prstGeom>
              <a:blipFill>
                <a:blip r:embed="rId14" cstate="print"/>
                <a:stretch>
                  <a:fillRect l="-1289" b="-11724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Speech Bubble: Rectangle 98">
            <a:extLst>
              <a:ext uri="{FF2B5EF4-FFF2-40B4-BE49-F238E27FC236}">
                <a16:creationId xmlns:a16="http://schemas.microsoft.com/office/drawing/2014/main" xmlns="" id="{6CEDA65E-A8AD-45D3-958D-6C8AE168AFB1}"/>
              </a:ext>
            </a:extLst>
          </p:cNvPr>
          <p:cNvSpPr/>
          <p:nvPr/>
        </p:nvSpPr>
        <p:spPr>
          <a:xfrm>
            <a:off x="5673117" y="2480845"/>
            <a:ext cx="2395178" cy="1237575"/>
          </a:xfrm>
          <a:prstGeom prst="wedgeRectCallout">
            <a:avLst>
              <a:gd name="adj1" fmla="val 4014"/>
              <a:gd name="adj2" fmla="val -6974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Grows more slowly than squared loss. Thus better suited when data has some outliers (inputs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on which model makes </a:t>
            </a:r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large errors)</a:t>
            </a:r>
          </a:p>
        </p:txBody>
      </p:sp>
      <p:sp>
        <p:nvSpPr>
          <p:cNvPr id="101" name="Speech Bubble: Rectangle 100">
            <a:extLst>
              <a:ext uri="{FF2B5EF4-FFF2-40B4-BE49-F238E27FC236}">
                <a16:creationId xmlns:a16="http://schemas.microsoft.com/office/drawing/2014/main" xmlns="" id="{933BB398-4F1B-4A6B-9C0C-D108EDA59EFF}"/>
              </a:ext>
            </a:extLst>
          </p:cNvPr>
          <p:cNvSpPr/>
          <p:nvPr/>
        </p:nvSpPr>
        <p:spPr>
          <a:xfrm>
            <a:off x="307159" y="2323525"/>
            <a:ext cx="1946107" cy="1025144"/>
          </a:xfrm>
          <a:prstGeom prst="wedgeRectCallout">
            <a:avLst>
              <a:gd name="adj1" fmla="val -302"/>
              <a:gd name="adj2" fmla="val -6591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Very commonly used for regression. Leads to an easy-to-solve optimization problem</a:t>
            </a:r>
          </a:p>
        </p:txBody>
      </p:sp>
      <p:sp>
        <p:nvSpPr>
          <p:cNvPr id="102" name="Speech Bubble: Rectangle 101">
            <a:extLst>
              <a:ext uri="{FF2B5EF4-FFF2-40B4-BE49-F238E27FC236}">
                <a16:creationId xmlns:a16="http://schemas.microsoft.com/office/drawing/2014/main" xmlns="" id="{31FEFE8E-7AB9-4257-A123-9584816989FE}"/>
              </a:ext>
            </a:extLst>
          </p:cNvPr>
          <p:cNvSpPr/>
          <p:nvPr/>
        </p:nvSpPr>
        <p:spPr>
          <a:xfrm>
            <a:off x="10112944" y="5187004"/>
            <a:ext cx="1813811" cy="726965"/>
          </a:xfrm>
          <a:prstGeom prst="wedgeRectCallout">
            <a:avLst>
              <a:gd name="adj1" fmla="val -44047"/>
              <a:gd name="adj2" fmla="val -6964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Can also use squared loss instead of absolute loss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040A812-4A0D-4F03-9EF6-6E449BA62FE3}"/>
                  </a:ext>
                </a:extLst>
              </p:cNvPr>
              <p:cNvSpPr txBox="1"/>
              <p:nvPr/>
            </p:nvSpPr>
            <p:spPr>
              <a:xfrm>
                <a:off x="4236539" y="5857189"/>
                <a:ext cx="11046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040A812-4A0D-4F03-9EF6-6E449BA62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539" y="5857189"/>
                <a:ext cx="1104611" cy="276999"/>
              </a:xfrm>
              <a:prstGeom prst="rect">
                <a:avLst/>
              </a:prstGeom>
              <a:blipFill>
                <a:blip r:embed="rId15" cstate="print"/>
                <a:stretch>
                  <a:fillRect l="-7735" t="-28889" r="-12707" b="-5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Line 4">
            <a:extLst>
              <a:ext uri="{FF2B5EF4-FFF2-40B4-BE49-F238E27FC236}">
                <a16:creationId xmlns:a16="http://schemas.microsoft.com/office/drawing/2014/main" xmlns="" id="{6D1E5A1C-DC92-4213-866F-0FE4EC54C6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5161" y="3736747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D00A819-21D4-4D33-A457-4277B556EAEF}"/>
                  </a:ext>
                </a:extLst>
              </p:cNvPr>
              <p:cNvSpPr txBox="1"/>
              <p:nvPr/>
            </p:nvSpPr>
            <p:spPr>
              <a:xfrm>
                <a:off x="9984265" y="3751562"/>
                <a:ext cx="11046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00A819-21D4-4D33-A457-4277B556E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265" y="3751562"/>
                <a:ext cx="1104611" cy="276999"/>
              </a:xfrm>
              <a:prstGeom prst="rect">
                <a:avLst/>
              </a:prstGeom>
              <a:blipFill>
                <a:blip r:embed="rId16" cstate="print"/>
                <a:stretch>
                  <a:fillRect l="-7735" t="-28261" r="-12707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39791E0-B441-4348-9528-4283F7FD4084}"/>
                  </a:ext>
                </a:extLst>
              </p:cNvPr>
              <p:cNvSpPr txBox="1"/>
              <p:nvPr/>
            </p:nvSpPr>
            <p:spPr>
              <a:xfrm>
                <a:off x="10137650" y="6118348"/>
                <a:ext cx="110461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</a:p>
            </p:txBody>
          </p:sp>
        </mc:Choice>
        <mc:Fallback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39791E0-B441-4348-9528-4283F7FD4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650" y="6118348"/>
                <a:ext cx="1104611" cy="276999"/>
              </a:xfrm>
              <a:prstGeom prst="rect">
                <a:avLst/>
              </a:prstGeom>
              <a:blipFill>
                <a:blip r:embed="rId17" cstate="print"/>
                <a:stretch>
                  <a:fillRect l="-7735" t="-28889" r="-12707" b="-5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Line 4">
            <a:extLst>
              <a:ext uri="{FF2B5EF4-FFF2-40B4-BE49-F238E27FC236}">
                <a16:creationId xmlns:a16="http://schemas.microsoft.com/office/drawing/2014/main" xmlns="" id="{34CE2737-4B42-471B-BCF9-0582B92D34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70512" y="6093700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9" name="Line 4">
            <a:extLst>
              <a:ext uri="{FF2B5EF4-FFF2-40B4-BE49-F238E27FC236}">
                <a16:creationId xmlns:a16="http://schemas.microsoft.com/office/drawing/2014/main" xmlns="" id="{DB12F9D3-27BE-4DD4-AFC8-D738F084E9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48286" y="5829252"/>
            <a:ext cx="2853017" cy="35842"/>
          </a:xfrm>
          <a:prstGeom prst="line">
            <a:avLst/>
          </a:prstGeom>
          <a:noFill/>
          <a:ln w="572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4656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4199"/>
    </mc:Choice>
    <mc:Fallback>
      <p:transition spd="slow" advTm="424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37" grpId="0" animBg="1"/>
      <p:bldP spid="9" grpId="0" animBg="1"/>
      <p:bldP spid="38" grpId="0"/>
      <p:bldP spid="43" grpId="0" animBg="1"/>
      <p:bldP spid="46" grpId="0" animBg="1"/>
      <p:bldP spid="48" grpId="0"/>
      <p:bldP spid="60" grpId="0" animBg="1"/>
      <p:bldP spid="64" grpId="0"/>
      <p:bldP spid="68" grpId="0" animBg="1"/>
      <p:bldP spid="71" grpId="0" animBg="1"/>
      <p:bldP spid="72" grpId="0"/>
      <p:bldP spid="73" grpId="0" animBg="1"/>
      <p:bldP spid="74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39" grpId="0" animBg="1"/>
      <p:bldP spid="94" grpId="0" animBg="1"/>
      <p:bldP spid="95" grpId="0" animBg="1"/>
      <p:bldP spid="77" grpId="0" animBg="1"/>
      <p:bldP spid="96" grpId="0" animBg="1"/>
      <p:bldP spid="98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 minimized the objective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got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Problem: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may not be invertible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This may lead to non-unique solutions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Problem: Overfitting since we only minimized loss defined on training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Weights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may become arbitrarily large to fit training data perfectly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Such weights may perform poorly on the test data however</a:t>
                </a:r>
              </a:p>
              <a:p>
                <a:pPr marL="457200" lvl="1" indent="0">
                  <a:buNone/>
                </a:pPr>
                <a:endParaRPr lang="en-IN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One Solution: Minimize a </a:t>
                </a:r>
                <a:r>
                  <a:rPr lang="en-IN" b="1" dirty="0">
                    <a:latin typeface="Abadi Extra Light" panose="020B0204020104020204" pitchFamily="34" charset="0"/>
                  </a:rPr>
                  <a:t>regularized objective </a:t>
                </a:r>
                <a14:m>
                  <m:oMath xmlns:m="http://schemas.openxmlformats.org/officeDocument/2006/math">
                    <m:r>
                      <a:rPr lang="en-I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IN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IN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reg. will prevent the elements of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latin typeface="Abadi Extra Light" panose="020B0204020104020204" pitchFamily="34" charset="0"/>
                  </a:rPr>
                  <a:t>from becoming too large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Reason: Now we are minimizing </a:t>
                </a:r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training error </a:t>
                </a:r>
                <a:r>
                  <a:rPr lang="en-IN" dirty="0">
                    <a:latin typeface="Abadi Extra Light" panose="020B0204020104020204" pitchFamily="34" charset="0"/>
                  </a:rPr>
                  <a:t>+ </a:t>
                </a:r>
                <a:r>
                  <a:rPr lang="en-IN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magnitude of vector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xmlns="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B7C1B5-3176-4080-B64A-BFD8FD179C12}"/>
              </a:ext>
            </a:extLst>
          </p:cNvPr>
          <p:cNvSpPr/>
          <p:nvPr/>
        </p:nvSpPr>
        <p:spPr>
          <a:xfrm>
            <a:off x="6979640" y="5256056"/>
            <a:ext cx="2422839" cy="406513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How do we ensure generalization?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xmlns="" id="{156971C2-6806-478D-AC45-3E46F3F201C7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C8424F5-688B-4EC6-9189-A4B18C815F39}"/>
                  </a:ext>
                </a:extLst>
              </p:cNvPr>
              <p:cNvSpPr txBox="1"/>
              <p:nvPr/>
            </p:nvSpPr>
            <p:spPr>
              <a:xfrm>
                <a:off x="1505998" y="1776845"/>
                <a:ext cx="5892767" cy="597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3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𝐿𝑆</m:t>
                        </m:r>
                      </m:sub>
                    </m:sSub>
                  </m:oMath>
                </a14:m>
                <a:r>
                  <a:rPr lang="en-IN" sz="32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3200" dirty="0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en-IN" sz="32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32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3200" b="1" i="1" dirty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IN" sz="3200" i="1" dirty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bSup>
                            <m:r>
                              <a:rPr lang="en-IN" sz="3200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IN" sz="3200" i="1" baseline="300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  <m:r>
                      <a:rPr lang="en-I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3200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C8424F5-688B-4EC6-9189-A4B18C815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98" y="1776845"/>
                <a:ext cx="5892767" cy="597215"/>
              </a:xfrm>
              <a:prstGeom prst="rect">
                <a:avLst/>
              </a:prstGeom>
              <a:blipFill>
                <a:blip r:embed="rId4" cstate="print"/>
                <a:stretch>
                  <a:fillRect t="-2041" b="-418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81A752-0BD0-4B5C-B5BA-D1E267DBB1B0}"/>
                  </a:ext>
                </a:extLst>
              </p:cNvPr>
              <p:cNvSpPr txBox="1"/>
              <p:nvPr/>
            </p:nvSpPr>
            <p:spPr>
              <a:xfrm>
                <a:off x="7569261" y="1881617"/>
                <a:ext cx="29289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3200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IN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81A752-0BD0-4B5C-B5BA-D1E267DBB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261" y="1881617"/>
                <a:ext cx="2928943" cy="49244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8F6159CC-BEF7-45CB-9135-254E8B021AA3}"/>
                  </a:ext>
                </a:extLst>
              </p:cNvPr>
              <p:cNvSpPr/>
              <p:nvPr/>
            </p:nvSpPr>
            <p:spPr>
              <a:xfrm>
                <a:off x="8369203" y="4667074"/>
                <a:ext cx="3697155" cy="588982"/>
              </a:xfrm>
              <a:prstGeom prst="wedgeRectCallout">
                <a:avLst>
                  <a:gd name="adj1" fmla="val -37887"/>
                  <a:gd name="adj2" fmla="val 6970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I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I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called the </a:t>
                </a:r>
                <a:r>
                  <a:rPr lang="en-IN" sz="2000" b="0" dirty="0" err="1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Regularizer</a:t>
                </a:r>
                <a:r>
                  <a:rPr lang="en-IN" sz="20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measures the “magnitude” of </a:t>
                </a:r>
                <a14:m>
                  <m:oMath xmlns:m="http://schemas.openxmlformats.org/officeDocument/2006/math">
                    <m:r>
                      <a:rPr lang="en-IN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endParaRPr lang="en-IN" sz="2000" b="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xmlns="" id="{8F6159CC-BEF7-45CB-9135-254E8B02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203" y="4667074"/>
                <a:ext cx="3697155" cy="588982"/>
              </a:xfrm>
              <a:prstGeom prst="wedgeRectCallout">
                <a:avLst>
                  <a:gd name="adj1" fmla="val -37887"/>
                  <a:gd name="adj2" fmla="val 69702"/>
                </a:avLst>
              </a:prstGeom>
              <a:blipFill>
                <a:blip r:embed="rId6" cstate="print"/>
                <a:stretch>
                  <a:fillRect l="-1645" t="-11864" r="-658" b="-508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EB09904C-C015-41B8-8B1A-1595247D65E5}"/>
                  </a:ext>
                </a:extLst>
              </p:cNvPr>
              <p:cNvSpPr/>
              <p:nvPr/>
            </p:nvSpPr>
            <p:spPr>
              <a:xfrm>
                <a:off x="9588617" y="5544163"/>
                <a:ext cx="2603383" cy="1144155"/>
              </a:xfrm>
              <a:prstGeom prst="wedgeRectCallout">
                <a:avLst>
                  <a:gd name="adj1" fmla="val -93846"/>
                  <a:gd name="adj2" fmla="val -4450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IN" sz="16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the </a:t>
                </a:r>
                <a:r>
                  <a:rPr lang="en-IN" sz="1600" b="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reg. </a:t>
                </a:r>
                <a:r>
                  <a:rPr lang="en-IN" sz="1600" b="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hyperparam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C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ontrols how much we wish to regularize (needs to be tuned via cross-validation)</a:t>
                </a:r>
                <a:endParaRPr lang="en-IN" sz="1600" b="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xmlns="" id="{EB09904C-C015-41B8-8B1A-1595247D6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617" y="5544163"/>
                <a:ext cx="2603383" cy="1144155"/>
              </a:xfrm>
              <a:prstGeom prst="wedgeRectCallout">
                <a:avLst>
                  <a:gd name="adj1" fmla="val -93846"/>
                  <a:gd name="adj2" fmla="val -44502"/>
                </a:avLst>
              </a:prstGeom>
              <a:blipFill>
                <a:blip r:embed="rId7" cstate="print"/>
                <a:stretch>
                  <a:fillRect r="-801" b="-31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64626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3841"/>
    </mc:Choice>
    <mc:Fallback>
      <p:transition spd="slow" advTm="433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6" grpId="0" animBg="1"/>
      <p:bldP spid="14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9.5|78.2|68.6|26.9|14.6|52.3|86.3|58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4.7|9.4|27.9|26.1|0.2|60.8|32.7|25|31.6|4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2.8|9.4|51.8|23.7|13|8.4|17.3|57.9|45.8|26.8|13.8|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1.8|33.4|65.1|27.6|34.1|84.3|57|11.6|46.8|1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2.3|3.4|2.6|47.4|15.9|47.2|56.4|23.4|31.2|37.4|69.5|4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26.7|36.5|18.7|9.4|46|32.2|1.2|51.4|21.6|8.6|1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1.4|8.7|1.8|17.1|21|13.5|14.9|39.1|92|151.3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6.4|10.4|4.7|10.1|15.7|24.6|52.3|15.2|28.4|82.8|21|19.2|40|14.6|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2|23.9|6.5|34.7|12.5|26.7|22.4|13.2|10.1|21.4|31.6|19.1|0.8|104.5|1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10029</TotalTime>
  <Words>714</Words>
  <Application>Microsoft Office PowerPoint</Application>
  <PresentationFormat>Custom</PresentationFormat>
  <Paragraphs>207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Linear Regression </vt:lpstr>
      <vt:lpstr>Linear Regression: Pictorially</vt:lpstr>
      <vt:lpstr>Slide 3</vt:lpstr>
      <vt:lpstr>Slide 4</vt:lpstr>
      <vt:lpstr>Slide 5</vt:lpstr>
      <vt:lpstr>More generally</vt:lpstr>
      <vt:lpstr>Linear Regression with Squared Loss</vt:lpstr>
      <vt:lpstr>Alternative loss functions</vt:lpstr>
      <vt:lpstr>How do we ensure generalization?</vt:lpstr>
      <vt:lpstr>Regularized Least Squares (a.k.a. Ridge Regression)</vt:lpstr>
      <vt:lpstr> </vt:lpstr>
      <vt:lpstr>Other Ways to Control Overfitting</vt:lpstr>
      <vt:lpstr>Linear Regression as Solving System of Linear Eqs</vt:lpstr>
      <vt:lpstr>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962</cp:revision>
  <dcterms:created xsi:type="dcterms:W3CDTF">2020-07-07T20:42:16Z</dcterms:created>
  <dcterms:modified xsi:type="dcterms:W3CDTF">2021-08-23T12:05:11Z</dcterms:modified>
</cp:coreProperties>
</file>