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tags/tag6.xml" ContentType="application/vnd.openxmlformats-officedocument.presentationml.tags+xml"/>
  <Override PartName="/ppt/tags/tag8.xml" ContentType="application/vnd.openxmlformats-officedocument.presentationml.tags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ags/tag4.xml" ContentType="application/vnd.openxmlformats-officedocument.presentationml.tag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tags/tag2.xml" ContentType="application/vnd.openxmlformats-officedocument.presentationml.tags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ommentAuthors.xml" ContentType="application/vnd.openxmlformats-officedocument.presentationml.commentAuthors+xml"/>
  <Override PartName="/ppt/slideLayouts/slideLayout10.xml" ContentType="application/vnd.openxmlformats-officedocument.presentationml.slideLayout+xml"/>
  <Override PartName="/ppt/tags/tag14.xml" ContentType="application/vnd.openxmlformats-officedocument.presentationml.tags+xml"/>
  <Default Extension="gif" ContentType="image/gif"/>
  <Override PartName="/ppt/tags/tag15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tags/tag7.xml" ContentType="application/vnd.openxmlformats-officedocument.presentationml.tag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tags/tag3.xml" ContentType="application/vnd.openxmlformats-officedocument.presentationml.tags+xml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tags/tag1.xml" ContentType="application/vnd.openxmlformats-officedocument.presentationml.tag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27"/>
  </p:notesMasterIdLst>
  <p:sldIdLst>
    <p:sldId id="256" r:id="rId2"/>
    <p:sldId id="317" r:id="rId3"/>
    <p:sldId id="324" r:id="rId4"/>
    <p:sldId id="310" r:id="rId5"/>
    <p:sldId id="314" r:id="rId6"/>
    <p:sldId id="315" r:id="rId7"/>
    <p:sldId id="311" r:id="rId8"/>
    <p:sldId id="313" r:id="rId9"/>
    <p:sldId id="325" r:id="rId10"/>
    <p:sldId id="320" r:id="rId11"/>
    <p:sldId id="321" r:id="rId12"/>
    <p:sldId id="316" r:id="rId13"/>
    <p:sldId id="322" r:id="rId14"/>
    <p:sldId id="312" r:id="rId15"/>
    <p:sldId id="326" r:id="rId16"/>
    <p:sldId id="328" r:id="rId17"/>
    <p:sldId id="329" r:id="rId18"/>
    <p:sldId id="330" r:id="rId19"/>
    <p:sldId id="331" r:id="rId20"/>
    <p:sldId id="332" r:id="rId21"/>
    <p:sldId id="337" r:id="rId22"/>
    <p:sldId id="334" r:id="rId23"/>
    <p:sldId id="335" r:id="rId24"/>
    <p:sldId id="336" r:id="rId25"/>
    <p:sldId id="323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iyush Rai" initials="PR" lastIdx="1" clrIdx="0">
    <p:extLst>
      <p:ext uri="{19B8F6BF-5375-455C-9EA6-DF929625EA0E}">
        <p15:presenceInfo xmlns:p15="http://schemas.microsoft.com/office/powerpoint/2012/main" xmlns="" userId="S-1-5-21-1815594393-203851566-323931515-1001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0000FF"/>
    <a:srgbClr val="060AB2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6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-390" y="-11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094A572A-36E1-4525-AE41-14344A01E14E}" type="doc">
      <dgm:prSet loTypeId="urn:microsoft.com/office/officeart/2005/8/layout/hierarchy1" loCatId="hierarchy" qsTypeId="urn:microsoft.com/office/officeart/2005/8/quickstyle/simple1" qsCatId="simple" csTypeId="urn:microsoft.com/office/officeart/2005/8/colors/accent0_3" csCatId="mainScheme"/>
      <dgm:spPr/>
      <dgm:t>
        <a:bodyPr/>
        <a:lstStyle/>
        <a:p>
          <a:endParaRPr lang="en-US"/>
        </a:p>
      </dgm:t>
    </dgm:pt>
    <dgm:pt modelId="{4B4C09E8-9B79-4772-B5F1-15015E593D14}">
      <dgm:prSet/>
      <dgm:spPr/>
      <dgm:t>
        <a:bodyPr/>
        <a:lstStyle/>
        <a:p>
          <a:r>
            <a:rPr lang="en-US" dirty="0"/>
            <a:t>Ratio</a:t>
          </a:r>
        </a:p>
      </dgm:t>
    </dgm:pt>
    <dgm:pt modelId="{604CBFB0-01E2-4EDF-ABCD-943880845838}" type="parTrans" cxnId="{DFC6A132-C48C-47FA-A541-D9B215A3E816}">
      <dgm:prSet/>
      <dgm:spPr/>
      <dgm:t>
        <a:bodyPr/>
        <a:lstStyle/>
        <a:p>
          <a:endParaRPr lang="en-US"/>
        </a:p>
      </dgm:t>
    </dgm:pt>
    <dgm:pt modelId="{1291B4CA-4193-4B41-BE35-5772404962D8}" type="sibTrans" cxnId="{DFC6A132-C48C-47FA-A541-D9B215A3E816}">
      <dgm:prSet/>
      <dgm:spPr/>
      <dgm:t>
        <a:bodyPr/>
        <a:lstStyle/>
        <a:p>
          <a:endParaRPr lang="en-US"/>
        </a:p>
      </dgm:t>
    </dgm:pt>
    <dgm:pt modelId="{3142BB3E-6526-408F-916E-7D4D83392DC3}">
      <dgm:prSet/>
      <dgm:spPr/>
      <dgm:t>
        <a:bodyPr/>
        <a:lstStyle/>
        <a:p>
          <a:r>
            <a:rPr lang="en-US" dirty="0"/>
            <a:t>Interval</a:t>
          </a:r>
        </a:p>
      </dgm:t>
    </dgm:pt>
    <dgm:pt modelId="{7E1C6F54-FBF1-4527-8D30-2DD37EA9DDA7}" type="parTrans" cxnId="{C1090BFB-7F60-471E-B29C-131C55511EC7}">
      <dgm:prSet/>
      <dgm:spPr/>
      <dgm:t>
        <a:bodyPr/>
        <a:lstStyle/>
        <a:p>
          <a:endParaRPr lang="en-US"/>
        </a:p>
      </dgm:t>
    </dgm:pt>
    <dgm:pt modelId="{BB184980-6CD6-46A7-83CE-8CD1A5D6E361}" type="sibTrans" cxnId="{C1090BFB-7F60-471E-B29C-131C55511EC7}">
      <dgm:prSet/>
      <dgm:spPr/>
      <dgm:t>
        <a:bodyPr/>
        <a:lstStyle/>
        <a:p>
          <a:endParaRPr lang="en-US"/>
        </a:p>
      </dgm:t>
    </dgm:pt>
    <dgm:pt modelId="{E0E28767-B10F-4B21-A035-69AD5F8EA225}">
      <dgm:prSet/>
      <dgm:spPr/>
      <dgm:t>
        <a:bodyPr/>
        <a:lstStyle/>
        <a:p>
          <a:r>
            <a:rPr lang="en-US" dirty="0"/>
            <a:t>Ordinal </a:t>
          </a:r>
        </a:p>
      </dgm:t>
    </dgm:pt>
    <dgm:pt modelId="{28D7828A-B83E-4289-9298-304B2A249949}" type="parTrans" cxnId="{3BB5C82D-8993-4FE3-9988-BF50B8464992}">
      <dgm:prSet/>
      <dgm:spPr/>
      <dgm:t>
        <a:bodyPr/>
        <a:lstStyle/>
        <a:p>
          <a:endParaRPr lang="en-US"/>
        </a:p>
      </dgm:t>
    </dgm:pt>
    <dgm:pt modelId="{C993C508-FFBA-49C4-A04B-3BC2DE502B21}" type="sibTrans" cxnId="{3BB5C82D-8993-4FE3-9988-BF50B8464992}">
      <dgm:prSet/>
      <dgm:spPr/>
      <dgm:t>
        <a:bodyPr/>
        <a:lstStyle/>
        <a:p>
          <a:endParaRPr lang="en-US"/>
        </a:p>
      </dgm:t>
    </dgm:pt>
    <dgm:pt modelId="{2963A7E4-C52B-48AB-851A-E8C034C671F3}">
      <dgm:prSet/>
      <dgm:spPr/>
      <dgm:t>
        <a:bodyPr/>
        <a:lstStyle/>
        <a:p>
          <a:r>
            <a:rPr lang="en-US" dirty="0"/>
            <a:t>Nominal</a:t>
          </a:r>
        </a:p>
      </dgm:t>
    </dgm:pt>
    <dgm:pt modelId="{B8583E33-F3E2-4363-865F-377E69514C07}" type="parTrans" cxnId="{41F93A7F-8E9A-4503-A6B3-FD5659F8B270}">
      <dgm:prSet/>
      <dgm:spPr/>
      <dgm:t>
        <a:bodyPr/>
        <a:lstStyle/>
        <a:p>
          <a:endParaRPr lang="en-US"/>
        </a:p>
      </dgm:t>
    </dgm:pt>
    <dgm:pt modelId="{1131FD91-C449-4D98-865F-6C8074A3D70E}" type="sibTrans" cxnId="{41F93A7F-8E9A-4503-A6B3-FD5659F8B270}">
      <dgm:prSet/>
      <dgm:spPr/>
      <dgm:t>
        <a:bodyPr/>
        <a:lstStyle/>
        <a:p>
          <a:endParaRPr lang="en-US"/>
        </a:p>
      </dgm:t>
    </dgm:pt>
    <dgm:pt modelId="{E3BF0322-9B16-4AB6-A9D9-8D7D981C70D9}" type="pres">
      <dgm:prSet presAssocID="{094A572A-36E1-4525-AE41-14344A01E14E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en-GB"/>
        </a:p>
      </dgm:t>
    </dgm:pt>
    <dgm:pt modelId="{82FB4E41-E051-4DF6-80D7-7D03A9BD407D}" type="pres">
      <dgm:prSet presAssocID="{4B4C09E8-9B79-4772-B5F1-15015E593D14}" presName="hierRoot1" presStyleCnt="0"/>
      <dgm:spPr/>
    </dgm:pt>
    <dgm:pt modelId="{CB96C2D4-80E4-4873-8EF0-6F66036E59E1}" type="pres">
      <dgm:prSet presAssocID="{4B4C09E8-9B79-4772-B5F1-15015E593D14}" presName="composite" presStyleCnt="0"/>
      <dgm:spPr/>
    </dgm:pt>
    <dgm:pt modelId="{452B600E-8C69-4541-971C-9E25816E169E}" type="pres">
      <dgm:prSet presAssocID="{4B4C09E8-9B79-4772-B5F1-15015E593D14}" presName="background" presStyleLbl="node0" presStyleIdx="0" presStyleCnt="4"/>
      <dgm:spPr/>
    </dgm:pt>
    <dgm:pt modelId="{7474B6AD-14C7-48A3-A8BF-8AA9E465AB39}" type="pres">
      <dgm:prSet presAssocID="{4B4C09E8-9B79-4772-B5F1-15015E593D14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EA782046-20F7-42CB-9635-636687A5D311}" type="pres">
      <dgm:prSet presAssocID="{4B4C09E8-9B79-4772-B5F1-15015E593D14}" presName="hierChild2" presStyleCnt="0"/>
      <dgm:spPr/>
    </dgm:pt>
    <dgm:pt modelId="{23502282-3773-4FE2-81A2-C9AD77FAA1E7}" type="pres">
      <dgm:prSet presAssocID="{3142BB3E-6526-408F-916E-7D4D83392DC3}" presName="hierRoot1" presStyleCnt="0"/>
      <dgm:spPr/>
    </dgm:pt>
    <dgm:pt modelId="{DF5C2D61-DFB7-4871-A78C-0283F5068020}" type="pres">
      <dgm:prSet presAssocID="{3142BB3E-6526-408F-916E-7D4D83392DC3}" presName="composite" presStyleCnt="0"/>
      <dgm:spPr/>
    </dgm:pt>
    <dgm:pt modelId="{DE172239-7BA3-4366-9B66-8D5265A94A5A}" type="pres">
      <dgm:prSet presAssocID="{3142BB3E-6526-408F-916E-7D4D83392DC3}" presName="background" presStyleLbl="node0" presStyleIdx="1" presStyleCnt="4"/>
      <dgm:spPr/>
    </dgm:pt>
    <dgm:pt modelId="{A905D743-1037-41AF-872B-79C971D35CC8}" type="pres">
      <dgm:prSet presAssocID="{3142BB3E-6526-408F-916E-7D4D83392DC3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73BF09DE-E1A7-4930-A64B-8A96087DFBDD}" type="pres">
      <dgm:prSet presAssocID="{3142BB3E-6526-408F-916E-7D4D83392DC3}" presName="hierChild2" presStyleCnt="0"/>
      <dgm:spPr/>
    </dgm:pt>
    <dgm:pt modelId="{2B3029A7-6C1C-4F67-AF99-167079EA97CF}" type="pres">
      <dgm:prSet presAssocID="{E0E28767-B10F-4B21-A035-69AD5F8EA225}" presName="hierRoot1" presStyleCnt="0"/>
      <dgm:spPr/>
    </dgm:pt>
    <dgm:pt modelId="{6ECDBD0C-293B-425B-A8F6-DD7F9DF7070B}" type="pres">
      <dgm:prSet presAssocID="{E0E28767-B10F-4B21-A035-69AD5F8EA225}" presName="composite" presStyleCnt="0"/>
      <dgm:spPr/>
    </dgm:pt>
    <dgm:pt modelId="{25D8E1C9-6F1B-4764-BCC4-490CB88473CE}" type="pres">
      <dgm:prSet presAssocID="{E0E28767-B10F-4B21-A035-69AD5F8EA225}" presName="background" presStyleLbl="node0" presStyleIdx="2" presStyleCnt="4"/>
      <dgm:spPr/>
    </dgm:pt>
    <dgm:pt modelId="{5F66F9E8-63D0-49C8-B3CF-8E0AAF1C62CA}" type="pres">
      <dgm:prSet presAssocID="{E0E28767-B10F-4B21-A035-69AD5F8EA225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F1A1E6B3-01F6-44ED-9052-CAB72145C88E}" type="pres">
      <dgm:prSet presAssocID="{E0E28767-B10F-4B21-A035-69AD5F8EA225}" presName="hierChild2" presStyleCnt="0"/>
      <dgm:spPr/>
    </dgm:pt>
    <dgm:pt modelId="{A6567E38-C9A7-4322-A46B-EBCBE3E21E74}" type="pres">
      <dgm:prSet presAssocID="{2963A7E4-C52B-48AB-851A-E8C034C671F3}" presName="hierRoot1" presStyleCnt="0"/>
      <dgm:spPr/>
    </dgm:pt>
    <dgm:pt modelId="{D1288714-3A3D-42E2-B643-89809A503E1C}" type="pres">
      <dgm:prSet presAssocID="{2963A7E4-C52B-48AB-851A-E8C034C671F3}" presName="composite" presStyleCnt="0"/>
      <dgm:spPr/>
    </dgm:pt>
    <dgm:pt modelId="{C4EFC569-C46B-4271-A02F-A11A471D2940}" type="pres">
      <dgm:prSet presAssocID="{2963A7E4-C52B-48AB-851A-E8C034C671F3}" presName="background" presStyleLbl="node0" presStyleIdx="3" presStyleCnt="4"/>
      <dgm:spPr/>
    </dgm:pt>
    <dgm:pt modelId="{EDC0FB54-2932-4780-8381-217A65231E26}" type="pres">
      <dgm:prSet presAssocID="{2963A7E4-C52B-48AB-851A-E8C034C671F3}" presName="text" presStyleLbl="fgAcc0" presStyleIdx="3" presStyleCnt="4">
        <dgm:presLayoutVars>
          <dgm:chPref val="3"/>
        </dgm:presLayoutVars>
      </dgm:prSet>
      <dgm:spPr/>
      <dgm:t>
        <a:bodyPr/>
        <a:lstStyle/>
        <a:p>
          <a:endParaRPr lang="en-GB"/>
        </a:p>
      </dgm:t>
    </dgm:pt>
    <dgm:pt modelId="{A552A900-418C-484A-852B-9556E561BCD8}" type="pres">
      <dgm:prSet presAssocID="{2963A7E4-C52B-48AB-851A-E8C034C671F3}" presName="hierChild2" presStyleCnt="0"/>
      <dgm:spPr/>
    </dgm:pt>
  </dgm:ptLst>
  <dgm:cxnLst>
    <dgm:cxn modelId="{3BB5C82D-8993-4FE3-9988-BF50B8464992}" srcId="{094A572A-36E1-4525-AE41-14344A01E14E}" destId="{E0E28767-B10F-4B21-A035-69AD5F8EA225}" srcOrd="2" destOrd="0" parTransId="{28D7828A-B83E-4289-9298-304B2A249949}" sibTransId="{C993C508-FFBA-49C4-A04B-3BC2DE502B21}"/>
    <dgm:cxn modelId="{C9506009-641F-4955-A406-961912DF823A}" type="presOf" srcId="{2963A7E4-C52B-48AB-851A-E8C034C671F3}" destId="{EDC0FB54-2932-4780-8381-217A65231E26}" srcOrd="0" destOrd="0" presId="urn:microsoft.com/office/officeart/2005/8/layout/hierarchy1"/>
    <dgm:cxn modelId="{C1090BFB-7F60-471E-B29C-131C55511EC7}" srcId="{094A572A-36E1-4525-AE41-14344A01E14E}" destId="{3142BB3E-6526-408F-916E-7D4D83392DC3}" srcOrd="1" destOrd="0" parTransId="{7E1C6F54-FBF1-4527-8D30-2DD37EA9DDA7}" sibTransId="{BB184980-6CD6-46A7-83CE-8CD1A5D6E361}"/>
    <dgm:cxn modelId="{DFC6A132-C48C-47FA-A541-D9B215A3E816}" srcId="{094A572A-36E1-4525-AE41-14344A01E14E}" destId="{4B4C09E8-9B79-4772-B5F1-15015E593D14}" srcOrd="0" destOrd="0" parTransId="{604CBFB0-01E2-4EDF-ABCD-943880845838}" sibTransId="{1291B4CA-4193-4B41-BE35-5772404962D8}"/>
    <dgm:cxn modelId="{8640A978-D06A-482B-BC9C-41D5E3E6189E}" type="presOf" srcId="{E0E28767-B10F-4B21-A035-69AD5F8EA225}" destId="{5F66F9E8-63D0-49C8-B3CF-8E0AAF1C62CA}" srcOrd="0" destOrd="0" presId="urn:microsoft.com/office/officeart/2005/8/layout/hierarchy1"/>
    <dgm:cxn modelId="{878906CA-2061-4E7E-A3C6-980EE9FE00FA}" type="presOf" srcId="{4B4C09E8-9B79-4772-B5F1-15015E593D14}" destId="{7474B6AD-14C7-48A3-A8BF-8AA9E465AB39}" srcOrd="0" destOrd="0" presId="urn:microsoft.com/office/officeart/2005/8/layout/hierarchy1"/>
    <dgm:cxn modelId="{629678D6-4F39-421F-82C9-79785DE8F662}" type="presOf" srcId="{3142BB3E-6526-408F-916E-7D4D83392DC3}" destId="{A905D743-1037-41AF-872B-79C971D35CC8}" srcOrd="0" destOrd="0" presId="urn:microsoft.com/office/officeart/2005/8/layout/hierarchy1"/>
    <dgm:cxn modelId="{FD890C52-356D-4B0F-BB7D-6C4383E337AC}" type="presOf" srcId="{094A572A-36E1-4525-AE41-14344A01E14E}" destId="{E3BF0322-9B16-4AB6-A9D9-8D7D981C70D9}" srcOrd="0" destOrd="0" presId="urn:microsoft.com/office/officeart/2005/8/layout/hierarchy1"/>
    <dgm:cxn modelId="{41F93A7F-8E9A-4503-A6B3-FD5659F8B270}" srcId="{094A572A-36E1-4525-AE41-14344A01E14E}" destId="{2963A7E4-C52B-48AB-851A-E8C034C671F3}" srcOrd="3" destOrd="0" parTransId="{B8583E33-F3E2-4363-865F-377E69514C07}" sibTransId="{1131FD91-C449-4D98-865F-6C8074A3D70E}"/>
    <dgm:cxn modelId="{AF69DEB0-4917-4DA2-A560-A8943C9E0BF1}" type="presParOf" srcId="{E3BF0322-9B16-4AB6-A9D9-8D7D981C70D9}" destId="{82FB4E41-E051-4DF6-80D7-7D03A9BD407D}" srcOrd="0" destOrd="0" presId="urn:microsoft.com/office/officeart/2005/8/layout/hierarchy1"/>
    <dgm:cxn modelId="{48088A09-D52F-4EAC-A749-59F1F64E5AA8}" type="presParOf" srcId="{82FB4E41-E051-4DF6-80D7-7D03A9BD407D}" destId="{CB96C2D4-80E4-4873-8EF0-6F66036E59E1}" srcOrd="0" destOrd="0" presId="urn:microsoft.com/office/officeart/2005/8/layout/hierarchy1"/>
    <dgm:cxn modelId="{24034908-112F-4EF5-8C81-7124B33EC967}" type="presParOf" srcId="{CB96C2D4-80E4-4873-8EF0-6F66036E59E1}" destId="{452B600E-8C69-4541-971C-9E25816E169E}" srcOrd="0" destOrd="0" presId="urn:microsoft.com/office/officeart/2005/8/layout/hierarchy1"/>
    <dgm:cxn modelId="{01502682-E99A-47AB-828B-E2C2624657A7}" type="presParOf" srcId="{CB96C2D4-80E4-4873-8EF0-6F66036E59E1}" destId="{7474B6AD-14C7-48A3-A8BF-8AA9E465AB39}" srcOrd="1" destOrd="0" presId="urn:microsoft.com/office/officeart/2005/8/layout/hierarchy1"/>
    <dgm:cxn modelId="{549FC5C7-3077-41AE-AF0C-81A962F2BECA}" type="presParOf" srcId="{82FB4E41-E051-4DF6-80D7-7D03A9BD407D}" destId="{EA782046-20F7-42CB-9635-636687A5D311}" srcOrd="1" destOrd="0" presId="urn:microsoft.com/office/officeart/2005/8/layout/hierarchy1"/>
    <dgm:cxn modelId="{6166E901-F994-488C-907B-B8F9C4D928B1}" type="presParOf" srcId="{E3BF0322-9B16-4AB6-A9D9-8D7D981C70D9}" destId="{23502282-3773-4FE2-81A2-C9AD77FAA1E7}" srcOrd="1" destOrd="0" presId="urn:microsoft.com/office/officeart/2005/8/layout/hierarchy1"/>
    <dgm:cxn modelId="{4352DB98-20B2-4A0B-ACE9-B0E9DA078ED9}" type="presParOf" srcId="{23502282-3773-4FE2-81A2-C9AD77FAA1E7}" destId="{DF5C2D61-DFB7-4871-A78C-0283F5068020}" srcOrd="0" destOrd="0" presId="urn:microsoft.com/office/officeart/2005/8/layout/hierarchy1"/>
    <dgm:cxn modelId="{09BA956A-DB38-4292-B870-05C984EDB965}" type="presParOf" srcId="{DF5C2D61-DFB7-4871-A78C-0283F5068020}" destId="{DE172239-7BA3-4366-9B66-8D5265A94A5A}" srcOrd="0" destOrd="0" presId="urn:microsoft.com/office/officeart/2005/8/layout/hierarchy1"/>
    <dgm:cxn modelId="{65E8F220-FDD8-4326-B66A-CB19201D11B0}" type="presParOf" srcId="{DF5C2D61-DFB7-4871-A78C-0283F5068020}" destId="{A905D743-1037-41AF-872B-79C971D35CC8}" srcOrd="1" destOrd="0" presId="urn:microsoft.com/office/officeart/2005/8/layout/hierarchy1"/>
    <dgm:cxn modelId="{AC77C949-4011-4ACF-B9DF-DF39EA9F3401}" type="presParOf" srcId="{23502282-3773-4FE2-81A2-C9AD77FAA1E7}" destId="{73BF09DE-E1A7-4930-A64B-8A96087DFBDD}" srcOrd="1" destOrd="0" presId="urn:microsoft.com/office/officeart/2005/8/layout/hierarchy1"/>
    <dgm:cxn modelId="{D7E62D7F-2552-44CE-B808-1AD382EFB32D}" type="presParOf" srcId="{E3BF0322-9B16-4AB6-A9D9-8D7D981C70D9}" destId="{2B3029A7-6C1C-4F67-AF99-167079EA97CF}" srcOrd="2" destOrd="0" presId="urn:microsoft.com/office/officeart/2005/8/layout/hierarchy1"/>
    <dgm:cxn modelId="{E33A4F0D-91E0-4400-9370-AA00AF93BA97}" type="presParOf" srcId="{2B3029A7-6C1C-4F67-AF99-167079EA97CF}" destId="{6ECDBD0C-293B-425B-A8F6-DD7F9DF7070B}" srcOrd="0" destOrd="0" presId="urn:microsoft.com/office/officeart/2005/8/layout/hierarchy1"/>
    <dgm:cxn modelId="{E2050A7C-298F-4549-A3C9-E3EA8C944435}" type="presParOf" srcId="{6ECDBD0C-293B-425B-A8F6-DD7F9DF7070B}" destId="{25D8E1C9-6F1B-4764-BCC4-490CB88473CE}" srcOrd="0" destOrd="0" presId="urn:microsoft.com/office/officeart/2005/8/layout/hierarchy1"/>
    <dgm:cxn modelId="{5803D7F1-B895-420E-9B09-03E780B6F059}" type="presParOf" srcId="{6ECDBD0C-293B-425B-A8F6-DD7F9DF7070B}" destId="{5F66F9E8-63D0-49C8-B3CF-8E0AAF1C62CA}" srcOrd="1" destOrd="0" presId="urn:microsoft.com/office/officeart/2005/8/layout/hierarchy1"/>
    <dgm:cxn modelId="{F59792B4-0898-4F6E-ACEC-9870A2510B5E}" type="presParOf" srcId="{2B3029A7-6C1C-4F67-AF99-167079EA97CF}" destId="{F1A1E6B3-01F6-44ED-9052-CAB72145C88E}" srcOrd="1" destOrd="0" presId="urn:microsoft.com/office/officeart/2005/8/layout/hierarchy1"/>
    <dgm:cxn modelId="{59434070-5480-4FF8-A651-3AEE55EE0C9D}" type="presParOf" srcId="{E3BF0322-9B16-4AB6-A9D9-8D7D981C70D9}" destId="{A6567E38-C9A7-4322-A46B-EBCBE3E21E74}" srcOrd="3" destOrd="0" presId="urn:microsoft.com/office/officeart/2005/8/layout/hierarchy1"/>
    <dgm:cxn modelId="{09F36C91-E649-4301-AEC3-9BD4ABE7B3A6}" type="presParOf" srcId="{A6567E38-C9A7-4322-A46B-EBCBE3E21E74}" destId="{D1288714-3A3D-42E2-B643-89809A503E1C}" srcOrd="0" destOrd="0" presId="urn:microsoft.com/office/officeart/2005/8/layout/hierarchy1"/>
    <dgm:cxn modelId="{96327804-AC23-461F-A7FE-1159F0F3B8DB}" type="presParOf" srcId="{D1288714-3A3D-42E2-B643-89809A503E1C}" destId="{C4EFC569-C46B-4271-A02F-A11A471D2940}" srcOrd="0" destOrd="0" presId="urn:microsoft.com/office/officeart/2005/8/layout/hierarchy1"/>
    <dgm:cxn modelId="{4996A4DB-BFF8-43FC-8CAF-22DF4008D7A1}" type="presParOf" srcId="{D1288714-3A3D-42E2-B643-89809A503E1C}" destId="{EDC0FB54-2932-4780-8381-217A65231E26}" srcOrd="1" destOrd="0" presId="urn:microsoft.com/office/officeart/2005/8/layout/hierarchy1"/>
    <dgm:cxn modelId="{93386338-0260-4A5C-8F66-60AC3CCE8166}" type="presParOf" srcId="{A6567E38-C9A7-4322-A46B-EBCBE3E21E74}" destId="{A552A900-418C-484A-852B-9556E561BCD8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452B600E-8C69-4541-971C-9E25816E169E}">
      <dsp:nvSpPr>
        <dsp:cNvPr id="0" name=""/>
        <dsp:cNvSpPr/>
      </dsp:nvSpPr>
      <dsp:spPr>
        <a:xfrm>
          <a:off x="2964" y="1098886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474B6AD-14C7-48A3-A8BF-8AA9E465AB39}">
      <dsp:nvSpPr>
        <dsp:cNvPr id="0" name=""/>
        <dsp:cNvSpPr/>
      </dsp:nvSpPr>
      <dsp:spPr>
        <a:xfrm>
          <a:off x="238160" y="1322322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Ratio</a:t>
          </a:r>
        </a:p>
      </dsp:txBody>
      <dsp:txXfrm>
        <a:off x="238160" y="1322322"/>
        <a:ext cx="2116764" cy="1344145"/>
      </dsp:txXfrm>
    </dsp:sp>
    <dsp:sp modelId="{DE172239-7BA3-4366-9B66-8D5265A94A5A}">
      <dsp:nvSpPr>
        <dsp:cNvPr id="0" name=""/>
        <dsp:cNvSpPr/>
      </dsp:nvSpPr>
      <dsp:spPr>
        <a:xfrm>
          <a:off x="2590121" y="1098886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905D743-1037-41AF-872B-79C971D35CC8}">
      <dsp:nvSpPr>
        <dsp:cNvPr id="0" name=""/>
        <dsp:cNvSpPr/>
      </dsp:nvSpPr>
      <dsp:spPr>
        <a:xfrm>
          <a:off x="2825317" y="1322322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Interval</a:t>
          </a:r>
        </a:p>
      </dsp:txBody>
      <dsp:txXfrm>
        <a:off x="2825317" y="1322322"/>
        <a:ext cx="2116764" cy="1344145"/>
      </dsp:txXfrm>
    </dsp:sp>
    <dsp:sp modelId="{25D8E1C9-6F1B-4764-BCC4-490CB88473CE}">
      <dsp:nvSpPr>
        <dsp:cNvPr id="0" name=""/>
        <dsp:cNvSpPr/>
      </dsp:nvSpPr>
      <dsp:spPr>
        <a:xfrm>
          <a:off x="5177279" y="1098886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F66F9E8-63D0-49C8-B3CF-8E0AAF1C62CA}">
      <dsp:nvSpPr>
        <dsp:cNvPr id="0" name=""/>
        <dsp:cNvSpPr/>
      </dsp:nvSpPr>
      <dsp:spPr>
        <a:xfrm>
          <a:off x="5412475" y="1322322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Ordinal </a:t>
          </a:r>
        </a:p>
      </dsp:txBody>
      <dsp:txXfrm>
        <a:off x="5412475" y="1322322"/>
        <a:ext cx="2116764" cy="1344145"/>
      </dsp:txXfrm>
    </dsp:sp>
    <dsp:sp modelId="{C4EFC569-C46B-4271-A02F-A11A471D2940}">
      <dsp:nvSpPr>
        <dsp:cNvPr id="0" name=""/>
        <dsp:cNvSpPr/>
      </dsp:nvSpPr>
      <dsp:spPr>
        <a:xfrm>
          <a:off x="7764436" y="1098886"/>
          <a:ext cx="2116764" cy="1344145"/>
        </a:xfrm>
        <a:prstGeom prst="roundRect">
          <a:avLst>
            <a:gd name="adj" fmla="val 10000"/>
          </a:avLst>
        </a:prstGeom>
        <a:solidFill>
          <a:schemeClr val="dk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DC0FB54-2932-4780-8381-217A65231E26}">
      <dsp:nvSpPr>
        <dsp:cNvPr id="0" name=""/>
        <dsp:cNvSpPr/>
      </dsp:nvSpPr>
      <dsp:spPr>
        <a:xfrm>
          <a:off x="7999632" y="1322322"/>
          <a:ext cx="2116764" cy="1344145"/>
        </a:xfrm>
        <a:prstGeom prst="roundRect">
          <a:avLst>
            <a:gd name="adj" fmla="val 10000"/>
          </a:avLst>
        </a:prstGeom>
        <a:solidFill>
          <a:schemeClr val="lt2">
            <a:alpha val="90000"/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dk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48590" tIns="148590" rIns="148590" bIns="148590" numCol="1" spcCol="1270" anchor="ctr" anchorCtr="0">
          <a:noAutofit/>
        </a:bodyPr>
        <a:lstStyle/>
        <a:p>
          <a:pPr lvl="0" algn="ctr" defTabSz="1733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3900" kern="1200" dirty="0"/>
            <a:t>Nominal</a:t>
          </a:r>
        </a:p>
      </dsp:txBody>
      <dsp:txXfrm>
        <a:off x="7999632" y="1322322"/>
        <a:ext cx="2116764" cy="134414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2D079FB-1158-44A5-81BA-70742E8B8B87}" type="datetimeFigureOut">
              <a:rPr lang="en-IN" smtClean="0"/>
              <a:pPr/>
              <a:t>11-08-2021</a:t>
            </a:fld>
            <a:endParaRPr lang="en-IN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N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0AC2274-7721-4180-95CA-BE03DFC6FB35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3383262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2502E8B-E765-4F58-A257-0E1E2EC1E10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4FB0D9F0-86A6-48DF-B30E-B84487765E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D67E9CD7-9DDA-4CF9-AA93-4DE94EF05F4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A9955A-2DC5-4511-A53D-598F496EDEEE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1C5422E9-1D05-4AD0-BFC0-2527F7121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DBFB85C-0DA1-4C64-8F01-7A91FEF105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7214592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AB99F842-6D8B-4C86-8F39-4F97C9A089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6B19E737-F70E-42FA-A4AC-876FA6F163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6611A242-E710-4C98-92C7-184F6C1863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CCAA5C-2D5F-4D58-9A50-D19B643441D4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4C3ABB8-F14F-4280-A105-4070853E67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4CF30805-AFD9-468A-8350-47B0059B7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1891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xmlns="" id="{553CE3C8-84F1-4290-9648-5C9E9A23246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xmlns="" id="{19CFA146-680D-4C44-80AE-61ACEA18EF2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A12229F1-7D33-4055-BCFB-C0B4E177D5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DF1576-788D-4E35-9930-DF0255718A2B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958B88A-8C21-46C7-8EDF-2F9AEE5A2A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C161208B-689D-4C89-B6D0-6D893F5C0C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3847021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95BDEA5-031B-494A-B467-EFFEB2766D4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BAD22B5-97C1-4FAC-9285-AA741BFE1F1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0778516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664027FE-0F44-497F-BF33-83303D147F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496ABBA3-F0E8-4C36-916A-E54529F1409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26A16D18-BB11-4BFD-9E7A-8DFB408A7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FD7B4F-85E2-411C-AFB6-1A374A5D39B8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8533F1CC-7685-4FAD-B5F7-982834C412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6E65F9D9-79E8-4C23-9200-19A6857E3D8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161319552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95A6550-E91F-4D00-83FE-94375199494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A4E5A4F-9318-4630-A9C7-16E2FD6AF77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D795E241-2474-417E-B544-69CF2861124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7344997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6BF0B88-78D9-4019-8BFF-8F7C0DCD4F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3960B707-0551-48AD-BAF3-CE20FCE94C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xmlns="" id="{9A6066B9-A417-4624-91D6-6D6295C2100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xmlns="" id="{EB5A6971-440D-4631-80F7-B3123104A60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xmlns="" id="{4D684CD4-B32C-429C-8FDB-C3993DE51CF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xmlns="" id="{22C11BC8-FB4C-4B9C-8A71-BB4D1F6A2D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C471E0-72C8-4CC8-AE53-DCEAAFB58B8B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xmlns="" id="{3783E117-C4A9-4FF3-9C91-FFD40695E5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xmlns="" id="{5B29C272-E75C-4778-96BF-8B2BC996BA0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616067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FBDBDEF5-DE48-45E6-AB10-8EDCE19D9B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xmlns="" id="{0E021AE6-4821-4359-BA0A-71E21BF0BC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899225-93B0-4D75-98A5-1AA74F5D545B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xmlns="" id="{7C427195-022D-4F59-91AC-F6EF60F074F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xmlns="" id="{9ABCDE4F-8C95-4584-8FBF-AF73E2F5BF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3878329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xmlns="" id="{CF937068-89ED-42F9-9A72-92111C5A53C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2F8A65-8968-44A1-8A19-3117F08B5A38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xmlns="" id="{CFD62B2C-1FE1-496D-9296-45C99FB44B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xmlns="" id="{0FBFDE75-9B7A-49B3-9B56-475889999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17204111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CD1639A8-6449-4746-8F81-EF24B31227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688EEFD-9C86-41A8-9E20-FB51AE36529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2C7D5B7E-7597-4AD6-A029-CB20B9FBF17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510E2B30-B4F2-4EC2-B501-40677FFA11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D3029C-FE30-49AA-946C-8160924AD21C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EFD346B0-D5A7-4730-8667-0678E78485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FB353FD6-F916-41FC-BA8C-069D6DA07B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2258535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8409521F-28F4-406E-9485-88EB85F4DD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xmlns="" id="{1B4819DE-9E94-437E-8A68-6E165BAA961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N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xmlns="" id="{5C872149-A870-4DC0-8F9C-DDB1FD58261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xmlns="" id="{1FF4BED7-7934-4480-A6EE-DA8954235B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CCF262-89E0-4714-A1CF-8A83C222FB9B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xmlns="" id="{BC7CB16A-A6D8-4778-B7F0-21B6BFD28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xmlns="" id="{0C254C42-23E8-4F2C-AC3E-A5BBDF4E66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ED9D3-AF84-488D-8A6A-726D5349CDAB}" type="slidenum">
              <a:rPr lang="en-IN" smtClean="0"/>
              <a:pPr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xmlns="" val="41231783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xmlns="" id="{5BB49AE5-850C-4D68-B1A0-D1411569DCF5}"/>
              </a:ext>
            </a:extLst>
          </p:cNvPr>
          <p:cNvPicPr>
            <a:picLocks noChangeAspect="1"/>
          </p:cNvPicPr>
          <p:nvPr userDrawn="1"/>
        </p:nvPicPr>
        <p:blipFill>
          <a:blip r:embed="rId13" cstate="print">
            <a:lum bright="70000" contrast="-70000"/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741313" y="5372525"/>
            <a:ext cx="1224973" cy="1166387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17F7CEE4-2B80-48B3-9B66-3F5A2C62C75F}"/>
              </a:ext>
            </a:extLst>
          </p:cNvPr>
          <p:cNvSpPr txBox="1"/>
          <p:nvPr userDrawn="1"/>
        </p:nvSpPr>
        <p:spPr>
          <a:xfrm>
            <a:off x="10456460" y="6492875"/>
            <a:ext cx="17355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1600" dirty="0">
                <a:solidFill>
                  <a:schemeClr val="accent4"/>
                </a:solidFill>
              </a:rPr>
              <a:t>CS771: Intro to ML</a:t>
            </a:r>
          </a:p>
        </p:txBody>
      </p:sp>
      <p:sp>
        <p:nvSpPr>
          <p:cNvPr id="2" name="Title Placeholder 1">
            <a:extLst>
              <a:ext uri="{FF2B5EF4-FFF2-40B4-BE49-F238E27FC236}">
                <a16:creationId xmlns:a16="http://schemas.microsoft.com/office/drawing/2014/main" xmlns="" id="{D83DB4A9-B55E-4623-A2D9-A87B7B5582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N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xmlns="" id="{87CCFFDC-2115-4CD1-967C-545001D0D0E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IN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xmlns="" id="{339EF888-538C-4F90-BE4E-FDD77BCBC86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4176463-DA8A-478C-9FC8-00C83590963D}" type="datetime1">
              <a:rPr lang="en-IN" smtClean="0"/>
              <a:pPr/>
              <a:t>11-08-2021</a:t>
            </a:fld>
            <a:endParaRPr lang="en-IN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xmlns="" id="{A65CDA8E-891B-4E76-B24D-670B7EB4027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xmlns="" id="{FFF6AB6D-2CD0-4185-A303-317BFF965D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FED9D3-AF84-488D-8A6A-726D5349CDAB}" type="slidenum">
              <a:rPr lang="en-IN" smtClean="0"/>
              <a:pPr/>
              <a:t>‹#›</a:t>
            </a:fld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xmlns="" val="15951291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3.png"/><Relationship Id="rId3" Type="http://schemas.openxmlformats.org/officeDocument/2006/relationships/image" Target="../media/image20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Relationship Id="rId6" Type="http://schemas.openxmlformats.org/officeDocument/2006/relationships/image" Target="../media/image22.png"/><Relationship Id="rId5" Type="http://schemas.openxmlformats.org/officeDocument/2006/relationships/image" Target="../media/image19.png"/><Relationship Id="rId4" Type="http://schemas.openxmlformats.org/officeDocument/2006/relationships/image" Target="../media/image21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png"/><Relationship Id="rId3" Type="http://schemas.openxmlformats.org/officeDocument/2006/relationships/image" Target="../media/image24.png"/><Relationship Id="rId7" Type="http://schemas.openxmlformats.org/officeDocument/2006/relationships/image" Target="../media/image28.png"/><Relationship Id="rId12" Type="http://schemas.openxmlformats.org/officeDocument/2006/relationships/image" Target="../media/image3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Relationship Id="rId6" Type="http://schemas.openxmlformats.org/officeDocument/2006/relationships/image" Target="../media/image27.png"/><Relationship Id="rId11" Type="http://schemas.openxmlformats.org/officeDocument/2006/relationships/image" Target="../media/image11.png"/><Relationship Id="rId5" Type="http://schemas.openxmlformats.org/officeDocument/2006/relationships/image" Target="../media/image26.png"/><Relationship Id="rId10" Type="http://schemas.openxmlformats.org/officeDocument/2006/relationships/image" Target="../media/image31.png"/><Relationship Id="rId4" Type="http://schemas.openxmlformats.org/officeDocument/2006/relationships/image" Target="../media/image25.png"/><Relationship Id="rId9" Type="http://schemas.openxmlformats.org/officeDocument/2006/relationships/image" Target="../media/image3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3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4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Relationship Id="rId5" Type="http://schemas.openxmlformats.org/officeDocument/2006/relationships/image" Target="../media/image11.png"/><Relationship Id="rId4" Type="http://schemas.openxmlformats.org/officeDocument/2006/relationships/image" Target="../media/image35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6.png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17-types-of-similarity-and-dissimilarity-measures-used-in-data-science-3eb914d268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gif"/><Relationship Id="rId2" Type="http://schemas.openxmlformats.org/officeDocument/2006/relationships/image" Target="../media/image37.gif"/><Relationship Id="rId1" Type="http://schemas.openxmlformats.org/officeDocument/2006/relationships/slideLayout" Target="../slideLayouts/slideLayout5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9.gif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5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6.png"/><Relationship Id="rId7" Type="http://schemas.openxmlformats.org/officeDocument/2006/relationships/image" Target="../media/image12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10" Type="http://schemas.openxmlformats.org/officeDocument/2006/relationships/image" Target="../media/image15.png"/><Relationship Id="rId4" Type="http://schemas.openxmlformats.org/officeDocument/2006/relationships/image" Target="../media/image7.png"/><Relationship Id="rId9" Type="http://schemas.openxmlformats.org/officeDocument/2006/relationships/image" Target="../media/image1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towardsdatascience.com/17-types-of-similarity-and-dissimilarity-measures-used-in-data-science-3eb914d2681" TargetMode="External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1.png"/><Relationship Id="rId2" Type="http://schemas.openxmlformats.org/officeDocument/2006/relationships/slideLayout" Target="../slideLayouts/slideLayout2.xml"/><Relationship Id="rId1" Type="http://schemas.openxmlformats.org/officeDocument/2006/relationships/tags" Target="../tags/tag7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71E7AC89-BE04-43C0-8DE4-613238CF26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349541" y="2247311"/>
            <a:ext cx="11492918" cy="1410758"/>
          </a:xfrm>
        </p:spPr>
        <p:txBody>
          <a:bodyPr>
            <a:noAutofit/>
          </a:bodyPr>
          <a:lstStyle/>
          <a:p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/>
            </a:r>
            <a:br>
              <a:rPr lang="en-GB" sz="4800" b="1" dirty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</a:br>
            <a:r>
              <a:rPr lang="en-GB" sz="4800" b="1" dirty="0" smtClean="0">
                <a:solidFill>
                  <a:schemeClr val="bg1"/>
                </a:solidFill>
                <a:latin typeface="Garamond" panose="02020404030301010803" pitchFamily="18" charset="0"/>
                <a:cs typeface="Aldhabi" panose="020B0604020202020204" pitchFamily="2" charset="-78"/>
              </a:rPr>
              <a:t>Exotic distances and nearest neighbors</a:t>
            </a:r>
            <a:endParaRPr lang="en-IN" sz="4800" b="1" dirty="0">
              <a:solidFill>
                <a:schemeClr val="bg1"/>
              </a:solidFill>
              <a:latin typeface="Garamond" panose="02020404030301010803" pitchFamily="18" charset="0"/>
              <a:cs typeface="Aldhabi" panose="020B0604020202020204" pitchFamily="2" charset="-78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xmlns="" id="{18A059B3-A292-45C9-BE13-9562DE36CC6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896763" y="4830266"/>
            <a:ext cx="6282137" cy="821886"/>
          </a:xfrm>
        </p:spPr>
        <p:txBody>
          <a:bodyPr>
            <a:noAutofit/>
          </a:bodyPr>
          <a:lstStyle/>
          <a:p>
            <a:r>
              <a:rPr lang="en-IN" sz="2700" dirty="0">
                <a:solidFill>
                  <a:schemeClr val="bg1"/>
                </a:solidFill>
                <a:latin typeface="Garamond" panose="02020404030301010803" pitchFamily="18" charset="0"/>
              </a:rPr>
              <a:t>CS771: Introduction to Machine Learning</a:t>
            </a:r>
          </a:p>
          <a:p>
            <a:r>
              <a:rPr lang="en-IN" sz="2700" dirty="0" smtClean="0">
                <a:solidFill>
                  <a:schemeClr val="bg1"/>
                </a:solidFill>
                <a:latin typeface="Garamond" panose="02020404030301010803" pitchFamily="18" charset="0"/>
              </a:rPr>
              <a:t>Nisheeth</a:t>
            </a:r>
            <a:endParaRPr lang="en-IN" sz="2700" dirty="0">
              <a:solidFill>
                <a:schemeClr val="bg1"/>
              </a:solidFill>
              <a:latin typeface="Garamond" panose="02020404030301010803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3322438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3022"/>
    </mc:Choice>
    <mc:Fallback>
      <p:transition spd="slow" advTm="2302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IN" dirty="0">
                    <a:latin typeface="Abadi Extra Light" panose="020B0204020104020204" pitchFamily="34" charset="0"/>
                  </a:rPr>
                  <a:t>Rather than looking at a fixed number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 of </a:t>
                </a:r>
                <a:r>
                  <a:rPr lang="en-IN" dirty="0" err="1">
                    <a:latin typeface="Abadi Extra Light" panose="020B0204020104020204" pitchFamily="34" charset="0"/>
                  </a:rPr>
                  <a:t>neighbors</a:t>
                </a:r>
                <a:r>
                  <a:rPr lang="en-IN" dirty="0">
                    <a:latin typeface="Abadi Extra Light" panose="020B0204020104020204" pitchFamily="34" charset="0"/>
                  </a:rPr>
                  <a:t>, can look inside a ball of a given radius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latin typeface="Abadi Extra Light" panose="020B0204020104020204" pitchFamily="34" charset="0"/>
                  </a:rPr>
                  <a:t>, around the test input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935" t="-1864" r="-675"/>
                </a:stretch>
              </a:blipFill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Oval 2">
            <a:extLst>
              <a:ext uri="{FF2B5EF4-FFF2-40B4-BE49-F238E27FC236}">
                <a16:creationId xmlns:a16="http://schemas.microsoft.com/office/drawing/2014/main" xmlns="" id="{76EFF0B9-3274-4824-A58A-B58C7D176B4B}"/>
              </a:ext>
            </a:extLst>
          </p:cNvPr>
          <p:cNvSpPr/>
          <p:nvPr/>
        </p:nvSpPr>
        <p:spPr>
          <a:xfrm>
            <a:off x="4916858" y="2786902"/>
            <a:ext cx="1397598" cy="1433043"/>
          </a:xfrm>
          <a:prstGeom prst="ellipse">
            <a:avLst/>
          </a:prstGeom>
          <a:solidFill>
            <a:schemeClr val="accent2">
              <a:alpha val="18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0" name="Oval 39">
            <a:extLst>
              <a:ext uri="{FF2B5EF4-FFF2-40B4-BE49-F238E27FC236}">
                <a16:creationId xmlns:a16="http://schemas.microsoft.com/office/drawing/2014/main" xmlns="" id="{20ED74D6-A125-41C6-BED7-3ECC6C5CBD3E}"/>
              </a:ext>
            </a:extLst>
          </p:cNvPr>
          <p:cNvSpPr/>
          <p:nvPr/>
        </p:nvSpPr>
        <p:spPr>
          <a:xfrm>
            <a:off x="4354280" y="2258967"/>
            <a:ext cx="2557933" cy="2592265"/>
          </a:xfrm>
          <a:prstGeom prst="ellipse">
            <a:avLst/>
          </a:prstGeom>
          <a:solidFill>
            <a:schemeClr val="accent2">
              <a:alpha val="17000"/>
            </a:schemeClr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dirty="0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-Ball Nearest </a:t>
                </a:r>
                <a:r>
                  <a:rPr lang="en-IN" dirty="0" err="1">
                    <a:solidFill>
                      <a:schemeClr val="accent2">
                        <a:lumMod val="75000"/>
                      </a:schemeClr>
                    </a:solidFill>
                  </a:rPr>
                  <a:t>Neighbors</a:t>
                </a:r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-NN)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4" cstate="print"/>
                <a:stretch>
                  <a:fillRect t="-15556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10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0" name="Star: 5 Points 69">
            <a:extLst>
              <a:ext uri="{FF2B5EF4-FFF2-40B4-BE49-F238E27FC236}">
                <a16:creationId xmlns:a16="http://schemas.microsoft.com/office/drawing/2014/main" xmlns="" id="{882AC0A8-860C-42FD-935D-6A889A7ACFE2}"/>
              </a:ext>
            </a:extLst>
          </p:cNvPr>
          <p:cNvSpPr/>
          <p:nvPr/>
        </p:nvSpPr>
        <p:spPr>
          <a:xfrm>
            <a:off x="1746025" y="449301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Star: 5 Points 71">
            <a:extLst>
              <a:ext uri="{FF2B5EF4-FFF2-40B4-BE49-F238E27FC236}">
                <a16:creationId xmlns:a16="http://schemas.microsoft.com/office/drawing/2014/main" xmlns="" id="{680B4C0C-F8BA-49B1-97AB-949C72B0C84B}"/>
              </a:ext>
            </a:extLst>
          </p:cNvPr>
          <p:cNvSpPr/>
          <p:nvPr/>
        </p:nvSpPr>
        <p:spPr>
          <a:xfrm>
            <a:off x="1986411" y="350342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Star: 5 Points 72">
            <a:extLst>
              <a:ext uri="{FF2B5EF4-FFF2-40B4-BE49-F238E27FC236}">
                <a16:creationId xmlns:a16="http://schemas.microsoft.com/office/drawing/2014/main" xmlns="" id="{7059EF73-4AB8-4E98-848E-8972EDFB5EF3}"/>
              </a:ext>
            </a:extLst>
          </p:cNvPr>
          <p:cNvSpPr/>
          <p:nvPr/>
        </p:nvSpPr>
        <p:spPr>
          <a:xfrm>
            <a:off x="2508027" y="546176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xmlns="" id="{BB3ED8BF-B03D-49B9-AED9-7188179005A2}"/>
              </a:ext>
            </a:extLst>
          </p:cNvPr>
          <p:cNvSpPr/>
          <p:nvPr/>
        </p:nvSpPr>
        <p:spPr>
          <a:xfrm>
            <a:off x="2699704" y="433548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Star: 5 Points 74">
            <a:extLst>
              <a:ext uri="{FF2B5EF4-FFF2-40B4-BE49-F238E27FC236}">
                <a16:creationId xmlns:a16="http://schemas.microsoft.com/office/drawing/2014/main" xmlns="" id="{88373309-C9B1-48DE-9001-2D896EB568B2}"/>
              </a:ext>
            </a:extLst>
          </p:cNvPr>
          <p:cNvSpPr/>
          <p:nvPr/>
        </p:nvSpPr>
        <p:spPr>
          <a:xfrm>
            <a:off x="3262170" y="352798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Star: 5 Points 75">
            <a:extLst>
              <a:ext uri="{FF2B5EF4-FFF2-40B4-BE49-F238E27FC236}">
                <a16:creationId xmlns:a16="http://schemas.microsoft.com/office/drawing/2014/main" xmlns="" id="{53EAC862-70D2-419D-B5F7-1A5C42C2DABE}"/>
              </a:ext>
            </a:extLst>
          </p:cNvPr>
          <p:cNvSpPr/>
          <p:nvPr/>
        </p:nvSpPr>
        <p:spPr>
          <a:xfrm>
            <a:off x="3314019" y="273152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Star: 5 Points 76">
            <a:extLst>
              <a:ext uri="{FF2B5EF4-FFF2-40B4-BE49-F238E27FC236}">
                <a16:creationId xmlns:a16="http://schemas.microsoft.com/office/drawing/2014/main" xmlns="" id="{F81A75D3-AA15-434D-92D7-1035FA54562B}"/>
              </a:ext>
            </a:extLst>
          </p:cNvPr>
          <p:cNvSpPr/>
          <p:nvPr/>
        </p:nvSpPr>
        <p:spPr>
          <a:xfrm>
            <a:off x="5163251" y="370709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Star: 5 Points 77">
            <a:extLst>
              <a:ext uri="{FF2B5EF4-FFF2-40B4-BE49-F238E27FC236}">
                <a16:creationId xmlns:a16="http://schemas.microsoft.com/office/drawing/2014/main" xmlns="" id="{337AC611-3428-4B16-AB6C-C907E4013947}"/>
              </a:ext>
            </a:extLst>
          </p:cNvPr>
          <p:cNvSpPr/>
          <p:nvPr/>
        </p:nvSpPr>
        <p:spPr>
          <a:xfrm>
            <a:off x="3691091" y="505411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Star: 5 Points 78">
            <a:extLst>
              <a:ext uri="{FF2B5EF4-FFF2-40B4-BE49-F238E27FC236}">
                <a16:creationId xmlns:a16="http://schemas.microsoft.com/office/drawing/2014/main" xmlns="" id="{0F82DF0A-F198-4E82-B896-A43A41C397EA}"/>
              </a:ext>
            </a:extLst>
          </p:cNvPr>
          <p:cNvSpPr/>
          <p:nvPr/>
        </p:nvSpPr>
        <p:spPr>
          <a:xfrm>
            <a:off x="6011013" y="422826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Star: 5 Points 79">
            <a:extLst>
              <a:ext uri="{FF2B5EF4-FFF2-40B4-BE49-F238E27FC236}">
                <a16:creationId xmlns:a16="http://schemas.microsoft.com/office/drawing/2014/main" xmlns="" id="{4C669F1F-BF5E-41B9-AA24-F5AB4456D246}"/>
              </a:ext>
            </a:extLst>
          </p:cNvPr>
          <p:cNvSpPr/>
          <p:nvPr/>
        </p:nvSpPr>
        <p:spPr>
          <a:xfrm>
            <a:off x="6920170" y="327407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xmlns="" id="{C73E6143-CB90-4151-BD1B-00A343A53949}"/>
              </a:ext>
            </a:extLst>
          </p:cNvPr>
          <p:cNvSpPr/>
          <p:nvPr/>
        </p:nvSpPr>
        <p:spPr>
          <a:xfrm>
            <a:off x="7516805" y="390175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Star: 5 Points 82">
            <a:extLst>
              <a:ext uri="{FF2B5EF4-FFF2-40B4-BE49-F238E27FC236}">
                <a16:creationId xmlns:a16="http://schemas.microsoft.com/office/drawing/2014/main" xmlns="" id="{661A0F4C-67D1-4765-A9FA-4A8B1628CAB1}"/>
              </a:ext>
            </a:extLst>
          </p:cNvPr>
          <p:cNvSpPr/>
          <p:nvPr/>
        </p:nvSpPr>
        <p:spPr>
          <a:xfrm>
            <a:off x="8079273" y="309069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xmlns="" id="{F879CF56-ABD0-45A3-8348-D1F5BED0F8C9}"/>
              </a:ext>
            </a:extLst>
          </p:cNvPr>
          <p:cNvSpPr/>
          <p:nvPr/>
        </p:nvSpPr>
        <p:spPr>
          <a:xfrm>
            <a:off x="7343979" y="26107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xmlns="" id="{554077D3-955C-464B-AB5D-6BB6AC2D7718}"/>
              </a:ext>
            </a:extLst>
          </p:cNvPr>
          <p:cNvSpPr/>
          <p:nvPr/>
        </p:nvSpPr>
        <p:spPr>
          <a:xfrm>
            <a:off x="9014099" y="27947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xmlns="" id="{46853420-097D-47F1-BF0A-51B36150DEB7}"/>
              </a:ext>
            </a:extLst>
          </p:cNvPr>
          <p:cNvSpPr/>
          <p:nvPr/>
        </p:nvSpPr>
        <p:spPr>
          <a:xfrm>
            <a:off x="7705341" y="481153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xmlns="" id="{351AD3ED-5F61-48DA-B194-9C3F7F534E02}"/>
              </a:ext>
            </a:extLst>
          </p:cNvPr>
          <p:cNvSpPr/>
          <p:nvPr/>
        </p:nvSpPr>
        <p:spPr>
          <a:xfrm>
            <a:off x="8637027" y="390175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xmlns="" id="{54DCC378-320C-40CE-92D1-33952830696D}"/>
              </a:ext>
            </a:extLst>
          </p:cNvPr>
          <p:cNvSpPr/>
          <p:nvPr/>
        </p:nvSpPr>
        <p:spPr>
          <a:xfrm>
            <a:off x="8395577" y="45512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3" name="Star: 5 Points 152">
            <a:extLst>
              <a:ext uri="{FF2B5EF4-FFF2-40B4-BE49-F238E27FC236}">
                <a16:creationId xmlns:a16="http://schemas.microsoft.com/office/drawing/2014/main" xmlns="" id="{129E77D4-E250-4D95-BB04-687D1C647A6A}"/>
              </a:ext>
            </a:extLst>
          </p:cNvPr>
          <p:cNvSpPr/>
          <p:nvPr/>
        </p:nvSpPr>
        <p:spPr>
          <a:xfrm>
            <a:off x="6263609" y="373044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xmlns="" id="{64D71465-9943-4E2E-B627-BABD8EE2785E}"/>
              </a:ext>
            </a:extLst>
          </p:cNvPr>
          <p:cNvSpPr/>
          <p:nvPr/>
        </p:nvSpPr>
        <p:spPr>
          <a:xfrm>
            <a:off x="5455477" y="3275264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xmlns="" id="{7205A5F8-7503-4A73-AB00-574F4FA03BBA}"/>
              </a:ext>
            </a:extLst>
          </p:cNvPr>
          <p:cNvSpPr/>
          <p:nvPr/>
        </p:nvSpPr>
        <p:spPr>
          <a:xfrm>
            <a:off x="3708375" y="441672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3AF78BFD-8F61-4437-9FF1-50F7461347E0}"/>
              </a:ext>
            </a:extLst>
          </p:cNvPr>
          <p:cNvSpPr txBox="1"/>
          <p:nvPr/>
        </p:nvSpPr>
        <p:spPr>
          <a:xfrm>
            <a:off x="4602775" y="3002836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p:sp>
        <p:nvSpPr>
          <p:cNvPr id="38" name="Star: 5 Points 37">
            <a:extLst>
              <a:ext uri="{FF2B5EF4-FFF2-40B4-BE49-F238E27FC236}">
                <a16:creationId xmlns:a16="http://schemas.microsoft.com/office/drawing/2014/main" xmlns="" id="{E8CF45E3-EB43-49B3-9800-822724E81E93}"/>
              </a:ext>
            </a:extLst>
          </p:cNvPr>
          <p:cNvSpPr/>
          <p:nvPr/>
        </p:nvSpPr>
        <p:spPr>
          <a:xfrm>
            <a:off x="5463434" y="32703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9" name="Star: 5 Points 38">
            <a:extLst>
              <a:ext uri="{FF2B5EF4-FFF2-40B4-BE49-F238E27FC236}">
                <a16:creationId xmlns:a16="http://schemas.microsoft.com/office/drawing/2014/main" xmlns="" id="{44A3BAF5-3BBF-449A-ACD4-9908A9307D86}"/>
              </a:ext>
            </a:extLst>
          </p:cNvPr>
          <p:cNvSpPr/>
          <p:nvPr/>
        </p:nvSpPr>
        <p:spPr>
          <a:xfrm>
            <a:off x="5463434" y="327037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41" name="Picture 2">
            <a:extLst>
              <a:ext uri="{FF2B5EF4-FFF2-40B4-BE49-F238E27FC236}">
                <a16:creationId xmlns:a16="http://schemas.microsoft.com/office/drawing/2014/main" xmlns="" id="{306B4895-2589-428B-BFA0-4BA25985765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983849" y="1555706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2" name="Speech Bubble: Rectangle 41">
                <a:extLst>
                  <a:ext uri="{FF2B5EF4-FFF2-40B4-BE49-F238E27FC236}">
                    <a16:creationId xmlns:a16="http://schemas.microsoft.com/office/drawing/2014/main" id="{0E4165A0-C897-4196-9C7E-8583AD3E7F79}"/>
                  </a:ext>
                </a:extLst>
              </p:cNvPr>
              <p:cNvSpPr/>
              <p:nvPr/>
            </p:nvSpPr>
            <p:spPr>
              <a:xfrm>
                <a:off x="8321375" y="1739951"/>
                <a:ext cx="2391129" cy="774551"/>
              </a:xfrm>
              <a:prstGeom prst="wedgeRectCallout">
                <a:avLst>
                  <a:gd name="adj1" fmla="val 69396"/>
                  <a:gd name="adj2" fmla="val 25515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endParaRPr lang="en-IN" sz="1600" dirty="0">
                  <a:solidFill>
                    <a:schemeClr val="tx1"/>
                  </a:solidFill>
                  <a:latin typeface="Abadi Extra Light" panose="020B0204020104020204" pitchFamily="34" charset="0"/>
                </a:endParaRPr>
              </a:p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So changing</a:t>
                </a:r>
                <a:r>
                  <a:rPr lang="en-IN" sz="1600" dirty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>
                      <a:rPr lang="en-IN" sz="160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may change the prediction. How to pick the “right” </a:t>
                </a:r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value?</a:t>
                </a:r>
              </a:p>
              <a:p>
                <a:endParaRPr lang="en-IN" sz="16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42" name="Speech Bubble: Rectangle 4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E4165A0-C897-4196-9C7E-8583AD3E7F79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21375" y="1739951"/>
                <a:ext cx="2391129" cy="774551"/>
              </a:xfrm>
              <a:prstGeom prst="wedgeRectCallout">
                <a:avLst>
                  <a:gd name="adj1" fmla="val 69396"/>
                  <a:gd name="adj2" fmla="val 25515"/>
                </a:avLst>
              </a:prstGeom>
              <a:blipFill>
                <a:blip r:embed="rId6" cstate="print"/>
                <a:stretch>
                  <a:fillRect l="-839" t="-5385" b="-11538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3" name="Picture 42">
            <a:extLst>
              <a:ext uri="{FF2B5EF4-FFF2-40B4-BE49-F238E27FC236}">
                <a16:creationId xmlns:a16="http://schemas.microsoft.com/office/drawing/2014/main" xmlns="" id="{E61F0634-C901-42A0-9935-8231D59C16D8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028156" y="5082315"/>
            <a:ext cx="1010687" cy="96522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xmlns="" Requires="a14">
          <p:sp>
            <p:nvSpPr>
              <p:cNvPr id="44" name="Speech Bubble: Rectangle 43">
                <a:extLst>
                  <a:ext uri="{FF2B5EF4-FFF2-40B4-BE49-F238E27FC236}">
                    <a16:creationId xmlns:a16="http://schemas.microsoft.com/office/drawing/2014/main" id="{9DE90844-AE8C-4884-8993-FE5FEC7082B4}"/>
                  </a:ext>
                </a:extLst>
              </p:cNvPr>
              <p:cNvSpPr/>
              <p:nvPr/>
            </p:nvSpPr>
            <p:spPr>
              <a:xfrm>
                <a:off x="8637027" y="5189713"/>
                <a:ext cx="2391129" cy="1106873"/>
              </a:xfrm>
              <a:prstGeom prst="wedgeRectCallout">
                <a:avLst>
                  <a:gd name="adj1" fmla="val 59347"/>
                  <a:gd name="adj2" fmla="val -21146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Just like K, </a:t>
                </a:r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is also a “hyperparameter”. One way to choose it is using “cross-validation” (will see shortly)</a:t>
                </a:r>
              </a:p>
            </p:txBody>
          </p:sp>
        </mc:Choice>
        <mc:Fallback>
          <p:sp>
            <p:nvSpPr>
              <p:cNvPr id="44" name="Speech Bubble: Rectangle 4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DE90844-AE8C-4884-8993-FE5FEC7082B4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637027" y="5189713"/>
                <a:ext cx="2391129" cy="1106873"/>
              </a:xfrm>
              <a:prstGeom prst="wedgeRectCallout">
                <a:avLst>
                  <a:gd name="adj1" fmla="val 59347"/>
                  <a:gd name="adj2" fmla="val -21146"/>
                </a:avLst>
              </a:prstGeom>
              <a:blipFill>
                <a:blip r:embed="rId8" cstate="print"/>
                <a:stretch>
                  <a:fillRect l="-1155" b="-4324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77938110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7609"/>
    </mc:Choice>
    <mc:Fallback>
      <p:transition spd="slow" advTm="1276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6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9" dur="1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3" grpId="1" animBg="1"/>
      <p:bldP spid="40" grpId="0" animBg="1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53" grpId="0" animBg="1"/>
      <p:bldP spid="154" grpId="0" animBg="1"/>
      <p:bldP spid="155" grpId="0" animBg="1"/>
      <p:bldP spid="31" grpId="0"/>
      <p:bldP spid="38" grpId="0" animBg="1"/>
      <p:bldP spid="38" grpId="1" animBg="1"/>
      <p:bldP spid="39" grpId="0" animBg="1"/>
      <p:bldP spid="42" grpId="0" animBg="1"/>
      <p:bldP spid="44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>
            <a:extLst>
              <a:ext uri="{FF2B5EF4-FFF2-40B4-BE49-F238E27FC236}">
                <a16:creationId xmlns:a16="http://schemas.microsoft.com/office/drawing/2014/main" xmlns="" id="{27386B12-C2E5-433F-A14C-3784B454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IN" dirty="0">
                <a:latin typeface="Abadi Extra Light" panose="020B0204020104020204" pitchFamily="34" charset="0"/>
              </a:rPr>
              <a:t>The standard KNN and 𝜖-NN treat all nearest </a:t>
            </a:r>
            <a:r>
              <a:rPr lang="en-IN" dirty="0" err="1">
                <a:latin typeface="Abadi Extra Light" panose="020B0204020104020204" pitchFamily="34" charset="0"/>
              </a:rPr>
              <a:t>neighbors</a:t>
            </a:r>
            <a:r>
              <a:rPr lang="en-IN" dirty="0">
                <a:latin typeface="Abadi Extra Light" panose="020B0204020104020204" pitchFamily="34" charset="0"/>
              </a:rPr>
              <a:t> equally (all vote equally)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An improvement: When voting, give more importance to closer training inputs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:r>
                  <a:rPr lang="en-IN" b="0" dirty="0">
                    <a:solidFill>
                      <a:schemeClr val="accent2">
                        <a:lumMod val="75000"/>
                      </a:schemeClr>
                    </a:solidFill>
                  </a:rPr>
                  <a:t>Distance-weighted </a:t>
                </a:r>
                <a:r>
                  <a:rPr lang="en-IN" b="0" i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IN" b="0" dirty="0">
                    <a:solidFill>
                      <a:schemeClr val="accent2">
                        <a:lumMod val="75000"/>
                      </a:schemeClr>
                    </a:solidFill>
                  </a:rPr>
                  <a:t>NN and </a:t>
                </a:r>
                <a14:m>
                  <m:oMath xmlns:m="http://schemas.openxmlformats.org/officeDocument/2006/math">
                    <m:r>
                      <a:rPr lang="en-IN" b="0" i="1" smtClean="0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3" cstate="print"/>
                <a:stretch>
                  <a:fillRect l="-2130" t="-15556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4" name="Star: 5 Points 33">
            <a:extLst>
              <a:ext uri="{FF2B5EF4-FFF2-40B4-BE49-F238E27FC236}">
                <a16:creationId xmlns:a16="http://schemas.microsoft.com/office/drawing/2014/main" xmlns="" id="{3CA9281D-27D7-4C6C-BD94-6E052947EF4D}"/>
              </a:ext>
            </a:extLst>
          </p:cNvPr>
          <p:cNvSpPr/>
          <p:nvPr/>
        </p:nvSpPr>
        <p:spPr>
          <a:xfrm>
            <a:off x="2558840" y="343466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5" name="Star: 5 Points 34">
            <a:extLst>
              <a:ext uri="{FF2B5EF4-FFF2-40B4-BE49-F238E27FC236}">
                <a16:creationId xmlns:a16="http://schemas.microsoft.com/office/drawing/2014/main" xmlns="" id="{3E44CED9-F307-4836-91E2-638CB68944AB}"/>
              </a:ext>
            </a:extLst>
          </p:cNvPr>
          <p:cNvSpPr/>
          <p:nvPr/>
        </p:nvSpPr>
        <p:spPr>
          <a:xfrm>
            <a:off x="2799226" y="244507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xmlns="" id="{2B53A953-EC76-4FB4-B6FA-14C5B8801D5E}"/>
              </a:ext>
            </a:extLst>
          </p:cNvPr>
          <p:cNvSpPr/>
          <p:nvPr/>
        </p:nvSpPr>
        <p:spPr>
          <a:xfrm>
            <a:off x="3392241" y="420974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7" name="Star: 5 Points 36">
            <a:extLst>
              <a:ext uri="{FF2B5EF4-FFF2-40B4-BE49-F238E27FC236}">
                <a16:creationId xmlns:a16="http://schemas.microsoft.com/office/drawing/2014/main" xmlns="" id="{B5693BAE-3CA3-4045-ABA7-B8F8FCDDC289}"/>
              </a:ext>
            </a:extLst>
          </p:cNvPr>
          <p:cNvSpPr/>
          <p:nvPr/>
        </p:nvSpPr>
        <p:spPr>
          <a:xfrm>
            <a:off x="3512519" y="327713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xmlns="" id="{739987EF-9113-4033-9BA4-4493E8E54A9A}"/>
              </a:ext>
            </a:extLst>
          </p:cNvPr>
          <p:cNvSpPr/>
          <p:nvPr/>
        </p:nvSpPr>
        <p:spPr>
          <a:xfrm>
            <a:off x="4074985" y="246963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6" name="Star: 5 Points 45">
            <a:extLst>
              <a:ext uri="{FF2B5EF4-FFF2-40B4-BE49-F238E27FC236}">
                <a16:creationId xmlns:a16="http://schemas.microsoft.com/office/drawing/2014/main" xmlns="" id="{08153D83-4B47-4B3C-870E-6F64EA59E6A0}"/>
              </a:ext>
            </a:extLst>
          </p:cNvPr>
          <p:cNvSpPr/>
          <p:nvPr/>
        </p:nvSpPr>
        <p:spPr>
          <a:xfrm>
            <a:off x="4126834" y="167317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xmlns="" id="{261CA9DA-6600-4828-AA14-67F0589283C9}"/>
              </a:ext>
            </a:extLst>
          </p:cNvPr>
          <p:cNvSpPr/>
          <p:nvPr/>
        </p:nvSpPr>
        <p:spPr>
          <a:xfrm>
            <a:off x="5718928" y="263170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8" name="Star: 5 Points 47">
            <a:extLst>
              <a:ext uri="{FF2B5EF4-FFF2-40B4-BE49-F238E27FC236}">
                <a16:creationId xmlns:a16="http://schemas.microsoft.com/office/drawing/2014/main" xmlns="" id="{32F687E3-02B8-42B3-BF79-0FC98D20D7BF}"/>
              </a:ext>
            </a:extLst>
          </p:cNvPr>
          <p:cNvSpPr/>
          <p:nvPr/>
        </p:nvSpPr>
        <p:spPr>
          <a:xfrm>
            <a:off x="4503906" y="399576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9" name="Star: 5 Points 48">
            <a:extLst>
              <a:ext uri="{FF2B5EF4-FFF2-40B4-BE49-F238E27FC236}">
                <a16:creationId xmlns:a16="http://schemas.microsoft.com/office/drawing/2014/main" xmlns="" id="{0AB46BFA-ADF2-460D-9F1D-BB7851CF4010}"/>
              </a:ext>
            </a:extLst>
          </p:cNvPr>
          <p:cNvSpPr/>
          <p:nvPr/>
        </p:nvSpPr>
        <p:spPr>
          <a:xfrm>
            <a:off x="6518979" y="324542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0" name="Star: 5 Points 49">
            <a:extLst>
              <a:ext uri="{FF2B5EF4-FFF2-40B4-BE49-F238E27FC236}">
                <a16:creationId xmlns:a16="http://schemas.microsoft.com/office/drawing/2014/main" xmlns="" id="{C2928CDB-3923-4923-AC9A-C49D508AB59B}"/>
              </a:ext>
            </a:extLst>
          </p:cNvPr>
          <p:cNvSpPr/>
          <p:nvPr/>
        </p:nvSpPr>
        <p:spPr>
          <a:xfrm>
            <a:off x="7275341" y="234222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1" name="Star: 5 Points 50">
            <a:extLst>
              <a:ext uri="{FF2B5EF4-FFF2-40B4-BE49-F238E27FC236}">
                <a16:creationId xmlns:a16="http://schemas.microsoft.com/office/drawing/2014/main" xmlns="" id="{9E3AB834-F3A5-4D98-8E87-E89F47C08044}"/>
              </a:ext>
            </a:extLst>
          </p:cNvPr>
          <p:cNvSpPr/>
          <p:nvPr/>
        </p:nvSpPr>
        <p:spPr>
          <a:xfrm>
            <a:off x="8024771" y="291891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2" name="Star: 5 Points 51">
            <a:extLst>
              <a:ext uri="{FF2B5EF4-FFF2-40B4-BE49-F238E27FC236}">
                <a16:creationId xmlns:a16="http://schemas.microsoft.com/office/drawing/2014/main" xmlns="" id="{1B242E0C-14F1-42EE-AFFA-F29869F225A6}"/>
              </a:ext>
            </a:extLst>
          </p:cNvPr>
          <p:cNvSpPr/>
          <p:nvPr/>
        </p:nvSpPr>
        <p:spPr>
          <a:xfrm>
            <a:off x="8587239" y="21078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3" name="Star: 5 Points 52">
            <a:extLst>
              <a:ext uri="{FF2B5EF4-FFF2-40B4-BE49-F238E27FC236}">
                <a16:creationId xmlns:a16="http://schemas.microsoft.com/office/drawing/2014/main" xmlns="" id="{45E91110-EAD8-4ECC-A038-78698A73BC97}"/>
              </a:ext>
            </a:extLst>
          </p:cNvPr>
          <p:cNvSpPr/>
          <p:nvPr/>
        </p:nvSpPr>
        <p:spPr>
          <a:xfrm>
            <a:off x="7851945" y="16279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4" name="Star: 5 Points 53">
            <a:extLst>
              <a:ext uri="{FF2B5EF4-FFF2-40B4-BE49-F238E27FC236}">
                <a16:creationId xmlns:a16="http://schemas.microsoft.com/office/drawing/2014/main" xmlns="" id="{454F5E49-6170-4456-BE2C-C12437C07FB1}"/>
              </a:ext>
            </a:extLst>
          </p:cNvPr>
          <p:cNvSpPr/>
          <p:nvPr/>
        </p:nvSpPr>
        <p:spPr>
          <a:xfrm>
            <a:off x="9522065" y="181192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5" name="Star: 5 Points 54">
            <a:extLst>
              <a:ext uri="{FF2B5EF4-FFF2-40B4-BE49-F238E27FC236}">
                <a16:creationId xmlns:a16="http://schemas.microsoft.com/office/drawing/2014/main" xmlns="" id="{EC1912F8-1BE9-4A79-8FD1-E0ECAB475F00}"/>
              </a:ext>
            </a:extLst>
          </p:cNvPr>
          <p:cNvSpPr/>
          <p:nvPr/>
        </p:nvSpPr>
        <p:spPr>
          <a:xfrm>
            <a:off x="8213307" y="3828693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6" name="Star: 5 Points 55">
            <a:extLst>
              <a:ext uri="{FF2B5EF4-FFF2-40B4-BE49-F238E27FC236}">
                <a16:creationId xmlns:a16="http://schemas.microsoft.com/office/drawing/2014/main" xmlns="" id="{8DC01914-0967-4F33-BFA0-19803C41B71B}"/>
              </a:ext>
            </a:extLst>
          </p:cNvPr>
          <p:cNvSpPr/>
          <p:nvPr/>
        </p:nvSpPr>
        <p:spPr>
          <a:xfrm>
            <a:off x="9144993" y="291891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7" name="Star: 5 Points 56">
            <a:extLst>
              <a:ext uri="{FF2B5EF4-FFF2-40B4-BE49-F238E27FC236}">
                <a16:creationId xmlns:a16="http://schemas.microsoft.com/office/drawing/2014/main" xmlns="" id="{671FD23A-01C1-4DB7-9DBC-9684442B5A17}"/>
              </a:ext>
            </a:extLst>
          </p:cNvPr>
          <p:cNvSpPr/>
          <p:nvPr/>
        </p:nvSpPr>
        <p:spPr>
          <a:xfrm>
            <a:off x="8903543" y="3568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8" name="Star: 5 Points 57">
            <a:extLst>
              <a:ext uri="{FF2B5EF4-FFF2-40B4-BE49-F238E27FC236}">
                <a16:creationId xmlns:a16="http://schemas.microsoft.com/office/drawing/2014/main" xmlns="" id="{C40CA839-8656-4C8B-9554-0309124807C5}"/>
              </a:ext>
            </a:extLst>
          </p:cNvPr>
          <p:cNvSpPr/>
          <p:nvPr/>
        </p:nvSpPr>
        <p:spPr>
          <a:xfrm>
            <a:off x="6894803" y="285715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59" name="Star: 5 Points 58">
            <a:extLst>
              <a:ext uri="{FF2B5EF4-FFF2-40B4-BE49-F238E27FC236}">
                <a16:creationId xmlns:a16="http://schemas.microsoft.com/office/drawing/2014/main" xmlns="" id="{3EF65022-E945-41FE-91DB-326FF19A847C}"/>
              </a:ext>
            </a:extLst>
          </p:cNvPr>
          <p:cNvSpPr/>
          <p:nvPr/>
        </p:nvSpPr>
        <p:spPr>
          <a:xfrm>
            <a:off x="5963443" y="2292422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0" name="Star: 5 Points 59">
            <a:extLst>
              <a:ext uri="{FF2B5EF4-FFF2-40B4-BE49-F238E27FC236}">
                <a16:creationId xmlns:a16="http://schemas.microsoft.com/office/drawing/2014/main" xmlns="" id="{3865EC46-441C-4D37-B52E-331EE36A7D02}"/>
              </a:ext>
            </a:extLst>
          </p:cNvPr>
          <p:cNvSpPr/>
          <p:nvPr/>
        </p:nvSpPr>
        <p:spPr>
          <a:xfrm>
            <a:off x="4521190" y="335837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61" name="Straight Connector 60">
            <a:extLst>
              <a:ext uri="{FF2B5EF4-FFF2-40B4-BE49-F238E27FC236}">
                <a16:creationId xmlns:a16="http://schemas.microsoft.com/office/drawing/2014/main" xmlns="" id="{F7C043AC-91A0-458F-9F39-B7C3A245C811}"/>
              </a:ext>
            </a:extLst>
          </p:cNvPr>
          <p:cNvCxnSpPr>
            <a:cxnSpLocks/>
          </p:cNvCxnSpPr>
          <p:nvPr/>
        </p:nvCxnSpPr>
        <p:spPr>
          <a:xfrm flipH="1">
            <a:off x="5887075" y="2466069"/>
            <a:ext cx="285293" cy="41273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id="{8F94C096-6269-49DD-B157-D6FC95FD4C22}"/>
                  </a:ext>
                </a:extLst>
              </p:cNvPr>
              <p:cNvSpPr txBox="1"/>
              <p:nvPr/>
            </p:nvSpPr>
            <p:spPr>
              <a:xfrm>
                <a:off x="6242724" y="1867093"/>
                <a:ext cx="69179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3</a:t>
                </a:r>
              </a:p>
            </p:txBody>
          </p:sp>
        </mc:Choice>
        <mc:Fallback>
          <p:sp>
            <p:nvSpPr>
              <p:cNvPr id="64" name="TextBox 6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F94C096-6269-49DD-B157-D6FC95FD4C2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42724" y="1867093"/>
                <a:ext cx="691792" cy="369332"/>
              </a:xfrm>
              <a:prstGeom prst="rect">
                <a:avLst/>
              </a:prstGeom>
              <a:blipFill>
                <a:blip r:embed="rId4" cstate="print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65" name="Straight Connector 64">
            <a:extLst>
              <a:ext uri="{FF2B5EF4-FFF2-40B4-BE49-F238E27FC236}">
                <a16:creationId xmlns:a16="http://schemas.microsoft.com/office/drawing/2014/main" xmlns="" id="{AD3F3AFF-68D1-465E-9ECE-24C1D7A23AB9}"/>
              </a:ext>
            </a:extLst>
          </p:cNvPr>
          <p:cNvCxnSpPr>
            <a:cxnSpLocks/>
          </p:cNvCxnSpPr>
          <p:nvPr/>
        </p:nvCxnSpPr>
        <p:spPr>
          <a:xfrm>
            <a:off x="6154432" y="2494490"/>
            <a:ext cx="585762" cy="981303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Connector 65">
            <a:extLst>
              <a:ext uri="{FF2B5EF4-FFF2-40B4-BE49-F238E27FC236}">
                <a16:creationId xmlns:a16="http://schemas.microsoft.com/office/drawing/2014/main" xmlns="" id="{BDC930B1-BDD3-4571-A3E0-F2D8B15D7477}"/>
              </a:ext>
            </a:extLst>
          </p:cNvPr>
          <p:cNvCxnSpPr>
            <a:cxnSpLocks/>
          </p:cNvCxnSpPr>
          <p:nvPr/>
        </p:nvCxnSpPr>
        <p:spPr>
          <a:xfrm>
            <a:off x="6189995" y="2473673"/>
            <a:ext cx="835075" cy="55794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7" name="TextBox 66">
            <a:extLst>
              <a:ext uri="{FF2B5EF4-FFF2-40B4-BE49-F238E27FC236}">
                <a16:creationId xmlns:a16="http://schemas.microsoft.com/office/drawing/2014/main" xmlns="" id="{89722C49-54E2-421E-8E11-E0FBFE8F1FAC}"/>
              </a:ext>
            </a:extLst>
          </p:cNvPr>
          <p:cNvSpPr txBox="1"/>
          <p:nvPr/>
        </p:nvSpPr>
        <p:spPr>
          <a:xfrm>
            <a:off x="5110741" y="2019994"/>
            <a:ext cx="11041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id="{2DB24EAA-A25C-4EF7-A322-B7BB356DDADD}"/>
                  </a:ext>
                </a:extLst>
              </p:cNvPr>
              <p:cNvSpPr txBox="1"/>
              <p:nvPr/>
            </p:nvSpPr>
            <p:spPr>
              <a:xfrm>
                <a:off x="3424876" y="520768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7" name="TextBox 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DB24EAA-A25C-4EF7-A322-B7BB356DDAD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76" y="5207683"/>
                <a:ext cx="365806" cy="612732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9" name="Star: 5 Points 68">
            <a:extLst>
              <a:ext uri="{FF2B5EF4-FFF2-40B4-BE49-F238E27FC236}">
                <a16:creationId xmlns:a16="http://schemas.microsoft.com/office/drawing/2014/main" xmlns="" id="{B026D013-CBDE-4B1B-B2E6-1EF9689B6A60}"/>
              </a:ext>
            </a:extLst>
          </p:cNvPr>
          <p:cNvSpPr/>
          <p:nvPr/>
        </p:nvSpPr>
        <p:spPr>
          <a:xfrm>
            <a:off x="3765059" y="533553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id="{68FE3DE4-B2FC-4358-AEE0-72334A5FEA39}"/>
                  </a:ext>
                </a:extLst>
              </p:cNvPr>
              <p:cNvSpPr txBox="1"/>
              <p:nvPr/>
            </p:nvSpPr>
            <p:spPr>
              <a:xfrm>
                <a:off x="4459079" y="520768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71" name="TextBox 7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68FE3DE4-B2FC-4358-AEE0-72334A5FEA3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79" y="5207683"/>
                <a:ext cx="365806" cy="612732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Star: 5 Points 81">
            <a:extLst>
              <a:ext uri="{FF2B5EF4-FFF2-40B4-BE49-F238E27FC236}">
                <a16:creationId xmlns:a16="http://schemas.microsoft.com/office/drawing/2014/main" xmlns="" id="{4B42E9FA-AE5B-4A3A-8044-BB7540149683}"/>
              </a:ext>
            </a:extLst>
          </p:cNvPr>
          <p:cNvSpPr/>
          <p:nvPr/>
        </p:nvSpPr>
        <p:spPr>
          <a:xfrm>
            <a:off x="4799262" y="533553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id="{5C872763-0C34-4AC0-9290-4CD7F4D3DAC8}"/>
                  </a:ext>
                </a:extLst>
              </p:cNvPr>
              <p:cNvSpPr txBox="1"/>
              <p:nvPr/>
            </p:nvSpPr>
            <p:spPr>
              <a:xfrm>
                <a:off x="5397045" y="5187533"/>
                <a:ext cx="365806" cy="6127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84" name="TextBox 8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C872763-0C34-4AC0-9290-4CD7F4D3DAC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45" y="5187533"/>
                <a:ext cx="365806" cy="612732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0" name="Star: 5 Points 89">
            <a:extLst>
              <a:ext uri="{FF2B5EF4-FFF2-40B4-BE49-F238E27FC236}">
                <a16:creationId xmlns:a16="http://schemas.microsoft.com/office/drawing/2014/main" xmlns="" id="{866553CA-D991-4127-9F89-AC1746A265FB}"/>
              </a:ext>
            </a:extLst>
          </p:cNvPr>
          <p:cNvSpPr/>
          <p:nvPr/>
        </p:nvSpPr>
        <p:spPr>
          <a:xfrm>
            <a:off x="5737228" y="5315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xmlns="" id="{8E7011E2-B39B-45C7-97DE-F53C9CB409D4}"/>
              </a:ext>
            </a:extLst>
          </p:cNvPr>
          <p:cNvSpPr txBox="1"/>
          <p:nvPr/>
        </p:nvSpPr>
        <p:spPr>
          <a:xfrm>
            <a:off x="4148980" y="520768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91" name="TextBox 90">
            <a:extLst>
              <a:ext uri="{FF2B5EF4-FFF2-40B4-BE49-F238E27FC236}">
                <a16:creationId xmlns:a16="http://schemas.microsoft.com/office/drawing/2014/main" xmlns="" id="{F9216213-5961-4A12-BE51-4EAC77FBF051}"/>
              </a:ext>
            </a:extLst>
          </p:cNvPr>
          <p:cNvSpPr txBox="1"/>
          <p:nvPr/>
        </p:nvSpPr>
        <p:spPr>
          <a:xfrm>
            <a:off x="5146747" y="5207683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xmlns="" id="{05B857F2-0B7F-4A84-B973-649204D5E6CC}"/>
              </a:ext>
            </a:extLst>
          </p:cNvPr>
          <p:cNvSpPr txBox="1"/>
          <p:nvPr/>
        </p:nvSpPr>
        <p:spPr>
          <a:xfrm>
            <a:off x="6250434" y="5201511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=</a:t>
            </a:r>
          </a:p>
        </p:txBody>
      </p:sp>
      <p:sp>
        <p:nvSpPr>
          <p:cNvPr id="92" name="Star: 5 Points 91">
            <a:extLst>
              <a:ext uri="{FF2B5EF4-FFF2-40B4-BE49-F238E27FC236}">
                <a16:creationId xmlns:a16="http://schemas.microsoft.com/office/drawing/2014/main" xmlns="" id="{52B84146-7F56-491D-A601-CC8965003B7E}"/>
              </a:ext>
            </a:extLst>
          </p:cNvPr>
          <p:cNvSpPr/>
          <p:nvPr/>
        </p:nvSpPr>
        <p:spPr>
          <a:xfrm>
            <a:off x="6726982" y="5315385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xmlns="" id="{E9B391F3-1670-4B5A-B1D0-C1D6D4156B06}"/>
              </a:ext>
            </a:extLst>
          </p:cNvPr>
          <p:cNvSpPr txBox="1"/>
          <p:nvPr/>
        </p:nvSpPr>
        <p:spPr>
          <a:xfrm>
            <a:off x="368419" y="5368427"/>
            <a:ext cx="273459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Unweighted KNN prediction: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id="{A7015E37-2C46-4B1C-8155-3067350AA03A}"/>
                  </a:ext>
                </a:extLst>
              </p:cNvPr>
              <p:cNvSpPr txBox="1"/>
              <p:nvPr/>
            </p:nvSpPr>
            <p:spPr>
              <a:xfrm>
                <a:off x="3424876" y="5946882"/>
                <a:ext cx="36580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93" name="TextBox 9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015E37-2C46-4B1C-8155-3067350AA03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876" y="5946882"/>
                <a:ext cx="365805" cy="612796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4" name="Star: 5 Points 93">
            <a:extLst>
              <a:ext uri="{FF2B5EF4-FFF2-40B4-BE49-F238E27FC236}">
                <a16:creationId xmlns:a16="http://schemas.microsoft.com/office/drawing/2014/main" xmlns="" id="{0EA6E94F-098D-43DD-A96B-B8FB0E73E631}"/>
              </a:ext>
            </a:extLst>
          </p:cNvPr>
          <p:cNvSpPr/>
          <p:nvPr/>
        </p:nvSpPr>
        <p:spPr>
          <a:xfrm>
            <a:off x="3765059" y="607473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id="{9BF19EA6-770C-4F2F-9DA1-2CF0E489F589}"/>
                  </a:ext>
                </a:extLst>
              </p:cNvPr>
              <p:cNvSpPr txBox="1"/>
              <p:nvPr/>
            </p:nvSpPr>
            <p:spPr>
              <a:xfrm>
                <a:off x="4459079" y="5946882"/>
                <a:ext cx="365806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95" name="TextBox 9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9BF19EA6-770C-4F2F-9DA1-2CF0E489F58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9079" y="5946882"/>
                <a:ext cx="365806" cy="612796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Star: 5 Points 95">
            <a:extLst>
              <a:ext uri="{FF2B5EF4-FFF2-40B4-BE49-F238E27FC236}">
                <a16:creationId xmlns:a16="http://schemas.microsoft.com/office/drawing/2014/main" xmlns="" id="{D9DA6828-C9D9-476E-B222-D6627954439A}"/>
              </a:ext>
            </a:extLst>
          </p:cNvPr>
          <p:cNvSpPr/>
          <p:nvPr/>
        </p:nvSpPr>
        <p:spPr>
          <a:xfrm>
            <a:off x="4799262" y="60747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id="{06666BB0-F568-45BD-B74D-47971AE3C4B9}"/>
                  </a:ext>
                </a:extLst>
              </p:cNvPr>
              <p:cNvSpPr txBox="1"/>
              <p:nvPr/>
            </p:nvSpPr>
            <p:spPr>
              <a:xfrm>
                <a:off x="5397045" y="5926732"/>
                <a:ext cx="365805" cy="61279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I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IN" dirty="0"/>
              </a:p>
            </p:txBody>
          </p:sp>
        </mc:Choice>
        <mc:Fallback>
          <p:sp>
            <p:nvSpPr>
              <p:cNvPr id="97" name="TextBox 9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06666BB0-F568-45BD-B74D-47971AE3C4B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97045" y="5926732"/>
                <a:ext cx="365805" cy="612796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8" name="Star: 5 Points 97">
            <a:extLst>
              <a:ext uri="{FF2B5EF4-FFF2-40B4-BE49-F238E27FC236}">
                <a16:creationId xmlns:a16="http://schemas.microsoft.com/office/drawing/2014/main" xmlns="" id="{87385507-F75B-4C3D-94EE-3AAB1114A643}"/>
              </a:ext>
            </a:extLst>
          </p:cNvPr>
          <p:cNvSpPr/>
          <p:nvPr/>
        </p:nvSpPr>
        <p:spPr>
          <a:xfrm>
            <a:off x="5737228" y="605458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TextBox 98">
            <a:extLst>
              <a:ext uri="{FF2B5EF4-FFF2-40B4-BE49-F238E27FC236}">
                <a16:creationId xmlns:a16="http://schemas.microsoft.com/office/drawing/2014/main" xmlns="" id="{738EFFE8-B615-4C32-AF1B-5648608EE0C1}"/>
              </a:ext>
            </a:extLst>
          </p:cNvPr>
          <p:cNvSpPr txBox="1"/>
          <p:nvPr/>
        </p:nvSpPr>
        <p:spPr>
          <a:xfrm>
            <a:off x="4148980" y="594688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100" name="TextBox 99">
            <a:extLst>
              <a:ext uri="{FF2B5EF4-FFF2-40B4-BE49-F238E27FC236}">
                <a16:creationId xmlns:a16="http://schemas.microsoft.com/office/drawing/2014/main" xmlns="" id="{66ABF098-F29E-48B2-95C0-2710740DC126}"/>
              </a:ext>
            </a:extLst>
          </p:cNvPr>
          <p:cNvSpPr txBox="1"/>
          <p:nvPr/>
        </p:nvSpPr>
        <p:spPr>
          <a:xfrm>
            <a:off x="5146747" y="5946882"/>
            <a:ext cx="36420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2800" dirty="0"/>
              <a:t>+</a:t>
            </a:r>
          </a:p>
        </p:txBody>
      </p:sp>
      <p:sp>
        <p:nvSpPr>
          <p:cNvPr id="101" name="TextBox 100">
            <a:extLst>
              <a:ext uri="{FF2B5EF4-FFF2-40B4-BE49-F238E27FC236}">
                <a16:creationId xmlns:a16="http://schemas.microsoft.com/office/drawing/2014/main" xmlns="" id="{41AD4FEC-9131-4589-9186-2905491410CE}"/>
              </a:ext>
            </a:extLst>
          </p:cNvPr>
          <p:cNvSpPr txBox="1"/>
          <p:nvPr/>
        </p:nvSpPr>
        <p:spPr>
          <a:xfrm>
            <a:off x="6250434" y="5940710"/>
            <a:ext cx="38985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sz="3200" dirty="0"/>
              <a:t>=</a:t>
            </a:r>
          </a:p>
        </p:txBody>
      </p:sp>
      <p:sp>
        <p:nvSpPr>
          <p:cNvPr id="102" name="Star: 5 Points 101">
            <a:extLst>
              <a:ext uri="{FF2B5EF4-FFF2-40B4-BE49-F238E27FC236}">
                <a16:creationId xmlns:a16="http://schemas.microsoft.com/office/drawing/2014/main" xmlns="" id="{B42C0A93-0A18-4FED-907C-57E5F3CFEF41}"/>
              </a:ext>
            </a:extLst>
          </p:cNvPr>
          <p:cNvSpPr/>
          <p:nvPr/>
        </p:nvSpPr>
        <p:spPr>
          <a:xfrm>
            <a:off x="6726982" y="6054584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TextBox 102">
            <a:extLst>
              <a:ext uri="{FF2B5EF4-FFF2-40B4-BE49-F238E27FC236}">
                <a16:creationId xmlns:a16="http://schemas.microsoft.com/office/drawing/2014/main" xmlns="" id="{66594D60-6796-4F28-A7C9-41B408AD797A}"/>
              </a:ext>
            </a:extLst>
          </p:cNvPr>
          <p:cNvSpPr txBox="1"/>
          <p:nvPr/>
        </p:nvSpPr>
        <p:spPr>
          <a:xfrm>
            <a:off x="368419" y="6107626"/>
            <a:ext cx="24922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>
                <a:latin typeface="Abadi Extra Light" panose="020B0204020104020204" pitchFamily="34" charset="0"/>
              </a:rPr>
              <a:t>Weighted KNN prediction:</a:t>
            </a:r>
          </a:p>
        </p:txBody>
      </p:sp>
      <p:pic>
        <p:nvPicPr>
          <p:cNvPr id="104" name="Picture 103">
            <a:extLst>
              <a:ext uri="{FF2B5EF4-FFF2-40B4-BE49-F238E27FC236}">
                <a16:creationId xmlns:a16="http://schemas.microsoft.com/office/drawing/2014/main" xmlns="" id="{2AE0C3D4-5B82-4F0F-8E8F-77085C39EE57}"/>
              </a:ext>
            </a:extLst>
          </p:cNvPr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11119998" y="5117573"/>
            <a:ext cx="1010687" cy="965223"/>
          </a:xfrm>
          <a:prstGeom prst="rect">
            <a:avLst/>
          </a:prstGeom>
        </p:spPr>
      </p:pic>
      <p:sp>
        <p:nvSpPr>
          <p:cNvPr id="105" name="Speech Bubble: Rectangle 104">
            <a:extLst>
              <a:ext uri="{FF2B5EF4-FFF2-40B4-BE49-F238E27FC236}">
                <a16:creationId xmlns:a16="http://schemas.microsoft.com/office/drawing/2014/main" xmlns="" id="{D338652E-2D61-42B8-8DD2-812ED68F082E}"/>
              </a:ext>
            </a:extLst>
          </p:cNvPr>
          <p:cNvSpPr/>
          <p:nvPr/>
        </p:nvSpPr>
        <p:spPr>
          <a:xfrm>
            <a:off x="7246294" y="5163976"/>
            <a:ext cx="3797397" cy="1277246"/>
          </a:xfrm>
          <a:prstGeom prst="wedgeRectCallout">
            <a:avLst>
              <a:gd name="adj1" fmla="val 62284"/>
              <a:gd name="adj2" fmla="val -1747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In weighted approach, a single red training input is being given 3 times more importance than the other two green inputs since it is sort of “three times” closer to the test input than the other two green inputs</a:t>
            </a: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6" name="Speech Bubble: Rectangle 105">
                <a:extLst>
                  <a:ext uri="{FF2B5EF4-FFF2-40B4-BE49-F238E27FC236}">
                    <a16:creationId xmlns:a16="http://schemas.microsoft.com/office/drawing/2014/main" id="{8D758533-2113-479D-B480-9E88EF344DA0}"/>
                  </a:ext>
                </a:extLst>
              </p:cNvPr>
              <p:cNvSpPr/>
              <p:nvPr/>
            </p:nvSpPr>
            <p:spPr>
              <a:xfrm>
                <a:off x="9880506" y="6324563"/>
                <a:ext cx="2193423" cy="436866"/>
              </a:xfrm>
              <a:prstGeom prst="wedgeRectCallout">
                <a:avLst>
                  <a:gd name="adj1" fmla="val 24397"/>
                  <a:gd name="adj2" fmla="val -194787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14:m>
                  <m:oMath xmlns:m="http://schemas.openxmlformats.org/officeDocument/2006/math">
                    <m:r>
                      <a:rPr lang="en-IN" sz="16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-NN can also be made weighted likewise</a:t>
                </a:r>
              </a:p>
            </p:txBody>
          </p:sp>
        </mc:Choice>
        <mc:Fallback>
          <p:sp>
            <p:nvSpPr>
              <p:cNvPr id="106" name="Speech Bubble: Rectangle 10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D758533-2113-479D-B480-9E88EF344DA0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80506" y="6324563"/>
                <a:ext cx="2193423" cy="436866"/>
              </a:xfrm>
              <a:prstGeom prst="wedgeRectCallout">
                <a:avLst>
                  <a:gd name="adj1" fmla="val 24397"/>
                  <a:gd name="adj2" fmla="val -194787"/>
                </a:avLst>
              </a:prstGeom>
              <a:blipFill>
                <a:blip r:embed="rId12" cstate="print"/>
                <a:stretch>
                  <a:fillRect l="-1377" b="-12637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</p:spTree>
    <p:custDataLst>
      <p:tags r:id="rId1"/>
    </p:custDataLst>
    <p:extLst>
      <p:ext uri="{BB962C8B-B14F-4D97-AF65-F5344CB8AC3E}">
        <p14:creationId xmlns:p14="http://schemas.microsoft.com/office/powerpoint/2010/main" xmlns="" val="2351837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80885"/>
    </mc:Choice>
    <mc:Fallback>
      <p:transition spd="slow" advTm="280885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9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4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7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0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3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5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1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4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4" grpId="0" animBg="1"/>
      <p:bldP spid="35" grpId="0" animBg="1"/>
      <p:bldP spid="36" grpId="0" animBg="1"/>
      <p:bldP spid="37" grpId="0" animBg="1"/>
      <p:bldP spid="45" grpId="0" animBg="1"/>
      <p:bldP spid="46" grpId="0" animBg="1"/>
      <p:bldP spid="47" grpId="0" animBg="1"/>
      <p:bldP spid="48" grpId="0" animBg="1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4" grpId="0" animBg="1"/>
      <p:bldP spid="67" grpId="0"/>
      <p:bldP spid="7" grpId="0" animBg="1"/>
      <p:bldP spid="69" grpId="0" animBg="1"/>
      <p:bldP spid="71" grpId="0" animBg="1"/>
      <p:bldP spid="82" grpId="0" animBg="1"/>
      <p:bldP spid="84" grpId="0" animBg="1"/>
      <p:bldP spid="90" grpId="0" animBg="1"/>
      <p:bldP spid="8" grpId="0"/>
      <p:bldP spid="91" grpId="0"/>
      <p:bldP spid="9" grpId="0"/>
      <p:bldP spid="92" grpId="0" animBg="1"/>
      <p:bldP spid="10" grpId="0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/>
      <p:bldP spid="100" grpId="0"/>
      <p:bldP spid="101" grpId="0"/>
      <p:bldP spid="102" grpId="0" animBg="1"/>
      <p:bldP spid="103" grpId="0"/>
      <p:bldP spid="105" grpId="0" animBg="1"/>
      <p:bldP spid="106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9" name="Content Placeholder 2">
            <a:extLst>
              <a:ext uri="{FF2B5EF4-FFF2-40B4-BE49-F238E27FC236}">
                <a16:creationId xmlns:a16="http://schemas.microsoft.com/office/drawing/2014/main" xmlns="" id="{27386B12-C2E5-433F-A14C-3784B454710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apply KNN/𝜖-NN for other supervised learning problems as well, such as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Multi-class classification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Regression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Tagging/multi-label learning</a:t>
            </a:r>
          </a:p>
          <a:p>
            <a:pPr marL="457200" lvl="1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For multi-class, simply used the same majority rule like in binary </a:t>
            </a:r>
            <a:r>
              <a:rPr lang="en-GB" dirty="0" err="1" smtClean="0">
                <a:latin typeface="Abadi Extra Light" panose="020B0204020104020204" pitchFamily="34" charset="0"/>
              </a:rPr>
              <a:t>classfication</a:t>
            </a:r>
            <a:r>
              <a:rPr lang="en-GB" dirty="0" smtClean="0">
                <a:latin typeface="Abadi Extra Light" panose="020B0204020104020204" pitchFamily="34" charset="0"/>
              </a:rPr>
              <a:t> </a:t>
            </a:r>
            <a:r>
              <a:rPr lang="en-GB" dirty="0">
                <a:latin typeface="Abadi Extra Light" panose="020B0204020104020204" pitchFamily="34" charset="0"/>
              </a:rPr>
              <a:t>case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Just a simple difference that now we have more than 2 classes</a:t>
            </a: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For regression, simply compute the average of the outputs of nearest neighbors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For multi-label learning, each output is a binary vector (presence/absence of tag)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Just compute the average of the binary vectors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Result won’t be a binary vector but we can report the best tags based on magnitudes</a:t>
            </a: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D7657946-FC7F-477C-9867-0ED704A858E1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</p:spPr>
            <p:txBody>
              <a:bodyPr>
                <a:normAutofit/>
              </a:bodyPr>
              <a:lstStyle/>
              <a:p>
                <a:r>
                  <a:rPr lang="en-IN" i="1" dirty="0">
                    <a:solidFill>
                      <a:schemeClr val="accent2">
                        <a:lumMod val="75000"/>
                      </a:schemeClr>
                    </a:solidFill>
                  </a:rPr>
                  <a:t>K</a:t>
                </a:r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NN/</a:t>
                </a:r>
                <a14:m>
                  <m:oMath xmlns:m="http://schemas.openxmlformats.org/officeDocument/2006/math">
                    <m:r>
                      <a:rPr lang="en-IN" i="1">
                        <a:solidFill>
                          <a:schemeClr val="accent2">
                            <a:lumMod val="75000"/>
                          </a:schemeClr>
                        </a:solidFill>
                        <a:latin typeface="Cambria Math" panose="02040503050406030204" pitchFamily="18" charset="0"/>
                      </a:rPr>
                      <m:t>𝜖</m:t>
                    </m:r>
                  </m:oMath>
                </a14:m>
                <a:r>
                  <a:rPr lang="en-IN" dirty="0">
                    <a:solidFill>
                      <a:schemeClr val="accent2">
                        <a:lumMod val="75000"/>
                      </a:schemeClr>
                    </a:solidFill>
                  </a:rPr>
                  <a:t>-NN for Other Supervised Learning Problems</a:t>
                </a:r>
              </a:p>
            </p:txBody>
          </p:sp>
        </mc:Choice>
        <mc:Fallback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7657946-FC7F-477C-9867-0ED704A858E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xfrm>
                <a:off x="265245" y="169682"/>
                <a:ext cx="11740617" cy="821500"/>
              </a:xfrm>
              <a:blipFill>
                <a:blip r:embed="rId3" cstate="print"/>
                <a:stretch>
                  <a:fillRect l="-2130" t="-15556" r="-1195" b="-27407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xmlns="" id="{BB3B8B7A-9CAF-4497-BEE2-63D2E1F500AA}"/>
              </a:ext>
            </a:extLst>
          </p:cNvPr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10897008" y="1635819"/>
            <a:ext cx="1010687" cy="965223"/>
          </a:xfrm>
          <a:prstGeom prst="rect">
            <a:avLst/>
          </a:prstGeom>
        </p:spPr>
      </p:pic>
      <p:sp>
        <p:nvSpPr>
          <p:cNvPr id="6" name="Speech Bubble: Rectangle 5">
            <a:extLst>
              <a:ext uri="{FF2B5EF4-FFF2-40B4-BE49-F238E27FC236}">
                <a16:creationId xmlns:a16="http://schemas.microsoft.com/office/drawing/2014/main" xmlns="" id="{316D092C-8900-46F5-842C-E9024309C50B}"/>
              </a:ext>
            </a:extLst>
          </p:cNvPr>
          <p:cNvSpPr/>
          <p:nvPr/>
        </p:nvSpPr>
        <p:spPr>
          <a:xfrm>
            <a:off x="7023304" y="1682222"/>
            <a:ext cx="3797397" cy="779624"/>
          </a:xfrm>
          <a:prstGeom prst="wedgeRectCallout">
            <a:avLst>
              <a:gd name="adj1" fmla="val 62284"/>
              <a:gd name="adj2" fmla="val -1747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We can also try the weighted versions for such problems, just like we did in the case of binary classification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7799395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14230"/>
    </mc:Choice>
    <mc:Fallback>
      <p:transition spd="slow" advTm="21423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59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59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59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6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Let’s denote the set of </a:t>
                </a:r>
                <a:r>
                  <a:rPr lang="en-GB" i="1" dirty="0">
                    <a:latin typeface="Abadi Extra Light" panose="020B0204020104020204" pitchFamily="34" charset="0"/>
                  </a:rPr>
                  <a:t>K </a:t>
                </a:r>
                <a:r>
                  <a:rPr lang="en-GB" dirty="0">
                    <a:latin typeface="Abadi Extra Light" panose="020B0204020104020204" pitchFamily="34" charset="0"/>
                  </a:rPr>
                  <a:t>nearest </a:t>
                </a:r>
                <a:r>
                  <a:rPr lang="en-GB" dirty="0" err="1">
                    <a:latin typeface="Abadi Extra Light" panose="020B0204020104020204" pitchFamily="34" charset="0"/>
                  </a:rPr>
                  <a:t>neighbors</a:t>
                </a:r>
                <a:r>
                  <a:rPr lang="en-GB" dirty="0">
                    <a:latin typeface="Abadi Extra Light" panose="020B0204020104020204" pitchFamily="34" charset="0"/>
                  </a:rPr>
                  <a:t> of an input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GB" b="1" dirty="0">
                    <a:latin typeface="Abadi Extra Light" panose="020B0204020104020204" pitchFamily="34" charset="0"/>
                  </a:rPr>
                  <a:t> </a:t>
                </a:r>
                <a:r>
                  <a:rPr lang="en-GB" dirty="0">
                    <a:latin typeface="Abadi Extra Light" panose="020B0204020104020204" pitchFamily="34" charset="0"/>
                  </a:rPr>
                  <a:t>by</a:t>
                </a:r>
                <a:r>
                  <a:rPr lang="en-GB" b="1" dirty="0">
                    <a:latin typeface="Abadi Extra Light" panose="020B0204020104020204" pitchFamily="34" charset="0"/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b="0" i="1" dirty="0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𝑁</m:t>
                        </m:r>
                      </m:e>
                      <m:sub>
                        <m:r>
                          <a:rPr lang="en-IN" b="0" i="1" dirty="0" smtClean="0">
                            <a:latin typeface="Cambria Math" panose="02040503050406030204" pitchFamily="18" charset="0"/>
                          </a:rPr>
                          <m:t>𝐾</m:t>
                        </m:r>
                      </m:sub>
                    </m:sSub>
                    <m:d>
                      <m:dPr>
                        <m:ctrlPr>
                          <a:rPr lang="en-IN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IN" b="1" i="0" dirty="0" smtClean="0">
                            <a:latin typeface="Cambria Math" panose="02040503050406030204" pitchFamily="18" charset="0"/>
                          </a:rPr>
                          <m:t>𝐱</m:t>
                        </m:r>
                      </m:e>
                    </m:d>
                  </m:oMath>
                </a14:m>
                <a:endParaRPr lang="en-IN" b="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 The unweighted KNN prediction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𝐲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for a test input </a:t>
                </a:r>
                <a14:m>
                  <m:oMath xmlns:m="http://schemas.openxmlformats.org/officeDocument/2006/math">
                    <m:r>
                      <a:rPr lang="en-IN" b="1" i="0" smtClean="0">
                        <a:latin typeface="Cambria Math" panose="02040503050406030204" pitchFamily="18" charset="0"/>
                      </a:rPr>
                      <m:t>𝐱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can be written as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This form makes direct sense of regression and for cases where the each output is a vector (e.g.,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multi-class</a:t>
                </a:r>
                <a:r>
                  <a:rPr lang="en-GB" dirty="0">
                    <a:latin typeface="Abadi Extra Light" panose="020B0204020104020204" pitchFamily="34" charset="0"/>
                  </a:rPr>
                  <a:t>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classification</a:t>
                </a:r>
                <a:r>
                  <a:rPr lang="en-GB" dirty="0">
                    <a:latin typeface="Abadi Extra Light" panose="020B0204020104020204" pitchFamily="34" charset="0"/>
                  </a:rPr>
                  <a:t> where each output is a discrete value which can be represented as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one-hot vector</a:t>
                </a:r>
                <a:r>
                  <a:rPr lang="en-GB" dirty="0">
                    <a:latin typeface="Abadi Extra Light" panose="020B0204020104020204" pitchFamily="34" charset="0"/>
                  </a:rPr>
                  <a:t>, or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tagging/multi-label classification </a:t>
                </a:r>
                <a:r>
                  <a:rPr lang="en-GB" dirty="0">
                    <a:latin typeface="Abadi Extra Light" panose="020B0204020104020204" pitchFamily="34" charset="0"/>
                  </a:rPr>
                  <a:t>where each output is a </a:t>
                </a:r>
                <a:r>
                  <a:rPr lang="en-GB" dirty="0">
                    <a:solidFill>
                      <a:srgbClr val="0000FF"/>
                    </a:solidFill>
                    <a:latin typeface="Abadi Extra Light" panose="020B0204020104020204" pitchFamily="34" charset="0"/>
                  </a:rPr>
                  <a:t>binary vector</a:t>
                </a:r>
                <a:r>
                  <a:rPr lang="en-GB" dirty="0">
                    <a:latin typeface="Abadi Extra Light" panose="020B0204020104020204" pitchFamily="34" charset="0"/>
                  </a:rPr>
                  <a:t>)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For binary classification, assuming labels as +1/-1, we predict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IN" b="0" i="0" smtClean="0">
                        <a:latin typeface="Cambria Math" panose="02040503050406030204" pitchFamily="18" charset="0"/>
                      </a:rPr>
                      <m:t>sign</m:t>
                    </m:r>
                    <m:r>
                      <a:rPr lang="en-IN" b="0" i="1" smtClean="0">
                        <a:latin typeface="Cambria Math" panose="02040503050406030204" pitchFamily="18" charset="0"/>
                      </a:rPr>
                      <m:t>(</m:t>
                    </m:r>
                    <m:f>
                      <m:fPr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IN" i="1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IN" i="1">
                            <a:latin typeface="Cambria Math" panose="02040503050406030204" pitchFamily="18" charset="0"/>
                          </a:rPr>
                          <m:t>𝐾</m:t>
                        </m:r>
                      </m:den>
                    </m:f>
                    <m:r>
                      <a:rPr lang="en-IN" i="1">
                        <a:latin typeface="Cambria Math" panose="02040503050406030204" pitchFamily="18" charset="0"/>
                      </a:rPr>
                      <m:t> </m:t>
                    </m:r>
                    <m:nary>
                      <m:naryPr>
                        <m:chr m:val="∑"/>
                        <m:supHide m:val="on"/>
                        <m:ctrlPr>
                          <a:rPr lang="en-IN" i="1">
                            <a:latin typeface="Cambria Math" panose="02040503050406030204" pitchFamily="18" charset="0"/>
                          </a:rPr>
                        </m:ctrlPr>
                      </m:naryPr>
                      <m:sub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IN" i="1" dirty="0">
                            <a:latin typeface="Cambria Math" panose="02040503050406030204" pitchFamily="18" charset="0"/>
                          </a:rPr>
                          <m:t>∈</m:t>
                        </m:r>
                        <m:sSub>
                          <m:sSubPr>
                            <m:ctrlPr>
                              <a:rPr lang="en-IN" i="1" dirty="0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m:rPr>
                                <m:brk m:alnAt="25"/>
                              </m:rPr>
                              <a:rPr lang="en-IN" i="1" dirty="0">
                                <a:latin typeface="Cambria Math" panose="02040503050406030204" pitchFamily="18" charset="0"/>
                              </a:rPr>
                              <m:t>𝑁</m:t>
                            </m:r>
                          </m:e>
                          <m:sub>
                            <m:r>
                              <m:rPr>
                                <m:brk m:alnAt="25"/>
                              </m:rPr>
                              <a:rPr lang="en-IN" i="1" dirty="0">
                                <a:latin typeface="Cambria Math" panose="02040503050406030204" pitchFamily="18" charset="0"/>
                              </a:rPr>
                              <m:t>𝐾</m:t>
                            </m:r>
                          </m:sub>
                        </m:sSub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m:rPr>
                            <m:brk m:alnAt="25"/>
                          </m:rPr>
                          <a:rPr lang="en-IN" b="1" dirty="0">
                            <a:latin typeface="Cambria Math" panose="02040503050406030204" pitchFamily="18" charset="0"/>
                          </a:rPr>
                          <m:t>𝐱</m:t>
                        </m:r>
                        <m:r>
                          <m:rPr>
                            <m:brk m:alnAt="25"/>
                          </m:rPr>
                          <a:rPr lang="en-IN" i="1" dirty="0">
                            <a:latin typeface="Cambria Math" panose="02040503050406030204" pitchFamily="18" charset="0"/>
                          </a:rPr>
                          <m:t>)</m:t>
                        </m:r>
                      </m:sub>
                      <m:sup/>
                      <m:e>
                        <m:sSub>
                          <m:sSubPr>
                            <m:ctrlPr>
                              <a:rPr lang="en-IN" i="1">
                                <a:latin typeface="Cambria Math" panose="02040503050406030204" pitchFamily="18" charset="0"/>
                              </a:rPr>
                            </m:ctrlPr>
                          </m:sSubPr>
                          <m:e>
                            <m:r>
                              <a:rPr lang="en-IN" b="1">
                                <a:latin typeface="Cambria Math" panose="02040503050406030204" pitchFamily="18" charset="0"/>
                              </a:rPr>
                              <m:t>𝐲</m:t>
                            </m:r>
                          </m:e>
                          <m:sub>
                            <m:r>
                              <a:rPr lang="en-IN" i="1">
                                <a:latin typeface="Cambria Math" panose="02040503050406030204" pitchFamily="18" charset="0"/>
                              </a:rPr>
                              <m:t>𝑖</m:t>
                            </m:r>
                          </m:sub>
                        </m:sSub>
                      </m:e>
                    </m:nary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)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935" t="-1864" r="-166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NN Prediction Rule: The Mathematical Form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id="{29C828CC-4A30-4E60-817F-D6523CF83D12}"/>
                  </a:ext>
                </a:extLst>
              </p:cNvPr>
              <p:cNvSpPr txBox="1"/>
              <p:nvPr/>
            </p:nvSpPr>
            <p:spPr>
              <a:xfrm>
                <a:off x="3681045" y="2808417"/>
                <a:ext cx="2587695" cy="110113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N" sz="2800" b="1" i="0" smtClean="0">
                          <a:latin typeface="Cambria Math" panose="02040503050406030204" pitchFamily="18" charset="0"/>
                        </a:rPr>
                        <m:t>𝐲</m:t>
                      </m:r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IN" sz="2800" b="0" i="1" smtClean="0">
                              <a:latin typeface="Cambria Math" panose="02040503050406030204" pitchFamily="18" charset="0"/>
                            </a:rPr>
                            <m:t>𝐾</m:t>
                          </m:r>
                        </m:den>
                      </m:f>
                      <m:r>
                        <a:rPr lang="en-I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nary>
                        <m:naryPr>
                          <m:chr m:val="∑"/>
                          <m:supHide m:val="on"/>
                          <m:ctrlPr>
                            <a:rPr lang="en-IN" sz="2800" b="0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IN" sz="2800" i="1" dirty="0">
                              <a:latin typeface="Cambria Math" panose="02040503050406030204" pitchFamily="18" charset="0"/>
                            </a:rPr>
                            <m:t>∈</m:t>
                          </m:r>
                          <m:sSub>
                            <m:sSubPr>
                              <m:ctrl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brk m:alnAt="25"/>
                                </m:r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  <m:t>𝑁</m:t>
                              </m:r>
                            </m:e>
                            <m:sub>
                              <m:r>
                                <m:rPr>
                                  <m:brk m:alnAt="25"/>
                                </m:rPr>
                                <a:rPr lang="en-IN" sz="2800" i="1" dirty="0">
                                  <a:latin typeface="Cambria Math" panose="02040503050406030204" pitchFamily="18" charset="0"/>
                                </a:rPr>
                                <m:t>𝐾</m:t>
                              </m:r>
                            </m:sub>
                          </m:sSub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m:rPr>
                              <m:brk m:alnAt="25"/>
                            </m:rPr>
                            <a:rPr lang="en-IN" sz="2800" b="1" dirty="0">
                              <a:latin typeface="Cambria Math" panose="02040503050406030204" pitchFamily="18" charset="0"/>
                            </a:rPr>
                            <m:t>𝐱</m:t>
                          </m:r>
                          <m:r>
                            <m:rPr>
                              <m:brk m:alnAt="25"/>
                            </m:rPr>
                            <a:rPr lang="en-IN" sz="2800" i="1" dirty="0">
                              <a:latin typeface="Cambria Math" panose="02040503050406030204" pitchFamily="18" charset="0"/>
                            </a:rPr>
                            <m:t>)</m:t>
                          </m:r>
                        </m:sub>
                        <m:sup/>
                        <m:e>
                          <m:sSub>
                            <m:sSubPr>
                              <m:ctrlP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IN" sz="2800" b="1" i="0" smtClean="0">
                                  <a:latin typeface="Cambria Math" panose="02040503050406030204" pitchFamily="18" charset="0"/>
                                </a:rPr>
                                <m:t>𝐲</m:t>
                              </m:r>
                            </m:e>
                            <m:sub>
                              <m:r>
                                <a:rPr lang="en-IN" sz="28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e>
                      </m:nary>
                    </m:oMath>
                  </m:oMathPara>
                </a14:m>
                <a:endParaRPr lang="en-IN" sz="2800" dirty="0"/>
              </a:p>
            </p:txBody>
          </p:sp>
        </mc:Choice>
        <mc:Fallback>
          <p:sp>
            <p:nvSpPr>
              <p:cNvPr id="3" name="TextBox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9C828CC-4A30-4E60-817F-D6523CF83D1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81045" y="2808417"/>
                <a:ext cx="2587695" cy="1101135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Picture 5">
            <a:extLst>
              <a:ext uri="{FF2B5EF4-FFF2-40B4-BE49-F238E27FC236}">
                <a16:creationId xmlns:a16="http://schemas.microsoft.com/office/drawing/2014/main" xmlns="" id="{76F35F7E-5C30-4440-AA51-F659CA047630}"/>
              </a:ext>
            </a:extLst>
          </p:cNvPr>
          <p:cNvPicPr>
            <a:picLocks noChangeAspect="1"/>
          </p:cNvPicPr>
          <p:nvPr/>
        </p:nvPicPr>
        <p:blipFill>
          <a:blip r:embed="rId5" cstate="print"/>
          <a:stretch>
            <a:fillRect/>
          </a:stretch>
        </p:blipFill>
        <p:spPr>
          <a:xfrm>
            <a:off x="10916068" y="2737788"/>
            <a:ext cx="1010687" cy="965223"/>
          </a:xfrm>
          <a:prstGeom prst="rect">
            <a:avLst/>
          </a:prstGeom>
        </p:spPr>
      </p:pic>
      <p:sp>
        <p:nvSpPr>
          <p:cNvPr id="7" name="Speech Bubble: Rectangle 6">
            <a:extLst>
              <a:ext uri="{FF2B5EF4-FFF2-40B4-BE49-F238E27FC236}">
                <a16:creationId xmlns:a16="http://schemas.microsoft.com/office/drawing/2014/main" xmlns="" id="{58E830C0-E38F-4F03-A196-4FD459DC7D5B}"/>
              </a:ext>
            </a:extLst>
          </p:cNvPr>
          <p:cNvSpPr/>
          <p:nvPr/>
        </p:nvSpPr>
        <p:spPr>
          <a:xfrm>
            <a:off x="6658709" y="2669831"/>
            <a:ext cx="3981760" cy="1309736"/>
          </a:xfrm>
          <a:prstGeom prst="wedgeRectCallout">
            <a:avLst>
              <a:gd name="adj1" fmla="val 62284"/>
              <a:gd name="adj2" fmla="val -17475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 smtClean="0">
                <a:solidFill>
                  <a:schemeClr val="tx1"/>
                </a:solidFill>
                <a:latin typeface="Abadi Extra Light" panose="020B0204020104020204" pitchFamily="34" charset="0"/>
              </a:rPr>
              <a:t>For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discrete labels with 5 possible values, the one-hot representation will be </a:t>
            </a:r>
            <a:r>
              <a:rPr lang="en-IN" sz="1600" dirty="0" smtClean="0">
                <a:solidFill>
                  <a:schemeClr val="tx1"/>
                </a:solidFill>
                <a:latin typeface="Abadi Extra Light" panose="020B0204020104020204" pitchFamily="34" charset="0"/>
              </a:rPr>
              <a:t>an 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all zeros vector of size 5, except a single 1 denoting the value of the discrete label, e.g., if label = 3 then one-hot vector = 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[0,0,</a:t>
            </a:r>
            <a:r>
              <a:rPr lang="en-IN" sz="1600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1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,0,0]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36106502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43709"/>
    </mc:Choice>
    <mc:Fallback>
      <p:transition spd="slow" advTm="24370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3" grpId="0" animBg="1"/>
      <p:bldP spid="7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Neighbours: 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Some Comments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14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An old, classic but still very widely used algorithm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Competitive with state-of-the-art approaches most of the time </a:t>
            </a:r>
            <a:endParaRPr lang="en-GB" dirty="0">
              <a:latin typeface="Abadi Extra Light" panose="020B0204020104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  <a:sym typeface="Wingdings" panose="05000000000000000000" pitchFamily="2" charset="2"/>
              </a:rPr>
              <a:t>Can work very well in </a:t>
            </a:r>
            <a:r>
              <a:rPr lang="en-GB" dirty="0" smtClean="0">
                <a:latin typeface="Abadi Extra Light" panose="020B0204020104020204" pitchFamily="34" charset="0"/>
                <a:sym typeface="Wingdings" panose="05000000000000000000" pitchFamily="2" charset="2"/>
              </a:rPr>
              <a:t>practice </a:t>
            </a:r>
            <a:r>
              <a:rPr lang="en-GB" dirty="0">
                <a:latin typeface="Abadi Extra Light" panose="020B0204020104020204" pitchFamily="34" charset="0"/>
                <a:sym typeface="Wingdings" panose="05000000000000000000" pitchFamily="2" charset="2"/>
              </a:rPr>
              <a:t>with the right distance </a:t>
            </a:r>
            <a:r>
              <a:rPr lang="en-GB" dirty="0" smtClean="0">
                <a:latin typeface="Abadi Extra Light" panose="020B0204020104020204" pitchFamily="34" charset="0"/>
                <a:sym typeface="Wingdings" panose="05000000000000000000" pitchFamily="2" charset="2"/>
              </a:rPr>
              <a:t>function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  <a:sym typeface="Wingdings" panose="05000000000000000000" pitchFamily="2" charset="2"/>
              </a:rPr>
              <a:t>How do we pick the right distance function?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Requires </a:t>
            </a:r>
            <a:r>
              <a:rPr lang="en-GB" dirty="0">
                <a:latin typeface="Abadi Extra Light" panose="020B0204020104020204" pitchFamily="34" charset="0"/>
              </a:rPr>
              <a:t>lots of storage (need to keep all the training data at test time)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Prediction step can be slow at test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For each test point, need to compute its distance from all the training points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Clever data-structures or data-summarization techniques can provide speed-ups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91410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66789"/>
    </mc:Choice>
    <mc:Fallback>
      <p:transition spd="slow" advTm="266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21">
            <a:extLst>
              <a:ext uri="{FF2B5EF4-FFF2-40B4-BE49-F238E27FC236}">
                <a16:creationId xmlns:a16="http://schemas.microsoft.com/office/drawing/2014/main" xmlns="" id="{63E00694-E403-4987-8634-15F6D8E4C38C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/>
              <a:t>/</a:t>
            </a: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8A46F426-2F9E-4836-B736-9FEBC31697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44374"/>
            <a:ext cx="10058400" cy="1188995"/>
          </a:xfrm>
        </p:spPr>
        <p:txBody>
          <a:bodyPr anchor="ctr">
            <a:normAutofit/>
          </a:bodyPr>
          <a:lstStyle/>
          <a:p>
            <a:pPr algn="ctr"/>
            <a:r>
              <a:rPr lang="en-US" dirty="0" smtClean="0">
                <a:cs typeface="Calibri Light"/>
              </a:rPr>
              <a:t>Data types determine distance choice</a:t>
            </a:r>
            <a:endParaRPr lang="en-US" dirty="0"/>
          </a:p>
        </p:txBody>
      </p:sp>
      <p:graphicFrame>
        <p:nvGraphicFramePr>
          <p:cNvPr id="4" name="Diagram 3">
            <a:extLst>
              <a:ext uri="{FF2B5EF4-FFF2-40B4-BE49-F238E27FC236}">
                <a16:creationId xmlns:a16="http://schemas.microsoft.com/office/drawing/2014/main" xmlns="" id="{3B4FCB55-8EB6-4258-9626-CDD3479EA70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xmlns="" val="616857716"/>
              </p:ext>
            </p:extLst>
          </p:nvPr>
        </p:nvGraphicFramePr>
        <p:xfrm>
          <a:off x="1036319" y="680936"/>
          <a:ext cx="10119362" cy="376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62591600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230A27-1553-42F8-99D7-829868E13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72232D-B4D6-429F-B3D1-2D9891B85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F1DCC549-CF75-47CD-B42D-8DDFD5FAF9C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>
                <a:cs typeface="Calibri Light"/>
              </a:rPr>
              <a:t>Ratio</a:t>
            </a:r>
            <a:endParaRPr lang="en-US" sz="4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2CC3441-26B3-4381-B3DF-8AE3C288B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78F59830-0ECB-47D5-96EA-90FB3492425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1800" dirty="0">
                <a:cs typeface="Calibri"/>
              </a:rPr>
              <a:t>Ratio data can be reasonably compared as multiples or fractions of each other</a:t>
            </a:r>
          </a:p>
          <a:p>
            <a:r>
              <a:rPr lang="en-US" sz="1800" dirty="0">
                <a:cs typeface="Calibri"/>
              </a:rPr>
              <a:t>Measure quantities</a:t>
            </a:r>
          </a:p>
          <a:p>
            <a:r>
              <a:rPr lang="en-US" sz="1800" dirty="0">
                <a:cs typeface="Calibri"/>
              </a:rPr>
              <a:t>Zero has a meaning</a:t>
            </a:r>
          </a:p>
          <a:p>
            <a:r>
              <a:rPr lang="en-US" sz="1800" dirty="0">
                <a:cs typeface="Calibri"/>
              </a:rPr>
              <a:t>Examples:</a:t>
            </a:r>
          </a:p>
          <a:p>
            <a:pPr marL="383540" lvl="1"/>
            <a:r>
              <a:rPr lang="en-US" dirty="0" smtClean="0">
                <a:cs typeface="Calibri"/>
              </a:rPr>
              <a:t>Someone's </a:t>
            </a:r>
            <a:r>
              <a:rPr lang="en-US" dirty="0">
                <a:cs typeface="Calibri"/>
              </a:rPr>
              <a:t>weight</a:t>
            </a:r>
          </a:p>
          <a:p>
            <a:pPr marL="383540" lvl="1"/>
            <a:r>
              <a:rPr lang="en-US" dirty="0">
                <a:cs typeface="Calibri"/>
              </a:rPr>
              <a:t>A bottle's </a:t>
            </a:r>
            <a:r>
              <a:rPr lang="en-US" dirty="0" smtClean="0">
                <a:cs typeface="Calibri"/>
              </a:rPr>
              <a:t>capacity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02282975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230A27-1553-42F8-99D7-829868E13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72232D-B4D6-429F-B3D1-2D9891B85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4D55E92-8A36-4949-B351-BC6DC40379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>
                <a:cs typeface="Calibri Light"/>
              </a:rPr>
              <a:t>Interval</a:t>
            </a:r>
            <a:endParaRPr lang="en-US" sz="4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2CC3441-26B3-4381-B3DF-8AE3C288B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DB92534E-B93A-44F4-A9D0-4DA277BDCE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1800" dirty="0">
                <a:cs typeface="Calibri"/>
              </a:rPr>
              <a:t>Can be measured on a scale</a:t>
            </a:r>
          </a:p>
          <a:p>
            <a:r>
              <a:rPr lang="en-US" sz="1800" dirty="0">
                <a:cs typeface="Calibri"/>
              </a:rPr>
              <a:t>Differences between values are meaningful</a:t>
            </a:r>
          </a:p>
          <a:p>
            <a:r>
              <a:rPr lang="en-US" sz="1800" dirty="0">
                <a:cs typeface="Calibri"/>
              </a:rPr>
              <a:t>Multiples and fractions of measurements are not meaningful</a:t>
            </a:r>
          </a:p>
          <a:p>
            <a:r>
              <a:rPr lang="en-US" sz="1800" dirty="0">
                <a:cs typeface="Calibri"/>
              </a:rPr>
              <a:t>Examples:</a:t>
            </a:r>
          </a:p>
          <a:p>
            <a:pPr marL="383540" lvl="1"/>
            <a:r>
              <a:rPr lang="en-US" dirty="0">
                <a:cs typeface="Calibri"/>
              </a:rPr>
              <a:t>Customer satisfaction ratings</a:t>
            </a:r>
          </a:p>
          <a:p>
            <a:pPr marL="383540" lvl="1"/>
            <a:r>
              <a:rPr lang="en-US" dirty="0" smtClean="0">
                <a:cs typeface="Calibri"/>
              </a:rPr>
              <a:t>Temperature</a:t>
            </a:r>
            <a:r>
              <a:rPr lang="en-US" dirty="0">
                <a:cs typeface="Calibri"/>
              </a:rPr>
              <a:t>, in </a:t>
            </a:r>
            <a:r>
              <a:rPr lang="en-US" dirty="0" smtClean="0">
                <a:cs typeface="Calibri"/>
              </a:rPr>
              <a:t>Fahrenheit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32285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230A27-1553-42F8-99D7-829868E13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72232D-B4D6-429F-B3D1-2D9891B85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411A8B55-86C2-4C17-AF01-967AAF57EA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>
                <a:cs typeface="Calibri Light"/>
              </a:rPr>
              <a:t>Ordinal</a:t>
            </a:r>
            <a:endParaRPr lang="en-US" sz="4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2CC3441-26B3-4381-B3DF-8AE3C288B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FB669C69-C0DE-4B07-96A6-3AE06BF9D76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1800" dirty="0">
                <a:cs typeface="Calibri"/>
              </a:rPr>
              <a:t>Can be expressed in terms of rank or position</a:t>
            </a:r>
          </a:p>
          <a:p>
            <a:r>
              <a:rPr lang="en-US" sz="1800" dirty="0">
                <a:cs typeface="Calibri"/>
              </a:rPr>
              <a:t>Only relative ranks are meaningful</a:t>
            </a:r>
          </a:p>
          <a:p>
            <a:r>
              <a:rPr lang="en-US" sz="1800" dirty="0">
                <a:cs typeface="Calibri"/>
              </a:rPr>
              <a:t>Cannot do arithmetic with it</a:t>
            </a:r>
          </a:p>
          <a:p>
            <a:r>
              <a:rPr lang="en-US" sz="1800" dirty="0">
                <a:cs typeface="Calibri"/>
              </a:rPr>
              <a:t>Examples:</a:t>
            </a:r>
          </a:p>
          <a:p>
            <a:pPr marL="383540" lvl="1"/>
            <a:r>
              <a:rPr lang="en-US" dirty="0">
                <a:cs typeface="Calibri"/>
              </a:rPr>
              <a:t>Positions in a </a:t>
            </a:r>
            <a:r>
              <a:rPr lang="en-US" dirty="0" smtClean="0">
                <a:cs typeface="Calibri"/>
              </a:rPr>
              <a:t>race</a:t>
            </a:r>
            <a:r>
              <a:rPr lang="en-US" dirty="0">
                <a:cs typeface="Calibri"/>
              </a:rPr>
              <a:t> </a:t>
            </a:r>
          </a:p>
          <a:p>
            <a:pPr marL="383540" lvl="1"/>
            <a:r>
              <a:rPr lang="en-US" dirty="0">
                <a:cs typeface="Calibri"/>
              </a:rPr>
              <a:t>Protein sequence in genome</a:t>
            </a:r>
          </a:p>
        </p:txBody>
      </p:sp>
    </p:spTree>
    <p:extLst>
      <p:ext uri="{BB962C8B-B14F-4D97-AF65-F5344CB8AC3E}">
        <p14:creationId xmlns:p14="http://schemas.microsoft.com/office/powerpoint/2010/main" xmlns="" val="374075866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230A27-1553-42F8-99D7-829868E13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72232D-B4D6-429F-B3D1-2D9891B85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AE22D9A5-48A7-4DE9-825A-580BC21E43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US" sz="4400">
                <a:cs typeface="Calibri Light"/>
              </a:rPr>
              <a:t>Nominal</a:t>
            </a:r>
            <a:endParaRPr lang="en-US" sz="440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2CC3441-26B3-4381-B3DF-8AE3C288B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BAB46A90-83BE-406E-8D7B-E7ED12166B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1800" dirty="0">
                <a:cs typeface="Calibri"/>
              </a:rPr>
              <a:t>Items in a nominal scale belong to a category</a:t>
            </a:r>
          </a:p>
          <a:p>
            <a:r>
              <a:rPr lang="en-US" sz="1800" dirty="0">
                <a:cs typeface="Calibri"/>
              </a:rPr>
              <a:t>No other information about them</a:t>
            </a:r>
          </a:p>
          <a:p>
            <a:r>
              <a:rPr lang="en-US" sz="1800" dirty="0">
                <a:cs typeface="Calibri"/>
              </a:rPr>
              <a:t>Can be numeric, but this does not make them ordinal</a:t>
            </a:r>
          </a:p>
          <a:p>
            <a:r>
              <a:rPr lang="en-US" sz="1800" dirty="0">
                <a:cs typeface="Calibri"/>
              </a:rPr>
              <a:t>Examples:</a:t>
            </a:r>
          </a:p>
          <a:p>
            <a:pPr marL="383540" lvl="1"/>
            <a:r>
              <a:rPr lang="en-US" dirty="0">
                <a:cs typeface="Calibri"/>
              </a:rPr>
              <a:t>Phone numbers</a:t>
            </a:r>
          </a:p>
          <a:p>
            <a:pPr marL="383540" lvl="1"/>
            <a:r>
              <a:rPr lang="en-US" dirty="0" smtClean="0">
                <a:cs typeface="Calibri"/>
              </a:rPr>
              <a:t>People </a:t>
            </a:r>
            <a:r>
              <a:rPr lang="en-US" dirty="0">
                <a:cs typeface="Calibri"/>
              </a:rPr>
              <a:t>in </a:t>
            </a:r>
            <a:r>
              <a:rPr lang="en-US" dirty="0" smtClean="0">
                <a:cs typeface="Calibri"/>
              </a:rPr>
              <a:t>CS771</a:t>
            </a:r>
            <a:endParaRPr lang="en-US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67234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Improving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LwP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when classes are complex-shaped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4259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Using weighted Euclidean or </a:t>
            </a:r>
            <a:r>
              <a:rPr lang="en-GB" dirty="0" err="1">
                <a:latin typeface="Abadi Extra Light" panose="020B0204020104020204" pitchFamily="34" charset="0"/>
              </a:rPr>
              <a:t>Mahalanobis</a:t>
            </a:r>
            <a:r>
              <a:rPr lang="en-GB" dirty="0">
                <a:latin typeface="Abadi Extra Light" panose="020B0204020104020204" pitchFamily="34" charset="0"/>
              </a:rPr>
              <a:t> distance can sometimes help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Note: </a:t>
            </a:r>
            <a:r>
              <a:rPr lang="en-GB" dirty="0" err="1">
                <a:latin typeface="Abadi Extra Light" panose="020B0204020104020204" pitchFamily="34" charset="0"/>
              </a:rPr>
              <a:t>Mahalanobis</a:t>
            </a:r>
            <a:r>
              <a:rPr lang="en-GB" dirty="0">
                <a:latin typeface="Abadi Extra Light" panose="020B0204020104020204" pitchFamily="34" charset="0"/>
              </a:rPr>
              <a:t> distance also has the effect of rotating the axes which helps</a:t>
            </a:r>
          </a:p>
        </p:txBody>
      </p:sp>
      <p:sp>
        <p:nvSpPr>
          <p:cNvPr id="5" name="Star: 5 Points 4">
            <a:extLst>
              <a:ext uri="{FF2B5EF4-FFF2-40B4-BE49-F238E27FC236}">
                <a16:creationId xmlns:a16="http://schemas.microsoft.com/office/drawing/2014/main" xmlns="" id="{EF3896A5-C135-4CE9-88BF-E6D74707F25B}"/>
              </a:ext>
            </a:extLst>
          </p:cNvPr>
          <p:cNvSpPr/>
          <p:nvPr/>
        </p:nvSpPr>
        <p:spPr>
          <a:xfrm>
            <a:off x="2574792" y="179546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xmlns="" id="{C1BB693B-8D49-47B7-8774-6E0A1FF45FDD}"/>
              </a:ext>
            </a:extLst>
          </p:cNvPr>
          <p:cNvSpPr/>
          <p:nvPr/>
        </p:nvSpPr>
        <p:spPr>
          <a:xfrm>
            <a:off x="3352143" y="177641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xmlns="" id="{51E1C08F-3126-4964-99D9-D8C0CE148FC3}"/>
              </a:ext>
            </a:extLst>
          </p:cNvPr>
          <p:cNvSpPr/>
          <p:nvPr/>
        </p:nvSpPr>
        <p:spPr>
          <a:xfrm>
            <a:off x="645760" y="243712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xmlns="" id="{C4F9F0CB-0499-41C2-A723-D3FE5AB4F142}"/>
              </a:ext>
            </a:extLst>
          </p:cNvPr>
          <p:cNvSpPr/>
          <p:nvPr/>
        </p:nvSpPr>
        <p:spPr>
          <a:xfrm>
            <a:off x="2335195" y="276571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88A6A521-CC0D-4BDC-B215-F87ADE701328}"/>
              </a:ext>
            </a:extLst>
          </p:cNvPr>
          <p:cNvSpPr/>
          <p:nvPr/>
        </p:nvSpPr>
        <p:spPr>
          <a:xfrm>
            <a:off x="3237072" y="275241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xmlns="" id="{EA4C57DC-6F90-40EC-84E5-8D8A086C944B}"/>
              </a:ext>
            </a:extLst>
          </p:cNvPr>
          <p:cNvSpPr/>
          <p:nvPr/>
        </p:nvSpPr>
        <p:spPr>
          <a:xfrm>
            <a:off x="933633" y="206658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C0FB40F5-F01D-438D-9F0F-FA7114D874F8}"/>
              </a:ext>
            </a:extLst>
          </p:cNvPr>
          <p:cNvSpPr/>
          <p:nvPr/>
        </p:nvSpPr>
        <p:spPr>
          <a:xfrm>
            <a:off x="4198756" y="191314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xmlns="" id="{A46B0F04-77E6-438B-936E-B70A42B73D23}"/>
              </a:ext>
            </a:extLst>
          </p:cNvPr>
          <p:cNvSpPr/>
          <p:nvPr/>
        </p:nvSpPr>
        <p:spPr>
          <a:xfrm>
            <a:off x="4723133" y="223179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FE07F7F4-BE81-44A7-90D4-02149C5547D1}"/>
              </a:ext>
            </a:extLst>
          </p:cNvPr>
          <p:cNvSpPr/>
          <p:nvPr/>
        </p:nvSpPr>
        <p:spPr>
          <a:xfrm>
            <a:off x="1661242" y="186338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EDE170B9-2C8D-4B24-9E63-FEAF37511632}"/>
              </a:ext>
            </a:extLst>
          </p:cNvPr>
          <p:cNvSpPr/>
          <p:nvPr/>
        </p:nvSpPr>
        <p:spPr>
          <a:xfrm>
            <a:off x="3977024" y="269704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6BBC9EDA-B075-42AA-A4EC-285075C5F4C4}"/>
              </a:ext>
            </a:extLst>
          </p:cNvPr>
          <p:cNvSpPr/>
          <p:nvPr/>
        </p:nvSpPr>
        <p:spPr>
          <a:xfrm>
            <a:off x="1461580" y="254464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6522ADDC-F1D7-4961-827B-495B8A98317E}"/>
              </a:ext>
            </a:extLst>
          </p:cNvPr>
          <p:cNvSpPr/>
          <p:nvPr/>
        </p:nvSpPr>
        <p:spPr>
          <a:xfrm>
            <a:off x="3864472" y="232733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9C6CCE3E-400A-4075-AD40-76C8CB87C8E0}"/>
              </a:ext>
            </a:extLst>
          </p:cNvPr>
          <p:cNvSpPr/>
          <p:nvPr/>
        </p:nvSpPr>
        <p:spPr>
          <a:xfrm>
            <a:off x="6990827" y="149437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7BF68AB0-6E10-4C5E-ACDF-0084ACA40C90}"/>
              </a:ext>
            </a:extLst>
          </p:cNvPr>
          <p:cNvSpPr/>
          <p:nvPr/>
        </p:nvSpPr>
        <p:spPr>
          <a:xfrm>
            <a:off x="6628268" y="195610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xmlns="" id="{D625C772-C5A5-4813-B495-500C6078A71A}"/>
              </a:ext>
            </a:extLst>
          </p:cNvPr>
          <p:cNvSpPr/>
          <p:nvPr/>
        </p:nvSpPr>
        <p:spPr>
          <a:xfrm>
            <a:off x="7480275" y="226032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xmlns="" id="{EE2ADAD9-776A-4C33-ABCB-128E2D016060}"/>
              </a:ext>
            </a:extLst>
          </p:cNvPr>
          <p:cNvSpPr/>
          <p:nvPr/>
        </p:nvSpPr>
        <p:spPr>
          <a:xfrm>
            <a:off x="7471573" y="156280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" name="Star: 5 Points 21">
            <a:extLst>
              <a:ext uri="{FF2B5EF4-FFF2-40B4-BE49-F238E27FC236}">
                <a16:creationId xmlns:a16="http://schemas.microsoft.com/office/drawing/2014/main" xmlns="" id="{C5774B3D-2766-4F30-B2BB-8F4ADAEE4E2C}"/>
              </a:ext>
            </a:extLst>
          </p:cNvPr>
          <p:cNvSpPr/>
          <p:nvPr/>
        </p:nvSpPr>
        <p:spPr>
          <a:xfrm>
            <a:off x="6674630" y="254464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xmlns="" id="{90E175D2-674E-43B8-B257-54E106007A28}"/>
              </a:ext>
            </a:extLst>
          </p:cNvPr>
          <p:cNvSpPr/>
          <p:nvPr/>
        </p:nvSpPr>
        <p:spPr>
          <a:xfrm>
            <a:off x="7062855" y="251861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xmlns="" id="{BF29FADD-18E8-4924-847B-823DE59E2D00}"/>
              </a:ext>
            </a:extLst>
          </p:cNvPr>
          <p:cNvSpPr/>
          <p:nvPr/>
        </p:nvSpPr>
        <p:spPr>
          <a:xfrm>
            <a:off x="7525619" y="185705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xmlns="" id="{8658FCE2-967A-4060-9C84-65CB42FBDCD8}"/>
              </a:ext>
            </a:extLst>
          </p:cNvPr>
          <p:cNvSpPr/>
          <p:nvPr/>
        </p:nvSpPr>
        <p:spPr>
          <a:xfrm>
            <a:off x="6636678" y="1607218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xmlns="" id="{D462499C-1556-485D-8298-5E5F4F6E835D}"/>
              </a:ext>
            </a:extLst>
          </p:cNvPr>
          <p:cNvSpPr/>
          <p:nvPr/>
        </p:nvSpPr>
        <p:spPr>
          <a:xfrm>
            <a:off x="7359756" y="262652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id="{4634AFA3-1E89-4447-9BE3-C649BF1EB6F7}"/>
                  </a:ext>
                </a:extLst>
              </p:cNvPr>
              <p:cNvSpPr txBox="1"/>
              <p:nvPr/>
            </p:nvSpPr>
            <p:spPr>
              <a:xfrm>
                <a:off x="2220614" y="2168185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7" name="TextBox 26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4634AFA3-1E89-4447-9BE3-C649BF1EB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20614" y="2168185"/>
                <a:ext cx="552459" cy="49244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id="{202167A6-A9C6-45A9-A309-D8D9AA31FC3D}"/>
                  </a:ext>
                </a:extLst>
              </p:cNvPr>
              <p:cNvSpPr txBox="1"/>
              <p:nvPr/>
            </p:nvSpPr>
            <p:spPr>
              <a:xfrm>
                <a:off x="6988924" y="1638182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8" name="TextBox 27">
                <a:extLst>
                  <a:ext uri="{FF2B5EF4-FFF2-40B4-BE49-F238E27FC236}">
                    <a16:creationId xmlns:a16="http://schemas.microsoft.com/office/drawing/2014/main" xmlns="" id="{202167A6-A9C6-45A9-A309-D8D9AA31FC3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88924" y="1638182"/>
                <a:ext cx="552459" cy="49244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9" name="Star: 5 Points 28">
            <a:extLst>
              <a:ext uri="{FF2B5EF4-FFF2-40B4-BE49-F238E27FC236}">
                <a16:creationId xmlns:a16="http://schemas.microsoft.com/office/drawing/2014/main" xmlns="" id="{9BED7E99-ECF2-40CC-8F8D-B80E74A5F370}"/>
              </a:ext>
            </a:extLst>
          </p:cNvPr>
          <p:cNvSpPr/>
          <p:nvPr/>
        </p:nvSpPr>
        <p:spPr>
          <a:xfrm>
            <a:off x="7097723" y="2075384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0" name="Star: 5 Points 29">
            <a:extLst>
              <a:ext uri="{FF2B5EF4-FFF2-40B4-BE49-F238E27FC236}">
                <a16:creationId xmlns:a16="http://schemas.microsoft.com/office/drawing/2014/main" xmlns="" id="{CA411F94-E5CA-407E-B263-F9B680D99783}"/>
              </a:ext>
            </a:extLst>
          </p:cNvPr>
          <p:cNvSpPr/>
          <p:nvPr/>
        </p:nvSpPr>
        <p:spPr>
          <a:xfrm>
            <a:off x="2767156" y="2318722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36" name="Star: 5 Points 35">
            <a:extLst>
              <a:ext uri="{FF2B5EF4-FFF2-40B4-BE49-F238E27FC236}">
                <a16:creationId xmlns:a16="http://schemas.microsoft.com/office/drawing/2014/main" xmlns="" id="{9A04DAAA-34C0-4223-921D-27B5C8148B8F}"/>
              </a:ext>
            </a:extLst>
          </p:cNvPr>
          <p:cNvSpPr/>
          <p:nvPr/>
        </p:nvSpPr>
        <p:spPr>
          <a:xfrm>
            <a:off x="5355380" y="2777303"/>
            <a:ext cx="323850" cy="304800"/>
          </a:xfrm>
          <a:prstGeom prst="star5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xmlns="" id="{B01AA9D7-0867-4BF0-AF3F-6EBC780C8EC1}"/>
              </a:ext>
            </a:extLst>
          </p:cNvPr>
          <p:cNvCxnSpPr>
            <a:cxnSpLocks/>
          </p:cNvCxnSpPr>
          <p:nvPr/>
        </p:nvCxnSpPr>
        <p:spPr>
          <a:xfrm>
            <a:off x="2925002" y="2507404"/>
            <a:ext cx="2557319" cy="457098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>
            <a:extLst>
              <a:ext uri="{FF2B5EF4-FFF2-40B4-BE49-F238E27FC236}">
                <a16:creationId xmlns:a16="http://schemas.microsoft.com/office/drawing/2014/main" xmlns="" id="{9FF4D7E2-DA1B-4680-8B2A-CCFA39C928C2}"/>
              </a:ext>
            </a:extLst>
          </p:cNvPr>
          <p:cNvCxnSpPr>
            <a:cxnSpLocks/>
          </p:cNvCxnSpPr>
          <p:nvPr/>
        </p:nvCxnSpPr>
        <p:spPr>
          <a:xfrm flipV="1">
            <a:off x="5447945" y="2276795"/>
            <a:ext cx="1784262" cy="709087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2" name="Star: 5 Points 41">
            <a:extLst>
              <a:ext uri="{FF2B5EF4-FFF2-40B4-BE49-F238E27FC236}">
                <a16:creationId xmlns:a16="http://schemas.microsoft.com/office/drawing/2014/main" xmlns="" id="{972885E3-F314-491D-8975-E9BCA36BE0B6}"/>
              </a:ext>
            </a:extLst>
          </p:cNvPr>
          <p:cNvSpPr/>
          <p:nvPr/>
        </p:nvSpPr>
        <p:spPr>
          <a:xfrm>
            <a:off x="4969118" y="201919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3" name="Star: 5 Points 42">
            <a:extLst>
              <a:ext uri="{FF2B5EF4-FFF2-40B4-BE49-F238E27FC236}">
                <a16:creationId xmlns:a16="http://schemas.microsoft.com/office/drawing/2014/main" xmlns="" id="{79622DB7-BB9B-4CEF-9F59-1ECC20336901}"/>
              </a:ext>
            </a:extLst>
          </p:cNvPr>
          <p:cNvSpPr/>
          <p:nvPr/>
        </p:nvSpPr>
        <p:spPr>
          <a:xfrm>
            <a:off x="4522606" y="258216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4" name="Star: 5 Points 43">
            <a:extLst>
              <a:ext uri="{FF2B5EF4-FFF2-40B4-BE49-F238E27FC236}">
                <a16:creationId xmlns:a16="http://schemas.microsoft.com/office/drawing/2014/main" xmlns="" id="{A80820AF-42C0-47F2-9148-BD49DECA1548}"/>
              </a:ext>
            </a:extLst>
          </p:cNvPr>
          <p:cNvSpPr/>
          <p:nvPr/>
        </p:nvSpPr>
        <p:spPr>
          <a:xfrm>
            <a:off x="5158471" y="241724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5" name="Star: 5 Points 44">
            <a:extLst>
              <a:ext uri="{FF2B5EF4-FFF2-40B4-BE49-F238E27FC236}">
                <a16:creationId xmlns:a16="http://schemas.microsoft.com/office/drawing/2014/main" xmlns="" id="{FB309101-B2E5-4D6C-B6E6-B277D25707D5}"/>
              </a:ext>
            </a:extLst>
          </p:cNvPr>
          <p:cNvSpPr/>
          <p:nvPr/>
        </p:nvSpPr>
        <p:spPr>
          <a:xfrm>
            <a:off x="265245" y="236129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47" name="Star: 5 Points 46">
            <a:extLst>
              <a:ext uri="{FF2B5EF4-FFF2-40B4-BE49-F238E27FC236}">
                <a16:creationId xmlns:a16="http://schemas.microsoft.com/office/drawing/2014/main" xmlns="" id="{3DD4B3D3-8663-45A0-91D5-CC1E8C127AA7}"/>
              </a:ext>
            </a:extLst>
          </p:cNvPr>
          <p:cNvSpPr/>
          <p:nvPr/>
        </p:nvSpPr>
        <p:spPr>
          <a:xfrm>
            <a:off x="5355380" y="277292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id="{DE3EC122-B85E-40A3-BB69-6648DEBD671C}"/>
                  </a:ext>
                </a:extLst>
              </p:cNvPr>
              <p:cNvSpPr txBox="1"/>
              <p:nvPr/>
            </p:nvSpPr>
            <p:spPr>
              <a:xfrm>
                <a:off x="8847256" y="1627268"/>
                <a:ext cx="3150997" cy="727507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sz="16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IN" sz="16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sz="16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IN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N" sz="16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nary>
                            <m:naryPr>
                              <m:chr m:val="∑"/>
                              <m:limLoc m:val="subSup"/>
                              <m:ctrlPr>
                                <a:rPr lang="en-IN" sz="1600" i="1">
                                  <a:latin typeface="Cambria Math" panose="02040503050406030204" pitchFamily="18" charset="0"/>
                                </a:rPr>
                              </m:ctrlPr>
                            </m:naryPr>
                            <m:sub>
                              <m:r>
                                <m:rPr>
                                  <m:brk m:alnAt="25"/>
                                </m:rP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𝑖</m:t>
                              </m:r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=1</m:t>
                              </m:r>
                            </m:sub>
                            <m:sup>
                              <m:r>
                                <a:rPr lang="en-IN" sz="1600" b="0" i="1" smtClean="0">
                                  <a:latin typeface="Cambria Math" panose="02040503050406030204" pitchFamily="18" charset="0"/>
                                </a:rPr>
                                <m:t>𝐷</m:t>
                              </m:r>
                            </m:sup>
                            <m:e>
                              <m:sSup>
                                <m:sSupPr>
                                  <m:ctrlPr>
                                    <a:rPr lang="en-IN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sSub>
                                    <m:sSubPr>
                                      <m:ctrlPr>
                                        <a:rPr lang="en-I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Pr>
                                    <m:e>
                                      <m:r>
                                        <a:rPr lang="en-IN" sz="1600" b="0" i="1" smtClean="0">
                                          <a:latin typeface="Cambria Math" panose="02040503050406030204" pitchFamily="18" charset="0"/>
                                        </a:rPr>
                                        <m:t>𝑤</m:t>
                                      </m:r>
                                    </m:e>
                                    <m:sub>
                                      <m:r>
                                        <a:rPr lang="en-IN" sz="1600" b="0" i="1" smtClean="0">
                                          <a:latin typeface="Cambria Math" panose="02040503050406030204" pitchFamily="18" charset="0"/>
                                        </a:rPr>
                                        <m:t>𝑖</m:t>
                                      </m:r>
                                    </m:sub>
                                  </m:sSub>
                                  <m:d>
                                    <m:dPr>
                                      <m:ctrlPr>
                                        <a:rPr lang="en-IN" sz="1600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dPr>
                                    <m:e>
                                      <m:sSub>
                                        <m:sSubPr>
                                          <m:ctrlP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𝑎</m:t>
                                          </m:r>
                                        </m:e>
                                        <m:sub>
                                          <m: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  <m:r>
                                        <a:rPr lang="en-IN" sz="1600" b="0" i="1" smtClean="0">
                                          <a:latin typeface="Cambria Math" panose="02040503050406030204" pitchFamily="18" charset="0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𝑏</m:t>
                                          </m:r>
                                        </m:e>
                                        <m:sub>
                                          <m:r>
                                            <a:rPr lang="en-IN" sz="1600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sub>
                                      </m:sSub>
                                    </m:e>
                                  </m:d>
                                </m:e>
                                <m:sup>
                                  <m:r>
                                    <a:rPr lang="en-IN" sz="1600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</m:e>
                          </m:nary>
                        </m:e>
                      </m:rad>
                    </m:oMath>
                  </m:oMathPara>
                </a14:m>
                <a:endParaRPr lang="en-IN" sz="1600" dirty="0"/>
              </a:p>
            </p:txBody>
          </p:sp>
        </mc:Choice>
        <mc:Fallback>
          <p:sp>
            <p:nvSpPr>
              <p:cNvPr id="48" name="TextBox 4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E3EC122-B85E-40A3-BB69-6648DEBD671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847256" y="1627268"/>
                <a:ext cx="3150997" cy="727507"/>
              </a:xfrm>
              <a:prstGeom prst="rect">
                <a:avLst/>
              </a:prstGeom>
              <a:blipFill>
                <a:blip r:embed="rId5" cstate="print"/>
                <a:stretch>
                  <a:fillRect b="-84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83" name="Speech Bubble: Rectangle 82">
                <a:extLst>
                  <a:ext uri="{FF2B5EF4-FFF2-40B4-BE49-F238E27FC236}">
                    <a16:creationId xmlns:a16="http://schemas.microsoft.com/office/drawing/2014/main" id="{217322C7-405D-42E9-B572-D79D6AE9A0FA}"/>
                  </a:ext>
                </a:extLst>
              </p:cNvPr>
              <p:cNvSpPr/>
              <p:nvPr/>
            </p:nvSpPr>
            <p:spPr>
              <a:xfrm>
                <a:off x="9191640" y="2471674"/>
                <a:ext cx="2928052" cy="562805"/>
              </a:xfrm>
              <a:prstGeom prst="wedgeRectCallout">
                <a:avLst>
                  <a:gd name="adj1" fmla="val 7031"/>
                  <a:gd name="adj2" fmla="val -95348"/>
                </a:avLst>
              </a:prstGeom>
              <a:solidFill>
                <a:schemeClr val="bg1"/>
              </a:solidFill>
              <a:ln w="19050">
                <a:solidFill>
                  <a:schemeClr val="accent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Use a smaller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𝑤</m:t>
                        </m:r>
                      </m:e>
                      <m:sub>
                        <m:r>
                          <a:rPr lang="en-IN" sz="1600" b="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𝑖</m:t>
                        </m:r>
                      </m:sub>
                    </m:sSub>
                  </m:oMath>
                </a14:m>
                <a:r>
                  <a:rPr lang="en-IN" sz="1600" dirty="0">
                    <a:solidFill>
                      <a:schemeClr val="tx1"/>
                    </a:solidFill>
                    <a:latin typeface="Abadi Extra Light" panose="020B0204020104020204" pitchFamily="34" charset="0"/>
                  </a:rPr>
                  <a:t> for the horizontal axis feature in this example </a:t>
                </a:r>
              </a:p>
            </p:txBody>
          </p:sp>
        </mc:Choice>
        <mc:Fallback>
          <p:sp>
            <p:nvSpPr>
              <p:cNvPr id="83" name="Speech Bubble: Rectangle 8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17322C7-405D-42E9-B572-D79D6AE9A0FA}"/>
                  </a:ext>
                </a:extLst>
              </p:cNvPr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191640" y="2471674"/>
                <a:ext cx="2928052" cy="562805"/>
              </a:xfrm>
              <a:prstGeom prst="wedgeRectCallout">
                <a:avLst>
                  <a:gd name="adj1" fmla="val 7031"/>
                  <a:gd name="adj2" fmla="val -95348"/>
                </a:avLst>
              </a:prstGeom>
              <a:blipFill>
                <a:blip r:embed="rId6" cstate="print"/>
                <a:stretch>
                  <a:fillRect l="-1035" r="-2277" b="-8633"/>
                </a:stretch>
              </a:blipFill>
              <a:ln w="19050">
                <a:solidFill>
                  <a:schemeClr val="accent2"/>
                </a:solidFill>
              </a:ln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4" name="Star: 5 Points 83">
            <a:extLst>
              <a:ext uri="{FF2B5EF4-FFF2-40B4-BE49-F238E27FC236}">
                <a16:creationId xmlns:a16="http://schemas.microsoft.com/office/drawing/2014/main" xmlns="" id="{231447AC-E7AA-4F4E-95C5-5170B81E742D}"/>
              </a:ext>
            </a:extLst>
          </p:cNvPr>
          <p:cNvSpPr/>
          <p:nvPr/>
        </p:nvSpPr>
        <p:spPr>
          <a:xfrm>
            <a:off x="883787" y="433490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xmlns="" id="{0C2D6E52-C223-4715-AB59-A9B1330AD2D8}"/>
              </a:ext>
            </a:extLst>
          </p:cNvPr>
          <p:cNvSpPr/>
          <p:nvPr/>
        </p:nvSpPr>
        <p:spPr>
          <a:xfrm>
            <a:off x="1207637" y="466782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xmlns="" id="{4AD0862D-CB6F-4C6C-9368-427B72D0AFA6}"/>
              </a:ext>
            </a:extLst>
          </p:cNvPr>
          <p:cNvSpPr/>
          <p:nvPr/>
        </p:nvSpPr>
        <p:spPr>
          <a:xfrm>
            <a:off x="443732" y="414189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xmlns="" id="{76BFEA7F-04EF-412E-9AFF-3289AB999D15}"/>
              </a:ext>
            </a:extLst>
          </p:cNvPr>
          <p:cNvSpPr/>
          <p:nvPr/>
        </p:nvSpPr>
        <p:spPr>
          <a:xfrm>
            <a:off x="2186729" y="565702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xmlns="" id="{A278FF72-6345-4BA8-9AD8-B70660B5F6E3}"/>
              </a:ext>
            </a:extLst>
          </p:cNvPr>
          <p:cNvSpPr/>
          <p:nvPr/>
        </p:nvSpPr>
        <p:spPr>
          <a:xfrm>
            <a:off x="1179778" y="528820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xmlns="" id="{6A35B9BF-3B2E-4F2E-B168-3D20D63878A2}"/>
              </a:ext>
            </a:extLst>
          </p:cNvPr>
          <p:cNvSpPr/>
          <p:nvPr/>
        </p:nvSpPr>
        <p:spPr>
          <a:xfrm>
            <a:off x="2139563" y="593742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Star: 5 Points 89">
            <a:extLst>
              <a:ext uri="{FF2B5EF4-FFF2-40B4-BE49-F238E27FC236}">
                <a16:creationId xmlns:a16="http://schemas.microsoft.com/office/drawing/2014/main" xmlns="" id="{E340769A-B4AB-41E3-859E-5230854F3069}"/>
              </a:ext>
            </a:extLst>
          </p:cNvPr>
          <p:cNvSpPr/>
          <p:nvPr/>
        </p:nvSpPr>
        <p:spPr>
          <a:xfrm>
            <a:off x="1706873" y="509632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Star: 5 Points 90">
            <a:extLst>
              <a:ext uri="{FF2B5EF4-FFF2-40B4-BE49-F238E27FC236}">
                <a16:creationId xmlns:a16="http://schemas.microsoft.com/office/drawing/2014/main" xmlns="" id="{73802B70-75C5-4F65-99D4-CCA8294CDBD0}"/>
              </a:ext>
            </a:extLst>
          </p:cNvPr>
          <p:cNvSpPr/>
          <p:nvPr/>
        </p:nvSpPr>
        <p:spPr>
          <a:xfrm>
            <a:off x="2002607" y="536868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Star: 5 Points 91">
            <a:extLst>
              <a:ext uri="{FF2B5EF4-FFF2-40B4-BE49-F238E27FC236}">
                <a16:creationId xmlns:a16="http://schemas.microsoft.com/office/drawing/2014/main" xmlns="" id="{2763E253-46D1-4E3B-ABB7-0FB1052DAA8D}"/>
              </a:ext>
            </a:extLst>
          </p:cNvPr>
          <p:cNvSpPr/>
          <p:nvPr/>
        </p:nvSpPr>
        <p:spPr>
          <a:xfrm>
            <a:off x="561706" y="457446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Star: 5 Points 92">
            <a:extLst>
              <a:ext uri="{FF2B5EF4-FFF2-40B4-BE49-F238E27FC236}">
                <a16:creationId xmlns:a16="http://schemas.microsoft.com/office/drawing/2014/main" xmlns="" id="{A19CE946-6731-482A-8992-133909FF1DDC}"/>
              </a:ext>
            </a:extLst>
          </p:cNvPr>
          <p:cNvSpPr/>
          <p:nvPr/>
        </p:nvSpPr>
        <p:spPr>
          <a:xfrm>
            <a:off x="1555646" y="543514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Star: 5 Points 93">
            <a:extLst>
              <a:ext uri="{FF2B5EF4-FFF2-40B4-BE49-F238E27FC236}">
                <a16:creationId xmlns:a16="http://schemas.microsoft.com/office/drawing/2014/main" xmlns="" id="{3E8E075E-F7F9-48C1-A5A7-155E73203E01}"/>
              </a:ext>
            </a:extLst>
          </p:cNvPr>
          <p:cNvSpPr/>
          <p:nvPr/>
        </p:nvSpPr>
        <p:spPr>
          <a:xfrm>
            <a:off x="851206" y="494392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Star: 5 Points 94">
            <a:extLst>
              <a:ext uri="{FF2B5EF4-FFF2-40B4-BE49-F238E27FC236}">
                <a16:creationId xmlns:a16="http://schemas.microsoft.com/office/drawing/2014/main" xmlns="" id="{6112D74A-8294-4B62-9533-1489B3FD6711}"/>
              </a:ext>
            </a:extLst>
          </p:cNvPr>
          <p:cNvSpPr/>
          <p:nvPr/>
        </p:nvSpPr>
        <p:spPr>
          <a:xfrm>
            <a:off x="1760050" y="572012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Star: 5 Points 95">
            <a:extLst>
              <a:ext uri="{FF2B5EF4-FFF2-40B4-BE49-F238E27FC236}">
                <a16:creationId xmlns:a16="http://schemas.microsoft.com/office/drawing/2014/main" xmlns="" id="{72DE4596-96CE-4A37-BA31-A05A68EBD842}"/>
              </a:ext>
            </a:extLst>
          </p:cNvPr>
          <p:cNvSpPr/>
          <p:nvPr/>
        </p:nvSpPr>
        <p:spPr>
          <a:xfrm>
            <a:off x="3073372" y="54386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7" name="Star: 5 Points 96">
            <a:extLst>
              <a:ext uri="{FF2B5EF4-FFF2-40B4-BE49-F238E27FC236}">
                <a16:creationId xmlns:a16="http://schemas.microsoft.com/office/drawing/2014/main" xmlns="" id="{62083D67-A3E0-4DE3-9A12-ABDC724FC5E9}"/>
              </a:ext>
            </a:extLst>
          </p:cNvPr>
          <p:cNvSpPr/>
          <p:nvPr/>
        </p:nvSpPr>
        <p:spPr>
          <a:xfrm>
            <a:off x="2432443" y="505789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8" name="Star: 5 Points 97">
            <a:extLst>
              <a:ext uri="{FF2B5EF4-FFF2-40B4-BE49-F238E27FC236}">
                <a16:creationId xmlns:a16="http://schemas.microsoft.com/office/drawing/2014/main" xmlns="" id="{A359FB1C-59A6-42EE-9DA4-C1E7E246DF3D}"/>
              </a:ext>
            </a:extLst>
          </p:cNvPr>
          <p:cNvSpPr/>
          <p:nvPr/>
        </p:nvSpPr>
        <p:spPr>
          <a:xfrm>
            <a:off x="3659410" y="54386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Star: 5 Points 98">
            <a:extLst>
              <a:ext uri="{FF2B5EF4-FFF2-40B4-BE49-F238E27FC236}">
                <a16:creationId xmlns:a16="http://schemas.microsoft.com/office/drawing/2014/main" xmlns="" id="{DF6D4B37-6EDE-4634-AFB1-B3E42B829BA8}"/>
              </a:ext>
            </a:extLst>
          </p:cNvPr>
          <p:cNvSpPr/>
          <p:nvPr/>
        </p:nvSpPr>
        <p:spPr>
          <a:xfrm>
            <a:off x="3003368" y="510276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Star: 5 Points 99">
            <a:extLst>
              <a:ext uri="{FF2B5EF4-FFF2-40B4-BE49-F238E27FC236}">
                <a16:creationId xmlns:a16="http://schemas.microsoft.com/office/drawing/2014/main" xmlns="" id="{2942BA6C-A928-4527-A2EF-018CB1066CFB}"/>
              </a:ext>
            </a:extLst>
          </p:cNvPr>
          <p:cNvSpPr/>
          <p:nvPr/>
        </p:nvSpPr>
        <p:spPr>
          <a:xfrm>
            <a:off x="2756611" y="534545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Star: 5 Points 100">
            <a:extLst>
              <a:ext uri="{FF2B5EF4-FFF2-40B4-BE49-F238E27FC236}">
                <a16:creationId xmlns:a16="http://schemas.microsoft.com/office/drawing/2014/main" xmlns="" id="{50FAEEB8-3D9D-42D7-912F-627DA86143B4}"/>
              </a:ext>
            </a:extLst>
          </p:cNvPr>
          <p:cNvSpPr/>
          <p:nvPr/>
        </p:nvSpPr>
        <p:spPr>
          <a:xfrm>
            <a:off x="3261254" y="523588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" name="Star: 5 Points 101">
            <a:extLst>
              <a:ext uri="{FF2B5EF4-FFF2-40B4-BE49-F238E27FC236}">
                <a16:creationId xmlns:a16="http://schemas.microsoft.com/office/drawing/2014/main" xmlns="" id="{F2954371-C15B-45AC-9D81-3C59A5A8DBA0}"/>
              </a:ext>
            </a:extLst>
          </p:cNvPr>
          <p:cNvSpPr/>
          <p:nvPr/>
        </p:nvSpPr>
        <p:spPr>
          <a:xfrm>
            <a:off x="3402758" y="510026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Star: 5 Points 102">
            <a:extLst>
              <a:ext uri="{FF2B5EF4-FFF2-40B4-BE49-F238E27FC236}">
                <a16:creationId xmlns:a16="http://schemas.microsoft.com/office/drawing/2014/main" xmlns="" id="{02307644-C25A-45B0-943F-893AC7EB2BC3}"/>
              </a:ext>
            </a:extLst>
          </p:cNvPr>
          <p:cNvSpPr/>
          <p:nvPr/>
        </p:nvSpPr>
        <p:spPr>
          <a:xfrm>
            <a:off x="2460774" y="471744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Star: 5 Points 103">
            <a:extLst>
              <a:ext uri="{FF2B5EF4-FFF2-40B4-BE49-F238E27FC236}">
                <a16:creationId xmlns:a16="http://schemas.microsoft.com/office/drawing/2014/main" xmlns="" id="{32503E21-F352-4332-BBBB-5EE07EBEA0D0}"/>
              </a:ext>
            </a:extLst>
          </p:cNvPr>
          <p:cNvSpPr/>
          <p:nvPr/>
        </p:nvSpPr>
        <p:spPr>
          <a:xfrm>
            <a:off x="3237377" y="5762884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6644043-090B-4E76-9F5A-DFDE1272A6F8}"/>
                  </a:ext>
                </a:extLst>
              </p:cNvPr>
              <p:cNvSpPr txBox="1"/>
              <p:nvPr/>
            </p:nvSpPr>
            <p:spPr>
              <a:xfrm>
                <a:off x="1503628" y="4657711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644043-090B-4E76-9F5A-DFDE1272A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628" y="4657711"/>
                <a:ext cx="552459" cy="492443"/>
              </a:xfrm>
              <a:prstGeom prst="rect">
                <a:avLst/>
              </a:prstGeom>
              <a:blipFill>
                <a:blip r:embed="rId7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7758EC5-7772-4FCB-A0DB-6487B93AB580}"/>
                  </a:ext>
                </a:extLst>
              </p:cNvPr>
              <p:cNvSpPr txBox="1"/>
              <p:nvPr/>
            </p:nvSpPr>
            <p:spPr>
              <a:xfrm>
                <a:off x="3637183" y="5036303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758EC5-7772-4FCB-A0DB-6487B93AB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183" y="5036303"/>
                <a:ext cx="552459" cy="492443"/>
              </a:xfrm>
              <a:prstGeom prst="rect">
                <a:avLst/>
              </a:prstGeom>
              <a:blipFill>
                <a:blip r:embed="rId8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Star: 5 Points 106">
            <a:extLst>
              <a:ext uri="{FF2B5EF4-FFF2-40B4-BE49-F238E27FC236}">
                <a16:creationId xmlns:a16="http://schemas.microsoft.com/office/drawing/2014/main" xmlns="" id="{D6DEA433-90B5-4021-A28D-6BAAA1D34B93}"/>
              </a:ext>
            </a:extLst>
          </p:cNvPr>
          <p:cNvSpPr/>
          <p:nvPr/>
        </p:nvSpPr>
        <p:spPr>
          <a:xfrm>
            <a:off x="3250524" y="5351070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Star: 5 Points 107">
            <a:extLst>
              <a:ext uri="{FF2B5EF4-FFF2-40B4-BE49-F238E27FC236}">
                <a16:creationId xmlns:a16="http://schemas.microsoft.com/office/drawing/2014/main" xmlns="" id="{A3E7B40F-1993-4B15-B644-3C39C1EE991D}"/>
              </a:ext>
            </a:extLst>
          </p:cNvPr>
          <p:cNvSpPr/>
          <p:nvPr/>
        </p:nvSpPr>
        <p:spPr>
          <a:xfrm>
            <a:off x="1245710" y="5012105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9" name="Star: 5 Points 108">
            <a:extLst>
              <a:ext uri="{FF2B5EF4-FFF2-40B4-BE49-F238E27FC236}">
                <a16:creationId xmlns:a16="http://schemas.microsoft.com/office/drawing/2014/main" xmlns="" id="{7E1BFBC4-4A1B-4AA2-8075-CEA39D4B4EB2}"/>
              </a:ext>
            </a:extLst>
          </p:cNvPr>
          <p:cNvSpPr/>
          <p:nvPr/>
        </p:nvSpPr>
        <p:spPr>
          <a:xfrm>
            <a:off x="2505164" y="6059616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023AC3D3-AB5D-4AA3-9924-30EE682AA13A}"/>
              </a:ext>
            </a:extLst>
          </p:cNvPr>
          <p:cNvCxnSpPr>
            <a:cxnSpLocks/>
          </p:cNvCxnSpPr>
          <p:nvPr/>
        </p:nvCxnSpPr>
        <p:spPr>
          <a:xfrm flipH="1" flipV="1">
            <a:off x="1413962" y="5181265"/>
            <a:ext cx="1264506" cy="1083992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E27986DF-6F89-4913-BEC2-F49E7A4C7714}"/>
              </a:ext>
            </a:extLst>
          </p:cNvPr>
          <p:cNvCxnSpPr>
            <a:cxnSpLocks/>
          </p:cNvCxnSpPr>
          <p:nvPr/>
        </p:nvCxnSpPr>
        <p:spPr>
          <a:xfrm flipV="1">
            <a:off x="2656956" y="5538186"/>
            <a:ext cx="723095" cy="727072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tar: 5 Points 111">
            <a:extLst>
              <a:ext uri="{FF2B5EF4-FFF2-40B4-BE49-F238E27FC236}">
                <a16:creationId xmlns:a16="http://schemas.microsoft.com/office/drawing/2014/main" xmlns="" id="{49EFC573-D561-4981-8E08-55E8526A6181}"/>
              </a:ext>
            </a:extLst>
          </p:cNvPr>
          <p:cNvSpPr/>
          <p:nvPr/>
        </p:nvSpPr>
        <p:spPr>
          <a:xfrm>
            <a:off x="3974619" y="572299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3" name="Star: 5 Points 112">
            <a:extLst>
              <a:ext uri="{FF2B5EF4-FFF2-40B4-BE49-F238E27FC236}">
                <a16:creationId xmlns:a16="http://schemas.microsoft.com/office/drawing/2014/main" xmlns="" id="{464EFFDB-8B89-4A10-AA16-1EDB6CA1E905}"/>
              </a:ext>
            </a:extLst>
          </p:cNvPr>
          <p:cNvSpPr/>
          <p:nvPr/>
        </p:nvSpPr>
        <p:spPr>
          <a:xfrm>
            <a:off x="2855307" y="477955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0" name="Star: 5 Points 119">
            <a:extLst>
              <a:ext uri="{FF2B5EF4-FFF2-40B4-BE49-F238E27FC236}">
                <a16:creationId xmlns:a16="http://schemas.microsoft.com/office/drawing/2014/main" xmlns="" id="{19913596-E30E-42F8-BFEC-48E67BDCBFB4}"/>
              </a:ext>
            </a:extLst>
          </p:cNvPr>
          <p:cNvSpPr/>
          <p:nvPr/>
        </p:nvSpPr>
        <p:spPr>
          <a:xfrm>
            <a:off x="3620312" y="584548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1" name="Star: 5 Points 120">
            <a:extLst>
              <a:ext uri="{FF2B5EF4-FFF2-40B4-BE49-F238E27FC236}">
                <a16:creationId xmlns:a16="http://schemas.microsoft.com/office/drawing/2014/main" xmlns="" id="{E4DF5124-15D4-4E56-B933-649CAE906F8F}"/>
              </a:ext>
            </a:extLst>
          </p:cNvPr>
          <p:cNvSpPr/>
          <p:nvPr/>
        </p:nvSpPr>
        <p:spPr>
          <a:xfrm>
            <a:off x="2505164" y="605414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xmlns="" id="{A06F5AEE-C42B-49A6-8730-26784C559880}"/>
              </a:ext>
            </a:extLst>
          </p:cNvPr>
          <p:cNvCxnSpPr>
            <a:cxnSpLocks/>
          </p:cNvCxnSpPr>
          <p:nvPr/>
        </p:nvCxnSpPr>
        <p:spPr>
          <a:xfrm flipV="1">
            <a:off x="239635" y="3955281"/>
            <a:ext cx="0" cy="2544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xmlns="" id="{E414FC16-7743-4F44-BF18-3DF28E8A413A}"/>
              </a:ext>
            </a:extLst>
          </p:cNvPr>
          <p:cNvCxnSpPr>
            <a:cxnSpLocks/>
          </p:cNvCxnSpPr>
          <p:nvPr/>
        </p:nvCxnSpPr>
        <p:spPr>
          <a:xfrm flipV="1">
            <a:off x="198020" y="6499717"/>
            <a:ext cx="420693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xmlns="" id="{9A18C0FC-06E4-457C-9F03-D188DF62C998}"/>
              </a:ext>
            </a:extLst>
          </p:cNvPr>
          <p:cNvCxnSpPr>
            <a:cxnSpLocks/>
          </p:cNvCxnSpPr>
          <p:nvPr/>
        </p:nvCxnSpPr>
        <p:spPr>
          <a:xfrm flipV="1">
            <a:off x="5895510" y="4525598"/>
            <a:ext cx="1333198" cy="19549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xmlns="" id="{09CE0BF2-7F03-4647-B061-7AEF3A2C0400}"/>
              </a:ext>
            </a:extLst>
          </p:cNvPr>
          <p:cNvCxnSpPr>
            <a:cxnSpLocks/>
          </p:cNvCxnSpPr>
          <p:nvPr/>
        </p:nvCxnSpPr>
        <p:spPr>
          <a:xfrm>
            <a:off x="5884385" y="6480547"/>
            <a:ext cx="4535792" cy="394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Star: 5 Points 226">
            <a:extLst>
              <a:ext uri="{FF2B5EF4-FFF2-40B4-BE49-F238E27FC236}">
                <a16:creationId xmlns:a16="http://schemas.microsoft.com/office/drawing/2014/main" xmlns="" id="{B5558604-5BCD-4351-8636-0B924892E959}"/>
              </a:ext>
            </a:extLst>
          </p:cNvPr>
          <p:cNvSpPr/>
          <p:nvPr/>
        </p:nvSpPr>
        <p:spPr>
          <a:xfrm>
            <a:off x="8079672" y="443306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8" name="Star: 5 Points 227">
            <a:extLst>
              <a:ext uri="{FF2B5EF4-FFF2-40B4-BE49-F238E27FC236}">
                <a16:creationId xmlns:a16="http://schemas.microsoft.com/office/drawing/2014/main" xmlns="" id="{E86978EA-8EB2-4586-96F4-5E9604B0CCA0}"/>
              </a:ext>
            </a:extLst>
          </p:cNvPr>
          <p:cNvSpPr/>
          <p:nvPr/>
        </p:nvSpPr>
        <p:spPr>
          <a:xfrm>
            <a:off x="8089545" y="480461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9" name="Star: 5 Points 228">
            <a:extLst>
              <a:ext uri="{FF2B5EF4-FFF2-40B4-BE49-F238E27FC236}">
                <a16:creationId xmlns:a16="http://schemas.microsoft.com/office/drawing/2014/main" xmlns="" id="{D2B421FF-B442-4383-B8CC-9B37C64E31EB}"/>
              </a:ext>
            </a:extLst>
          </p:cNvPr>
          <p:cNvSpPr/>
          <p:nvPr/>
        </p:nvSpPr>
        <p:spPr>
          <a:xfrm>
            <a:off x="7836082" y="473368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0" name="Star: 5 Points 229">
            <a:extLst>
              <a:ext uri="{FF2B5EF4-FFF2-40B4-BE49-F238E27FC236}">
                <a16:creationId xmlns:a16="http://schemas.microsoft.com/office/drawing/2014/main" xmlns="" id="{CD752FB0-C9F5-40DF-8CC3-54ACCAA5BB0C}"/>
              </a:ext>
            </a:extLst>
          </p:cNvPr>
          <p:cNvSpPr/>
          <p:nvPr/>
        </p:nvSpPr>
        <p:spPr>
          <a:xfrm>
            <a:off x="7310046" y="537130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1" name="Star: 5 Points 230">
            <a:extLst>
              <a:ext uri="{FF2B5EF4-FFF2-40B4-BE49-F238E27FC236}">
                <a16:creationId xmlns:a16="http://schemas.microsoft.com/office/drawing/2014/main" xmlns="" id="{C53E15E3-69B4-4161-A498-9394DE81CBD4}"/>
              </a:ext>
            </a:extLst>
          </p:cNvPr>
          <p:cNvSpPr/>
          <p:nvPr/>
        </p:nvSpPr>
        <p:spPr>
          <a:xfrm>
            <a:off x="7682210" y="568323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2" name="Star: 5 Points 231">
            <a:extLst>
              <a:ext uri="{FF2B5EF4-FFF2-40B4-BE49-F238E27FC236}">
                <a16:creationId xmlns:a16="http://schemas.microsoft.com/office/drawing/2014/main" xmlns="" id="{24223205-4CE8-421E-BAD5-95DE0B4D8B89}"/>
              </a:ext>
            </a:extLst>
          </p:cNvPr>
          <p:cNvSpPr/>
          <p:nvPr/>
        </p:nvSpPr>
        <p:spPr>
          <a:xfrm>
            <a:off x="8092584" y="517617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3" name="Star: 5 Points 232">
            <a:extLst>
              <a:ext uri="{FF2B5EF4-FFF2-40B4-BE49-F238E27FC236}">
                <a16:creationId xmlns:a16="http://schemas.microsoft.com/office/drawing/2014/main" xmlns="" id="{81C6BC13-446F-4A30-9E7F-4FF4A8E96A56}"/>
              </a:ext>
            </a:extLst>
          </p:cNvPr>
          <p:cNvSpPr/>
          <p:nvPr/>
        </p:nvSpPr>
        <p:spPr>
          <a:xfrm>
            <a:off x="7768334" y="599145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4" name="Star: 5 Points 233">
            <a:extLst>
              <a:ext uri="{FF2B5EF4-FFF2-40B4-BE49-F238E27FC236}">
                <a16:creationId xmlns:a16="http://schemas.microsoft.com/office/drawing/2014/main" xmlns="" id="{49D685E2-6CEE-4098-9ADF-148FB375B58C}"/>
              </a:ext>
            </a:extLst>
          </p:cNvPr>
          <p:cNvSpPr/>
          <p:nvPr/>
        </p:nvSpPr>
        <p:spPr>
          <a:xfrm>
            <a:off x="7578164" y="454171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5" name="Star: 5 Points 234">
            <a:extLst>
              <a:ext uri="{FF2B5EF4-FFF2-40B4-BE49-F238E27FC236}">
                <a16:creationId xmlns:a16="http://schemas.microsoft.com/office/drawing/2014/main" xmlns="" id="{B9E71AE2-EA7B-4BF4-8109-D9DC2CC77ED5}"/>
              </a:ext>
            </a:extLst>
          </p:cNvPr>
          <p:cNvSpPr/>
          <p:nvPr/>
        </p:nvSpPr>
        <p:spPr>
          <a:xfrm>
            <a:off x="7310046" y="584770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6" name="Star: 5 Points 235">
            <a:extLst>
              <a:ext uri="{FF2B5EF4-FFF2-40B4-BE49-F238E27FC236}">
                <a16:creationId xmlns:a16="http://schemas.microsoft.com/office/drawing/2014/main" xmlns="" id="{393FBF6A-B570-4FE7-9E9C-4F2109066E80}"/>
              </a:ext>
            </a:extLst>
          </p:cNvPr>
          <p:cNvSpPr/>
          <p:nvPr/>
        </p:nvSpPr>
        <p:spPr>
          <a:xfrm>
            <a:off x="7578164" y="497074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7" name="Star: 5 Points 236">
            <a:extLst>
              <a:ext uri="{FF2B5EF4-FFF2-40B4-BE49-F238E27FC236}">
                <a16:creationId xmlns:a16="http://schemas.microsoft.com/office/drawing/2014/main" xmlns="" id="{F3ACCE92-2A92-4489-A92C-392E6B3D0FC5}"/>
              </a:ext>
            </a:extLst>
          </p:cNvPr>
          <p:cNvSpPr/>
          <p:nvPr/>
        </p:nvSpPr>
        <p:spPr>
          <a:xfrm>
            <a:off x="7971388" y="561758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874635BD-D2AA-4F52-870C-273B6175D8B7}"/>
                  </a:ext>
                </a:extLst>
              </p:cNvPr>
              <p:cNvSpPr txBox="1"/>
              <p:nvPr/>
            </p:nvSpPr>
            <p:spPr>
              <a:xfrm>
                <a:off x="7306389" y="4976556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74635BD-D2AA-4F52-870C-273B6175D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389" y="4976556"/>
                <a:ext cx="552459" cy="492443"/>
              </a:xfrm>
              <a:prstGeom prst="rect">
                <a:avLst/>
              </a:prstGeom>
              <a:blipFill>
                <a:blip r:embed="rId9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Star: 5 Points 238">
            <a:extLst>
              <a:ext uri="{FF2B5EF4-FFF2-40B4-BE49-F238E27FC236}">
                <a16:creationId xmlns:a16="http://schemas.microsoft.com/office/drawing/2014/main" xmlns="" id="{5CCD69C2-1E30-4452-96FD-DD64153642B7}"/>
              </a:ext>
            </a:extLst>
          </p:cNvPr>
          <p:cNvSpPr/>
          <p:nvPr/>
        </p:nvSpPr>
        <p:spPr>
          <a:xfrm>
            <a:off x="7765695" y="5286284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2" name="Star: 5 Points 241">
            <a:extLst>
              <a:ext uri="{FF2B5EF4-FFF2-40B4-BE49-F238E27FC236}">
                <a16:creationId xmlns:a16="http://schemas.microsoft.com/office/drawing/2014/main" xmlns="" id="{F4FD1D2E-5264-4A22-A383-9FA82E8941C6}"/>
              </a:ext>
            </a:extLst>
          </p:cNvPr>
          <p:cNvSpPr/>
          <p:nvPr/>
        </p:nvSpPr>
        <p:spPr>
          <a:xfrm>
            <a:off x="9544842" y="511368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3" name="Star: 5 Points 242">
            <a:extLst>
              <a:ext uri="{FF2B5EF4-FFF2-40B4-BE49-F238E27FC236}">
                <a16:creationId xmlns:a16="http://schemas.microsoft.com/office/drawing/2014/main" xmlns="" id="{6093AD45-FED2-4819-9E5E-16C43E8F4223}"/>
              </a:ext>
            </a:extLst>
          </p:cNvPr>
          <p:cNvSpPr/>
          <p:nvPr/>
        </p:nvSpPr>
        <p:spPr>
          <a:xfrm>
            <a:off x="8903913" y="47328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4" name="Star: 5 Points 243">
            <a:extLst>
              <a:ext uri="{FF2B5EF4-FFF2-40B4-BE49-F238E27FC236}">
                <a16:creationId xmlns:a16="http://schemas.microsoft.com/office/drawing/2014/main" xmlns="" id="{4D4B26A3-14DA-4625-9695-597008660A88}"/>
              </a:ext>
            </a:extLst>
          </p:cNvPr>
          <p:cNvSpPr/>
          <p:nvPr/>
        </p:nvSpPr>
        <p:spPr>
          <a:xfrm>
            <a:off x="9615999" y="565538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5" name="Star: 5 Points 244">
            <a:extLst>
              <a:ext uri="{FF2B5EF4-FFF2-40B4-BE49-F238E27FC236}">
                <a16:creationId xmlns:a16="http://schemas.microsoft.com/office/drawing/2014/main" xmlns="" id="{BE50B234-BB4E-41D6-9E8A-F818BC4186FD}"/>
              </a:ext>
            </a:extLst>
          </p:cNvPr>
          <p:cNvSpPr/>
          <p:nvPr/>
        </p:nvSpPr>
        <p:spPr>
          <a:xfrm>
            <a:off x="9345764" y="482415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6" name="Star: 5 Points 245">
            <a:extLst>
              <a:ext uri="{FF2B5EF4-FFF2-40B4-BE49-F238E27FC236}">
                <a16:creationId xmlns:a16="http://schemas.microsoft.com/office/drawing/2014/main" xmlns="" id="{B625A5A4-7B00-41F3-8718-BE98E88D08EB}"/>
              </a:ext>
            </a:extLst>
          </p:cNvPr>
          <p:cNvSpPr/>
          <p:nvPr/>
        </p:nvSpPr>
        <p:spPr>
          <a:xfrm>
            <a:off x="9098909" y="509225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7" name="Star: 5 Points 246">
            <a:extLst>
              <a:ext uri="{FF2B5EF4-FFF2-40B4-BE49-F238E27FC236}">
                <a16:creationId xmlns:a16="http://schemas.microsoft.com/office/drawing/2014/main" xmlns="" id="{19D69FFC-DE5B-4721-ADCE-79E155F81731}"/>
              </a:ext>
            </a:extLst>
          </p:cNvPr>
          <p:cNvSpPr/>
          <p:nvPr/>
        </p:nvSpPr>
        <p:spPr>
          <a:xfrm>
            <a:off x="9732724" y="4910878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8" name="Star: 5 Points 247">
            <a:extLst>
              <a:ext uri="{FF2B5EF4-FFF2-40B4-BE49-F238E27FC236}">
                <a16:creationId xmlns:a16="http://schemas.microsoft.com/office/drawing/2014/main" xmlns="" id="{3501D6C6-FF8D-4E39-BD89-CD4B982BA5A7}"/>
              </a:ext>
            </a:extLst>
          </p:cNvPr>
          <p:cNvSpPr/>
          <p:nvPr/>
        </p:nvSpPr>
        <p:spPr>
          <a:xfrm>
            <a:off x="9780657" y="531446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9" name="Star: 5 Points 248">
            <a:extLst>
              <a:ext uri="{FF2B5EF4-FFF2-40B4-BE49-F238E27FC236}">
                <a16:creationId xmlns:a16="http://schemas.microsoft.com/office/drawing/2014/main" xmlns="" id="{5D95D07B-7D9F-467F-813E-25FFB675ADB1}"/>
              </a:ext>
            </a:extLst>
          </p:cNvPr>
          <p:cNvSpPr/>
          <p:nvPr/>
        </p:nvSpPr>
        <p:spPr>
          <a:xfrm>
            <a:off x="8932244" y="439243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0" name="Star: 5 Points 249">
            <a:extLst>
              <a:ext uri="{FF2B5EF4-FFF2-40B4-BE49-F238E27FC236}">
                <a16:creationId xmlns:a16="http://schemas.microsoft.com/office/drawing/2014/main" xmlns="" id="{2ED22966-F9DC-4DBC-800D-164E1C188083}"/>
              </a:ext>
            </a:extLst>
          </p:cNvPr>
          <p:cNvSpPr/>
          <p:nvPr/>
        </p:nvSpPr>
        <p:spPr>
          <a:xfrm>
            <a:off x="9308723" y="542681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D8AD02A0-8562-4030-A239-D6E38789930D}"/>
                  </a:ext>
                </a:extLst>
              </p:cNvPr>
              <p:cNvSpPr txBox="1"/>
              <p:nvPr/>
            </p:nvSpPr>
            <p:spPr>
              <a:xfrm>
                <a:off x="10108653" y="4711299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8AD02A0-8562-4030-A239-D6E387899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8653" y="4711299"/>
                <a:ext cx="552459" cy="492443"/>
              </a:xfrm>
              <a:prstGeom prst="rect">
                <a:avLst/>
              </a:prstGeom>
              <a:blipFill>
                <a:blip r:embed="rId10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2" name="Star: 5 Points 251">
            <a:extLst>
              <a:ext uri="{FF2B5EF4-FFF2-40B4-BE49-F238E27FC236}">
                <a16:creationId xmlns:a16="http://schemas.microsoft.com/office/drawing/2014/main" xmlns="" id="{16A6CBFE-E2F0-40A8-B785-5DFCAD77082C}"/>
              </a:ext>
            </a:extLst>
          </p:cNvPr>
          <p:cNvSpPr/>
          <p:nvPr/>
        </p:nvSpPr>
        <p:spPr>
          <a:xfrm>
            <a:off x="9465448" y="5097397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3" name="Star: 5 Points 252">
            <a:extLst>
              <a:ext uri="{FF2B5EF4-FFF2-40B4-BE49-F238E27FC236}">
                <a16:creationId xmlns:a16="http://schemas.microsoft.com/office/drawing/2014/main" xmlns="" id="{D081D917-24BD-4BB8-92A2-9FBAC41A1DF5}"/>
              </a:ext>
            </a:extLst>
          </p:cNvPr>
          <p:cNvSpPr/>
          <p:nvPr/>
        </p:nvSpPr>
        <p:spPr>
          <a:xfrm>
            <a:off x="8189982" y="6024558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xmlns="" id="{69ABE909-9459-4F82-9DA9-CF6F85F09304}"/>
              </a:ext>
            </a:extLst>
          </p:cNvPr>
          <p:cNvCxnSpPr>
            <a:cxnSpLocks/>
          </p:cNvCxnSpPr>
          <p:nvPr/>
        </p:nvCxnSpPr>
        <p:spPr>
          <a:xfrm flipV="1">
            <a:off x="8351417" y="5327627"/>
            <a:ext cx="1275956" cy="87154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Star: 5 Points 254">
            <a:extLst>
              <a:ext uri="{FF2B5EF4-FFF2-40B4-BE49-F238E27FC236}">
                <a16:creationId xmlns:a16="http://schemas.microsoft.com/office/drawing/2014/main" xmlns="" id="{6F83FD12-D170-404F-B285-6A7DF974F388}"/>
              </a:ext>
            </a:extLst>
          </p:cNvPr>
          <p:cNvSpPr/>
          <p:nvPr/>
        </p:nvSpPr>
        <p:spPr>
          <a:xfrm>
            <a:off x="10072173" y="558598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6" name="Star: 5 Points 255">
            <a:extLst>
              <a:ext uri="{FF2B5EF4-FFF2-40B4-BE49-F238E27FC236}">
                <a16:creationId xmlns:a16="http://schemas.microsoft.com/office/drawing/2014/main" xmlns="" id="{17378767-457D-45F1-A18E-9C5ADD28B13C}"/>
              </a:ext>
            </a:extLst>
          </p:cNvPr>
          <p:cNvSpPr/>
          <p:nvPr/>
        </p:nvSpPr>
        <p:spPr>
          <a:xfrm>
            <a:off x="9326777" y="445455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7" name="Star: 5 Points 256">
            <a:extLst>
              <a:ext uri="{FF2B5EF4-FFF2-40B4-BE49-F238E27FC236}">
                <a16:creationId xmlns:a16="http://schemas.microsoft.com/office/drawing/2014/main" xmlns="" id="{14FEA102-EFC7-4549-9D72-1F1D39D21F4B}"/>
              </a:ext>
            </a:extLst>
          </p:cNvPr>
          <p:cNvSpPr/>
          <p:nvPr/>
        </p:nvSpPr>
        <p:spPr>
          <a:xfrm>
            <a:off x="9869119" y="580900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8" name="Star: 5 Points 257">
            <a:extLst>
              <a:ext uri="{FF2B5EF4-FFF2-40B4-BE49-F238E27FC236}">
                <a16:creationId xmlns:a16="http://schemas.microsoft.com/office/drawing/2014/main" xmlns="" id="{155F92D8-1D3B-47F5-BB0B-F3897C906B5F}"/>
              </a:ext>
            </a:extLst>
          </p:cNvPr>
          <p:cNvSpPr/>
          <p:nvPr/>
        </p:nvSpPr>
        <p:spPr>
          <a:xfrm>
            <a:off x="8198133" y="602550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xmlns="" id="{FD5867FE-7EB7-4C24-AF49-4490DAC9EC06}"/>
              </a:ext>
            </a:extLst>
          </p:cNvPr>
          <p:cNvCxnSpPr>
            <a:cxnSpLocks/>
            <a:endCxn id="239" idx="3"/>
          </p:cNvCxnSpPr>
          <p:nvPr/>
        </p:nvCxnSpPr>
        <p:spPr>
          <a:xfrm flipH="1" flipV="1">
            <a:off x="8027695" y="5591083"/>
            <a:ext cx="386786" cy="608084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Arrow: Right 262">
            <a:extLst>
              <a:ext uri="{FF2B5EF4-FFF2-40B4-BE49-F238E27FC236}">
                <a16:creationId xmlns:a16="http://schemas.microsoft.com/office/drawing/2014/main" xmlns="" id="{DBB5BE00-D306-4426-A37E-EBB9E7033FDF}"/>
              </a:ext>
            </a:extLst>
          </p:cNvPr>
          <p:cNvSpPr/>
          <p:nvPr/>
        </p:nvSpPr>
        <p:spPr>
          <a:xfrm>
            <a:off x="4736169" y="4931955"/>
            <a:ext cx="1163762" cy="406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id="{5F996C80-1289-492A-A68C-41B0A6D38E24}"/>
                  </a:ext>
                </a:extLst>
              </p:cNvPr>
              <p:cNvSpPr txBox="1"/>
              <p:nvPr/>
            </p:nvSpPr>
            <p:spPr>
              <a:xfrm>
                <a:off x="3733626" y="4566786"/>
                <a:ext cx="2966313" cy="260905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14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1400" b="0" i="1" smtClean="0">
                              <a:latin typeface="Cambria Math" panose="02040503050406030204" pitchFamily="18" charset="0"/>
                            </a:rPr>
                            <m:t>𝑑</m:t>
                          </m:r>
                        </m:e>
                        <m:sub>
                          <m:r>
                            <a:rPr lang="en-IN" sz="1400" b="0" i="1" smtClean="0">
                              <a:latin typeface="Cambria Math" panose="02040503050406030204" pitchFamily="18" charset="0"/>
                            </a:rPr>
                            <m:t>𝑤</m:t>
                          </m:r>
                        </m:sub>
                      </m:sSub>
                      <m:d>
                        <m:dPr>
                          <m:ctrlPr>
                            <a:rPr lang="en-IN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IN" sz="1400" b="1" i="1" smtClean="0">
                              <a:latin typeface="Cambria Math" panose="02040503050406030204" pitchFamily="18" charset="0"/>
                            </a:rPr>
                            <m:t>𝒂</m:t>
                          </m:r>
                          <m:r>
                            <a:rPr lang="en-IN" sz="1400" b="0" i="1" smtClean="0">
                              <a:latin typeface="Cambria Math" panose="02040503050406030204" pitchFamily="18" charset="0"/>
                            </a:rPr>
                            <m:t>,</m:t>
                          </m:r>
                          <m:r>
                            <a:rPr lang="en-IN" sz="1400" b="1" i="1" smtClean="0">
                              <a:latin typeface="Cambria Math" panose="02040503050406030204" pitchFamily="18" charset="0"/>
                            </a:rPr>
                            <m:t>𝒃</m:t>
                          </m:r>
                        </m:e>
                      </m:d>
                      <m:r>
                        <a:rPr lang="en-IN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en-IN" sz="1400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sSup>
                            <m:sSupPr>
                              <m:ctrlPr>
                                <a:rPr lang="en-I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ctrlPr>
                                    <a:rPr lang="en-IN" sz="14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en-IN" sz="1400" b="1" i="1" smtClean="0">
                                      <a:latin typeface="Cambria Math" panose="02040503050406030204" pitchFamily="18" charset="0"/>
                                    </a:rPr>
                                    <m:t>𝒂</m:t>
                                  </m:r>
                                  <m:r>
                                    <a:rPr lang="en-IN" sz="1400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r>
                                    <a:rPr lang="en-IN" sz="1400" b="1" i="1" smtClean="0">
                                      <a:latin typeface="Cambria Math" panose="02040503050406030204" pitchFamily="18" charset="0"/>
                                    </a:rPr>
                                    <m:t>𝒃</m:t>
                                  </m:r>
                                </m:e>
                              </m:d>
                            </m:e>
                            <m:sup>
                              <m:r>
                                <a:rPr lang="en-IN" sz="1400" b="0" i="1" smtClean="0">
                                  <a:latin typeface="Cambria Math" panose="02040503050406030204" pitchFamily="18" charset="0"/>
                                </a:rPr>
                                <m:t>⊤</m:t>
                              </m:r>
                            </m:sup>
                          </m:sSup>
                          <m:r>
                            <a:rPr lang="en-IN" sz="1400" b="1" i="0" smtClean="0">
                              <a:latin typeface="Cambria Math" panose="02040503050406030204" pitchFamily="18" charset="0"/>
                            </a:rPr>
                            <m:t>𝐖</m:t>
                          </m:r>
                          <m:d>
                            <m:dPr>
                              <m:ctrlPr>
                                <a:rPr lang="en-IN" sz="1400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IN" sz="1400" b="1" i="1" smtClean="0">
                                  <a:latin typeface="Cambria Math" panose="02040503050406030204" pitchFamily="18" charset="0"/>
                                </a:rPr>
                                <m:t>𝒂</m:t>
                              </m:r>
                              <m:r>
                                <a:rPr lang="en-IN" sz="1400" b="0" i="1" smtClean="0">
                                  <a:latin typeface="Cambria Math" panose="02040503050406030204" pitchFamily="18" charset="0"/>
                                </a:rPr>
                                <m:t>−</m:t>
                              </m:r>
                              <m:r>
                                <a:rPr lang="en-IN" sz="1400" b="1" i="1" smtClean="0">
                                  <a:latin typeface="Cambria Math" panose="02040503050406030204" pitchFamily="18" charset="0"/>
                                </a:rPr>
                                <m:t>𝒃</m:t>
                              </m:r>
                            </m:e>
                          </m:d>
                        </m:e>
                      </m:rad>
                    </m:oMath>
                  </m:oMathPara>
                </a14:m>
                <a:endParaRPr lang="en-IN" sz="1400" dirty="0"/>
              </a:p>
            </p:txBody>
          </p:sp>
        </mc:Choice>
        <mc:Fallback>
          <p:sp>
            <p:nvSpPr>
              <p:cNvPr id="264" name="TextBox 263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5F996C80-1289-492A-A68C-41B0A6D38E2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33626" y="4566786"/>
                <a:ext cx="2966313" cy="260905"/>
              </a:xfrm>
              <a:prstGeom prst="rect">
                <a:avLst/>
              </a:prstGeom>
              <a:blipFill>
                <a:blip r:embed="rId11" cstate="print"/>
                <a:stretch>
                  <a:fillRect b="-9302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65" name="Speech Bubble: Rectangle 264">
            <a:extLst>
              <a:ext uri="{FF2B5EF4-FFF2-40B4-BE49-F238E27FC236}">
                <a16:creationId xmlns:a16="http://schemas.microsoft.com/office/drawing/2014/main" xmlns="" id="{9EEA17EF-EC13-4972-B55F-28CEE67CA71E}"/>
              </a:ext>
            </a:extLst>
          </p:cNvPr>
          <p:cNvSpPr/>
          <p:nvPr/>
        </p:nvSpPr>
        <p:spPr>
          <a:xfrm>
            <a:off x="5480085" y="3792333"/>
            <a:ext cx="3206977" cy="562805"/>
          </a:xfrm>
          <a:prstGeom prst="wedgeRectCallout">
            <a:avLst>
              <a:gd name="adj1" fmla="val -41414"/>
              <a:gd name="adj2" fmla="val 8587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W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will be a 2x2 symmetric matrix in this case (chosen by us or learned)</a:t>
            </a:r>
          </a:p>
        </p:txBody>
      </p:sp>
      <p:pic>
        <p:nvPicPr>
          <p:cNvPr id="269" name="Picture 268">
            <a:extLst>
              <a:ext uri="{FF2B5EF4-FFF2-40B4-BE49-F238E27FC236}">
                <a16:creationId xmlns:a16="http://schemas.microsoft.com/office/drawing/2014/main" xmlns="" id="{18B38CE3-00B8-43A0-BDEF-BFD0B50CA6B3}"/>
              </a:ext>
            </a:extLst>
          </p:cNvPr>
          <p:cNvPicPr>
            <a:picLocks noChangeAspect="1"/>
          </p:cNvPicPr>
          <p:nvPr/>
        </p:nvPicPr>
        <p:blipFill>
          <a:blip r:embed="rId12" cstate="print"/>
          <a:stretch>
            <a:fillRect/>
          </a:stretch>
        </p:blipFill>
        <p:spPr>
          <a:xfrm>
            <a:off x="11029291" y="4991500"/>
            <a:ext cx="1010687" cy="965223"/>
          </a:xfrm>
          <a:prstGeom prst="rect">
            <a:avLst/>
          </a:prstGeom>
        </p:spPr>
      </p:pic>
      <p:sp>
        <p:nvSpPr>
          <p:cNvPr id="270" name="Speech Bubble: Rectangle 269">
            <a:extLst>
              <a:ext uri="{FF2B5EF4-FFF2-40B4-BE49-F238E27FC236}">
                <a16:creationId xmlns:a16="http://schemas.microsoft.com/office/drawing/2014/main" xmlns="" id="{A592A62A-0D3E-4009-A675-A2DD4B1FCC33}"/>
              </a:ext>
            </a:extLst>
          </p:cNvPr>
          <p:cNvSpPr/>
          <p:nvPr/>
        </p:nvSpPr>
        <p:spPr>
          <a:xfrm>
            <a:off x="9744167" y="3630193"/>
            <a:ext cx="2284537" cy="963128"/>
          </a:xfrm>
          <a:prstGeom prst="wedgeRectCallout">
            <a:avLst>
              <a:gd name="adj1" fmla="val 24888"/>
              <a:gd name="adj2" fmla="val 100551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 good </a:t>
            </a:r>
            <a:r>
              <a:rPr lang="en-IN" sz="1600" b="1" dirty="0">
                <a:solidFill>
                  <a:schemeClr val="tx1"/>
                </a:solidFill>
                <a:latin typeface="Abadi Extra Light" panose="020B0204020104020204" pitchFamily="34" charset="0"/>
              </a:rPr>
              <a:t>W</a:t>
            </a:r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 will help bring points from same class closer and move different classes apart</a:t>
            </a:r>
          </a:p>
        </p:txBody>
      </p:sp>
      <p:sp>
        <p:nvSpPr>
          <p:cNvPr id="274" name="Star: 5 Points 273">
            <a:extLst>
              <a:ext uri="{FF2B5EF4-FFF2-40B4-BE49-F238E27FC236}">
                <a16:creationId xmlns:a16="http://schemas.microsoft.com/office/drawing/2014/main" xmlns="" id="{4E511AB1-A45A-4918-87CA-D0E0CA837B58}"/>
              </a:ext>
            </a:extLst>
          </p:cNvPr>
          <p:cNvSpPr/>
          <p:nvPr/>
        </p:nvSpPr>
        <p:spPr>
          <a:xfrm>
            <a:off x="5355016" y="276901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52119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8381"/>
    </mc:Choice>
    <mc:Fallback>
      <p:transition spd="slow" advTm="2783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4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6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5" dur="500"/>
                                        <p:tgtEl>
                                          <p:spTgt spid="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0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5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8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7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0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3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7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3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6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5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8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1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0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3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9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2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5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6" fill="hold">
                      <p:stCondLst>
                        <p:cond delay="indefinite"/>
                      </p:stCondLst>
                      <p:childTnLst>
                        <p:par>
                          <p:cTn id="237" fill="hold">
                            <p:stCondLst>
                              <p:cond delay="0"/>
                            </p:stCondLst>
                            <p:childTnLst>
                              <p:par>
                                <p:cTn id="2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0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3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0" fill="hold">
                      <p:stCondLst>
                        <p:cond delay="indefinite"/>
                      </p:stCondLst>
                      <p:childTnLst>
                        <p:par>
                          <p:cTn id="261" fill="hold">
                            <p:stCondLst>
                              <p:cond delay="0"/>
                            </p:stCondLst>
                            <p:childTnLst>
                              <p:par>
                                <p:cTn id="26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4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0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3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2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5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8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1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4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7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0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3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6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9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2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5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8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1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4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7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0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3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6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9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2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3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5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8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1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4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7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8" fill="hold">
                      <p:stCondLst>
                        <p:cond delay="indefinite"/>
                      </p:stCondLst>
                      <p:childTnLst>
                        <p:par>
                          <p:cTn id="359" fill="hold">
                            <p:stCondLst>
                              <p:cond delay="0"/>
                            </p:stCondLst>
                            <p:childTnLst>
                              <p:par>
                                <p:cTn id="3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2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3" fill="hold">
                      <p:stCondLst>
                        <p:cond delay="indefinite"/>
                      </p:stCondLst>
                      <p:childTnLst>
                        <p:par>
                          <p:cTn id="364" fill="hold">
                            <p:stCondLst>
                              <p:cond delay="0"/>
                            </p:stCondLst>
                            <p:childTnLst>
                              <p:par>
                                <p:cTn id="36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7" dur="500"/>
                                        <p:tgtEl>
                                          <p:spTgt spid="2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0" dur="500"/>
                                        <p:tgtEl>
                                          <p:spTgt spid="2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 animBg="1"/>
      <p:bldP spid="29" grpId="0" animBg="1"/>
      <p:bldP spid="30" grpId="0" animBg="1"/>
      <p:bldP spid="36" grpId="0" animBg="1"/>
      <p:bldP spid="36" grpId="1" animBg="1"/>
      <p:bldP spid="42" grpId="0" animBg="1"/>
      <p:bldP spid="43" grpId="0" animBg="1"/>
      <p:bldP spid="44" grpId="0" animBg="1"/>
      <p:bldP spid="45" grpId="0" animBg="1"/>
      <p:bldP spid="47" grpId="0" animBg="1"/>
      <p:bldP spid="48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2" grpId="0" animBg="1"/>
      <p:bldP spid="113" grpId="0" animBg="1"/>
      <p:bldP spid="120" grpId="0" animBg="1"/>
      <p:bldP spid="121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5" grpId="0" animBg="1"/>
      <p:bldP spid="256" grpId="0" animBg="1"/>
      <p:bldP spid="257" grpId="0" animBg="1"/>
      <p:bldP spid="258" grpId="0" animBg="1"/>
      <p:bldP spid="263" grpId="0" animBg="1"/>
      <p:bldP spid="264" grpId="0" animBg="1"/>
      <p:bldP spid="265" grpId="0" animBg="1"/>
      <p:bldP spid="270" grpId="0" animBg="1"/>
      <p:bldP spid="274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0C8500F8-0687-47D3-B436-48E910CEA4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From data to distance</a:t>
            </a:r>
            <a:endParaRPr lang="en-US" dirty="0"/>
          </a:p>
        </p:txBody>
      </p:sp>
      <p:pic>
        <p:nvPicPr>
          <p:cNvPr id="4" name="Picture 4" descr="A screenshot of a cell phone&#10;&#10;Description generated with very high confidence">
            <a:extLst>
              <a:ext uri="{FF2B5EF4-FFF2-40B4-BE49-F238E27FC236}">
                <a16:creationId xmlns:a16="http://schemas.microsoft.com/office/drawing/2014/main" xmlns="" id="{6471CC52-3982-43D5-9E6A-C63DE129157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1097280" y="2349726"/>
            <a:ext cx="10058400" cy="3015375"/>
          </a:xfrm>
        </p:spPr>
      </p:pic>
      <p:sp>
        <p:nvSpPr>
          <p:cNvPr id="5" name="TextBox 4"/>
          <p:cNvSpPr txBox="1"/>
          <p:nvPr/>
        </p:nvSpPr>
        <p:spPr>
          <a:xfrm>
            <a:off x="1103870" y="5782962"/>
            <a:ext cx="804013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Nominal and ordinal values are usually converted to one-hot vector representations</a:t>
            </a:r>
          </a:p>
          <a:p>
            <a:r>
              <a:rPr lang="en-US" dirty="0" smtClean="0"/>
              <a:t>Have to be careful this representation does not cloud their meaning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60832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For ratio and interval-scaled features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21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Euclidean distance is your basic workhorse</a:t>
            </a:r>
            <a:endParaRPr lang="en-GB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Use it if you can think of nothing else</a:t>
            </a:r>
            <a:endParaRPr lang="en-GB" dirty="0">
              <a:latin typeface="Abadi Extra Light" panose="020B0204020104020204" pitchFamily="34" charset="0"/>
              <a:sym typeface="Wingdings" panose="05000000000000000000" pitchFamily="2" charset="2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  <a:sym typeface="Wingdings" panose="05000000000000000000" pitchFamily="2" charset="2"/>
              </a:rPr>
              <a:t>Squared Euclidean distance will also work fine if your features are range normalized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  <a:sym typeface="Wingdings" panose="05000000000000000000" pitchFamily="2" charset="2"/>
              </a:rPr>
              <a:t>Useful when you want to save the compute of taking square roots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Manhattan distance is also useful when time presses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Only simple additions and subtractions involved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More exotic metrics may be needed in specific situations</a:t>
            </a:r>
            <a:endParaRPr lang="en-GB" dirty="0">
              <a:latin typeface="Abadi Extra Light" panose="020B0204020104020204" pitchFamily="34" charset="0"/>
            </a:endParaRP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Read </a:t>
            </a:r>
            <a:r>
              <a:rPr lang="en-GB" dirty="0" smtClean="0">
                <a:latin typeface="Abadi Extra Light" panose="020B0204020104020204" pitchFamily="34" charset="0"/>
                <a:hlinkClick r:id="rId3"/>
              </a:rPr>
              <a:t>this</a:t>
            </a:r>
            <a:r>
              <a:rPr lang="en-GB" dirty="0" smtClean="0">
                <a:latin typeface="Abadi Extra Light" panose="020B0204020104020204" pitchFamily="34" charset="0"/>
              </a:rPr>
              <a:t> for some examples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49141084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66789"/>
    </mc:Choice>
    <mc:Fallback>
      <p:transition spd="slow" advTm="266789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xmlns="" id="{35230A27-1553-42F8-99D7-829868E13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xmlns="" id="{A772232D-B4D6-429F-B3D1-2D9891B85E0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 bwMode="ltGray">
          <a:xfrm>
            <a:off x="321564" y="320040"/>
            <a:ext cx="11548872" cy="6217920"/>
          </a:xfrm>
          <a:prstGeom prst="rect">
            <a:avLst/>
          </a:prstGeom>
          <a:solidFill>
            <a:schemeClr val="bg2"/>
          </a:solidFill>
          <a:ln w="127000" cap="sq" cmpd="thinThick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DCFBA-3265-430B-9170-A06E72E28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5030" y="963997"/>
            <a:ext cx="3254691" cy="4938361"/>
          </a:xfrm>
        </p:spPr>
        <p:txBody>
          <a:bodyPr anchor="ctr">
            <a:normAutofit/>
          </a:bodyPr>
          <a:lstStyle/>
          <a:p>
            <a:pPr algn="r"/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Similarity for binary-valued vectors</a:t>
            </a:r>
            <a:endParaRPr lang="en-US" sz="4400" dirty="0"/>
          </a:p>
        </p:txBody>
      </p: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xmlns="" id="{02CC3441-26B3-4381-B3DF-8AE3C288BC0D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CxnSpPr>
        <p:spPr>
          <a:xfrm>
            <a:off x="4650251" y="2057399"/>
            <a:ext cx="0" cy="2743200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DC3790-6378-4226-8B4F-57AA790CE2D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34882" y="963507"/>
            <a:ext cx="6135097" cy="4938851"/>
          </a:xfrm>
        </p:spPr>
        <p:txBody>
          <a:bodyPr vert="horz" lIns="0" tIns="45720" rIns="0" bIns="45720" rtlCol="0" anchor="ctr">
            <a:normAutofit/>
          </a:bodyPr>
          <a:lstStyle/>
          <a:p>
            <a:r>
              <a:rPr lang="en-US" sz="1800">
                <a:cs typeface="Calibri"/>
              </a:rPr>
              <a:t>Independent of feature type</a:t>
            </a:r>
          </a:p>
          <a:p>
            <a:r>
              <a:rPr lang="en-US" sz="1800">
                <a:cs typeface="Calibri"/>
              </a:rPr>
              <a:t>Compute the following quantities</a:t>
            </a:r>
          </a:p>
          <a:p>
            <a:pPr marL="383540" lvl="1"/>
            <a:r>
              <a:rPr lang="en-US" dirty="0">
                <a:cs typeface="Calibri"/>
              </a:rPr>
              <a:t>F01 = number of attributes where x is 0 and y is 1</a:t>
            </a:r>
          </a:p>
          <a:p>
            <a:pPr marL="383540" lvl="1"/>
            <a:r>
              <a:rPr lang="en-US" dirty="0">
                <a:ea typeface="+mn-lt"/>
                <a:cs typeface="+mn-lt"/>
              </a:rPr>
              <a:t>F10 = number of attributes where x is 1 and y is 0</a:t>
            </a:r>
          </a:p>
          <a:p>
            <a:pPr marL="383540" lvl="1"/>
            <a:r>
              <a:rPr lang="en-US" dirty="0">
                <a:ea typeface="+mn-lt"/>
                <a:cs typeface="+mn-lt"/>
              </a:rPr>
              <a:t>F00 = number of attributes where x is 0 and y is 0</a:t>
            </a:r>
          </a:p>
          <a:p>
            <a:pPr marL="383540" lvl="1"/>
            <a:r>
              <a:rPr lang="en-US" dirty="0">
                <a:ea typeface="+mn-lt"/>
                <a:cs typeface="+mn-lt"/>
              </a:rPr>
              <a:t>F11 = number of attributes where x is 1 and y is 1</a:t>
            </a:r>
          </a:p>
          <a:p>
            <a:pPr marL="0" indent="0">
              <a:buNone/>
            </a:pPr>
            <a:endParaRPr lang="en-US" sz="1800">
              <a:ea typeface="+mn-lt"/>
              <a:cs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21061708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DCFBA-3265-430B-9170-A06E72E2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For binary vectors</a:t>
            </a:r>
            <a:endParaRPr lang="en-US" dirty="0"/>
          </a:p>
        </p:txBody>
      </p:sp>
      <p:sp>
        <p:nvSpPr>
          <p:cNvPr id="6" name="Text Placeholder 5">
            <a:extLst>
              <a:ext uri="{FF2B5EF4-FFF2-40B4-BE49-F238E27FC236}">
                <a16:creationId xmlns:a16="http://schemas.microsoft.com/office/drawing/2014/main" xmlns="" id="{42EEC1AE-D4DB-4FE7-A3BB-C5A52CD651F9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>
                <a:cs typeface="Calibri"/>
              </a:rPr>
              <a:t>Simple matching coefficient</a:t>
            </a:r>
            <a:endParaRPr lang="en-US" dirty="0"/>
          </a:p>
        </p:txBody>
      </p:sp>
      <p:pic>
        <p:nvPicPr>
          <p:cNvPr id="4" name="Picture 4" descr="A close up of a clock&#10;&#10;Description generated with high confidence">
            <a:extLst>
              <a:ext uri="{FF2B5EF4-FFF2-40B4-BE49-F238E27FC236}">
                <a16:creationId xmlns:a16="http://schemas.microsoft.com/office/drawing/2014/main" xmlns="" id="{5E86396D-092B-4C2E-AB86-EEFBF5CBFDE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 cstate="print"/>
          <a:stretch>
            <a:fillRect/>
          </a:stretch>
        </p:blipFill>
        <p:spPr>
          <a:xfrm>
            <a:off x="1096963" y="3777158"/>
            <a:ext cx="4938712" cy="989609"/>
          </a:xfrm>
        </p:spPr>
      </p:pic>
      <p:sp>
        <p:nvSpPr>
          <p:cNvPr id="7" name="Text Placeholder 6">
            <a:extLst>
              <a:ext uri="{FF2B5EF4-FFF2-40B4-BE49-F238E27FC236}">
                <a16:creationId xmlns:a16="http://schemas.microsoft.com/office/drawing/2014/main" xmlns="" id="{2FF4B8F7-3EC2-4523-911D-434C1EBD182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en-US" dirty="0" err="1" smtClean="0">
                <a:cs typeface="Calibri"/>
              </a:rPr>
              <a:t>Jaccard</a:t>
            </a:r>
            <a:r>
              <a:rPr lang="en-US" dirty="0" smtClean="0">
                <a:cs typeface="Calibri"/>
              </a:rPr>
              <a:t> </a:t>
            </a:r>
            <a:r>
              <a:rPr lang="en-US" dirty="0">
                <a:cs typeface="Calibri"/>
              </a:rPr>
              <a:t>Coefficient</a:t>
            </a:r>
            <a:endParaRPr lang="en-US" dirty="0"/>
          </a:p>
        </p:txBody>
      </p:sp>
      <p:pic>
        <p:nvPicPr>
          <p:cNvPr id="9" name="Picture 9" descr="A picture containing object, clock&#10;&#10;Description generated with very high confidence">
            <a:extLst>
              <a:ext uri="{FF2B5EF4-FFF2-40B4-BE49-F238E27FC236}">
                <a16:creationId xmlns:a16="http://schemas.microsoft.com/office/drawing/2014/main" xmlns="" id="{96C3DF82-DE5A-49FF-9017-434396CD7A86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 cstate="print"/>
          <a:stretch>
            <a:fillRect/>
          </a:stretch>
        </p:blipFill>
        <p:spPr>
          <a:xfrm>
            <a:off x="6867525" y="3766609"/>
            <a:ext cx="3638550" cy="1009650"/>
          </a:xfrm>
        </p:spPr>
      </p:pic>
    </p:spTree>
    <p:extLst>
      <p:ext uri="{BB962C8B-B14F-4D97-AF65-F5344CB8AC3E}">
        <p14:creationId xmlns:p14="http://schemas.microsoft.com/office/powerpoint/2010/main" xmlns="" val="253802285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989DCFBA-3265-430B-9170-A06E72E282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For </a:t>
            </a:r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general vector representations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xmlns="" id="{88DC3790-6378-4226-8B4F-57AA790CE2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en-US" dirty="0">
                <a:cs typeface="Calibri"/>
              </a:rPr>
              <a:t>We use a cosine </a:t>
            </a:r>
            <a:r>
              <a:rPr lang="en-US" dirty="0" smtClean="0">
                <a:cs typeface="Calibri"/>
              </a:rPr>
              <a:t>similarity </a:t>
            </a:r>
            <a:r>
              <a:rPr lang="en-US" dirty="0">
                <a:cs typeface="Calibri"/>
              </a:rPr>
              <a:t>measure</a:t>
            </a:r>
          </a:p>
          <a:p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  <a:p>
            <a:r>
              <a:rPr lang="en-US" dirty="0">
                <a:cs typeface="Calibri"/>
              </a:rPr>
              <a:t>Where &lt;&gt; indicates a dot product and || || measures the distance of each vector to the </a:t>
            </a:r>
            <a:r>
              <a:rPr lang="en-US" dirty="0" smtClean="0">
                <a:cs typeface="Calibri"/>
              </a:rPr>
              <a:t>origin</a:t>
            </a:r>
          </a:p>
          <a:p>
            <a:r>
              <a:rPr lang="en-US" dirty="0" smtClean="0">
                <a:cs typeface="Calibri"/>
              </a:rPr>
              <a:t>Bigger numbers mean the two items are closer</a:t>
            </a:r>
          </a:p>
          <a:p>
            <a:r>
              <a:rPr lang="en-US" dirty="0" smtClean="0">
                <a:cs typeface="Calibri"/>
              </a:rPr>
              <a:t>Invert it to obtain a distance measure</a:t>
            </a:r>
          </a:p>
          <a:p>
            <a:pPr lvl="1"/>
            <a:r>
              <a:rPr lang="en-US" dirty="0" smtClean="0">
                <a:cs typeface="Calibri"/>
              </a:rPr>
              <a:t>Additively, multiplicatively or exponentially</a:t>
            </a:r>
            <a:endParaRPr lang="en-US" dirty="0">
              <a:cs typeface="Calibri"/>
            </a:endParaRPr>
          </a:p>
          <a:p>
            <a:endParaRPr lang="en-US" dirty="0">
              <a:cs typeface="Calibri"/>
            </a:endParaRPr>
          </a:p>
        </p:txBody>
      </p:sp>
      <p:pic>
        <p:nvPicPr>
          <p:cNvPr id="4" name="Picture 4" descr="A drawing of a person&#10;&#10;Description generated with high confidence">
            <a:extLst>
              <a:ext uri="{FF2B5EF4-FFF2-40B4-BE49-F238E27FC236}">
                <a16:creationId xmlns:a16="http://schemas.microsoft.com/office/drawing/2014/main" xmlns="" id="{38963733-7BA8-4963-A1BD-9BBAEB5BB678}"/>
              </a:ext>
            </a:extLst>
          </p:cNvPr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220633" y="2308074"/>
            <a:ext cx="3000829" cy="64528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26723181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Next Lecture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25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Hyperparameter/model selection via cross-validation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Learning with Decision Trees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5604986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6142"/>
    </mc:Choice>
    <mc:Fallback>
      <p:transition spd="slow" advTm="26142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What is Mahalanobis Distance?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3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3642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 smtClean="0">
                <a:latin typeface="Abadi Extra Light" panose="020B0204020104020204" pitchFamily="34" charset="0"/>
              </a:rPr>
              <a:t>Recall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And its generalization  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Where </a:t>
            </a:r>
            <a:r>
              <a:rPr lang="en-US" b="1" dirty="0" smtClean="0">
                <a:latin typeface="Abadi Extra Light" panose="020B0204020104020204" pitchFamily="34" charset="0"/>
              </a:rPr>
              <a:t>W </a:t>
            </a:r>
            <a:r>
              <a:rPr lang="en-US" dirty="0" smtClean="0">
                <a:latin typeface="Abadi Extra Light" panose="020B0204020104020204" pitchFamily="34" charset="0"/>
              </a:rPr>
              <a:t>is a diagonal matrix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The Mahalanobis distance further generalizes the weighted Euclidean distance</a:t>
            </a:r>
          </a:p>
          <a:p>
            <a:pPr>
              <a:buFont typeface="Wingdings" panose="05000000000000000000" pitchFamily="2" charset="2"/>
              <a:buChar char="§"/>
            </a:pPr>
            <a:endParaRPr lang="en-US" dirty="0" smtClean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US" dirty="0" smtClean="0">
                <a:latin typeface="Abadi Extra Light" panose="020B0204020104020204" pitchFamily="34" charset="0"/>
              </a:rPr>
              <a:t>Here, </a:t>
            </a:r>
            <a:r>
              <a:rPr lang="en-US" b="1" dirty="0" smtClean="0">
                <a:latin typeface="Abadi Extra Light" panose="020B0204020104020204" pitchFamily="34" charset="0"/>
              </a:rPr>
              <a:t>S </a:t>
            </a:r>
            <a:r>
              <a:rPr lang="en-US" dirty="0" smtClean="0">
                <a:latin typeface="Abadi Extra Light" panose="020B0204020104020204" pitchFamily="34" charset="0"/>
              </a:rPr>
              <a:t>is the covariance matrix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</p:txBody>
      </p:sp>
      <p:sp>
        <p:nvSpPr>
          <p:cNvPr id="84" name="Star: 5 Points 83">
            <a:extLst>
              <a:ext uri="{FF2B5EF4-FFF2-40B4-BE49-F238E27FC236}">
                <a16:creationId xmlns:a16="http://schemas.microsoft.com/office/drawing/2014/main" xmlns="" id="{231447AC-E7AA-4F4E-95C5-5170B81E742D}"/>
              </a:ext>
            </a:extLst>
          </p:cNvPr>
          <p:cNvSpPr/>
          <p:nvPr/>
        </p:nvSpPr>
        <p:spPr>
          <a:xfrm>
            <a:off x="883787" y="433490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xmlns="" id="{0C2D6E52-C223-4715-AB59-A9B1330AD2D8}"/>
              </a:ext>
            </a:extLst>
          </p:cNvPr>
          <p:cNvSpPr/>
          <p:nvPr/>
        </p:nvSpPr>
        <p:spPr>
          <a:xfrm>
            <a:off x="1207637" y="466782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xmlns="" id="{4AD0862D-CB6F-4C6C-9368-427B72D0AFA6}"/>
              </a:ext>
            </a:extLst>
          </p:cNvPr>
          <p:cNvSpPr/>
          <p:nvPr/>
        </p:nvSpPr>
        <p:spPr>
          <a:xfrm>
            <a:off x="443732" y="414189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xmlns="" id="{76BFEA7F-04EF-412E-9AFF-3289AB999D15}"/>
              </a:ext>
            </a:extLst>
          </p:cNvPr>
          <p:cNvSpPr/>
          <p:nvPr/>
        </p:nvSpPr>
        <p:spPr>
          <a:xfrm>
            <a:off x="2186729" y="565702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xmlns="" id="{A278FF72-6345-4BA8-9AD8-B70660B5F6E3}"/>
              </a:ext>
            </a:extLst>
          </p:cNvPr>
          <p:cNvSpPr/>
          <p:nvPr/>
        </p:nvSpPr>
        <p:spPr>
          <a:xfrm>
            <a:off x="1179778" y="528820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xmlns="" id="{6A35B9BF-3B2E-4F2E-B168-3D20D63878A2}"/>
              </a:ext>
            </a:extLst>
          </p:cNvPr>
          <p:cNvSpPr/>
          <p:nvPr/>
        </p:nvSpPr>
        <p:spPr>
          <a:xfrm>
            <a:off x="2139563" y="593742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0" name="Star: 5 Points 89">
            <a:extLst>
              <a:ext uri="{FF2B5EF4-FFF2-40B4-BE49-F238E27FC236}">
                <a16:creationId xmlns:a16="http://schemas.microsoft.com/office/drawing/2014/main" xmlns="" id="{E340769A-B4AB-41E3-859E-5230854F3069}"/>
              </a:ext>
            </a:extLst>
          </p:cNvPr>
          <p:cNvSpPr/>
          <p:nvPr/>
        </p:nvSpPr>
        <p:spPr>
          <a:xfrm>
            <a:off x="1706873" y="509632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1" name="Star: 5 Points 90">
            <a:extLst>
              <a:ext uri="{FF2B5EF4-FFF2-40B4-BE49-F238E27FC236}">
                <a16:creationId xmlns:a16="http://schemas.microsoft.com/office/drawing/2014/main" xmlns="" id="{73802B70-75C5-4F65-99D4-CCA8294CDBD0}"/>
              </a:ext>
            </a:extLst>
          </p:cNvPr>
          <p:cNvSpPr/>
          <p:nvPr/>
        </p:nvSpPr>
        <p:spPr>
          <a:xfrm>
            <a:off x="2002607" y="5368687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2" name="Star: 5 Points 91">
            <a:extLst>
              <a:ext uri="{FF2B5EF4-FFF2-40B4-BE49-F238E27FC236}">
                <a16:creationId xmlns:a16="http://schemas.microsoft.com/office/drawing/2014/main" xmlns="" id="{2763E253-46D1-4E3B-ABB7-0FB1052DAA8D}"/>
              </a:ext>
            </a:extLst>
          </p:cNvPr>
          <p:cNvSpPr/>
          <p:nvPr/>
        </p:nvSpPr>
        <p:spPr>
          <a:xfrm>
            <a:off x="561706" y="457446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3" name="Star: 5 Points 92">
            <a:extLst>
              <a:ext uri="{FF2B5EF4-FFF2-40B4-BE49-F238E27FC236}">
                <a16:creationId xmlns:a16="http://schemas.microsoft.com/office/drawing/2014/main" xmlns="" id="{A19CE946-6731-482A-8992-133909FF1DDC}"/>
              </a:ext>
            </a:extLst>
          </p:cNvPr>
          <p:cNvSpPr/>
          <p:nvPr/>
        </p:nvSpPr>
        <p:spPr>
          <a:xfrm>
            <a:off x="1555646" y="543514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4" name="Star: 5 Points 93">
            <a:extLst>
              <a:ext uri="{FF2B5EF4-FFF2-40B4-BE49-F238E27FC236}">
                <a16:creationId xmlns:a16="http://schemas.microsoft.com/office/drawing/2014/main" xmlns="" id="{3E8E075E-F7F9-48C1-A5A7-155E73203E01}"/>
              </a:ext>
            </a:extLst>
          </p:cNvPr>
          <p:cNvSpPr/>
          <p:nvPr/>
        </p:nvSpPr>
        <p:spPr>
          <a:xfrm>
            <a:off x="851206" y="494392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5" name="Star: 5 Points 94">
            <a:extLst>
              <a:ext uri="{FF2B5EF4-FFF2-40B4-BE49-F238E27FC236}">
                <a16:creationId xmlns:a16="http://schemas.microsoft.com/office/drawing/2014/main" xmlns="" id="{6112D74A-8294-4B62-9533-1489B3FD6711}"/>
              </a:ext>
            </a:extLst>
          </p:cNvPr>
          <p:cNvSpPr/>
          <p:nvPr/>
        </p:nvSpPr>
        <p:spPr>
          <a:xfrm>
            <a:off x="1760050" y="572012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6" name="Star: 5 Points 95">
            <a:extLst>
              <a:ext uri="{FF2B5EF4-FFF2-40B4-BE49-F238E27FC236}">
                <a16:creationId xmlns:a16="http://schemas.microsoft.com/office/drawing/2014/main" xmlns="" id="{72DE4596-96CE-4A37-BA31-A05A68EBD842}"/>
              </a:ext>
            </a:extLst>
          </p:cNvPr>
          <p:cNvSpPr/>
          <p:nvPr/>
        </p:nvSpPr>
        <p:spPr>
          <a:xfrm>
            <a:off x="3073372" y="54386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97" name="Star: 5 Points 96">
            <a:extLst>
              <a:ext uri="{FF2B5EF4-FFF2-40B4-BE49-F238E27FC236}">
                <a16:creationId xmlns:a16="http://schemas.microsoft.com/office/drawing/2014/main" xmlns="" id="{62083D67-A3E0-4DE3-9A12-ABDC724FC5E9}"/>
              </a:ext>
            </a:extLst>
          </p:cNvPr>
          <p:cNvSpPr/>
          <p:nvPr/>
        </p:nvSpPr>
        <p:spPr>
          <a:xfrm>
            <a:off x="2432443" y="505789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8" name="Star: 5 Points 97">
            <a:extLst>
              <a:ext uri="{FF2B5EF4-FFF2-40B4-BE49-F238E27FC236}">
                <a16:creationId xmlns:a16="http://schemas.microsoft.com/office/drawing/2014/main" xmlns="" id="{A359FB1C-59A6-42EE-9DA4-C1E7E246DF3D}"/>
              </a:ext>
            </a:extLst>
          </p:cNvPr>
          <p:cNvSpPr/>
          <p:nvPr/>
        </p:nvSpPr>
        <p:spPr>
          <a:xfrm>
            <a:off x="3659410" y="54386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9" name="Star: 5 Points 98">
            <a:extLst>
              <a:ext uri="{FF2B5EF4-FFF2-40B4-BE49-F238E27FC236}">
                <a16:creationId xmlns:a16="http://schemas.microsoft.com/office/drawing/2014/main" xmlns="" id="{DF6D4B37-6EDE-4634-AFB1-B3E42B829BA8}"/>
              </a:ext>
            </a:extLst>
          </p:cNvPr>
          <p:cNvSpPr/>
          <p:nvPr/>
        </p:nvSpPr>
        <p:spPr>
          <a:xfrm>
            <a:off x="3003368" y="510276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0" name="Star: 5 Points 99">
            <a:extLst>
              <a:ext uri="{FF2B5EF4-FFF2-40B4-BE49-F238E27FC236}">
                <a16:creationId xmlns:a16="http://schemas.microsoft.com/office/drawing/2014/main" xmlns="" id="{2942BA6C-A928-4527-A2EF-018CB1066CFB}"/>
              </a:ext>
            </a:extLst>
          </p:cNvPr>
          <p:cNvSpPr/>
          <p:nvPr/>
        </p:nvSpPr>
        <p:spPr>
          <a:xfrm>
            <a:off x="2756611" y="534545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1" name="Star: 5 Points 100">
            <a:extLst>
              <a:ext uri="{FF2B5EF4-FFF2-40B4-BE49-F238E27FC236}">
                <a16:creationId xmlns:a16="http://schemas.microsoft.com/office/drawing/2014/main" xmlns="" id="{50FAEEB8-3D9D-42D7-912F-627DA86143B4}"/>
              </a:ext>
            </a:extLst>
          </p:cNvPr>
          <p:cNvSpPr/>
          <p:nvPr/>
        </p:nvSpPr>
        <p:spPr>
          <a:xfrm>
            <a:off x="3261254" y="523588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2" name="Star: 5 Points 101">
            <a:extLst>
              <a:ext uri="{FF2B5EF4-FFF2-40B4-BE49-F238E27FC236}">
                <a16:creationId xmlns:a16="http://schemas.microsoft.com/office/drawing/2014/main" xmlns="" id="{F2954371-C15B-45AC-9D81-3C59A5A8DBA0}"/>
              </a:ext>
            </a:extLst>
          </p:cNvPr>
          <p:cNvSpPr/>
          <p:nvPr/>
        </p:nvSpPr>
        <p:spPr>
          <a:xfrm>
            <a:off x="3402758" y="510026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3" name="Star: 5 Points 102">
            <a:extLst>
              <a:ext uri="{FF2B5EF4-FFF2-40B4-BE49-F238E27FC236}">
                <a16:creationId xmlns:a16="http://schemas.microsoft.com/office/drawing/2014/main" xmlns="" id="{02307644-C25A-45B0-943F-893AC7EB2BC3}"/>
              </a:ext>
            </a:extLst>
          </p:cNvPr>
          <p:cNvSpPr/>
          <p:nvPr/>
        </p:nvSpPr>
        <p:spPr>
          <a:xfrm>
            <a:off x="2460774" y="471744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4" name="Star: 5 Points 103">
            <a:extLst>
              <a:ext uri="{FF2B5EF4-FFF2-40B4-BE49-F238E27FC236}">
                <a16:creationId xmlns:a16="http://schemas.microsoft.com/office/drawing/2014/main" xmlns="" id="{32503E21-F352-4332-BBBB-5EE07EBEA0D0}"/>
              </a:ext>
            </a:extLst>
          </p:cNvPr>
          <p:cNvSpPr/>
          <p:nvPr/>
        </p:nvSpPr>
        <p:spPr>
          <a:xfrm>
            <a:off x="3237377" y="5762884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id="{36644043-090B-4E76-9F5A-DFDE1272A6F8}"/>
                  </a:ext>
                </a:extLst>
              </p:cNvPr>
              <p:cNvSpPr txBox="1"/>
              <p:nvPr/>
            </p:nvSpPr>
            <p:spPr>
              <a:xfrm>
                <a:off x="1503628" y="4657711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105" name="TextBox 104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36644043-090B-4E76-9F5A-DFDE1272A6F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03628" y="4657711"/>
                <a:ext cx="552459" cy="492443"/>
              </a:xfrm>
              <a:prstGeom prst="rect">
                <a:avLst/>
              </a:prstGeom>
              <a:blipFill>
                <a:blip r:embed="rId3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xmlns="" Requires="a14"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id="{A7758EC5-7772-4FCB-A0DB-6487B93AB580}"/>
                  </a:ext>
                </a:extLst>
              </p:cNvPr>
              <p:cNvSpPr txBox="1"/>
              <p:nvPr/>
            </p:nvSpPr>
            <p:spPr>
              <a:xfrm>
                <a:off x="3637183" y="5036303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106" name="TextBox 105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A7758EC5-7772-4FCB-A0DB-6487B93AB58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7183" y="5036303"/>
                <a:ext cx="552459" cy="492443"/>
              </a:xfrm>
              <a:prstGeom prst="rect">
                <a:avLst/>
              </a:prstGeom>
              <a:blipFill>
                <a:blip r:embed="rId4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Star: 5 Points 106">
            <a:extLst>
              <a:ext uri="{FF2B5EF4-FFF2-40B4-BE49-F238E27FC236}">
                <a16:creationId xmlns:a16="http://schemas.microsoft.com/office/drawing/2014/main" xmlns="" id="{D6DEA433-90B5-4021-A28D-6BAAA1D34B93}"/>
              </a:ext>
            </a:extLst>
          </p:cNvPr>
          <p:cNvSpPr/>
          <p:nvPr/>
        </p:nvSpPr>
        <p:spPr>
          <a:xfrm>
            <a:off x="3250524" y="5351070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8" name="Star: 5 Points 107">
            <a:extLst>
              <a:ext uri="{FF2B5EF4-FFF2-40B4-BE49-F238E27FC236}">
                <a16:creationId xmlns:a16="http://schemas.microsoft.com/office/drawing/2014/main" xmlns="" id="{A3E7B40F-1993-4B15-B644-3C39C1EE991D}"/>
              </a:ext>
            </a:extLst>
          </p:cNvPr>
          <p:cNvSpPr/>
          <p:nvPr/>
        </p:nvSpPr>
        <p:spPr>
          <a:xfrm>
            <a:off x="1245710" y="5012105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9" name="Star: 5 Points 108">
            <a:extLst>
              <a:ext uri="{FF2B5EF4-FFF2-40B4-BE49-F238E27FC236}">
                <a16:creationId xmlns:a16="http://schemas.microsoft.com/office/drawing/2014/main" xmlns="" id="{7E1BFBC4-4A1B-4AA2-8075-CEA39D4B4EB2}"/>
              </a:ext>
            </a:extLst>
          </p:cNvPr>
          <p:cNvSpPr/>
          <p:nvPr/>
        </p:nvSpPr>
        <p:spPr>
          <a:xfrm>
            <a:off x="2505164" y="6059616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110" name="Straight Connector 109">
            <a:extLst>
              <a:ext uri="{FF2B5EF4-FFF2-40B4-BE49-F238E27FC236}">
                <a16:creationId xmlns:a16="http://schemas.microsoft.com/office/drawing/2014/main" xmlns="" id="{023AC3D3-AB5D-4AA3-9924-30EE682AA13A}"/>
              </a:ext>
            </a:extLst>
          </p:cNvPr>
          <p:cNvCxnSpPr>
            <a:cxnSpLocks/>
          </p:cNvCxnSpPr>
          <p:nvPr/>
        </p:nvCxnSpPr>
        <p:spPr>
          <a:xfrm flipH="1" flipV="1">
            <a:off x="1413962" y="5181265"/>
            <a:ext cx="1264506" cy="1083992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1" name="Straight Connector 110">
            <a:extLst>
              <a:ext uri="{FF2B5EF4-FFF2-40B4-BE49-F238E27FC236}">
                <a16:creationId xmlns:a16="http://schemas.microsoft.com/office/drawing/2014/main" xmlns="" id="{E27986DF-6F89-4913-BEC2-F49E7A4C7714}"/>
              </a:ext>
            </a:extLst>
          </p:cNvPr>
          <p:cNvCxnSpPr>
            <a:cxnSpLocks/>
          </p:cNvCxnSpPr>
          <p:nvPr/>
        </p:nvCxnSpPr>
        <p:spPr>
          <a:xfrm flipV="1">
            <a:off x="2656956" y="5538186"/>
            <a:ext cx="723095" cy="727072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2" name="Star: 5 Points 111">
            <a:extLst>
              <a:ext uri="{FF2B5EF4-FFF2-40B4-BE49-F238E27FC236}">
                <a16:creationId xmlns:a16="http://schemas.microsoft.com/office/drawing/2014/main" xmlns="" id="{49EFC573-D561-4981-8E08-55E8526A6181}"/>
              </a:ext>
            </a:extLst>
          </p:cNvPr>
          <p:cNvSpPr/>
          <p:nvPr/>
        </p:nvSpPr>
        <p:spPr>
          <a:xfrm>
            <a:off x="3974619" y="572299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3" name="Star: 5 Points 112">
            <a:extLst>
              <a:ext uri="{FF2B5EF4-FFF2-40B4-BE49-F238E27FC236}">
                <a16:creationId xmlns:a16="http://schemas.microsoft.com/office/drawing/2014/main" xmlns="" id="{464EFFDB-8B89-4A10-AA16-1EDB6CA1E905}"/>
              </a:ext>
            </a:extLst>
          </p:cNvPr>
          <p:cNvSpPr/>
          <p:nvPr/>
        </p:nvSpPr>
        <p:spPr>
          <a:xfrm>
            <a:off x="2855307" y="477955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0" name="Star: 5 Points 119">
            <a:extLst>
              <a:ext uri="{FF2B5EF4-FFF2-40B4-BE49-F238E27FC236}">
                <a16:creationId xmlns:a16="http://schemas.microsoft.com/office/drawing/2014/main" xmlns="" id="{19913596-E30E-42F8-BFEC-48E67BDCBFB4}"/>
              </a:ext>
            </a:extLst>
          </p:cNvPr>
          <p:cNvSpPr/>
          <p:nvPr/>
        </p:nvSpPr>
        <p:spPr>
          <a:xfrm>
            <a:off x="3620312" y="5845482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21" name="Star: 5 Points 120">
            <a:extLst>
              <a:ext uri="{FF2B5EF4-FFF2-40B4-BE49-F238E27FC236}">
                <a16:creationId xmlns:a16="http://schemas.microsoft.com/office/drawing/2014/main" xmlns="" id="{E4DF5124-15D4-4E56-B933-649CAE906F8F}"/>
              </a:ext>
            </a:extLst>
          </p:cNvPr>
          <p:cNvSpPr/>
          <p:nvPr/>
        </p:nvSpPr>
        <p:spPr>
          <a:xfrm>
            <a:off x="2505164" y="605414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04" name="Straight Arrow Connector 203">
            <a:extLst>
              <a:ext uri="{FF2B5EF4-FFF2-40B4-BE49-F238E27FC236}">
                <a16:creationId xmlns:a16="http://schemas.microsoft.com/office/drawing/2014/main" xmlns="" id="{A06F5AEE-C42B-49A6-8730-26784C559880}"/>
              </a:ext>
            </a:extLst>
          </p:cNvPr>
          <p:cNvCxnSpPr>
            <a:cxnSpLocks/>
          </p:cNvCxnSpPr>
          <p:nvPr/>
        </p:nvCxnSpPr>
        <p:spPr>
          <a:xfrm flipV="1">
            <a:off x="239635" y="3955281"/>
            <a:ext cx="0" cy="254443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9" name="Straight Arrow Connector 218">
            <a:extLst>
              <a:ext uri="{FF2B5EF4-FFF2-40B4-BE49-F238E27FC236}">
                <a16:creationId xmlns:a16="http://schemas.microsoft.com/office/drawing/2014/main" xmlns="" id="{E414FC16-7743-4F44-BF18-3DF28E8A413A}"/>
              </a:ext>
            </a:extLst>
          </p:cNvPr>
          <p:cNvCxnSpPr>
            <a:cxnSpLocks/>
          </p:cNvCxnSpPr>
          <p:nvPr/>
        </p:nvCxnSpPr>
        <p:spPr>
          <a:xfrm flipV="1">
            <a:off x="198020" y="6499717"/>
            <a:ext cx="4206935" cy="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2" name="Straight Arrow Connector 221">
            <a:extLst>
              <a:ext uri="{FF2B5EF4-FFF2-40B4-BE49-F238E27FC236}">
                <a16:creationId xmlns:a16="http://schemas.microsoft.com/office/drawing/2014/main" xmlns="" id="{9A18C0FC-06E4-457C-9F03-D188DF62C998}"/>
              </a:ext>
            </a:extLst>
          </p:cNvPr>
          <p:cNvCxnSpPr>
            <a:cxnSpLocks/>
          </p:cNvCxnSpPr>
          <p:nvPr/>
        </p:nvCxnSpPr>
        <p:spPr>
          <a:xfrm flipV="1">
            <a:off x="5895510" y="4525598"/>
            <a:ext cx="1333198" cy="1954949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5" name="Straight Arrow Connector 224">
            <a:extLst>
              <a:ext uri="{FF2B5EF4-FFF2-40B4-BE49-F238E27FC236}">
                <a16:creationId xmlns:a16="http://schemas.microsoft.com/office/drawing/2014/main" xmlns="" id="{09CE0BF2-7F03-4647-B061-7AEF3A2C0400}"/>
              </a:ext>
            </a:extLst>
          </p:cNvPr>
          <p:cNvCxnSpPr>
            <a:cxnSpLocks/>
          </p:cNvCxnSpPr>
          <p:nvPr/>
        </p:nvCxnSpPr>
        <p:spPr>
          <a:xfrm>
            <a:off x="5884385" y="6480547"/>
            <a:ext cx="4535792" cy="39481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7" name="Star: 5 Points 226">
            <a:extLst>
              <a:ext uri="{FF2B5EF4-FFF2-40B4-BE49-F238E27FC236}">
                <a16:creationId xmlns:a16="http://schemas.microsoft.com/office/drawing/2014/main" xmlns="" id="{B5558604-5BCD-4351-8636-0B924892E959}"/>
              </a:ext>
            </a:extLst>
          </p:cNvPr>
          <p:cNvSpPr/>
          <p:nvPr/>
        </p:nvSpPr>
        <p:spPr>
          <a:xfrm>
            <a:off x="8079672" y="4433066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28" name="Star: 5 Points 227">
            <a:extLst>
              <a:ext uri="{FF2B5EF4-FFF2-40B4-BE49-F238E27FC236}">
                <a16:creationId xmlns:a16="http://schemas.microsoft.com/office/drawing/2014/main" xmlns="" id="{E86978EA-8EB2-4586-96F4-5E9604B0CCA0}"/>
              </a:ext>
            </a:extLst>
          </p:cNvPr>
          <p:cNvSpPr/>
          <p:nvPr/>
        </p:nvSpPr>
        <p:spPr>
          <a:xfrm>
            <a:off x="8089545" y="480461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29" name="Star: 5 Points 228">
            <a:extLst>
              <a:ext uri="{FF2B5EF4-FFF2-40B4-BE49-F238E27FC236}">
                <a16:creationId xmlns:a16="http://schemas.microsoft.com/office/drawing/2014/main" xmlns="" id="{D2B421FF-B442-4383-B8CC-9B37C64E31EB}"/>
              </a:ext>
            </a:extLst>
          </p:cNvPr>
          <p:cNvSpPr/>
          <p:nvPr/>
        </p:nvSpPr>
        <p:spPr>
          <a:xfrm>
            <a:off x="7836082" y="473368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0" name="Star: 5 Points 229">
            <a:extLst>
              <a:ext uri="{FF2B5EF4-FFF2-40B4-BE49-F238E27FC236}">
                <a16:creationId xmlns:a16="http://schemas.microsoft.com/office/drawing/2014/main" xmlns="" id="{CD752FB0-C9F5-40DF-8CC3-54ACCAA5BB0C}"/>
              </a:ext>
            </a:extLst>
          </p:cNvPr>
          <p:cNvSpPr/>
          <p:nvPr/>
        </p:nvSpPr>
        <p:spPr>
          <a:xfrm>
            <a:off x="7310046" y="5371300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1" name="Star: 5 Points 230">
            <a:extLst>
              <a:ext uri="{FF2B5EF4-FFF2-40B4-BE49-F238E27FC236}">
                <a16:creationId xmlns:a16="http://schemas.microsoft.com/office/drawing/2014/main" xmlns="" id="{C53E15E3-69B4-4161-A498-9394DE81CBD4}"/>
              </a:ext>
            </a:extLst>
          </p:cNvPr>
          <p:cNvSpPr/>
          <p:nvPr/>
        </p:nvSpPr>
        <p:spPr>
          <a:xfrm>
            <a:off x="7682210" y="5683231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2" name="Star: 5 Points 231">
            <a:extLst>
              <a:ext uri="{FF2B5EF4-FFF2-40B4-BE49-F238E27FC236}">
                <a16:creationId xmlns:a16="http://schemas.microsoft.com/office/drawing/2014/main" xmlns="" id="{24223205-4CE8-421E-BAD5-95DE0B4D8B89}"/>
              </a:ext>
            </a:extLst>
          </p:cNvPr>
          <p:cNvSpPr/>
          <p:nvPr/>
        </p:nvSpPr>
        <p:spPr>
          <a:xfrm>
            <a:off x="8092584" y="517617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3" name="Star: 5 Points 232">
            <a:extLst>
              <a:ext uri="{FF2B5EF4-FFF2-40B4-BE49-F238E27FC236}">
                <a16:creationId xmlns:a16="http://schemas.microsoft.com/office/drawing/2014/main" xmlns="" id="{81C6BC13-446F-4A30-9E7F-4FF4A8E96A56}"/>
              </a:ext>
            </a:extLst>
          </p:cNvPr>
          <p:cNvSpPr/>
          <p:nvPr/>
        </p:nvSpPr>
        <p:spPr>
          <a:xfrm>
            <a:off x="7768334" y="5991452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4" name="Star: 5 Points 233">
            <a:extLst>
              <a:ext uri="{FF2B5EF4-FFF2-40B4-BE49-F238E27FC236}">
                <a16:creationId xmlns:a16="http://schemas.microsoft.com/office/drawing/2014/main" xmlns="" id="{49D685E2-6CEE-4098-9ADF-148FB375B58C}"/>
              </a:ext>
            </a:extLst>
          </p:cNvPr>
          <p:cNvSpPr/>
          <p:nvPr/>
        </p:nvSpPr>
        <p:spPr>
          <a:xfrm>
            <a:off x="7578164" y="4541715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5" name="Star: 5 Points 234">
            <a:extLst>
              <a:ext uri="{FF2B5EF4-FFF2-40B4-BE49-F238E27FC236}">
                <a16:creationId xmlns:a16="http://schemas.microsoft.com/office/drawing/2014/main" xmlns="" id="{B9E71AE2-EA7B-4BF4-8109-D9DC2CC77ED5}"/>
              </a:ext>
            </a:extLst>
          </p:cNvPr>
          <p:cNvSpPr/>
          <p:nvPr/>
        </p:nvSpPr>
        <p:spPr>
          <a:xfrm>
            <a:off x="7310046" y="5847709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6" name="Star: 5 Points 235">
            <a:extLst>
              <a:ext uri="{FF2B5EF4-FFF2-40B4-BE49-F238E27FC236}">
                <a16:creationId xmlns:a16="http://schemas.microsoft.com/office/drawing/2014/main" xmlns="" id="{393FBF6A-B570-4FE7-9E9C-4F2109066E80}"/>
              </a:ext>
            </a:extLst>
          </p:cNvPr>
          <p:cNvSpPr/>
          <p:nvPr/>
        </p:nvSpPr>
        <p:spPr>
          <a:xfrm>
            <a:off x="7578164" y="4970748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7" name="Star: 5 Points 236">
            <a:extLst>
              <a:ext uri="{FF2B5EF4-FFF2-40B4-BE49-F238E27FC236}">
                <a16:creationId xmlns:a16="http://schemas.microsoft.com/office/drawing/2014/main" xmlns="" id="{F3ACCE92-2A92-4489-A92C-392E6B3D0FC5}"/>
              </a:ext>
            </a:extLst>
          </p:cNvPr>
          <p:cNvSpPr/>
          <p:nvPr/>
        </p:nvSpPr>
        <p:spPr>
          <a:xfrm>
            <a:off x="7971388" y="5617583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id="{874635BD-D2AA-4F52-870C-273B6175D8B7}"/>
                  </a:ext>
                </a:extLst>
              </p:cNvPr>
              <p:cNvSpPr txBox="1"/>
              <p:nvPr/>
            </p:nvSpPr>
            <p:spPr>
              <a:xfrm>
                <a:off x="7306389" y="4976556"/>
                <a:ext cx="552459" cy="492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38" name="TextBox 23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874635BD-D2AA-4F52-870C-273B6175D8B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06389" y="4976556"/>
                <a:ext cx="552459" cy="492443"/>
              </a:xfrm>
              <a:prstGeom prst="rect">
                <a:avLst/>
              </a:prstGeom>
              <a:blipFill>
                <a:blip r:embed="rId5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39" name="Star: 5 Points 238">
            <a:extLst>
              <a:ext uri="{FF2B5EF4-FFF2-40B4-BE49-F238E27FC236}">
                <a16:creationId xmlns:a16="http://schemas.microsoft.com/office/drawing/2014/main" xmlns="" id="{5CCD69C2-1E30-4452-96FD-DD64153642B7}"/>
              </a:ext>
            </a:extLst>
          </p:cNvPr>
          <p:cNvSpPr/>
          <p:nvPr/>
        </p:nvSpPr>
        <p:spPr>
          <a:xfrm>
            <a:off x="7765695" y="5286284"/>
            <a:ext cx="323850" cy="304800"/>
          </a:xfrm>
          <a:prstGeom prst="star5">
            <a:avLst/>
          </a:prstGeom>
          <a:solidFill>
            <a:srgbClr val="FF000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2" name="Star: 5 Points 241">
            <a:extLst>
              <a:ext uri="{FF2B5EF4-FFF2-40B4-BE49-F238E27FC236}">
                <a16:creationId xmlns:a16="http://schemas.microsoft.com/office/drawing/2014/main" xmlns="" id="{F4FD1D2E-5264-4A22-A383-9FA82E8941C6}"/>
              </a:ext>
            </a:extLst>
          </p:cNvPr>
          <p:cNvSpPr/>
          <p:nvPr/>
        </p:nvSpPr>
        <p:spPr>
          <a:xfrm>
            <a:off x="9544842" y="5113685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43" name="Star: 5 Points 242">
            <a:extLst>
              <a:ext uri="{FF2B5EF4-FFF2-40B4-BE49-F238E27FC236}">
                <a16:creationId xmlns:a16="http://schemas.microsoft.com/office/drawing/2014/main" xmlns="" id="{6093AD45-FED2-4819-9E5E-16C43E8F4223}"/>
              </a:ext>
            </a:extLst>
          </p:cNvPr>
          <p:cNvSpPr/>
          <p:nvPr/>
        </p:nvSpPr>
        <p:spPr>
          <a:xfrm>
            <a:off x="8903913" y="473288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4" name="Star: 5 Points 243">
            <a:extLst>
              <a:ext uri="{FF2B5EF4-FFF2-40B4-BE49-F238E27FC236}">
                <a16:creationId xmlns:a16="http://schemas.microsoft.com/office/drawing/2014/main" xmlns="" id="{4D4B26A3-14DA-4625-9695-597008660A88}"/>
              </a:ext>
            </a:extLst>
          </p:cNvPr>
          <p:cNvSpPr/>
          <p:nvPr/>
        </p:nvSpPr>
        <p:spPr>
          <a:xfrm>
            <a:off x="9615999" y="5655383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5" name="Star: 5 Points 244">
            <a:extLst>
              <a:ext uri="{FF2B5EF4-FFF2-40B4-BE49-F238E27FC236}">
                <a16:creationId xmlns:a16="http://schemas.microsoft.com/office/drawing/2014/main" xmlns="" id="{BE50B234-BB4E-41D6-9E8A-F818BC4186FD}"/>
              </a:ext>
            </a:extLst>
          </p:cNvPr>
          <p:cNvSpPr/>
          <p:nvPr/>
        </p:nvSpPr>
        <p:spPr>
          <a:xfrm>
            <a:off x="9345764" y="482415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6" name="Star: 5 Points 245">
            <a:extLst>
              <a:ext uri="{FF2B5EF4-FFF2-40B4-BE49-F238E27FC236}">
                <a16:creationId xmlns:a16="http://schemas.microsoft.com/office/drawing/2014/main" xmlns="" id="{B625A5A4-7B00-41F3-8718-BE98E88D08EB}"/>
              </a:ext>
            </a:extLst>
          </p:cNvPr>
          <p:cNvSpPr/>
          <p:nvPr/>
        </p:nvSpPr>
        <p:spPr>
          <a:xfrm>
            <a:off x="9098909" y="509225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7" name="Star: 5 Points 246">
            <a:extLst>
              <a:ext uri="{FF2B5EF4-FFF2-40B4-BE49-F238E27FC236}">
                <a16:creationId xmlns:a16="http://schemas.microsoft.com/office/drawing/2014/main" xmlns="" id="{19D69FFC-DE5B-4721-ADCE-79E155F81731}"/>
              </a:ext>
            </a:extLst>
          </p:cNvPr>
          <p:cNvSpPr/>
          <p:nvPr/>
        </p:nvSpPr>
        <p:spPr>
          <a:xfrm>
            <a:off x="9732724" y="4910878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8" name="Star: 5 Points 247">
            <a:extLst>
              <a:ext uri="{FF2B5EF4-FFF2-40B4-BE49-F238E27FC236}">
                <a16:creationId xmlns:a16="http://schemas.microsoft.com/office/drawing/2014/main" xmlns="" id="{3501D6C6-FF8D-4E39-BD89-CD4B982BA5A7}"/>
              </a:ext>
            </a:extLst>
          </p:cNvPr>
          <p:cNvSpPr/>
          <p:nvPr/>
        </p:nvSpPr>
        <p:spPr>
          <a:xfrm>
            <a:off x="9780657" y="5314460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9" name="Star: 5 Points 248">
            <a:extLst>
              <a:ext uri="{FF2B5EF4-FFF2-40B4-BE49-F238E27FC236}">
                <a16:creationId xmlns:a16="http://schemas.microsoft.com/office/drawing/2014/main" xmlns="" id="{5D95D07B-7D9F-467F-813E-25FFB675ADB1}"/>
              </a:ext>
            </a:extLst>
          </p:cNvPr>
          <p:cNvSpPr/>
          <p:nvPr/>
        </p:nvSpPr>
        <p:spPr>
          <a:xfrm>
            <a:off x="8932244" y="4392439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0" name="Star: 5 Points 249">
            <a:extLst>
              <a:ext uri="{FF2B5EF4-FFF2-40B4-BE49-F238E27FC236}">
                <a16:creationId xmlns:a16="http://schemas.microsoft.com/office/drawing/2014/main" xmlns="" id="{2ED22966-F9DC-4DBC-800D-164E1C188083}"/>
              </a:ext>
            </a:extLst>
          </p:cNvPr>
          <p:cNvSpPr/>
          <p:nvPr/>
        </p:nvSpPr>
        <p:spPr>
          <a:xfrm>
            <a:off x="9308723" y="5426817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id="{D8AD02A0-8562-4030-A239-D6E38789930D}"/>
                  </a:ext>
                </a:extLst>
              </p:cNvPr>
              <p:cNvSpPr txBox="1"/>
              <p:nvPr/>
            </p:nvSpPr>
            <p:spPr>
              <a:xfrm>
                <a:off x="10108653" y="4711299"/>
                <a:ext cx="552459" cy="492443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IN" sz="3200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𝜇</m:t>
                          </m:r>
                        </m:e>
                        <m:sub>
                          <m:r>
                            <a:rPr lang="en-IN" sz="3200" b="0" i="1" smtClean="0">
                              <a:latin typeface="Cambria Math" panose="02040503050406030204" pitchFamily="18" charset="0"/>
                            </a:rPr>
                            <m:t>+</m:t>
                          </m:r>
                        </m:sub>
                      </m:sSub>
                    </m:oMath>
                  </m:oMathPara>
                </a14:m>
                <a:endParaRPr lang="en-IN" sz="3200" dirty="0"/>
              </a:p>
            </p:txBody>
          </p:sp>
        </mc:Choice>
        <mc:Fallback>
          <p:sp>
            <p:nvSpPr>
              <p:cNvPr id="251" name="TextBox 250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D8AD02A0-8562-4030-A239-D6E3878993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8653" y="4711299"/>
                <a:ext cx="552459" cy="492443"/>
              </a:xfrm>
              <a:prstGeom prst="rect">
                <a:avLst/>
              </a:prstGeom>
              <a:blipFill>
                <a:blip r:embed="rId6" cstate="print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52" name="Star: 5 Points 251">
            <a:extLst>
              <a:ext uri="{FF2B5EF4-FFF2-40B4-BE49-F238E27FC236}">
                <a16:creationId xmlns:a16="http://schemas.microsoft.com/office/drawing/2014/main" xmlns="" id="{16A6CBFE-E2F0-40A8-B785-5DFCAD77082C}"/>
              </a:ext>
            </a:extLst>
          </p:cNvPr>
          <p:cNvSpPr/>
          <p:nvPr/>
        </p:nvSpPr>
        <p:spPr>
          <a:xfrm>
            <a:off x="9465448" y="5097397"/>
            <a:ext cx="323850" cy="304800"/>
          </a:xfrm>
          <a:prstGeom prst="star5">
            <a:avLst/>
          </a:prstGeom>
          <a:solidFill>
            <a:srgbClr val="00B050"/>
          </a:solidFill>
          <a:ln w="381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3" name="Star: 5 Points 252">
            <a:extLst>
              <a:ext uri="{FF2B5EF4-FFF2-40B4-BE49-F238E27FC236}">
                <a16:creationId xmlns:a16="http://schemas.microsoft.com/office/drawing/2014/main" xmlns="" id="{D081D917-24BD-4BB8-92A2-9FBAC41A1DF5}"/>
              </a:ext>
            </a:extLst>
          </p:cNvPr>
          <p:cNvSpPr/>
          <p:nvPr/>
        </p:nvSpPr>
        <p:spPr>
          <a:xfrm>
            <a:off x="8189982" y="6024558"/>
            <a:ext cx="323850" cy="304800"/>
          </a:xfrm>
          <a:prstGeom prst="star5">
            <a:avLst/>
          </a:prstGeo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cxnSp>
        <p:nvCxnSpPr>
          <p:cNvPr id="254" name="Straight Connector 253">
            <a:extLst>
              <a:ext uri="{FF2B5EF4-FFF2-40B4-BE49-F238E27FC236}">
                <a16:creationId xmlns:a16="http://schemas.microsoft.com/office/drawing/2014/main" xmlns="" id="{69ABE909-9459-4F82-9DA9-CF6F85F09304}"/>
              </a:ext>
            </a:extLst>
          </p:cNvPr>
          <p:cNvCxnSpPr>
            <a:cxnSpLocks/>
          </p:cNvCxnSpPr>
          <p:nvPr/>
        </p:nvCxnSpPr>
        <p:spPr>
          <a:xfrm flipV="1">
            <a:off x="8351417" y="5327627"/>
            <a:ext cx="1275956" cy="871540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5" name="Star: 5 Points 254">
            <a:extLst>
              <a:ext uri="{FF2B5EF4-FFF2-40B4-BE49-F238E27FC236}">
                <a16:creationId xmlns:a16="http://schemas.microsoft.com/office/drawing/2014/main" xmlns="" id="{6F83FD12-D170-404F-B285-6A7DF974F388}"/>
              </a:ext>
            </a:extLst>
          </p:cNvPr>
          <p:cNvSpPr/>
          <p:nvPr/>
        </p:nvSpPr>
        <p:spPr>
          <a:xfrm>
            <a:off x="10072173" y="5585986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6" name="Star: 5 Points 255">
            <a:extLst>
              <a:ext uri="{FF2B5EF4-FFF2-40B4-BE49-F238E27FC236}">
                <a16:creationId xmlns:a16="http://schemas.microsoft.com/office/drawing/2014/main" xmlns="" id="{17378767-457D-45F1-A18E-9C5ADD28B13C}"/>
              </a:ext>
            </a:extLst>
          </p:cNvPr>
          <p:cNvSpPr/>
          <p:nvPr/>
        </p:nvSpPr>
        <p:spPr>
          <a:xfrm>
            <a:off x="9326777" y="445455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7" name="Star: 5 Points 256">
            <a:extLst>
              <a:ext uri="{FF2B5EF4-FFF2-40B4-BE49-F238E27FC236}">
                <a16:creationId xmlns:a16="http://schemas.microsoft.com/office/drawing/2014/main" xmlns="" id="{14FEA102-EFC7-4549-9D72-1F1D39D21F4B}"/>
              </a:ext>
            </a:extLst>
          </p:cNvPr>
          <p:cNvSpPr/>
          <p:nvPr/>
        </p:nvSpPr>
        <p:spPr>
          <a:xfrm>
            <a:off x="9869119" y="5809001"/>
            <a:ext cx="323850" cy="304800"/>
          </a:xfrm>
          <a:prstGeom prst="star5">
            <a:avLst/>
          </a:prstGeom>
          <a:solidFill>
            <a:srgbClr val="00B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8" name="Star: 5 Points 257">
            <a:extLst>
              <a:ext uri="{FF2B5EF4-FFF2-40B4-BE49-F238E27FC236}">
                <a16:creationId xmlns:a16="http://schemas.microsoft.com/office/drawing/2014/main" xmlns="" id="{155F92D8-1D3B-47F5-BB0B-F3897C906B5F}"/>
              </a:ext>
            </a:extLst>
          </p:cNvPr>
          <p:cNvSpPr/>
          <p:nvPr/>
        </p:nvSpPr>
        <p:spPr>
          <a:xfrm>
            <a:off x="8198133" y="6025504"/>
            <a:ext cx="323850" cy="304800"/>
          </a:xfrm>
          <a:prstGeom prst="star5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60" name="Straight Connector 259">
            <a:extLst>
              <a:ext uri="{FF2B5EF4-FFF2-40B4-BE49-F238E27FC236}">
                <a16:creationId xmlns:a16="http://schemas.microsoft.com/office/drawing/2014/main" xmlns="" id="{FD5867FE-7EB7-4C24-AF49-4490DAC9EC06}"/>
              </a:ext>
            </a:extLst>
          </p:cNvPr>
          <p:cNvCxnSpPr>
            <a:cxnSpLocks/>
            <a:endCxn id="239" idx="3"/>
          </p:cNvCxnSpPr>
          <p:nvPr/>
        </p:nvCxnSpPr>
        <p:spPr>
          <a:xfrm flipH="1" flipV="1">
            <a:off x="8027695" y="5591083"/>
            <a:ext cx="386786" cy="608084"/>
          </a:xfrm>
          <a:prstGeom prst="line">
            <a:avLst/>
          </a:prstGeom>
          <a:ln w="34925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Arrow: Right 262">
            <a:extLst>
              <a:ext uri="{FF2B5EF4-FFF2-40B4-BE49-F238E27FC236}">
                <a16:creationId xmlns:a16="http://schemas.microsoft.com/office/drawing/2014/main" xmlns="" id="{DBB5BE00-D306-4426-A37E-EBB9E7033FDF}"/>
              </a:ext>
            </a:extLst>
          </p:cNvPr>
          <p:cNvSpPr/>
          <p:nvPr/>
        </p:nvSpPr>
        <p:spPr>
          <a:xfrm>
            <a:off x="4736169" y="4931955"/>
            <a:ext cx="1163762" cy="406391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2654128" y="1169001"/>
            <a:ext cx="40005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8" cstate="print"/>
          <a:srcRect/>
          <a:stretch>
            <a:fillRect/>
          </a:stretch>
        </p:blipFill>
        <p:spPr bwMode="auto">
          <a:xfrm>
            <a:off x="3293720" y="1687984"/>
            <a:ext cx="53244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9" cstate="print"/>
          <a:srcRect/>
          <a:stretch>
            <a:fillRect/>
          </a:stretch>
        </p:blipFill>
        <p:spPr bwMode="auto">
          <a:xfrm>
            <a:off x="3399910" y="2989563"/>
            <a:ext cx="466725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4394629" y="3621045"/>
            <a:ext cx="116205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xmlns="" val="52119233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8381"/>
    </mc:Choice>
    <mc:Fallback>
      <p:transition spd="slow" advTm="27838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8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4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0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8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0" dur="500"/>
                                        <p:tgtEl>
                                          <p:spTgt spid="1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5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8" dur="500"/>
                                        <p:tgtEl>
                                          <p:spTgt spid="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1" dur="500"/>
                                        <p:tgtEl>
                                          <p:spTgt spid="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6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1" dur="500"/>
                                        <p:tgtEl>
                                          <p:spTgt spid="2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4" dur="500"/>
                                        <p:tgtEl>
                                          <p:spTgt spid="2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2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2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3" dur="500"/>
                                        <p:tgtEl>
                                          <p:spTgt spid="2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6" dur="500"/>
                                        <p:tgtEl>
                                          <p:spTgt spid="2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9" dur="500"/>
                                        <p:tgtEl>
                                          <p:spTgt spid="2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5" dur="500"/>
                                        <p:tgtEl>
                                          <p:spTgt spid="2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8" dur="500"/>
                                        <p:tgtEl>
                                          <p:spTgt spid="2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1" dur="500"/>
                                        <p:tgtEl>
                                          <p:spTgt spid="2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7" dur="500"/>
                                        <p:tgtEl>
                                          <p:spTgt spid="2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0" dur="500"/>
                                        <p:tgtEl>
                                          <p:spTgt spid="2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3" dur="500"/>
                                        <p:tgtEl>
                                          <p:spTgt spid="2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2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9" dur="500"/>
                                        <p:tgtEl>
                                          <p:spTgt spid="2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2" dur="500"/>
                                        <p:tgtEl>
                                          <p:spTgt spid="2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5" dur="500"/>
                                        <p:tgtEl>
                                          <p:spTgt spid="2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2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1" dur="500"/>
                                        <p:tgtEl>
                                          <p:spTgt spid="2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4" dur="500"/>
                                        <p:tgtEl>
                                          <p:spTgt spid="2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7" dur="500"/>
                                        <p:tgtEl>
                                          <p:spTgt spid="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3" dur="500"/>
                                        <p:tgtEl>
                                          <p:spTgt spid="2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6" dur="500"/>
                                        <p:tgtEl>
                                          <p:spTgt spid="2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9" dur="500"/>
                                        <p:tgtEl>
                                          <p:spTgt spid="2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2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5" dur="500"/>
                                        <p:tgtEl>
                                          <p:spTgt spid="2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8" dur="500"/>
                                        <p:tgtEl>
                                          <p:spTgt spid="2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1" dur="500"/>
                                        <p:tgtEl>
                                          <p:spTgt spid="2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5" fill="hold">
                      <p:stCondLst>
                        <p:cond delay="indefinite"/>
                      </p:stCondLst>
                      <p:childTnLst>
                        <p:par>
                          <p:cTn id="236" fill="hold">
                            <p:stCondLst>
                              <p:cond delay="0"/>
                            </p:stCondLst>
                            <p:childTnLst>
                              <p:par>
                                <p:cTn id="23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9" dur="500"/>
                                        <p:tgtEl>
                                          <p:spTgt spid="2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  <p:bldP spid="84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 animBg="1"/>
      <p:bldP spid="94" grpId="0" animBg="1"/>
      <p:bldP spid="95" grpId="0" animBg="1"/>
      <p:bldP spid="96" grpId="0" animBg="1"/>
      <p:bldP spid="97" grpId="0" animBg="1"/>
      <p:bldP spid="98" grpId="0" animBg="1"/>
      <p:bldP spid="99" grpId="0" animBg="1"/>
      <p:bldP spid="100" grpId="0" animBg="1"/>
      <p:bldP spid="101" grpId="0" animBg="1"/>
      <p:bldP spid="102" grpId="0" animBg="1"/>
      <p:bldP spid="103" grpId="0" animBg="1"/>
      <p:bldP spid="104" grpId="0" animBg="1"/>
      <p:bldP spid="105" grpId="0" animBg="1"/>
      <p:bldP spid="106" grpId="0" animBg="1"/>
      <p:bldP spid="107" grpId="0" animBg="1"/>
      <p:bldP spid="108" grpId="0" animBg="1"/>
      <p:bldP spid="109" grpId="0" animBg="1"/>
      <p:bldP spid="112" grpId="0" animBg="1"/>
      <p:bldP spid="113" grpId="0" animBg="1"/>
      <p:bldP spid="120" grpId="0" animBg="1"/>
      <p:bldP spid="121" grpId="0" animBg="1"/>
      <p:bldP spid="227" grpId="0" animBg="1"/>
      <p:bldP spid="228" grpId="0" animBg="1"/>
      <p:bldP spid="229" grpId="0" animBg="1"/>
      <p:bldP spid="230" grpId="0" animBg="1"/>
      <p:bldP spid="231" grpId="0" animBg="1"/>
      <p:bldP spid="232" grpId="0" animBg="1"/>
      <p:bldP spid="233" grpId="0" animBg="1"/>
      <p:bldP spid="234" grpId="0" animBg="1"/>
      <p:bldP spid="235" grpId="0" animBg="1"/>
      <p:bldP spid="236" grpId="0" animBg="1"/>
      <p:bldP spid="237" grpId="0" animBg="1"/>
      <p:bldP spid="238" grpId="0" animBg="1"/>
      <p:bldP spid="239" grpId="0" animBg="1"/>
      <p:bldP spid="242" grpId="0" animBg="1"/>
      <p:bldP spid="243" grpId="0" animBg="1"/>
      <p:bldP spid="244" grpId="0" animBg="1"/>
      <p:bldP spid="245" grpId="0" animBg="1"/>
      <p:bldP spid="246" grpId="0" animBg="1"/>
      <p:bldP spid="247" grpId="0" animBg="1"/>
      <p:bldP spid="248" grpId="0" animBg="1"/>
      <p:bldP spid="249" grpId="0" animBg="1"/>
      <p:bldP spid="250" grpId="0" animBg="1"/>
      <p:bldP spid="251" grpId="0" animBg="1"/>
      <p:bldP spid="252" grpId="0" animBg="1"/>
      <p:bldP spid="253" grpId="0" animBg="1"/>
      <p:bldP spid="255" grpId="0" animBg="1"/>
      <p:bldP spid="256" grpId="0" animBg="1"/>
      <p:bldP spid="257" grpId="0" animBg="1"/>
      <p:bldP spid="258" grpId="0" animBg="1"/>
      <p:bldP spid="26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61292" y="2567800"/>
            <a:ext cx="9859107" cy="1722399"/>
          </a:xfrm>
        </p:spPr>
        <p:txBody>
          <a:bodyPr>
            <a:noAutofit/>
          </a:bodyPr>
          <a:lstStyle/>
          <a:p>
            <a:r>
              <a:rPr lang="en-IN" sz="7200" dirty="0">
                <a:solidFill>
                  <a:schemeClr val="accent2">
                    <a:lumMod val="75000"/>
                  </a:schemeClr>
                </a:solidFill>
              </a:rPr>
              <a:t>Supervised Learning using</a:t>
            </a:r>
            <a:br>
              <a:rPr lang="en-IN" sz="7200" dirty="0">
                <a:solidFill>
                  <a:schemeClr val="accent2">
                    <a:lumMod val="75000"/>
                  </a:schemeClr>
                </a:solidFill>
              </a:rPr>
            </a:br>
            <a:r>
              <a:rPr lang="en-IN" sz="7200" dirty="0">
                <a:solidFill>
                  <a:schemeClr val="accent2">
                    <a:lumMod val="75000"/>
                  </a:schemeClr>
                </a:solidFill>
              </a:rPr>
              <a:t>       Nearest </a:t>
            </a:r>
            <a:r>
              <a:rPr lang="en-IN" sz="7200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endParaRPr lang="en-IN" sz="7200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4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32689629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2971"/>
    </mc:Choice>
    <mc:Fallback>
      <p:transition spd="slow" advTm="12971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5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1130786"/>
            <a:ext cx="11740617" cy="5557532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Another supervised learning technique based on computing distances</a:t>
            </a: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Very simple idea. Simply do the following at test time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Compute distance of </a:t>
            </a:r>
            <a:r>
              <a:rPr lang="en-GB" dirty="0" err="1">
                <a:latin typeface="Abadi Extra Light" panose="020B0204020104020204" pitchFamily="34" charset="0"/>
              </a:rPr>
              <a:t>of</a:t>
            </a:r>
            <a:r>
              <a:rPr lang="en-GB" dirty="0">
                <a:latin typeface="Abadi Extra Light" panose="020B0204020104020204" pitchFamily="34" charset="0"/>
              </a:rPr>
              <a:t> the test point from all the training points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Sort the distances to find the “nearest” input(s) in training data</a:t>
            </a:r>
          </a:p>
          <a:p>
            <a:pPr lvl="1"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Predict the label using </a:t>
            </a:r>
            <a:r>
              <a:rPr lang="en-GB" dirty="0">
                <a:solidFill>
                  <a:srgbClr val="FF0000"/>
                </a:solidFill>
                <a:latin typeface="Abadi Extra Light" panose="020B0204020104020204" pitchFamily="34" charset="0"/>
              </a:rPr>
              <a:t>majority</a:t>
            </a:r>
            <a:r>
              <a:rPr lang="en-GB" dirty="0">
                <a:latin typeface="Abadi Extra Light" panose="020B0204020104020204" pitchFamily="34" charset="0"/>
              </a:rPr>
              <a:t> or </a:t>
            </a:r>
            <a:r>
              <a:rPr lang="en-GB" dirty="0" err="1">
                <a:solidFill>
                  <a:srgbClr val="FF0000"/>
                </a:solidFill>
                <a:latin typeface="Abadi Extra Light" panose="020B0204020104020204" pitchFamily="34" charset="0"/>
              </a:rPr>
              <a:t>avg</a:t>
            </a:r>
            <a:r>
              <a:rPr lang="en-GB" dirty="0">
                <a:latin typeface="Abadi Extra Light" panose="020B0204020104020204" pitchFamily="34" charset="0"/>
              </a:rPr>
              <a:t> label of these inputs</a:t>
            </a:r>
          </a:p>
          <a:p>
            <a:pPr marL="457200" lvl="1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Can use Euclidean or other </a:t>
            </a:r>
            <a:r>
              <a:rPr lang="en-GB" dirty="0" err="1">
                <a:latin typeface="Abadi Extra Light" panose="020B0204020104020204" pitchFamily="34" charset="0"/>
              </a:rPr>
              <a:t>dist</a:t>
            </a:r>
            <a:r>
              <a:rPr lang="en-GB" dirty="0">
                <a:latin typeface="Abadi Extra Light" panose="020B0204020104020204" pitchFamily="34" charset="0"/>
              </a:rPr>
              <a:t> (e.g., </a:t>
            </a:r>
            <a:r>
              <a:rPr lang="en-GB" dirty="0" err="1">
                <a:latin typeface="Abadi Extra Light" panose="020B0204020104020204" pitchFamily="34" charset="0"/>
              </a:rPr>
              <a:t>Mahalanobis</a:t>
            </a:r>
            <a:r>
              <a:rPr lang="en-GB" dirty="0">
                <a:latin typeface="Abadi Extra Light" panose="020B0204020104020204" pitchFamily="34" charset="0"/>
              </a:rPr>
              <a:t>). Choice </a:t>
            </a:r>
            <a:r>
              <a:rPr lang="en-GB" dirty="0" smtClean="0">
                <a:latin typeface="Abadi Extra Light" panose="020B0204020104020204" pitchFamily="34" charset="0"/>
              </a:rPr>
              <a:t>important </a:t>
            </a:r>
            <a:r>
              <a:rPr lang="en-GB" dirty="0">
                <a:latin typeface="Abadi Extra Light" panose="020B0204020104020204" pitchFamily="34" charset="0"/>
              </a:rPr>
              <a:t>just like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Unlike 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which does prototype based comparison, nearest neighbors method looks at the labels of individual training inputs to make prediction</a:t>
            </a: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r>
              <a:rPr lang="en-GB" dirty="0">
                <a:latin typeface="Abadi Extra Light" panose="020B0204020104020204" pitchFamily="34" charset="0"/>
              </a:rPr>
              <a:t>Applicable to both </a:t>
            </a:r>
            <a:r>
              <a:rPr lang="en-GB" dirty="0" smtClean="0">
                <a:latin typeface="Abadi Extra Light" panose="020B0204020104020204" pitchFamily="34" charset="0"/>
              </a:rPr>
              <a:t>classification </a:t>
            </a:r>
            <a:r>
              <a:rPr lang="en-GB" dirty="0">
                <a:latin typeface="Abadi Extra Light" panose="020B0204020104020204" pitchFamily="34" charset="0"/>
              </a:rPr>
              <a:t>as well as regression (</a:t>
            </a:r>
            <a:r>
              <a:rPr lang="en-GB" dirty="0" err="1">
                <a:latin typeface="Abadi Extra Light" panose="020B0204020104020204" pitchFamily="34" charset="0"/>
              </a:rPr>
              <a:t>LwP</a:t>
            </a:r>
            <a:r>
              <a:rPr lang="en-GB" dirty="0">
                <a:latin typeface="Abadi Extra Light" panose="020B0204020104020204" pitchFamily="34" charset="0"/>
              </a:rPr>
              <a:t> only works for </a:t>
            </a:r>
            <a:r>
              <a:rPr lang="en-GB" dirty="0" smtClean="0">
                <a:latin typeface="Abadi Extra Light" panose="020B0204020104020204" pitchFamily="34" charset="0"/>
              </a:rPr>
              <a:t>classification</a:t>
            </a:r>
            <a:r>
              <a:rPr lang="en-GB" dirty="0">
                <a:latin typeface="Abadi Extra Light" panose="020B0204020104020204" pitchFamily="34" charset="0"/>
              </a:rPr>
              <a:t>)</a:t>
            </a: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13325534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71350"/>
    </mc:Choice>
    <mc:Fallback>
      <p:transition spd="slow" advTm="17135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3857" y="2289658"/>
            <a:ext cx="10351007" cy="1760333"/>
          </a:xfrm>
        </p:spPr>
        <p:txBody>
          <a:bodyPr>
            <a:noAutofit/>
          </a:bodyPr>
          <a:lstStyle/>
          <a:p>
            <a:r>
              <a:rPr lang="en-IN" sz="5400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sz="5400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r>
              <a:rPr lang="en-IN" sz="5400" dirty="0">
                <a:solidFill>
                  <a:schemeClr val="accent2">
                    <a:lumMod val="75000"/>
                  </a:schemeClr>
                </a:solidFill>
              </a:rPr>
              <a:t> for Classification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6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4" name="Content Placeholder 2">
            <a:extLst>
              <a:ext uri="{FF2B5EF4-FFF2-40B4-BE49-F238E27FC236}">
                <a16:creationId xmlns:a16="http://schemas.microsoft.com/office/drawing/2014/main" xmlns="" id="{314819C9-D576-44D5-A1AF-875A21D5EF7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65245" y="2826154"/>
            <a:ext cx="11740617" cy="1628803"/>
          </a:xfrm>
        </p:spPr>
        <p:txBody>
          <a:bodyPr>
            <a:noAutofit/>
          </a:bodyPr>
          <a:lstStyle/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dirty="0">
              <a:latin typeface="Abadi Extra Light" panose="020B0204020104020204" pitchFamily="34" charset="0"/>
            </a:endParaRPr>
          </a:p>
          <a:p>
            <a:pPr>
              <a:buFont typeface="Wingdings" panose="05000000000000000000" pitchFamily="2" charset="2"/>
              <a:buChar char="§"/>
            </a:pPr>
            <a:endParaRPr lang="en-GB" sz="1100" dirty="0">
              <a:latin typeface="Abadi Extra Light" panose="020B0204020104020204" pitchFamily="34" charset="0"/>
            </a:endParaRPr>
          </a:p>
          <a:p>
            <a:pPr marL="0" indent="0">
              <a:buNone/>
            </a:pPr>
            <a:endParaRPr lang="en-GB" sz="1100" dirty="0">
              <a:latin typeface="Abadi Extra Light" panose="020B0204020104020204" pitchFamily="34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161535" y="4736757"/>
            <a:ext cx="21088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3"/>
              </a:rPr>
              <a:t>Reference material</a:t>
            </a: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763955125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11152"/>
    </mc:Choice>
    <mc:Fallback>
      <p:transition spd="slow" advTm="11152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Rectangle 107">
            <a:extLst>
              <a:ext uri="{FF2B5EF4-FFF2-40B4-BE49-F238E27FC236}">
                <a16:creationId xmlns:a16="http://schemas.microsoft.com/office/drawing/2014/main" xmlns="" id="{6EF37FB8-D86A-4437-996D-E63A70AB33CD}"/>
              </a:ext>
            </a:extLst>
          </p:cNvPr>
          <p:cNvSpPr/>
          <p:nvPr/>
        </p:nvSpPr>
        <p:spPr>
          <a:xfrm>
            <a:off x="201082" y="1603507"/>
            <a:ext cx="7999327" cy="4128940"/>
          </a:xfrm>
          <a:prstGeom prst="rect">
            <a:avLst/>
          </a:prstGeom>
          <a:solidFill>
            <a:schemeClr val="accent1">
              <a:alpha val="0"/>
            </a:schemeClr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(or “One” 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7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" name="Star: 5 Points 2">
            <a:extLst>
              <a:ext uri="{FF2B5EF4-FFF2-40B4-BE49-F238E27FC236}">
                <a16:creationId xmlns:a16="http://schemas.microsoft.com/office/drawing/2014/main" xmlns="" id="{0A90B923-F3FA-4A3D-A938-C42FC85B48FF}"/>
              </a:ext>
            </a:extLst>
          </p:cNvPr>
          <p:cNvSpPr/>
          <p:nvPr/>
        </p:nvSpPr>
        <p:spPr>
          <a:xfrm>
            <a:off x="521817" y="36570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6" name="Star: 5 Points 5">
            <a:extLst>
              <a:ext uri="{FF2B5EF4-FFF2-40B4-BE49-F238E27FC236}">
                <a16:creationId xmlns:a16="http://schemas.microsoft.com/office/drawing/2014/main" xmlns="" id="{7D3F9201-3E99-444D-8694-6F25143BB735}"/>
              </a:ext>
            </a:extLst>
          </p:cNvPr>
          <p:cNvSpPr/>
          <p:nvPr/>
        </p:nvSpPr>
        <p:spPr>
          <a:xfrm>
            <a:off x="762203" y="2667489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" name="Star: 5 Points 6">
            <a:extLst>
              <a:ext uri="{FF2B5EF4-FFF2-40B4-BE49-F238E27FC236}">
                <a16:creationId xmlns:a16="http://schemas.microsoft.com/office/drawing/2014/main" xmlns="" id="{34776F7E-617F-46AA-8B6D-16194BA0C7AB}"/>
              </a:ext>
            </a:extLst>
          </p:cNvPr>
          <p:cNvSpPr/>
          <p:nvPr/>
        </p:nvSpPr>
        <p:spPr>
          <a:xfrm>
            <a:off x="1283819" y="4625831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" name="Star: 5 Points 7">
            <a:extLst>
              <a:ext uri="{FF2B5EF4-FFF2-40B4-BE49-F238E27FC236}">
                <a16:creationId xmlns:a16="http://schemas.microsoft.com/office/drawing/2014/main" xmlns="" id="{8A884C2D-8D79-4424-8E20-3E56C488657D}"/>
              </a:ext>
            </a:extLst>
          </p:cNvPr>
          <p:cNvSpPr/>
          <p:nvPr/>
        </p:nvSpPr>
        <p:spPr>
          <a:xfrm>
            <a:off x="1475496" y="3499550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9" name="Star: 5 Points 8">
            <a:extLst>
              <a:ext uri="{FF2B5EF4-FFF2-40B4-BE49-F238E27FC236}">
                <a16:creationId xmlns:a16="http://schemas.microsoft.com/office/drawing/2014/main" xmlns="" id="{4AD3E196-B639-4341-924F-BBB8A9C9F8AC}"/>
              </a:ext>
            </a:extLst>
          </p:cNvPr>
          <p:cNvSpPr/>
          <p:nvPr/>
        </p:nvSpPr>
        <p:spPr>
          <a:xfrm>
            <a:off x="2037962" y="269204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0" name="Star: 5 Points 9">
            <a:extLst>
              <a:ext uri="{FF2B5EF4-FFF2-40B4-BE49-F238E27FC236}">
                <a16:creationId xmlns:a16="http://schemas.microsoft.com/office/drawing/2014/main" xmlns="" id="{7241AAFD-FA68-49C3-BAF8-06FD16633A30}"/>
              </a:ext>
            </a:extLst>
          </p:cNvPr>
          <p:cNvSpPr/>
          <p:nvPr/>
        </p:nvSpPr>
        <p:spPr>
          <a:xfrm>
            <a:off x="1929553" y="174363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1" name="Star: 5 Points 10">
            <a:extLst>
              <a:ext uri="{FF2B5EF4-FFF2-40B4-BE49-F238E27FC236}">
                <a16:creationId xmlns:a16="http://schemas.microsoft.com/office/drawing/2014/main" xmlns="" id="{6C6B1FBC-CF57-4C81-BCF6-1F5CBC887C89}"/>
              </a:ext>
            </a:extLst>
          </p:cNvPr>
          <p:cNvSpPr/>
          <p:nvPr/>
        </p:nvSpPr>
        <p:spPr>
          <a:xfrm>
            <a:off x="3031704" y="2887072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3" name="Star: 5 Points 12">
            <a:extLst>
              <a:ext uri="{FF2B5EF4-FFF2-40B4-BE49-F238E27FC236}">
                <a16:creationId xmlns:a16="http://schemas.microsoft.com/office/drawing/2014/main" xmlns="" id="{2DFBAE4A-5332-4BA8-BA64-AC4855C1FE9A}"/>
              </a:ext>
            </a:extLst>
          </p:cNvPr>
          <p:cNvSpPr/>
          <p:nvPr/>
        </p:nvSpPr>
        <p:spPr>
          <a:xfrm>
            <a:off x="2466883" y="42181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4" name="Star: 5 Points 13">
            <a:extLst>
              <a:ext uri="{FF2B5EF4-FFF2-40B4-BE49-F238E27FC236}">
                <a16:creationId xmlns:a16="http://schemas.microsoft.com/office/drawing/2014/main" xmlns="" id="{9DB6DC10-3BCF-4DB9-896C-75DFB887C68D}"/>
              </a:ext>
            </a:extLst>
          </p:cNvPr>
          <p:cNvSpPr/>
          <p:nvPr/>
        </p:nvSpPr>
        <p:spPr>
          <a:xfrm>
            <a:off x="4805739" y="35732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" name="Star: 5 Points 14">
            <a:extLst>
              <a:ext uri="{FF2B5EF4-FFF2-40B4-BE49-F238E27FC236}">
                <a16:creationId xmlns:a16="http://schemas.microsoft.com/office/drawing/2014/main" xmlns="" id="{09D09611-583A-433C-832E-DE9C2B39EFC6}"/>
              </a:ext>
            </a:extLst>
          </p:cNvPr>
          <p:cNvSpPr/>
          <p:nvPr/>
        </p:nvSpPr>
        <p:spPr>
          <a:xfrm>
            <a:off x="5200097" y="254744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6" name="Star: 5 Points 15">
            <a:extLst>
              <a:ext uri="{FF2B5EF4-FFF2-40B4-BE49-F238E27FC236}">
                <a16:creationId xmlns:a16="http://schemas.microsoft.com/office/drawing/2014/main" xmlns="" id="{266EBC04-0779-4349-A15A-A7C22E34CD57}"/>
              </a:ext>
            </a:extLst>
          </p:cNvPr>
          <p:cNvSpPr/>
          <p:nvPr/>
        </p:nvSpPr>
        <p:spPr>
          <a:xfrm>
            <a:off x="5949527" y="31241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7" name="Star: 5 Points 16">
            <a:extLst>
              <a:ext uri="{FF2B5EF4-FFF2-40B4-BE49-F238E27FC236}">
                <a16:creationId xmlns:a16="http://schemas.microsoft.com/office/drawing/2014/main" xmlns="" id="{034A8152-54E7-43E3-A695-741B70E199D2}"/>
              </a:ext>
            </a:extLst>
          </p:cNvPr>
          <p:cNvSpPr/>
          <p:nvPr/>
        </p:nvSpPr>
        <p:spPr>
          <a:xfrm>
            <a:off x="5182811" y="458499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8" name="Star: 5 Points 17">
            <a:extLst>
              <a:ext uri="{FF2B5EF4-FFF2-40B4-BE49-F238E27FC236}">
                <a16:creationId xmlns:a16="http://schemas.microsoft.com/office/drawing/2014/main" xmlns="" id="{49EE726F-1224-469F-9FE4-AB876285364D}"/>
              </a:ext>
            </a:extLst>
          </p:cNvPr>
          <p:cNvSpPr/>
          <p:nvPr/>
        </p:nvSpPr>
        <p:spPr>
          <a:xfrm>
            <a:off x="6511995" y="231306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9" name="Star: 5 Points 18">
            <a:extLst>
              <a:ext uri="{FF2B5EF4-FFF2-40B4-BE49-F238E27FC236}">
                <a16:creationId xmlns:a16="http://schemas.microsoft.com/office/drawing/2014/main" xmlns="" id="{7A466541-85A5-4F73-BBDA-4E91243501B3}"/>
              </a:ext>
            </a:extLst>
          </p:cNvPr>
          <p:cNvSpPr/>
          <p:nvPr/>
        </p:nvSpPr>
        <p:spPr>
          <a:xfrm>
            <a:off x="5776701" y="183314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0" name="Star: 5 Points 19">
            <a:extLst>
              <a:ext uri="{FF2B5EF4-FFF2-40B4-BE49-F238E27FC236}">
                <a16:creationId xmlns:a16="http://schemas.microsoft.com/office/drawing/2014/main" xmlns="" id="{16B49B47-B37B-4FC8-AE7D-F82540A7CA38}"/>
              </a:ext>
            </a:extLst>
          </p:cNvPr>
          <p:cNvSpPr/>
          <p:nvPr/>
        </p:nvSpPr>
        <p:spPr>
          <a:xfrm>
            <a:off x="7446821" y="2017146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1" name="Star: 5 Points 20">
            <a:extLst>
              <a:ext uri="{FF2B5EF4-FFF2-40B4-BE49-F238E27FC236}">
                <a16:creationId xmlns:a16="http://schemas.microsoft.com/office/drawing/2014/main" xmlns="" id="{4CEAFD59-C0B8-4C91-8082-108BC02C1C21}"/>
              </a:ext>
            </a:extLst>
          </p:cNvPr>
          <p:cNvSpPr/>
          <p:nvPr/>
        </p:nvSpPr>
        <p:spPr>
          <a:xfrm>
            <a:off x="6138063" y="403391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3" name="Star: 5 Points 22">
            <a:extLst>
              <a:ext uri="{FF2B5EF4-FFF2-40B4-BE49-F238E27FC236}">
                <a16:creationId xmlns:a16="http://schemas.microsoft.com/office/drawing/2014/main" xmlns="" id="{81AD69E1-0863-4F8C-A1AF-875CE97E6E3E}"/>
              </a:ext>
            </a:extLst>
          </p:cNvPr>
          <p:cNvSpPr/>
          <p:nvPr/>
        </p:nvSpPr>
        <p:spPr>
          <a:xfrm>
            <a:off x="7069749" y="312413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4" name="Star: 5 Points 23">
            <a:extLst>
              <a:ext uri="{FF2B5EF4-FFF2-40B4-BE49-F238E27FC236}">
                <a16:creationId xmlns:a16="http://schemas.microsoft.com/office/drawing/2014/main" xmlns="" id="{1BF45F2D-BF85-43B2-8B93-CEB3E561C425}"/>
              </a:ext>
            </a:extLst>
          </p:cNvPr>
          <p:cNvSpPr/>
          <p:nvPr/>
        </p:nvSpPr>
        <p:spPr>
          <a:xfrm>
            <a:off x="7335270" y="397351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5" name="Star: 5 Points 24">
            <a:extLst>
              <a:ext uri="{FF2B5EF4-FFF2-40B4-BE49-F238E27FC236}">
                <a16:creationId xmlns:a16="http://schemas.microsoft.com/office/drawing/2014/main" xmlns="" id="{BD90867F-A328-4E73-86E3-196CAD7C3D33}"/>
              </a:ext>
            </a:extLst>
          </p:cNvPr>
          <p:cNvSpPr/>
          <p:nvPr/>
        </p:nvSpPr>
        <p:spPr>
          <a:xfrm>
            <a:off x="3025420" y="4865208"/>
            <a:ext cx="377072" cy="358219"/>
          </a:xfrm>
          <a:prstGeom prst="star5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" name="Star: 5 Points 25">
            <a:extLst>
              <a:ext uri="{FF2B5EF4-FFF2-40B4-BE49-F238E27FC236}">
                <a16:creationId xmlns:a16="http://schemas.microsoft.com/office/drawing/2014/main" xmlns="" id="{08F58AD9-D2E7-4BD0-9E4D-8D52F98A8427}"/>
              </a:ext>
            </a:extLst>
          </p:cNvPr>
          <p:cNvSpPr/>
          <p:nvPr/>
        </p:nvSpPr>
        <p:spPr>
          <a:xfrm>
            <a:off x="4511149" y="4943216"/>
            <a:ext cx="377072" cy="358219"/>
          </a:xfrm>
          <a:prstGeom prst="star5">
            <a:avLst/>
          </a:prstGeom>
          <a:solidFill>
            <a:schemeClr val="accent3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29" name="Straight Connector 28">
            <a:extLst>
              <a:ext uri="{FF2B5EF4-FFF2-40B4-BE49-F238E27FC236}">
                <a16:creationId xmlns:a16="http://schemas.microsoft.com/office/drawing/2014/main" xmlns="" id="{C27A5D7C-1D7E-4B5B-A051-C2C81877F594}"/>
              </a:ext>
            </a:extLst>
          </p:cNvPr>
          <p:cNvCxnSpPr>
            <a:stCxn id="13" idx="3"/>
          </p:cNvCxnSpPr>
          <p:nvPr/>
        </p:nvCxnSpPr>
        <p:spPr>
          <a:xfrm>
            <a:off x="2771940" y="4576396"/>
            <a:ext cx="442016" cy="486861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xmlns="" id="{B82770D8-4F37-4B74-AAB2-EBA8BCDEC52F}"/>
              </a:ext>
            </a:extLst>
          </p:cNvPr>
          <p:cNvCxnSpPr>
            <a:cxnSpLocks/>
          </p:cNvCxnSpPr>
          <p:nvPr/>
        </p:nvCxnSpPr>
        <p:spPr>
          <a:xfrm flipH="1">
            <a:off x="4699685" y="4799687"/>
            <a:ext cx="656476" cy="322638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>
            <a:extLst>
              <a:ext uri="{FF2B5EF4-FFF2-40B4-BE49-F238E27FC236}">
                <a16:creationId xmlns:a16="http://schemas.microsoft.com/office/drawing/2014/main" xmlns="" id="{3144DA6A-A7D8-4DC4-874F-45AEC473E3D3}"/>
              </a:ext>
            </a:extLst>
          </p:cNvPr>
          <p:cNvCxnSpPr>
            <a:cxnSpLocks/>
          </p:cNvCxnSpPr>
          <p:nvPr/>
        </p:nvCxnSpPr>
        <p:spPr>
          <a:xfrm>
            <a:off x="782625" y="1619174"/>
            <a:ext cx="795324" cy="850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xmlns="" id="{FBCE9311-9AF9-4672-8DCE-D7A9C03F23F7}"/>
              </a:ext>
            </a:extLst>
          </p:cNvPr>
          <p:cNvCxnSpPr>
            <a:cxnSpLocks/>
          </p:cNvCxnSpPr>
          <p:nvPr/>
        </p:nvCxnSpPr>
        <p:spPr>
          <a:xfrm flipH="1">
            <a:off x="1569768" y="2429237"/>
            <a:ext cx="1214021" cy="227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Straight Connector 44">
            <a:extLst>
              <a:ext uri="{FF2B5EF4-FFF2-40B4-BE49-F238E27FC236}">
                <a16:creationId xmlns:a16="http://schemas.microsoft.com/office/drawing/2014/main" xmlns="" id="{69A0C027-D8BE-4FE8-8495-DE4BBC3F4333}"/>
              </a:ext>
            </a:extLst>
          </p:cNvPr>
          <p:cNvCxnSpPr>
            <a:cxnSpLocks/>
          </p:cNvCxnSpPr>
          <p:nvPr/>
        </p:nvCxnSpPr>
        <p:spPr>
          <a:xfrm>
            <a:off x="192769" y="3202725"/>
            <a:ext cx="985608" cy="2851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>
            <a:extLst>
              <a:ext uri="{FF2B5EF4-FFF2-40B4-BE49-F238E27FC236}">
                <a16:creationId xmlns:a16="http://schemas.microsoft.com/office/drawing/2014/main" xmlns="" id="{37697457-8BDB-47B4-94AD-45F68B1AC565}"/>
              </a:ext>
            </a:extLst>
          </p:cNvPr>
          <p:cNvCxnSpPr>
            <a:cxnSpLocks/>
          </p:cNvCxnSpPr>
          <p:nvPr/>
        </p:nvCxnSpPr>
        <p:spPr>
          <a:xfrm flipH="1">
            <a:off x="1179139" y="3098661"/>
            <a:ext cx="349233" cy="3861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>
            <a:extLst>
              <a:ext uri="{FF2B5EF4-FFF2-40B4-BE49-F238E27FC236}">
                <a16:creationId xmlns:a16="http://schemas.microsoft.com/office/drawing/2014/main" xmlns="" id="{EB31EC6E-7613-4B35-9BA2-31EBB45AB6A7}"/>
              </a:ext>
            </a:extLst>
          </p:cNvPr>
          <p:cNvCxnSpPr>
            <a:cxnSpLocks/>
          </p:cNvCxnSpPr>
          <p:nvPr/>
        </p:nvCxnSpPr>
        <p:spPr>
          <a:xfrm flipH="1">
            <a:off x="186138" y="4247071"/>
            <a:ext cx="1130839" cy="85017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Connector 51">
            <a:extLst>
              <a:ext uri="{FF2B5EF4-FFF2-40B4-BE49-F238E27FC236}">
                <a16:creationId xmlns:a16="http://schemas.microsoft.com/office/drawing/2014/main" xmlns="" id="{97B165AA-91A9-4573-B39D-EDD88D7B1F39}"/>
              </a:ext>
            </a:extLst>
          </p:cNvPr>
          <p:cNvCxnSpPr>
            <a:cxnSpLocks/>
          </p:cNvCxnSpPr>
          <p:nvPr/>
        </p:nvCxnSpPr>
        <p:spPr>
          <a:xfrm flipH="1" flipV="1">
            <a:off x="1319211" y="4247072"/>
            <a:ext cx="657478" cy="3931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Straight Connector 55">
            <a:extLst>
              <a:ext uri="{FF2B5EF4-FFF2-40B4-BE49-F238E27FC236}">
                <a16:creationId xmlns:a16="http://schemas.microsoft.com/office/drawing/2014/main" xmlns="" id="{577A7C51-0773-4F1F-BF30-AC7EEB749561}"/>
              </a:ext>
            </a:extLst>
          </p:cNvPr>
          <p:cNvCxnSpPr>
            <a:cxnSpLocks/>
          </p:cNvCxnSpPr>
          <p:nvPr/>
        </p:nvCxnSpPr>
        <p:spPr>
          <a:xfrm flipH="1" flipV="1">
            <a:off x="1983320" y="4264199"/>
            <a:ext cx="374268" cy="148391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Straight Connector 57">
            <a:extLst>
              <a:ext uri="{FF2B5EF4-FFF2-40B4-BE49-F238E27FC236}">
                <a16:creationId xmlns:a16="http://schemas.microsoft.com/office/drawing/2014/main" xmlns="" id="{0C83FFCF-1522-409F-A795-785EFBCECED4}"/>
              </a:ext>
            </a:extLst>
          </p:cNvPr>
          <p:cNvCxnSpPr>
            <a:cxnSpLocks/>
          </p:cNvCxnSpPr>
          <p:nvPr/>
        </p:nvCxnSpPr>
        <p:spPr>
          <a:xfrm flipV="1">
            <a:off x="1971517" y="3626466"/>
            <a:ext cx="524306" cy="6599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Straight Connector 59">
            <a:extLst>
              <a:ext uri="{FF2B5EF4-FFF2-40B4-BE49-F238E27FC236}">
                <a16:creationId xmlns:a16="http://schemas.microsoft.com/office/drawing/2014/main" xmlns="" id="{3C04736C-76C0-46E1-B90F-3EC9A7D2349C}"/>
              </a:ext>
            </a:extLst>
          </p:cNvPr>
          <p:cNvCxnSpPr>
            <a:cxnSpLocks/>
          </p:cNvCxnSpPr>
          <p:nvPr/>
        </p:nvCxnSpPr>
        <p:spPr>
          <a:xfrm flipH="1" flipV="1">
            <a:off x="1528372" y="3054709"/>
            <a:ext cx="967451" cy="60236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xmlns="" id="{D5972B12-040A-4AC9-AA9A-D2A625BE15D9}"/>
              </a:ext>
            </a:extLst>
          </p:cNvPr>
          <p:cNvCxnSpPr>
            <a:cxnSpLocks/>
          </p:cNvCxnSpPr>
          <p:nvPr/>
        </p:nvCxnSpPr>
        <p:spPr>
          <a:xfrm flipV="1">
            <a:off x="2495823" y="2429237"/>
            <a:ext cx="287966" cy="122784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Connector 63">
            <a:extLst>
              <a:ext uri="{FF2B5EF4-FFF2-40B4-BE49-F238E27FC236}">
                <a16:creationId xmlns:a16="http://schemas.microsoft.com/office/drawing/2014/main" xmlns="" id="{F8D1796B-4BD1-468A-BCAE-6F8110994CA4}"/>
              </a:ext>
            </a:extLst>
          </p:cNvPr>
          <p:cNvCxnSpPr>
            <a:cxnSpLocks/>
          </p:cNvCxnSpPr>
          <p:nvPr/>
        </p:nvCxnSpPr>
        <p:spPr>
          <a:xfrm flipH="1" flipV="1">
            <a:off x="2481593" y="3637213"/>
            <a:ext cx="1408193" cy="53832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1" name="Straight Connector 70">
            <a:extLst>
              <a:ext uri="{FF2B5EF4-FFF2-40B4-BE49-F238E27FC236}">
                <a16:creationId xmlns:a16="http://schemas.microsoft.com/office/drawing/2014/main" xmlns="" id="{341296CC-8969-4098-AF1C-10FD49D626B7}"/>
              </a:ext>
            </a:extLst>
          </p:cNvPr>
          <p:cNvCxnSpPr>
            <a:cxnSpLocks/>
          </p:cNvCxnSpPr>
          <p:nvPr/>
        </p:nvCxnSpPr>
        <p:spPr>
          <a:xfrm flipH="1">
            <a:off x="1518640" y="2455977"/>
            <a:ext cx="59310" cy="63960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4" name="Straight Connector 83">
            <a:extLst>
              <a:ext uri="{FF2B5EF4-FFF2-40B4-BE49-F238E27FC236}">
                <a16:creationId xmlns:a16="http://schemas.microsoft.com/office/drawing/2014/main" xmlns="" id="{5916E3C7-29C4-41F2-995A-BAC1BA970F6F}"/>
              </a:ext>
            </a:extLst>
          </p:cNvPr>
          <p:cNvCxnSpPr>
            <a:cxnSpLocks/>
          </p:cNvCxnSpPr>
          <p:nvPr/>
        </p:nvCxnSpPr>
        <p:spPr>
          <a:xfrm>
            <a:off x="1192848" y="3482353"/>
            <a:ext cx="73690" cy="82415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3" name="Straight Connector 92">
            <a:extLst>
              <a:ext uri="{FF2B5EF4-FFF2-40B4-BE49-F238E27FC236}">
                <a16:creationId xmlns:a16="http://schemas.microsoft.com/office/drawing/2014/main" xmlns="" id="{CE50F874-D35C-4F75-A54A-B13B35736AD9}"/>
              </a:ext>
            </a:extLst>
          </p:cNvPr>
          <p:cNvCxnSpPr>
            <a:cxnSpLocks/>
          </p:cNvCxnSpPr>
          <p:nvPr/>
        </p:nvCxnSpPr>
        <p:spPr>
          <a:xfrm flipH="1">
            <a:off x="2783790" y="1568443"/>
            <a:ext cx="956191" cy="8644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3" name="Straight Connector 112">
            <a:extLst>
              <a:ext uri="{FF2B5EF4-FFF2-40B4-BE49-F238E27FC236}">
                <a16:creationId xmlns:a16="http://schemas.microsoft.com/office/drawing/2014/main" xmlns="" id="{FD2E3AC3-E558-42DC-8662-2AF33E3FE766}"/>
              </a:ext>
            </a:extLst>
          </p:cNvPr>
          <p:cNvCxnSpPr>
            <a:cxnSpLocks/>
            <a:stCxn id="108" idx="0"/>
          </p:cNvCxnSpPr>
          <p:nvPr/>
        </p:nvCxnSpPr>
        <p:spPr>
          <a:xfrm>
            <a:off x="4200746" y="1603507"/>
            <a:ext cx="116569" cy="131460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9" name="Straight Connector 118">
            <a:extLst>
              <a:ext uri="{FF2B5EF4-FFF2-40B4-BE49-F238E27FC236}">
                <a16:creationId xmlns:a16="http://schemas.microsoft.com/office/drawing/2014/main" xmlns="" id="{409B4A3A-F8AC-4B70-88C7-3F2B4C96E99B}"/>
              </a:ext>
            </a:extLst>
          </p:cNvPr>
          <p:cNvCxnSpPr>
            <a:cxnSpLocks/>
          </p:cNvCxnSpPr>
          <p:nvPr/>
        </p:nvCxnSpPr>
        <p:spPr>
          <a:xfrm>
            <a:off x="4457592" y="1601886"/>
            <a:ext cx="1664501" cy="107530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1" name="Straight Connector 120">
            <a:extLst>
              <a:ext uri="{FF2B5EF4-FFF2-40B4-BE49-F238E27FC236}">
                <a16:creationId xmlns:a16="http://schemas.microsoft.com/office/drawing/2014/main" xmlns="" id="{7E83216B-868C-424B-A188-5DBF7D818164}"/>
              </a:ext>
            </a:extLst>
          </p:cNvPr>
          <p:cNvCxnSpPr>
            <a:cxnSpLocks/>
          </p:cNvCxnSpPr>
          <p:nvPr/>
        </p:nvCxnSpPr>
        <p:spPr>
          <a:xfrm>
            <a:off x="6774480" y="1619174"/>
            <a:ext cx="557959" cy="110582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3" name="Straight Connector 122">
            <a:extLst>
              <a:ext uri="{FF2B5EF4-FFF2-40B4-BE49-F238E27FC236}">
                <a16:creationId xmlns:a16="http://schemas.microsoft.com/office/drawing/2014/main" xmlns="" id="{AA14387F-A85B-4D2B-9EB4-631B16CE3523}"/>
              </a:ext>
            </a:extLst>
          </p:cNvPr>
          <p:cNvCxnSpPr>
            <a:cxnSpLocks/>
          </p:cNvCxnSpPr>
          <p:nvPr/>
        </p:nvCxnSpPr>
        <p:spPr>
          <a:xfrm>
            <a:off x="5628238" y="4142103"/>
            <a:ext cx="795369" cy="159034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>
            <a:extLst>
              <a:ext uri="{FF2B5EF4-FFF2-40B4-BE49-F238E27FC236}">
                <a16:creationId xmlns:a16="http://schemas.microsoft.com/office/drawing/2014/main" xmlns="" id="{236ABB1E-0498-4A93-A81D-8430666C1B0C}"/>
              </a:ext>
            </a:extLst>
          </p:cNvPr>
          <p:cNvCxnSpPr>
            <a:cxnSpLocks/>
          </p:cNvCxnSpPr>
          <p:nvPr/>
        </p:nvCxnSpPr>
        <p:spPr>
          <a:xfrm flipH="1">
            <a:off x="6826114" y="3818492"/>
            <a:ext cx="62953" cy="191395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Straight Connector 126">
            <a:extLst>
              <a:ext uri="{FF2B5EF4-FFF2-40B4-BE49-F238E27FC236}">
                <a16:creationId xmlns:a16="http://schemas.microsoft.com/office/drawing/2014/main" xmlns="" id="{88D1052C-6025-4565-B5EC-4F06907CB357}"/>
              </a:ext>
            </a:extLst>
          </p:cNvPr>
          <p:cNvCxnSpPr>
            <a:cxnSpLocks/>
          </p:cNvCxnSpPr>
          <p:nvPr/>
        </p:nvCxnSpPr>
        <p:spPr>
          <a:xfrm flipH="1">
            <a:off x="6889067" y="3544437"/>
            <a:ext cx="1367372" cy="29175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>
            <a:extLst>
              <a:ext uri="{FF2B5EF4-FFF2-40B4-BE49-F238E27FC236}">
                <a16:creationId xmlns:a16="http://schemas.microsoft.com/office/drawing/2014/main" xmlns="" id="{0D450B3C-BD42-45EA-ACA3-56B19D767CF4}"/>
              </a:ext>
            </a:extLst>
          </p:cNvPr>
          <p:cNvCxnSpPr>
            <a:cxnSpLocks/>
          </p:cNvCxnSpPr>
          <p:nvPr/>
        </p:nvCxnSpPr>
        <p:spPr>
          <a:xfrm flipH="1">
            <a:off x="6700531" y="2734920"/>
            <a:ext cx="634739" cy="36800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2" name="Straight Connector 131">
            <a:extLst>
              <a:ext uri="{FF2B5EF4-FFF2-40B4-BE49-F238E27FC236}">
                <a16:creationId xmlns:a16="http://schemas.microsoft.com/office/drawing/2014/main" xmlns="" id="{ABCFB990-8709-45AC-B2AB-DA6427E627D0}"/>
              </a:ext>
            </a:extLst>
          </p:cNvPr>
          <p:cNvCxnSpPr>
            <a:cxnSpLocks/>
          </p:cNvCxnSpPr>
          <p:nvPr/>
        </p:nvCxnSpPr>
        <p:spPr>
          <a:xfrm flipH="1" flipV="1">
            <a:off x="7331777" y="2734920"/>
            <a:ext cx="868633" cy="30823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4" name="Straight Connector 133">
            <a:extLst>
              <a:ext uri="{FF2B5EF4-FFF2-40B4-BE49-F238E27FC236}">
                <a16:creationId xmlns:a16="http://schemas.microsoft.com/office/drawing/2014/main" xmlns="" id="{1A8CC0C5-F60C-46ED-9321-7D067B715109}"/>
              </a:ext>
            </a:extLst>
          </p:cNvPr>
          <p:cNvCxnSpPr>
            <a:cxnSpLocks/>
          </p:cNvCxnSpPr>
          <p:nvPr/>
        </p:nvCxnSpPr>
        <p:spPr>
          <a:xfrm flipH="1">
            <a:off x="5652083" y="3626466"/>
            <a:ext cx="946216" cy="24404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>
            <a:extLst>
              <a:ext uri="{FF2B5EF4-FFF2-40B4-BE49-F238E27FC236}">
                <a16:creationId xmlns:a16="http://schemas.microsoft.com/office/drawing/2014/main" xmlns="" id="{EB92553D-28B6-40F6-85FA-64BAAA4DDB13}"/>
              </a:ext>
            </a:extLst>
          </p:cNvPr>
          <p:cNvCxnSpPr>
            <a:cxnSpLocks/>
          </p:cNvCxnSpPr>
          <p:nvPr/>
        </p:nvCxnSpPr>
        <p:spPr>
          <a:xfrm flipH="1" flipV="1">
            <a:off x="5411535" y="3312727"/>
            <a:ext cx="248894" cy="571557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Straight Connector 138">
            <a:extLst>
              <a:ext uri="{FF2B5EF4-FFF2-40B4-BE49-F238E27FC236}">
                <a16:creationId xmlns:a16="http://schemas.microsoft.com/office/drawing/2014/main" xmlns="" id="{47F77B7B-4AEA-483A-98D6-1B25E33B0655}"/>
              </a:ext>
            </a:extLst>
          </p:cNvPr>
          <p:cNvCxnSpPr>
            <a:cxnSpLocks/>
          </p:cNvCxnSpPr>
          <p:nvPr/>
        </p:nvCxnSpPr>
        <p:spPr>
          <a:xfrm flipH="1">
            <a:off x="5428821" y="2678620"/>
            <a:ext cx="709242" cy="66668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1" name="Straight Connector 140">
            <a:extLst>
              <a:ext uri="{FF2B5EF4-FFF2-40B4-BE49-F238E27FC236}">
                <a16:creationId xmlns:a16="http://schemas.microsoft.com/office/drawing/2014/main" xmlns="" id="{ACAF9761-10D9-4446-8B1F-DE2F73C75D18}"/>
              </a:ext>
            </a:extLst>
          </p:cNvPr>
          <p:cNvCxnSpPr>
            <a:cxnSpLocks/>
          </p:cNvCxnSpPr>
          <p:nvPr/>
        </p:nvCxnSpPr>
        <p:spPr>
          <a:xfrm flipH="1">
            <a:off x="4164305" y="4142103"/>
            <a:ext cx="1464238" cy="47847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3" name="Straight Connector 142">
            <a:extLst>
              <a:ext uri="{FF2B5EF4-FFF2-40B4-BE49-F238E27FC236}">
                <a16:creationId xmlns:a16="http://schemas.microsoft.com/office/drawing/2014/main" xmlns="" id="{5252A732-9CDB-4A2C-8F73-3534F1001079}"/>
              </a:ext>
            </a:extLst>
          </p:cNvPr>
          <p:cNvCxnSpPr>
            <a:cxnSpLocks/>
          </p:cNvCxnSpPr>
          <p:nvPr/>
        </p:nvCxnSpPr>
        <p:spPr>
          <a:xfrm flipV="1">
            <a:off x="3892228" y="4601024"/>
            <a:ext cx="239417" cy="11314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5" name="Straight Connector 144">
            <a:extLst>
              <a:ext uri="{FF2B5EF4-FFF2-40B4-BE49-F238E27FC236}">
                <a16:creationId xmlns:a16="http://schemas.microsoft.com/office/drawing/2014/main" xmlns="" id="{18F5433C-8BB4-4229-A546-8148C389014F}"/>
              </a:ext>
            </a:extLst>
          </p:cNvPr>
          <p:cNvCxnSpPr>
            <a:cxnSpLocks/>
          </p:cNvCxnSpPr>
          <p:nvPr/>
        </p:nvCxnSpPr>
        <p:spPr>
          <a:xfrm flipH="1" flipV="1">
            <a:off x="3877847" y="4143193"/>
            <a:ext cx="271514" cy="4826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1" name="Straight Connector 160">
            <a:extLst>
              <a:ext uri="{FF2B5EF4-FFF2-40B4-BE49-F238E27FC236}">
                <a16:creationId xmlns:a16="http://schemas.microsoft.com/office/drawing/2014/main" xmlns="" id="{2968336F-E97D-4E5D-9BAE-72AEA4D7A7C4}"/>
              </a:ext>
            </a:extLst>
          </p:cNvPr>
          <p:cNvCxnSpPr>
            <a:cxnSpLocks/>
          </p:cNvCxnSpPr>
          <p:nvPr/>
        </p:nvCxnSpPr>
        <p:spPr>
          <a:xfrm>
            <a:off x="6139637" y="2702421"/>
            <a:ext cx="567940" cy="43012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Straight Connector 162">
            <a:extLst>
              <a:ext uri="{FF2B5EF4-FFF2-40B4-BE49-F238E27FC236}">
                <a16:creationId xmlns:a16="http://schemas.microsoft.com/office/drawing/2014/main" xmlns="" id="{B5817758-146C-4CC3-BB20-8A86C1D408BB}"/>
              </a:ext>
            </a:extLst>
          </p:cNvPr>
          <p:cNvCxnSpPr>
            <a:cxnSpLocks/>
          </p:cNvCxnSpPr>
          <p:nvPr/>
        </p:nvCxnSpPr>
        <p:spPr>
          <a:xfrm flipH="1">
            <a:off x="6565583" y="3090296"/>
            <a:ext cx="115627" cy="553349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9" name="Straight Connector 168">
            <a:extLst>
              <a:ext uri="{FF2B5EF4-FFF2-40B4-BE49-F238E27FC236}">
                <a16:creationId xmlns:a16="http://schemas.microsoft.com/office/drawing/2014/main" xmlns="" id="{B8A5D4DF-7D5E-460D-9132-05438BD10F5B}"/>
              </a:ext>
            </a:extLst>
          </p:cNvPr>
          <p:cNvCxnSpPr>
            <a:cxnSpLocks/>
          </p:cNvCxnSpPr>
          <p:nvPr/>
        </p:nvCxnSpPr>
        <p:spPr>
          <a:xfrm flipH="1" flipV="1">
            <a:off x="4322733" y="2916609"/>
            <a:ext cx="1099365" cy="4119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Straight Connector 178">
            <a:extLst>
              <a:ext uri="{FF2B5EF4-FFF2-40B4-BE49-F238E27FC236}">
                <a16:creationId xmlns:a16="http://schemas.microsoft.com/office/drawing/2014/main" xmlns="" id="{6BF3500A-6786-4920-A0E3-49FA19F6F348}"/>
              </a:ext>
            </a:extLst>
          </p:cNvPr>
          <p:cNvCxnSpPr>
            <a:cxnSpLocks/>
          </p:cNvCxnSpPr>
          <p:nvPr/>
        </p:nvCxnSpPr>
        <p:spPr>
          <a:xfrm flipV="1">
            <a:off x="6125191" y="1619175"/>
            <a:ext cx="649288" cy="1006994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1" name="Straight Connector 190">
            <a:extLst>
              <a:ext uri="{FF2B5EF4-FFF2-40B4-BE49-F238E27FC236}">
                <a16:creationId xmlns:a16="http://schemas.microsoft.com/office/drawing/2014/main" xmlns="" id="{C9C7A93F-EE0B-4FD5-B3A5-FA82A0061B79}"/>
              </a:ext>
            </a:extLst>
          </p:cNvPr>
          <p:cNvCxnSpPr>
            <a:cxnSpLocks/>
          </p:cNvCxnSpPr>
          <p:nvPr/>
        </p:nvCxnSpPr>
        <p:spPr>
          <a:xfrm>
            <a:off x="6574658" y="3608852"/>
            <a:ext cx="322723" cy="227335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5" name="Straight Connector 204">
            <a:extLst>
              <a:ext uri="{FF2B5EF4-FFF2-40B4-BE49-F238E27FC236}">
                <a16:creationId xmlns:a16="http://schemas.microsoft.com/office/drawing/2014/main" xmlns="" id="{1EEF8582-77D3-42E1-AE06-3DD75D2661EE}"/>
              </a:ext>
            </a:extLst>
          </p:cNvPr>
          <p:cNvCxnSpPr>
            <a:cxnSpLocks/>
          </p:cNvCxnSpPr>
          <p:nvPr/>
        </p:nvCxnSpPr>
        <p:spPr>
          <a:xfrm flipH="1">
            <a:off x="3875657" y="2871155"/>
            <a:ext cx="465085" cy="1265662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6" name="Straight Connector 215">
            <a:extLst>
              <a:ext uri="{FF2B5EF4-FFF2-40B4-BE49-F238E27FC236}">
                <a16:creationId xmlns:a16="http://schemas.microsoft.com/office/drawing/2014/main" xmlns="" id="{2CC54BD5-FC0A-46C7-9592-AA0BFDF55C96}"/>
              </a:ext>
            </a:extLst>
          </p:cNvPr>
          <p:cNvCxnSpPr>
            <a:cxnSpLocks/>
          </p:cNvCxnSpPr>
          <p:nvPr/>
        </p:nvCxnSpPr>
        <p:spPr>
          <a:xfrm flipV="1">
            <a:off x="5618517" y="3867682"/>
            <a:ext cx="31225" cy="307856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3" name="Star: 5 Points 262">
            <a:extLst>
              <a:ext uri="{FF2B5EF4-FFF2-40B4-BE49-F238E27FC236}">
                <a16:creationId xmlns:a16="http://schemas.microsoft.com/office/drawing/2014/main" xmlns="" id="{CA99B25B-3186-41B2-AA7B-801DD4E15B28}"/>
              </a:ext>
            </a:extLst>
          </p:cNvPr>
          <p:cNvSpPr/>
          <p:nvPr/>
        </p:nvSpPr>
        <p:spPr>
          <a:xfrm>
            <a:off x="3038376" y="485637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4" name="Star: 5 Points 263">
            <a:extLst>
              <a:ext uri="{FF2B5EF4-FFF2-40B4-BE49-F238E27FC236}">
                <a16:creationId xmlns:a16="http://schemas.microsoft.com/office/drawing/2014/main" xmlns="" id="{CFF5C99A-55E7-489B-8B5B-5E98AE4F65CF}"/>
              </a:ext>
            </a:extLst>
          </p:cNvPr>
          <p:cNvSpPr/>
          <p:nvPr/>
        </p:nvSpPr>
        <p:spPr>
          <a:xfrm>
            <a:off x="4526093" y="4959353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265" name="TextBox 264">
            <a:extLst>
              <a:ext uri="{FF2B5EF4-FFF2-40B4-BE49-F238E27FC236}">
                <a16:creationId xmlns:a16="http://schemas.microsoft.com/office/drawing/2014/main" xmlns="" id="{0853A05E-BF22-4387-941A-824527CA9C8F}"/>
              </a:ext>
            </a:extLst>
          </p:cNvPr>
          <p:cNvSpPr txBox="1"/>
          <p:nvPr/>
        </p:nvSpPr>
        <p:spPr>
          <a:xfrm>
            <a:off x="2668348" y="5249661"/>
            <a:ext cx="110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point</a:t>
            </a:r>
          </a:p>
        </p:txBody>
      </p:sp>
      <p:sp>
        <p:nvSpPr>
          <p:cNvPr id="266" name="TextBox 265">
            <a:extLst>
              <a:ext uri="{FF2B5EF4-FFF2-40B4-BE49-F238E27FC236}">
                <a16:creationId xmlns:a16="http://schemas.microsoft.com/office/drawing/2014/main" xmlns="" id="{8BCFDA7F-7D1D-40A6-9056-1D21188C59BE}"/>
              </a:ext>
            </a:extLst>
          </p:cNvPr>
          <p:cNvSpPr txBox="1"/>
          <p:nvPr/>
        </p:nvSpPr>
        <p:spPr>
          <a:xfrm>
            <a:off x="4123681" y="5299986"/>
            <a:ext cx="110203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point</a:t>
            </a:r>
          </a:p>
        </p:txBody>
      </p:sp>
      <p:cxnSp>
        <p:nvCxnSpPr>
          <p:cNvPr id="271" name="Straight Connector 270">
            <a:extLst>
              <a:ext uri="{FF2B5EF4-FFF2-40B4-BE49-F238E27FC236}">
                <a16:creationId xmlns:a16="http://schemas.microsoft.com/office/drawing/2014/main" xmlns="" id="{9757829D-2330-4D3A-9346-A922029AF255}"/>
              </a:ext>
            </a:extLst>
          </p:cNvPr>
          <p:cNvCxnSpPr>
            <a:cxnSpLocks/>
          </p:cNvCxnSpPr>
          <p:nvPr/>
        </p:nvCxnSpPr>
        <p:spPr>
          <a:xfrm>
            <a:off x="4193904" y="1614431"/>
            <a:ext cx="116569" cy="131460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2" name="Straight Connector 271">
            <a:extLst>
              <a:ext uri="{FF2B5EF4-FFF2-40B4-BE49-F238E27FC236}">
                <a16:creationId xmlns:a16="http://schemas.microsoft.com/office/drawing/2014/main" xmlns="" id="{CC5634F2-7893-41BC-A2B5-964090D4F031}"/>
              </a:ext>
            </a:extLst>
          </p:cNvPr>
          <p:cNvCxnSpPr>
            <a:cxnSpLocks/>
          </p:cNvCxnSpPr>
          <p:nvPr/>
        </p:nvCxnSpPr>
        <p:spPr>
          <a:xfrm flipH="1">
            <a:off x="3852139" y="2920623"/>
            <a:ext cx="465085" cy="1265662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3" name="Straight Connector 272">
            <a:extLst>
              <a:ext uri="{FF2B5EF4-FFF2-40B4-BE49-F238E27FC236}">
                <a16:creationId xmlns:a16="http://schemas.microsoft.com/office/drawing/2014/main" xmlns="" id="{395E55B5-8FCC-467E-AF7C-5C2162BC819D}"/>
              </a:ext>
            </a:extLst>
          </p:cNvPr>
          <p:cNvCxnSpPr>
            <a:cxnSpLocks/>
          </p:cNvCxnSpPr>
          <p:nvPr/>
        </p:nvCxnSpPr>
        <p:spPr>
          <a:xfrm flipH="1" flipV="1">
            <a:off x="3884570" y="4134648"/>
            <a:ext cx="271514" cy="482638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5" name="Straight Connector 274">
            <a:extLst>
              <a:ext uri="{FF2B5EF4-FFF2-40B4-BE49-F238E27FC236}">
                <a16:creationId xmlns:a16="http://schemas.microsoft.com/office/drawing/2014/main" xmlns="" id="{025DCECC-63F3-4F9E-A66B-B66B6001C7AE}"/>
              </a:ext>
            </a:extLst>
          </p:cNvPr>
          <p:cNvCxnSpPr>
            <a:cxnSpLocks/>
          </p:cNvCxnSpPr>
          <p:nvPr/>
        </p:nvCxnSpPr>
        <p:spPr>
          <a:xfrm flipV="1">
            <a:off x="3889021" y="4588621"/>
            <a:ext cx="239417" cy="1131423"/>
          </a:xfrm>
          <a:prstGeom prst="line">
            <a:avLst/>
          </a:prstGeom>
          <a:ln w="28575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Arrow Connector 4">
            <a:extLst>
              <a:ext uri="{FF2B5EF4-FFF2-40B4-BE49-F238E27FC236}">
                <a16:creationId xmlns:a16="http://schemas.microsoft.com/office/drawing/2014/main" xmlns="" id="{8A44E0D3-BADC-451B-AE1D-DDF41774069A}"/>
              </a:ext>
            </a:extLst>
          </p:cNvPr>
          <p:cNvCxnSpPr>
            <a:cxnSpLocks/>
          </p:cNvCxnSpPr>
          <p:nvPr/>
        </p:nvCxnSpPr>
        <p:spPr>
          <a:xfrm flipH="1">
            <a:off x="4292591" y="1217486"/>
            <a:ext cx="928262" cy="61566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Box 21">
            <a:extLst>
              <a:ext uri="{FF2B5EF4-FFF2-40B4-BE49-F238E27FC236}">
                <a16:creationId xmlns:a16="http://schemas.microsoft.com/office/drawing/2014/main" xmlns="" id="{8CD4F86F-B697-4865-B809-FB9AC73356F1}"/>
              </a:ext>
            </a:extLst>
          </p:cNvPr>
          <p:cNvSpPr txBox="1"/>
          <p:nvPr/>
        </p:nvSpPr>
        <p:spPr>
          <a:xfrm>
            <a:off x="5207810" y="983476"/>
            <a:ext cx="236795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 smtClean="0">
                <a:latin typeface="Abadi Extra Light" panose="020B0204020104020204" pitchFamily="34" charset="0"/>
              </a:rPr>
              <a:t>Non-linear decision </a:t>
            </a:r>
            <a:r>
              <a:rPr lang="en-IN" dirty="0">
                <a:latin typeface="Abadi Extra Light" panose="020B0204020104020204" pitchFamily="34" charset="0"/>
              </a:rPr>
              <a:t>boundary</a:t>
            </a:r>
          </a:p>
        </p:txBody>
      </p:sp>
      <p:sp>
        <p:nvSpPr>
          <p:cNvPr id="79" name="TextBox 78">
            <a:extLst>
              <a:ext uri="{FF2B5EF4-FFF2-40B4-BE49-F238E27FC236}">
                <a16:creationId xmlns:a16="http://schemas.microsoft.com/office/drawing/2014/main" xmlns="" id="{1A411F8E-F96A-486C-82DD-CDF658134343}"/>
              </a:ext>
            </a:extLst>
          </p:cNvPr>
          <p:cNvSpPr txBox="1"/>
          <p:nvPr/>
        </p:nvSpPr>
        <p:spPr>
          <a:xfrm>
            <a:off x="8454115" y="4909616"/>
            <a:ext cx="356235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b="1" dirty="0">
                <a:latin typeface="Abadi Extra Light" panose="020B0204020104020204" pitchFamily="34" charset="0"/>
              </a:rPr>
              <a:t>Nearest neighbour approach induces a </a:t>
            </a:r>
            <a:r>
              <a:rPr lang="en-IN" b="1" dirty="0">
                <a:solidFill>
                  <a:srgbClr val="0000FF"/>
                </a:solidFill>
                <a:latin typeface="Abadi Extra Light" panose="020B0204020104020204" pitchFamily="34" charset="0"/>
              </a:rPr>
              <a:t>Voronoi tessellation</a:t>
            </a:r>
            <a:r>
              <a:rPr lang="en-IN" b="1" dirty="0">
                <a:latin typeface="Abadi Extra Light" panose="020B0204020104020204" pitchFamily="34" charset="0"/>
              </a:rPr>
              <a:t>/partition </a:t>
            </a:r>
            <a:r>
              <a:rPr lang="en-IN" dirty="0">
                <a:latin typeface="Abadi Extra Light" panose="020B0204020104020204" pitchFamily="34" charset="0"/>
              </a:rPr>
              <a:t>of the input space (all test points falling in a cell will get the label of the training input in that cell)</a:t>
            </a:r>
          </a:p>
        </p:txBody>
      </p:sp>
      <p:cxnSp>
        <p:nvCxnSpPr>
          <p:cNvPr id="32" name="Straight Arrow Connector 31">
            <a:extLst>
              <a:ext uri="{FF2B5EF4-FFF2-40B4-BE49-F238E27FC236}">
                <a16:creationId xmlns:a16="http://schemas.microsoft.com/office/drawing/2014/main" xmlns="" id="{456AB4C5-5D3C-4303-B9CF-EE45C92A160C}"/>
              </a:ext>
            </a:extLst>
          </p:cNvPr>
          <p:cNvCxnSpPr>
            <a:cxnSpLocks/>
          </p:cNvCxnSpPr>
          <p:nvPr/>
        </p:nvCxnSpPr>
        <p:spPr>
          <a:xfrm flipH="1" flipV="1">
            <a:off x="8011938" y="5050971"/>
            <a:ext cx="693478" cy="26660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197625496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59360"/>
    </mc:Choice>
    <mc:Fallback>
      <p:transition spd="slow" advTm="259360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9" dur="500"/>
                                        <p:tgtEl>
                                          <p:spTgt spid="2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3" dur="500"/>
                                        <p:tgtEl>
                                          <p:spTgt spid="2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8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00"/>
                                        <p:tgtEl>
                                          <p:spTgt spid="2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5" dur="500"/>
                                        <p:tgtEl>
                                          <p:spTgt spid="2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1" fill="hold">
                            <p:stCondLst>
                              <p:cond delay="500"/>
                            </p:stCondLst>
                            <p:childTnLst>
                              <p:par>
                                <p:cTn id="1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4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5" fill="hold">
                            <p:stCondLst>
                              <p:cond delay="1000"/>
                            </p:stCondLst>
                            <p:childTnLst>
                              <p:par>
                                <p:cTn id="1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8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9" fill="hold">
                            <p:stCondLst>
                              <p:cond delay="1500"/>
                            </p:stCondLst>
                            <p:childTnLst>
                              <p:par>
                                <p:cTn id="1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2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3" fill="hold">
                            <p:stCondLst>
                              <p:cond delay="2000"/>
                            </p:stCondLst>
                            <p:childTnLst>
                              <p:par>
                                <p:cTn id="1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7" fill="hold">
                            <p:stCondLst>
                              <p:cond delay="2500"/>
                            </p:stCondLst>
                            <p:childTnLst>
                              <p:par>
                                <p:cTn id="1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1" fill="hold">
                            <p:stCondLst>
                              <p:cond delay="3000"/>
                            </p:stCondLst>
                            <p:childTnLst>
                              <p:par>
                                <p:cTn id="1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8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9" fill="hold">
                            <p:stCondLst>
                              <p:cond delay="4000"/>
                            </p:stCondLst>
                            <p:childTnLst>
                              <p:par>
                                <p:cTn id="1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3" fill="hold">
                            <p:stCondLst>
                              <p:cond delay="4500"/>
                            </p:stCondLst>
                            <p:childTnLst>
                              <p:par>
                                <p:cTn id="1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6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7" fill="hold">
                            <p:stCondLst>
                              <p:cond delay="5000"/>
                            </p:stCondLst>
                            <p:childTnLst>
                              <p:par>
                                <p:cTn id="14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1" fill="hold">
                            <p:stCondLst>
                              <p:cond delay="5500"/>
                            </p:stCondLst>
                            <p:childTnLst>
                              <p:par>
                                <p:cTn id="15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5" fill="hold">
                            <p:stCondLst>
                              <p:cond delay="6000"/>
                            </p:stCondLst>
                            <p:childTnLst>
                              <p:par>
                                <p:cTn id="15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8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9" fill="hold">
                            <p:stCondLst>
                              <p:cond delay="6500"/>
                            </p:stCondLst>
                            <p:childTnLst>
                              <p:par>
                                <p:cTn id="16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2" dur="500"/>
                                        <p:tgtEl>
                                          <p:spTgt spid="2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3" fill="hold">
                            <p:stCondLst>
                              <p:cond delay="7000"/>
                            </p:stCondLst>
                            <p:childTnLst>
                              <p:par>
                                <p:cTn id="16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66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7" fill="hold">
                            <p:stCondLst>
                              <p:cond delay="7500"/>
                            </p:stCondLst>
                            <p:childTnLst>
                              <p:par>
                                <p:cTn id="16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0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8000"/>
                            </p:stCondLst>
                            <p:childTnLst>
                              <p:par>
                                <p:cTn id="17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4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5" fill="hold">
                            <p:stCondLst>
                              <p:cond delay="8500"/>
                            </p:stCondLst>
                            <p:childTnLst>
                              <p:par>
                                <p:cTn id="17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8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9" fill="hold">
                            <p:stCondLst>
                              <p:cond delay="9000"/>
                            </p:stCondLst>
                            <p:childTnLst>
                              <p:par>
                                <p:cTn id="18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2" dur="500"/>
                                        <p:tgtEl>
                                          <p:spTgt spid="1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3" fill="hold">
                            <p:stCondLst>
                              <p:cond delay="9500"/>
                            </p:stCondLst>
                            <p:childTnLst>
                              <p:par>
                                <p:cTn id="18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6" dur="500"/>
                                        <p:tgtEl>
                                          <p:spTgt spid="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7" fill="hold">
                            <p:stCondLst>
                              <p:cond delay="10000"/>
                            </p:stCondLst>
                            <p:childTnLst>
                              <p:par>
                                <p:cTn id="18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0" dur="500"/>
                                        <p:tgtEl>
                                          <p:spTgt spid="1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10500"/>
                            </p:stCondLst>
                            <p:childTnLst>
                              <p:par>
                                <p:cTn id="19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4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11000"/>
                            </p:stCondLst>
                            <p:childTnLst>
                              <p:par>
                                <p:cTn id="19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98" dur="500"/>
                                        <p:tgtEl>
                                          <p:spTgt spid="1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9" fill="hold">
                            <p:stCondLst>
                              <p:cond delay="11500"/>
                            </p:stCondLst>
                            <p:childTnLst>
                              <p:par>
                                <p:cTn id="20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2" dur="500"/>
                                        <p:tgtEl>
                                          <p:spTgt spid="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3" fill="hold">
                            <p:stCondLst>
                              <p:cond delay="12000"/>
                            </p:stCondLst>
                            <p:childTnLst>
                              <p:par>
                                <p:cTn id="20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6" dur="500"/>
                                        <p:tgtEl>
                                          <p:spTgt spid="1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7" fill="hold">
                            <p:stCondLst>
                              <p:cond delay="12500"/>
                            </p:stCondLst>
                            <p:childTnLst>
                              <p:par>
                                <p:cTn id="20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0" dur="500"/>
                                        <p:tgtEl>
                                          <p:spTgt spid="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1" fill="hold">
                            <p:stCondLst>
                              <p:cond delay="13000"/>
                            </p:stCondLst>
                            <p:childTnLst>
                              <p:par>
                                <p:cTn id="21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4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13500"/>
                            </p:stCondLst>
                            <p:childTnLst>
                              <p:par>
                                <p:cTn id="21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8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9" fill="hold">
                            <p:stCondLst>
                              <p:cond delay="14000"/>
                            </p:stCondLst>
                            <p:childTnLst>
                              <p:par>
                                <p:cTn id="22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2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3" fill="hold">
                            <p:stCondLst>
                              <p:cond delay="14500"/>
                            </p:stCondLst>
                            <p:childTnLst>
                              <p:par>
                                <p:cTn id="22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6" dur="500"/>
                                        <p:tgtEl>
                                          <p:spTgt spid="1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7" fill="hold">
                            <p:stCondLst>
                              <p:cond delay="15000"/>
                            </p:stCondLst>
                            <p:childTnLst>
                              <p:par>
                                <p:cTn id="228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0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1" fill="hold">
                            <p:stCondLst>
                              <p:cond delay="15500"/>
                            </p:stCondLst>
                            <p:childTnLst>
                              <p:par>
                                <p:cTn id="232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4" dur="500"/>
                                        <p:tgtEl>
                                          <p:spTgt spid="2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6000"/>
                            </p:stCondLst>
                            <p:childTnLst>
                              <p:par>
                                <p:cTn id="236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8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9" fill="hold">
                            <p:stCondLst>
                              <p:cond delay="16500"/>
                            </p:stCondLst>
                            <p:childTnLst>
                              <p:par>
                                <p:cTn id="240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2" dur="500"/>
                                        <p:tgtEl>
                                          <p:spTgt spid="1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3" fill="hold">
                            <p:stCondLst>
                              <p:cond delay="17000"/>
                            </p:stCondLst>
                            <p:childTnLst>
                              <p:par>
                                <p:cTn id="244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6" dur="500"/>
                                        <p:tgtEl>
                                          <p:spTgt spid="1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7" fill="hold">
                      <p:stCondLst>
                        <p:cond delay="indefinite"/>
                      </p:stCondLst>
                      <p:childTnLst>
                        <p:par>
                          <p:cTn id="248" fill="hold">
                            <p:stCondLst>
                              <p:cond delay="0"/>
                            </p:stCondLst>
                            <p:childTnLst>
                              <p:par>
                                <p:cTn id="2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5" fill="hold">
                      <p:stCondLst>
                        <p:cond delay="indefinite"/>
                      </p:stCondLst>
                      <p:childTnLst>
                        <p:par>
                          <p:cTn id="256" fill="hold">
                            <p:stCondLst>
                              <p:cond delay="0"/>
                            </p:stCondLst>
                            <p:childTnLst>
                              <p:par>
                                <p:cTn id="25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9" dur="500"/>
                                        <p:tgtEl>
                                          <p:spTgt spid="2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0" fill="hold">
                            <p:stCondLst>
                              <p:cond delay="500"/>
                            </p:stCondLst>
                            <p:childTnLst>
                              <p:par>
                                <p:cTn id="261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3" dur="500"/>
                                        <p:tgtEl>
                                          <p:spTgt spid="2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4" fill="hold">
                            <p:stCondLst>
                              <p:cond delay="1000"/>
                            </p:stCondLst>
                            <p:childTnLst>
                              <p:par>
                                <p:cTn id="265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7" dur="500"/>
                                        <p:tgtEl>
                                          <p:spTgt spid="2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8" fill="hold">
                            <p:stCondLst>
                              <p:cond delay="1500"/>
                            </p:stCondLst>
                            <p:childTnLst>
                              <p:par>
                                <p:cTn id="26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1" dur="500"/>
                                        <p:tgtEl>
                                          <p:spTgt spid="2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2" fill="hold">
                      <p:stCondLst>
                        <p:cond delay="indefinite"/>
                      </p:stCondLst>
                      <p:childTnLst>
                        <p:par>
                          <p:cTn id="273" fill="hold">
                            <p:stCondLst>
                              <p:cond delay="0"/>
                            </p:stCondLst>
                            <p:childTnLst>
                              <p:par>
                                <p:cTn id="27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8" grpId="0" animBg="1"/>
      <p:bldP spid="3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3" grpId="0" animBg="1"/>
      <p:bldP spid="24" grpId="0" animBg="1"/>
      <p:bldP spid="25" grpId="0" animBg="1"/>
      <p:bldP spid="25" grpId="1" animBg="1"/>
      <p:bldP spid="26" grpId="0" animBg="1"/>
      <p:bldP spid="26" grpId="1" animBg="1"/>
      <p:bldP spid="263" grpId="0" animBg="1"/>
      <p:bldP spid="264" grpId="0" animBg="1"/>
      <p:bldP spid="265" grpId="0"/>
      <p:bldP spid="266" grpId="0"/>
      <p:bldP spid="22" grpId="0"/>
      <p:bldP spid="7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id="{27386B12-C2E5-433F-A14C-3784B4547101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</p:spPr>
            <p:txBody>
              <a:bodyPr>
                <a:noAutofit/>
              </a:bodyPr>
              <a:lstStyle/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In many cases, it helps to look at not one but </a:t>
                </a:r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GB" dirty="0">
                    <a:latin typeface="Abadi Extra Light" panose="020B0204020104020204" pitchFamily="34" charset="0"/>
                  </a:rPr>
                  <a:t> &gt; 1 nearest </a:t>
                </a:r>
                <a:r>
                  <a:rPr lang="en-GB" dirty="0" err="1">
                    <a:latin typeface="Abadi Extra Light" panose="020B0204020104020204" pitchFamily="34" charset="0"/>
                  </a:rPr>
                  <a:t>neighbors</a:t>
                </a: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Essentially, taking more votes helps!</a:t>
                </a:r>
              </a:p>
              <a:p>
                <a:pPr lvl="1">
                  <a:buFont typeface="Wingdings" panose="05000000000000000000" pitchFamily="2" charset="2"/>
                  <a:buChar char="§"/>
                </a:pPr>
                <a:r>
                  <a:rPr lang="en-GB" dirty="0">
                    <a:latin typeface="Abadi Extra Light" panose="020B0204020104020204" pitchFamily="34" charset="0"/>
                  </a:rPr>
                  <a:t>Also leads to smoother decision boundaries (less chances of overfitting on training data)</a:t>
                </a: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dirty="0">
                  <a:latin typeface="Abadi Extra Light" panose="020B0204020104020204" pitchFamily="34" charset="0"/>
                </a:endParaRPr>
              </a:p>
              <a:p>
                <a:pPr>
                  <a:buFont typeface="Wingdings" panose="05000000000000000000" pitchFamily="2" charset="2"/>
                  <a:buChar char="§"/>
                </a:pPr>
                <a:endParaRPr lang="en-GB" sz="1100" dirty="0">
                  <a:latin typeface="Abadi Extra Light" panose="020B0204020104020204" pitchFamily="34" charset="0"/>
                </a:endParaRPr>
              </a:p>
              <a:p>
                <a:pPr marL="0" indent="0">
                  <a:buNone/>
                </a:pPr>
                <a:endParaRPr lang="en-GB" sz="1100" dirty="0">
                  <a:latin typeface="Abadi Extra Light" panose="020B0204020104020204" pitchFamily="34" charset="0"/>
                </a:endParaRPr>
              </a:p>
            </p:txBody>
          </p:sp>
        </mc:Choice>
        <mc:Fallback>
          <p:sp>
            <p:nvSpPr>
              <p:cNvPr id="159" name="Content Placeholder 2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7386B12-C2E5-433F-A14C-3784B4547101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265245" y="1130786"/>
                <a:ext cx="11740617" cy="5557532"/>
              </a:xfrm>
              <a:blipFill>
                <a:blip r:embed="rId3" cstate="print"/>
                <a:stretch>
                  <a:fillRect l="-935" t="-1864"/>
                </a:stretch>
              </a:blipFill>
            </p:spPr>
            <p:txBody>
              <a:bodyPr/>
              <a:lstStyle/>
              <a:p>
                <a:r>
                  <a:rPr lang="en-IN" dirty="0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Nearest </a:t>
            </a:r>
            <a:r>
              <a:rPr lang="en-IN" dirty="0" err="1">
                <a:solidFill>
                  <a:schemeClr val="accent2">
                    <a:lumMod val="75000"/>
                  </a:schemeClr>
                </a:solidFill>
              </a:rPr>
              <a:t>Neighbors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 (</a:t>
            </a:r>
            <a:r>
              <a:rPr lang="en-IN" i="1" dirty="0">
                <a:solidFill>
                  <a:schemeClr val="accent2">
                    <a:lumMod val="75000"/>
                  </a:schemeClr>
                </a:solidFill>
              </a:rPr>
              <a:t>K</a:t>
            </a:r>
            <a:r>
              <a:rPr lang="en-IN" dirty="0">
                <a:solidFill>
                  <a:schemeClr val="accent2">
                    <a:lumMod val="75000"/>
                  </a:schemeClr>
                </a:solidFill>
              </a:rPr>
              <a:t>NN)</a:t>
            </a: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8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70" name="Star: 5 Points 69">
            <a:extLst>
              <a:ext uri="{FF2B5EF4-FFF2-40B4-BE49-F238E27FC236}">
                <a16:creationId xmlns:a16="http://schemas.microsoft.com/office/drawing/2014/main" xmlns="" id="{882AC0A8-860C-42FD-935D-6A889A7ACFE2}"/>
              </a:ext>
            </a:extLst>
          </p:cNvPr>
          <p:cNvSpPr/>
          <p:nvPr/>
        </p:nvSpPr>
        <p:spPr>
          <a:xfrm>
            <a:off x="1347442" y="364206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2" name="Star: 5 Points 71">
            <a:extLst>
              <a:ext uri="{FF2B5EF4-FFF2-40B4-BE49-F238E27FC236}">
                <a16:creationId xmlns:a16="http://schemas.microsoft.com/office/drawing/2014/main" xmlns="" id="{680B4C0C-F8BA-49B1-97AB-949C72B0C84B}"/>
              </a:ext>
            </a:extLst>
          </p:cNvPr>
          <p:cNvSpPr/>
          <p:nvPr/>
        </p:nvSpPr>
        <p:spPr>
          <a:xfrm>
            <a:off x="1587828" y="26524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3" name="Star: 5 Points 72">
            <a:extLst>
              <a:ext uri="{FF2B5EF4-FFF2-40B4-BE49-F238E27FC236}">
                <a16:creationId xmlns:a16="http://schemas.microsoft.com/office/drawing/2014/main" xmlns="" id="{7059EF73-4AB8-4E98-848E-8972EDFB5EF3}"/>
              </a:ext>
            </a:extLst>
          </p:cNvPr>
          <p:cNvSpPr/>
          <p:nvPr/>
        </p:nvSpPr>
        <p:spPr>
          <a:xfrm>
            <a:off x="2109444" y="4610818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4" name="Star: 5 Points 73">
            <a:extLst>
              <a:ext uri="{FF2B5EF4-FFF2-40B4-BE49-F238E27FC236}">
                <a16:creationId xmlns:a16="http://schemas.microsoft.com/office/drawing/2014/main" xmlns="" id="{BB3ED8BF-B03D-49B9-AED9-7188179005A2}"/>
              </a:ext>
            </a:extLst>
          </p:cNvPr>
          <p:cNvSpPr/>
          <p:nvPr/>
        </p:nvSpPr>
        <p:spPr>
          <a:xfrm>
            <a:off x="2301121" y="348453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5" name="Star: 5 Points 74">
            <a:extLst>
              <a:ext uri="{FF2B5EF4-FFF2-40B4-BE49-F238E27FC236}">
                <a16:creationId xmlns:a16="http://schemas.microsoft.com/office/drawing/2014/main" xmlns="" id="{88373309-C9B1-48DE-9001-2D896EB568B2}"/>
              </a:ext>
            </a:extLst>
          </p:cNvPr>
          <p:cNvSpPr/>
          <p:nvPr/>
        </p:nvSpPr>
        <p:spPr>
          <a:xfrm>
            <a:off x="2863587" y="267703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6" name="Star: 5 Points 75">
            <a:extLst>
              <a:ext uri="{FF2B5EF4-FFF2-40B4-BE49-F238E27FC236}">
                <a16:creationId xmlns:a16="http://schemas.microsoft.com/office/drawing/2014/main" xmlns="" id="{53EAC862-70D2-419D-B5F7-1A5C42C2DABE}"/>
              </a:ext>
            </a:extLst>
          </p:cNvPr>
          <p:cNvSpPr/>
          <p:nvPr/>
        </p:nvSpPr>
        <p:spPr>
          <a:xfrm>
            <a:off x="2915436" y="188057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7" name="Star: 5 Points 76">
            <a:extLst>
              <a:ext uri="{FF2B5EF4-FFF2-40B4-BE49-F238E27FC236}">
                <a16:creationId xmlns:a16="http://schemas.microsoft.com/office/drawing/2014/main" xmlns="" id="{F81A75D3-AA15-434D-92D7-1035FA54562B}"/>
              </a:ext>
            </a:extLst>
          </p:cNvPr>
          <p:cNvSpPr/>
          <p:nvPr/>
        </p:nvSpPr>
        <p:spPr>
          <a:xfrm>
            <a:off x="4764668" y="2856143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8" name="Star: 5 Points 77">
            <a:extLst>
              <a:ext uri="{FF2B5EF4-FFF2-40B4-BE49-F238E27FC236}">
                <a16:creationId xmlns:a16="http://schemas.microsoft.com/office/drawing/2014/main" xmlns="" id="{337AC611-3428-4B16-AB6C-C907E4013947}"/>
              </a:ext>
            </a:extLst>
          </p:cNvPr>
          <p:cNvSpPr/>
          <p:nvPr/>
        </p:nvSpPr>
        <p:spPr>
          <a:xfrm>
            <a:off x="3292508" y="4203165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79" name="Star: 5 Points 78">
            <a:extLst>
              <a:ext uri="{FF2B5EF4-FFF2-40B4-BE49-F238E27FC236}">
                <a16:creationId xmlns:a16="http://schemas.microsoft.com/office/drawing/2014/main" xmlns="" id="{0F82DF0A-F198-4E82-B896-A43A41C397EA}"/>
              </a:ext>
            </a:extLst>
          </p:cNvPr>
          <p:cNvSpPr/>
          <p:nvPr/>
        </p:nvSpPr>
        <p:spPr>
          <a:xfrm>
            <a:off x="5612430" y="337732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0" name="Star: 5 Points 79">
            <a:extLst>
              <a:ext uri="{FF2B5EF4-FFF2-40B4-BE49-F238E27FC236}">
                <a16:creationId xmlns:a16="http://schemas.microsoft.com/office/drawing/2014/main" xmlns="" id="{4C669F1F-BF5E-41B9-AA24-F5AB4456D246}"/>
              </a:ext>
            </a:extLst>
          </p:cNvPr>
          <p:cNvSpPr/>
          <p:nvPr/>
        </p:nvSpPr>
        <p:spPr>
          <a:xfrm>
            <a:off x="6368792" y="2474122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1" name="Star: 5 Points 80">
            <a:extLst>
              <a:ext uri="{FF2B5EF4-FFF2-40B4-BE49-F238E27FC236}">
                <a16:creationId xmlns:a16="http://schemas.microsoft.com/office/drawing/2014/main" xmlns="" id="{C73E6143-CB90-4151-BD1B-00A343A53949}"/>
              </a:ext>
            </a:extLst>
          </p:cNvPr>
          <p:cNvSpPr/>
          <p:nvPr/>
        </p:nvSpPr>
        <p:spPr>
          <a:xfrm>
            <a:off x="7118222" y="305080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3" name="Star: 5 Points 82">
            <a:extLst>
              <a:ext uri="{FF2B5EF4-FFF2-40B4-BE49-F238E27FC236}">
                <a16:creationId xmlns:a16="http://schemas.microsoft.com/office/drawing/2014/main" xmlns="" id="{661A0F4C-67D1-4765-A9FA-4A8B1628CAB1}"/>
              </a:ext>
            </a:extLst>
          </p:cNvPr>
          <p:cNvSpPr/>
          <p:nvPr/>
        </p:nvSpPr>
        <p:spPr>
          <a:xfrm>
            <a:off x="7680690" y="2239744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5" name="Star: 5 Points 84">
            <a:extLst>
              <a:ext uri="{FF2B5EF4-FFF2-40B4-BE49-F238E27FC236}">
                <a16:creationId xmlns:a16="http://schemas.microsoft.com/office/drawing/2014/main" xmlns="" id="{F879CF56-ABD0-45A3-8348-D1F5BED0F8C9}"/>
              </a:ext>
            </a:extLst>
          </p:cNvPr>
          <p:cNvSpPr/>
          <p:nvPr/>
        </p:nvSpPr>
        <p:spPr>
          <a:xfrm>
            <a:off x="6945396" y="1759821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6" name="Star: 5 Points 85">
            <a:extLst>
              <a:ext uri="{FF2B5EF4-FFF2-40B4-BE49-F238E27FC236}">
                <a16:creationId xmlns:a16="http://schemas.microsoft.com/office/drawing/2014/main" xmlns="" id="{554077D3-955C-464B-AB5D-6BB6AC2D7718}"/>
              </a:ext>
            </a:extLst>
          </p:cNvPr>
          <p:cNvSpPr/>
          <p:nvPr/>
        </p:nvSpPr>
        <p:spPr>
          <a:xfrm>
            <a:off x="8615516" y="1943821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7" name="Star: 5 Points 86">
            <a:extLst>
              <a:ext uri="{FF2B5EF4-FFF2-40B4-BE49-F238E27FC236}">
                <a16:creationId xmlns:a16="http://schemas.microsoft.com/office/drawing/2014/main" xmlns="" id="{46853420-097D-47F1-BF0A-51B36150DEB7}"/>
              </a:ext>
            </a:extLst>
          </p:cNvPr>
          <p:cNvSpPr/>
          <p:nvPr/>
        </p:nvSpPr>
        <p:spPr>
          <a:xfrm>
            <a:off x="7306758" y="3960587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8" name="Star: 5 Points 87">
            <a:extLst>
              <a:ext uri="{FF2B5EF4-FFF2-40B4-BE49-F238E27FC236}">
                <a16:creationId xmlns:a16="http://schemas.microsoft.com/office/drawing/2014/main" xmlns="" id="{351AD3ED-5F61-48DA-B194-9C3F7F534E02}"/>
              </a:ext>
            </a:extLst>
          </p:cNvPr>
          <p:cNvSpPr/>
          <p:nvPr/>
        </p:nvSpPr>
        <p:spPr>
          <a:xfrm>
            <a:off x="8238444" y="305080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89" name="Star: 5 Points 88">
            <a:extLst>
              <a:ext uri="{FF2B5EF4-FFF2-40B4-BE49-F238E27FC236}">
                <a16:creationId xmlns:a16="http://schemas.microsoft.com/office/drawing/2014/main" xmlns="" id="{54DCC378-320C-40CE-92D1-33952830696D}"/>
              </a:ext>
            </a:extLst>
          </p:cNvPr>
          <p:cNvSpPr/>
          <p:nvPr/>
        </p:nvSpPr>
        <p:spPr>
          <a:xfrm>
            <a:off x="7996994" y="3700279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3" name="Star: 5 Points 152">
            <a:extLst>
              <a:ext uri="{FF2B5EF4-FFF2-40B4-BE49-F238E27FC236}">
                <a16:creationId xmlns:a16="http://schemas.microsoft.com/office/drawing/2014/main" xmlns="" id="{129E77D4-E250-4D95-BB04-687D1C647A6A}"/>
              </a:ext>
            </a:extLst>
          </p:cNvPr>
          <p:cNvSpPr/>
          <p:nvPr/>
        </p:nvSpPr>
        <p:spPr>
          <a:xfrm>
            <a:off x="5763397" y="2873450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4" name="Star: 5 Points 153">
            <a:extLst>
              <a:ext uri="{FF2B5EF4-FFF2-40B4-BE49-F238E27FC236}">
                <a16:creationId xmlns:a16="http://schemas.microsoft.com/office/drawing/2014/main" xmlns="" id="{64D71465-9943-4E2E-B627-BABD8EE2785E}"/>
              </a:ext>
            </a:extLst>
          </p:cNvPr>
          <p:cNvSpPr/>
          <p:nvPr/>
        </p:nvSpPr>
        <p:spPr>
          <a:xfrm>
            <a:off x="5056894" y="2424316"/>
            <a:ext cx="377072" cy="358219"/>
          </a:xfrm>
          <a:prstGeom prst="star5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sp>
        <p:nvSpPr>
          <p:cNvPr id="155" name="Star: 5 Points 154">
            <a:extLst>
              <a:ext uri="{FF2B5EF4-FFF2-40B4-BE49-F238E27FC236}">
                <a16:creationId xmlns:a16="http://schemas.microsoft.com/office/drawing/2014/main" xmlns="" id="{7205A5F8-7503-4A73-AB00-574F4FA03BBA}"/>
              </a:ext>
            </a:extLst>
          </p:cNvPr>
          <p:cNvSpPr/>
          <p:nvPr/>
        </p:nvSpPr>
        <p:spPr>
          <a:xfrm>
            <a:off x="3309792" y="3565776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cxnSp>
        <p:nvCxnSpPr>
          <p:cNvPr id="156" name="Straight Connector 155">
            <a:extLst>
              <a:ext uri="{FF2B5EF4-FFF2-40B4-BE49-F238E27FC236}">
                <a16:creationId xmlns:a16="http://schemas.microsoft.com/office/drawing/2014/main" xmlns="" id="{7EB34F79-ED29-4D3D-9B52-DEACCAEA73A0}"/>
              </a:ext>
            </a:extLst>
          </p:cNvPr>
          <p:cNvCxnSpPr>
            <a:cxnSpLocks/>
          </p:cNvCxnSpPr>
          <p:nvPr/>
        </p:nvCxnSpPr>
        <p:spPr>
          <a:xfrm flipH="1">
            <a:off x="4980526" y="2597963"/>
            <a:ext cx="285293" cy="41273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id="{21148732-3189-4378-A986-966F5E160190}"/>
                  </a:ext>
                </a:extLst>
              </p:cNvPr>
              <p:cNvSpPr txBox="1"/>
              <p:nvPr/>
            </p:nvSpPr>
            <p:spPr>
              <a:xfrm>
                <a:off x="5194868" y="2111876"/>
                <a:ext cx="691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1</a:t>
                </a:r>
              </a:p>
            </p:txBody>
          </p:sp>
        </mc:Choice>
        <mc:Fallback>
          <p:sp>
            <p:nvSpPr>
              <p:cNvPr id="22" name="TextBox 21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21148732-3189-4378-A986-966F5E16019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94868" y="2111876"/>
                <a:ext cx="691792" cy="369332"/>
              </a:xfrm>
              <a:prstGeom prst="rect">
                <a:avLst/>
              </a:prstGeom>
              <a:blipFill>
                <a:blip r:embed="rId4" cstate="print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57" name="Star: 5 Points 156">
            <a:extLst>
              <a:ext uri="{FF2B5EF4-FFF2-40B4-BE49-F238E27FC236}">
                <a16:creationId xmlns:a16="http://schemas.microsoft.com/office/drawing/2014/main" xmlns="" id="{6B80A7B9-F5AC-4953-BDDE-073054BDE226}"/>
              </a:ext>
            </a:extLst>
          </p:cNvPr>
          <p:cNvSpPr/>
          <p:nvPr/>
        </p:nvSpPr>
        <p:spPr>
          <a:xfrm>
            <a:off x="5048270" y="2412247"/>
            <a:ext cx="377072" cy="358219"/>
          </a:xfrm>
          <a:prstGeom prst="star5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id="{FBC40E3D-16BB-4709-8814-FE42E33806F7}"/>
                  </a:ext>
                </a:extLst>
              </p:cNvPr>
              <p:cNvSpPr txBox="1"/>
              <p:nvPr/>
            </p:nvSpPr>
            <p:spPr>
              <a:xfrm>
                <a:off x="5177332" y="2117078"/>
                <a:ext cx="691792" cy="36933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IN" b="0" i="1" smtClean="0">
                        <a:latin typeface="Cambria Math" panose="02040503050406030204" pitchFamily="18" charset="0"/>
                      </a:rPr>
                      <m:t>𝐾</m:t>
                    </m:r>
                  </m:oMath>
                </a14:m>
                <a:r>
                  <a:rPr lang="en-IN" dirty="0"/>
                  <a:t> = 3</a:t>
                </a:r>
              </a:p>
            </p:txBody>
          </p:sp>
        </mc:Choice>
        <mc:Fallback>
          <p:sp>
            <p:nvSpPr>
              <p:cNvPr id="158" name="TextBox 157">
                <a:extLst>
                  <a:ext uri="{FF2B5EF4-FFF2-40B4-BE49-F238E27FC236}">
                    <a16:creationId xmlns:a16="http://schemas.microsoft.com/office/drawing/2014/main" xmlns="" xmlns:a14="http://schemas.microsoft.com/office/drawing/2010/main" id="{FBC40E3D-16BB-4709-8814-FE42E33806F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77332" y="2117078"/>
                <a:ext cx="691792" cy="369332"/>
              </a:xfrm>
              <a:prstGeom prst="rect">
                <a:avLst/>
              </a:prstGeom>
              <a:blipFill>
                <a:blip r:embed="rId5" cstate="print"/>
                <a:stretch>
                  <a:fillRect t="-8197" r="-6140" b="-24590"/>
                </a:stretch>
              </a:blipFill>
            </p:spPr>
            <p:txBody>
              <a:bodyPr/>
              <a:lstStyle/>
              <a:p>
                <a:r>
                  <a:rPr lang="en-IN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60" name="Straight Connector 159">
            <a:extLst>
              <a:ext uri="{FF2B5EF4-FFF2-40B4-BE49-F238E27FC236}">
                <a16:creationId xmlns:a16="http://schemas.microsoft.com/office/drawing/2014/main" xmlns="" id="{8B31EB76-2249-424B-9F86-5A320AF41F69}"/>
              </a:ext>
            </a:extLst>
          </p:cNvPr>
          <p:cNvCxnSpPr>
            <a:cxnSpLocks/>
          </p:cNvCxnSpPr>
          <p:nvPr/>
        </p:nvCxnSpPr>
        <p:spPr>
          <a:xfrm>
            <a:off x="5247883" y="2626384"/>
            <a:ext cx="585762" cy="981303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Straight Connector 163">
            <a:extLst>
              <a:ext uri="{FF2B5EF4-FFF2-40B4-BE49-F238E27FC236}">
                <a16:creationId xmlns:a16="http://schemas.microsoft.com/office/drawing/2014/main" xmlns="" id="{BEF708C0-2ED3-450E-808E-CFC6FFC903F2}"/>
              </a:ext>
            </a:extLst>
          </p:cNvPr>
          <p:cNvCxnSpPr>
            <a:cxnSpLocks/>
          </p:cNvCxnSpPr>
          <p:nvPr/>
        </p:nvCxnSpPr>
        <p:spPr>
          <a:xfrm>
            <a:off x="5283446" y="2605567"/>
            <a:ext cx="725523" cy="445242"/>
          </a:xfrm>
          <a:prstGeom prst="line">
            <a:avLst/>
          </a:prstGeom>
          <a:ln w="38100">
            <a:solidFill>
              <a:schemeClr val="tx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>
            <a:extLst>
              <a:ext uri="{FF2B5EF4-FFF2-40B4-BE49-F238E27FC236}">
                <a16:creationId xmlns:a16="http://schemas.microsoft.com/office/drawing/2014/main" xmlns="" id="{3AF78BFD-8F61-4437-9FF1-50F7461347E0}"/>
              </a:ext>
            </a:extLst>
          </p:cNvPr>
          <p:cNvSpPr txBox="1"/>
          <p:nvPr/>
        </p:nvSpPr>
        <p:spPr>
          <a:xfrm>
            <a:off x="4204192" y="2151888"/>
            <a:ext cx="110414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IN" dirty="0"/>
              <a:t>Test input</a:t>
            </a:r>
          </a:p>
        </p:txBody>
      </p:sp>
      <p:sp>
        <p:nvSpPr>
          <p:cNvPr id="32" name="Star: 5 Points 31">
            <a:extLst>
              <a:ext uri="{FF2B5EF4-FFF2-40B4-BE49-F238E27FC236}">
                <a16:creationId xmlns:a16="http://schemas.microsoft.com/office/drawing/2014/main" xmlns="" id="{A0B31387-8665-4540-897F-05C5FA74FCDE}"/>
              </a:ext>
            </a:extLst>
          </p:cNvPr>
          <p:cNvSpPr/>
          <p:nvPr/>
        </p:nvSpPr>
        <p:spPr>
          <a:xfrm>
            <a:off x="5053893" y="2418158"/>
            <a:ext cx="377072" cy="358219"/>
          </a:xfrm>
          <a:prstGeom prst="star5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IN"/>
          </a:p>
        </p:txBody>
      </p:sp>
      <p:pic>
        <p:nvPicPr>
          <p:cNvPr id="33" name="Picture 2">
            <a:extLst>
              <a:ext uri="{FF2B5EF4-FFF2-40B4-BE49-F238E27FC236}">
                <a16:creationId xmlns:a16="http://schemas.microsoft.com/office/drawing/2014/main" xmlns="" id="{657BDF5B-ED21-4CCD-8222-58F10483663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42298" y="1902095"/>
            <a:ext cx="1181100" cy="1238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34" name="Speech Bubble: Rectangle 33">
            <a:extLst>
              <a:ext uri="{FF2B5EF4-FFF2-40B4-BE49-F238E27FC236}">
                <a16:creationId xmlns:a16="http://schemas.microsoft.com/office/drawing/2014/main" xmlns="" id="{35EA733A-BBA6-403F-A0F5-DFA9CB4F2DE5}"/>
              </a:ext>
            </a:extLst>
          </p:cNvPr>
          <p:cNvSpPr/>
          <p:nvPr/>
        </p:nvSpPr>
        <p:spPr>
          <a:xfrm>
            <a:off x="9059898" y="2437033"/>
            <a:ext cx="1511055" cy="617942"/>
          </a:xfrm>
          <a:prstGeom prst="wedgeRectCallout">
            <a:avLst>
              <a:gd name="adj1" fmla="val 76750"/>
              <a:gd name="adj2" fmla="val -18377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How to pick the “right” K value?</a:t>
            </a:r>
          </a:p>
          <a:p>
            <a:endParaRPr lang="en-IN" sz="1600" dirty="0">
              <a:solidFill>
                <a:schemeClr val="tx1"/>
              </a:solidFill>
            </a:endParaRPr>
          </a:p>
        </p:txBody>
      </p:sp>
      <p:pic>
        <p:nvPicPr>
          <p:cNvPr id="35" name="Picture 34">
            <a:extLst>
              <a:ext uri="{FF2B5EF4-FFF2-40B4-BE49-F238E27FC236}">
                <a16:creationId xmlns:a16="http://schemas.microsoft.com/office/drawing/2014/main" xmlns="" id="{ACB8C621-D198-4AAA-94AC-6D267EDF70D2}"/>
              </a:ext>
            </a:extLst>
          </p:cNvPr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1041731" y="3565776"/>
            <a:ext cx="1010687" cy="965223"/>
          </a:xfrm>
          <a:prstGeom prst="rect">
            <a:avLst/>
          </a:prstGeom>
        </p:spPr>
      </p:pic>
      <p:sp>
        <p:nvSpPr>
          <p:cNvPr id="36" name="Speech Bubble: Rectangle 35">
            <a:extLst>
              <a:ext uri="{FF2B5EF4-FFF2-40B4-BE49-F238E27FC236}">
                <a16:creationId xmlns:a16="http://schemas.microsoft.com/office/drawing/2014/main" xmlns="" id="{898D2C03-0372-44FC-A052-631E827B5837}"/>
              </a:ext>
            </a:extLst>
          </p:cNvPr>
          <p:cNvSpPr/>
          <p:nvPr/>
        </p:nvSpPr>
        <p:spPr>
          <a:xfrm>
            <a:off x="8650602" y="3673174"/>
            <a:ext cx="2391129" cy="1106873"/>
          </a:xfrm>
          <a:prstGeom prst="wedgeRectCallout">
            <a:avLst>
              <a:gd name="adj1" fmla="val 59347"/>
              <a:gd name="adj2" fmla="val -21146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K </a:t>
            </a:r>
            <a:r>
              <a:rPr lang="en-IN" sz="1600" dirty="0" smtClean="0">
                <a:solidFill>
                  <a:schemeClr val="tx1"/>
                </a:solidFill>
                <a:latin typeface="Abadi Extra Light" panose="020B0204020104020204" pitchFamily="34" charset="0"/>
              </a:rPr>
              <a:t>is a free parameter in the model</a:t>
            </a:r>
            <a:endParaRPr lang="en-IN" sz="1600" dirty="0">
              <a:solidFill>
                <a:schemeClr val="tx1"/>
              </a:solidFill>
              <a:latin typeface="Abadi Extra Light" panose="020B0204020104020204" pitchFamily="34" charset="0"/>
            </a:endParaRPr>
          </a:p>
        </p:txBody>
      </p:sp>
      <p:sp>
        <p:nvSpPr>
          <p:cNvPr id="37" name="Speech Bubble: Rectangle 36">
            <a:extLst>
              <a:ext uri="{FF2B5EF4-FFF2-40B4-BE49-F238E27FC236}">
                <a16:creationId xmlns:a16="http://schemas.microsoft.com/office/drawing/2014/main" xmlns="" id="{05AB2EA0-020D-457F-988C-12E4F888304D}"/>
              </a:ext>
            </a:extLst>
          </p:cNvPr>
          <p:cNvSpPr/>
          <p:nvPr/>
        </p:nvSpPr>
        <p:spPr>
          <a:xfrm>
            <a:off x="8264329" y="4990071"/>
            <a:ext cx="2391129" cy="634398"/>
          </a:xfrm>
          <a:prstGeom prst="wedgeRectCallout">
            <a:avLst>
              <a:gd name="adj1" fmla="val 43168"/>
              <a:gd name="adj2" fmla="val -89133"/>
            </a:avLst>
          </a:prstGeom>
          <a:solidFill>
            <a:schemeClr val="bg1"/>
          </a:solidFill>
          <a:ln w="190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IN" sz="1600" dirty="0">
                <a:solidFill>
                  <a:schemeClr val="tx1"/>
                </a:solidFill>
                <a:latin typeface="Abadi Extra Light" panose="020B0204020104020204" pitchFamily="34" charset="0"/>
              </a:rPr>
              <a:t>Also, K should ideally be an odd number to avoid ties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xmlns="" val="270167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6692"/>
    </mc:Choice>
    <mc:Fallback>
      <p:transition spd="slow" advTm="27669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3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00"/>
                                        <p:tgtEl>
                                          <p:spTgt spid="1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1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4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9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3" dur="500"/>
                                        <p:tgtEl>
                                          <p:spTgt spid="1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22" presetClass="entr" presetSubtype="4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2" dur="500"/>
                                        <p:tgtEl>
                                          <p:spTgt spid="1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7" dur="500"/>
                                        <p:tgtEl>
                                          <p:spTgt spid="1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0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3" dur="500"/>
                                        <p:tgtEl>
                                          <p:spTgt spid="1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6" dur="500"/>
                                        <p:tgtEl>
                                          <p:spTgt spid="1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9" dur="500"/>
                                        <p:tgtEl>
                                          <p:spTgt spid="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9" dur="500"/>
                                        <p:tgtEl>
                                          <p:spTgt spid="159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4" dur="500"/>
                                        <p:tgtEl>
                                          <p:spTgt spid="159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39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4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0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9" grpId="0" uiExpand="1" build="p"/>
      <p:bldP spid="70" grpId="0" animBg="1"/>
      <p:bldP spid="72" grpId="0" animBg="1"/>
      <p:bldP spid="73" grpId="0" animBg="1"/>
      <p:bldP spid="74" grpId="0" animBg="1"/>
      <p:bldP spid="75" grpId="0" animBg="1"/>
      <p:bldP spid="76" grpId="0" animBg="1"/>
      <p:bldP spid="77" grpId="0" animBg="1"/>
      <p:bldP spid="78" grpId="0" animBg="1"/>
      <p:bldP spid="79" grpId="0" animBg="1"/>
      <p:bldP spid="80" grpId="0" animBg="1"/>
      <p:bldP spid="81" grpId="0" animBg="1"/>
      <p:bldP spid="83" grpId="0" animBg="1"/>
      <p:bldP spid="85" grpId="0" animBg="1"/>
      <p:bldP spid="86" grpId="0" animBg="1"/>
      <p:bldP spid="87" grpId="0" animBg="1"/>
      <p:bldP spid="88" grpId="0" animBg="1"/>
      <p:bldP spid="89" grpId="0" animBg="1"/>
      <p:bldP spid="153" grpId="0" animBg="1"/>
      <p:bldP spid="154" grpId="0" animBg="1"/>
      <p:bldP spid="154" grpId="1" animBg="1"/>
      <p:bldP spid="154" grpId="2" animBg="1"/>
      <p:bldP spid="155" grpId="0" animBg="1"/>
      <p:bldP spid="22" grpId="0" animBg="1"/>
      <p:bldP spid="22" grpId="1" animBg="1"/>
      <p:bldP spid="157" grpId="0" animBg="1"/>
      <p:bldP spid="157" grpId="1" animBg="1"/>
      <p:bldP spid="158" grpId="0" animBg="1"/>
      <p:bldP spid="31" grpId="0"/>
      <p:bldP spid="32" grpId="0" animBg="1"/>
      <p:bldP spid="34" grpId="0" animBg="1"/>
      <p:bldP spid="36" grpId="0" animBg="1"/>
      <p:bldP spid="3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xmlns="" id="{D7657946-FC7F-477C-9867-0ED704A858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65245" y="169682"/>
            <a:ext cx="11740617" cy="821500"/>
          </a:xfrm>
        </p:spPr>
        <p:txBody>
          <a:bodyPr>
            <a:normAutofit/>
          </a:bodyPr>
          <a:lstStyle/>
          <a:p>
            <a:r>
              <a:rPr lang="en-IN" dirty="0" smtClean="0">
                <a:solidFill>
                  <a:schemeClr val="accent2">
                    <a:lumMod val="75000"/>
                  </a:schemeClr>
                </a:solidFill>
              </a:rPr>
              <a:t>Setting parameter values</a:t>
            </a:r>
            <a:endParaRPr lang="en-IN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xmlns="" id="{F77B66E3-3803-4788-BC62-221F4919CBCE}"/>
              </a:ext>
            </a:extLst>
          </p:cNvPr>
          <p:cNvSpPr>
            <a:spLocks noGrp="1"/>
          </p:cNvSpPr>
          <p:nvPr>
            <p:ph type="sldNum" sz="quarter" idx="4294967295"/>
          </p:nvPr>
        </p:nvSpPr>
        <p:spPr>
          <a:xfrm>
            <a:off x="11323930" y="136939"/>
            <a:ext cx="602825" cy="365125"/>
          </a:xfrm>
        </p:spPr>
        <p:txBody>
          <a:bodyPr/>
          <a:lstStyle/>
          <a:p>
            <a:fld id="{80FED9D3-AF84-488D-8A6A-726D5349CDAB}" type="slidenum">
              <a:rPr lang="en-IN" sz="2800" smtClean="0">
                <a:solidFill>
                  <a:schemeClr val="accent2">
                    <a:lumMod val="40000"/>
                    <a:lumOff val="60000"/>
                  </a:schemeClr>
                </a:solidFill>
              </a:rPr>
              <a:pPr/>
              <a:t>9</a:t>
            </a:fld>
            <a:endParaRPr lang="en-IN" sz="2800" dirty="0"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38" name="Content Placeholder 37"/>
          <p:cNvSpPr>
            <a:spLocks noGrp="1"/>
          </p:cNvSpPr>
          <p:nvPr>
            <p:ph idx="1"/>
          </p:nvPr>
        </p:nvSpPr>
        <p:spPr>
          <a:xfrm>
            <a:off x="560173" y="1449859"/>
            <a:ext cx="10793627" cy="4727104"/>
          </a:xfrm>
        </p:spPr>
        <p:txBody>
          <a:bodyPr/>
          <a:lstStyle/>
          <a:p>
            <a:r>
              <a:rPr lang="en-US" dirty="0" smtClean="0"/>
              <a:t>The black magic of machine learning</a:t>
            </a:r>
          </a:p>
          <a:p>
            <a:pPr lvl="1"/>
            <a:r>
              <a:rPr lang="en-US" dirty="0" smtClean="0"/>
              <a:t>“Predictions are hard, especially about the future” – Yogi Berra</a:t>
            </a:r>
          </a:p>
          <a:p>
            <a:r>
              <a:rPr lang="en-US" dirty="0" smtClean="0"/>
              <a:t>Basic idea: find parameter values for which you make the fewest possible mistakes on training data</a:t>
            </a:r>
          </a:p>
          <a:p>
            <a:r>
              <a:rPr lang="en-US" dirty="0" smtClean="0"/>
              <a:t>Pray that training data is representative</a:t>
            </a:r>
          </a:p>
          <a:p>
            <a:r>
              <a:rPr lang="en-US" dirty="0" smtClean="0"/>
              <a:t>If it’s not, your model will work badly</a:t>
            </a:r>
          </a:p>
          <a:p>
            <a:r>
              <a:rPr lang="en-US" dirty="0" smtClean="0"/>
              <a:t>We will see some nice math that helps</a:t>
            </a:r>
          </a:p>
          <a:p>
            <a:r>
              <a:rPr lang="en-US" dirty="0" smtClean="0"/>
              <a:t>Soon!</a:t>
            </a:r>
          </a:p>
        </p:txBody>
      </p:sp>
      <p:grpSp>
        <p:nvGrpSpPr>
          <p:cNvPr id="43" name="Group 42"/>
          <p:cNvGrpSpPr/>
          <p:nvPr/>
        </p:nvGrpSpPr>
        <p:grpSpPr>
          <a:xfrm>
            <a:off x="6837418" y="3093308"/>
            <a:ext cx="3542270" cy="3155091"/>
            <a:chOff x="1416908" y="2512541"/>
            <a:chExt cx="3542270" cy="3155091"/>
          </a:xfrm>
        </p:grpSpPr>
        <p:cxnSp>
          <p:nvCxnSpPr>
            <p:cNvPr id="40" name="Straight Connector 39"/>
            <p:cNvCxnSpPr/>
            <p:nvPr/>
          </p:nvCxnSpPr>
          <p:spPr>
            <a:xfrm flipH="1">
              <a:off x="1416908" y="2512541"/>
              <a:ext cx="16476" cy="3146854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42" name="Straight Connector 41"/>
            <p:cNvCxnSpPr/>
            <p:nvPr/>
          </p:nvCxnSpPr>
          <p:spPr>
            <a:xfrm>
              <a:off x="1433384" y="5659395"/>
              <a:ext cx="3525794" cy="8237"/>
            </a:xfrm>
            <a:prstGeom prst="line">
              <a:avLst/>
            </a:prstGeom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44" name="Oval 43"/>
          <p:cNvSpPr/>
          <p:nvPr/>
        </p:nvSpPr>
        <p:spPr>
          <a:xfrm>
            <a:off x="7488207" y="3842951"/>
            <a:ext cx="280086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5" name="Oval 44"/>
          <p:cNvSpPr/>
          <p:nvPr/>
        </p:nvSpPr>
        <p:spPr>
          <a:xfrm>
            <a:off x="7871267" y="4646140"/>
            <a:ext cx="280086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6" name="Oval 45"/>
          <p:cNvSpPr/>
          <p:nvPr/>
        </p:nvSpPr>
        <p:spPr>
          <a:xfrm>
            <a:off x="7232834" y="4543166"/>
            <a:ext cx="280086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7" name="Oval 46"/>
          <p:cNvSpPr/>
          <p:nvPr/>
        </p:nvSpPr>
        <p:spPr>
          <a:xfrm>
            <a:off x="7442899" y="4934464"/>
            <a:ext cx="280086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8" name="Oval 47"/>
          <p:cNvSpPr/>
          <p:nvPr/>
        </p:nvSpPr>
        <p:spPr>
          <a:xfrm>
            <a:off x="8007191" y="3851188"/>
            <a:ext cx="280086" cy="3048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49" name="5-Point Star 48"/>
          <p:cNvSpPr/>
          <p:nvPr/>
        </p:nvSpPr>
        <p:spPr>
          <a:xfrm>
            <a:off x="8427321" y="4131274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0" name="5-Point Star 49"/>
          <p:cNvSpPr/>
          <p:nvPr/>
        </p:nvSpPr>
        <p:spPr>
          <a:xfrm>
            <a:off x="9477646" y="3929448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1" name="5-Point Star 50"/>
          <p:cNvSpPr/>
          <p:nvPr/>
        </p:nvSpPr>
        <p:spPr>
          <a:xfrm>
            <a:off x="9308769" y="5259858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2" name="5-Point Star 51"/>
          <p:cNvSpPr/>
          <p:nvPr/>
        </p:nvSpPr>
        <p:spPr>
          <a:xfrm>
            <a:off x="8324348" y="3393988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3" name="5-Point Star 52"/>
          <p:cNvSpPr/>
          <p:nvPr/>
        </p:nvSpPr>
        <p:spPr>
          <a:xfrm>
            <a:off x="8452034" y="5070388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54" name="5-Point Star 53"/>
          <p:cNvSpPr/>
          <p:nvPr/>
        </p:nvSpPr>
        <p:spPr>
          <a:xfrm>
            <a:off x="8003072" y="5577015"/>
            <a:ext cx="387178" cy="354227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56" name="Straight Connector 55"/>
          <p:cNvCxnSpPr/>
          <p:nvPr/>
        </p:nvCxnSpPr>
        <p:spPr>
          <a:xfrm flipH="1">
            <a:off x="7998954" y="2837935"/>
            <a:ext cx="362465" cy="4020065"/>
          </a:xfrm>
          <a:prstGeom prst="line">
            <a:avLst/>
          </a:prstGeom>
          <a:ln w="38100">
            <a:solidFill>
              <a:schemeClr val="accent2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xmlns="" val="270167551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slow" p14:dur="2000" advTm="276692"/>
    </mc:Choice>
    <mc:Fallback>
      <p:transition spd="slow" advTm="276692"/>
    </mc:Fallback>
  </mc:AlternateContent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6.5|10.8|3.3|5.3|6.6|1.4|48.2|4.7|17.1|26|7.9|14.3|27.6|29.9|18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47.3|9.5|27.1|49.6|51.3|60.6|7.7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3.5|1.6|5.2|5.9|36.9|30.3|7.5|23.9|15.6|27.9|31.9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5.4|17.9|8.6|19.8|55.1|59.6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6|14.4|9.6|18.5|120.8|8.9|15.5|37.2|3.6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5|5.6|14.4|9.6|18.5|120.8|8.9|15.5|37.2|3.6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|16.3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3.7|6.5|10.8|3.3|5.3|6.6|1.4|48.2|4.7|17.1|26|7.9|14.3|27.6|29.9|18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|16.3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.9|7.1|10|9.7|14.3|9.6|24.4|29.9|13.8|33.6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8|11|16.3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6.5|11.7|15.5|12.9|3|7.4|7|3.3|26.3|65.5|0.8|23.5|36.7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|7.8|17.1|7.4|1.5|11.2|1.1|2.5|25|19.8|42.8|58.3|7.5|36.6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20.9|7.8|17.1|7.4|1.5|11.2|1.1|2.5|25|19.8|42.8|58.3|7.5|36.6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9.3|36.5|12.7|9.8|11.8|5|0.8|3.8|26.5|1.9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6781</TotalTime>
  <Words>1093</Words>
  <Application>Microsoft Office PowerPoint</Application>
  <PresentationFormat>Custom</PresentationFormat>
  <Paragraphs>254</Paragraphs>
  <Slides>25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Office Theme</vt:lpstr>
      <vt:lpstr>   Exotic distances and nearest neighbors</vt:lpstr>
      <vt:lpstr>Improving LwP when classes are complex-shaped</vt:lpstr>
      <vt:lpstr>What is Mahalanobis Distance?</vt:lpstr>
      <vt:lpstr>Supervised Learning using        Nearest Neighbors</vt:lpstr>
      <vt:lpstr>Nearest Neighbors</vt:lpstr>
      <vt:lpstr>Nearest Neighbors for Classification</vt:lpstr>
      <vt:lpstr>Nearest Neighbor (or “One” Nearest Neighbor)</vt:lpstr>
      <vt:lpstr>K Nearest Neighbors (KNN)</vt:lpstr>
      <vt:lpstr>Setting parameter values</vt:lpstr>
      <vt:lpstr> </vt:lpstr>
      <vt:lpstr> </vt:lpstr>
      <vt:lpstr> </vt:lpstr>
      <vt:lpstr>KNN Prediction Rule: The Mathematical Form</vt:lpstr>
      <vt:lpstr>Nearest Neighbours: Some Comments</vt:lpstr>
      <vt:lpstr>Data types determine distance choice</vt:lpstr>
      <vt:lpstr>Ratio</vt:lpstr>
      <vt:lpstr>Interval</vt:lpstr>
      <vt:lpstr>Ordinal</vt:lpstr>
      <vt:lpstr>Nominal</vt:lpstr>
      <vt:lpstr>From data to distance</vt:lpstr>
      <vt:lpstr>For ratio and interval-scaled features</vt:lpstr>
      <vt:lpstr>Similarity for binary-valued vectors</vt:lpstr>
      <vt:lpstr>For binary vectors</vt:lpstr>
      <vt:lpstr>For general vector representations</vt:lpstr>
      <vt:lpstr>Next Lecture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Nisheeth Srivastava</dc:creator>
  <cp:lastModifiedBy>nisheeth</cp:lastModifiedBy>
  <cp:revision>613</cp:revision>
  <dcterms:created xsi:type="dcterms:W3CDTF">2020-07-07T20:42:16Z</dcterms:created>
  <dcterms:modified xsi:type="dcterms:W3CDTF">2021-08-11T12:03:22Z</dcterms:modified>
</cp:coreProperties>
</file>