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AD9AD-74B0-43AF-8981-84D463B87B2E}" v="7269" dt="2019-11-07T03:18:13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06/11/2019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eact-native-community/react-native-camera/blob/master/docs/RNCamera.m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mjs.com/package/react-native-maps-osmdroid" TargetMode="External"/><Relationship Id="rId2" Type="http://schemas.openxmlformats.org/officeDocument/2006/relationships/hyperlink" Target="https://developers.google.com/maps/documentation/android-sdk/signu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princessjanf/react-native-maps-with-direction-from-current-location-ab1a371732c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Using Native Functions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7th 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4497D-4E69-44A4-B668-CFA162CB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Some more tweaking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B2C6-6FE8-4FB5-8AB7-AE850E198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2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Add the following permissions to </a:t>
            </a:r>
            <a:r>
              <a:rPr lang="en-GB" sz="2000" dirty="0">
                <a:cs typeface="Calibri"/>
              </a:rPr>
              <a:t>/android/app/</a:t>
            </a:r>
            <a:r>
              <a:rPr lang="en-GB" sz="2000" dirty="0" err="1">
                <a:cs typeface="Calibri"/>
              </a:rPr>
              <a:t>src</a:t>
            </a:r>
            <a:r>
              <a:rPr lang="en-GB" sz="2000" dirty="0">
                <a:cs typeface="Calibri"/>
              </a:rPr>
              <a:t>/main/AndroidManifest.xml</a:t>
            </a: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endParaRPr lang="en-GB" sz="1800" dirty="0">
              <a:cs typeface="Calibri"/>
            </a:endParaRPr>
          </a:p>
          <a:p>
            <a:r>
              <a:rPr lang="en-GB" dirty="0">
                <a:cs typeface="Calibri"/>
              </a:rPr>
              <a:t>Add the bolded line to </a:t>
            </a:r>
            <a:r>
              <a:rPr lang="en-GB" sz="2000" dirty="0">
                <a:cs typeface="Calibri"/>
              </a:rPr>
              <a:t>/android/app/</a:t>
            </a:r>
            <a:r>
              <a:rPr lang="en-GB" sz="2000" dirty="0" err="1">
                <a:cs typeface="Calibri"/>
              </a:rPr>
              <a:t>build.gradle</a:t>
            </a:r>
            <a:endParaRPr lang="en-GB" sz="200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D4C465-E040-405B-959E-E163AA38CB8D}"/>
              </a:ext>
            </a:extLst>
          </p:cNvPr>
          <p:cNvSpPr txBox="1"/>
          <p:nvPr/>
        </p:nvSpPr>
        <p:spPr>
          <a:xfrm>
            <a:off x="1164772" y="2035628"/>
            <a:ext cx="867591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       &lt;uses-permission </a:t>
            </a:r>
            <a:r>
              <a:rPr lang="en-GB" dirty="0" err="1">
                <a:ea typeface="+mn-lt"/>
                <a:cs typeface="+mn-lt"/>
              </a:rPr>
              <a:t>android:name</a:t>
            </a:r>
            <a:r>
              <a:rPr lang="en-GB" dirty="0">
                <a:ea typeface="+mn-lt"/>
                <a:cs typeface="+mn-lt"/>
              </a:rPr>
              <a:t>="</a:t>
            </a:r>
            <a:r>
              <a:rPr lang="en-GB" dirty="0" err="1">
                <a:ea typeface="+mn-lt"/>
                <a:cs typeface="+mn-lt"/>
              </a:rPr>
              <a:t>android.permission.CAMERA</a:t>
            </a:r>
            <a:r>
              <a:rPr lang="en-GB" dirty="0">
                <a:ea typeface="+mn-lt"/>
                <a:cs typeface="+mn-lt"/>
              </a:rPr>
              <a:t>" /&gt;
      &lt;uses-permission </a:t>
            </a:r>
            <a:r>
              <a:rPr lang="en-GB" dirty="0" err="1">
                <a:ea typeface="+mn-lt"/>
                <a:cs typeface="+mn-lt"/>
              </a:rPr>
              <a:t>android:name</a:t>
            </a:r>
            <a:r>
              <a:rPr lang="en-GB" dirty="0">
                <a:ea typeface="+mn-lt"/>
                <a:cs typeface="+mn-lt"/>
              </a:rPr>
              <a:t>="</a:t>
            </a:r>
            <a:r>
              <a:rPr lang="en-GB" dirty="0" err="1">
                <a:ea typeface="+mn-lt"/>
                <a:cs typeface="+mn-lt"/>
              </a:rPr>
              <a:t>android.permission.READ_EXTERNAL_STORAGE</a:t>
            </a:r>
            <a:r>
              <a:rPr lang="en-GB" dirty="0">
                <a:ea typeface="+mn-lt"/>
                <a:cs typeface="+mn-lt"/>
              </a:rPr>
              <a:t>" /&gt;
      &lt;uses-permission </a:t>
            </a:r>
            <a:r>
              <a:rPr lang="en-GB" dirty="0" err="1">
                <a:ea typeface="+mn-lt"/>
                <a:cs typeface="+mn-lt"/>
              </a:rPr>
              <a:t>android:name</a:t>
            </a:r>
            <a:r>
              <a:rPr lang="en-GB" dirty="0">
                <a:ea typeface="+mn-lt"/>
                <a:cs typeface="+mn-lt"/>
              </a:rPr>
              <a:t>="</a:t>
            </a:r>
            <a:r>
              <a:rPr lang="en-GB" dirty="0" err="1">
                <a:ea typeface="+mn-lt"/>
                <a:cs typeface="+mn-lt"/>
              </a:rPr>
              <a:t>android.permission.WRITE_EXTERNAL_STORAGE</a:t>
            </a:r>
            <a:r>
              <a:rPr lang="en-GB" dirty="0">
                <a:ea typeface="+mn-lt"/>
                <a:cs typeface="+mn-lt"/>
              </a:rPr>
              <a:t>" /&gt;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36368-B1ED-4064-95B8-EC0C6C8EB68C}"/>
              </a:ext>
            </a:extLst>
          </p:cNvPr>
          <p:cNvSpPr txBox="1"/>
          <p:nvPr/>
        </p:nvSpPr>
        <p:spPr>
          <a:xfrm>
            <a:off x="1645104" y="3985533"/>
            <a:ext cx="7641771" cy="23083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 err="1">
                <a:ea typeface="+mn-lt"/>
                <a:cs typeface="+mn-lt"/>
              </a:rPr>
              <a:t>defaultConfig</a:t>
            </a:r>
            <a:r>
              <a:rPr lang="en-GB" dirty="0">
                <a:ea typeface="+mn-lt"/>
                <a:cs typeface="+mn-lt"/>
              </a:rPr>
              <a:t> {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   </a:t>
            </a:r>
            <a:r>
              <a:rPr lang="en-GB" dirty="0" err="1">
                <a:ea typeface="+mn-lt"/>
                <a:cs typeface="+mn-lt"/>
              </a:rPr>
              <a:t>applicationId</a:t>
            </a:r>
            <a:r>
              <a:rPr lang="en-GB" dirty="0">
                <a:ea typeface="+mn-lt"/>
                <a:cs typeface="+mn-lt"/>
              </a:rPr>
              <a:t> "</a:t>
            </a:r>
            <a:r>
              <a:rPr lang="en-GB" dirty="0" err="1">
                <a:ea typeface="+mn-lt"/>
                <a:cs typeface="+mn-lt"/>
              </a:rPr>
              <a:t>com.nativeproject</a:t>
            </a:r>
            <a:r>
              <a:rPr lang="en-GB" dirty="0">
                <a:ea typeface="+mn-lt"/>
                <a:cs typeface="+mn-lt"/>
              </a:rPr>
              <a:t>"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   </a:t>
            </a:r>
            <a:r>
              <a:rPr lang="en-GB" dirty="0" err="1">
                <a:ea typeface="+mn-lt"/>
                <a:cs typeface="+mn-lt"/>
              </a:rPr>
              <a:t>minSdkVersion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rootProject.ext.minSdkVersion</a:t>
            </a:r>
            <a:endParaRPr lang="en-US" dirty="0" err="1">
              <a:ea typeface="+mn-lt"/>
              <a:cs typeface="+mn-lt"/>
            </a:endParaRPr>
          </a:p>
          <a:p>
            <a:r>
              <a:rPr lang="en-GB" b="1" dirty="0">
                <a:ea typeface="+mn-lt"/>
                <a:cs typeface="+mn-lt"/>
              </a:rPr>
              <a:t>    </a:t>
            </a:r>
            <a:r>
              <a:rPr lang="en-GB" b="1" dirty="0" err="1">
                <a:ea typeface="+mn-lt"/>
                <a:cs typeface="+mn-lt"/>
              </a:rPr>
              <a:t>MissingDimensionStrategy</a:t>
            </a:r>
            <a:r>
              <a:rPr lang="en-GB" b="1" dirty="0">
                <a:ea typeface="+mn-lt"/>
                <a:cs typeface="+mn-lt"/>
              </a:rPr>
              <a:t> 'react-native-camera', 'general'</a:t>
            </a:r>
            <a:br>
              <a:rPr lang="en-GB" b="1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   </a:t>
            </a:r>
            <a:r>
              <a:rPr lang="en-GB" dirty="0" err="1">
                <a:ea typeface="+mn-lt"/>
                <a:cs typeface="+mn-lt"/>
              </a:rPr>
              <a:t>targetSdkVersion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rootProject.ext.targetSdkVersion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   </a:t>
            </a:r>
            <a:r>
              <a:rPr lang="en-GB" dirty="0" err="1">
                <a:ea typeface="+mn-lt"/>
                <a:cs typeface="+mn-lt"/>
              </a:rPr>
              <a:t>versionCode</a:t>
            </a:r>
            <a:r>
              <a:rPr lang="en-GB" dirty="0">
                <a:ea typeface="+mn-lt"/>
                <a:cs typeface="+mn-lt"/>
              </a:rPr>
              <a:t> 1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   </a:t>
            </a:r>
            <a:r>
              <a:rPr lang="en-GB" dirty="0" err="1">
                <a:ea typeface="+mn-lt"/>
                <a:cs typeface="+mn-lt"/>
              </a:rPr>
              <a:t>versionName</a:t>
            </a:r>
            <a:r>
              <a:rPr lang="en-GB" dirty="0">
                <a:ea typeface="+mn-lt"/>
                <a:cs typeface="+mn-lt"/>
              </a:rPr>
              <a:t> "1.0"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}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4294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A597A-61AA-4974-A644-E00500F5D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Accessing the camera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A67A7-D808-4358-AA9D-9D6AAD8B6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Run </a:t>
            </a:r>
            <a:r>
              <a:rPr lang="en-GB" i="1" dirty="0">
                <a:cs typeface="Calibri"/>
              </a:rPr>
              <a:t>react-native run-android </a:t>
            </a:r>
            <a:r>
              <a:rPr lang="en-GB" dirty="0">
                <a:cs typeface="Calibri"/>
              </a:rPr>
              <a:t>to install the dependencies defined in the previous slide</a:t>
            </a:r>
          </a:p>
          <a:p>
            <a:r>
              <a:rPr lang="en-GB" dirty="0">
                <a:cs typeface="Calibri"/>
              </a:rPr>
              <a:t>Modify App.js by importing </a:t>
            </a:r>
            <a:r>
              <a:rPr lang="en-GB" dirty="0" err="1">
                <a:cs typeface="Calibri"/>
              </a:rPr>
              <a:t>RNCamera</a:t>
            </a:r>
            <a:r>
              <a:rPr lang="en-GB" dirty="0">
                <a:cs typeface="Calibri"/>
              </a:rPr>
              <a:t> as a component</a:t>
            </a:r>
          </a:p>
          <a:p>
            <a:pPr lvl="1"/>
            <a:r>
              <a:rPr lang="en-GB" i="1" dirty="0">
                <a:cs typeface="Calibri"/>
              </a:rPr>
              <a:t>Import { </a:t>
            </a:r>
            <a:r>
              <a:rPr lang="en-GB" i="1" dirty="0" err="1">
                <a:cs typeface="Calibri"/>
              </a:rPr>
              <a:t>RNCamera</a:t>
            </a:r>
            <a:r>
              <a:rPr lang="en-GB" i="1" dirty="0">
                <a:cs typeface="Calibri"/>
              </a:rPr>
              <a:t> } from 'reactive-native-camera'</a:t>
            </a:r>
          </a:p>
          <a:p>
            <a:r>
              <a:rPr lang="en-GB" dirty="0">
                <a:cs typeface="Calibri"/>
              </a:rPr>
              <a:t>Modify the </a:t>
            </a:r>
            <a:r>
              <a:rPr lang="en-GB" b="1" dirty="0">
                <a:cs typeface="Calibri"/>
              </a:rPr>
              <a:t>render </a:t>
            </a:r>
            <a:r>
              <a:rPr lang="en-GB" dirty="0">
                <a:cs typeface="Calibri"/>
              </a:rPr>
              <a:t>function to include the new component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47E8C-6B6A-4324-B162-096CE625EC10}"/>
              </a:ext>
            </a:extLst>
          </p:cNvPr>
          <p:cNvSpPr txBox="1"/>
          <p:nvPr/>
        </p:nvSpPr>
        <p:spPr>
          <a:xfrm>
            <a:off x="2732314" y="4147458"/>
            <a:ext cx="44958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        &lt;RNCamera
          ref={ref =&gt; {
            this.camera = ref;
          }}
          style={styles.camera}
        &gt;
        &lt;/</a:t>
            </a:r>
            <a:r>
              <a:rPr lang="en-GB" dirty="0" err="1">
                <a:ea typeface="+mn-lt"/>
                <a:cs typeface="+mn-lt"/>
              </a:rPr>
              <a:t>RNCamera</a:t>
            </a:r>
            <a:r>
              <a:rPr lang="en-GB" dirty="0">
                <a:ea typeface="+mn-lt"/>
                <a:cs typeface="+mn-lt"/>
              </a:rPr>
              <a:t>&gt;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12E5724-B346-4EAF-AA84-34072DA9B33F}"/>
              </a:ext>
            </a:extLst>
          </p:cNvPr>
          <p:cNvCxnSpPr/>
          <p:nvPr/>
        </p:nvCxnSpPr>
        <p:spPr>
          <a:xfrm>
            <a:off x="5335361" y="5411561"/>
            <a:ext cx="2492828" cy="10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36EB5-E77B-49C6-AC98-92A2558CE2E4}"/>
              </a:ext>
            </a:extLst>
          </p:cNvPr>
          <p:cNvSpPr txBox="1"/>
          <p:nvPr/>
        </p:nvSpPr>
        <p:spPr>
          <a:xfrm>
            <a:off x="7960179" y="4966607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Add </a:t>
            </a:r>
            <a:r>
              <a:rPr lang="en-GB" i="1" dirty="0"/>
              <a:t>camera</a:t>
            </a:r>
            <a:r>
              <a:rPr lang="en-GB" dirty="0"/>
              <a:t> to the styles container, setting flex to 1 if you want full-screen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0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78AC3-D193-4DAB-83A6-AA54893D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Saving a clicked photo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E8F2-E38E-4A36-A5FE-008D39C4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cs typeface="Calibri"/>
              </a:rPr>
              <a:t>Add a camera button to the app</a:t>
            </a:r>
          </a:p>
          <a:p>
            <a:r>
              <a:rPr lang="en-GB" dirty="0">
                <a:cs typeface="Calibri"/>
              </a:rPr>
              <a:t>Define the onPress handler function for this button as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i="1" dirty="0">
                <a:cs typeface="Calibri"/>
              </a:rPr>
              <a:t>Import { </a:t>
            </a:r>
            <a:r>
              <a:rPr lang="en-GB" i="1" dirty="0" err="1">
                <a:cs typeface="Calibri"/>
              </a:rPr>
              <a:t>CameraRoll</a:t>
            </a:r>
            <a:r>
              <a:rPr lang="en-GB" i="1" dirty="0">
                <a:cs typeface="Calibri"/>
              </a:rPr>
              <a:t> } from 'react-native'</a:t>
            </a:r>
          </a:p>
          <a:p>
            <a:r>
              <a:rPr lang="en-GB" dirty="0">
                <a:cs typeface="Calibri"/>
              </a:rPr>
              <a:t>Use </a:t>
            </a:r>
            <a:r>
              <a:rPr lang="en-GB" dirty="0" err="1">
                <a:cs typeface="Calibri"/>
              </a:rPr>
              <a:t>CameraRoll.saveToCameraRoll</a:t>
            </a:r>
            <a:r>
              <a:rPr lang="en-GB" dirty="0">
                <a:cs typeface="Calibri"/>
              </a:rPr>
              <a:t>(</a:t>
            </a:r>
            <a:r>
              <a:rPr lang="en-GB" dirty="0" err="1">
                <a:cs typeface="Calibri"/>
              </a:rPr>
              <a:t>data.uri</a:t>
            </a:r>
            <a:r>
              <a:rPr lang="en-GB" dirty="0">
                <a:cs typeface="Calibri"/>
              </a:rPr>
              <a:t>) to save to device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CF83C-D6FF-46FC-A5BC-75A822E8EA20}"/>
              </a:ext>
            </a:extLst>
          </p:cNvPr>
          <p:cNvSpPr txBox="1"/>
          <p:nvPr/>
        </p:nvSpPr>
        <p:spPr>
          <a:xfrm>
            <a:off x="2100943" y="2884714"/>
            <a:ext cx="599802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takePicture = async() =&gt; {
    if (</a:t>
            </a:r>
            <a:r>
              <a:rPr lang="en-GB" dirty="0" err="1">
                <a:ea typeface="+mn-lt"/>
                <a:cs typeface="+mn-lt"/>
              </a:rPr>
              <a:t>this.camera</a:t>
            </a:r>
            <a:r>
              <a:rPr lang="en-GB" dirty="0">
                <a:ea typeface="+mn-lt"/>
                <a:cs typeface="+mn-lt"/>
              </a:rPr>
              <a:t>) {
      </a:t>
            </a:r>
            <a:r>
              <a:rPr lang="en-GB" dirty="0" err="1">
                <a:ea typeface="+mn-lt"/>
                <a:cs typeface="+mn-lt"/>
              </a:rPr>
              <a:t>const</a:t>
            </a:r>
            <a:r>
              <a:rPr lang="en-GB" dirty="0">
                <a:ea typeface="+mn-lt"/>
                <a:cs typeface="+mn-lt"/>
              </a:rPr>
              <a:t> options = { quality: 0.5, base64: true };
      </a:t>
            </a:r>
            <a:r>
              <a:rPr lang="en-GB" dirty="0" err="1">
                <a:ea typeface="+mn-lt"/>
                <a:cs typeface="+mn-lt"/>
              </a:rPr>
              <a:t>const</a:t>
            </a:r>
            <a:r>
              <a:rPr lang="en-GB" dirty="0">
                <a:ea typeface="+mn-lt"/>
                <a:cs typeface="+mn-lt"/>
              </a:rPr>
              <a:t> data = await </a:t>
            </a:r>
            <a:r>
              <a:rPr lang="en-GB" dirty="0" err="1">
                <a:ea typeface="+mn-lt"/>
                <a:cs typeface="+mn-lt"/>
              </a:rPr>
              <a:t>this.camera.takePictureAsync</a:t>
            </a:r>
            <a:r>
              <a:rPr lang="en-GB" dirty="0">
                <a:ea typeface="+mn-lt"/>
                <a:cs typeface="+mn-lt"/>
              </a:rPr>
              <a:t>(options);
      console.log(</a:t>
            </a:r>
            <a:r>
              <a:rPr lang="en-GB" dirty="0" err="1">
                <a:ea typeface="+mn-lt"/>
                <a:cs typeface="+mn-lt"/>
              </a:rPr>
              <a:t>data.uri</a:t>
            </a:r>
            <a:r>
              <a:rPr lang="en-GB" dirty="0">
                <a:ea typeface="+mn-lt"/>
                <a:cs typeface="+mn-lt"/>
              </a:rPr>
              <a:t>); // URI to saved photo in app cache
    }
  };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9072F2-D325-4E21-94B5-2FB5EA4D76D0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/>
              <a:t>Click to add text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55FA3755-000B-4CB5-9A7D-DE5223FA8A9E}"/>
              </a:ext>
            </a:extLst>
          </p:cNvPr>
          <p:cNvSpPr txBox="1"/>
          <p:nvPr/>
        </p:nvSpPr>
        <p:spPr>
          <a:xfrm>
            <a:off x="654503" y="6293304"/>
            <a:ext cx="9786257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ea typeface="+mn-lt"/>
                <a:cs typeface="+mn-lt"/>
                <a:hlinkClick r:id="rId2"/>
              </a:rPr>
              <a:t>https://github.com/react-native-community/react-native-camera/blob/master/docs/RNCamera.md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9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72F2-EA59-414E-A4F7-F511D6CEA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An app to find yourself on a map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9941-EEAC-4825-AF21-9BDDD2249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Need to show a map</a:t>
            </a:r>
          </a:p>
          <a:p>
            <a:r>
              <a:rPr lang="en-GB" dirty="0">
                <a:cs typeface="Calibri"/>
              </a:rPr>
              <a:t>Need to show where you are right now on the map</a:t>
            </a:r>
          </a:p>
          <a:p>
            <a:r>
              <a:rPr lang="en-GB" dirty="0">
                <a:cs typeface="Calibri"/>
              </a:rPr>
              <a:t>No surprises</a:t>
            </a:r>
          </a:p>
          <a:p>
            <a:pPr lvl="1"/>
            <a:r>
              <a:rPr lang="en-GB" dirty="0">
                <a:cs typeface="Calibri"/>
              </a:rPr>
              <a:t>react-native-maps </a:t>
            </a:r>
          </a:p>
          <a:p>
            <a:pPr lvl="1"/>
            <a:r>
              <a:rPr lang="en-GB" dirty="0">
                <a:cs typeface="Calibri"/>
              </a:rPr>
              <a:t>react-native-geolocation-service </a:t>
            </a:r>
          </a:p>
          <a:p>
            <a:r>
              <a:rPr lang="en-GB" dirty="0">
                <a:cs typeface="Calibri"/>
              </a:rPr>
              <a:t>In general, the RN community is very active right now, so you can find third-party libraries for almost anything you might imagine doing </a:t>
            </a:r>
          </a:p>
        </p:txBody>
      </p:sp>
    </p:spTree>
    <p:extLst>
      <p:ext uri="{BB962C8B-B14F-4D97-AF65-F5344CB8AC3E}">
        <p14:creationId xmlns:p14="http://schemas.microsoft.com/office/powerpoint/2010/main" val="673087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96E68-BEA6-40C8-8BB0-E6DBD115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Showing a map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CF0D4-29B1-4AB3-986D-65632F6E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96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Get an API key for the Android SDK </a:t>
            </a:r>
            <a:r>
              <a:rPr lang="en-GB" dirty="0">
                <a:cs typeface="Calibri"/>
                <a:hlinkClick r:id="rId2"/>
              </a:rPr>
              <a:t>here</a:t>
            </a:r>
            <a:endParaRPr lang="en-GB" dirty="0">
              <a:cs typeface="Calibri"/>
            </a:endParaRPr>
          </a:p>
          <a:p>
            <a:pPr lvl="1"/>
            <a:r>
              <a:rPr lang="en-GB" dirty="0">
                <a:cs typeface="Calibri"/>
              </a:rPr>
              <a:t>Or use the OSM </a:t>
            </a:r>
            <a:r>
              <a:rPr lang="en-GB" dirty="0">
                <a:cs typeface="Calibri"/>
                <a:hlinkClick r:id="rId3"/>
              </a:rPr>
              <a:t>clone</a:t>
            </a:r>
            <a:r>
              <a:rPr lang="en-GB" dirty="0">
                <a:cs typeface="Calibri"/>
              </a:rPr>
              <a:t> of the RNM module</a:t>
            </a:r>
          </a:p>
          <a:p>
            <a:r>
              <a:rPr lang="en-GB" dirty="0">
                <a:cs typeface="Calibri"/>
              </a:rPr>
              <a:t>From within your RN project folder</a:t>
            </a:r>
            <a:endParaRPr lang="en-GB" dirty="0"/>
          </a:p>
          <a:p>
            <a:pPr lvl="1"/>
            <a:r>
              <a:rPr lang="en-GB" dirty="0">
                <a:cs typeface="Calibri"/>
              </a:rPr>
              <a:t>npm install react-native-maps –save</a:t>
            </a:r>
          </a:p>
          <a:p>
            <a:pPr lvl="1"/>
            <a:r>
              <a:rPr lang="en-GB" dirty="0">
                <a:cs typeface="Calibri"/>
              </a:rPr>
              <a:t>react-native link react-native-maps</a:t>
            </a:r>
          </a:p>
          <a:p>
            <a:r>
              <a:rPr lang="en-GB" dirty="0">
                <a:cs typeface="Calibri"/>
              </a:rPr>
              <a:t>Make sure </a:t>
            </a:r>
            <a:r>
              <a:rPr lang="en-GB" dirty="0" err="1">
                <a:cs typeface="Calibri"/>
              </a:rPr>
              <a:t>playServicesVersion</a:t>
            </a:r>
            <a:r>
              <a:rPr lang="en-GB" dirty="0">
                <a:cs typeface="Calibri"/>
              </a:rPr>
              <a:t> and </a:t>
            </a:r>
            <a:r>
              <a:rPr lang="en-GB" dirty="0" err="1">
                <a:cs typeface="Calibri"/>
              </a:rPr>
              <a:t>androidMapsUtilsVersion</a:t>
            </a:r>
            <a:r>
              <a:rPr lang="en-GB" dirty="0">
                <a:cs typeface="Calibri"/>
              </a:rPr>
              <a:t> are added to the project root </a:t>
            </a:r>
            <a:r>
              <a:rPr lang="en-GB" dirty="0" err="1">
                <a:cs typeface="Calibri"/>
              </a:rPr>
              <a:t>build.gradle</a:t>
            </a:r>
            <a:r>
              <a:rPr lang="en-GB" dirty="0">
                <a:cs typeface="Calibri"/>
              </a:rPr>
              <a:t> file </a:t>
            </a:r>
          </a:p>
          <a:p>
            <a:r>
              <a:rPr lang="en-GB" dirty="0">
                <a:cs typeface="Calibri"/>
              </a:rPr>
              <a:t>Add Android API key to the AndroidManifest.xml 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F2B4B7-4201-4F08-9B41-1F6A7DFD3DE3}"/>
              </a:ext>
            </a:extLst>
          </p:cNvPr>
          <p:cNvSpPr txBox="1"/>
          <p:nvPr/>
        </p:nvSpPr>
        <p:spPr>
          <a:xfrm>
            <a:off x="511628" y="4996542"/>
            <a:ext cx="11375571" cy="175432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&lt;application&gt;
   &lt;!-- You will only need to add this meta-data tag, but make sure it's a child of application --&gt;
   &lt;meta-data
     </a:t>
            </a:r>
            <a:r>
              <a:rPr lang="en-GB" dirty="0" err="1">
                <a:ea typeface="+mn-lt"/>
                <a:cs typeface="+mn-lt"/>
              </a:rPr>
              <a:t>android:name</a:t>
            </a:r>
            <a:r>
              <a:rPr lang="en-GB" dirty="0">
                <a:ea typeface="+mn-lt"/>
                <a:cs typeface="+mn-lt"/>
              </a:rPr>
              <a:t>="</a:t>
            </a:r>
            <a:r>
              <a:rPr lang="en-GB" dirty="0" err="1">
                <a:ea typeface="+mn-lt"/>
                <a:cs typeface="+mn-lt"/>
              </a:rPr>
              <a:t>com.google.android.geo.API_KEY</a:t>
            </a:r>
            <a:r>
              <a:rPr lang="en-GB" dirty="0">
                <a:ea typeface="+mn-lt"/>
                <a:cs typeface="+mn-lt"/>
              </a:rPr>
              <a:t>"
     </a:t>
            </a:r>
            <a:r>
              <a:rPr lang="en-GB" dirty="0" err="1">
                <a:ea typeface="+mn-lt"/>
                <a:cs typeface="+mn-lt"/>
              </a:rPr>
              <a:t>android:value</a:t>
            </a:r>
            <a:r>
              <a:rPr lang="en-GB" dirty="0">
                <a:ea typeface="+mn-lt"/>
                <a:cs typeface="+mn-lt"/>
              </a:rPr>
              <a:t>="Your Google maps API Key Here"/&gt;
&lt;/application&gt;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3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713E9-CFCA-48E8-ACF7-DF9739A7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Showing a map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DE614-1F35-4017-BCE1-AF22143C3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I am primarily, but not exclusively, borrowing from </a:t>
            </a:r>
            <a:r>
              <a:rPr lang="en-GB" dirty="0">
                <a:cs typeface="Calibri"/>
                <a:hlinkClick r:id="rId2"/>
              </a:rPr>
              <a:t>this</a:t>
            </a:r>
            <a:r>
              <a:rPr lang="en-GB" dirty="0">
                <a:cs typeface="Calibri"/>
              </a:rPr>
              <a:t> tutorial</a:t>
            </a:r>
          </a:p>
          <a:p>
            <a:r>
              <a:rPr lang="en-GB" dirty="0">
                <a:cs typeface="Calibri"/>
              </a:rPr>
              <a:t>From within App.js</a:t>
            </a:r>
          </a:p>
          <a:p>
            <a:pPr lvl="1"/>
            <a:r>
              <a:rPr lang="en-GB" dirty="0">
                <a:cs typeface="Calibri"/>
              </a:rPr>
              <a:t>Import MapView from 'react-native-maps'</a:t>
            </a:r>
          </a:p>
          <a:p>
            <a:pPr lvl="1"/>
            <a:r>
              <a:rPr lang="en-GB" dirty="0">
                <a:cs typeface="Calibri"/>
              </a:rPr>
              <a:t>Change the </a:t>
            </a:r>
            <a:r>
              <a:rPr lang="en-GB" b="1" dirty="0">
                <a:cs typeface="Calibri"/>
              </a:rPr>
              <a:t>render </a:t>
            </a:r>
            <a:r>
              <a:rPr lang="en-GB" dirty="0">
                <a:cs typeface="Calibri"/>
              </a:rPr>
              <a:t>function to return a </a:t>
            </a:r>
            <a:r>
              <a:rPr lang="en-GB" dirty="0" err="1">
                <a:cs typeface="Calibri"/>
              </a:rPr>
              <a:t>MapView</a:t>
            </a:r>
            <a:r>
              <a:rPr lang="en-GB" dirty="0">
                <a:cs typeface="Calibri"/>
              </a:rPr>
              <a:t> element</a:t>
            </a:r>
            <a:endParaRPr lang="en-GB" b="1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72AB8D-A978-482F-83E8-ED7465F80E55}"/>
              </a:ext>
            </a:extLst>
          </p:cNvPr>
          <p:cNvSpPr txBox="1"/>
          <p:nvPr/>
        </p:nvSpPr>
        <p:spPr>
          <a:xfrm>
            <a:off x="3559630" y="3777343"/>
            <a:ext cx="349431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&lt;MapView
    </a:t>
            </a:r>
            <a:r>
              <a:rPr lang="en-GB" dirty="0" err="1">
                <a:ea typeface="+mn-lt"/>
                <a:cs typeface="+mn-lt"/>
              </a:rPr>
              <a:t>initialRegion</a:t>
            </a:r>
            <a:r>
              <a:rPr lang="en-GB" dirty="0">
                <a:ea typeface="+mn-lt"/>
                <a:cs typeface="+mn-lt"/>
              </a:rPr>
              <a:t>={{
      latitude: 37.78825,
      longitude: -122.4324,
      </a:t>
            </a:r>
            <a:r>
              <a:rPr lang="en-GB" dirty="0" err="1">
                <a:ea typeface="+mn-lt"/>
                <a:cs typeface="+mn-lt"/>
              </a:rPr>
              <a:t>latitudeDelta</a:t>
            </a:r>
            <a:r>
              <a:rPr lang="en-GB" dirty="0">
                <a:ea typeface="+mn-lt"/>
                <a:cs typeface="+mn-lt"/>
              </a:rPr>
              <a:t>: 0.0922,
      </a:t>
            </a:r>
            <a:r>
              <a:rPr lang="en-GB" dirty="0" err="1">
                <a:ea typeface="+mn-lt"/>
                <a:cs typeface="+mn-lt"/>
              </a:rPr>
              <a:t>longitudeDelta</a:t>
            </a:r>
            <a:r>
              <a:rPr lang="en-GB" dirty="0">
                <a:ea typeface="+mn-lt"/>
                <a:cs typeface="+mn-lt"/>
              </a:rPr>
              <a:t>: 0.0421,
    }}
  /&gt;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6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A196-D8AA-4A14-B1D4-69E96DD6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Updating location on the map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8F7E2F-6BF8-42A1-879D-4F893B6D2BD2}"/>
              </a:ext>
            </a:extLst>
          </p:cNvPr>
          <p:cNvSpPr txBox="1"/>
          <p:nvPr/>
        </p:nvSpPr>
        <p:spPr>
          <a:xfrm>
            <a:off x="2895600" y="2046515"/>
            <a:ext cx="5845628" cy="36933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
</a:t>
            </a:r>
            <a:r>
              <a:rPr lang="en-GB" dirty="0" err="1">
                <a:ea typeface="+mn-lt"/>
                <a:cs typeface="+mn-lt"/>
              </a:rPr>
              <a:t>onRegionChange</a:t>
            </a:r>
            <a:r>
              <a:rPr lang="en-GB" dirty="0">
                <a:ea typeface="+mn-lt"/>
                <a:cs typeface="+mn-lt"/>
              </a:rPr>
              <a:t>(region) {
  </a:t>
            </a:r>
            <a:r>
              <a:rPr lang="en-GB" dirty="0" err="1">
                <a:ea typeface="+mn-lt"/>
                <a:cs typeface="+mn-lt"/>
              </a:rPr>
              <a:t>this.setState</a:t>
            </a:r>
            <a:r>
              <a:rPr lang="en-GB" dirty="0">
                <a:ea typeface="+mn-lt"/>
                <a:cs typeface="+mn-lt"/>
              </a:rPr>
              <a:t>({ region });
}
render() {
  return (
    &lt;</a:t>
            </a:r>
            <a:r>
              <a:rPr lang="en-GB" dirty="0" err="1">
                <a:ea typeface="+mn-lt"/>
                <a:cs typeface="+mn-lt"/>
              </a:rPr>
              <a:t>MapView</a:t>
            </a:r>
            <a:r>
              <a:rPr lang="en-GB" dirty="0">
                <a:ea typeface="+mn-lt"/>
                <a:cs typeface="+mn-lt"/>
              </a:rPr>
              <a:t>
      region={</a:t>
            </a:r>
            <a:r>
              <a:rPr lang="en-GB" dirty="0" err="1">
                <a:ea typeface="+mn-lt"/>
                <a:cs typeface="+mn-lt"/>
              </a:rPr>
              <a:t>this.state.region</a:t>
            </a:r>
            <a:r>
              <a:rPr lang="en-GB" dirty="0">
                <a:ea typeface="+mn-lt"/>
                <a:cs typeface="+mn-lt"/>
              </a:rPr>
              <a:t>}
      </a:t>
            </a:r>
            <a:r>
              <a:rPr lang="en-GB" dirty="0" err="1">
                <a:ea typeface="+mn-lt"/>
                <a:cs typeface="+mn-lt"/>
              </a:rPr>
              <a:t>onRegionChange</a:t>
            </a:r>
            <a:r>
              <a:rPr lang="en-GB" dirty="0">
                <a:ea typeface="+mn-lt"/>
                <a:cs typeface="+mn-lt"/>
              </a:rPr>
              <a:t>={</a:t>
            </a:r>
            <a:r>
              <a:rPr lang="en-GB" dirty="0" err="1">
                <a:ea typeface="+mn-lt"/>
                <a:cs typeface="+mn-lt"/>
              </a:rPr>
              <a:t>this.onRegionChange</a:t>
            </a:r>
            <a:r>
              <a:rPr lang="en-GB" dirty="0">
                <a:ea typeface="+mn-lt"/>
                <a:cs typeface="+mn-lt"/>
              </a:rPr>
              <a:t>}
    /&gt;
  );
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31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48F38-E5AA-4BB9-A741-E25317D7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Geolocation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6D4EC-0A26-4C0B-967B-A77497974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To enable geolocation, change the Android Manifest</a:t>
            </a:r>
          </a:p>
          <a:p>
            <a:pPr lvl="1"/>
            <a:r>
              <a:rPr lang="en-GB" sz="1800" dirty="0">
                <a:ea typeface="+mn-lt"/>
                <a:cs typeface="+mn-lt"/>
              </a:rPr>
              <a:t>&lt;uses-permission </a:t>
            </a:r>
            <a:r>
              <a:rPr lang="en-GB" sz="1800" dirty="0" err="1">
                <a:ea typeface="+mn-lt"/>
                <a:cs typeface="+mn-lt"/>
              </a:rPr>
              <a:t>android:name</a:t>
            </a:r>
            <a:r>
              <a:rPr lang="en-GB" sz="1800" dirty="0">
                <a:ea typeface="+mn-lt"/>
                <a:cs typeface="+mn-lt"/>
              </a:rPr>
              <a:t>="</a:t>
            </a:r>
            <a:r>
              <a:rPr lang="en-GB" sz="1800" dirty="0" err="1">
                <a:ea typeface="+mn-lt"/>
                <a:cs typeface="+mn-lt"/>
              </a:rPr>
              <a:t>android.permission.ACCESS_FINE_LOCATION</a:t>
            </a:r>
            <a:r>
              <a:rPr lang="en-GB" sz="1800" dirty="0">
                <a:ea typeface="+mn-lt"/>
                <a:cs typeface="+mn-lt"/>
              </a:rPr>
              <a:t>" /&gt;</a:t>
            </a:r>
          </a:p>
          <a:p>
            <a:r>
              <a:rPr lang="en-GB" dirty="0">
                <a:cs typeface="Calibri"/>
              </a:rPr>
              <a:t>The default RN geolocation API on Android is glitchy</a:t>
            </a:r>
          </a:p>
          <a:p>
            <a:pPr lvl="1"/>
            <a:r>
              <a:rPr lang="en-GB" dirty="0">
                <a:cs typeface="Calibri"/>
              </a:rPr>
              <a:t>Prefer to use react-native-geolocation-service</a:t>
            </a:r>
          </a:p>
          <a:p>
            <a:pPr lvl="1"/>
            <a:r>
              <a:rPr lang="en-GB" i="1" dirty="0" err="1">
                <a:cs typeface="Calibri"/>
              </a:rPr>
              <a:t>npm</a:t>
            </a:r>
            <a:r>
              <a:rPr lang="en-GB" i="1" dirty="0">
                <a:cs typeface="Calibri"/>
              </a:rPr>
              <a:t> install react-native-geolocation-service</a:t>
            </a:r>
          </a:p>
          <a:p>
            <a:r>
              <a:rPr lang="en-GB" dirty="0">
                <a:cs typeface="Calibri"/>
              </a:rPr>
              <a:t>Import Geolocation from 'react-native-geolocation-service' from within App.js</a:t>
            </a:r>
            <a:endParaRPr lang="en-GB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72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0FC8-1B5B-4151-892B-0B0CBA5D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Getting current location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D1B20-28AC-4AD9-8941-22461245DE99}"/>
              </a:ext>
            </a:extLst>
          </p:cNvPr>
          <p:cNvSpPr txBox="1"/>
          <p:nvPr/>
        </p:nvSpPr>
        <p:spPr>
          <a:xfrm>
            <a:off x="2340428" y="1915885"/>
            <a:ext cx="7282543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componentDidMount() {
    // Instead of </a:t>
            </a:r>
            <a:r>
              <a:rPr lang="en-GB" dirty="0" err="1">
                <a:ea typeface="+mn-lt"/>
                <a:cs typeface="+mn-lt"/>
              </a:rPr>
              <a:t>navigator.geolocation</a:t>
            </a:r>
            <a:r>
              <a:rPr lang="en-GB" dirty="0">
                <a:ea typeface="+mn-lt"/>
                <a:cs typeface="+mn-lt"/>
              </a:rPr>
              <a:t>, just use Geolocation.
    if (</a:t>
            </a:r>
            <a:r>
              <a:rPr lang="en-GB" dirty="0" err="1">
                <a:ea typeface="+mn-lt"/>
                <a:cs typeface="+mn-lt"/>
              </a:rPr>
              <a:t>hasLocationPermission</a:t>
            </a:r>
            <a:r>
              <a:rPr lang="en-GB" dirty="0">
                <a:ea typeface="+mn-lt"/>
                <a:cs typeface="+mn-lt"/>
              </a:rPr>
              <a:t>) {
        </a:t>
            </a:r>
            <a:r>
              <a:rPr lang="en-GB" dirty="0" err="1">
                <a:ea typeface="+mn-lt"/>
                <a:cs typeface="+mn-lt"/>
              </a:rPr>
              <a:t>Geolocation.getCurrentPosition</a:t>
            </a:r>
            <a:r>
              <a:rPr lang="en-GB" dirty="0">
                <a:ea typeface="+mn-lt"/>
                <a:cs typeface="+mn-lt"/>
              </a:rPr>
              <a:t>(
            (position) =&gt; {
                console.log(position);
            },
            (error) =&gt; {
                console.log(</a:t>
            </a:r>
            <a:r>
              <a:rPr lang="en-GB" dirty="0" err="1">
                <a:ea typeface="+mn-lt"/>
                <a:cs typeface="+mn-lt"/>
              </a:rPr>
              <a:t>error.code</a:t>
            </a:r>
            <a:r>
              <a:rPr lang="en-GB" dirty="0">
                <a:ea typeface="+mn-lt"/>
                <a:cs typeface="+mn-lt"/>
              </a:rPr>
              <a:t>, </a:t>
            </a:r>
            <a:r>
              <a:rPr lang="en-GB" dirty="0" err="1">
                <a:ea typeface="+mn-lt"/>
                <a:cs typeface="+mn-lt"/>
              </a:rPr>
              <a:t>error.message</a:t>
            </a:r>
            <a:r>
              <a:rPr lang="en-GB" dirty="0">
                <a:ea typeface="+mn-lt"/>
                <a:cs typeface="+mn-lt"/>
              </a:rPr>
              <a:t>);
            },
            { </a:t>
            </a:r>
            <a:r>
              <a:rPr lang="en-GB" dirty="0" err="1">
                <a:ea typeface="+mn-lt"/>
                <a:cs typeface="+mn-lt"/>
              </a:rPr>
              <a:t>enableHighAccuracy</a:t>
            </a:r>
            <a:r>
              <a:rPr lang="en-GB" dirty="0">
                <a:ea typeface="+mn-lt"/>
                <a:cs typeface="+mn-lt"/>
              </a:rPr>
              <a:t>: true, timeout: 15000, </a:t>
            </a:r>
            <a:r>
              <a:rPr lang="en-GB" dirty="0" err="1">
                <a:ea typeface="+mn-lt"/>
                <a:cs typeface="+mn-lt"/>
              </a:rPr>
              <a:t>maximumAge</a:t>
            </a:r>
            <a:r>
              <a:rPr lang="en-GB" dirty="0">
                <a:ea typeface="+mn-lt"/>
                <a:cs typeface="+mn-lt"/>
              </a:rPr>
              <a:t>: 10000 }
        );
    }
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77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D40B-495D-4067-92EA-A754E2DE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Geolocating on a map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01934-2DF4-4E1B-8A86-54641F13C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Define app state to include position, which includes </a:t>
            </a:r>
            <a:r>
              <a:rPr lang="en-GB" dirty="0" err="1">
                <a:cs typeface="Calibri"/>
              </a:rPr>
              <a:t>lat</a:t>
            </a:r>
            <a:r>
              <a:rPr lang="en-GB" dirty="0">
                <a:cs typeface="Calibri"/>
              </a:rPr>
              <a:t> and long</a:t>
            </a:r>
          </a:p>
          <a:p>
            <a:r>
              <a:rPr lang="en-GB" dirty="0">
                <a:cs typeface="Calibri"/>
              </a:rPr>
              <a:t>Add a marker in MapView dropped at this position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Done!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D5DF77-A4B2-4A6E-AB98-9E21BAA9FDD8}"/>
              </a:ext>
            </a:extLst>
          </p:cNvPr>
          <p:cNvSpPr txBox="1"/>
          <p:nvPr/>
        </p:nvSpPr>
        <p:spPr>
          <a:xfrm>
            <a:off x="1481818" y="3016704"/>
            <a:ext cx="75438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&lt;</a:t>
            </a:r>
            <a:r>
              <a:rPr lang="en-GB" dirty="0" err="1"/>
              <a:t>MapView.Marker</a:t>
            </a:r>
            <a:r>
              <a:rPr lang="en-GB" dirty="0"/>
              <a:t> coordinate= {{</a:t>
            </a:r>
            <a:r>
              <a:rPr lang="en-GB" dirty="0" err="1"/>
              <a:t>this.position</a:t>
            </a:r>
            <a:r>
              <a:rPr lang="en-GB" dirty="0"/>
              <a:t>}}, title = {"Here I am"} /&gt;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6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809DF-5491-4CC9-9AF1-71860FA2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What is an app?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858D4-4332-4BA3-A261-FFD55C678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The Android OS is a multi-user Linux system</a:t>
            </a:r>
          </a:p>
          <a:p>
            <a:r>
              <a:rPr lang="en-GB" dirty="0">
                <a:cs typeface="Calibri"/>
              </a:rPr>
              <a:t>Each app has its own user</a:t>
            </a:r>
          </a:p>
          <a:p>
            <a:r>
              <a:rPr lang="en-GB" dirty="0">
                <a:cs typeface="Calibri"/>
              </a:rPr>
              <a:t>OS sets permissions for all files in an app such that only the app's user can access them</a:t>
            </a:r>
          </a:p>
          <a:p>
            <a:r>
              <a:rPr lang="en-GB" dirty="0">
                <a:cs typeface="Calibri"/>
              </a:rPr>
              <a:t>Every app runs its own process</a:t>
            </a:r>
          </a:p>
          <a:p>
            <a:r>
              <a:rPr lang="en-GB" dirty="0">
                <a:cs typeface="Calibri"/>
              </a:rPr>
              <a:t>Every process runs in its own VM</a:t>
            </a:r>
          </a:p>
          <a:p>
            <a:r>
              <a:rPr lang="en-GB" i="1" dirty="0">
                <a:cs typeface="Calibri"/>
              </a:rPr>
              <a:t>Principle of least privilege</a:t>
            </a:r>
          </a:p>
        </p:txBody>
      </p:sp>
      <p:pic>
        <p:nvPicPr>
          <p:cNvPr id="5" name="Picture 5" descr="A calculator sitting on top of a remote control&#10;&#10;Description generated with high confidence">
            <a:extLst>
              <a:ext uri="{FF2B5EF4-FFF2-40B4-BE49-F238E27FC236}">
                <a16:creationId xmlns:a16="http://schemas.microsoft.com/office/drawing/2014/main" id="{1B0B5DBF-F665-40FE-AE1C-706CBF5633B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220119"/>
            <a:ext cx="5181600" cy="3562350"/>
          </a:xfrm>
        </p:spPr>
      </p:pic>
    </p:spTree>
    <p:extLst>
      <p:ext uri="{BB962C8B-B14F-4D97-AF65-F5344CB8AC3E}">
        <p14:creationId xmlns:p14="http://schemas.microsoft.com/office/powerpoint/2010/main" val="3045614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4CC1C-C944-40EB-8363-158AF92A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cs typeface="Calibri Light"/>
              </a:rPr>
              <a:t>Javascript</a:t>
            </a:r>
            <a:r>
              <a:rPr lang="en-GB" dirty="0">
                <a:cs typeface="Calibri Light"/>
              </a:rPr>
              <a:t> app assignment (updated)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F41D2-C479-47E0-9510-FB88FD74C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cs typeface="Calibri"/>
              </a:rPr>
              <a:t>Must demo by 13th November</a:t>
            </a:r>
          </a:p>
          <a:p>
            <a:r>
              <a:rPr lang="en-GB" dirty="0">
                <a:cs typeface="Calibri"/>
              </a:rPr>
              <a:t>Project credit assignment</a:t>
            </a:r>
          </a:p>
          <a:p>
            <a:pPr lvl="1"/>
            <a:r>
              <a:rPr lang="en-GB" dirty="0">
                <a:cs typeface="Calibri"/>
              </a:rPr>
              <a:t>Read and write to a database (10%)</a:t>
            </a:r>
          </a:p>
          <a:p>
            <a:pPr lvl="1"/>
            <a:r>
              <a:rPr lang="en-GB" dirty="0">
                <a:cs typeface="Calibri"/>
              </a:rPr>
              <a:t>Secure login management (15%)</a:t>
            </a:r>
          </a:p>
          <a:p>
            <a:pPr lvl="1"/>
            <a:r>
              <a:rPr lang="en-GB" dirty="0">
                <a:cs typeface="Calibri"/>
              </a:rPr>
              <a:t>Database should be secured (10%)</a:t>
            </a:r>
          </a:p>
          <a:p>
            <a:pPr lvl="1"/>
            <a:r>
              <a:rPr lang="en-GB" dirty="0">
                <a:cs typeface="Calibri"/>
              </a:rPr>
              <a:t>Should protect against XSS attacks</a:t>
            </a:r>
          </a:p>
          <a:p>
            <a:pPr lvl="1"/>
            <a:r>
              <a:rPr lang="en-GB" dirty="0">
                <a:cs typeface="Calibri"/>
              </a:rPr>
              <a:t>Perform at least two front-end view manipulations without pulling from the server (15%)</a:t>
            </a:r>
          </a:p>
          <a:p>
            <a:pPr lvl="1"/>
            <a:r>
              <a:rPr lang="en-GB" dirty="0">
                <a:cs typeface="Calibri"/>
              </a:rPr>
              <a:t>Mobile front-end (15%)</a:t>
            </a:r>
          </a:p>
          <a:p>
            <a:pPr lvl="1"/>
            <a:r>
              <a:rPr lang="en-GB" dirty="0">
                <a:cs typeface="Calibri"/>
              </a:rPr>
              <a:t>Native mobile function use (10%)</a:t>
            </a:r>
          </a:p>
          <a:p>
            <a:pPr lvl="1"/>
            <a:r>
              <a:rPr lang="en-GB" dirty="0">
                <a:cs typeface="Calibri"/>
              </a:rPr>
              <a:t>Project complexity and implementation competence (25%)</a:t>
            </a:r>
          </a:p>
        </p:txBody>
      </p:sp>
    </p:spTree>
    <p:extLst>
      <p:ext uri="{BB962C8B-B14F-4D97-AF65-F5344CB8AC3E}">
        <p14:creationId xmlns:p14="http://schemas.microsoft.com/office/powerpoint/2010/main" val="343742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3E2F-BEF7-4AE5-AFCC-FE7C35D7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App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8CF3B-92E6-41AC-B231-A0DA79768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cs typeface="Calibri"/>
              </a:rPr>
              <a:t>Activities</a:t>
            </a:r>
          </a:p>
          <a:p>
            <a:pPr lvl="1"/>
            <a:r>
              <a:rPr lang="en-GB" dirty="0">
                <a:cs typeface="Calibri"/>
              </a:rPr>
              <a:t>Control user interface with the app</a:t>
            </a:r>
          </a:p>
          <a:p>
            <a:r>
              <a:rPr lang="en-GB" dirty="0">
                <a:cs typeface="Calibri"/>
              </a:rPr>
              <a:t>Services</a:t>
            </a:r>
          </a:p>
          <a:p>
            <a:pPr lvl="1"/>
            <a:r>
              <a:rPr lang="en-GB" dirty="0">
                <a:cs typeface="Calibri"/>
              </a:rPr>
              <a:t>Run background processes</a:t>
            </a:r>
          </a:p>
          <a:p>
            <a:r>
              <a:rPr lang="en-GB" dirty="0">
                <a:cs typeface="Calibri"/>
              </a:rPr>
              <a:t>Receivers</a:t>
            </a:r>
          </a:p>
          <a:p>
            <a:pPr lvl="1"/>
            <a:r>
              <a:rPr lang="en-GB" dirty="0">
                <a:cs typeface="Calibri"/>
              </a:rPr>
              <a:t>Hooks to the system that enable user notifications</a:t>
            </a:r>
          </a:p>
          <a:p>
            <a:r>
              <a:rPr lang="en-GB" dirty="0">
                <a:cs typeface="Calibri"/>
              </a:rPr>
              <a:t>Providers</a:t>
            </a:r>
          </a:p>
          <a:p>
            <a:pPr lvl="1"/>
            <a:r>
              <a:rPr lang="en-GB" dirty="0">
                <a:cs typeface="Calibri"/>
              </a:rPr>
              <a:t>Manage app data that requires persistent storage</a:t>
            </a:r>
          </a:p>
          <a:p>
            <a:r>
              <a:rPr lang="en-GB" dirty="0">
                <a:cs typeface="Calibri"/>
              </a:rPr>
              <a:t>Android speciality: any app component can activate any other app component</a:t>
            </a:r>
          </a:p>
        </p:txBody>
      </p:sp>
    </p:spTree>
    <p:extLst>
      <p:ext uri="{BB962C8B-B14F-4D97-AF65-F5344CB8AC3E}">
        <p14:creationId xmlns:p14="http://schemas.microsoft.com/office/powerpoint/2010/main" val="352991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03A54-B7A3-4B67-AB1A-93814079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Requiring other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0529-A026-4B20-B38C-0B5F8553C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All existing app components needed for your app are declared in the AndroidManifest.xml file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9D0AEB-87AE-46BB-AFE1-CA355894793F}"/>
              </a:ext>
            </a:extLst>
          </p:cNvPr>
          <p:cNvSpPr txBox="1"/>
          <p:nvPr/>
        </p:nvSpPr>
        <p:spPr>
          <a:xfrm>
            <a:off x="1828800" y="3603171"/>
            <a:ext cx="7195457" cy="207620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&lt;manifest ... &gt;</a:t>
            </a:r>
            <a:br>
              <a:rPr lang="en-GB" dirty="0"/>
            </a:br>
            <a:r>
              <a:rPr lang="en-GB" dirty="0"/>
              <a:t>    &lt;uses-feature </a:t>
            </a:r>
            <a:r>
              <a:rPr lang="en-GB" dirty="0" err="1"/>
              <a:t>android:name</a:t>
            </a:r>
            <a:r>
              <a:rPr lang="en-GB" dirty="0"/>
              <a:t>="</a:t>
            </a:r>
            <a:r>
              <a:rPr lang="en-GB" dirty="0" err="1"/>
              <a:t>android.hardware.camera.any</a:t>
            </a:r>
            <a:r>
              <a:rPr lang="en-GB" dirty="0"/>
              <a:t>"</a:t>
            </a:r>
            <a:br>
              <a:rPr lang="en-GB" dirty="0"/>
            </a:br>
            <a:r>
              <a:rPr lang="en-GB" dirty="0"/>
              <a:t>                  </a:t>
            </a:r>
            <a:r>
              <a:rPr lang="en-GB" dirty="0" err="1"/>
              <a:t>android:required</a:t>
            </a:r>
            <a:r>
              <a:rPr lang="en-GB" dirty="0"/>
              <a:t>="true" /&gt;</a:t>
            </a:r>
            <a:br>
              <a:rPr lang="en-GB" dirty="0"/>
            </a:br>
            <a:r>
              <a:rPr lang="en-GB" dirty="0"/>
              <a:t>    &lt;uses-</a:t>
            </a:r>
            <a:r>
              <a:rPr lang="en-GB" dirty="0" err="1"/>
              <a:t>sdk</a:t>
            </a:r>
            <a:r>
              <a:rPr lang="en-GB" dirty="0"/>
              <a:t> </a:t>
            </a:r>
            <a:r>
              <a:rPr lang="en-GB" dirty="0" err="1"/>
              <a:t>android:minSdkVersion</a:t>
            </a:r>
            <a:r>
              <a:rPr lang="en-GB" dirty="0"/>
              <a:t>="7" </a:t>
            </a:r>
            <a:r>
              <a:rPr lang="en-GB" dirty="0" err="1"/>
              <a:t>android:targetSdkVersion</a:t>
            </a:r>
            <a:r>
              <a:rPr lang="en-GB" dirty="0"/>
              <a:t>="19" /&gt;</a:t>
            </a:r>
            <a:br>
              <a:rPr lang="en-GB" dirty="0"/>
            </a:br>
            <a:r>
              <a:rPr lang="en-GB" dirty="0"/>
              <a:t>    ...</a:t>
            </a:r>
            <a:br>
              <a:rPr lang="en-GB" dirty="0"/>
            </a:br>
            <a:r>
              <a:rPr lang="en-GB" dirty="0"/>
              <a:t>&lt;/manifest&gt;</a:t>
            </a:r>
            <a:endParaRPr lang="en-GB" dirty="0">
              <a:ea typeface="+mn-lt"/>
              <a:cs typeface="+mn-lt"/>
            </a:endParaRPr>
          </a:p>
          <a:p>
            <a:pPr algn="l"/>
            <a:endParaRPr lang="en-GB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5724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3608A-D5F3-44B4-A002-3199781C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Permissions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482A-CF10-48FC-A01E-AFBFD759D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Permissions preserve the privacy of each app, as well as the device owner</a:t>
            </a:r>
          </a:p>
          <a:p>
            <a:r>
              <a:rPr lang="en-GB" dirty="0">
                <a:cs typeface="Calibri"/>
              </a:rPr>
              <a:t>Apps must ask for permission before accessing device native functionalities</a:t>
            </a:r>
          </a:p>
          <a:p>
            <a:pPr lvl="1"/>
            <a:r>
              <a:rPr lang="en-GB" dirty="0">
                <a:cs typeface="Calibri"/>
              </a:rPr>
              <a:t>Send SMS</a:t>
            </a:r>
          </a:p>
          <a:p>
            <a:pPr lvl="1"/>
            <a:r>
              <a:rPr lang="en-GB" dirty="0">
                <a:cs typeface="Calibri"/>
              </a:rPr>
              <a:t>Read contact list</a:t>
            </a:r>
          </a:p>
          <a:p>
            <a:pPr lvl="1"/>
            <a:r>
              <a:rPr lang="en-GB" dirty="0">
                <a:cs typeface="Calibri"/>
              </a:rPr>
              <a:t>Access camera</a:t>
            </a:r>
          </a:p>
          <a:p>
            <a:pPr lvl="1"/>
            <a:r>
              <a:rPr lang="en-GB" dirty="0">
                <a:cs typeface="Calibri"/>
              </a:rPr>
              <a:t>Access sensors</a:t>
            </a:r>
          </a:p>
          <a:p>
            <a:pPr lvl="1"/>
            <a:r>
              <a:rPr lang="en-GB" dirty="0">
                <a:cs typeface="Calibri"/>
              </a:rPr>
              <a:t>Activate Bluetooth</a:t>
            </a:r>
          </a:p>
        </p:txBody>
      </p:sp>
    </p:spTree>
    <p:extLst>
      <p:ext uri="{BB962C8B-B14F-4D97-AF65-F5344CB8AC3E}">
        <p14:creationId xmlns:p14="http://schemas.microsoft.com/office/powerpoint/2010/main" val="312034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16D7C-70CC-479E-948C-ED8E4CA7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Requesting permissions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6687A-2216-4997-B174-3B539A145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Added to AndroidManifest.xml using &lt;uses-permission /&gt; tag</a:t>
            </a:r>
          </a:p>
          <a:p>
            <a:r>
              <a:rPr lang="en-GB" dirty="0">
                <a:cs typeface="Calibri"/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6F3A07-200D-4ED4-BD0C-68A18C030B2E}"/>
              </a:ext>
            </a:extLst>
          </p:cNvPr>
          <p:cNvSpPr txBox="1"/>
          <p:nvPr/>
        </p:nvSpPr>
        <p:spPr>
          <a:xfrm>
            <a:off x="1752601" y="3222171"/>
            <a:ext cx="8066313" cy="258532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&lt;manifest </a:t>
            </a:r>
            <a:r>
              <a:rPr lang="en-GB" dirty="0" err="1">
                <a:ea typeface="+mn-lt"/>
                <a:cs typeface="+mn-lt"/>
              </a:rPr>
              <a:t>xmlns:android</a:t>
            </a:r>
            <a:r>
              <a:rPr lang="en-GB" dirty="0">
                <a:ea typeface="+mn-lt"/>
                <a:cs typeface="+mn-lt"/>
              </a:rPr>
              <a:t>="http://schemas.android.com/</a:t>
            </a:r>
            <a:r>
              <a:rPr lang="en-GB" dirty="0" err="1">
                <a:ea typeface="+mn-lt"/>
                <a:cs typeface="+mn-lt"/>
              </a:rPr>
              <a:t>apk</a:t>
            </a:r>
            <a:r>
              <a:rPr lang="en-GB" dirty="0">
                <a:ea typeface="+mn-lt"/>
                <a:cs typeface="+mn-lt"/>
              </a:rPr>
              <a:t>/res/android"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         package="</a:t>
            </a:r>
            <a:r>
              <a:rPr lang="en-GB" dirty="0" err="1">
                <a:ea typeface="+mn-lt"/>
                <a:cs typeface="+mn-lt"/>
              </a:rPr>
              <a:t>com.example.someapp</a:t>
            </a:r>
            <a:r>
              <a:rPr lang="en-GB" dirty="0">
                <a:ea typeface="+mn-lt"/>
                <a:cs typeface="+mn-lt"/>
              </a:rPr>
              <a:t>"&gt;</a:t>
            </a:r>
            <a:br>
              <a:rPr lang="en-GB" dirty="0">
                <a:ea typeface="+mn-lt"/>
                <a:cs typeface="+mn-lt"/>
              </a:rPr>
            </a:b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   &lt;uses-permission </a:t>
            </a:r>
            <a:r>
              <a:rPr lang="en-GB" dirty="0" err="1">
                <a:ea typeface="+mn-lt"/>
                <a:cs typeface="+mn-lt"/>
              </a:rPr>
              <a:t>android:name</a:t>
            </a:r>
            <a:r>
              <a:rPr lang="en-GB" dirty="0">
                <a:ea typeface="+mn-lt"/>
                <a:cs typeface="+mn-lt"/>
              </a:rPr>
              <a:t>="</a:t>
            </a:r>
            <a:r>
              <a:rPr lang="en-GB" dirty="0" err="1">
                <a:ea typeface="+mn-lt"/>
                <a:cs typeface="+mn-lt"/>
              </a:rPr>
              <a:t>android.permission.SEND_SMS</a:t>
            </a:r>
            <a:r>
              <a:rPr lang="en-GB" dirty="0">
                <a:ea typeface="+mn-lt"/>
                <a:cs typeface="+mn-lt"/>
              </a:rPr>
              <a:t>"/&gt;</a:t>
            </a:r>
            <a:br>
              <a:rPr lang="en-GB" dirty="0">
                <a:ea typeface="+mn-lt"/>
                <a:cs typeface="+mn-lt"/>
              </a:rPr>
            </a:b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   &lt;application ...&gt;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       ...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    &lt;/application&gt;</a:t>
            </a:r>
            <a:br>
              <a:rPr lang="en-GB" dirty="0">
                <a:ea typeface="+mn-lt"/>
                <a:cs typeface="+mn-lt"/>
              </a:rPr>
            </a:br>
            <a:r>
              <a:rPr lang="en-GB" dirty="0">
                <a:ea typeface="+mn-lt"/>
                <a:cs typeface="+mn-lt"/>
              </a:rPr>
              <a:t>&lt;/manifest&gt;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995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35552-BBC9-4D30-B7E6-A211C16B0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Permission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00DB-B58D-4792-A05D-B912DED12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Normal</a:t>
            </a:r>
          </a:p>
          <a:p>
            <a:pPr lvl="1"/>
            <a:r>
              <a:rPr lang="en-GB" dirty="0">
                <a:cs typeface="Calibri"/>
              </a:rPr>
              <a:t>Permissions are granted automatically by system</a:t>
            </a:r>
          </a:p>
          <a:p>
            <a:r>
              <a:rPr lang="en-GB" dirty="0">
                <a:cs typeface="Calibri"/>
              </a:rPr>
              <a:t>Signature</a:t>
            </a:r>
          </a:p>
          <a:p>
            <a:pPr lvl="1"/>
            <a:r>
              <a:rPr lang="en-GB" dirty="0">
                <a:cs typeface="Calibri"/>
              </a:rPr>
              <a:t>Permissions are granted automatically by system if the app trying to use the permission is signed by the same certificate as the app that defines the permission</a:t>
            </a:r>
          </a:p>
          <a:p>
            <a:r>
              <a:rPr lang="en-GB" dirty="0">
                <a:cs typeface="Calibri"/>
              </a:rPr>
              <a:t>Dangerous</a:t>
            </a:r>
          </a:p>
          <a:p>
            <a:pPr lvl="1"/>
            <a:r>
              <a:rPr lang="en-GB" dirty="0">
                <a:cs typeface="Calibri"/>
              </a:rPr>
              <a:t>App must prompt the user for permission</a:t>
            </a:r>
          </a:p>
          <a:p>
            <a:pPr lvl="1"/>
            <a:r>
              <a:rPr lang="en-GB" dirty="0">
                <a:cs typeface="Calibri"/>
              </a:rPr>
              <a:t>Used to ask for permissions at install-time</a:t>
            </a:r>
          </a:p>
          <a:p>
            <a:pPr lvl="1"/>
            <a:r>
              <a:rPr lang="en-GB" dirty="0">
                <a:cs typeface="Calibri"/>
              </a:rPr>
              <a:t>Since SDK 23, ask for permissions at run-time</a:t>
            </a:r>
          </a:p>
        </p:txBody>
      </p:sp>
    </p:spTree>
    <p:extLst>
      <p:ext uri="{BB962C8B-B14F-4D97-AF65-F5344CB8AC3E}">
        <p14:creationId xmlns:p14="http://schemas.microsoft.com/office/powerpoint/2010/main" val="291039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B2D40-748B-430F-8CCE-1AA31C1D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Native functions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CB8C2-DF6C-4D37-8200-12171F3CE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>
                <a:cs typeface="Calibri"/>
              </a:rPr>
              <a:t>Two prominent activities</a:t>
            </a:r>
          </a:p>
          <a:p>
            <a:pPr lvl="1"/>
            <a:r>
              <a:rPr lang="en-GB" dirty="0">
                <a:cs typeface="Calibri"/>
              </a:rPr>
              <a:t>Camera</a:t>
            </a:r>
          </a:p>
          <a:p>
            <a:pPr lvl="1"/>
            <a:r>
              <a:rPr lang="en-GB" dirty="0">
                <a:cs typeface="Calibri"/>
              </a:rPr>
              <a:t>Geolocation</a:t>
            </a:r>
          </a:p>
          <a:p>
            <a:pPr lvl="1"/>
            <a:r>
              <a:rPr lang="en-GB" dirty="0">
                <a:cs typeface="Calibri"/>
              </a:rPr>
              <a:t>We discuss sample apps for both</a:t>
            </a:r>
          </a:p>
          <a:p>
            <a:pPr lvl="1"/>
            <a:r>
              <a:rPr lang="en-GB" dirty="0">
                <a:cs typeface="Calibri"/>
              </a:rPr>
              <a:t>All instructions for RN version 0.60+</a:t>
            </a:r>
          </a:p>
          <a:p>
            <a:r>
              <a:rPr lang="en-GB" dirty="0">
                <a:cs typeface="Calibri"/>
              </a:rPr>
              <a:t>Less prominent activities</a:t>
            </a:r>
          </a:p>
          <a:p>
            <a:pPr lvl="1"/>
            <a:r>
              <a:rPr lang="en-GB" dirty="0">
                <a:cs typeface="Calibri"/>
              </a:rPr>
              <a:t>Bluetooth</a:t>
            </a:r>
          </a:p>
          <a:p>
            <a:pPr lvl="1"/>
            <a:r>
              <a:rPr lang="en-GB" dirty="0">
                <a:cs typeface="Calibri"/>
              </a:rPr>
              <a:t>Environment sensors</a:t>
            </a:r>
          </a:p>
          <a:p>
            <a:pPr lvl="2"/>
            <a:r>
              <a:rPr lang="en-GB" dirty="0">
                <a:cs typeface="Calibri"/>
              </a:rPr>
              <a:t>Temperature, humidity, </a:t>
            </a:r>
          </a:p>
          <a:p>
            <a:pPr lvl="1"/>
            <a:r>
              <a:rPr lang="en-GB" dirty="0">
                <a:cs typeface="Calibri"/>
              </a:rPr>
              <a:t>Motion sensors</a:t>
            </a:r>
          </a:p>
          <a:p>
            <a:pPr lvl="2"/>
            <a:r>
              <a:rPr lang="en-GB" dirty="0">
                <a:cs typeface="Calibri"/>
              </a:rPr>
              <a:t>Accelerometer, gyroscope, step counting, rotation</a:t>
            </a:r>
          </a:p>
          <a:p>
            <a:pPr lvl="1"/>
            <a:r>
              <a:rPr lang="en-GB" dirty="0">
                <a:cs typeface="Calibri"/>
              </a:rPr>
              <a:t>Position sensors</a:t>
            </a:r>
          </a:p>
          <a:p>
            <a:pPr lvl="2"/>
            <a:r>
              <a:rPr lang="en-GB" dirty="0">
                <a:cs typeface="Calibri"/>
              </a:rPr>
              <a:t>Geomagnetic sensor, accelerometer</a:t>
            </a:r>
          </a:p>
        </p:txBody>
      </p:sp>
    </p:spTree>
    <p:extLst>
      <p:ext uri="{BB962C8B-B14F-4D97-AF65-F5344CB8AC3E}">
        <p14:creationId xmlns:p14="http://schemas.microsoft.com/office/powerpoint/2010/main" val="65335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9D546-0892-4086-B154-B0D554674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An RN app to take photos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C0B1-2DDA-4E87-9C6B-04797F68F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A few different ways</a:t>
            </a:r>
          </a:p>
          <a:p>
            <a:pPr lvl="1"/>
            <a:r>
              <a:rPr lang="en-GB" dirty="0">
                <a:cs typeface="Calibri"/>
              </a:rPr>
              <a:t>I am just going to show you one that I found easy</a:t>
            </a:r>
          </a:p>
          <a:p>
            <a:r>
              <a:rPr lang="en-GB" dirty="0">
                <a:cs typeface="Calibri"/>
              </a:rPr>
              <a:t>RNCamera</a:t>
            </a:r>
            <a:endParaRPr lang="en-GB" dirty="0"/>
          </a:p>
          <a:p>
            <a:pPr lvl="1"/>
            <a:r>
              <a:rPr lang="en-GB" dirty="0">
                <a:cs typeface="Calibri"/>
              </a:rPr>
              <a:t>Existing RN component library for working with the camera</a:t>
            </a:r>
          </a:p>
          <a:p>
            <a:pPr lvl="1"/>
            <a:r>
              <a:rPr lang="en-GB" dirty="0">
                <a:cs typeface="Calibri"/>
              </a:rPr>
              <a:t>Supports photos, videos, face detection and barcode scanning out of the box</a:t>
            </a:r>
          </a:p>
          <a:p>
            <a:r>
              <a:rPr lang="en-GB" dirty="0">
                <a:cs typeface="Calibri"/>
              </a:rPr>
              <a:t>Setup</a:t>
            </a:r>
          </a:p>
          <a:p>
            <a:pPr lvl="1"/>
            <a:r>
              <a:rPr lang="en-GB" dirty="0">
                <a:cs typeface="Calibri"/>
              </a:rPr>
              <a:t>Init a react native project, then from within the project directory</a:t>
            </a:r>
          </a:p>
          <a:p>
            <a:pPr lvl="1"/>
            <a:r>
              <a:rPr lang="en-GB" i="1" dirty="0">
                <a:cs typeface="Calibri"/>
              </a:rPr>
              <a:t>npm install react-native-camera –save</a:t>
            </a:r>
            <a:endParaRPr lang="en-GB" dirty="0">
              <a:cs typeface="Calibri"/>
            </a:endParaRPr>
          </a:p>
          <a:p>
            <a:pPr lvl="1"/>
            <a:r>
              <a:rPr lang="en-GB" i="1" dirty="0">
                <a:cs typeface="Calibri"/>
              </a:rPr>
              <a:t>react-native link react-native-camera</a:t>
            </a:r>
          </a:p>
        </p:txBody>
      </p:sp>
    </p:spTree>
    <p:extLst>
      <p:ext uri="{BB962C8B-B14F-4D97-AF65-F5344CB8AC3E}">
        <p14:creationId xmlns:p14="http://schemas.microsoft.com/office/powerpoint/2010/main" val="425403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Using Native Functions</vt:lpstr>
      <vt:lpstr>What is an app?</vt:lpstr>
      <vt:lpstr>App components</vt:lpstr>
      <vt:lpstr>Requiring other components</vt:lpstr>
      <vt:lpstr>Permissions</vt:lpstr>
      <vt:lpstr>Requesting permissions</vt:lpstr>
      <vt:lpstr>Permission approval</vt:lpstr>
      <vt:lpstr>Native functions</vt:lpstr>
      <vt:lpstr>An RN app to take photos</vt:lpstr>
      <vt:lpstr>Some more tweaking</vt:lpstr>
      <vt:lpstr>Accessing the camera</vt:lpstr>
      <vt:lpstr>Saving a clicked photo</vt:lpstr>
      <vt:lpstr>An app to find yourself on a map</vt:lpstr>
      <vt:lpstr>Showing a map</vt:lpstr>
      <vt:lpstr>Showing a map</vt:lpstr>
      <vt:lpstr>Updating location on the map</vt:lpstr>
      <vt:lpstr>Geolocation</vt:lpstr>
      <vt:lpstr>Getting current location</vt:lpstr>
      <vt:lpstr>Geolocating on a map</vt:lpstr>
      <vt:lpstr>Javascript app assignment (updated)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752</cp:revision>
  <dcterms:created xsi:type="dcterms:W3CDTF">2013-07-15T20:26:40Z</dcterms:created>
  <dcterms:modified xsi:type="dcterms:W3CDTF">2019-11-07T03:18:33Z</dcterms:modified>
</cp:coreProperties>
</file>