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7" r:id="rId9"/>
    <p:sldId id="276" r:id="rId10"/>
    <p:sldId id="268" r:id="rId11"/>
    <p:sldId id="266" r:id="rId12"/>
    <p:sldId id="269" r:id="rId13"/>
    <p:sldId id="270" r:id="rId14"/>
    <p:sldId id="271" r:id="rId15"/>
    <p:sldId id="272" r:id="rId16"/>
    <p:sldId id="277" r:id="rId17"/>
    <p:sldId id="274" r:id="rId18"/>
    <p:sldId id="273" r:id="rId19"/>
    <p:sldId id="275" r:id="rId20"/>
    <p:sldId id="283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51"/>
  </p:normalViewPr>
  <p:slideViewPr>
    <p:cSldViewPr snapToGrid="0" snapToObjects="1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1E43E-4971-1E4B-B23E-4309F7A038AE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9A18-AF49-DE44-A470-325481EF6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54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9A18-AF49-DE44-A470-325481EF6E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95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B3B5-ECEE-A041-9EB4-C426776A14BC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439E-2859-114D-A770-5E4FFFEE7AFA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E92C-6D30-5748-92DE-892B3E235996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CCBD-1E6B-9E42-8A16-7DDB936927E9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81C1-A63E-1243-9DF8-E8F20EE4EF44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2F80-FF63-FF46-B63E-1FB5662E0A7E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CAD-4D83-1B49-9FB2-BDFC3D36DF0D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DBAB-F49C-CA48-8690-8FC042A8EE2F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4FF4-A842-AE43-834C-8F5CE8F687B5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6D21-6DD4-FE48-9ECD-246DDEE53A52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8978-321E-D14B-9BC6-05A40DEE97DC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58208-0924-1049-BDF5-1848C81D8D05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ss-tricks.com/snippets/css/a-guide-to-flexbox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 Native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Oct 2019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719" y="6147734"/>
            <a:ext cx="1132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Slides heavily borrowed from Andres </a:t>
            </a:r>
            <a:r>
              <a:rPr lang="en-US" dirty="0" err="1" smtClean="0"/>
              <a:t>Kavers</a:t>
            </a:r>
            <a:r>
              <a:rPr lang="en-US" dirty="0" smtClean="0"/>
              <a:t>’ slide deck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1986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</a:t>
            </a:r>
            <a:r>
              <a:rPr lang="en-US" dirty="0" err="1" smtClean="0"/>
              <a:t>VSCode</a:t>
            </a:r>
            <a:r>
              <a:rPr lang="en-US" dirty="0" smtClean="0"/>
              <a:t> custom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VSCode</a:t>
            </a:r>
            <a:r>
              <a:rPr lang="en-US" dirty="0" smtClean="0"/>
              <a:t> &gt; Code &gt; Preferences &gt; User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6111" y="2865388"/>
            <a:ext cx="11352300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62626"/>
                </a:solidFill>
                <a:latin typeface="Courier" charset="0"/>
              </a:rPr>
              <a:t>// Place your settings in this file to overwrite the default settings</a:t>
            </a:r>
          </a:p>
          <a:p>
            <a:r>
              <a:rPr lang="en-US" dirty="0">
                <a:solidFill>
                  <a:srgbClr val="262626"/>
                </a:solidFill>
                <a:latin typeface="Courier" charset="0"/>
              </a:rPr>
              <a:t>{</a:t>
            </a:r>
          </a:p>
          <a:p>
            <a:r>
              <a:rPr lang="en-US" dirty="0">
                <a:solidFill>
                  <a:srgbClr val="262626"/>
                </a:solidFill>
                <a:latin typeface="Courier" charset="0"/>
              </a:rPr>
              <a:t>    // When opening a file, `</a:t>
            </a:r>
            <a:r>
              <a:rPr lang="en-US" dirty="0" err="1">
                <a:solidFill>
                  <a:srgbClr val="262626"/>
                </a:solidFill>
                <a:latin typeface="Courier" charset="0"/>
              </a:rPr>
              <a:t>editor.tabSize</a:t>
            </a:r>
            <a:r>
              <a:rPr lang="en-US" dirty="0">
                <a:solidFill>
                  <a:srgbClr val="262626"/>
                </a:solidFill>
                <a:latin typeface="Courier" charset="0"/>
              </a:rPr>
              <a:t>` and `</a:t>
            </a:r>
            <a:r>
              <a:rPr lang="en-US" dirty="0" err="1">
                <a:solidFill>
                  <a:srgbClr val="262626"/>
                </a:solidFill>
                <a:latin typeface="Courier" charset="0"/>
              </a:rPr>
              <a:t>editor.insertSpaces</a:t>
            </a:r>
            <a:r>
              <a:rPr lang="en-US" dirty="0">
                <a:solidFill>
                  <a:srgbClr val="262626"/>
                </a:solidFill>
                <a:latin typeface="Courier" charset="0"/>
              </a:rPr>
              <a:t>` will be detected based on the file contents.</a:t>
            </a:r>
          </a:p>
          <a:p>
            <a:r>
              <a:rPr lang="en-US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en-US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b="1" dirty="0" err="1">
                <a:solidFill>
                  <a:srgbClr val="0F7001"/>
                </a:solidFill>
                <a:latin typeface="Courier-Bold" charset="0"/>
              </a:rPr>
              <a:t>editor.detectIndentation</a:t>
            </a:r>
            <a:r>
              <a:rPr lang="en-US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b="1" dirty="0">
                <a:solidFill>
                  <a:srgbClr val="0F7001"/>
                </a:solidFill>
                <a:latin typeface="Courier-Bold" charset="0"/>
              </a:rPr>
              <a:t>false</a:t>
            </a:r>
            <a:endParaRPr lang="en-US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Courie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88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initial view – login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flexbox is used for element positions and scaling</a:t>
            </a:r>
          </a:p>
          <a:p>
            <a:pPr lvl="1"/>
            <a:r>
              <a:rPr lang="en-US" dirty="0">
                <a:hlinkClick r:id="rId2"/>
              </a:rPr>
              <a:t>https://css-tricks.com/snippets/css/a-guide-to-flexbox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Typical elements</a:t>
            </a:r>
          </a:p>
          <a:p>
            <a:pPr lvl="1"/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Image</a:t>
            </a:r>
          </a:p>
          <a:p>
            <a:pPr lvl="1"/>
            <a:r>
              <a:rPr lang="en-US" dirty="0" err="1" smtClean="0"/>
              <a:t>TextInput</a:t>
            </a:r>
            <a:endParaRPr lang="en-US" dirty="0" smtClean="0"/>
          </a:p>
          <a:p>
            <a:pPr lvl="1"/>
            <a:r>
              <a:rPr lang="en-US" dirty="0" err="1" smtClean="0"/>
              <a:t>TouchableHighlight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18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initial view – login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new react component</a:t>
            </a:r>
          </a:p>
          <a:p>
            <a:r>
              <a:rPr lang="en-US" dirty="0" smtClean="0"/>
              <a:t>Keep app code in new directory - app</a:t>
            </a:r>
          </a:p>
          <a:p>
            <a:r>
              <a:rPr lang="en-US" dirty="0" smtClean="0"/>
              <a:t>Add new file – </a:t>
            </a:r>
            <a:r>
              <a:rPr lang="en-US" dirty="0" err="1" smtClean="0"/>
              <a:t>Login.js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56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initial view –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ES6 classes</a:t>
            </a:r>
          </a:p>
          <a:p>
            <a:r>
              <a:rPr lang="en-US" dirty="0" smtClean="0"/>
              <a:t>Import</a:t>
            </a:r>
          </a:p>
          <a:p>
            <a:r>
              <a:rPr lang="en-US" dirty="0" smtClean="0"/>
              <a:t>Styles - flexbox</a:t>
            </a:r>
          </a:p>
          <a:p>
            <a:r>
              <a:rPr lang="en-US" dirty="0" smtClean="0"/>
              <a:t>define class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onstructor(props)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his.state</a:t>
            </a:r>
            <a:r>
              <a:rPr lang="en-US" dirty="0" smtClean="0"/>
              <a:t> for initial state management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ender() – mandatory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eturn (..JSX.. markup); </a:t>
            </a:r>
            <a:endParaRPr lang="en-US" dirty="0" smtClean="0"/>
          </a:p>
          <a:p>
            <a:pPr lvl="3"/>
            <a:r>
              <a:rPr lang="en-US" dirty="0" smtClean="0"/>
              <a:t>- </a:t>
            </a:r>
            <a:r>
              <a:rPr lang="en-US" dirty="0" smtClean="0"/>
              <a:t>only one root element</a:t>
            </a:r>
          </a:p>
          <a:p>
            <a:r>
              <a:rPr lang="en-US" dirty="0" smtClean="0"/>
              <a:t>Export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95148" y="0"/>
            <a:ext cx="5096852" cy="69249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n-US" sz="1200" b="1" dirty="0" smtClean="0">
              <a:solidFill>
                <a:srgbClr val="0F7001"/>
              </a:solidFill>
              <a:latin typeface="Courier-Bold" charset="0"/>
            </a:endParaRPr>
          </a:p>
          <a:p>
            <a:r>
              <a:rPr lang="en-US" sz="1200" b="1" dirty="0" smtClean="0">
                <a:solidFill>
                  <a:srgbClr val="0F7001"/>
                </a:solidFill>
                <a:latin typeface="Courier-Bold" charset="0"/>
              </a:rPr>
              <a:t>import</a:t>
            </a:r>
            <a:r>
              <a:rPr lang="en-US" sz="1200" dirty="0" smtClean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React, { Component } from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'react'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;</a:t>
            </a:r>
          </a:p>
          <a:p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import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StyleSheet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Text,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View,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from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react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-native'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;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const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styles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StyleSheet.create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({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container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flex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justifyContent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center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alignItems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center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},</a:t>
            </a:r>
          </a:p>
          <a:p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});</a:t>
            </a:r>
          </a:p>
          <a:p>
            <a:endParaRPr lang="it-IT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it-IT" sz="1200" b="1" dirty="0" err="1">
                <a:solidFill>
                  <a:srgbClr val="0F7001"/>
                </a:solidFill>
                <a:latin typeface="Courier-Bold" charset="0"/>
              </a:rPr>
              <a:t>class</a:t>
            </a:r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 Login </a:t>
            </a:r>
            <a:r>
              <a:rPr lang="it-IT" sz="1200" b="1" dirty="0" err="1">
                <a:solidFill>
                  <a:srgbClr val="0F7001"/>
                </a:solidFill>
                <a:latin typeface="Courier-Bold" charset="0"/>
              </a:rPr>
              <a:t>extends</a:t>
            </a:r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 Component {</a:t>
            </a:r>
          </a:p>
          <a:p>
            <a:endParaRPr lang="it-IT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it-IT" sz="1200" dirty="0" err="1">
                <a:solidFill>
                  <a:srgbClr val="262626"/>
                </a:solidFill>
                <a:latin typeface="Courier" charset="0"/>
              </a:rPr>
              <a:t>constructor</a:t>
            </a:r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it-IT" sz="1200" dirty="0" err="1">
                <a:solidFill>
                  <a:srgbClr val="262626"/>
                </a:solidFill>
                <a:latin typeface="Courier" charset="0"/>
              </a:rPr>
              <a:t>props</a:t>
            </a:r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) {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super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props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);</a:t>
            </a:r>
          </a:p>
          <a:p>
            <a:endParaRPr lang="ro-RO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.state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};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hu-HU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hu-HU" sz="1200" dirty="0" err="1">
                <a:solidFill>
                  <a:srgbClr val="262626"/>
                </a:solidFill>
                <a:latin typeface="Courier" charset="0"/>
              </a:rPr>
              <a:t>render</a:t>
            </a:r>
            <a:r>
              <a:rPr lang="hu-HU" sz="1200" dirty="0">
                <a:solidFill>
                  <a:srgbClr val="262626"/>
                </a:solidFill>
                <a:latin typeface="Courier" charset="0"/>
              </a:rPr>
              <a:t>()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return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(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View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styles.container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Text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    Login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view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/Text&gt;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/View&gt;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module.exports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Login;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6564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initial view – index.*.</a:t>
            </a:r>
            <a:r>
              <a:rPr lang="en-US" dirty="0" err="1" smtClean="0"/>
              <a:t>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created module</a:t>
            </a:r>
          </a:p>
          <a:p>
            <a:endParaRPr lang="en-US" dirty="0" smtClean="0"/>
          </a:p>
          <a:p>
            <a:r>
              <a:rPr lang="en-US" dirty="0" smtClean="0"/>
              <a:t>Use it in view</a:t>
            </a:r>
          </a:p>
          <a:p>
            <a:pPr lvl="1"/>
            <a:r>
              <a:rPr lang="en-US" dirty="0"/>
              <a:t>import Login from './app/Login</a:t>
            </a:r>
            <a:r>
              <a:rPr lang="en-US" dirty="0" smtClean="0"/>
              <a:t>';</a:t>
            </a:r>
          </a:p>
          <a:p>
            <a:pPr lvl="1"/>
            <a:r>
              <a:rPr lang="en-US" dirty="0"/>
              <a:t>&lt;Login/&gt;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1397165"/>
            <a:ext cx="6096000" cy="544764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import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React, { Component } from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'react'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;</a:t>
            </a:r>
          </a:p>
          <a:p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import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AppRegistry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StyleSheet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View,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from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react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-native'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;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import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Login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from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'./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app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/Login'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;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const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styles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StyleSheet.create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({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container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flex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justifyContent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center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alignItems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center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backgroundColor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'#F5FCFF'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},</a:t>
            </a:r>
          </a:p>
          <a:p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});</a:t>
            </a:r>
          </a:p>
          <a:p>
            <a:endParaRPr lang="it-IT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it-IT" sz="1200" b="1" dirty="0" err="1">
                <a:solidFill>
                  <a:srgbClr val="0F7001"/>
                </a:solidFill>
                <a:latin typeface="Courier-Bold" charset="0"/>
              </a:rPr>
              <a:t>class</a:t>
            </a:r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it-IT" sz="1200" dirty="0" err="1">
                <a:solidFill>
                  <a:srgbClr val="262626"/>
                </a:solidFill>
                <a:latin typeface="Courier" charset="0"/>
              </a:rPr>
              <a:t>ContactRN</a:t>
            </a:r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it-IT" sz="1200" b="1" dirty="0" err="1">
                <a:solidFill>
                  <a:srgbClr val="0F7001"/>
                </a:solidFill>
                <a:latin typeface="Courier-Bold" charset="0"/>
              </a:rPr>
              <a:t>extends</a:t>
            </a:r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 Component {</a:t>
            </a:r>
          </a:p>
          <a:p>
            <a:r>
              <a:rPr lang="hu-HU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hu-HU" sz="1200" dirty="0" err="1">
                <a:solidFill>
                  <a:srgbClr val="262626"/>
                </a:solidFill>
                <a:latin typeface="Courier" charset="0"/>
              </a:rPr>
              <a:t>render</a:t>
            </a:r>
            <a:r>
              <a:rPr lang="hu-HU" sz="1200" dirty="0">
                <a:solidFill>
                  <a:srgbClr val="262626"/>
                </a:solidFill>
                <a:latin typeface="Courier" charset="0"/>
              </a:rPr>
              <a:t>()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return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(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View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styles.container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Login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/&gt;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/View&gt;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AppRegistry.registerComponent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ContactRN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 ()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=&gt;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ContactRN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);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50797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- emulators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3901174" cy="41954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iOS</a:t>
            </a:r>
          </a:p>
          <a:p>
            <a:pPr lvl="1"/>
            <a:r>
              <a:rPr lang="en-US" dirty="0" err="1"/>
              <a:t>cmd+r</a:t>
            </a:r>
            <a:r>
              <a:rPr lang="en-US" dirty="0"/>
              <a:t> for </a:t>
            </a:r>
            <a:r>
              <a:rPr lang="en-US" dirty="0" smtClean="0"/>
              <a:t>reload</a:t>
            </a:r>
          </a:p>
          <a:p>
            <a:pPr lvl="1"/>
            <a:r>
              <a:rPr lang="en-US" dirty="0" err="1" smtClean="0"/>
              <a:t>cmd+d</a:t>
            </a:r>
            <a:r>
              <a:rPr lang="en-US" dirty="0" smtClean="0"/>
              <a:t> </a:t>
            </a:r>
            <a:r>
              <a:rPr lang="en-US" dirty="0"/>
              <a:t>for dev </a:t>
            </a:r>
            <a:r>
              <a:rPr lang="en-US" dirty="0" smtClean="0"/>
              <a:t>menu</a:t>
            </a:r>
          </a:p>
          <a:p>
            <a:pPr lvl="1"/>
            <a:r>
              <a:rPr lang="en-US" dirty="0" smtClean="0"/>
              <a:t>Enable reload</a:t>
            </a:r>
          </a:p>
          <a:p>
            <a:r>
              <a:rPr lang="en-US" dirty="0" smtClean="0"/>
              <a:t>Android</a:t>
            </a:r>
          </a:p>
          <a:p>
            <a:pPr lvl="1"/>
            <a:r>
              <a:rPr lang="en-US" dirty="0" err="1" smtClean="0"/>
              <a:t>cmd+m</a:t>
            </a:r>
            <a:r>
              <a:rPr lang="en-US" dirty="0" smtClean="0"/>
              <a:t> for dev menu</a:t>
            </a:r>
          </a:p>
          <a:p>
            <a:pPr lvl="1"/>
            <a:r>
              <a:rPr lang="en-US" dirty="0" smtClean="0"/>
              <a:t>Enable reload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7029" y="1302037"/>
            <a:ext cx="2986216" cy="5308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265" y="1287339"/>
            <a:ext cx="2992986" cy="53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31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design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073" y="1600200"/>
            <a:ext cx="254585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1072" y="2052638"/>
            <a:ext cx="2577412" cy="458435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03312" y="2052918"/>
            <a:ext cx="537713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i</a:t>
            </a:r>
            <a:r>
              <a:rPr lang="en-US" dirty="0" smtClean="0"/>
              <a:t>mages folder, </a:t>
            </a:r>
            <a:r>
              <a:rPr lang="en-US" dirty="0" err="1" smtClean="0"/>
              <a:t>logo.png</a:t>
            </a:r>
            <a:endParaRPr lang="en-US" dirty="0" smtClean="0"/>
          </a:p>
          <a:p>
            <a:r>
              <a:rPr lang="en-US" dirty="0" err="1"/>
              <a:t>const</a:t>
            </a:r>
            <a:r>
              <a:rPr lang="en-US" dirty="0"/>
              <a:t> logo = require('../images/</a:t>
            </a:r>
            <a:r>
              <a:rPr lang="en-US" dirty="0" err="1"/>
              <a:t>logo.png</a:t>
            </a:r>
            <a:r>
              <a:rPr lang="en-US" dirty="0" smtClean="0"/>
              <a:t>');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252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design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3563423" cy="4195481"/>
          </a:xfrm>
        </p:spPr>
        <p:txBody>
          <a:bodyPr/>
          <a:lstStyle/>
          <a:p>
            <a:r>
              <a:rPr lang="en-US" dirty="0" smtClean="0"/>
              <a:t>Elements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his.setState</a:t>
            </a:r>
            <a:r>
              <a:rPr lang="en-US" dirty="0" smtClean="0"/>
              <a:t> for updating state info</a:t>
            </a:r>
          </a:p>
          <a:p>
            <a:r>
              <a:rPr lang="en-US" dirty="0" smtClean="0"/>
              <a:t>{} – for </a:t>
            </a:r>
            <a:r>
              <a:rPr lang="en-US" dirty="0" err="1" smtClean="0"/>
              <a:t>js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{{}} - for </a:t>
            </a:r>
            <a:r>
              <a:rPr lang="en-US" dirty="0" err="1" smtClean="0"/>
              <a:t>js</a:t>
            </a:r>
            <a:r>
              <a:rPr lang="en-US" dirty="0" smtClean="0"/>
              <a:t>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6735" y="2333685"/>
            <a:ext cx="7525265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smtClean="0">
                <a:solidFill>
                  <a:srgbClr val="262626"/>
                </a:solidFill>
                <a:latin typeface="Courier" charset="0"/>
              </a:rPr>
              <a:t>		</a:t>
            </a:r>
            <a:r>
              <a:rPr lang="en-US" sz="1200" dirty="0" smtClean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View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styles.container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Image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source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{logo}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styles.logo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/&gt;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Text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styles.heading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ContactBase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Client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/Text&gt;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TextInput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onChangeText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{(text)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=&gt;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.setState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({ username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text }) }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placeholder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"username"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pl-PL" sz="1200" dirty="0">
                <a:solidFill>
                  <a:srgbClr val="262626"/>
                </a:solidFill>
                <a:latin typeface="Courier" charset="0"/>
              </a:rPr>
              <a:t>                    style</a:t>
            </a:r>
            <a:r>
              <a:rPr lang="pl-PL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pl-PL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pl-PL" sz="1200" dirty="0" err="1">
                <a:solidFill>
                  <a:srgbClr val="262626"/>
                </a:solidFill>
                <a:latin typeface="Courier" charset="0"/>
              </a:rPr>
              <a:t>styles.input</a:t>
            </a:r>
            <a:r>
              <a:rPr lang="pl-PL" sz="1200" dirty="0">
                <a:solidFill>
                  <a:srgbClr val="262626"/>
                </a:solidFill>
                <a:latin typeface="Courier" charset="0"/>
              </a:rPr>
              <a:t>} </a:t>
            </a:r>
            <a:r>
              <a:rPr lang="pl-PL" sz="1200" dirty="0">
                <a:solidFill>
                  <a:srgbClr val="535353"/>
                </a:solidFill>
                <a:latin typeface="Courier" charset="0"/>
              </a:rPr>
              <a:t>/&gt;</a:t>
            </a:r>
            <a:endParaRPr lang="pl-PL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TextInput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onChangeText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{(text)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=&gt;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.setState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({ password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text }) }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placeholder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"password"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secureTextEntry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pl-PL" sz="1200" dirty="0">
                <a:solidFill>
                  <a:srgbClr val="262626"/>
                </a:solidFill>
                <a:latin typeface="Courier" charset="0"/>
              </a:rPr>
              <a:t>                    style</a:t>
            </a:r>
            <a:r>
              <a:rPr lang="pl-PL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pl-PL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pl-PL" sz="1200" dirty="0" err="1">
                <a:solidFill>
                  <a:srgbClr val="262626"/>
                </a:solidFill>
                <a:latin typeface="Courier" charset="0"/>
              </a:rPr>
              <a:t>styles.input</a:t>
            </a:r>
            <a:r>
              <a:rPr lang="pl-PL" sz="1200" dirty="0">
                <a:solidFill>
                  <a:srgbClr val="262626"/>
                </a:solidFill>
                <a:latin typeface="Courier" charset="0"/>
              </a:rPr>
              <a:t>} </a:t>
            </a:r>
            <a:r>
              <a:rPr lang="pl-PL" sz="1200" dirty="0">
                <a:solidFill>
                  <a:srgbClr val="535353"/>
                </a:solidFill>
                <a:latin typeface="Courier" charset="0"/>
              </a:rPr>
              <a:t>/&gt;</a:t>
            </a:r>
            <a:endParaRPr lang="pl-PL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TouchableHighlight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styles.button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Text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   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styles.buttonText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        Log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in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/Text&gt;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/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TouchableHighlight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&gt;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/View&gt;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35706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design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25762" y="0"/>
            <a:ext cx="6866238" cy="65248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100" b="1" dirty="0" err="1">
                <a:solidFill>
                  <a:srgbClr val="0F7001"/>
                </a:solidFill>
                <a:latin typeface="Courier-Bold" charset="0"/>
              </a:rPr>
              <a:t>const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styles 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 err="1">
                <a:solidFill>
                  <a:srgbClr val="262626"/>
                </a:solidFill>
                <a:latin typeface="Courier" charset="0"/>
              </a:rPr>
              <a:t>StyleSheet.create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({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container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100" dirty="0" err="1">
                <a:solidFill>
                  <a:srgbClr val="262626"/>
                </a:solidFill>
                <a:latin typeface="Courier" charset="0"/>
              </a:rPr>
              <a:t>backgroundColor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>
                <a:solidFill>
                  <a:srgbClr val="A90E1A"/>
                </a:solidFill>
                <a:latin typeface="Courier" charset="0"/>
              </a:rPr>
              <a:t>'#F5FCFF'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100" dirty="0" err="1">
                <a:solidFill>
                  <a:srgbClr val="262626"/>
                </a:solidFill>
                <a:latin typeface="Courier" charset="0"/>
              </a:rPr>
              <a:t>flex</a:t>
            </a:r>
            <a:r>
              <a:rPr lang="de-DE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1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100" dirty="0" err="1">
                <a:solidFill>
                  <a:srgbClr val="262626"/>
                </a:solidFill>
                <a:latin typeface="Courier" charset="0"/>
              </a:rPr>
              <a:t>paddingTop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60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100" dirty="0" err="1">
                <a:solidFill>
                  <a:srgbClr val="262626"/>
                </a:solidFill>
                <a:latin typeface="Courier" charset="0"/>
              </a:rPr>
              <a:t>alignItems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>
                <a:solidFill>
                  <a:srgbClr val="A90E1A"/>
                </a:solidFill>
                <a:latin typeface="Courier" charset="0"/>
              </a:rPr>
              <a:t>'center'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    padding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10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},</a:t>
            </a:r>
          </a:p>
          <a:p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   logo</a:t>
            </a:r>
            <a:r>
              <a:rPr lang="ro-RO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100" dirty="0" err="1">
                <a:solidFill>
                  <a:srgbClr val="262626"/>
                </a:solidFill>
                <a:latin typeface="Courier" charset="0"/>
              </a:rPr>
              <a:t>width</a:t>
            </a:r>
            <a:r>
              <a:rPr lang="de-DE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100" dirty="0">
                <a:solidFill>
                  <a:srgbClr val="535353"/>
                </a:solidFill>
                <a:latin typeface="Courier" charset="0"/>
              </a:rPr>
              <a:t>194</a:t>
            </a:r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    height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65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},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heading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hu-HU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hu-HU" sz="1100" dirty="0" err="1">
                <a:solidFill>
                  <a:srgbClr val="262626"/>
                </a:solidFill>
                <a:latin typeface="Courier" charset="0"/>
              </a:rPr>
              <a:t>fontSize</a:t>
            </a:r>
            <a:r>
              <a:rPr lang="hu-HU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hu-HU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hu-HU" sz="1100" dirty="0">
                <a:solidFill>
                  <a:srgbClr val="535353"/>
                </a:solidFill>
                <a:latin typeface="Courier" charset="0"/>
              </a:rPr>
              <a:t>30</a:t>
            </a:r>
            <a:r>
              <a:rPr lang="hu-HU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100" dirty="0" err="1">
                <a:solidFill>
                  <a:srgbClr val="262626"/>
                </a:solidFill>
                <a:latin typeface="Courier" charset="0"/>
              </a:rPr>
              <a:t>marginTop</a:t>
            </a:r>
            <a:r>
              <a:rPr lang="ro-RO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ro-RO" sz="1100" dirty="0">
                <a:solidFill>
                  <a:srgbClr val="535353"/>
                </a:solidFill>
                <a:latin typeface="Courier" charset="0"/>
              </a:rPr>
              <a:t>20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},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100" dirty="0" err="1">
                <a:solidFill>
                  <a:srgbClr val="262626"/>
                </a:solidFill>
                <a:latin typeface="Courier" charset="0"/>
              </a:rPr>
              <a:t>input</a:t>
            </a:r>
            <a:r>
              <a:rPr lang="de-DE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100" dirty="0" err="1">
                <a:solidFill>
                  <a:srgbClr val="262626"/>
                </a:solidFill>
                <a:latin typeface="Courier" charset="0"/>
              </a:rPr>
              <a:t>alignSelf</a:t>
            </a:r>
            <a:r>
              <a:rPr lang="de-DE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1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100" dirty="0" err="1">
                <a:solidFill>
                  <a:srgbClr val="A90E1A"/>
                </a:solidFill>
                <a:latin typeface="Courier" charset="0"/>
              </a:rPr>
              <a:t>stretch</a:t>
            </a:r>
            <a:r>
              <a:rPr lang="de-DE" sz="11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    height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50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100" dirty="0" err="1">
                <a:solidFill>
                  <a:srgbClr val="262626"/>
                </a:solidFill>
                <a:latin typeface="Courier" charset="0"/>
              </a:rPr>
              <a:t>marginTop</a:t>
            </a:r>
            <a:r>
              <a:rPr lang="ro-RO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ro-RO" sz="1100" dirty="0">
                <a:solidFill>
                  <a:srgbClr val="535353"/>
                </a:solidFill>
                <a:latin typeface="Courier" charset="0"/>
              </a:rPr>
              <a:t>10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    padding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4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hu-HU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hu-HU" sz="1100" dirty="0" err="1">
                <a:solidFill>
                  <a:srgbClr val="262626"/>
                </a:solidFill>
                <a:latin typeface="Courier" charset="0"/>
              </a:rPr>
              <a:t>fontSize</a:t>
            </a:r>
            <a:r>
              <a:rPr lang="hu-HU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hu-HU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hu-HU" sz="1100" dirty="0">
                <a:solidFill>
                  <a:srgbClr val="535353"/>
                </a:solidFill>
                <a:latin typeface="Courier" charset="0"/>
              </a:rPr>
              <a:t>18</a:t>
            </a:r>
            <a:r>
              <a:rPr lang="hu-HU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sk-SK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sk-SK" sz="1100" dirty="0" err="1">
                <a:solidFill>
                  <a:srgbClr val="262626"/>
                </a:solidFill>
                <a:latin typeface="Courier" charset="0"/>
              </a:rPr>
              <a:t>borderWidth</a:t>
            </a:r>
            <a:r>
              <a:rPr lang="sk-SK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sk-SK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sk-SK" sz="11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sk-SK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100" dirty="0" err="1">
                <a:solidFill>
                  <a:srgbClr val="262626"/>
                </a:solidFill>
                <a:latin typeface="Courier" charset="0"/>
              </a:rPr>
              <a:t>borderColor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>
                <a:solidFill>
                  <a:srgbClr val="A90E1A"/>
                </a:solidFill>
                <a:latin typeface="Courier" charset="0"/>
              </a:rPr>
              <a:t>'#48bbec'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},</a:t>
            </a:r>
          </a:p>
          <a:p>
            <a:r>
              <a:rPr lang="it-IT" sz="11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it-IT" sz="1100" dirty="0" err="1">
                <a:solidFill>
                  <a:srgbClr val="262626"/>
                </a:solidFill>
                <a:latin typeface="Courier" charset="0"/>
              </a:rPr>
              <a:t>button</a:t>
            </a:r>
            <a:r>
              <a:rPr lang="it-IT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it-IT" sz="11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    height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50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100" dirty="0" err="1">
                <a:solidFill>
                  <a:srgbClr val="262626"/>
                </a:solidFill>
                <a:latin typeface="Courier" charset="0"/>
              </a:rPr>
              <a:t>backgroundColor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>
                <a:solidFill>
                  <a:srgbClr val="A90E1A"/>
                </a:solidFill>
                <a:latin typeface="Courier" charset="0"/>
              </a:rPr>
              <a:t>'#48BBEC'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100" dirty="0" err="1">
                <a:solidFill>
                  <a:srgbClr val="262626"/>
                </a:solidFill>
                <a:latin typeface="Courier" charset="0"/>
              </a:rPr>
              <a:t>alignSelf</a:t>
            </a:r>
            <a:r>
              <a:rPr lang="en-US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100" dirty="0">
                <a:solidFill>
                  <a:srgbClr val="A90E1A"/>
                </a:solidFill>
                <a:latin typeface="Courier" charset="0"/>
              </a:rPr>
              <a:t>'stretch'</a:t>
            </a:r>
            <a:r>
              <a:rPr lang="en-US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100" dirty="0" err="1">
                <a:solidFill>
                  <a:srgbClr val="262626"/>
                </a:solidFill>
                <a:latin typeface="Courier" charset="0"/>
              </a:rPr>
              <a:t>marginTop</a:t>
            </a:r>
            <a:r>
              <a:rPr lang="ro-RO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ro-RO" sz="1100" dirty="0">
                <a:solidFill>
                  <a:srgbClr val="535353"/>
                </a:solidFill>
                <a:latin typeface="Courier" charset="0"/>
              </a:rPr>
              <a:t>10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100" dirty="0" err="1">
                <a:solidFill>
                  <a:srgbClr val="262626"/>
                </a:solidFill>
                <a:latin typeface="Courier" charset="0"/>
              </a:rPr>
              <a:t>justifyContent</a:t>
            </a:r>
            <a:r>
              <a:rPr lang="ro-RO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ro-RO" sz="11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ro-RO" sz="1100" dirty="0" err="1">
                <a:solidFill>
                  <a:srgbClr val="A90E1A"/>
                </a:solidFill>
                <a:latin typeface="Courier" charset="0"/>
              </a:rPr>
              <a:t>center</a:t>
            </a:r>
            <a:r>
              <a:rPr lang="ro-RO" sz="11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},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100" dirty="0" err="1">
                <a:solidFill>
                  <a:srgbClr val="262626"/>
                </a:solidFill>
                <a:latin typeface="Courier" charset="0"/>
              </a:rPr>
              <a:t>buttonText</a:t>
            </a:r>
            <a:r>
              <a:rPr lang="de-DE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100" dirty="0" err="1">
                <a:solidFill>
                  <a:srgbClr val="262626"/>
                </a:solidFill>
                <a:latin typeface="Courier" charset="0"/>
              </a:rPr>
              <a:t>fontSize</a:t>
            </a:r>
            <a:r>
              <a:rPr lang="de-DE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100" dirty="0">
                <a:solidFill>
                  <a:srgbClr val="535353"/>
                </a:solidFill>
                <a:latin typeface="Courier" charset="0"/>
              </a:rPr>
              <a:t>22</a:t>
            </a:r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       color</a:t>
            </a:r>
            <a:r>
              <a:rPr lang="ro-RO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ro-RO" sz="1100" dirty="0">
                <a:solidFill>
                  <a:srgbClr val="A90E1A"/>
                </a:solidFill>
                <a:latin typeface="Courier" charset="0"/>
              </a:rPr>
              <a:t>'#FFF'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100" dirty="0" err="1">
                <a:solidFill>
                  <a:srgbClr val="262626"/>
                </a:solidFill>
                <a:latin typeface="Courier" charset="0"/>
              </a:rPr>
              <a:t>alignSelf</a:t>
            </a:r>
            <a:r>
              <a:rPr lang="ro-RO" sz="11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ro-RO" sz="11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ro-RO" sz="1100" dirty="0" err="1">
                <a:solidFill>
                  <a:srgbClr val="A90E1A"/>
                </a:solidFill>
                <a:latin typeface="Courier" charset="0"/>
              </a:rPr>
              <a:t>center</a:t>
            </a:r>
            <a:r>
              <a:rPr lang="ro-RO" sz="11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ro-RO" sz="11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100" dirty="0">
                <a:solidFill>
                  <a:srgbClr val="262626"/>
                </a:solidFill>
                <a:latin typeface="Courier" charset="0"/>
              </a:rPr>
              <a:t>    },</a:t>
            </a:r>
          </a:p>
          <a:p>
            <a:r>
              <a:rPr lang="it-IT" sz="1100" dirty="0">
                <a:solidFill>
                  <a:srgbClr val="262626"/>
                </a:solidFill>
                <a:latin typeface="Courier" charset="0"/>
              </a:rPr>
              <a:t>});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41418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es6 and “this”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”this” is scoped differently in various JS code parts</a:t>
            </a:r>
          </a:p>
          <a:p>
            <a:r>
              <a:rPr lang="en-US" dirty="0" smtClean="0"/>
              <a:t>In arrow functions – surrounding class</a:t>
            </a:r>
          </a:p>
          <a:p>
            <a:r>
              <a:rPr lang="en-US" dirty="0" smtClean="0"/>
              <a:t>Class functions – function </a:t>
            </a:r>
            <a:r>
              <a:rPr lang="en-US" dirty="0" err="1" smtClean="0"/>
              <a:t>itsself</a:t>
            </a:r>
            <a:endParaRPr lang="en-US" dirty="0" smtClean="0"/>
          </a:p>
          <a:p>
            <a:r>
              <a:rPr lang="en-US" dirty="0" smtClean="0"/>
              <a:t>Bind class scope “this” to function scope in class constructor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this.someFunction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this.someFunction.bind</a:t>
            </a:r>
            <a:r>
              <a:rPr lang="en-US" dirty="0" smtClean="0"/>
              <a:t>(this</a:t>
            </a:r>
            <a:r>
              <a:rPr lang="en-US" dirty="0"/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70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basic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79" y="2052917"/>
            <a:ext cx="6992468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37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- </a:t>
            </a:r>
            <a:r>
              <a:rPr lang="en-US" dirty="0" err="1" smtClean="0"/>
              <a:t>onPress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8238" y="1284201"/>
            <a:ext cx="8373762" cy="54476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class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Login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extends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Component {</a:t>
            </a:r>
          </a:p>
          <a:p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constructor(props) {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super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props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);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.onLoginPressed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.onLoginPressed.bind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);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.state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};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onLoginPressed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() 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console.log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(`Log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in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-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user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${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.state.username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 pass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${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.state.password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}`);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console.log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hu-HU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hu-HU" sz="1200" dirty="0" err="1">
                <a:solidFill>
                  <a:srgbClr val="262626"/>
                </a:solidFill>
                <a:latin typeface="Courier" charset="0"/>
              </a:rPr>
              <a:t>render</a:t>
            </a:r>
            <a:r>
              <a:rPr lang="hu-HU" sz="1200" dirty="0">
                <a:solidFill>
                  <a:srgbClr val="262626"/>
                </a:solidFill>
                <a:latin typeface="Courier" charset="0"/>
              </a:rPr>
              <a:t>()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return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(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View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styles.container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 smtClean="0">
                <a:solidFill>
                  <a:srgbClr val="535353"/>
                </a:solidFill>
                <a:latin typeface="Courier" charset="0"/>
              </a:rPr>
              <a:t>			&lt;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TouchableHighlight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onPress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.onLoginPressed.bind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) }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styles.button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Text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   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styles.buttonText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        Log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in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/Text&gt;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/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TouchableHighlight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&gt;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/View&gt;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364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debugging in Chrome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6111" y="2151772"/>
            <a:ext cx="3361038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Dev menu</a:t>
            </a:r>
          </a:p>
          <a:p>
            <a:pPr lvl="1"/>
            <a:r>
              <a:rPr lang="en-US" dirty="0" smtClean="0"/>
              <a:t>Debug JS Remotely</a:t>
            </a:r>
          </a:p>
          <a:p>
            <a:pPr lvl="1"/>
            <a:r>
              <a:rPr lang="en-US" dirty="0" smtClean="0"/>
              <a:t>Open dev console in Chrome</a:t>
            </a:r>
          </a:p>
          <a:p>
            <a:pPr lvl="1"/>
            <a:r>
              <a:rPr lang="en-US" dirty="0" smtClean="0"/>
              <a:t>Monitor console</a:t>
            </a:r>
          </a:p>
          <a:p>
            <a:r>
              <a:rPr lang="en-US" dirty="0" smtClean="0"/>
              <a:t>Source code in </a:t>
            </a:r>
            <a:r>
              <a:rPr lang="en-US" dirty="0" err="1" smtClean="0"/>
              <a:t>debuggerWorker.js</a:t>
            </a:r>
            <a:r>
              <a:rPr lang="en-US" dirty="0" smtClean="0"/>
              <a:t> tree</a:t>
            </a:r>
          </a:p>
          <a:p>
            <a:pPr lvl="1"/>
            <a:r>
              <a:rPr lang="en-US" dirty="0" smtClean="0"/>
              <a:t>Breakpoints!!!!!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7149" y="2151772"/>
            <a:ext cx="7975784" cy="42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52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state, </a:t>
            </a:r>
            <a:r>
              <a:rPr lang="en-US" dirty="0" err="1" smtClean="0"/>
              <a:t>ActivityIndicator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variable to state – to display </a:t>
            </a:r>
            <a:r>
              <a:rPr lang="en-US" dirty="0" err="1" smtClean="0"/>
              <a:t>ActivityIndicator</a:t>
            </a:r>
            <a:r>
              <a:rPr lang="en-US" dirty="0" smtClean="0"/>
              <a:t> after button touch</a:t>
            </a:r>
          </a:p>
          <a:p>
            <a:r>
              <a:rPr lang="en-US" dirty="0" smtClean="0"/>
              <a:t>Update state in press handler</a:t>
            </a:r>
          </a:p>
          <a:p>
            <a:r>
              <a:rPr lang="en-US" dirty="0" smtClean="0"/>
              <a:t>RN monitors state (it is special object) and redraws screen on updates</a:t>
            </a:r>
          </a:p>
          <a:p>
            <a:r>
              <a:rPr lang="en-US" dirty="0" smtClean="0"/>
              <a:t>Add </a:t>
            </a:r>
            <a:r>
              <a:rPr lang="en-US" dirty="0" err="1" smtClean="0"/>
              <a:t>ActivityIndicator</a:t>
            </a:r>
            <a:r>
              <a:rPr lang="en-US" dirty="0" smtClean="0"/>
              <a:t> to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114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state, </a:t>
            </a:r>
            <a:r>
              <a:rPr lang="en-US" dirty="0" err="1" smtClean="0"/>
              <a:t>ActivityIndicator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03650" y="1410355"/>
            <a:ext cx="8388350" cy="54476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class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Login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extends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Component {</a:t>
            </a:r>
          </a:p>
          <a:p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constructor(props) {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super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props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);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.onLoginPressed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.onLoginPressed.bind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);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.state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showProgress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false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};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onLoginPressed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() 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console.log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(`Log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in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-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user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${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.state.username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 pass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${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.state.password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}`);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.setState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({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showProgress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true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});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hu-HU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hu-HU" sz="1200" dirty="0" err="1">
                <a:solidFill>
                  <a:srgbClr val="262626"/>
                </a:solidFill>
                <a:latin typeface="Courier" charset="0"/>
              </a:rPr>
              <a:t>render</a:t>
            </a:r>
            <a:r>
              <a:rPr lang="hu-HU" sz="1200" dirty="0">
                <a:solidFill>
                  <a:srgbClr val="262626"/>
                </a:solidFill>
                <a:latin typeface="Courier" charset="0"/>
              </a:rPr>
              <a:t>()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return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(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View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styles.container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t-EE" sz="1200" dirty="0" smtClean="0">
                <a:solidFill>
                  <a:srgbClr val="262626"/>
                </a:solidFill>
                <a:latin typeface="Courier" charset="0"/>
              </a:rPr>
              <a:t>...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ActivityIndicator</a:t>
            </a:r>
            <a:endParaRPr lang="ro-RO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animating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.state.showProgress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}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hidesWhenStopped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size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"large"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styles.loader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/&gt;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/View&gt;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15900" y="1399522"/>
            <a:ext cx="3587750" cy="21236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import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React, { Component } from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'react'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;</a:t>
            </a:r>
          </a:p>
          <a:p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import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ActivityIndicator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Image,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StyleSheet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Text,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TextInput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TouchableHighlight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View,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from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react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-native'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590177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Rest request (Web API)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dirty="0" smtClean="0"/>
              <a:t>app available on my github</a:t>
            </a:r>
          </a:p>
          <a:p>
            <a:r>
              <a:rPr lang="en-US" dirty="0" smtClean="0"/>
              <a:t>RN </a:t>
            </a:r>
            <a:r>
              <a:rPr lang="en-US" dirty="0" smtClean="0"/>
              <a:t>is running on very limited JS engine</a:t>
            </a:r>
          </a:p>
          <a:p>
            <a:r>
              <a:rPr lang="en-US" dirty="0" smtClean="0"/>
              <a:t>Use Fetch for http requests – promise based</a:t>
            </a:r>
          </a:p>
          <a:p>
            <a:pPr lvl="1"/>
            <a:r>
              <a:rPr lang="en-US" dirty="0"/>
              <a:t>Note: Errors thrown by rejected Promises need to be caught, or they will be swallowed silently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49912" y="4150658"/>
            <a:ext cx="6096000" cy="2308324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fetch(</a:t>
            </a:r>
            <a:r>
              <a:rPr lang="en-US" dirty="0">
                <a:solidFill>
                  <a:srgbClr val="298E0B"/>
                </a:solidFill>
                <a:latin typeface="SourceCodePro-Regular" charset="0"/>
              </a:rPr>
              <a:t>'https://</a:t>
            </a:r>
            <a:r>
              <a:rPr lang="en-US" dirty="0" err="1">
                <a:solidFill>
                  <a:srgbClr val="298E0B"/>
                </a:solidFill>
                <a:latin typeface="SourceCodePro-Regular" charset="0"/>
              </a:rPr>
              <a:t>mywebsite.com</a:t>
            </a:r>
            <a:r>
              <a:rPr lang="en-US" dirty="0">
                <a:solidFill>
                  <a:srgbClr val="298E0B"/>
                </a:solidFill>
                <a:latin typeface="SourceCodePro-Regular" charset="0"/>
              </a:rPr>
              <a:t>/</a:t>
            </a:r>
            <a:r>
              <a:rPr lang="en-US" dirty="0" err="1">
                <a:solidFill>
                  <a:srgbClr val="298E0B"/>
                </a:solidFill>
                <a:latin typeface="SourceCodePro-Regular" charset="0"/>
              </a:rPr>
              <a:t>endpoint.php</a:t>
            </a:r>
            <a:r>
              <a:rPr lang="en-US" dirty="0">
                <a:solidFill>
                  <a:srgbClr val="298E0B"/>
                </a:solidFill>
                <a:latin typeface="SourceCodePro-Regular" charset="0"/>
              </a:rPr>
              <a:t>'</a:t>
            </a:r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)</a:t>
            </a:r>
          </a:p>
          <a:p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.then((response) =&gt; </a:t>
            </a:r>
            <a:r>
              <a:rPr lang="en-US" dirty="0" err="1">
                <a:solidFill>
                  <a:srgbClr val="383838"/>
                </a:solidFill>
                <a:latin typeface="SourceCodePro-Regular" charset="0"/>
              </a:rPr>
              <a:t>response.text</a:t>
            </a:r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())</a:t>
            </a:r>
          </a:p>
          <a:p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.then((</a:t>
            </a:r>
            <a:r>
              <a:rPr lang="en-US" dirty="0" err="1">
                <a:solidFill>
                  <a:srgbClr val="383838"/>
                </a:solidFill>
                <a:latin typeface="SourceCodePro-Regular" charset="0"/>
              </a:rPr>
              <a:t>responseText</a:t>
            </a:r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) =&gt; {</a:t>
            </a:r>
          </a:p>
          <a:p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  </a:t>
            </a:r>
            <a:r>
              <a:rPr lang="en-US" dirty="0" err="1">
                <a:solidFill>
                  <a:srgbClr val="383838"/>
                </a:solidFill>
                <a:latin typeface="SourceCodePro-Regular" charset="0"/>
              </a:rPr>
              <a:t>console.log</a:t>
            </a:r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(</a:t>
            </a:r>
            <a:r>
              <a:rPr lang="en-US" dirty="0" err="1">
                <a:solidFill>
                  <a:srgbClr val="383838"/>
                </a:solidFill>
                <a:latin typeface="SourceCodePro-Regular" charset="0"/>
              </a:rPr>
              <a:t>responseText</a:t>
            </a:r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);</a:t>
            </a:r>
          </a:p>
          <a:p>
            <a:r>
              <a:rPr lang="is-IS" dirty="0">
                <a:solidFill>
                  <a:srgbClr val="383838"/>
                </a:solidFill>
                <a:latin typeface="SourceCodePro-Regular" charset="0"/>
              </a:rPr>
              <a:t>})</a:t>
            </a:r>
          </a:p>
          <a:p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.</a:t>
            </a:r>
            <a:r>
              <a:rPr lang="en-US" dirty="0">
                <a:solidFill>
                  <a:srgbClr val="1A7DA9"/>
                </a:solidFill>
                <a:latin typeface="SourceCodePro-Regular" charset="0"/>
              </a:rPr>
              <a:t>catch</a:t>
            </a:r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((error) =&gt; {</a:t>
            </a:r>
          </a:p>
          <a:p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  </a:t>
            </a:r>
            <a:r>
              <a:rPr lang="en-US" dirty="0" err="1">
                <a:solidFill>
                  <a:srgbClr val="383838"/>
                </a:solidFill>
                <a:latin typeface="SourceCodePro-Regular" charset="0"/>
              </a:rPr>
              <a:t>console.warn</a:t>
            </a:r>
            <a:r>
              <a:rPr lang="en-US" dirty="0">
                <a:solidFill>
                  <a:srgbClr val="383838"/>
                </a:solidFill>
                <a:latin typeface="SourceCodePro-Regular" charset="0"/>
              </a:rPr>
              <a:t>(error);</a:t>
            </a:r>
          </a:p>
          <a:p>
            <a:r>
              <a:rPr lang="it-IT" dirty="0">
                <a:solidFill>
                  <a:srgbClr val="383838"/>
                </a:solidFill>
                <a:latin typeface="SourceCodePro-Regular" charset="0"/>
              </a:rPr>
              <a:t>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8715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- </a:t>
            </a:r>
            <a:r>
              <a:rPr lang="en-US" dirty="0" err="1" smtClean="0"/>
              <a:t>AuthService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OAuth2 Web API token</a:t>
            </a:r>
          </a:p>
          <a:p>
            <a:endParaRPr lang="en-US" dirty="0" smtClean="0"/>
          </a:p>
          <a:p>
            <a:pPr lvl="1"/>
            <a:r>
              <a:rPr lang="en-US" dirty="0"/>
              <a:t>Post</a:t>
            </a:r>
          </a:p>
          <a:p>
            <a:pPr lvl="2"/>
            <a:r>
              <a:rPr lang="en-US" dirty="0" smtClean="0"/>
              <a:t>https://</a:t>
            </a:r>
            <a:r>
              <a:rPr lang="en-US" dirty="0" err="1" smtClean="0"/>
              <a:t>servername</a:t>
            </a:r>
            <a:r>
              <a:rPr lang="en-US" dirty="0" smtClean="0"/>
              <a:t>/Token</a:t>
            </a:r>
            <a:endParaRPr lang="en-US" dirty="0"/>
          </a:p>
          <a:p>
            <a:pPr lvl="1"/>
            <a:r>
              <a:rPr lang="en-US" dirty="0"/>
              <a:t>Request headers</a:t>
            </a:r>
          </a:p>
          <a:p>
            <a:pPr lvl="2"/>
            <a:r>
              <a:rPr lang="en-US" dirty="0"/>
              <a:t>Content-Type: application/x-www-form-</a:t>
            </a:r>
            <a:r>
              <a:rPr lang="en-US" dirty="0" err="1"/>
              <a:t>urlencoded</a:t>
            </a:r>
            <a:endParaRPr lang="en-US" dirty="0"/>
          </a:p>
          <a:p>
            <a:pPr lvl="1"/>
            <a:r>
              <a:rPr lang="en-US" dirty="0"/>
              <a:t>Request </a:t>
            </a:r>
            <a:r>
              <a:rPr lang="en-US" dirty="0" smtClean="0"/>
              <a:t>body (</a:t>
            </a:r>
            <a:r>
              <a:rPr lang="en-US" dirty="0" err="1" smtClean="0"/>
              <a:t>urlencoded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err="1" smtClean="0"/>
              <a:t>grant_type</a:t>
            </a:r>
            <a:r>
              <a:rPr lang="en-US" dirty="0" smtClean="0"/>
              <a:t>=</a:t>
            </a:r>
            <a:r>
              <a:rPr lang="en-US" dirty="0" err="1" smtClean="0"/>
              <a:t>password&amp;username</a:t>
            </a:r>
            <a:r>
              <a:rPr lang="en-US" dirty="0" smtClean="0"/>
              <a:t>=</a:t>
            </a:r>
            <a:r>
              <a:rPr lang="en-US" dirty="0" err="1" smtClean="0"/>
              <a:t>user@akaver.com&amp;password</a:t>
            </a:r>
            <a:r>
              <a:rPr lang="en-US" dirty="0" smtClean="0"/>
              <a:t>=</a:t>
            </a:r>
            <a:r>
              <a:rPr lang="en-US" dirty="0" err="1" smtClean="0"/>
              <a:t>parool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724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 - </a:t>
            </a:r>
            <a:r>
              <a:rPr lang="en-US" dirty="0" err="1"/>
              <a:t>AuthService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3322638" cy="41954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Set up info for request</a:t>
            </a:r>
          </a:p>
          <a:p>
            <a:r>
              <a:rPr lang="en-US" dirty="0" smtClean="0"/>
              <a:t>Encode </a:t>
            </a:r>
            <a:r>
              <a:rPr lang="en-US" dirty="0" err="1" smtClean="0"/>
              <a:t>formbody</a:t>
            </a:r>
            <a:endParaRPr lang="en-US" dirty="0" smtClean="0"/>
          </a:p>
          <a:p>
            <a:r>
              <a:rPr lang="en-US" dirty="0" smtClean="0"/>
              <a:t>Callback – callback function to send info back to on various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83100" y="2518350"/>
            <a:ext cx="7708900" cy="4339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class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AuthService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loginOAuth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(credentials, callback)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const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loginDetails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grant_type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'password'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username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credentials.username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password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credentials.password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};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let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formBody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[];</a:t>
            </a:r>
          </a:p>
          <a:p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dirty="0" err="1">
                <a:solidFill>
                  <a:srgbClr val="0F7001"/>
                </a:solidFill>
                <a:latin typeface="Courier" charset="0"/>
              </a:rPr>
              <a:t>Object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.keys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loginDetails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).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forEach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((property, index)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=&gt;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if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({}.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hasOwnProperty.call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loginDetails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 property))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const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encodedKey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0F7001"/>
                </a:solidFill>
                <a:latin typeface="Courier" charset="0"/>
              </a:rPr>
              <a:t>encodeURIComponent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(property);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const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encodedValue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0F7001"/>
                </a:solidFill>
                <a:latin typeface="Courier" charset="0"/>
              </a:rPr>
              <a:t>encodeURIComponent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loginDetails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[property]);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formBody.push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(`${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encodedKey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${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encodedValue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}`);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});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formBody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formBody.join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'&amp;'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);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const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uri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'https://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contacts.akaver.com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/Token'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;</a:t>
            </a:r>
          </a:p>
          <a:p>
            <a:r>
              <a:rPr lang="et-EE" sz="1200" dirty="0" smtClean="0">
                <a:solidFill>
                  <a:srgbClr val="262626"/>
                </a:solidFill>
                <a:latin typeface="Courier" charset="0"/>
              </a:rPr>
              <a:t>...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947986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 - </a:t>
            </a:r>
            <a:r>
              <a:rPr lang="en-US" dirty="0" err="1"/>
              <a:t>AuthService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344988" cy="4195481"/>
          </a:xfrm>
        </p:spPr>
        <p:txBody>
          <a:bodyPr/>
          <a:lstStyle/>
          <a:p>
            <a:r>
              <a:rPr lang="en-US" dirty="0" smtClean="0"/>
              <a:t>Fetch</a:t>
            </a:r>
          </a:p>
          <a:p>
            <a:r>
              <a:rPr lang="en-US" dirty="0" smtClean="0"/>
              <a:t>Keep track of promises</a:t>
            </a:r>
          </a:p>
          <a:p>
            <a:r>
              <a:rPr lang="en-US" dirty="0" smtClean="0"/>
              <a:t>return response; - it gives data over to next method in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48300" y="1410355"/>
            <a:ext cx="6743700" cy="54476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1200" b="1" dirty="0" smtClean="0">
                <a:solidFill>
                  <a:srgbClr val="0F7001"/>
                </a:solidFill>
                <a:latin typeface="Courier-Bold" charset="0"/>
              </a:rPr>
              <a:t>...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ro-RO" sz="1200" dirty="0" smtClean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fetch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(uri,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method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'POST'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headers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Accept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'application/</a:t>
            </a:r>
            <a:r>
              <a:rPr lang="en-US" sz="1200" dirty="0" err="1">
                <a:solidFill>
                  <a:srgbClr val="A90E1A"/>
                </a:solidFill>
                <a:latin typeface="Courier" charset="0"/>
              </a:rPr>
              <a:t>json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'Content-Type'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'application/x-www-form-</a:t>
            </a:r>
            <a:r>
              <a:rPr lang="en-US" sz="1200" dirty="0" err="1">
                <a:solidFill>
                  <a:srgbClr val="A90E1A"/>
                </a:solidFill>
                <a:latin typeface="Courier" charset="0"/>
              </a:rPr>
              <a:t>urlencoded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'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},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body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formBody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})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.then((response)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=&gt;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if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(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response.status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200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&amp;&amp;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response.status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299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)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return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response;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}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console.log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(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response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);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throw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{ </a:t>
            </a:r>
            <a:r>
              <a:rPr lang="ro-RO" sz="1200" i="1" dirty="0">
                <a:solidFill>
                  <a:srgbClr val="336E6D"/>
                </a:solidFill>
                <a:latin typeface="Courier-Oblique" charset="0"/>
              </a:rPr>
              <a:t>// </a:t>
            </a:r>
            <a:r>
              <a:rPr lang="ro-RO" sz="1200" i="1" dirty="0" err="1">
                <a:solidFill>
                  <a:srgbClr val="336E6D"/>
                </a:solidFill>
                <a:latin typeface="Courier-Oblique" charset="0"/>
              </a:rPr>
              <a:t>should</a:t>
            </a:r>
            <a:r>
              <a:rPr lang="ro-RO" sz="1200" i="1" dirty="0">
                <a:solidFill>
                  <a:srgbClr val="336E6D"/>
                </a:solidFill>
                <a:latin typeface="Courier-Oblique" charset="0"/>
              </a:rPr>
              <a:t> </a:t>
            </a:r>
            <a:r>
              <a:rPr lang="ro-RO" sz="1200" i="1" dirty="0" err="1">
                <a:solidFill>
                  <a:srgbClr val="336E6D"/>
                </a:solidFill>
                <a:latin typeface="Courier-Oblique" charset="0"/>
              </a:rPr>
              <a:t>be</a:t>
            </a:r>
            <a:r>
              <a:rPr lang="ro-RO" sz="1200" i="1" dirty="0">
                <a:solidFill>
                  <a:srgbClr val="336E6D"/>
                </a:solidFill>
                <a:latin typeface="Courier-Oblique" charset="0"/>
              </a:rPr>
              <a:t> </a:t>
            </a:r>
            <a:r>
              <a:rPr lang="ro-RO" sz="1200" i="1" dirty="0" err="1">
                <a:solidFill>
                  <a:srgbClr val="336E6D"/>
                </a:solidFill>
                <a:latin typeface="Courier-Oblique" charset="0"/>
              </a:rPr>
              <a:t>Error</a:t>
            </a:r>
            <a:r>
              <a:rPr lang="ro-RO" sz="1200" i="1" dirty="0">
                <a:solidFill>
                  <a:srgbClr val="336E6D"/>
                </a:solidFill>
                <a:latin typeface="Courier-Oblique" charset="0"/>
              </a:rPr>
              <a:t> </a:t>
            </a:r>
            <a:r>
              <a:rPr lang="ro-RO" sz="1200" i="1" dirty="0" err="1">
                <a:solidFill>
                  <a:srgbClr val="336E6D"/>
                </a:solidFill>
                <a:latin typeface="Courier-Oblique" charset="0"/>
              </a:rPr>
              <a:t>object</a:t>
            </a:r>
            <a:r>
              <a:rPr lang="ro-RO" sz="1200" i="1" dirty="0">
                <a:solidFill>
                  <a:srgbClr val="336E6D"/>
                </a:solidFill>
                <a:latin typeface="Courier-Oblique" charset="0"/>
              </a:rPr>
              <a:t> or </a:t>
            </a:r>
            <a:r>
              <a:rPr lang="ro-RO" sz="1200" i="1" dirty="0" err="1">
                <a:solidFill>
                  <a:srgbClr val="336E6D"/>
                </a:solidFill>
                <a:latin typeface="Courier-Oblique" charset="0"/>
              </a:rPr>
              <a:t>its</a:t>
            </a:r>
            <a:r>
              <a:rPr lang="ro-RO" sz="1200" i="1" dirty="0">
                <a:solidFill>
                  <a:srgbClr val="336E6D"/>
                </a:solidFill>
                <a:latin typeface="Courier-Oblique" charset="0"/>
              </a:rPr>
              <a:t> derivative</a:t>
            </a:r>
            <a:endParaRPr lang="ro-RO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badCredentials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response.status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===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400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unknownError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response.status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!==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400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statusCode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response.status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};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})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.then((response)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=&gt;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response.json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())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.then((results)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=&gt;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callback({ success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true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}))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.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catch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((error)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=&gt;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callback(error));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i="1" dirty="0">
                <a:solidFill>
                  <a:srgbClr val="336E6D"/>
                </a:solidFill>
                <a:latin typeface="Courier-Oblique" charset="0"/>
              </a:rPr>
              <a:t>// </a:t>
            </a:r>
            <a:r>
              <a:rPr lang="de-DE" sz="1200" i="1" dirty="0" err="1">
                <a:solidFill>
                  <a:srgbClr val="336E6D"/>
                </a:solidFill>
                <a:latin typeface="Courier-Oblique" charset="0"/>
              </a:rPr>
              <a:t>new</a:t>
            </a:r>
            <a:r>
              <a:rPr lang="de-DE" sz="1200" i="1" dirty="0">
                <a:solidFill>
                  <a:srgbClr val="336E6D"/>
                </a:solidFill>
                <a:latin typeface="Courier-Oblique" charset="0"/>
              </a:rPr>
              <a:t> </a:t>
            </a:r>
            <a:r>
              <a:rPr lang="de-DE" sz="1200" i="1" dirty="0" err="1">
                <a:solidFill>
                  <a:srgbClr val="336E6D"/>
                </a:solidFill>
                <a:latin typeface="Courier-Oblique" charset="0"/>
              </a:rPr>
              <a:t>it</a:t>
            </a:r>
            <a:r>
              <a:rPr lang="de-DE" sz="1200" i="1" dirty="0">
                <a:solidFill>
                  <a:srgbClr val="336E6D"/>
                </a:solidFill>
                <a:latin typeface="Courier-Oblique" charset="0"/>
              </a:rPr>
              <a:t> </a:t>
            </a:r>
            <a:r>
              <a:rPr lang="de-DE" sz="1200" i="1" dirty="0" err="1">
                <a:solidFill>
                  <a:srgbClr val="336E6D"/>
                </a:solidFill>
                <a:latin typeface="Courier-Oblique" charset="0"/>
              </a:rPr>
              <a:t>up</a:t>
            </a:r>
            <a:r>
              <a:rPr lang="de-DE" sz="1200" i="1" dirty="0">
                <a:solidFill>
                  <a:srgbClr val="336E6D"/>
                </a:solidFill>
                <a:latin typeface="Courier-Oblique" charset="0"/>
              </a:rPr>
              <a:t> </a:t>
            </a:r>
            <a:r>
              <a:rPr lang="de-DE" sz="1200" i="1" dirty="0" err="1">
                <a:solidFill>
                  <a:srgbClr val="336E6D"/>
                </a:solidFill>
                <a:latin typeface="Courier-Oblique" charset="0"/>
              </a:rPr>
              <a:t>immediately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module.exports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new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AuthService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();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59108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using </a:t>
            </a:r>
            <a:r>
              <a:rPr lang="en-US" dirty="0" err="1" smtClean="0"/>
              <a:t>AuthService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7" y="1853248"/>
            <a:ext cx="5761038" cy="4195481"/>
          </a:xfrm>
        </p:spPr>
        <p:txBody>
          <a:bodyPr/>
          <a:lstStyle/>
          <a:p>
            <a:r>
              <a:rPr lang="en-US" dirty="0" smtClean="0"/>
              <a:t>Import class</a:t>
            </a:r>
          </a:p>
          <a:p>
            <a:pPr lvl="1"/>
            <a:r>
              <a:rPr lang="en-US" dirty="0"/>
              <a:t>import </a:t>
            </a:r>
            <a:r>
              <a:rPr lang="en-US" dirty="0" err="1"/>
              <a:t>authService</a:t>
            </a:r>
            <a:r>
              <a:rPr lang="en-US" dirty="0"/>
              <a:t> from './</a:t>
            </a:r>
            <a:r>
              <a:rPr lang="en-US" dirty="0" err="1"/>
              <a:t>AuthService</a:t>
            </a:r>
            <a:r>
              <a:rPr lang="en-US" dirty="0" smtClean="0"/>
              <a:t>';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995678"/>
            <a:ext cx="6096000" cy="286232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onLoginPressed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()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console.log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(`Log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in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-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user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${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.state.username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 pass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${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.state.password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}`);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.setState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({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showProgress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true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});</a:t>
            </a:r>
          </a:p>
          <a:p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authService.loginOAuth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username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.state.username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password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.state.password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}, (results)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=&gt;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.setState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i="1" dirty="0">
                <a:solidFill>
                  <a:srgbClr val="336E6D"/>
                </a:solidFill>
                <a:latin typeface="Courier-Oblique" charset="0"/>
              </a:rPr>
              <a:t>// merge objects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dirty="0" err="1">
                <a:solidFill>
                  <a:srgbClr val="0F7001"/>
                </a:solidFill>
                <a:latin typeface="Courier" charset="0"/>
              </a:rPr>
              <a:t>Object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.assign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({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showProgress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: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false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}, results)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});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096000" y="1410355"/>
            <a:ext cx="6096000" cy="544764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hu-HU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hu-HU" sz="1200" dirty="0" err="1">
                <a:solidFill>
                  <a:srgbClr val="262626"/>
                </a:solidFill>
                <a:latin typeface="Courier" charset="0"/>
              </a:rPr>
              <a:t>render</a:t>
            </a:r>
            <a:r>
              <a:rPr lang="hu-HU" sz="1200" dirty="0">
                <a:solidFill>
                  <a:srgbClr val="262626"/>
                </a:solidFill>
                <a:latin typeface="Courier" charset="0"/>
              </a:rPr>
              <a:t>()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let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errorCtrl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View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/&gt;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;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if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(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!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.state.success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&amp;&amp;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.state.badCredentials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)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errorCtrl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(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Text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styles.error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Bad username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/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password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!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/Text&gt;);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if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(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!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.state.success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&amp;&amp;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.state.unknownError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) 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errorCtrl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(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Text style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styles.error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&gt;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Unknown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error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({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.state.statusCode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})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!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/Text&gt;);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}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return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(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View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styles.container</a:t>
            </a:r>
            <a:r>
              <a:rPr lang="en-US" sz="1200" dirty="0" smtClean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 smtClean="0">
                <a:solidFill>
                  <a:srgbClr val="535353"/>
                </a:solidFill>
                <a:latin typeface="Courier" charset="0"/>
              </a:rPr>
              <a:t>&gt;</a:t>
            </a:r>
          </a:p>
          <a:p>
            <a:r>
              <a:rPr lang="is-IS" sz="1200" dirty="0" smtClean="0">
                <a:solidFill>
                  <a:srgbClr val="535353"/>
                </a:solidFill>
                <a:latin typeface="Courier" charset="0"/>
              </a:rPr>
              <a:t>...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 smtClean="0">
                <a:solidFill>
                  <a:srgbClr val="535353"/>
                </a:solidFill>
                <a:latin typeface="Courier" charset="0"/>
              </a:rPr>
              <a:t>			&lt;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TouchableHighlight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t-EE" sz="1200" dirty="0" smtClean="0">
                <a:solidFill>
                  <a:srgbClr val="262626"/>
                </a:solidFill>
                <a:latin typeface="Courier" charset="0"/>
              </a:rPr>
              <a:t>...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/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TouchableHighlight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&gt;</a:t>
            </a:r>
          </a:p>
          <a:p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{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errorCtrl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</a:t>
            </a:r>
          </a:p>
          <a:p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ActivityIndicator</a:t>
            </a:r>
            <a:endParaRPr lang="ro-RO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animating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this</a:t>
            </a:r>
            <a:r>
              <a:rPr lang="ro-RO" sz="1200" dirty="0" err="1">
                <a:solidFill>
                  <a:srgbClr val="262626"/>
                </a:solidFill>
                <a:latin typeface="Courier" charset="0"/>
              </a:rPr>
              <a:t>.state.showProgress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}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hidesWhenStopped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de-DE" sz="1200" dirty="0" err="1">
                <a:solidFill>
                  <a:srgbClr val="262626"/>
                </a:solidFill>
                <a:latin typeface="Courier" charset="0"/>
              </a:rPr>
              <a:t>size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"large"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style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=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  <a:r>
              <a:rPr lang="en-US" sz="1200" dirty="0" err="1">
                <a:solidFill>
                  <a:srgbClr val="262626"/>
                </a:solidFill>
                <a:latin typeface="Courier" charset="0"/>
              </a:rPr>
              <a:t>styles.loader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}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/&gt;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&lt;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/View&gt;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);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977145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navigation in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successful login:</a:t>
            </a:r>
          </a:p>
          <a:p>
            <a:pPr lvl="1"/>
            <a:r>
              <a:rPr lang="en-US" dirty="0" smtClean="0"/>
              <a:t>save </a:t>
            </a:r>
            <a:r>
              <a:rPr lang="en-US" dirty="0" err="1" smtClean="0"/>
              <a:t>auth</a:t>
            </a:r>
            <a:r>
              <a:rPr lang="en-US" dirty="0" smtClean="0"/>
              <a:t> info (token has to be used on every following request)</a:t>
            </a:r>
          </a:p>
          <a:p>
            <a:pPr lvl="1"/>
            <a:r>
              <a:rPr lang="en-US" dirty="0" smtClean="0"/>
              <a:t>navigate to real app content</a:t>
            </a:r>
          </a:p>
          <a:p>
            <a:endParaRPr lang="en-US" dirty="0" smtClean="0"/>
          </a:p>
          <a:p>
            <a:r>
              <a:rPr lang="en-US" dirty="0" smtClean="0"/>
              <a:t>Tabbed layout</a:t>
            </a:r>
          </a:p>
          <a:p>
            <a:r>
              <a:rPr lang="en-US" dirty="0" smtClean="0"/>
              <a:t>Multiple screens within one Tab</a:t>
            </a:r>
          </a:p>
          <a:p>
            <a:r>
              <a:rPr lang="en-US" dirty="0" smtClean="0"/>
              <a:t>Provide callbacks for login and logout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212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-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13" y="1657463"/>
            <a:ext cx="6485095" cy="48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913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-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view </a:t>
            </a:r>
          </a:p>
          <a:p>
            <a:pPr lvl="1"/>
            <a:r>
              <a:rPr lang="en-US" dirty="0" smtClean="0"/>
              <a:t>IOS</a:t>
            </a:r>
          </a:p>
          <a:p>
            <a:pPr lvl="2"/>
            <a:r>
              <a:rPr lang="en-US" dirty="0" err="1" smtClean="0"/>
              <a:t>TabBarIOS</a:t>
            </a:r>
            <a:r>
              <a:rPr lang="en-US" dirty="0" smtClean="0"/>
              <a:t> and </a:t>
            </a:r>
            <a:r>
              <a:rPr lang="en-US" dirty="0" err="1" smtClean="0"/>
              <a:t>NavigatorIOS</a:t>
            </a:r>
            <a:endParaRPr lang="en-US" dirty="0" smtClean="0"/>
          </a:p>
          <a:p>
            <a:pPr lvl="1"/>
            <a:r>
              <a:rPr lang="en-US" dirty="0" smtClean="0"/>
              <a:t>Android</a:t>
            </a:r>
          </a:p>
          <a:p>
            <a:pPr lvl="2"/>
            <a:r>
              <a:rPr lang="en-US" dirty="0" err="1" smtClean="0"/>
              <a:t>DrawerLayoutAndroid</a:t>
            </a:r>
            <a:endParaRPr lang="en-US" dirty="0" smtClean="0"/>
          </a:p>
          <a:p>
            <a:r>
              <a:rPr lang="en-US" dirty="0" smtClean="0"/>
              <a:t>Platform detection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6869" y="2662519"/>
            <a:ext cx="646513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File extension</a:t>
            </a:r>
          </a:p>
          <a:p>
            <a:pPr lvl="1"/>
            <a:r>
              <a:rPr lang="en-US" dirty="0" err="1"/>
              <a:t>BigButton.ios.js</a:t>
            </a:r>
            <a:endParaRPr lang="en-US" dirty="0"/>
          </a:p>
          <a:p>
            <a:pPr lvl="1"/>
            <a:r>
              <a:rPr lang="en-US" dirty="0" err="1" smtClean="0"/>
              <a:t>BigButton.android.js</a:t>
            </a:r>
            <a:endParaRPr lang="en-US" dirty="0" smtClean="0"/>
          </a:p>
          <a:p>
            <a:pPr lvl="1"/>
            <a:r>
              <a:rPr lang="en-US" dirty="0"/>
              <a:t>import </a:t>
            </a:r>
            <a:r>
              <a:rPr lang="en-US" dirty="0" err="1"/>
              <a:t>BigButton</a:t>
            </a:r>
            <a:r>
              <a:rPr lang="en-US" dirty="0"/>
              <a:t> from './components/</a:t>
            </a:r>
            <a:r>
              <a:rPr lang="en-US" dirty="0" err="1"/>
              <a:t>BigButton</a:t>
            </a:r>
            <a:r>
              <a:rPr lang="en-US" dirty="0" smtClean="0"/>
              <a:t>';</a:t>
            </a:r>
          </a:p>
          <a:p>
            <a:r>
              <a:rPr lang="en-US" dirty="0"/>
              <a:t>Platform </a:t>
            </a:r>
            <a:r>
              <a:rPr lang="en-US" dirty="0" smtClean="0"/>
              <a:t>module</a:t>
            </a:r>
          </a:p>
          <a:p>
            <a:pPr lvl="1"/>
            <a:r>
              <a:rPr lang="en-US" dirty="0" err="1"/>
              <a:t>var</a:t>
            </a:r>
            <a:r>
              <a:rPr lang="en-US" dirty="0"/>
              <a:t> { Platform } = </a:t>
            </a:r>
            <a:r>
              <a:rPr lang="en-US" dirty="0" err="1"/>
              <a:t>ReactNative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/>
              <a:t>Platform.OS</a:t>
            </a:r>
            <a:r>
              <a:rPr lang="en-US" dirty="0"/>
              <a:t> === </a:t>
            </a:r>
            <a:r>
              <a:rPr lang="en-US" dirty="0" smtClean="0"/>
              <a:t>'</a:t>
            </a:r>
            <a:r>
              <a:rPr lang="en-US" dirty="0" err="1" smtClean="0"/>
              <a:t>ios</a:t>
            </a:r>
            <a:r>
              <a:rPr lang="en-US" dirty="0"/>
              <a:t>'</a:t>
            </a:r>
            <a:r>
              <a:rPr lang="en-US" dirty="0" smtClean="0"/>
              <a:t> ( or 'android')</a:t>
            </a:r>
          </a:p>
          <a:p>
            <a:pPr lvl="1"/>
            <a:r>
              <a:rPr lang="en-US" dirty="0" err="1"/>
              <a:t>var</a:t>
            </a:r>
            <a:r>
              <a:rPr lang="en-US" dirty="0"/>
              <a:t> Component = </a:t>
            </a:r>
            <a:r>
              <a:rPr lang="en-US" dirty="0" err="1"/>
              <a:t>Platform.select</a:t>
            </a:r>
            <a:r>
              <a:rPr lang="en-US" dirty="0" smtClean="0"/>
              <a:t>({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/>
              <a:t>ios</a:t>
            </a:r>
            <a:r>
              <a:rPr lang="en-US" dirty="0"/>
              <a:t>: () =&gt; require('</a:t>
            </a:r>
            <a:r>
              <a:rPr lang="en-US" dirty="0" err="1"/>
              <a:t>ComponentIOS</a:t>
            </a:r>
            <a:r>
              <a:rPr lang="en-US" dirty="0" smtClean="0"/>
              <a:t>'),</a:t>
            </a:r>
            <a:br>
              <a:rPr lang="en-US" dirty="0" smtClean="0"/>
            </a:br>
            <a:r>
              <a:rPr lang="en-US" dirty="0" smtClean="0"/>
              <a:t>     android</a:t>
            </a:r>
            <a:r>
              <a:rPr lang="en-US" dirty="0"/>
              <a:t>: () =&gt; require('</a:t>
            </a:r>
            <a:r>
              <a:rPr lang="en-US" dirty="0" err="1"/>
              <a:t>ComponentAndroid</a:t>
            </a:r>
            <a:r>
              <a:rPr lang="en-US" dirty="0" smtClean="0"/>
              <a:t>'),</a:t>
            </a:r>
            <a:br>
              <a:rPr lang="en-US" dirty="0" smtClean="0"/>
            </a:br>
            <a:r>
              <a:rPr lang="en-US" dirty="0" smtClean="0"/>
              <a:t>})();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3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-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Move all logic out of index.*.</a:t>
            </a:r>
            <a:r>
              <a:rPr lang="en-US" dirty="0" err="1" smtClean="0"/>
              <a:t>js</a:t>
            </a:r>
            <a:endParaRPr lang="en-US" dirty="0" smtClean="0"/>
          </a:p>
          <a:p>
            <a:pPr lvl="1"/>
            <a:r>
              <a:rPr lang="en-US" dirty="0" err="1" smtClean="0"/>
              <a:t>App.js</a:t>
            </a:r>
            <a:r>
              <a:rPr lang="en-US" dirty="0" smtClean="0"/>
              <a:t> – analog to </a:t>
            </a:r>
            <a:r>
              <a:rPr lang="en-US" dirty="0" err="1" smtClean="0"/>
              <a:t>Login.js</a:t>
            </a:r>
            <a:endParaRPr lang="en-US" dirty="0" smtClean="0"/>
          </a:p>
          <a:p>
            <a:r>
              <a:rPr lang="en-US" dirty="0" err="1" smtClean="0"/>
              <a:t>App.js</a:t>
            </a:r>
            <a:endParaRPr lang="en-US" dirty="0" smtClean="0"/>
          </a:p>
          <a:p>
            <a:pPr lvl="1"/>
            <a:r>
              <a:rPr lang="en-US" dirty="0" smtClean="0"/>
              <a:t>Add state – </a:t>
            </a:r>
            <a:r>
              <a:rPr lang="en-US" dirty="0" err="1" smtClean="0"/>
              <a:t>isLoggedIn</a:t>
            </a:r>
            <a:endParaRPr lang="en-US" dirty="0" smtClean="0"/>
          </a:p>
          <a:p>
            <a:pPr lvl="1"/>
            <a:r>
              <a:rPr lang="en-US" dirty="0" smtClean="0"/>
              <a:t>Add callback to Login for successful login</a:t>
            </a:r>
          </a:p>
          <a:p>
            <a:pPr lvl="2"/>
            <a:r>
              <a:rPr lang="en-US" dirty="0"/>
              <a:t> &lt;Login </a:t>
            </a:r>
            <a:r>
              <a:rPr lang="en-US" dirty="0" err="1"/>
              <a:t>onLogin</a:t>
            </a:r>
            <a:r>
              <a:rPr lang="en-US" dirty="0"/>
              <a:t>={</a:t>
            </a:r>
            <a:r>
              <a:rPr lang="en-US" dirty="0" err="1"/>
              <a:t>this.onLogin.bind</a:t>
            </a:r>
            <a:r>
              <a:rPr lang="en-US" dirty="0"/>
              <a:t>(this) } </a:t>
            </a:r>
            <a:r>
              <a:rPr lang="en-US" dirty="0" smtClean="0"/>
              <a:t>/&gt;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onLogin</a:t>
            </a:r>
            <a:r>
              <a:rPr lang="en-US" dirty="0" smtClean="0"/>
              <a:t> method to App</a:t>
            </a:r>
          </a:p>
          <a:p>
            <a:pPr lvl="2"/>
            <a:r>
              <a:rPr lang="en-US" dirty="0" err="1"/>
              <a:t>onLogin</a:t>
            </a:r>
            <a:r>
              <a:rPr lang="en-US" dirty="0"/>
              <a:t>() </a:t>
            </a:r>
            <a:r>
              <a:rPr lang="en-US" dirty="0" smtClean="0"/>
              <a:t>{ </a:t>
            </a:r>
            <a:r>
              <a:rPr lang="en-US" dirty="0" err="1"/>
              <a:t>this.setState</a:t>
            </a:r>
            <a:r>
              <a:rPr lang="en-US" dirty="0"/>
              <a:t>({ </a:t>
            </a:r>
            <a:r>
              <a:rPr lang="en-US" dirty="0" err="1"/>
              <a:t>isLoggedIn</a:t>
            </a:r>
            <a:r>
              <a:rPr lang="en-US" dirty="0"/>
              <a:t>: true });  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In render, check for state and select correct component</a:t>
            </a:r>
          </a:p>
          <a:p>
            <a:pPr lvl="1"/>
            <a:r>
              <a:rPr lang="en-US" dirty="0" smtClean="0"/>
              <a:t>Add callback to </a:t>
            </a:r>
            <a:r>
              <a:rPr lang="en-US" dirty="0" err="1" smtClean="0"/>
              <a:t>AppContainer</a:t>
            </a:r>
            <a:r>
              <a:rPr lang="en-US" dirty="0" smtClean="0"/>
              <a:t> for logout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8036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in lab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Android Studio</a:t>
            </a:r>
          </a:p>
          <a:p>
            <a:r>
              <a:rPr lang="en-US" dirty="0" smtClean="0"/>
              <a:t>Install react-native</a:t>
            </a:r>
          </a:p>
          <a:p>
            <a:r>
              <a:rPr lang="en-US" dirty="0" smtClean="0"/>
              <a:t>Get my demo app off of github and get it working on your emulator</a:t>
            </a:r>
          </a:p>
          <a:p>
            <a:r>
              <a:rPr lang="en-US" dirty="0" smtClean="0"/>
              <a:t>Replace the API I used with the API of your choice to make a new app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React Native is a JavaScript </a:t>
            </a:r>
            <a:r>
              <a:rPr lang="en-US" dirty="0" smtClean="0"/>
              <a:t>framework/library </a:t>
            </a:r>
            <a:r>
              <a:rPr lang="en-US" dirty="0"/>
              <a:t>for writing real, natively rendering </a:t>
            </a:r>
            <a:r>
              <a:rPr lang="en-US" dirty="0" smtClean="0"/>
              <a:t>iOS, Android and UWP applications.</a:t>
            </a:r>
          </a:p>
          <a:p>
            <a:r>
              <a:rPr lang="en-US" dirty="0" smtClean="0"/>
              <a:t>Mostly just V part of the application architecture (MVC) paradigm.</a:t>
            </a:r>
          </a:p>
          <a:p>
            <a:r>
              <a:rPr lang="en-US" dirty="0" err="1" smtClean="0"/>
              <a:t>FlexBox</a:t>
            </a:r>
            <a:r>
              <a:rPr lang="en-US" dirty="0" smtClean="0"/>
              <a:t> </a:t>
            </a:r>
            <a:r>
              <a:rPr lang="en-US" dirty="0" smtClean="0"/>
              <a:t>layout</a:t>
            </a:r>
          </a:p>
          <a:p>
            <a:r>
              <a:rPr lang="en-US" dirty="0" smtClean="0"/>
              <a:t>Reuse almost all non-UI code, most UI code among different platforms</a:t>
            </a:r>
          </a:p>
          <a:p>
            <a:r>
              <a:rPr lang="en-US" dirty="0" smtClean="0"/>
              <a:t>ES6</a:t>
            </a:r>
          </a:p>
          <a:p>
            <a:r>
              <a:rPr lang="en-US" dirty="0" smtClean="0"/>
              <a:t>React </a:t>
            </a:r>
            <a:r>
              <a:rPr lang="en-US" dirty="0" smtClean="0"/>
              <a:t>isn’t framework, it’s a (view)library – state management, routing, </a:t>
            </a:r>
            <a:r>
              <a:rPr lang="is-IS" dirty="0" smtClean="0"/>
              <a:t>… - up to developer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180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components - lets get started!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325" y="1294985"/>
            <a:ext cx="5190314" cy="38016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1" y="1294985"/>
            <a:ext cx="5001017" cy="3801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1" y="5218155"/>
            <a:ext cx="4406917" cy="15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96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</a:t>
            </a:r>
            <a:r>
              <a:rPr lang="en-US" dirty="0" err="1" smtClean="0"/>
              <a:t>js</a:t>
            </a:r>
            <a:r>
              <a:rPr lang="en-US" dirty="0" smtClean="0"/>
              <a:t> dev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Visual Studio Code (or Atom,</a:t>
            </a:r>
            <a:r>
              <a:rPr lang="is-IS" dirty="0" smtClean="0"/>
              <a:t>….)</a:t>
            </a:r>
          </a:p>
          <a:p>
            <a:r>
              <a:rPr lang="en-US" dirty="0"/>
              <a:t>Node and NPM</a:t>
            </a:r>
          </a:p>
          <a:p>
            <a:r>
              <a:rPr lang="en-US" dirty="0" err="1" smtClean="0"/>
              <a:t>npm</a:t>
            </a:r>
            <a:r>
              <a:rPr lang="en-US" dirty="0" smtClean="0"/>
              <a:t> </a:t>
            </a:r>
            <a:r>
              <a:rPr lang="en-US" dirty="0"/>
              <a:t>install -g </a:t>
            </a:r>
            <a:r>
              <a:rPr lang="en-US" dirty="0" smtClean="0"/>
              <a:t>react-native-cli</a:t>
            </a:r>
          </a:p>
          <a:p>
            <a:r>
              <a:rPr lang="is-IS" dirty="0" smtClean="0"/>
              <a:t>Xcode (if you’re working on a Mac)</a:t>
            </a:r>
            <a:endParaRPr lang="is-IS" dirty="0" smtClean="0"/>
          </a:p>
          <a:p>
            <a:r>
              <a:rPr lang="is-IS" dirty="0" smtClean="0"/>
              <a:t>Android Studio</a:t>
            </a:r>
          </a:p>
          <a:p>
            <a:endParaRPr lang="en-US" dirty="0" smtClean="0"/>
          </a:p>
          <a:p>
            <a:r>
              <a:rPr lang="en-US" dirty="0" smtClean="0"/>
              <a:t>Dev </a:t>
            </a:r>
            <a:r>
              <a:rPr lang="en-US" dirty="0" err="1" smtClean="0"/>
              <a:t>npm</a:t>
            </a:r>
            <a:r>
              <a:rPr lang="en-US" dirty="0" smtClean="0"/>
              <a:t> packages</a:t>
            </a:r>
          </a:p>
          <a:p>
            <a:pPr lvl="1"/>
            <a:r>
              <a:rPr lang="en-US" dirty="0" err="1"/>
              <a:t>npm</a:t>
            </a:r>
            <a:r>
              <a:rPr lang="en-US" dirty="0"/>
              <a:t> install </a:t>
            </a:r>
            <a:r>
              <a:rPr lang="en-US" dirty="0" err="1" smtClean="0"/>
              <a:t>eslint</a:t>
            </a:r>
            <a:r>
              <a:rPr lang="en-US" dirty="0" smtClean="0"/>
              <a:t> </a:t>
            </a:r>
            <a:r>
              <a:rPr lang="en-US" dirty="0" err="1"/>
              <a:t>eslint</a:t>
            </a:r>
            <a:r>
              <a:rPr lang="en-US" dirty="0"/>
              <a:t>-plugin-import eslint-plugin-jsx-a11y babel-</a:t>
            </a:r>
            <a:r>
              <a:rPr lang="en-US" dirty="0" err="1"/>
              <a:t>eslint</a:t>
            </a:r>
            <a:r>
              <a:rPr lang="en-US" dirty="0"/>
              <a:t> </a:t>
            </a:r>
            <a:r>
              <a:rPr lang="en-US" dirty="0" err="1"/>
              <a:t>eslint-config-airbnb</a:t>
            </a:r>
            <a:r>
              <a:rPr lang="en-US" dirty="0"/>
              <a:t> </a:t>
            </a:r>
            <a:r>
              <a:rPr lang="en-US" dirty="0" err="1" smtClean="0"/>
              <a:t>eslint</a:t>
            </a:r>
            <a:r>
              <a:rPr lang="en-US" dirty="0" smtClean="0"/>
              <a:t>-plugin-react </a:t>
            </a:r>
            <a:r>
              <a:rPr lang="en-US" dirty="0" err="1" smtClean="0"/>
              <a:t>eslint</a:t>
            </a:r>
            <a:r>
              <a:rPr lang="en-US" dirty="0" smtClean="0"/>
              <a:t>-plugin-react-native --save</a:t>
            </a:r>
          </a:p>
          <a:p>
            <a:r>
              <a:rPr lang="en-US" dirty="0" smtClean="0"/>
              <a:t>VS Code plugins – F1 - </a:t>
            </a:r>
            <a:r>
              <a:rPr lang="en-US" dirty="0" err="1" smtClean="0"/>
              <a:t>ext</a:t>
            </a:r>
            <a:r>
              <a:rPr lang="en-US" dirty="0" smtClean="0"/>
              <a:t> install </a:t>
            </a:r>
          </a:p>
          <a:p>
            <a:pPr lvl="1"/>
            <a:r>
              <a:rPr lang="en-US" dirty="0" smtClean="0"/>
              <a:t>react-native</a:t>
            </a:r>
          </a:p>
          <a:p>
            <a:pPr lvl="1"/>
            <a:r>
              <a:rPr lang="en-US" dirty="0" err="1" smtClean="0"/>
              <a:t>eslint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588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create new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RN project</a:t>
            </a:r>
          </a:p>
          <a:p>
            <a:pPr lvl="1"/>
            <a:r>
              <a:rPr lang="en-US" dirty="0" smtClean="0"/>
              <a:t>react-native init </a:t>
            </a:r>
            <a:r>
              <a:rPr lang="en-US" dirty="0" smtClean="0"/>
              <a:t>demo-project</a:t>
            </a:r>
            <a:endParaRPr lang="en-US" dirty="0" smtClean="0"/>
          </a:p>
          <a:p>
            <a:pPr lvl="1"/>
            <a:r>
              <a:rPr lang="en-US" dirty="0" err="1" smtClean="0"/>
              <a:t>cd</a:t>
            </a:r>
            <a:r>
              <a:rPr lang="en-US" dirty="0" smtClean="0"/>
              <a:t> </a:t>
            </a:r>
            <a:r>
              <a:rPr lang="en-US" dirty="0" smtClean="0"/>
              <a:t>demo-project</a:t>
            </a:r>
            <a:endParaRPr lang="en-US" dirty="0"/>
          </a:p>
          <a:p>
            <a:r>
              <a:rPr lang="en-US" dirty="0" smtClean="0"/>
              <a:t>Prelaunch </a:t>
            </a:r>
            <a:r>
              <a:rPr lang="en-US" dirty="0"/>
              <a:t>android emulator from Android Studio</a:t>
            </a:r>
          </a:p>
          <a:p>
            <a:r>
              <a:rPr lang="en-US" dirty="0"/>
              <a:t>Close Android Studio, just emulator is needed</a:t>
            </a:r>
          </a:p>
          <a:p>
            <a:pPr lvl="1"/>
            <a:r>
              <a:rPr lang="en-US" dirty="0" smtClean="0"/>
              <a:t>react-native run-</a:t>
            </a:r>
            <a:r>
              <a:rPr lang="en-US" dirty="0" err="1" smtClean="0"/>
              <a:t>ios</a:t>
            </a:r>
            <a:endParaRPr lang="en-US" dirty="0" smtClean="0"/>
          </a:p>
          <a:p>
            <a:pPr lvl="1"/>
            <a:r>
              <a:rPr lang="en-US" dirty="0" smtClean="0"/>
              <a:t>react-native run-android</a:t>
            </a:r>
          </a:p>
          <a:p>
            <a:pPr marL="342900" lvl="1" indent="-342900"/>
            <a:r>
              <a:rPr lang="en-US" dirty="0"/>
              <a:t>Launch Visual Studio Code</a:t>
            </a:r>
          </a:p>
          <a:p>
            <a:pPr lvl="1"/>
            <a:r>
              <a:rPr lang="en-US" dirty="0" smtClean="0"/>
              <a:t>code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338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–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package.json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63788" y="2477751"/>
            <a:ext cx="7576275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"name"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en-US" sz="1200" dirty="0" err="1">
                <a:solidFill>
                  <a:srgbClr val="A90E1A"/>
                </a:solidFill>
                <a:latin typeface="Courier" charset="0"/>
              </a:rPr>
              <a:t>ContactRN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  </a:t>
            </a:r>
            <a:r>
              <a:rPr lang="it-IT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it-IT" sz="1200" b="1" dirty="0" err="1">
                <a:solidFill>
                  <a:srgbClr val="0F7001"/>
                </a:solidFill>
                <a:latin typeface="Courier-Bold" charset="0"/>
              </a:rPr>
              <a:t>version</a:t>
            </a:r>
            <a:r>
              <a:rPr lang="it-IT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it-IT" sz="1200" dirty="0">
                <a:solidFill>
                  <a:srgbClr val="A90E1A"/>
                </a:solidFill>
                <a:latin typeface="Courier" charset="0"/>
              </a:rPr>
              <a:t>"0.0.1"</a:t>
            </a:r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  </a:t>
            </a:r>
            <a:r>
              <a:rPr lang="it-IT" sz="1200" b="1" dirty="0">
                <a:solidFill>
                  <a:srgbClr val="0F7001"/>
                </a:solidFill>
                <a:latin typeface="Courier-Bold" charset="0"/>
              </a:rPr>
              <a:t>"private"</a:t>
            </a:r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it-IT" sz="1200" b="1" dirty="0" err="1">
                <a:solidFill>
                  <a:srgbClr val="0F7001"/>
                </a:solidFill>
                <a:latin typeface="Courier-Bold" charset="0"/>
              </a:rPr>
              <a:t>true</a:t>
            </a:r>
            <a:r>
              <a:rPr lang="it-IT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scripts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{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"start"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ro-RO" sz="1200" dirty="0" err="1">
                <a:solidFill>
                  <a:srgbClr val="A90E1A"/>
                </a:solidFill>
                <a:latin typeface="Courier" charset="0"/>
              </a:rPr>
              <a:t>node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 </a:t>
            </a:r>
            <a:r>
              <a:rPr lang="ro-RO" sz="1200" dirty="0" err="1">
                <a:solidFill>
                  <a:srgbClr val="A90E1A"/>
                </a:solidFill>
                <a:latin typeface="Courier" charset="0"/>
              </a:rPr>
              <a:t>node_modules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/</a:t>
            </a:r>
            <a:r>
              <a:rPr lang="ro-RO" sz="1200" dirty="0" err="1">
                <a:solidFill>
                  <a:srgbClr val="A90E1A"/>
                </a:solidFill>
                <a:latin typeface="Courier" charset="0"/>
              </a:rPr>
              <a:t>react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-native/local-cli/</a:t>
            </a:r>
            <a:r>
              <a:rPr lang="ro-RO" sz="1200" dirty="0" err="1">
                <a:solidFill>
                  <a:srgbClr val="A90E1A"/>
                </a:solidFill>
                <a:latin typeface="Courier" charset="0"/>
              </a:rPr>
              <a:t>cli.js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 start"</a:t>
            </a:r>
            <a:endParaRPr lang="ro-RO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},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dependencies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{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"^15.1.0"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-native"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"^0.28.0"</a:t>
            </a:r>
            <a:endParaRPr lang="ro-RO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},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devDependencies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{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babel-eslint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"^6.1.0"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eslint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"^2.13.1"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eslint-config-airbnb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"^9.0.1"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eslint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-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plugin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-import"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"^1.9.2"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"eslint-plugin-jsx-a11y"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"^1.5.3"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eslint-plugin-react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"^5.2.2"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eslint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-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plugin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-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-native"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"^1.1.0"</a:t>
            </a:r>
            <a:endParaRPr lang="ro-RO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63889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 - </a:t>
            </a:r>
            <a:r>
              <a:rPr lang="en-US" dirty="0" err="1" smtClean="0"/>
              <a:t>eslint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eslintrc.json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69399" y="-3186885"/>
            <a:ext cx="5280454" cy="1449627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env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"es6"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true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node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true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jasmine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true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extends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airbnb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/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base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installedESLint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true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parserOptions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ecmaFeatures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experimentalObjectRestSpread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true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jsx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true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},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sourceType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module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"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"plugins"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[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ro-RO" sz="1200" dirty="0" err="1">
                <a:solidFill>
                  <a:srgbClr val="A90E1A"/>
                </a:solidFill>
                <a:latin typeface="Courier" charset="0"/>
              </a:rPr>
              <a:t>react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ro-RO" sz="1200" dirty="0" err="1">
                <a:solidFill>
                  <a:srgbClr val="A90E1A"/>
                </a:solidFill>
                <a:latin typeface="Courier" charset="0"/>
              </a:rPr>
              <a:t>react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-native"</a:t>
            </a:r>
            <a:endParaRPr lang="ro-RO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],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"rules"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"indent"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[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4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],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no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-console"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0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"no-unused-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vars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[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{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vars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A90E1A"/>
                </a:solidFill>
                <a:latin typeface="Courier" charset="0"/>
              </a:rPr>
              <a:t>"local"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args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none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"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],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/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forbid-prop-types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/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jsx-boolean-value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/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jsx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-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closing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-bracket-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location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[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selfClosing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"after-props"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nonEmpty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"after-props"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],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/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jsx-curly-spacing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[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de-DE" sz="1200" dirty="0" err="1">
                <a:solidFill>
                  <a:srgbClr val="A90E1A"/>
                </a:solidFill>
                <a:latin typeface="Courier" charset="0"/>
              </a:rPr>
              <a:t>never</a:t>
            </a:r>
            <a:r>
              <a:rPr lang="de-DE" sz="1200" dirty="0">
                <a:solidFill>
                  <a:srgbClr val="A90E1A"/>
                </a:solidFill>
                <a:latin typeface="Courier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{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spacing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{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    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objectLiterals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A90E1A"/>
                </a:solidFill>
                <a:latin typeface="Courier" charset="0"/>
              </a:rPr>
              <a:t>"always"</a:t>
            </a:r>
            <a:endParaRPr lang="en-US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],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/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jsx-indent-props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jsx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-key"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jsx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-max-props-per-line"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jsx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-no-duplicate-props"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/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jsx-no-undef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jsx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-quotes"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0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jsx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-sort-prop-types"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/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jsx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-sort-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props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/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jsx-uses-react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/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jsx-uses-vars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"react/no-danger"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"react/no-did-mount-set-state"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"react/no-did-update-set-state"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"react/no-direct-mutation-state"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/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no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-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multi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-comp"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"react/no-set-state"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"react/no-unknown-property"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"react/prefer-es6-class"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"react/prop-types"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"react/react-in-</a:t>
            </a:r>
            <a:r>
              <a:rPr lang="en-US" sz="1200" b="1" dirty="0" err="1">
                <a:solidFill>
                  <a:srgbClr val="0F7001"/>
                </a:solidFill>
                <a:latin typeface="Courier-Bold" charset="0"/>
              </a:rPr>
              <a:t>jsx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-scope"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"react/require-extension"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"react/self-closing-comp"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/sort-comp"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react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/</a:t>
            </a:r>
            <a:r>
              <a:rPr lang="ro-RO" sz="1200" b="1" dirty="0" err="1">
                <a:solidFill>
                  <a:srgbClr val="0F7001"/>
                </a:solidFill>
                <a:latin typeface="Courier-Bold" charset="0"/>
              </a:rPr>
              <a:t>wrap-multilines</a:t>
            </a:r>
            <a:r>
              <a:rPr lang="ro-RO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ro-RO" sz="1200" dirty="0">
                <a:solidFill>
                  <a:srgbClr val="535353"/>
                </a:solidFill>
                <a:latin typeface="Courier" charset="0"/>
              </a:rPr>
              <a:t>1</a:t>
            </a:r>
            <a:r>
              <a:rPr lang="ro-RO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en-US" sz="1200" b="1" dirty="0">
                <a:solidFill>
                  <a:srgbClr val="0F7001"/>
                </a:solidFill>
                <a:latin typeface="Courier-Bold" charset="0"/>
              </a:rPr>
              <a:t>"id-length"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en-US" sz="1200" dirty="0">
                <a:solidFill>
                  <a:srgbClr val="535353"/>
                </a:solidFill>
                <a:latin typeface="Courier" charset="0"/>
              </a:rPr>
              <a:t>0</a:t>
            </a:r>
            <a:r>
              <a:rPr lang="en-US" sz="1200" dirty="0">
                <a:solidFill>
                  <a:srgbClr val="262626"/>
                </a:solidFill>
                <a:latin typeface="Courier" charset="0"/>
              </a:rPr>
              <a:t>,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    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b="1" dirty="0" err="1">
                <a:solidFill>
                  <a:srgbClr val="0F7001"/>
                </a:solidFill>
                <a:latin typeface="Courier-Bold" charset="0"/>
              </a:rPr>
              <a:t>jsx-quotes</a:t>
            </a:r>
            <a:r>
              <a:rPr lang="de-DE" sz="1200" b="1" dirty="0">
                <a:solidFill>
                  <a:srgbClr val="0F7001"/>
                </a:solidFill>
                <a:latin typeface="Courier-Bold" charset="0"/>
              </a:rPr>
              <a:t>"</a:t>
            </a:r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: </a:t>
            </a:r>
            <a:r>
              <a:rPr lang="de-DE" sz="1200" dirty="0">
                <a:solidFill>
                  <a:srgbClr val="535353"/>
                </a:solidFill>
                <a:latin typeface="Courier" charset="0"/>
              </a:rPr>
              <a:t>1</a:t>
            </a:r>
            <a:endParaRPr lang="de-DE" sz="1200" dirty="0">
              <a:solidFill>
                <a:srgbClr val="262626"/>
              </a:solidFill>
              <a:latin typeface="Courier" charset="0"/>
            </a:endParaRP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    }</a:t>
            </a:r>
          </a:p>
          <a:p>
            <a:r>
              <a:rPr lang="de-DE" sz="1200" dirty="0">
                <a:solidFill>
                  <a:srgbClr val="262626"/>
                </a:solidFill>
                <a:latin typeface="Courier" charset="0"/>
              </a:rPr>
              <a:t>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150813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5822</TotalTime>
  <Words>2370</Words>
  <Application>Microsoft Office PowerPoint</Application>
  <PresentationFormat>Custom</PresentationFormat>
  <Paragraphs>606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React Native</vt:lpstr>
      <vt:lpstr>RN – basic principle</vt:lpstr>
      <vt:lpstr>RN - architecture </vt:lpstr>
      <vt:lpstr>RN – key points</vt:lpstr>
      <vt:lpstr>RN – components - lets get started! </vt:lpstr>
      <vt:lpstr>RN – js dev environment</vt:lpstr>
      <vt:lpstr>RN – create new project</vt:lpstr>
      <vt:lpstr>RN – packages</vt:lpstr>
      <vt:lpstr>RN - eslint</vt:lpstr>
      <vt:lpstr>RN – VSCode custom settings</vt:lpstr>
      <vt:lpstr>RN – initial view – login screen</vt:lpstr>
      <vt:lpstr>RN – initial view – login screen</vt:lpstr>
      <vt:lpstr>RN – initial view – login</vt:lpstr>
      <vt:lpstr>RN – initial view – index.*.js</vt:lpstr>
      <vt:lpstr>RN - emulators</vt:lpstr>
      <vt:lpstr>RN – design view</vt:lpstr>
      <vt:lpstr>RN – design view</vt:lpstr>
      <vt:lpstr>RN – design view</vt:lpstr>
      <vt:lpstr>RN – es6 and “this”</vt:lpstr>
      <vt:lpstr>RN - onPress</vt:lpstr>
      <vt:lpstr>RN – debugging in Chrome</vt:lpstr>
      <vt:lpstr>RN – state, ActivityIndicator</vt:lpstr>
      <vt:lpstr>RN – state, ActivityIndicator</vt:lpstr>
      <vt:lpstr>RN – Rest request (Web API)</vt:lpstr>
      <vt:lpstr>RN - AuthService</vt:lpstr>
      <vt:lpstr>RN - AuthService</vt:lpstr>
      <vt:lpstr>RN - AuthService</vt:lpstr>
      <vt:lpstr>RN – using AuthService</vt:lpstr>
      <vt:lpstr>RN – navigation in app</vt:lpstr>
      <vt:lpstr>RN - navigation</vt:lpstr>
      <vt:lpstr>RN - Navigation</vt:lpstr>
      <vt:lpstr>Next week in lab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 Native</dc:title>
  <dc:creator>andres käver</dc:creator>
  <cp:lastModifiedBy>nisheeth</cp:lastModifiedBy>
  <cp:revision>50</cp:revision>
  <dcterms:created xsi:type="dcterms:W3CDTF">2016-06-22T18:31:15Z</dcterms:created>
  <dcterms:modified xsi:type="dcterms:W3CDTF">2019-10-31T02:57:15Z</dcterms:modified>
</cp:coreProperties>
</file>