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71" r:id="rId9"/>
    <p:sldId id="272" r:id="rId10"/>
    <p:sldId id="273" r:id="rId11"/>
    <p:sldId id="274" r:id="rId12"/>
    <p:sldId id="276" r:id="rId13"/>
    <p:sldId id="279" r:id="rId14"/>
    <p:sldId id="280" r:id="rId15"/>
    <p:sldId id="281" r:id="rId16"/>
    <p:sldId id="282" r:id="rId17"/>
    <p:sldId id="283" r:id="rId18"/>
    <p:sldId id="284" r:id="rId19"/>
    <p:sldId id="260" r:id="rId20"/>
    <p:sldId id="261" r:id="rId21"/>
    <p:sldId id="262" r:id="rId22"/>
    <p:sldId id="263" r:id="rId23"/>
    <p:sldId id="28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2C2DB-89B0-4CA5-91A2-D5B8223A25D3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F9D4D-24C5-4ECB-B3A9-7BF6797C17C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client-side script: code runs in browser after page is sent back from server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often this code manipulates the page or responds to user 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09CAC-E061-48A7-840B-B634923251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7430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1367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1367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1367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1367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1367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 element on the page has a corresponding DOM object access/modify the attributes of the DOM object with </a:t>
            </a:r>
            <a:r>
              <a:rPr lang="en-US" i="1" dirty="0" err="1" smtClean="0"/>
              <a:t>objectName</a:t>
            </a:r>
            <a:r>
              <a:rPr lang="en-US" dirty="0" err="1" smtClean="0"/>
              <a:t>.</a:t>
            </a:r>
            <a:r>
              <a:rPr lang="en-US" i="1" dirty="0" err="1" smtClean="0"/>
              <a:t>attributeName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1367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span.innerHTML</a:t>
            </a:r>
            <a:r>
              <a:rPr lang="en-US" dirty="0" smtClean="0"/>
              <a:t> = </a:t>
            </a:r>
            <a:r>
              <a:rPr lang="en-US" dirty="0" err="1" smtClean="0"/>
              <a:t>textBox.value</a:t>
            </a:r>
            <a:r>
              <a:rPr lang="en-US" dirty="0" smtClean="0"/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1367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decademy.com/learn/introduction-to-javascrip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JS Basics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26</a:t>
            </a:r>
            <a:r>
              <a:rPr lang="en-US" baseline="30000" dirty="0" smtClean="0"/>
              <a:t>th</a:t>
            </a:r>
            <a:r>
              <a:rPr lang="en-US" dirty="0" smtClean="0"/>
              <a:t> 2019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to a JavaScript file: 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2514600"/>
            <a:ext cx="8153400" cy="12192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script tag should be placed in HTML page's head</a:t>
            </a:r>
          </a:p>
          <a:p>
            <a:r>
              <a:rPr lang="en-US" dirty="0"/>
              <a:t>script code is stored in a separate .</a:t>
            </a:r>
            <a:r>
              <a:rPr lang="en-US" dirty="0" err="1"/>
              <a:t>js</a:t>
            </a:r>
            <a:r>
              <a:rPr lang="en-US" dirty="0"/>
              <a:t> file</a:t>
            </a:r>
          </a:p>
          <a:p>
            <a:r>
              <a:rPr lang="en-US" dirty="0"/>
              <a:t>JS code can be placed directly in the HTML file's body or head (like CSS)</a:t>
            </a:r>
          </a:p>
          <a:p>
            <a:pPr lvl="1"/>
            <a:r>
              <a:rPr lang="en-US" dirty="0"/>
              <a:t>but this is bad style (should separate content, presentation, and behavior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752600"/>
            <a:ext cx="81534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="filename" type="text/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"&gt;&lt;/script&gt;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xmlns="" val="289725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3352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split breaks apart a string into an array using a delimiter</a:t>
            </a:r>
          </a:p>
          <a:p>
            <a:pPr lvl="1"/>
            <a:r>
              <a:rPr lang="en-US" dirty="0"/>
              <a:t>can also be used with regular expressions (seen later)</a:t>
            </a:r>
          </a:p>
          <a:p>
            <a:r>
              <a:rPr lang="en-US" dirty="0"/>
              <a:t>join merges an array into a single string, placing a delimiter between them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652666"/>
            <a:ext cx="9144000" cy="451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9424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1828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you are used to programs start with a main method (or implicit main like in PHP)</a:t>
            </a:r>
          </a:p>
          <a:p>
            <a:r>
              <a:rPr lang="en-US" dirty="0"/>
              <a:t>JavaScript programs instead wait for user actions called </a:t>
            </a:r>
            <a:r>
              <a:rPr lang="en-US" i="1" dirty="0"/>
              <a:t>events</a:t>
            </a:r>
            <a:r>
              <a:rPr lang="en-US" dirty="0"/>
              <a:t> and respond to them</a:t>
            </a:r>
          </a:p>
          <a:p>
            <a:r>
              <a:rPr lang="en-US" dirty="0"/>
              <a:t>event-driven programming: writing programs driven by user events</a:t>
            </a:r>
          </a:p>
          <a:p>
            <a:r>
              <a:rPr lang="en-US" dirty="0"/>
              <a:t>Let's write a page with a clickable button that pops up a "Hello, World" window... </a:t>
            </a:r>
          </a:p>
        </p:txBody>
      </p:sp>
    </p:spTree>
    <p:extLst>
      <p:ext uri="{BB962C8B-B14F-4D97-AF65-F5344CB8AC3E}">
        <p14:creationId xmlns:p14="http://schemas.microsoft.com/office/powerpoint/2010/main" xmlns="" val="156500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3962400"/>
            <a:ext cx="8153400" cy="1219200"/>
          </a:xfrm>
        </p:spPr>
        <p:txBody>
          <a:bodyPr>
            <a:normAutofit fontScale="55000" lnSpcReduction="20000"/>
          </a:bodyPr>
          <a:lstStyle/>
          <a:p>
            <a:r>
              <a:rPr lang="en-US" sz="2800" dirty="0"/>
              <a:t>JavaScript functions can be set as event handlers</a:t>
            </a:r>
          </a:p>
          <a:p>
            <a:pPr lvl="1"/>
            <a:r>
              <a:rPr lang="en-US" sz="2400" dirty="0"/>
              <a:t>when you interact with the element, the function will execute</a:t>
            </a:r>
          </a:p>
          <a:p>
            <a:r>
              <a:rPr lang="en-US" sz="2800" dirty="0" err="1"/>
              <a:t>onclick</a:t>
            </a:r>
            <a:r>
              <a:rPr lang="en-US" sz="2800" dirty="0"/>
              <a:t> is just one of many event HTML attributes </a:t>
            </a:r>
            <a:r>
              <a:rPr lang="en-US" sz="2800" dirty="0" smtClean="0"/>
              <a:t>one can </a:t>
            </a:r>
            <a:r>
              <a:rPr lang="en-US" sz="2800" dirty="0"/>
              <a:t>use</a:t>
            </a:r>
          </a:p>
          <a:p>
            <a:r>
              <a:rPr lang="en-US" sz="2800" dirty="0"/>
              <a:t>but popping up an alert window is disruptive and annoying</a:t>
            </a:r>
          </a:p>
          <a:p>
            <a:pPr lvl="1"/>
            <a:r>
              <a:rPr lang="en-US" sz="2400" dirty="0"/>
              <a:t>A better user experience would be to have the message appear on the page...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&lt;element attributes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="function();"&gt;...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2325469"/>
            <a:ext cx="81534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&lt;button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();"&gt;Click me!&lt;/button&gt;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xmlns="" val="7679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Object Model (DOM)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4645152" cy="1219200"/>
          </a:xfrm>
        </p:spPr>
        <p:txBody>
          <a:bodyPr>
            <a:noAutofit/>
          </a:bodyPr>
          <a:lstStyle/>
          <a:p>
            <a:r>
              <a:rPr lang="en-US" sz="1800" dirty="0"/>
              <a:t>most JS code manipulates elements on an </a:t>
            </a:r>
            <a:r>
              <a:rPr lang="en-US" sz="1800" dirty="0" smtClean="0"/>
              <a:t>HTML page</a:t>
            </a:r>
            <a:endParaRPr lang="en-US" sz="1800" dirty="0"/>
          </a:p>
          <a:p>
            <a:r>
              <a:rPr lang="en-US" sz="1800" dirty="0"/>
              <a:t>we can examine elements' state</a:t>
            </a:r>
          </a:p>
          <a:p>
            <a:pPr lvl="1"/>
            <a:r>
              <a:rPr lang="en-US" sz="1800" dirty="0"/>
              <a:t>e.g. see whether a box is checked</a:t>
            </a:r>
          </a:p>
          <a:p>
            <a:r>
              <a:rPr lang="en-US" sz="1800" dirty="0"/>
              <a:t>we can change state</a:t>
            </a:r>
          </a:p>
          <a:p>
            <a:pPr lvl="1"/>
            <a:r>
              <a:rPr lang="en-US" sz="1800" dirty="0"/>
              <a:t>e.g. insert some new text into a div</a:t>
            </a:r>
          </a:p>
          <a:p>
            <a:r>
              <a:rPr lang="en-US" sz="1800" dirty="0"/>
              <a:t>we can change styles</a:t>
            </a:r>
          </a:p>
          <a:p>
            <a:pPr lvl="1"/>
            <a:r>
              <a:rPr lang="en-US" sz="1800" dirty="0"/>
              <a:t>e.g. make a paragraph red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1" y="1771650"/>
            <a:ext cx="4114800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2961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element objects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1" y="1066800"/>
            <a:ext cx="8229599" cy="561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7481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Accessing elements: </a:t>
            </a:r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8153400" cy="646331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name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("id");</a:t>
            </a:r>
          </a:p>
          <a:p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2286000"/>
            <a:ext cx="815340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&lt;button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changeText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();"&gt;Click me!&lt;/button&gt;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&lt;span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id="output"&gt;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replace me&lt;/span&gt;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id="textbox"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type="text" /&gt;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33528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changeText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span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("output");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textBox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("textbox");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textbox.style.color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"red";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xmlns="" val="236741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Accessing elements: </a:t>
            </a:r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1447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document.getElementById</a:t>
            </a:r>
            <a:r>
              <a:rPr lang="en-US" dirty="0" smtClean="0"/>
              <a:t> </a:t>
            </a:r>
            <a:r>
              <a:rPr lang="en-US" dirty="0"/>
              <a:t>returns the DOM object for an element with a </a:t>
            </a:r>
            <a:r>
              <a:rPr lang="en-US" dirty="0" smtClean="0"/>
              <a:t>given id</a:t>
            </a:r>
            <a:endParaRPr lang="en-US" dirty="0"/>
          </a:p>
          <a:p>
            <a:r>
              <a:rPr lang="en-US" dirty="0"/>
              <a:t>can change the text inside most elements by setting the </a:t>
            </a:r>
            <a:r>
              <a:rPr lang="en-US" dirty="0" err="1"/>
              <a:t>innerHTML</a:t>
            </a:r>
            <a:r>
              <a:rPr lang="en-US" dirty="0"/>
              <a:t> property</a:t>
            </a:r>
          </a:p>
          <a:p>
            <a:r>
              <a:rPr lang="en-US" dirty="0"/>
              <a:t>can change the text in form controls by setting the value property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749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latency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latency is a major challenge in programming web applications</a:t>
            </a:r>
          </a:p>
          <a:p>
            <a:r>
              <a:rPr lang="en-US" dirty="0" smtClean="0"/>
              <a:t>Used to handle using event listeners and handlers</a:t>
            </a:r>
          </a:p>
          <a:p>
            <a:r>
              <a:rPr lang="en-US" dirty="0" smtClean="0"/>
              <a:t>Recent improvements have made life much easier for JS programmers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promise returns an object that represents the eventual completion of an asynchronous request, and its resulting value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510677"/>
            <a:ext cx="8001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var</a:t>
            </a:r>
            <a:r>
              <a:rPr lang="en-GB" dirty="0" smtClean="0"/>
              <a:t> </a:t>
            </a:r>
            <a:r>
              <a:rPr lang="en-GB" dirty="0" smtClean="0"/>
              <a:t>promise1 </a:t>
            </a:r>
            <a:r>
              <a:rPr lang="en-GB" dirty="0" smtClean="0"/>
              <a:t>= new Promise(function(resolve, reject) </a:t>
            </a:r>
            <a:endParaRPr lang="en-GB" dirty="0" smtClean="0"/>
          </a:p>
          <a:p>
            <a:r>
              <a:rPr lang="en-GB" dirty="0" smtClean="0"/>
              <a:t>	</a:t>
            </a:r>
            <a:r>
              <a:rPr lang="en-GB" dirty="0" smtClean="0"/>
              <a:t>{  </a:t>
            </a:r>
            <a:r>
              <a:rPr lang="en-GB" dirty="0" err="1" smtClean="0"/>
              <a:t>setTimeout</a:t>
            </a:r>
            <a:r>
              <a:rPr lang="en-GB" dirty="0" smtClean="0"/>
              <a:t>(function() </a:t>
            </a:r>
            <a:endParaRPr lang="en-GB" dirty="0" smtClean="0"/>
          </a:p>
          <a:p>
            <a:r>
              <a:rPr lang="en-GB" dirty="0" smtClean="0"/>
              <a:t>	</a:t>
            </a:r>
            <a:r>
              <a:rPr lang="en-GB" dirty="0" smtClean="0"/>
              <a:t>	{    </a:t>
            </a:r>
            <a:r>
              <a:rPr lang="en-GB" dirty="0" smtClean="0"/>
              <a:t>resolve</a:t>
            </a:r>
            <a:r>
              <a:rPr lang="en-GB" dirty="0" smtClean="0"/>
              <a:t>(‘hello'); </a:t>
            </a:r>
          </a:p>
          <a:p>
            <a:r>
              <a:rPr lang="en-GB" dirty="0" smtClean="0"/>
              <a:t>	</a:t>
            </a:r>
            <a:r>
              <a:rPr lang="en-GB" dirty="0" smtClean="0"/>
              <a:t>	 </a:t>
            </a:r>
            <a:r>
              <a:rPr lang="en-GB" dirty="0" smtClean="0"/>
              <a:t>}, 3000</a:t>
            </a:r>
            <a:r>
              <a:rPr lang="en-GB" dirty="0" smtClean="0"/>
              <a:t>);</a:t>
            </a:r>
          </a:p>
          <a:p>
            <a:r>
              <a:rPr lang="en-GB" dirty="0" smtClean="0"/>
              <a:t>	</a:t>
            </a:r>
            <a:r>
              <a:rPr lang="en-GB" dirty="0" smtClean="0"/>
              <a:t>});</a:t>
            </a:r>
          </a:p>
          <a:p>
            <a:endParaRPr lang="en-GB" dirty="0" smtClean="0"/>
          </a:p>
          <a:p>
            <a:r>
              <a:rPr lang="en-GB" dirty="0" smtClean="0"/>
              <a:t>promise1.then(function(value</a:t>
            </a:r>
            <a:r>
              <a:rPr lang="en-GB" dirty="0" smtClean="0"/>
              <a:t>) </a:t>
            </a:r>
            <a:r>
              <a:rPr lang="en-GB" dirty="0" smtClean="0"/>
              <a:t>{</a:t>
            </a:r>
          </a:p>
          <a:p>
            <a:r>
              <a:rPr lang="en-GB" dirty="0" smtClean="0"/>
              <a:t>	</a:t>
            </a:r>
            <a:r>
              <a:rPr lang="en-GB" dirty="0" smtClean="0"/>
              <a:t>  </a:t>
            </a:r>
            <a:r>
              <a:rPr lang="en-GB" dirty="0" smtClean="0"/>
              <a:t>console.log(value</a:t>
            </a:r>
            <a:r>
              <a:rPr lang="en-GB" dirty="0" smtClean="0"/>
              <a:t>);</a:t>
            </a:r>
          </a:p>
          <a:p>
            <a:r>
              <a:rPr lang="en-GB" dirty="0" smtClean="0"/>
              <a:t>	</a:t>
            </a:r>
            <a:r>
              <a:rPr lang="en-GB" dirty="0" smtClean="0"/>
              <a:t>});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standard programming language of the web</a:t>
            </a:r>
          </a:p>
          <a:p>
            <a:pPr lvl="1"/>
            <a:r>
              <a:rPr lang="en-US" dirty="0" smtClean="0"/>
              <a:t>Used on 95% of all </a:t>
            </a:r>
            <a:r>
              <a:rPr lang="en-US" dirty="0" smtClean="0"/>
              <a:t>websites</a:t>
            </a:r>
          </a:p>
          <a:p>
            <a:pPr lvl="1"/>
            <a:r>
              <a:rPr lang="en-US" dirty="0" smtClean="0"/>
              <a:t>Great resource for </a:t>
            </a:r>
            <a:r>
              <a:rPr lang="en-US" dirty="0" smtClean="0">
                <a:hlinkClick r:id="rId2"/>
              </a:rPr>
              <a:t>beginners</a:t>
            </a:r>
            <a:endParaRPr lang="en-US" dirty="0" smtClean="0"/>
          </a:p>
          <a:p>
            <a:r>
              <a:rPr lang="en-US" dirty="0" smtClean="0"/>
              <a:t>Client-side scripting</a:t>
            </a:r>
          </a:p>
          <a:p>
            <a:pPr lvl="1"/>
            <a:r>
              <a:rPr lang="en-US" dirty="0" smtClean="0"/>
              <a:t>Tells web pages what to do when things change</a:t>
            </a:r>
          </a:p>
          <a:p>
            <a:r>
              <a:rPr lang="en-US" dirty="0" smtClean="0"/>
              <a:t>Server-side scripting</a:t>
            </a:r>
          </a:p>
          <a:p>
            <a:pPr lvl="1"/>
            <a:r>
              <a:rPr lang="en-US" dirty="0" smtClean="0"/>
              <a:t>Tells server what to do when things change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Asynchronous functions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r>
              <a:rPr lang="en-US" dirty="0" err="1" smtClean="0"/>
              <a:t>Async</a:t>
            </a:r>
            <a:r>
              <a:rPr lang="en-US" dirty="0" smtClean="0"/>
              <a:t> function declaration identifies a function as one that operates outside the event loop</a:t>
            </a:r>
          </a:p>
          <a:p>
            <a:pPr lvl="1"/>
            <a:r>
              <a:rPr lang="en-US" dirty="0" smtClean="0"/>
              <a:t>Uses an implicit Promise to return its result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971800"/>
            <a:ext cx="8686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function </a:t>
            </a:r>
            <a:r>
              <a:rPr lang="en-GB" dirty="0" err="1" smtClean="0"/>
              <a:t>delayDemo</a:t>
            </a:r>
            <a:r>
              <a:rPr lang="en-GB" dirty="0" smtClean="0"/>
              <a:t>() {</a:t>
            </a:r>
          </a:p>
          <a:p>
            <a:r>
              <a:rPr lang="en-GB" dirty="0" smtClean="0"/>
              <a:t> 	 </a:t>
            </a:r>
            <a:r>
              <a:rPr lang="en-GB" dirty="0" smtClean="0"/>
              <a:t>return new Promise(resolve =&gt; </a:t>
            </a:r>
            <a:r>
              <a:rPr lang="en-GB" dirty="0" smtClean="0"/>
              <a:t>{</a:t>
            </a:r>
          </a:p>
          <a:p>
            <a:r>
              <a:rPr lang="en-GB" dirty="0" smtClean="0"/>
              <a:t>	</a:t>
            </a:r>
            <a:r>
              <a:rPr lang="en-GB" dirty="0" smtClean="0"/>
              <a:t>    </a:t>
            </a:r>
            <a:r>
              <a:rPr lang="en-GB" dirty="0" err="1" smtClean="0"/>
              <a:t>setTimeout</a:t>
            </a:r>
            <a:r>
              <a:rPr lang="en-GB" dirty="0" smtClean="0"/>
              <a:t>(() =&gt; </a:t>
            </a:r>
            <a:r>
              <a:rPr lang="en-GB" dirty="0" smtClean="0"/>
              <a:t>{</a:t>
            </a:r>
          </a:p>
          <a:p>
            <a:r>
              <a:rPr lang="en-GB" dirty="0" smtClean="0"/>
              <a:t>	</a:t>
            </a:r>
            <a:r>
              <a:rPr lang="en-GB" dirty="0" smtClean="0"/>
              <a:t>      </a:t>
            </a:r>
            <a:r>
              <a:rPr lang="en-GB" dirty="0" smtClean="0"/>
              <a:t>resolve('resolved');    </a:t>
            </a:r>
            <a:endParaRPr lang="en-GB" dirty="0" smtClean="0"/>
          </a:p>
          <a:p>
            <a:r>
              <a:rPr lang="en-GB" dirty="0" smtClean="0"/>
              <a:t>	</a:t>
            </a:r>
            <a:r>
              <a:rPr lang="en-GB" dirty="0" smtClean="0"/>
              <a:t>	}, </a:t>
            </a:r>
            <a:r>
              <a:rPr lang="en-GB" dirty="0" smtClean="0"/>
              <a:t>2000);  </a:t>
            </a:r>
            <a:endParaRPr lang="en-GB" dirty="0" smtClean="0"/>
          </a:p>
          <a:p>
            <a:r>
              <a:rPr lang="en-GB" dirty="0" smtClean="0"/>
              <a:t>	</a:t>
            </a:r>
            <a:r>
              <a:rPr lang="en-GB" dirty="0" smtClean="0"/>
              <a:t>});</a:t>
            </a:r>
          </a:p>
          <a:p>
            <a:r>
              <a:rPr lang="en-GB" dirty="0" smtClean="0"/>
              <a:t>}</a:t>
            </a:r>
          </a:p>
          <a:p>
            <a:r>
              <a:rPr lang="en-GB" dirty="0" err="1" smtClean="0"/>
              <a:t>async</a:t>
            </a:r>
            <a:r>
              <a:rPr lang="en-GB" dirty="0" smtClean="0"/>
              <a:t> </a:t>
            </a:r>
            <a:r>
              <a:rPr lang="en-GB" dirty="0" smtClean="0"/>
              <a:t>function </a:t>
            </a:r>
            <a:r>
              <a:rPr lang="en-GB" dirty="0" err="1" smtClean="0"/>
              <a:t>asyncCall</a:t>
            </a:r>
            <a:r>
              <a:rPr lang="en-GB" dirty="0" smtClean="0"/>
              <a:t>() </a:t>
            </a:r>
            <a:r>
              <a:rPr lang="en-GB" dirty="0" smtClean="0"/>
              <a:t>{</a:t>
            </a:r>
          </a:p>
          <a:p>
            <a:r>
              <a:rPr lang="en-GB" dirty="0" smtClean="0"/>
              <a:t>	</a:t>
            </a:r>
            <a:r>
              <a:rPr lang="en-GB" dirty="0" smtClean="0"/>
              <a:t>  </a:t>
            </a:r>
            <a:r>
              <a:rPr lang="en-GB" dirty="0" smtClean="0"/>
              <a:t>console.log('calling</a:t>
            </a:r>
            <a:r>
              <a:rPr lang="en-GB" dirty="0" smtClean="0"/>
              <a:t>');</a:t>
            </a:r>
          </a:p>
          <a:p>
            <a:r>
              <a:rPr lang="en-GB" dirty="0" smtClean="0"/>
              <a:t>	</a:t>
            </a:r>
            <a:r>
              <a:rPr lang="en-GB" dirty="0" smtClean="0"/>
              <a:t>  </a:t>
            </a:r>
            <a:r>
              <a:rPr lang="en-GB" dirty="0" err="1" smtClean="0"/>
              <a:t>var</a:t>
            </a:r>
            <a:r>
              <a:rPr lang="en-GB" dirty="0" smtClean="0"/>
              <a:t> result = await </a:t>
            </a:r>
            <a:r>
              <a:rPr lang="en-GB" dirty="0" err="1" smtClean="0"/>
              <a:t>delayDemo</a:t>
            </a:r>
            <a:r>
              <a:rPr lang="en-GB" dirty="0" smtClean="0"/>
              <a:t>(); </a:t>
            </a:r>
          </a:p>
          <a:p>
            <a:r>
              <a:rPr lang="en-GB" dirty="0" smtClean="0"/>
              <a:t>	</a:t>
            </a:r>
            <a:r>
              <a:rPr lang="en-GB" dirty="0" smtClean="0"/>
              <a:t> </a:t>
            </a:r>
            <a:r>
              <a:rPr lang="en-GB" dirty="0" smtClean="0"/>
              <a:t>console.log(result</a:t>
            </a:r>
            <a:r>
              <a:rPr lang="en-GB" dirty="0" smtClean="0"/>
              <a:t>); </a:t>
            </a:r>
          </a:p>
          <a:p>
            <a:r>
              <a:rPr lang="en-GB" dirty="0" smtClean="0"/>
              <a:t>}</a:t>
            </a:r>
          </a:p>
          <a:p>
            <a:r>
              <a:rPr lang="en-GB" dirty="0" err="1" smtClean="0"/>
              <a:t>asyncCall</a:t>
            </a:r>
            <a:r>
              <a:rPr lang="en-GB" dirty="0" smtClean="0"/>
              <a:t>();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Front-end frameworks</a:t>
            </a:r>
          </a:p>
          <a:p>
            <a:pPr lvl="1"/>
            <a:r>
              <a:rPr lang="en-US" dirty="0" err="1" smtClean="0"/>
              <a:t>jQuery</a:t>
            </a:r>
            <a:endParaRPr lang="en-US" dirty="0" smtClean="0"/>
          </a:p>
          <a:p>
            <a:pPr lvl="1"/>
            <a:r>
              <a:rPr lang="en-US" dirty="0" err="1" smtClean="0"/>
              <a:t>Vue</a:t>
            </a:r>
            <a:endParaRPr lang="en-US" dirty="0" smtClean="0"/>
          </a:p>
          <a:p>
            <a:pPr lvl="1"/>
            <a:r>
              <a:rPr lang="en-US" dirty="0" smtClean="0"/>
              <a:t>Angular</a:t>
            </a:r>
          </a:p>
          <a:p>
            <a:pPr lvl="1"/>
            <a:r>
              <a:rPr lang="en-US" dirty="0" smtClean="0"/>
              <a:t>React</a:t>
            </a:r>
          </a:p>
          <a:p>
            <a:r>
              <a:rPr lang="en-US" dirty="0" smtClean="0"/>
              <a:t>Node.js</a:t>
            </a:r>
          </a:p>
          <a:p>
            <a:pPr lvl="1"/>
            <a:r>
              <a:rPr lang="en-US" dirty="0" smtClean="0"/>
              <a:t>Server-side JS scripting</a:t>
            </a:r>
          </a:p>
          <a:p>
            <a:pPr lvl="1"/>
            <a:r>
              <a:rPr lang="en-US" dirty="0" smtClean="0"/>
              <a:t>We start with the MEAN stack next week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integration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HTTP requests pointing to your own server’s </a:t>
            </a:r>
            <a:r>
              <a:rPr lang="en-US" dirty="0" err="1" smtClean="0"/>
              <a:t>php</a:t>
            </a:r>
            <a:r>
              <a:rPr lang="en-US" dirty="0" smtClean="0"/>
              <a:t> files in the URL</a:t>
            </a:r>
          </a:p>
          <a:p>
            <a:pPr lvl="1"/>
            <a:r>
              <a:rPr lang="en-US" dirty="0" smtClean="0"/>
              <a:t>User request can be passed in as pre-defined fields in the URL</a:t>
            </a:r>
          </a:p>
          <a:p>
            <a:pPr lvl="2"/>
            <a:r>
              <a:rPr lang="en-US" dirty="0" smtClean="0"/>
              <a:t>Same as with APIs</a:t>
            </a:r>
          </a:p>
          <a:p>
            <a:r>
              <a:rPr lang="en-US" dirty="0" smtClean="0"/>
              <a:t>Have PHP files serve the request the way we’ve already discussed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 in lab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Finish your LAMP application</a:t>
            </a:r>
          </a:p>
          <a:p>
            <a:r>
              <a:rPr lang="en-US" dirty="0" smtClean="0"/>
              <a:t>Last day to show it to me is 2</a:t>
            </a:r>
            <a:r>
              <a:rPr lang="en-US" baseline="30000" dirty="0" smtClean="0"/>
              <a:t>nd</a:t>
            </a:r>
            <a:r>
              <a:rPr lang="en-US" dirty="0" smtClean="0"/>
              <a:t> Oct</a:t>
            </a:r>
          </a:p>
          <a:p>
            <a:pPr lvl="1"/>
            <a:r>
              <a:rPr lang="en-US" dirty="0" smtClean="0"/>
              <a:t>TAs will not be present, but I will be here</a:t>
            </a:r>
          </a:p>
          <a:p>
            <a:r>
              <a:rPr lang="en-US" dirty="0" smtClean="0"/>
              <a:t>Those who have finished the LAMP app</a:t>
            </a:r>
          </a:p>
          <a:p>
            <a:pPr lvl="1"/>
            <a:r>
              <a:rPr lang="en-US" dirty="0" smtClean="0"/>
              <a:t>Are not familiar with JS</a:t>
            </a:r>
          </a:p>
          <a:p>
            <a:pPr lvl="2"/>
            <a:r>
              <a:rPr lang="en-US" dirty="0" smtClean="0"/>
              <a:t>Follow the Codecademy JS tutorial</a:t>
            </a:r>
          </a:p>
          <a:p>
            <a:pPr lvl="1"/>
            <a:r>
              <a:rPr lang="en-US" dirty="0" smtClean="0"/>
              <a:t>Are familiar with JS</a:t>
            </a:r>
          </a:p>
          <a:p>
            <a:pPr lvl="2"/>
            <a:r>
              <a:rPr lang="en-US" dirty="0" smtClean="0"/>
              <a:t>Reproduce today’s demo with a different API</a:t>
            </a:r>
          </a:p>
          <a:p>
            <a:pPr lvl="3"/>
            <a:r>
              <a:rPr lang="en-US" dirty="0" smtClean="0"/>
              <a:t>Have to make your app responsive to UI, without reference to DB </a:t>
            </a:r>
          </a:p>
          <a:p>
            <a:pPr lvl="2"/>
            <a:r>
              <a:rPr lang="en-US" dirty="0" smtClean="0"/>
              <a:t>Experiment with different approaches to programming asynchronous functions</a:t>
            </a:r>
          </a:p>
          <a:p>
            <a:pPr lvl="3"/>
            <a:r>
              <a:rPr lang="en-US" dirty="0" smtClean="0"/>
              <a:t>Loading resources in request order</a:t>
            </a:r>
          </a:p>
          <a:p>
            <a:pPr lvl="3"/>
            <a:r>
              <a:rPr lang="en-US" dirty="0" smtClean="0"/>
              <a:t>Loading resources in received order</a:t>
            </a:r>
          </a:p>
          <a:p>
            <a:pPr lvl="3"/>
            <a:r>
              <a:rPr lang="en-US" dirty="0" smtClean="0"/>
              <a:t>Loading resources once they have all been downloaded</a:t>
            </a:r>
          </a:p>
          <a:p>
            <a:pPr lvl="1"/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characteristics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Interpreted, scripting language</a:t>
            </a:r>
            <a:endParaRPr lang="en-US" dirty="0" smtClean="0"/>
          </a:p>
          <a:p>
            <a:r>
              <a:rPr lang="en-US" dirty="0" smtClean="0"/>
              <a:t>Prototype-based</a:t>
            </a:r>
          </a:p>
          <a:p>
            <a:r>
              <a:rPr lang="en-US" dirty="0" smtClean="0"/>
              <a:t>Supports first-class functions</a:t>
            </a:r>
          </a:p>
          <a:p>
            <a:r>
              <a:rPr lang="en-US" dirty="0" smtClean="0"/>
              <a:t>Event-based programming paradigm</a:t>
            </a:r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Side Scripting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B779743-7B81-4FB7-A3E2-1ACEC99CD8C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1595486"/>
            <a:ext cx="9144001" cy="526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780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client-side programming?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PHP already allows us to create dynamic web pages. Why also use client-side scripting?</a:t>
            </a:r>
          </a:p>
          <a:p>
            <a:r>
              <a:rPr lang="en-US" dirty="0"/>
              <a:t>client-side scripting (JavaScript) benefits:</a:t>
            </a:r>
          </a:p>
          <a:p>
            <a:pPr lvl="1"/>
            <a:r>
              <a:rPr lang="en-US" b="1" dirty="0"/>
              <a:t>usability</a:t>
            </a:r>
            <a:r>
              <a:rPr lang="en-US" dirty="0"/>
              <a:t>: can modify a page without having to post back to the server (faster UI)</a:t>
            </a:r>
          </a:p>
          <a:p>
            <a:pPr lvl="1"/>
            <a:r>
              <a:rPr lang="en-US" b="1" dirty="0"/>
              <a:t>efficiency</a:t>
            </a:r>
            <a:r>
              <a:rPr lang="en-US" dirty="0"/>
              <a:t>: can make small, quick changes to page without waiting for server</a:t>
            </a:r>
          </a:p>
          <a:p>
            <a:pPr lvl="1"/>
            <a:r>
              <a:rPr lang="en-US" b="1" dirty="0"/>
              <a:t>event-driven</a:t>
            </a:r>
            <a:r>
              <a:rPr lang="en-US" dirty="0"/>
              <a:t>: can respond to user actions like clicks and key </a:t>
            </a:r>
            <a:r>
              <a:rPr lang="en-US" dirty="0" smtClean="0"/>
              <a:t>presses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B779743-7B81-4FB7-A3E2-1ACEC99CD8C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345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</a:t>
            </a:r>
            <a:r>
              <a:rPr lang="en-US" dirty="0" smtClean="0"/>
              <a:t>server-side </a:t>
            </a:r>
            <a:r>
              <a:rPr lang="en-US" dirty="0"/>
              <a:t>programming?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server-side programming (PHP) benefits:</a:t>
            </a:r>
          </a:p>
          <a:p>
            <a:pPr lvl="1"/>
            <a:r>
              <a:rPr lang="en-US" b="1" dirty="0"/>
              <a:t>security</a:t>
            </a:r>
            <a:r>
              <a:rPr lang="en-US" dirty="0"/>
              <a:t>: has access to server's private data; client can't see source code</a:t>
            </a:r>
          </a:p>
          <a:p>
            <a:pPr lvl="1"/>
            <a:r>
              <a:rPr lang="en-US" b="1" dirty="0"/>
              <a:t>compatibility</a:t>
            </a:r>
            <a:r>
              <a:rPr lang="en-US" dirty="0"/>
              <a:t>: not subject to browser compatibility issues</a:t>
            </a:r>
          </a:p>
          <a:p>
            <a:pPr lvl="1"/>
            <a:r>
              <a:rPr lang="en-US" b="1" dirty="0"/>
              <a:t>power</a:t>
            </a:r>
            <a:r>
              <a:rPr lang="en-US" dirty="0"/>
              <a:t>: can write files, open connections to servers, connect to databases, </a:t>
            </a:r>
            <a:r>
              <a:rPr lang="en-US" dirty="0" smtClean="0"/>
              <a:t>...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B779743-7B81-4FB7-A3E2-1ACEC99CD8C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13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/>
              <a:t>JavaScript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lightweight programming language ("scripting language")</a:t>
            </a:r>
          </a:p>
          <a:p>
            <a:pPr lvl="1"/>
            <a:r>
              <a:rPr lang="en-US" dirty="0"/>
              <a:t>used to make web pages interactive</a:t>
            </a:r>
          </a:p>
          <a:p>
            <a:pPr lvl="1"/>
            <a:r>
              <a:rPr lang="en-US" dirty="0"/>
              <a:t>insert dynamic text into HTML (ex: user name)</a:t>
            </a:r>
          </a:p>
          <a:p>
            <a:pPr lvl="1"/>
            <a:r>
              <a:rPr lang="en-US" b="1" dirty="0"/>
              <a:t>react to events </a:t>
            </a:r>
            <a:r>
              <a:rPr lang="en-US" dirty="0"/>
              <a:t>(ex: page load user click)</a:t>
            </a:r>
          </a:p>
          <a:p>
            <a:pPr lvl="1"/>
            <a:r>
              <a:rPr lang="en-US" dirty="0"/>
              <a:t>get information about a user's computer (ex: browser type)</a:t>
            </a:r>
          </a:p>
          <a:p>
            <a:pPr lvl="1"/>
            <a:r>
              <a:rPr lang="en-US" dirty="0"/>
              <a:t>perform calculations on user's computer (ex: form validation)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B779743-7B81-4FB7-A3E2-1ACEC99CD8C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309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vs. PHP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similarities:</a:t>
            </a:r>
          </a:p>
          <a:p>
            <a:pPr lvl="1"/>
            <a:r>
              <a:rPr lang="en-US" sz="2800" dirty="0"/>
              <a:t>both are interpreted, not compiled</a:t>
            </a:r>
          </a:p>
          <a:p>
            <a:pPr lvl="1"/>
            <a:r>
              <a:rPr lang="en-US" sz="2800" dirty="0"/>
              <a:t>both are relaxed about syntax, rules, and types</a:t>
            </a:r>
          </a:p>
          <a:p>
            <a:pPr lvl="1"/>
            <a:r>
              <a:rPr lang="en-US" sz="2800" dirty="0"/>
              <a:t>both are case-sensitive</a:t>
            </a:r>
          </a:p>
          <a:p>
            <a:pPr lvl="1"/>
            <a:r>
              <a:rPr lang="en-US" sz="2800" dirty="0"/>
              <a:t>both have built-in regular expressions for powerful </a:t>
            </a:r>
            <a:r>
              <a:rPr lang="en-US" sz="2800" dirty="0" smtClean="0"/>
              <a:t>text processing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B779743-7B81-4FB7-A3E2-1ACEC99CD8C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065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vs. PHP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differences:</a:t>
            </a:r>
          </a:p>
          <a:p>
            <a:pPr lvl="1"/>
            <a:r>
              <a:rPr lang="en-US" sz="2800" dirty="0"/>
              <a:t>JS is more object-oriented: noun.verb(), less procedural: verb(noun)</a:t>
            </a:r>
          </a:p>
          <a:p>
            <a:pPr lvl="1"/>
            <a:r>
              <a:rPr lang="en-US" sz="2800" dirty="0"/>
              <a:t>JS focuses on user interfaces and interacting with a document; PHP is geared </a:t>
            </a:r>
            <a:r>
              <a:rPr lang="en-US" sz="2800" dirty="0" smtClean="0"/>
              <a:t>toward HTML </a:t>
            </a:r>
            <a:r>
              <a:rPr lang="en-US" sz="2800" dirty="0"/>
              <a:t>output and file/form processing</a:t>
            </a:r>
          </a:p>
          <a:p>
            <a:pPr lvl="1"/>
            <a:r>
              <a:rPr lang="en-US" sz="2800" dirty="0"/>
              <a:t>JS code runs on the client's browser; PHP code runs on the web server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B779743-7B81-4FB7-A3E2-1ACEC99CD8C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00500" y="5610225"/>
            <a:ext cx="1638300" cy="914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90800" y="5816025"/>
            <a:ext cx="1162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JS &lt;3</a:t>
            </a:r>
          </a:p>
        </p:txBody>
      </p:sp>
    </p:spTree>
    <p:extLst>
      <p:ext uri="{BB962C8B-B14F-4D97-AF65-F5344CB8AC3E}">
        <p14:creationId xmlns:p14="http://schemas.microsoft.com/office/powerpoint/2010/main" xmlns="" val="94684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1054</Words>
  <Application>Microsoft Office PowerPoint</Application>
  <PresentationFormat>On-screen Show (4:3)</PresentationFormat>
  <Paragraphs>194</Paragraphs>
  <Slides>23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JS Basics</vt:lpstr>
      <vt:lpstr>What is it?</vt:lpstr>
      <vt:lpstr>Key characteristics</vt:lpstr>
      <vt:lpstr>Client Side Scripting</vt:lpstr>
      <vt:lpstr>Why use client-side programming?</vt:lpstr>
      <vt:lpstr>Why use server-side programming?</vt:lpstr>
      <vt:lpstr>What is JavaScript?</vt:lpstr>
      <vt:lpstr>JavaScript vs. PHP</vt:lpstr>
      <vt:lpstr>JavaScript vs. PHP</vt:lpstr>
      <vt:lpstr>Linking to a JavaScript file: script</vt:lpstr>
      <vt:lpstr>Event-driven programming</vt:lpstr>
      <vt:lpstr>Event-driven programming</vt:lpstr>
      <vt:lpstr>Event handlers</vt:lpstr>
      <vt:lpstr>Document Object Model (DOM)</vt:lpstr>
      <vt:lpstr>DOM element objects</vt:lpstr>
      <vt:lpstr>Accessing elements: document.getElementById</vt:lpstr>
      <vt:lpstr>Accessing elements: document.getElementById</vt:lpstr>
      <vt:lpstr>Handling latency</vt:lpstr>
      <vt:lpstr>Promises</vt:lpstr>
      <vt:lpstr>Asynchronous functions</vt:lpstr>
      <vt:lpstr>Library support</vt:lpstr>
      <vt:lpstr>PHP integration</vt:lpstr>
      <vt:lpstr>Next week in lab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 Basics</dc:title>
  <dc:creator>Nisheeth Srivastava</dc:creator>
  <cp:lastModifiedBy>nisheeth</cp:lastModifiedBy>
  <cp:revision>28</cp:revision>
  <dcterms:created xsi:type="dcterms:W3CDTF">2006-08-16T00:00:00Z</dcterms:created>
  <dcterms:modified xsi:type="dcterms:W3CDTF">2019-09-26T03:19:15Z</dcterms:modified>
</cp:coreProperties>
</file>