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50EBB0-107F-4040-AFD3-42DEBEB38EE6}" type="datetimeFigureOut">
              <a:rPr lang="en-GB" smtClean="0"/>
              <a:t>12/04/2022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FE3C09-B807-4E6A-808A-FCA383AFE039}" type="slidenum">
              <a:rPr lang="en-GB" smtClean="0"/>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14E09C-46AA-48E2-88F2-5146435EEE18}" type="slidenum">
              <a:rPr lang="en-US"/>
              <a:pPr/>
              <a:t>3</a:t>
            </a:fld>
            <a:endParaRPr lang="en-US"/>
          </a:p>
        </p:txBody>
      </p:sp>
      <p:sp>
        <p:nvSpPr>
          <p:cNvPr id="1531906" name="Rectangle 2"/>
          <p:cNvSpPr>
            <a:spLocks noGrp="1" noRot="1" noChangeAspect="1" noChangeArrowheads="1" noTextEdit="1"/>
          </p:cNvSpPr>
          <p:nvPr>
            <p:ph type="sldImg"/>
          </p:nvPr>
        </p:nvSpPr>
        <p:spPr>
          <a:ln/>
        </p:spPr>
      </p:sp>
      <p:sp>
        <p:nvSpPr>
          <p:cNvPr id="1531907" name="Rectangle 3"/>
          <p:cNvSpPr>
            <a:spLocks noGrp="1" noChangeArrowheads="1"/>
          </p:cNvSpPr>
          <p:nvPr>
            <p:ph type="body" idx="1"/>
          </p:nvPr>
        </p:nvSpPr>
        <p:spPr/>
        <p:txBody>
          <a:bodyPr/>
          <a:lstStyle/>
          <a:p>
            <a:r>
              <a:rPr lang="en-US" dirty="0"/>
              <a:t>FIGURE 1 FROM THE PAPER: “Training and transfer drawings used in the experiment (adapted from Wisniewski &amp; </a:t>
            </a:r>
            <a:r>
              <a:rPr lang="en-US" dirty="0" err="1"/>
              <a:t>Medin</a:t>
            </a:r>
            <a:r>
              <a:rPr lang="en-US" dirty="0"/>
              <a:t>, 1994).</a:t>
            </a:r>
          </a:p>
          <a:p>
            <a:r>
              <a:rPr lang="en-US" dirty="0"/>
              <a:t>The top portion of the figure displays the 12 training drawings. </a:t>
            </a:r>
          </a:p>
          <a:p>
            <a:endParaRPr lang="en-US" dirty="0"/>
          </a:p>
          <a:p>
            <a:r>
              <a:rPr lang="en-US" dirty="0"/>
              <a:t>Category A drawings have the abstract property of being relatively `detailed' and could be </a:t>
            </a:r>
            <a:r>
              <a:rPr lang="en-US" dirty="0" err="1"/>
              <a:t>classi®ed</a:t>
            </a:r>
            <a:r>
              <a:rPr lang="en-US" dirty="0"/>
              <a:t> using simple perceptual rules such as `curly</a:t>
            </a:r>
          </a:p>
          <a:p>
            <a:r>
              <a:rPr lang="en-US" dirty="0"/>
              <a:t>hair and arms not at the sides', or `light-colored shoes or smiling', or `wearing a collar or tie'. </a:t>
            </a:r>
          </a:p>
          <a:p>
            <a:endParaRPr lang="en-US" dirty="0"/>
          </a:p>
          <a:p>
            <a:r>
              <a:rPr lang="en-US" dirty="0"/>
              <a:t>Category B drawings have the abstract property of being relatively `unusual' and could be </a:t>
            </a:r>
            <a:r>
              <a:rPr lang="en-US" dirty="0" err="1"/>
              <a:t>classi®ed</a:t>
            </a:r>
            <a:r>
              <a:rPr lang="en-US" dirty="0"/>
              <a:t> using simple</a:t>
            </a:r>
          </a:p>
          <a:p>
            <a:r>
              <a:rPr lang="en-US" dirty="0"/>
              <a:t>perceptual rules such as `straight hair or arms at the sides', or `dark-colored shoes and not smiling', or</a:t>
            </a:r>
          </a:p>
          <a:p>
            <a:r>
              <a:rPr lang="en-US" dirty="0"/>
              <a:t>`ears and short sleeves'. </a:t>
            </a:r>
          </a:p>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B47577-C496-42DF-A821-1A3C891C2BB2}" type="slidenum">
              <a:rPr lang="en-US"/>
              <a:pPr/>
              <a:t>4</a:t>
            </a:fld>
            <a:endParaRPr lang="en-US"/>
          </a:p>
        </p:txBody>
      </p:sp>
      <p:sp>
        <p:nvSpPr>
          <p:cNvPr id="1536002" name="Rectangle 2"/>
          <p:cNvSpPr>
            <a:spLocks noGrp="1" noRot="1" noChangeAspect="1" noChangeArrowheads="1" noTextEdit="1"/>
          </p:cNvSpPr>
          <p:nvPr>
            <p:ph type="sldImg"/>
          </p:nvPr>
        </p:nvSpPr>
        <p:spPr>
          <a:ln/>
        </p:spPr>
      </p:sp>
      <p:sp>
        <p:nvSpPr>
          <p:cNvPr id="1536003" name="Rectangle 3"/>
          <p:cNvSpPr>
            <a:spLocks noGrp="1" noChangeArrowheads="1"/>
          </p:cNvSpPr>
          <p:nvPr>
            <p:ph type="body" idx="1"/>
          </p:nvPr>
        </p:nvSpPr>
        <p:spPr/>
        <p:txBody>
          <a:bodyPr/>
          <a:lstStyle/>
          <a:p>
            <a:r>
              <a:rPr lang="en-US" sz="900" dirty="0"/>
              <a:t>the 16 transfer drawings. The ®</a:t>
            </a:r>
            <a:r>
              <a:rPr lang="en-US" sz="900" dirty="0" err="1"/>
              <a:t>rst</a:t>
            </a:r>
            <a:r>
              <a:rPr lang="en-US" sz="900" dirty="0"/>
              <a:t> set</a:t>
            </a:r>
          </a:p>
          <a:p>
            <a:r>
              <a:rPr lang="en-US" sz="900" dirty="0"/>
              <a:t>(T1±T4) have abstract properties of neither category, the second set (T5±T8) have the abstract properties</a:t>
            </a:r>
          </a:p>
          <a:p>
            <a:r>
              <a:rPr lang="en-US" sz="900" dirty="0"/>
              <a:t>of both categories, the third set (T9±T12) have the abstract properties of category A, and the fourth set</a:t>
            </a:r>
          </a:p>
          <a:p>
            <a:r>
              <a:rPr lang="en-US" sz="900" dirty="0"/>
              <a:t>(T13±T16) have the abstract properties of category B. Within each set of transfer drawings, two drawings</a:t>
            </a:r>
          </a:p>
          <a:p>
            <a:r>
              <a:rPr lang="en-US" sz="900" dirty="0"/>
              <a:t>follow the simple perceptual rules of category A and two drawings follow the simple perceptual rules of</a:t>
            </a:r>
          </a:p>
          <a:p>
            <a:r>
              <a:rPr lang="en-US" sz="900" dirty="0"/>
              <a:t>category B.”</a:t>
            </a:r>
          </a:p>
          <a:p>
            <a:endParaRPr lang="en-US" sz="900" dirty="0"/>
          </a:p>
          <a:p>
            <a:r>
              <a:rPr lang="en-US" sz="900" dirty="0"/>
              <a:t>“For example, T13 has the abstract properties of</a:t>
            </a:r>
          </a:p>
          <a:p>
            <a:r>
              <a:rPr lang="en-US" sz="900" dirty="0"/>
              <a:t>category B and the concrete perceptual features of category B, whereas T10 has the</a:t>
            </a:r>
          </a:p>
          <a:p>
            <a:r>
              <a:rPr lang="en-US" sz="900" dirty="0"/>
              <a:t>abstract properties of category A but the concrete perceptual features of category B.</a:t>
            </a:r>
          </a:p>
          <a:p>
            <a:r>
              <a:rPr lang="en-US" sz="900" dirty="0"/>
              <a:t>W&amp;M observed that subjects </a:t>
            </a:r>
            <a:r>
              <a:rPr lang="en-US" sz="900" dirty="0" err="1"/>
              <a:t>classi®ed</a:t>
            </a:r>
            <a:r>
              <a:rPr lang="en-US" sz="900" dirty="0"/>
              <a:t> transfer drawings that </a:t>
            </a:r>
            <a:r>
              <a:rPr lang="en-US" sz="900" dirty="0" err="1"/>
              <a:t>con¯icted</a:t>
            </a:r>
            <a:r>
              <a:rPr lang="en-US" sz="900" dirty="0"/>
              <a:t> on abstract</a:t>
            </a:r>
          </a:p>
          <a:p>
            <a:r>
              <a:rPr lang="en-US" sz="900" dirty="0"/>
              <a:t>properties and perceptual features in a manner consistent with the type of labels they</a:t>
            </a:r>
          </a:p>
          <a:p>
            <a:r>
              <a:rPr lang="en-US" sz="900" dirty="0"/>
              <a:t>were provided. Subjects provided meaningful labels </a:t>
            </a:r>
            <a:r>
              <a:rPr lang="en-US" sz="900" dirty="0" err="1"/>
              <a:t>classi®ed</a:t>
            </a:r>
            <a:r>
              <a:rPr lang="en-US" sz="900" dirty="0"/>
              <a:t> according to abstract</a:t>
            </a:r>
          </a:p>
          <a:p>
            <a:r>
              <a:rPr lang="en-US" sz="900" dirty="0"/>
              <a:t>properties (e.g. tending to classify T10 and T13 as members of different categories),</a:t>
            </a:r>
          </a:p>
          <a:p>
            <a:r>
              <a:rPr lang="en-US" sz="900" dirty="0"/>
              <a:t>whereas subjects provided meaningless labels </a:t>
            </a:r>
            <a:r>
              <a:rPr lang="en-US" sz="900" dirty="0" err="1"/>
              <a:t>classi®ed</a:t>
            </a:r>
            <a:r>
              <a:rPr lang="en-US" sz="900" dirty="0"/>
              <a:t> according to perceptual</a:t>
            </a:r>
          </a:p>
          <a:p>
            <a:r>
              <a:rPr lang="en-US" sz="900" dirty="0"/>
              <a:t>features (e.g. tending to classify T10 and T13 as members of the same category).”</a:t>
            </a:r>
          </a:p>
          <a:p>
            <a:endParaRPr lang="en-US" sz="9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FED2F88-9C6C-4CE0-B543-57F8C14DF20D}" type="datetimeFigureOut">
              <a:rPr lang="en-GB" smtClean="0"/>
              <a:t>12/04/2022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ED2F88-9C6C-4CE0-B543-57F8C14DF20D}" type="datetimeFigureOut">
              <a:rPr lang="en-GB" smtClean="0"/>
              <a:t>12/04/2022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ED2F88-9C6C-4CE0-B543-57F8C14DF20D}" type="datetimeFigureOut">
              <a:rPr lang="en-GB" smtClean="0"/>
              <a:t>12/04/2022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FED2F88-9C6C-4CE0-B543-57F8C14DF20D}" type="datetimeFigureOut">
              <a:rPr lang="en-GB" smtClean="0"/>
              <a:t>12/04/2022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FED2F88-9C6C-4CE0-B543-57F8C14DF20D}" type="datetimeFigureOut">
              <a:rPr lang="en-GB" smtClean="0"/>
              <a:t>12/04/2022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FED2F88-9C6C-4CE0-B543-57F8C14DF20D}" type="datetimeFigureOut">
              <a:rPr lang="en-GB" smtClean="0"/>
              <a:t>12/04/2022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FED2F88-9C6C-4CE0-B543-57F8C14DF20D}" type="datetimeFigureOut">
              <a:rPr lang="en-GB" smtClean="0"/>
              <a:t>12/04/2022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FED2F88-9C6C-4CE0-B543-57F8C14DF20D}" type="datetimeFigureOut">
              <a:rPr lang="en-GB" smtClean="0"/>
              <a:t>12/04/2022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ED2F88-9C6C-4CE0-B543-57F8C14DF20D}" type="datetimeFigureOut">
              <a:rPr lang="en-GB" smtClean="0"/>
              <a:t>12/04/2022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D2F88-9C6C-4CE0-B543-57F8C14DF20D}" type="datetimeFigureOut">
              <a:rPr lang="en-GB" smtClean="0"/>
              <a:t>12/04/2022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FED2F88-9C6C-4CE0-B543-57F8C14DF20D}" type="datetimeFigureOut">
              <a:rPr lang="en-GB" smtClean="0"/>
              <a:t>12/04/2022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1C3ABE9-944F-4550-B770-6E42E46FB59A}"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D2F88-9C6C-4CE0-B543-57F8C14DF20D}" type="datetimeFigureOut">
              <a:rPr lang="en-GB" smtClean="0"/>
              <a:t>12/04/2022</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C3ABE9-944F-4550-B770-6E42E46FB59A}"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gif"/><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Knowledge-based categorization</a:t>
            </a:r>
            <a:endParaRPr lang="en-GB" dirty="0"/>
          </a:p>
        </p:txBody>
      </p:sp>
      <p:sp>
        <p:nvSpPr>
          <p:cNvPr id="3" name="Subtitle 2"/>
          <p:cNvSpPr>
            <a:spLocks noGrp="1"/>
          </p:cNvSpPr>
          <p:nvPr>
            <p:ph type="subTitle" idx="1"/>
          </p:nvPr>
        </p:nvSpPr>
        <p:spPr/>
        <p:txBody>
          <a:bodyPr/>
          <a:lstStyle/>
          <a:p>
            <a:r>
              <a:rPr lang="en-US" dirty="0" smtClean="0"/>
              <a:t>CS786</a:t>
            </a:r>
          </a:p>
          <a:p>
            <a:r>
              <a:rPr lang="en-US" dirty="0" smtClean="0"/>
              <a:t>12</a:t>
            </a:r>
            <a:r>
              <a:rPr lang="en-US" baseline="30000" dirty="0" smtClean="0"/>
              <a:t>th</a:t>
            </a:r>
            <a:r>
              <a:rPr lang="en-US" dirty="0" smtClean="0"/>
              <a:t> April 2022</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What do people do?</a:t>
            </a:r>
            <a:endParaRPr lang="en-GB" dirty="0"/>
          </a:p>
        </p:txBody>
      </p:sp>
      <p:sp>
        <p:nvSpPr>
          <p:cNvPr id="6" name="Content Placeholder 5"/>
          <p:cNvSpPr>
            <a:spLocks noGrp="1"/>
          </p:cNvSpPr>
          <p:nvPr>
            <p:ph idx="1"/>
          </p:nvPr>
        </p:nvSpPr>
        <p:spPr/>
        <p:txBody>
          <a:bodyPr>
            <a:normAutofit fontScale="85000" lnSpcReduction="10000"/>
          </a:bodyPr>
          <a:lstStyle/>
          <a:p>
            <a:r>
              <a:rPr lang="en-US" dirty="0" smtClean="0"/>
              <a:t>Let’s look at an experiment by Smith &amp; </a:t>
            </a:r>
            <a:r>
              <a:rPr lang="en-US" dirty="0" err="1" smtClean="0"/>
              <a:t>Minda</a:t>
            </a:r>
            <a:r>
              <a:rPr lang="en-US" dirty="0" smtClean="0"/>
              <a:t> (1998)</a:t>
            </a:r>
          </a:p>
          <a:p>
            <a:r>
              <a:rPr lang="en-US" dirty="0" smtClean="0"/>
              <a:t>Stimuli were 6 digit binary strings</a:t>
            </a:r>
          </a:p>
          <a:p>
            <a:r>
              <a:rPr lang="en-US" dirty="0" smtClean="0"/>
              <a:t>Category A</a:t>
            </a:r>
          </a:p>
          <a:p>
            <a:pPr lvl="1"/>
            <a:r>
              <a:rPr lang="en-US" dirty="0" smtClean="0"/>
              <a:t>000000, 100000, 010000, 001000, 000100, 000001, 111101</a:t>
            </a:r>
          </a:p>
          <a:p>
            <a:r>
              <a:rPr lang="en-US" dirty="0" smtClean="0"/>
              <a:t>Category B</a:t>
            </a:r>
          </a:p>
          <a:p>
            <a:pPr lvl="1"/>
            <a:r>
              <a:rPr lang="en-US" dirty="0" smtClean="0"/>
              <a:t>111111, 011111, 101111, 110111, 111011, 111101, 111110, 000100</a:t>
            </a:r>
          </a:p>
          <a:p>
            <a:r>
              <a:rPr lang="en-US" dirty="0" smtClean="0"/>
              <a:t>All 14 stimuli presented, randomly permuted, 40 times</a:t>
            </a:r>
          </a:p>
          <a:p>
            <a:r>
              <a:rPr lang="en-US" dirty="0" smtClean="0"/>
              <a:t>People asked to categorize into A and B, with feedback</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 a prototype model do?</a:t>
            </a:r>
            <a:endParaRPr lang="en-GB" dirty="0"/>
          </a:p>
        </p:txBody>
      </p:sp>
      <p:grpSp>
        <p:nvGrpSpPr>
          <p:cNvPr id="3" name="Group 5"/>
          <p:cNvGrpSpPr/>
          <p:nvPr/>
        </p:nvGrpSpPr>
        <p:grpSpPr>
          <a:xfrm>
            <a:off x="2743200" y="2057400"/>
            <a:ext cx="3171825" cy="3571875"/>
            <a:chOff x="2743200" y="2057400"/>
            <a:chExt cx="3171825" cy="3571875"/>
          </a:xfrm>
        </p:grpSpPr>
        <p:pic>
          <p:nvPicPr>
            <p:cNvPr id="1026" name="Picture 2"/>
            <p:cNvPicPr>
              <a:picLocks noChangeAspect="1" noChangeArrowheads="1"/>
            </p:cNvPicPr>
            <p:nvPr/>
          </p:nvPicPr>
          <p:blipFill>
            <a:blip r:embed="rId2" cstate="print"/>
            <a:srcRect/>
            <a:stretch>
              <a:fillRect/>
            </a:stretch>
          </p:blipFill>
          <p:spPr bwMode="auto">
            <a:xfrm>
              <a:off x="3200400" y="2057400"/>
              <a:ext cx="2714625" cy="3571875"/>
            </a:xfrm>
            <a:prstGeom prst="rect">
              <a:avLst/>
            </a:prstGeom>
            <a:noFill/>
            <a:ln w="9525">
              <a:noFill/>
              <a:miter lim="800000"/>
              <a:headEnd/>
              <a:tailEnd/>
            </a:ln>
          </p:spPr>
        </p:pic>
        <p:sp>
          <p:nvSpPr>
            <p:cNvPr id="5" name="TextBox 4"/>
            <p:cNvSpPr txBox="1"/>
            <p:nvPr/>
          </p:nvSpPr>
          <p:spPr>
            <a:xfrm rot="16200000">
              <a:off x="2203966" y="3511034"/>
              <a:ext cx="1447800" cy="369332"/>
            </a:xfrm>
            <a:prstGeom prst="rect">
              <a:avLst/>
            </a:prstGeom>
            <a:noFill/>
          </p:spPr>
          <p:txBody>
            <a:bodyPr wrap="square" rtlCol="0">
              <a:spAutoFit/>
            </a:bodyPr>
            <a:lstStyle/>
            <a:p>
              <a:r>
                <a:rPr lang="en-US" dirty="0" smtClean="0"/>
                <a:t>P(category A)</a:t>
              </a:r>
              <a:endParaRPr lang="en-GB" dirty="0"/>
            </a:p>
          </p:txBody>
        </p:sp>
      </p:grpSp>
      <p:sp>
        <p:nvSpPr>
          <p:cNvPr id="7" name="TextBox 6"/>
          <p:cNvSpPr txBox="1"/>
          <p:nvPr/>
        </p:nvSpPr>
        <p:spPr>
          <a:xfrm>
            <a:off x="914400" y="5943600"/>
            <a:ext cx="7239000" cy="369332"/>
          </a:xfrm>
          <a:prstGeom prst="rect">
            <a:avLst/>
          </a:prstGeom>
          <a:noFill/>
        </p:spPr>
        <p:txBody>
          <a:bodyPr wrap="square" rtlCol="0">
            <a:spAutoFit/>
          </a:bodyPr>
          <a:lstStyle/>
          <a:p>
            <a:r>
              <a:rPr lang="en-US" dirty="0" smtClean="0"/>
              <a:t>Can’t get the oddball category members right</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Effect transition="in" filter="fade">
                                      <p:cBhvr>
                                        <p:cTn id="13"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would an exemplar model do?</a:t>
            </a:r>
            <a:endParaRPr lang="en-GB" dirty="0"/>
          </a:p>
        </p:txBody>
      </p:sp>
      <p:grpSp>
        <p:nvGrpSpPr>
          <p:cNvPr id="3" name="Group 6"/>
          <p:cNvGrpSpPr/>
          <p:nvPr/>
        </p:nvGrpSpPr>
        <p:grpSpPr>
          <a:xfrm>
            <a:off x="2754868" y="2209800"/>
            <a:ext cx="3112532" cy="3609975"/>
            <a:chOff x="2754868" y="2209800"/>
            <a:chExt cx="3112532" cy="3609975"/>
          </a:xfrm>
        </p:grpSpPr>
        <p:pic>
          <p:nvPicPr>
            <p:cNvPr id="2050" name="Picture 2"/>
            <p:cNvPicPr>
              <a:picLocks noChangeAspect="1" noChangeArrowheads="1"/>
            </p:cNvPicPr>
            <p:nvPr/>
          </p:nvPicPr>
          <p:blipFill>
            <a:blip r:embed="rId2" cstate="print"/>
            <a:srcRect/>
            <a:stretch>
              <a:fillRect/>
            </a:stretch>
          </p:blipFill>
          <p:spPr bwMode="auto">
            <a:xfrm>
              <a:off x="3200400" y="2209800"/>
              <a:ext cx="2667000" cy="3609975"/>
            </a:xfrm>
            <a:prstGeom prst="rect">
              <a:avLst/>
            </a:prstGeom>
            <a:noFill/>
            <a:ln w="9525">
              <a:noFill/>
              <a:miter lim="800000"/>
              <a:headEnd/>
              <a:tailEnd/>
            </a:ln>
          </p:spPr>
        </p:pic>
        <p:sp>
          <p:nvSpPr>
            <p:cNvPr id="5" name="TextBox 4"/>
            <p:cNvSpPr txBox="1"/>
            <p:nvPr/>
          </p:nvSpPr>
          <p:spPr>
            <a:xfrm rot="16200000">
              <a:off x="2177534" y="3701534"/>
              <a:ext cx="1524000" cy="369332"/>
            </a:xfrm>
            <a:prstGeom prst="rect">
              <a:avLst/>
            </a:prstGeom>
            <a:noFill/>
          </p:spPr>
          <p:txBody>
            <a:bodyPr wrap="square" rtlCol="0">
              <a:spAutoFit/>
            </a:bodyPr>
            <a:lstStyle/>
            <a:p>
              <a:r>
                <a:rPr lang="en-US" dirty="0" smtClean="0"/>
                <a:t>p(category A)</a:t>
              </a:r>
              <a:endParaRPr lang="en-GB" dirty="0"/>
            </a:p>
          </p:txBody>
        </p:sp>
      </p:grpSp>
      <p:sp>
        <p:nvSpPr>
          <p:cNvPr id="6" name="TextBox 5"/>
          <p:cNvSpPr txBox="1"/>
          <p:nvPr/>
        </p:nvSpPr>
        <p:spPr>
          <a:xfrm>
            <a:off x="1219200" y="6019800"/>
            <a:ext cx="6781800" cy="369332"/>
          </a:xfrm>
          <a:prstGeom prst="rect">
            <a:avLst/>
          </a:prstGeom>
          <a:noFill/>
        </p:spPr>
        <p:txBody>
          <a:bodyPr wrap="square" rtlCol="0">
            <a:spAutoFit/>
          </a:bodyPr>
          <a:lstStyle/>
          <a:p>
            <a:r>
              <a:rPr lang="en-US" dirty="0" smtClean="0"/>
              <a:t>Doesn’t learn across segments, because exemplars don’t change</a:t>
            </a:r>
            <a:endParaRPr lang="en-GB"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20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people actually do?</a:t>
            </a:r>
            <a:endParaRPr lang="en-GB" dirty="0"/>
          </a:p>
        </p:txBody>
      </p:sp>
      <p:pic>
        <p:nvPicPr>
          <p:cNvPr id="3074" name="Picture 2"/>
          <p:cNvPicPr>
            <a:picLocks noChangeAspect="1" noChangeArrowheads="1"/>
          </p:cNvPicPr>
          <p:nvPr/>
        </p:nvPicPr>
        <p:blipFill>
          <a:blip r:embed="rId2" cstate="print"/>
          <a:srcRect/>
          <a:stretch>
            <a:fillRect/>
          </a:stretch>
        </p:blipFill>
        <p:spPr bwMode="auto">
          <a:xfrm>
            <a:off x="2971800" y="2133600"/>
            <a:ext cx="2667000" cy="3457575"/>
          </a:xfrm>
          <a:prstGeom prst="rect">
            <a:avLst/>
          </a:prstGeom>
          <a:noFill/>
          <a:ln w="9525">
            <a:noFill/>
            <a:miter lim="800000"/>
            <a:headEnd/>
            <a:tailEnd/>
          </a:ln>
        </p:spPr>
      </p:pic>
      <p:sp>
        <p:nvSpPr>
          <p:cNvPr id="5" name="TextBox 4"/>
          <p:cNvSpPr txBox="1"/>
          <p:nvPr/>
        </p:nvSpPr>
        <p:spPr>
          <a:xfrm rot="16200000">
            <a:off x="2054483" y="3431918"/>
            <a:ext cx="1441967" cy="369332"/>
          </a:xfrm>
          <a:prstGeom prst="rect">
            <a:avLst/>
          </a:prstGeom>
          <a:noFill/>
        </p:spPr>
        <p:txBody>
          <a:bodyPr wrap="square" rtlCol="0">
            <a:spAutoFit/>
          </a:bodyPr>
          <a:lstStyle/>
          <a:p>
            <a:r>
              <a:rPr lang="en-US" dirty="0" smtClean="0"/>
              <a:t>p(category A)</a:t>
            </a:r>
            <a:endParaRPr lang="en-GB" dirty="0"/>
          </a:p>
        </p:txBody>
      </p:sp>
      <p:sp>
        <p:nvSpPr>
          <p:cNvPr id="6" name="TextBox 5"/>
          <p:cNvSpPr txBox="1"/>
          <p:nvPr/>
        </p:nvSpPr>
        <p:spPr>
          <a:xfrm>
            <a:off x="1905000" y="5955268"/>
            <a:ext cx="5105400" cy="369332"/>
          </a:xfrm>
          <a:prstGeom prst="rect">
            <a:avLst/>
          </a:prstGeom>
          <a:noFill/>
        </p:spPr>
        <p:txBody>
          <a:bodyPr wrap="square" rtlCol="0">
            <a:spAutoFit/>
          </a:bodyPr>
          <a:lstStyle/>
          <a:p>
            <a:r>
              <a:rPr lang="en-US" dirty="0" smtClean="0"/>
              <a:t>Start off as prototype models, but then self-correct</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Problems</a:t>
            </a:r>
            <a:endParaRPr lang="en-GB" dirty="0"/>
          </a:p>
        </p:txBody>
      </p:sp>
      <p:sp>
        <p:nvSpPr>
          <p:cNvPr id="4" name="Content Placeholder 3"/>
          <p:cNvSpPr>
            <a:spLocks noGrp="1"/>
          </p:cNvSpPr>
          <p:nvPr>
            <p:ph sz="half" idx="1"/>
          </p:nvPr>
        </p:nvSpPr>
        <p:spPr/>
        <p:txBody>
          <a:bodyPr/>
          <a:lstStyle/>
          <a:p>
            <a:r>
              <a:rPr lang="en-US" dirty="0" smtClean="0"/>
              <a:t>Can’t explain complex categorization</a:t>
            </a:r>
          </a:p>
          <a:p>
            <a:pPr lvl="1"/>
            <a:r>
              <a:rPr lang="en-US" dirty="0" smtClean="0"/>
              <a:t>Across linearly separable boundaries</a:t>
            </a:r>
          </a:p>
          <a:p>
            <a:r>
              <a:rPr lang="en-US" dirty="0" smtClean="0"/>
              <a:t>Can’t capture effect of category variance</a:t>
            </a:r>
          </a:p>
        </p:txBody>
      </p:sp>
      <p:sp>
        <p:nvSpPr>
          <p:cNvPr id="5" name="Content Placeholder 4"/>
          <p:cNvSpPr>
            <a:spLocks noGrp="1"/>
          </p:cNvSpPr>
          <p:nvPr>
            <p:ph sz="half" idx="2"/>
          </p:nvPr>
        </p:nvSpPr>
        <p:spPr/>
        <p:txBody>
          <a:bodyPr/>
          <a:lstStyle/>
          <a:p>
            <a:r>
              <a:rPr lang="en-US" dirty="0" smtClean="0"/>
              <a:t>Can’t capture learning curves in categorization</a:t>
            </a:r>
          </a:p>
          <a:p>
            <a:r>
              <a:rPr lang="en-US" dirty="0" smtClean="0"/>
              <a:t>Can’t explain complex categorization</a:t>
            </a:r>
          </a:p>
          <a:p>
            <a:pPr lvl="1"/>
            <a:r>
              <a:rPr lang="en-US" dirty="0" smtClean="0"/>
              <a:t>Across linearly separable boundaries</a:t>
            </a:r>
          </a:p>
          <a:p>
            <a:pPr lvl="2"/>
            <a:r>
              <a:rPr lang="en-US" dirty="0" smtClean="0"/>
              <a:t>Without a lot of ad hoc assumptions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Reality</a:t>
            </a:r>
            <a:endParaRPr lang="en-GB" dirty="0"/>
          </a:p>
        </p:txBody>
      </p:sp>
      <p:sp>
        <p:nvSpPr>
          <p:cNvPr id="6" name="Content Placeholder 5"/>
          <p:cNvSpPr>
            <a:spLocks noGrp="1"/>
          </p:cNvSpPr>
          <p:nvPr>
            <p:ph idx="1"/>
          </p:nvPr>
        </p:nvSpPr>
        <p:spPr/>
        <p:txBody>
          <a:bodyPr>
            <a:normAutofit fontScale="85000" lnSpcReduction="20000"/>
          </a:bodyPr>
          <a:lstStyle/>
          <a:p>
            <a:r>
              <a:rPr lang="en-US" dirty="0" smtClean="0"/>
              <a:t>People behave as if they are storing prototypes sometimes</a:t>
            </a:r>
          </a:p>
          <a:p>
            <a:pPr lvl="1"/>
            <a:r>
              <a:rPr lang="en-US" dirty="0" smtClean="0"/>
              <a:t>Category judgments evolve over multiple presentations</a:t>
            </a:r>
          </a:p>
          <a:p>
            <a:pPr lvl="1"/>
            <a:r>
              <a:rPr lang="en-US" dirty="0" smtClean="0"/>
              <a:t>Sensible thing to do in situations where the category is not competing with others for membership</a:t>
            </a:r>
          </a:p>
          <a:p>
            <a:r>
              <a:rPr lang="en-US" dirty="0" smtClean="0"/>
              <a:t>People behave as if they are storing exemplars sometimes</a:t>
            </a:r>
          </a:p>
          <a:p>
            <a:pPr lvl="1"/>
            <a:r>
              <a:rPr lang="en-US" dirty="0" smtClean="0"/>
              <a:t>Probability matching behavior in describing category membership</a:t>
            </a:r>
          </a:p>
          <a:p>
            <a:pPr lvl="1"/>
            <a:r>
              <a:rPr lang="en-US" dirty="0" smtClean="0"/>
              <a:t>Sensible thing to do when discriminability at category boundaries becomes important</a:t>
            </a:r>
          </a:p>
          <a:p>
            <a:r>
              <a:rPr lang="en-US" dirty="0" smtClean="0"/>
              <a:t>Shouldn’t we have models that can do both?</a:t>
            </a:r>
          </a:p>
          <a:p>
            <a:pPr lvl="1"/>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Bayesian observer model of categorization</a:t>
            </a:r>
            <a:endParaRPr lang="en-GB" dirty="0"/>
          </a:p>
        </p:txBody>
      </p:sp>
      <p:sp>
        <p:nvSpPr>
          <p:cNvPr id="3" name="Content Placeholder 2"/>
          <p:cNvSpPr>
            <a:spLocks noGrp="1"/>
          </p:cNvSpPr>
          <p:nvPr>
            <p:ph idx="1"/>
          </p:nvPr>
        </p:nvSpPr>
        <p:spPr/>
        <p:txBody>
          <a:bodyPr/>
          <a:lstStyle/>
          <a:p>
            <a:r>
              <a:rPr lang="en-US" dirty="0" smtClean="0"/>
              <a:t>Want to predict category label </a:t>
            </a:r>
            <a:r>
              <a:rPr lang="en-US" b="1" dirty="0" smtClean="0"/>
              <a:t>c</a:t>
            </a:r>
            <a:r>
              <a:rPr lang="en-US" dirty="0" smtClean="0"/>
              <a:t> of the </a:t>
            </a:r>
            <a:r>
              <a:rPr lang="en-US" b="1" dirty="0" smtClean="0"/>
              <a:t>N</a:t>
            </a:r>
            <a:r>
              <a:rPr lang="en-US" baseline="30000" dirty="0" smtClean="0"/>
              <a:t>th</a:t>
            </a:r>
            <a:r>
              <a:rPr lang="en-US" dirty="0" smtClean="0"/>
              <a:t> object, given </a:t>
            </a:r>
          </a:p>
          <a:p>
            <a:pPr lvl="1"/>
            <a:r>
              <a:rPr lang="en-US" dirty="0" smtClean="0"/>
              <a:t>All objects seen before and</a:t>
            </a:r>
          </a:p>
          <a:p>
            <a:pPr lvl="1"/>
            <a:r>
              <a:rPr lang="en-US" dirty="0" smtClean="0"/>
              <a:t>Their category labels</a:t>
            </a:r>
          </a:p>
          <a:p>
            <a:r>
              <a:rPr lang="en-US" dirty="0" smtClean="0"/>
              <a:t>Sequential Bayesian update</a:t>
            </a:r>
            <a:endParaRPr lang="en-GB" dirty="0"/>
          </a:p>
        </p:txBody>
      </p:sp>
      <p:pic>
        <p:nvPicPr>
          <p:cNvPr id="4098" name="Picture 2" descr="https://latex.codecogs.com/gif.latex?%5CLARGE%20p%28c_N%20%3D%20j%7Cx_N%2C%20%7B%5Cbf%20x%7D_%7BN-1%7D%2C%20%7B%5Cbf%20c%7D_%7BN-1%7D%29%20%3D%20%5Cfrac%7Bp%28x_N%7Cc_N%20%3D%20j%2C%20%7B%5Cbf%20x%7D_%7BN-1%7D%2C%20%7B%5Cbf%20c%7D_%7BN-1%7D%29p%28c_N%3Dj%7C%7B%5Cbf%20c%7D_%7BN-1%7D%29%7D%7B%5Csum_c%20%7Bp%28x_N%7Cc_N%20%3D%20j%2C%20%7B%5Cbf%20x%7D_%7BN-1%7D%2C%20%7B%5Cbf%20c%7D_%7BN-1%7D%29p%28c_N%3Dj%7C%7B%5Cbf%20c%7D_%7BN-1%7D%29%7D%7D"/>
          <p:cNvPicPr>
            <a:picLocks noChangeAspect="1" noChangeArrowheads="1"/>
          </p:cNvPicPr>
          <p:nvPr/>
        </p:nvPicPr>
        <p:blipFill>
          <a:blip r:embed="rId2" cstate="print"/>
          <a:srcRect/>
          <a:stretch>
            <a:fillRect/>
          </a:stretch>
        </p:blipFill>
        <p:spPr bwMode="auto">
          <a:xfrm>
            <a:off x="9525" y="4419600"/>
            <a:ext cx="9058275" cy="723900"/>
          </a:xfrm>
          <a:prstGeom prst="rect">
            <a:avLst/>
          </a:prstGeom>
          <a:noFill/>
        </p:spPr>
      </p:pic>
      <p:sp>
        <p:nvSpPr>
          <p:cNvPr id="5" name="TextBox 4"/>
          <p:cNvSpPr txBox="1"/>
          <p:nvPr/>
        </p:nvSpPr>
        <p:spPr>
          <a:xfrm>
            <a:off x="609600" y="5638800"/>
            <a:ext cx="7772400" cy="646331"/>
          </a:xfrm>
          <a:prstGeom prst="rect">
            <a:avLst/>
          </a:prstGeom>
          <a:noFill/>
        </p:spPr>
        <p:txBody>
          <a:bodyPr wrap="square" rtlCol="0">
            <a:spAutoFit/>
          </a:bodyPr>
          <a:lstStyle/>
          <a:p>
            <a:r>
              <a:rPr lang="en-US" dirty="0" smtClean="0"/>
              <a:t>Assumption: only category labels influence the prior. Can you think of situations when this would be broken?</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Connection with classic models</a:t>
            </a:r>
            <a:endParaRPr lang="en-GB" dirty="0"/>
          </a:p>
        </p:txBody>
      </p:sp>
      <p:sp>
        <p:nvSpPr>
          <p:cNvPr id="3" name="Content Placeholder 2"/>
          <p:cNvSpPr>
            <a:spLocks noGrp="1"/>
          </p:cNvSpPr>
          <p:nvPr>
            <p:ph idx="1"/>
          </p:nvPr>
        </p:nvSpPr>
        <p:spPr/>
        <p:txBody>
          <a:bodyPr/>
          <a:lstStyle/>
          <a:p>
            <a:r>
              <a:rPr lang="en-US" dirty="0" smtClean="0"/>
              <a:t>Remember the GCM category response calculation?</a:t>
            </a:r>
          </a:p>
          <a:p>
            <a:endParaRPr lang="en-US" dirty="0"/>
          </a:p>
          <a:p>
            <a:endParaRPr lang="en-US" dirty="0" smtClean="0"/>
          </a:p>
          <a:p>
            <a:r>
              <a:rPr lang="en-US" dirty="0" smtClean="0"/>
              <a:t>Look at the numerator of the Bayesian model</a:t>
            </a:r>
            <a:endParaRPr lang="en-GB" dirty="0"/>
          </a:p>
        </p:txBody>
      </p:sp>
      <p:pic>
        <p:nvPicPr>
          <p:cNvPr id="4" name="Picture 4"/>
          <p:cNvPicPr>
            <a:picLocks noChangeAspect="1" noChangeArrowheads="1"/>
          </p:cNvPicPr>
          <p:nvPr/>
        </p:nvPicPr>
        <p:blipFill>
          <a:blip r:embed="rId2" cstate="print"/>
          <a:srcRect/>
          <a:stretch>
            <a:fillRect/>
          </a:stretch>
        </p:blipFill>
        <p:spPr bwMode="auto">
          <a:xfrm>
            <a:off x="2057400" y="2743200"/>
            <a:ext cx="4362450" cy="723900"/>
          </a:xfrm>
          <a:prstGeom prst="rect">
            <a:avLst/>
          </a:prstGeom>
          <a:noFill/>
          <a:ln w="9525">
            <a:noFill/>
            <a:miter lim="800000"/>
            <a:headEnd/>
            <a:tailEnd/>
          </a:ln>
        </p:spPr>
      </p:pic>
      <p:pic>
        <p:nvPicPr>
          <p:cNvPr id="22532" name="Picture 4" descr="https://latex.codecogs.com/gif.latex?%5CLARGE%20p%28x_N%7Cc_N%20%3D%20j%2C%20%7B%5Cbf%20x%7D_%7BN-1%7D%2C%20%7B%5Cbf%20c%7D_%7BN-1%7D%29p%28c_N%3Dj%7C%7B%5Cbf%20c%7D_%7BN-1%7D%29"/>
          <p:cNvPicPr>
            <a:picLocks noChangeAspect="1" noChangeArrowheads="1"/>
          </p:cNvPicPr>
          <p:nvPr/>
        </p:nvPicPr>
        <p:blipFill>
          <a:blip r:embed="rId3" cstate="print"/>
          <a:srcRect/>
          <a:stretch>
            <a:fillRect/>
          </a:stretch>
        </p:blipFill>
        <p:spPr bwMode="auto">
          <a:xfrm>
            <a:off x="1600200" y="4941332"/>
            <a:ext cx="5019675" cy="304800"/>
          </a:xfrm>
          <a:prstGeom prst="rect">
            <a:avLst/>
          </a:prstGeom>
          <a:noFill/>
        </p:spPr>
      </p:pic>
      <p:sp>
        <p:nvSpPr>
          <p:cNvPr id="9" name="Left Brace 8"/>
          <p:cNvSpPr/>
          <p:nvPr/>
        </p:nvSpPr>
        <p:spPr>
          <a:xfrm rot="16200000">
            <a:off x="3086100" y="3836432"/>
            <a:ext cx="152400" cy="31242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0" name="Left Brace 9"/>
          <p:cNvSpPr/>
          <p:nvPr/>
        </p:nvSpPr>
        <p:spPr>
          <a:xfrm rot="5400000" flipV="1">
            <a:off x="5524500" y="3912632"/>
            <a:ext cx="228600" cy="16764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TextBox 10"/>
          <p:cNvSpPr txBox="1"/>
          <p:nvPr/>
        </p:nvSpPr>
        <p:spPr>
          <a:xfrm>
            <a:off x="2590800" y="5474732"/>
            <a:ext cx="1143000" cy="369332"/>
          </a:xfrm>
          <a:prstGeom prst="rect">
            <a:avLst/>
          </a:prstGeom>
          <a:noFill/>
        </p:spPr>
        <p:txBody>
          <a:bodyPr wrap="square" rtlCol="0">
            <a:spAutoFit/>
          </a:bodyPr>
          <a:lstStyle/>
          <a:p>
            <a:r>
              <a:rPr lang="en-US" dirty="0" smtClean="0"/>
              <a:t>Likelihood</a:t>
            </a:r>
            <a:endParaRPr lang="en-GB" dirty="0"/>
          </a:p>
        </p:txBody>
      </p:sp>
      <p:sp>
        <p:nvSpPr>
          <p:cNvPr id="12" name="TextBox 11"/>
          <p:cNvSpPr txBox="1"/>
          <p:nvPr/>
        </p:nvSpPr>
        <p:spPr>
          <a:xfrm>
            <a:off x="5334000" y="4267200"/>
            <a:ext cx="685800" cy="369332"/>
          </a:xfrm>
          <a:prstGeom prst="rect">
            <a:avLst/>
          </a:prstGeom>
          <a:noFill/>
        </p:spPr>
        <p:txBody>
          <a:bodyPr wrap="square" rtlCol="0">
            <a:spAutoFit/>
          </a:bodyPr>
          <a:lstStyle/>
          <a:p>
            <a:r>
              <a:rPr lang="en-US" dirty="0" smtClean="0"/>
              <a:t>Prior</a:t>
            </a:r>
            <a:endParaRPr lang="en-GB" dirty="0"/>
          </a:p>
        </p:txBody>
      </p:sp>
      <p:grpSp>
        <p:nvGrpSpPr>
          <p:cNvPr id="5" name="Group 20"/>
          <p:cNvGrpSpPr/>
          <p:nvPr/>
        </p:nvGrpSpPr>
        <p:grpSpPr>
          <a:xfrm>
            <a:off x="1219200" y="2667000"/>
            <a:ext cx="2590800" cy="1055132"/>
            <a:chOff x="1219200" y="2667000"/>
            <a:chExt cx="2590800" cy="1055132"/>
          </a:xfrm>
        </p:grpSpPr>
        <p:sp>
          <p:nvSpPr>
            <p:cNvPr id="15" name="Oval 14"/>
            <p:cNvSpPr/>
            <p:nvPr/>
          </p:nvSpPr>
          <p:spPr>
            <a:xfrm>
              <a:off x="3276600" y="2667000"/>
              <a:ext cx="533400" cy="533400"/>
            </a:xfrm>
            <a:prstGeom prst="ellipse">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9" name="Straight Arrow Connector 18"/>
            <p:cNvCxnSpPr/>
            <p:nvPr/>
          </p:nvCxnSpPr>
          <p:spPr>
            <a:xfrm flipH="1">
              <a:off x="1828800" y="3048000"/>
              <a:ext cx="1371600" cy="457200"/>
            </a:xfrm>
            <a:prstGeom prst="straightConnector1">
              <a:avLst/>
            </a:prstGeom>
            <a:ln w="3810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219200" y="3352800"/>
              <a:ext cx="762000" cy="369332"/>
            </a:xfrm>
            <a:prstGeom prst="rect">
              <a:avLst/>
            </a:prstGeom>
            <a:noFill/>
          </p:spPr>
          <p:txBody>
            <a:bodyPr wrap="square" rtlCol="0">
              <a:spAutoFit/>
            </a:bodyPr>
            <a:lstStyle/>
            <a:p>
              <a:r>
                <a:rPr lang="en-US" dirty="0" smtClean="0">
                  <a:solidFill>
                    <a:srgbClr val="FF0000"/>
                  </a:solidFill>
                </a:rPr>
                <a:t>Prior</a:t>
              </a:r>
              <a:endParaRPr lang="en-GB" dirty="0">
                <a:solidFill>
                  <a:srgbClr val="FF0000"/>
                </a:solidFill>
              </a:endParaRPr>
            </a:p>
          </p:txBody>
        </p:sp>
      </p:grpSp>
      <p:sp>
        <p:nvSpPr>
          <p:cNvPr id="22" name="Rectangle 21"/>
          <p:cNvSpPr/>
          <p:nvPr/>
        </p:nvSpPr>
        <p:spPr>
          <a:xfrm>
            <a:off x="3733800" y="2667000"/>
            <a:ext cx="2667000" cy="533400"/>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6477000" y="2743200"/>
            <a:ext cx="1219200" cy="381000"/>
          </a:xfrm>
          <a:prstGeom prst="rect">
            <a:avLst/>
          </a:prstGeom>
          <a:noFill/>
        </p:spPr>
        <p:txBody>
          <a:bodyPr wrap="square" rtlCol="0">
            <a:spAutoFit/>
          </a:bodyPr>
          <a:lstStyle/>
          <a:p>
            <a:r>
              <a:rPr lang="en-US" dirty="0" smtClean="0">
                <a:solidFill>
                  <a:schemeClr val="tx2"/>
                </a:solidFill>
              </a:rPr>
              <a:t>Likelihood</a:t>
            </a:r>
            <a:endParaRPr lang="en-GB" dirty="0">
              <a:solidFill>
                <a:schemeClr val="tx2"/>
              </a:solidFill>
            </a:endParaRPr>
          </a:p>
        </p:txBody>
      </p:sp>
      <p:sp>
        <p:nvSpPr>
          <p:cNvPr id="24" name="TextBox 23"/>
          <p:cNvSpPr txBox="1"/>
          <p:nvPr/>
        </p:nvSpPr>
        <p:spPr>
          <a:xfrm>
            <a:off x="1066800" y="6096000"/>
            <a:ext cx="5486400" cy="369332"/>
          </a:xfrm>
          <a:prstGeom prst="rect">
            <a:avLst/>
          </a:prstGeom>
          <a:noFill/>
        </p:spPr>
        <p:txBody>
          <a:bodyPr wrap="square" rtlCol="0">
            <a:spAutoFit/>
          </a:bodyPr>
          <a:lstStyle/>
          <a:p>
            <a:r>
              <a:rPr lang="en-US" dirty="0" smtClean="0"/>
              <a:t>Let’s call this likelihood L</a:t>
            </a:r>
            <a:r>
              <a:rPr lang="en-US" baseline="-25000" dirty="0" smtClean="0"/>
              <a:t>N,j</a:t>
            </a:r>
            <a:endParaRPr lang="en-GB" baseline="-25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 calcmode="lin" valueType="num">
                                      <p:cBhvr additive="base">
                                        <p:cTn id="12" dur="500" fill="hold"/>
                                        <p:tgtEl>
                                          <p:spTgt spid="23"/>
                                        </p:tgtEl>
                                        <p:attrNameLst>
                                          <p:attrName>ppt_x</p:attrName>
                                        </p:attrNameLst>
                                      </p:cBhvr>
                                      <p:tavLst>
                                        <p:tav tm="0">
                                          <p:val>
                                            <p:strVal val="#ppt_x"/>
                                          </p:val>
                                        </p:tav>
                                        <p:tav tm="100000">
                                          <p:val>
                                            <p:strVal val="#ppt_x"/>
                                          </p:val>
                                        </p:tav>
                                      </p:tavLst>
                                    </p:anim>
                                    <p:anim calcmode="lin" valueType="num">
                                      <p:cBhvr additive="base">
                                        <p:cTn id="13" dur="500" fill="hold"/>
                                        <p:tgtEl>
                                          <p:spTgt spid="23"/>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2"/>
                                        </p:tgtEl>
                                        <p:attrNameLst>
                                          <p:attrName>style.visibility</p:attrName>
                                        </p:attrNameLst>
                                      </p:cBhvr>
                                      <p:to>
                                        <p:strVal val="visible"/>
                                      </p:to>
                                    </p:set>
                                    <p:anim calcmode="lin" valueType="num">
                                      <p:cBhvr additive="base">
                                        <p:cTn id="16" dur="500" fill="hold"/>
                                        <p:tgtEl>
                                          <p:spTgt spid="22"/>
                                        </p:tgtEl>
                                        <p:attrNameLst>
                                          <p:attrName>ppt_x</p:attrName>
                                        </p:attrNameLst>
                                      </p:cBhvr>
                                      <p:tavLst>
                                        <p:tav tm="0">
                                          <p:val>
                                            <p:strVal val="#ppt_x"/>
                                          </p:val>
                                        </p:tav>
                                        <p:tav tm="100000">
                                          <p:val>
                                            <p:strVal val="#ppt_x"/>
                                          </p:val>
                                        </p:tav>
                                      </p:tavLst>
                                    </p:anim>
                                    <p:anim calcmode="lin" valueType="num">
                                      <p:cBhvr additive="base">
                                        <p:cTn id="1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 unifying view</a:t>
            </a:r>
            <a:endParaRPr lang="en-GB" dirty="0"/>
          </a:p>
        </p:txBody>
      </p:sp>
      <p:sp>
        <p:nvSpPr>
          <p:cNvPr id="3" name="Content Placeholder 2"/>
          <p:cNvSpPr>
            <a:spLocks noGrp="1"/>
          </p:cNvSpPr>
          <p:nvPr>
            <p:ph idx="1"/>
          </p:nvPr>
        </p:nvSpPr>
        <p:spPr/>
        <p:txBody>
          <a:bodyPr>
            <a:normAutofit fontScale="92500" lnSpcReduction="10000"/>
          </a:bodyPr>
          <a:lstStyle/>
          <a:p>
            <a:r>
              <a:rPr lang="en-US" dirty="0" smtClean="0"/>
              <a:t>In an exemplar model</a:t>
            </a:r>
          </a:p>
          <a:p>
            <a:endParaRPr lang="en-US" dirty="0"/>
          </a:p>
          <a:p>
            <a:endParaRPr lang="en-US" dirty="0" smtClean="0"/>
          </a:p>
          <a:p>
            <a:r>
              <a:rPr lang="en-US" dirty="0" smtClean="0"/>
              <a:t>In a prototype model</a:t>
            </a:r>
          </a:p>
          <a:p>
            <a:endParaRPr lang="en-US" dirty="0"/>
          </a:p>
          <a:p>
            <a:r>
              <a:rPr lang="en-US" dirty="0" smtClean="0"/>
              <a:t>Crucial insight</a:t>
            </a:r>
          </a:p>
          <a:p>
            <a:pPr lvl="1"/>
            <a:r>
              <a:rPr lang="en-US" dirty="0" smtClean="0"/>
              <a:t>Prototype model is a clustering model with one cluster</a:t>
            </a:r>
          </a:p>
          <a:p>
            <a:pPr lvl="1"/>
            <a:r>
              <a:rPr lang="en-US" dirty="0" smtClean="0"/>
              <a:t>Exemplar model is a clustering model with N clusters</a:t>
            </a:r>
          </a:p>
          <a:p>
            <a:pPr>
              <a:buNone/>
            </a:pPr>
            <a:endParaRPr lang="en-US" dirty="0" smtClean="0"/>
          </a:p>
          <a:p>
            <a:pPr>
              <a:buNone/>
            </a:pPr>
            <a:endParaRPr lang="en-GB" dirty="0"/>
          </a:p>
        </p:txBody>
      </p:sp>
      <p:pic>
        <p:nvPicPr>
          <p:cNvPr id="23554" name="Picture 2" descr="https://latex.codecogs.com/gif.latex?%5CLARGE%20L_%7BN%2Cj%7D%20%3D%20%5Csum_%7Bi%7Cc_i%3Dj%7D%7BL_%7BN%2Ci%7D%7D"/>
          <p:cNvPicPr>
            <a:picLocks noChangeAspect="1" noChangeArrowheads="1"/>
          </p:cNvPicPr>
          <p:nvPr/>
        </p:nvPicPr>
        <p:blipFill>
          <a:blip r:embed="rId2" cstate="print"/>
          <a:srcRect/>
          <a:stretch>
            <a:fillRect/>
          </a:stretch>
        </p:blipFill>
        <p:spPr bwMode="auto">
          <a:xfrm>
            <a:off x="3429000" y="2286000"/>
            <a:ext cx="1990725" cy="714375"/>
          </a:xfrm>
          <a:prstGeom prst="rect">
            <a:avLst/>
          </a:prstGeom>
          <a:noFill/>
        </p:spPr>
      </p:pic>
      <p:pic>
        <p:nvPicPr>
          <p:cNvPr id="23556" name="Picture 4" descr="https://latex.codecogs.com/gif.latex?%5CLARGE%20L_%7BN%2Cj%7D%20%3D%20L_%7BN%2Cp_j%7D"/>
          <p:cNvPicPr>
            <a:picLocks noChangeAspect="1" noChangeArrowheads="1"/>
          </p:cNvPicPr>
          <p:nvPr/>
        </p:nvPicPr>
        <p:blipFill>
          <a:blip r:embed="rId3" cstate="print"/>
          <a:srcRect/>
          <a:stretch>
            <a:fillRect/>
          </a:stretch>
        </p:blipFill>
        <p:spPr bwMode="auto">
          <a:xfrm>
            <a:off x="3429000" y="3733800"/>
            <a:ext cx="1524000" cy="333375"/>
          </a:xfrm>
          <a:prstGeom prst="rect">
            <a:avLst/>
          </a:prstGeom>
          <a:noFill/>
        </p:spPr>
      </p:pic>
      <p:sp>
        <p:nvSpPr>
          <p:cNvPr id="6" name="TextBox 5"/>
          <p:cNvSpPr txBox="1"/>
          <p:nvPr/>
        </p:nvSpPr>
        <p:spPr>
          <a:xfrm>
            <a:off x="228600" y="6096000"/>
            <a:ext cx="8534400" cy="369332"/>
          </a:xfrm>
          <a:prstGeom prst="rect">
            <a:avLst/>
          </a:prstGeom>
          <a:noFill/>
        </p:spPr>
        <p:txBody>
          <a:bodyPr wrap="square" rtlCol="0">
            <a:spAutoFit/>
          </a:bodyPr>
          <a:lstStyle/>
          <a:p>
            <a:r>
              <a:rPr lang="en-GB" dirty="0" smtClean="0"/>
              <a:t>https://hekyll.services.adelaide.edu.au/dspace/bitstream/2440/46850/1/hdl_46850.pdf</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8834" name="Rectangle 2"/>
          <p:cNvSpPr>
            <a:spLocks noGrp="1" noChangeArrowheads="1"/>
          </p:cNvSpPr>
          <p:nvPr>
            <p:ph type="title"/>
          </p:nvPr>
        </p:nvSpPr>
        <p:spPr/>
        <p:txBody>
          <a:bodyPr/>
          <a:lstStyle/>
          <a:p>
            <a:r>
              <a:rPr lang="en-GB" dirty="0"/>
              <a:t>Knowledge-based Views</a:t>
            </a:r>
          </a:p>
        </p:txBody>
      </p:sp>
      <p:sp>
        <p:nvSpPr>
          <p:cNvPr id="1528835" name="Rectangle 3"/>
          <p:cNvSpPr>
            <a:spLocks noGrp="1" noChangeArrowheads="1"/>
          </p:cNvSpPr>
          <p:nvPr>
            <p:ph type="body" idx="1"/>
          </p:nvPr>
        </p:nvSpPr>
        <p:spPr/>
        <p:txBody>
          <a:bodyPr/>
          <a:lstStyle/>
          <a:p>
            <a:r>
              <a:rPr lang="en-GB" dirty="0">
                <a:latin typeface="Calibri" pitchFamily="34" charset="0"/>
              </a:rPr>
              <a:t>Murphy (2002, p. 183):</a:t>
            </a:r>
          </a:p>
          <a:p>
            <a:pPr lvl="1"/>
            <a:r>
              <a:rPr lang="en-GB" dirty="0">
                <a:latin typeface="Calibri" pitchFamily="34" charset="0"/>
              </a:rPr>
              <a:t>“Neither prototype nor exemplar models have attempted to account for knowledge effects . . . The problem is that these models start from a kind of </a:t>
            </a:r>
            <a:r>
              <a:rPr lang="en-GB" i="1" dirty="0">
                <a:latin typeface="Calibri" pitchFamily="34" charset="0"/>
              </a:rPr>
              <a:t>tabula rasa </a:t>
            </a:r>
            <a:r>
              <a:rPr lang="en-GB" dirty="0">
                <a:latin typeface="Calibri" pitchFamily="34" charset="0"/>
              </a:rPr>
              <a:t>[blank slate] representation, and concept representations are built up solely by experience with exemplars.”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9860" name="Rectangle 4"/>
          <p:cNvSpPr>
            <a:spLocks noGrp="1" noChangeArrowheads="1"/>
          </p:cNvSpPr>
          <p:nvPr>
            <p:ph type="title"/>
          </p:nvPr>
        </p:nvSpPr>
        <p:spPr/>
        <p:txBody>
          <a:bodyPr>
            <a:normAutofit fontScale="90000"/>
          </a:bodyPr>
          <a:lstStyle/>
          <a:p>
            <a:r>
              <a:rPr lang="en-US"/>
              <a:t>Effect of Knowledge on Concept Learning</a:t>
            </a:r>
          </a:p>
        </p:txBody>
      </p:sp>
      <p:sp>
        <p:nvSpPr>
          <p:cNvPr id="1529867" name="Rectangle 11"/>
          <p:cNvSpPr>
            <a:spLocks noGrp="1" noChangeArrowheads="1"/>
          </p:cNvSpPr>
          <p:nvPr>
            <p:ph type="body" sz="half" idx="2"/>
          </p:nvPr>
        </p:nvSpPr>
        <p:spPr>
          <a:xfrm>
            <a:off x="4648200" y="1600200"/>
            <a:ext cx="4038600" cy="4800600"/>
          </a:xfrm>
        </p:spPr>
        <p:txBody>
          <a:bodyPr/>
          <a:lstStyle/>
          <a:p>
            <a:r>
              <a:rPr lang="en-US" sz="1800"/>
              <a:t>Concept learning experiment involving two categories of children’s drawings</a:t>
            </a:r>
          </a:p>
          <a:p>
            <a:endParaRPr lang="en-US" sz="1800"/>
          </a:p>
          <a:p>
            <a:r>
              <a:rPr lang="en-US" sz="1800"/>
              <a:t>Two learning conditions:</a:t>
            </a:r>
          </a:p>
          <a:p>
            <a:pPr lvl="1"/>
            <a:r>
              <a:rPr lang="en-US" sz="1800"/>
              <a:t>neutral labels for categories (Group 1 vs. Group 2 children)</a:t>
            </a:r>
          </a:p>
          <a:p>
            <a:pPr lvl="1"/>
            <a:r>
              <a:rPr lang="en-US" sz="1800"/>
              <a:t>Category labels induced use of background knowledge: “Creative and non-creative children created category A and B drawings respectively”</a:t>
            </a:r>
          </a:p>
          <a:p>
            <a:endParaRPr lang="en-US" sz="1800"/>
          </a:p>
          <a:p>
            <a:r>
              <a:rPr lang="en-US" sz="1800"/>
              <a:t>Note: same stimuli are used in both conditions  </a:t>
            </a:r>
          </a:p>
        </p:txBody>
      </p:sp>
      <p:pic>
        <p:nvPicPr>
          <p:cNvPr id="1529863" name="Picture 7"/>
          <p:cNvPicPr>
            <a:picLocks noChangeAspect="1" noChangeArrowheads="1"/>
          </p:cNvPicPr>
          <p:nvPr/>
        </p:nvPicPr>
        <p:blipFill>
          <a:blip r:embed="rId3" cstate="print"/>
          <a:srcRect/>
          <a:stretch>
            <a:fillRect/>
          </a:stretch>
        </p:blipFill>
        <p:spPr bwMode="auto">
          <a:xfrm>
            <a:off x="609600" y="1600200"/>
            <a:ext cx="3924300" cy="3521075"/>
          </a:xfrm>
          <a:prstGeom prst="rect">
            <a:avLst/>
          </a:prstGeom>
          <a:noFill/>
          <a:ln w="9525">
            <a:noFill/>
            <a:miter lim="800000"/>
            <a:headEnd/>
            <a:tailEnd/>
          </a:ln>
          <a:effectLst/>
        </p:spPr>
      </p:pic>
      <p:sp>
        <p:nvSpPr>
          <p:cNvPr id="1529864" name="Text Box 8"/>
          <p:cNvSpPr txBox="1">
            <a:spLocks noChangeArrowheads="1"/>
          </p:cNvSpPr>
          <p:nvPr/>
        </p:nvSpPr>
        <p:spPr bwMode="auto">
          <a:xfrm>
            <a:off x="7288213" y="6583363"/>
            <a:ext cx="1855787" cy="274637"/>
          </a:xfrm>
          <a:prstGeom prst="rect">
            <a:avLst/>
          </a:prstGeom>
          <a:noFill/>
          <a:ln w="9525">
            <a:noFill/>
            <a:miter lim="800000"/>
            <a:headEnd/>
            <a:tailEnd/>
          </a:ln>
          <a:effectLst/>
        </p:spPr>
        <p:txBody>
          <a:bodyPr wrap="none">
            <a:spAutoFit/>
          </a:bodyPr>
          <a:lstStyle/>
          <a:p>
            <a:r>
              <a:rPr lang="en-US" sz="1200"/>
              <a:t>Palmeri &amp; Blalock (2000)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2933" name="Picture 5"/>
          <p:cNvPicPr>
            <a:picLocks noChangeAspect="1" noChangeArrowheads="1"/>
          </p:cNvPicPr>
          <p:nvPr/>
        </p:nvPicPr>
        <p:blipFill>
          <a:blip r:embed="rId3" cstate="print"/>
          <a:srcRect/>
          <a:stretch>
            <a:fillRect/>
          </a:stretch>
        </p:blipFill>
        <p:spPr bwMode="auto">
          <a:xfrm>
            <a:off x="838200" y="228600"/>
            <a:ext cx="7040563" cy="4259263"/>
          </a:xfrm>
          <a:prstGeom prst="rect">
            <a:avLst/>
          </a:prstGeom>
          <a:noFill/>
          <a:ln w="9525">
            <a:noFill/>
            <a:miter lim="800000"/>
            <a:headEnd/>
            <a:tailEnd/>
          </a:ln>
          <a:effectLst/>
        </p:spPr>
      </p:pic>
      <p:sp>
        <p:nvSpPr>
          <p:cNvPr id="1532934" name="Text Box 6"/>
          <p:cNvSpPr txBox="1">
            <a:spLocks noChangeArrowheads="1"/>
          </p:cNvSpPr>
          <p:nvPr/>
        </p:nvSpPr>
        <p:spPr bwMode="auto">
          <a:xfrm>
            <a:off x="7288213" y="6583363"/>
            <a:ext cx="1855787" cy="274637"/>
          </a:xfrm>
          <a:prstGeom prst="rect">
            <a:avLst/>
          </a:prstGeom>
          <a:noFill/>
          <a:ln w="9525">
            <a:noFill/>
            <a:miter lim="800000"/>
            <a:headEnd/>
            <a:tailEnd/>
          </a:ln>
          <a:effectLst/>
        </p:spPr>
        <p:txBody>
          <a:bodyPr wrap="none">
            <a:spAutoFit/>
          </a:bodyPr>
          <a:lstStyle/>
          <a:p>
            <a:r>
              <a:rPr lang="en-US" sz="1200"/>
              <a:t>Palmeri &amp; Blalock (2000)</a:t>
            </a:r>
          </a:p>
        </p:txBody>
      </p:sp>
      <p:sp>
        <p:nvSpPr>
          <p:cNvPr id="1532936" name="Rectangle 8"/>
          <p:cNvSpPr>
            <a:spLocks noGrp="1" noChangeArrowheads="1"/>
          </p:cNvSpPr>
          <p:nvPr>
            <p:ph type="body" idx="1"/>
          </p:nvPr>
        </p:nvSpPr>
        <p:spPr>
          <a:xfrm>
            <a:off x="381000" y="4648200"/>
            <a:ext cx="8229600" cy="1706563"/>
          </a:xfrm>
        </p:spPr>
        <p:txBody>
          <a:bodyPr/>
          <a:lstStyle/>
          <a:p>
            <a:pPr>
              <a:lnSpc>
                <a:spcPct val="80000"/>
              </a:lnSpc>
            </a:pPr>
            <a:r>
              <a:rPr lang="en-US" sz="1600"/>
              <a:t>By manipulating the meaningfulness of the labels applied to those categories of drawings, subjects classified new drawings in markedly different ways. E.g., neutral labels led to an emphasis of concrete features. The “creative vs. non-creative” labels led to an emphasis of abstract features</a:t>
            </a:r>
          </a:p>
          <a:p>
            <a:pPr>
              <a:lnSpc>
                <a:spcPct val="80000"/>
              </a:lnSpc>
            </a:pPr>
            <a:endParaRPr lang="en-US" sz="1600"/>
          </a:p>
          <a:p>
            <a:pPr>
              <a:lnSpc>
                <a:spcPct val="80000"/>
              </a:lnSpc>
            </a:pPr>
            <a:r>
              <a:rPr lang="en-US" sz="1600"/>
              <a:t>Background knowledge and empirical information about instances closely interact during category learning</a:t>
            </a:r>
          </a:p>
          <a:p>
            <a:pPr>
              <a:lnSpc>
                <a:spcPct val="80000"/>
              </a:lnSpc>
            </a:pPr>
            <a:endParaRPr lang="en-US" sz="1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Learning an exemplar model from labels</a:t>
            </a:r>
            <a:endParaRPr lang="en-GB" dirty="0"/>
          </a:p>
        </p:txBody>
      </p:sp>
      <p:sp>
        <p:nvSpPr>
          <p:cNvPr id="3" name="Content Placeholder 2"/>
          <p:cNvSpPr>
            <a:spLocks noGrp="1"/>
          </p:cNvSpPr>
          <p:nvPr>
            <p:ph idx="1"/>
          </p:nvPr>
        </p:nvSpPr>
        <p:spPr/>
        <p:txBody>
          <a:bodyPr/>
          <a:lstStyle/>
          <a:p>
            <a:r>
              <a:rPr lang="en-US" dirty="0" smtClean="0"/>
              <a:t>Original GCM model had no learning</a:t>
            </a:r>
          </a:p>
          <a:p>
            <a:pPr lvl="1"/>
            <a:r>
              <a:rPr lang="en-US" dirty="0" smtClean="0"/>
              <a:t>Parameters fit to data </a:t>
            </a:r>
          </a:p>
          <a:p>
            <a:pPr lvl="1"/>
            <a:r>
              <a:rPr lang="en-US" dirty="0" smtClean="0"/>
              <a:t>Basically just a clustering model (unsupervised)</a:t>
            </a:r>
          </a:p>
          <a:p>
            <a:r>
              <a:rPr lang="en-US" dirty="0" smtClean="0"/>
              <a:t>Later models offer learning mechanisms</a:t>
            </a:r>
          </a:p>
          <a:p>
            <a:r>
              <a:rPr lang="en-US" dirty="0" smtClean="0"/>
              <a:t>Kruschke’s ALCOVE model (1992)</a:t>
            </a:r>
          </a:p>
          <a:p>
            <a:pPr lvl="1"/>
            <a:r>
              <a:rPr lang="en-US" dirty="0" smtClean="0"/>
              <a:t>Assumes a supervised learning setting </a:t>
            </a:r>
          </a:p>
          <a:p>
            <a:pPr lvl="1"/>
            <a:r>
              <a:rPr lang="en-US" dirty="0" smtClean="0"/>
              <a:t>Learner predicts categories</a:t>
            </a:r>
          </a:p>
          <a:p>
            <a:pPr lvl="1"/>
            <a:r>
              <a:rPr lang="en-US" dirty="0" smtClean="0"/>
              <a:t>Teacher teaches true category</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Supervised learning in ALCOVE</a:t>
            </a:r>
            <a:endParaRPr lang="en-GB" dirty="0"/>
          </a:p>
        </p:txBody>
      </p:sp>
      <p:sp>
        <p:nvSpPr>
          <p:cNvPr id="3" name="Content Placeholder 2"/>
          <p:cNvSpPr>
            <a:spLocks noGrp="1"/>
          </p:cNvSpPr>
          <p:nvPr>
            <p:ph idx="1"/>
          </p:nvPr>
        </p:nvSpPr>
        <p:spPr/>
        <p:txBody>
          <a:bodyPr>
            <a:normAutofit lnSpcReduction="10000"/>
          </a:bodyPr>
          <a:lstStyle/>
          <a:p>
            <a:r>
              <a:rPr lang="en-US" dirty="0" smtClean="0"/>
              <a:t>Activation of category k given stimulus y</a:t>
            </a:r>
          </a:p>
          <a:p>
            <a:endParaRPr lang="en-US" dirty="0" smtClean="0"/>
          </a:p>
          <a:p>
            <a:endParaRPr lang="en-US" dirty="0" smtClean="0"/>
          </a:p>
          <a:p>
            <a:r>
              <a:rPr lang="en-US" dirty="0" smtClean="0"/>
              <a:t>Training loss function</a:t>
            </a:r>
          </a:p>
          <a:p>
            <a:endParaRPr lang="en-US" dirty="0" smtClean="0"/>
          </a:p>
          <a:p>
            <a:endParaRPr lang="en-US" dirty="0" smtClean="0"/>
          </a:p>
          <a:p>
            <a:r>
              <a:rPr lang="en-US" dirty="0" smtClean="0"/>
              <a:t>Where t is a training label that is 1 if the predicted response is correct and 0 otherwise</a:t>
            </a:r>
            <a:endParaRPr lang="en-GB" dirty="0"/>
          </a:p>
        </p:txBody>
      </p:sp>
      <p:pic>
        <p:nvPicPr>
          <p:cNvPr id="1502210" name="Picture 2"/>
          <p:cNvPicPr>
            <a:picLocks noChangeAspect="1" noChangeArrowheads="1"/>
          </p:cNvPicPr>
          <p:nvPr/>
        </p:nvPicPr>
        <p:blipFill>
          <a:blip r:embed="rId2" cstate="print"/>
          <a:srcRect/>
          <a:stretch>
            <a:fillRect/>
          </a:stretch>
        </p:blipFill>
        <p:spPr bwMode="auto">
          <a:xfrm>
            <a:off x="3276600" y="2286000"/>
            <a:ext cx="2352675" cy="647700"/>
          </a:xfrm>
          <a:prstGeom prst="rect">
            <a:avLst/>
          </a:prstGeom>
          <a:noFill/>
          <a:ln w="9525">
            <a:noFill/>
            <a:miter lim="800000"/>
            <a:headEnd/>
            <a:tailEnd/>
          </a:ln>
        </p:spPr>
      </p:pic>
      <p:pic>
        <p:nvPicPr>
          <p:cNvPr id="1502211" name="Picture 3"/>
          <p:cNvPicPr>
            <a:picLocks noChangeAspect="1" noChangeArrowheads="1"/>
          </p:cNvPicPr>
          <p:nvPr/>
        </p:nvPicPr>
        <p:blipFill>
          <a:blip r:embed="rId3" cstate="print"/>
          <a:srcRect/>
          <a:stretch>
            <a:fillRect/>
          </a:stretch>
        </p:blipFill>
        <p:spPr bwMode="auto">
          <a:xfrm>
            <a:off x="3048000" y="4038600"/>
            <a:ext cx="2209800" cy="65722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Optimization using gradient descent</a:t>
            </a:r>
            <a:endParaRPr lang="en-GB" dirty="0"/>
          </a:p>
        </p:txBody>
      </p:sp>
      <p:sp>
        <p:nvSpPr>
          <p:cNvPr id="3" name="Content Placeholder 2"/>
          <p:cNvSpPr>
            <a:spLocks noGrp="1"/>
          </p:cNvSpPr>
          <p:nvPr>
            <p:ph idx="1"/>
          </p:nvPr>
        </p:nvSpPr>
        <p:spPr/>
        <p:txBody>
          <a:bodyPr>
            <a:normAutofit lnSpcReduction="10000"/>
          </a:bodyPr>
          <a:lstStyle/>
          <a:p>
            <a:r>
              <a:rPr lang="en-US" dirty="0" smtClean="0"/>
              <a:t>All weights and parameters are learned using gradient descent</a:t>
            </a:r>
          </a:p>
          <a:p>
            <a:r>
              <a:rPr lang="en-US" dirty="0" smtClean="0"/>
              <a:t>Weight update</a:t>
            </a:r>
          </a:p>
          <a:p>
            <a:endParaRPr lang="en-US" dirty="0" smtClean="0"/>
          </a:p>
          <a:p>
            <a:r>
              <a:rPr lang="en-US" dirty="0" smtClean="0"/>
              <a:t>Exemplar-wise error</a:t>
            </a:r>
          </a:p>
          <a:p>
            <a:endParaRPr lang="en-US" dirty="0" smtClean="0"/>
          </a:p>
          <a:p>
            <a:endParaRPr lang="en-US" dirty="0" smtClean="0"/>
          </a:p>
          <a:p>
            <a:r>
              <a:rPr lang="en-US" dirty="0" smtClean="0"/>
              <a:t>Attention update</a:t>
            </a:r>
          </a:p>
          <a:p>
            <a:endParaRPr lang="en-GB" dirty="0"/>
          </a:p>
        </p:txBody>
      </p:sp>
      <p:pic>
        <p:nvPicPr>
          <p:cNvPr id="1503234" name="Picture 2"/>
          <p:cNvPicPr>
            <a:picLocks noChangeAspect="1" noChangeArrowheads="1"/>
          </p:cNvPicPr>
          <p:nvPr/>
        </p:nvPicPr>
        <p:blipFill>
          <a:blip r:embed="rId2" cstate="print"/>
          <a:srcRect/>
          <a:stretch>
            <a:fillRect/>
          </a:stretch>
        </p:blipFill>
        <p:spPr bwMode="auto">
          <a:xfrm>
            <a:off x="2495550" y="3143250"/>
            <a:ext cx="3219450" cy="285750"/>
          </a:xfrm>
          <a:prstGeom prst="rect">
            <a:avLst/>
          </a:prstGeom>
          <a:noFill/>
          <a:ln w="9525">
            <a:noFill/>
            <a:miter lim="800000"/>
            <a:headEnd/>
            <a:tailEnd/>
          </a:ln>
        </p:spPr>
      </p:pic>
      <p:pic>
        <p:nvPicPr>
          <p:cNvPr id="1503235" name="Picture 3"/>
          <p:cNvPicPr>
            <a:picLocks noChangeAspect="1" noChangeArrowheads="1"/>
          </p:cNvPicPr>
          <p:nvPr/>
        </p:nvPicPr>
        <p:blipFill>
          <a:blip r:embed="rId3" cstate="print"/>
          <a:srcRect/>
          <a:stretch>
            <a:fillRect/>
          </a:stretch>
        </p:blipFill>
        <p:spPr bwMode="auto">
          <a:xfrm>
            <a:off x="2362200" y="4448175"/>
            <a:ext cx="3381375" cy="657225"/>
          </a:xfrm>
          <a:prstGeom prst="rect">
            <a:avLst/>
          </a:prstGeom>
          <a:noFill/>
          <a:ln w="9525">
            <a:noFill/>
            <a:miter lim="800000"/>
            <a:headEnd/>
            <a:tailEnd/>
          </a:ln>
        </p:spPr>
      </p:pic>
      <p:pic>
        <p:nvPicPr>
          <p:cNvPr id="1503236" name="Picture 4"/>
          <p:cNvPicPr>
            <a:picLocks noChangeAspect="1" noChangeArrowheads="1"/>
          </p:cNvPicPr>
          <p:nvPr/>
        </p:nvPicPr>
        <p:blipFill>
          <a:blip r:embed="rId4" cstate="print"/>
          <a:srcRect/>
          <a:stretch>
            <a:fillRect/>
          </a:stretch>
        </p:blipFill>
        <p:spPr bwMode="auto">
          <a:xfrm>
            <a:off x="2286000" y="5905500"/>
            <a:ext cx="3143250" cy="6477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Variations</a:t>
            </a:r>
            <a:endParaRPr lang="en-GB" dirty="0"/>
          </a:p>
        </p:txBody>
      </p:sp>
      <p:sp>
        <p:nvSpPr>
          <p:cNvPr id="3" name="Content Placeholder 2"/>
          <p:cNvSpPr>
            <a:spLocks noGrp="1"/>
          </p:cNvSpPr>
          <p:nvPr>
            <p:ph idx="1"/>
          </p:nvPr>
        </p:nvSpPr>
        <p:spPr/>
        <p:txBody>
          <a:bodyPr>
            <a:normAutofit fontScale="85000" lnSpcReduction="10000"/>
          </a:bodyPr>
          <a:lstStyle/>
          <a:p>
            <a:r>
              <a:rPr lang="en-US" dirty="0" smtClean="0"/>
              <a:t>GCM-class models assume the presence of interval-scaled psychological distances</a:t>
            </a:r>
          </a:p>
          <a:p>
            <a:r>
              <a:rPr lang="en-US" dirty="0" smtClean="0"/>
              <a:t>Can make different assumptions about similarity function, e.g. categorical instead of continuous scale</a:t>
            </a:r>
          </a:p>
          <a:p>
            <a:pPr lvl="1"/>
            <a:r>
              <a:rPr lang="en-US" dirty="0" smtClean="0"/>
              <a:t># of matches</a:t>
            </a:r>
          </a:p>
          <a:p>
            <a:pPr lvl="1"/>
            <a:r>
              <a:rPr lang="en-US" dirty="0" smtClean="0"/>
              <a:t># of mismatches</a:t>
            </a:r>
          </a:p>
          <a:p>
            <a:pPr lvl="1"/>
            <a:r>
              <a:rPr lang="en-US" dirty="0" smtClean="0"/>
              <a:t># matches - # mismatches</a:t>
            </a:r>
          </a:p>
          <a:p>
            <a:r>
              <a:rPr lang="en-US" dirty="0" smtClean="0"/>
              <a:t>Can make different assumptions about the learning mechanism</a:t>
            </a:r>
          </a:p>
          <a:p>
            <a:pPr lvl="1"/>
            <a:r>
              <a:rPr lang="en-US" dirty="0" smtClean="0"/>
              <a:t>Anderson’s Rational Model of Categorization</a:t>
            </a:r>
          </a:p>
          <a:p>
            <a:pPr lvl="1"/>
            <a:r>
              <a:rPr lang="en-US" dirty="0" smtClean="0"/>
              <a:t>We will see this next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Categories of categorization models</a:t>
            </a:r>
            <a:endParaRPr lang="en-GB" dirty="0"/>
          </a:p>
        </p:txBody>
      </p:sp>
      <p:sp>
        <p:nvSpPr>
          <p:cNvPr id="5" name="Content Placeholder 4"/>
          <p:cNvSpPr>
            <a:spLocks noGrp="1"/>
          </p:cNvSpPr>
          <p:nvPr>
            <p:ph sz="half" idx="1"/>
          </p:nvPr>
        </p:nvSpPr>
        <p:spPr/>
        <p:txBody>
          <a:bodyPr/>
          <a:lstStyle/>
          <a:p>
            <a:r>
              <a:rPr lang="en-US" dirty="0" smtClean="0"/>
              <a:t>Prototype models assume people store singular prototypes</a:t>
            </a:r>
          </a:p>
          <a:p>
            <a:r>
              <a:rPr lang="en-US" dirty="0" smtClean="0"/>
              <a:t>New stimuli are categorized based on distance from psychological distance from prototype</a:t>
            </a:r>
            <a:endParaRPr lang="en-GB" dirty="0"/>
          </a:p>
        </p:txBody>
      </p:sp>
      <p:sp>
        <p:nvSpPr>
          <p:cNvPr id="6" name="Content Placeholder 5"/>
          <p:cNvSpPr>
            <a:spLocks noGrp="1"/>
          </p:cNvSpPr>
          <p:nvPr>
            <p:ph sz="half" idx="2"/>
          </p:nvPr>
        </p:nvSpPr>
        <p:spPr/>
        <p:txBody>
          <a:bodyPr/>
          <a:lstStyle/>
          <a:p>
            <a:r>
              <a:rPr lang="en-US" dirty="0" smtClean="0"/>
              <a:t>Exemplar models assume people store many examples</a:t>
            </a:r>
          </a:p>
          <a:p>
            <a:r>
              <a:rPr lang="en-US" dirty="0" smtClean="0"/>
              <a:t>New stimuli are categorized based on average distance from these exemplars</a:t>
            </a:r>
            <a:endParaRPr lang="en-GB" dirty="0"/>
          </a:p>
        </p:txBody>
      </p:sp>
      <p:sp>
        <p:nvSpPr>
          <p:cNvPr id="7" name="Oval 6"/>
          <p:cNvSpPr/>
          <p:nvPr/>
        </p:nvSpPr>
        <p:spPr>
          <a:xfrm>
            <a:off x="2133600" y="5486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6934200" y="5257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6019800" y="5257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400800" y="5867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p:cNvSpPr/>
          <p:nvPr/>
        </p:nvSpPr>
        <p:spPr>
          <a:xfrm>
            <a:off x="7010400" y="5791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1371600" y="5867400"/>
            <a:ext cx="152400" cy="152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Oval 12"/>
          <p:cNvSpPr/>
          <p:nvPr/>
        </p:nvSpPr>
        <p:spPr>
          <a:xfrm>
            <a:off x="7772400" y="5791200"/>
            <a:ext cx="152400" cy="152400"/>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2362200" y="5410200"/>
            <a:ext cx="1219200" cy="381000"/>
          </a:xfrm>
          <a:prstGeom prst="rect">
            <a:avLst/>
          </a:prstGeom>
          <a:noFill/>
        </p:spPr>
        <p:txBody>
          <a:bodyPr wrap="square" rtlCol="0">
            <a:spAutoFit/>
          </a:bodyPr>
          <a:lstStyle/>
          <a:p>
            <a:r>
              <a:rPr lang="en-US" dirty="0" smtClean="0"/>
              <a:t>Prototype</a:t>
            </a:r>
            <a:endParaRPr lang="en-GB" dirty="0"/>
          </a:p>
        </p:txBody>
      </p:sp>
      <p:sp>
        <p:nvSpPr>
          <p:cNvPr id="15" name="TextBox 14"/>
          <p:cNvSpPr txBox="1"/>
          <p:nvPr/>
        </p:nvSpPr>
        <p:spPr>
          <a:xfrm>
            <a:off x="6019800" y="5410200"/>
            <a:ext cx="1219200" cy="381000"/>
          </a:xfrm>
          <a:prstGeom prst="rect">
            <a:avLst/>
          </a:prstGeom>
          <a:noFill/>
        </p:spPr>
        <p:txBody>
          <a:bodyPr wrap="square" rtlCol="0">
            <a:spAutoFit/>
          </a:bodyPr>
          <a:lstStyle/>
          <a:p>
            <a:r>
              <a:rPr lang="en-US" dirty="0" smtClean="0"/>
              <a:t>Exemplars</a:t>
            </a:r>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1080</Words>
  <Application>Microsoft Office PowerPoint</Application>
  <PresentationFormat>On-screen Show (4:3)</PresentationFormat>
  <Paragraphs>147</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Knowledge-based categorization</vt:lpstr>
      <vt:lpstr>Knowledge-based Views</vt:lpstr>
      <vt:lpstr>Effect of Knowledge on Concept Learning</vt:lpstr>
      <vt:lpstr>Slide 4</vt:lpstr>
      <vt:lpstr>Learning an exemplar model from labels</vt:lpstr>
      <vt:lpstr>Supervised learning in ALCOVE</vt:lpstr>
      <vt:lpstr>Optimization using gradient descent</vt:lpstr>
      <vt:lpstr>Variations</vt:lpstr>
      <vt:lpstr>Categories of categorization models</vt:lpstr>
      <vt:lpstr>What do people do?</vt:lpstr>
      <vt:lpstr>What would a prototype model do?</vt:lpstr>
      <vt:lpstr>What would an exemplar model do?</vt:lpstr>
      <vt:lpstr>What do people actually do?</vt:lpstr>
      <vt:lpstr>Problems</vt:lpstr>
      <vt:lpstr>Reality</vt:lpstr>
      <vt:lpstr>A Bayesian observer model of categorization</vt:lpstr>
      <vt:lpstr>Connection with classic models</vt:lpstr>
      <vt:lpstr>A unifying view</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Knowledge-based categorization</dc:title>
  <dc:creator>nisheeth</dc:creator>
  <cp:lastModifiedBy>nisheeth</cp:lastModifiedBy>
  <cp:revision>1</cp:revision>
  <dcterms:created xsi:type="dcterms:W3CDTF">2022-04-12T02:02:02Z</dcterms:created>
  <dcterms:modified xsi:type="dcterms:W3CDTF">2022-04-12T02:03:33Z</dcterms:modified>
</cp:coreProperties>
</file>