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749A8-675E-4117-964D-3F2401A97C8F}" type="datetimeFigureOut">
              <a:rPr lang="en-GB" smtClean="0"/>
              <a:t>10/03/2022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8C5930-D6F8-4068-A674-13A5E1A5A228}"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0824C4-34A9-4463-A6D1-91693960C1E2}" type="slidenum">
              <a:rPr lang="en-US"/>
              <a:pPr/>
              <a:t>5</a:t>
            </a:fld>
            <a:endParaRPr lang="en-US"/>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B4A7AF-93F2-46A3-9D67-7133280E65B9}" type="slidenum">
              <a:rPr lang="en-US"/>
              <a:pPr/>
              <a:t>16</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xfrm>
            <a:off x="914400" y="4343400"/>
            <a:ext cx="5029200" cy="4114800"/>
          </a:xfrm>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B9A0E-E0AE-47EA-9DA6-5EA3CC6EC86F}" type="slidenum">
              <a:rPr lang="en-US"/>
              <a:pPr/>
              <a:t>17</a:t>
            </a:fld>
            <a:endParaRPr lang="en-US"/>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58DD8-BCBB-4BE8-BB27-ED3FD8C17899}" type="slidenum">
              <a:rPr lang="en-US"/>
              <a:pPr/>
              <a:t>18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7DA86-EE22-4648-914D-6074CB09776E}" type="slidenum">
              <a:rPr lang="en-US"/>
              <a:pPr/>
              <a:t>19</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480DA4-A6F9-4EBA-82BD-4A6F358ED848}" type="slidenum">
              <a:rPr lang="en-US"/>
              <a:pPr/>
              <a:t>6</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6AA43-A978-4518-A661-035DD3580A87}" type="slidenum">
              <a:rPr lang="en-US"/>
              <a:pPr/>
              <a:t>7</a:t>
            </a:fld>
            <a:endParaRPr lang="en-US"/>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1EF78-6D16-444F-ADE1-62DBC28E3125}" type="slidenum">
              <a:rPr lang="en-US"/>
              <a:pPr/>
              <a:t>10</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475DCC-9A36-4C3F-8E17-DD17133A7B12}" type="slidenum">
              <a:rPr lang="en-US"/>
              <a:pPr/>
              <a:t>11</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B38443-03AC-424C-9F84-2ECFB7BECD14}" type="slidenum">
              <a:rPr lang="en-US"/>
              <a:pPr/>
              <a:t>12</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xfrm>
            <a:off x="914400" y="4343400"/>
            <a:ext cx="5029200" cy="4114800"/>
          </a:xfrm>
        </p:spPr>
        <p:txBody>
          <a:bodyPr/>
          <a:lstStyle/>
          <a:p>
            <a:r>
              <a:rPr lang="en-US" altLang="en-US"/>
              <a:t>Hockenbury slides (Schulman)</a:t>
            </a:r>
          </a:p>
          <a:p>
            <a:r>
              <a:rPr lang="en-US" altLang="en-US"/>
              <a:t>key words: forgetting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F23642-9815-4FF5-A3EB-09C896461978}" type="slidenum">
              <a:rPr lang="en-US"/>
              <a:pPr/>
              <a:t>13</a:t>
            </a:fld>
            <a:endParaRPr lang="en-US"/>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489417-129D-4C89-BCDC-DD27C5D55C11}" type="slidenum">
              <a:rPr lang="en-US"/>
              <a:pPr/>
              <a:t>14</a:t>
            </a:fld>
            <a:endParaRPr lang="en-US"/>
          </a:p>
        </p:txBody>
      </p:sp>
      <p:sp>
        <p:nvSpPr>
          <p:cNvPr id="329730" name="Rectangle 2"/>
          <p:cNvSpPr>
            <a:spLocks noGrp="1" noRot="1" noChangeAspect="1"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B532CF-D446-4638-BBF0-DB6C4C8038D6}" type="slidenum">
              <a:rPr lang="en-US"/>
              <a:pPr/>
              <a:t>15</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BE4F116-6D90-4B30-B4D6-7FC6F6564E1B}"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E4F116-6D90-4B30-B4D6-7FC6F6564E1B}"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E4F116-6D90-4B30-B4D6-7FC6F6564E1B}"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918075" y="1905000"/>
            <a:ext cx="3927475" cy="4191000"/>
          </a:xfrm>
        </p:spPr>
        <p:txBody>
          <a:bodyPr/>
          <a:lstStyle/>
          <a:p>
            <a:endParaRPr lang="en-GB"/>
          </a:p>
        </p:txBody>
      </p:sp>
      <p:sp>
        <p:nvSpPr>
          <p:cNvPr id="5" name="Date Placeholder 4"/>
          <p:cNvSpPr>
            <a:spLocks noGrp="1"/>
          </p:cNvSpPr>
          <p:nvPr>
            <p:ph type="dt" sz="half" idx="10"/>
          </p:nvPr>
        </p:nvSpPr>
        <p:spPr>
          <a:xfrm>
            <a:off x="838200" y="6245225"/>
            <a:ext cx="1901825" cy="476250"/>
          </a:xfrm>
        </p:spPr>
        <p:txBody>
          <a:bodyPr/>
          <a:lstStyle>
            <a:lvl1pPr>
              <a:defRPr/>
            </a:lvl1pPr>
          </a:lstStyle>
          <a:p>
            <a:endParaRPr lang="en-US"/>
          </a:p>
        </p:txBody>
      </p:sp>
      <p:sp>
        <p:nvSpPr>
          <p:cNvPr id="6" name="Footer Placeholder 5"/>
          <p:cNvSpPr>
            <a:spLocks noGrp="1"/>
          </p:cNvSpPr>
          <p:nvPr>
            <p:ph type="ftr" sz="quarter" idx="11"/>
          </p:nvPr>
        </p:nvSpPr>
        <p:spPr>
          <a:xfrm>
            <a:off x="34290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937375" y="6245225"/>
            <a:ext cx="1901825" cy="476250"/>
          </a:xfrm>
        </p:spPr>
        <p:txBody>
          <a:bodyPr/>
          <a:lstStyle>
            <a:lvl1pPr>
              <a:defRPr/>
            </a:lvl1pPr>
          </a:lstStyle>
          <a:p>
            <a:fld id="{449C5D09-B7DF-4866-BF92-4769F7557F4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E4F116-6D90-4B30-B4D6-7FC6F6564E1B}"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E4F116-6D90-4B30-B4D6-7FC6F6564E1B}"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BE4F116-6D90-4B30-B4D6-7FC6F6564E1B}" type="datetimeFigureOut">
              <a:rPr lang="en-GB" smtClean="0"/>
              <a:t>10/03/2022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BE4F116-6D90-4B30-B4D6-7FC6F6564E1B}" type="datetimeFigureOut">
              <a:rPr lang="en-GB" smtClean="0"/>
              <a:t>10/03/2022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BE4F116-6D90-4B30-B4D6-7FC6F6564E1B}" type="datetimeFigureOut">
              <a:rPr lang="en-GB" smtClean="0"/>
              <a:t>10/03/2022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4F116-6D90-4B30-B4D6-7FC6F6564E1B}" type="datetimeFigureOut">
              <a:rPr lang="en-GB" smtClean="0"/>
              <a:t>10/03/2022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E4F116-6D90-4B30-B4D6-7FC6F6564E1B}" type="datetimeFigureOut">
              <a:rPr lang="en-GB" smtClean="0"/>
              <a:t>10/03/2022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E4F116-6D90-4B30-B4D6-7FC6F6564E1B}" type="datetimeFigureOut">
              <a:rPr lang="en-GB" smtClean="0"/>
              <a:t>10/03/2022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BBFA42-EC00-4E1E-9434-543C82CB115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4F116-6D90-4B30-B4D6-7FC6F6564E1B}" type="datetimeFigureOut">
              <a:rPr lang="en-GB" smtClean="0"/>
              <a:t>10/03/2022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BFA42-EC00-4E1E-9434-543C82CB115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Models of memory</a:t>
            </a:r>
            <a:endParaRPr lang="en-GB" dirty="0"/>
          </a:p>
        </p:txBody>
      </p:sp>
      <p:sp>
        <p:nvSpPr>
          <p:cNvPr id="3" name="Subtitle 2"/>
          <p:cNvSpPr>
            <a:spLocks noGrp="1"/>
          </p:cNvSpPr>
          <p:nvPr>
            <p:ph type="subTitle" idx="1"/>
          </p:nvPr>
        </p:nvSpPr>
        <p:spPr/>
        <p:txBody>
          <a:bodyPr/>
          <a:lstStyle/>
          <a:p>
            <a:r>
              <a:rPr lang="en-US" dirty="0"/>
              <a:t>CS786</a:t>
            </a:r>
          </a:p>
          <a:p>
            <a:r>
              <a:rPr lang="en-US" dirty="0"/>
              <a:t>March 10</a:t>
            </a:r>
            <a:r>
              <a:rPr lang="en-US" baseline="30000" dirty="0"/>
              <a:t>th</a:t>
            </a:r>
            <a:r>
              <a:rPr lang="en-US" dirty="0"/>
              <a:t>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normAutofit fontScale="90000"/>
          </a:bodyPr>
          <a:lstStyle/>
          <a:p>
            <a:r>
              <a:rPr lang="en-US" dirty="0"/>
              <a:t>Encoding-dependent memory tricks</a:t>
            </a:r>
          </a:p>
        </p:txBody>
      </p:sp>
      <p:sp>
        <p:nvSpPr>
          <p:cNvPr id="257027" name="Rectangle 3"/>
          <p:cNvSpPr>
            <a:spLocks noGrp="1" noChangeArrowheads="1"/>
          </p:cNvSpPr>
          <p:nvPr>
            <p:ph type="body" idx="1"/>
          </p:nvPr>
        </p:nvSpPr>
        <p:spPr>
          <a:xfrm>
            <a:off x="609600" y="2057400"/>
            <a:ext cx="8382000" cy="4191000"/>
          </a:xfrm>
        </p:spPr>
        <p:txBody>
          <a:bodyPr>
            <a:normAutofit lnSpcReduction="10000"/>
          </a:bodyPr>
          <a:lstStyle/>
          <a:p>
            <a:pPr>
              <a:lnSpc>
                <a:spcPct val="95000"/>
              </a:lnSpc>
            </a:pPr>
            <a:r>
              <a:rPr lang="en-US" sz="2800" dirty="0"/>
              <a:t>The</a:t>
            </a:r>
            <a:r>
              <a:rPr lang="en-US" sz="2800" b="1" dirty="0"/>
              <a:t> </a:t>
            </a:r>
            <a:r>
              <a:rPr lang="en-US" sz="2800" i="1" dirty="0"/>
              <a:t>spacing effect </a:t>
            </a:r>
            <a:r>
              <a:rPr lang="en-US" sz="2800" dirty="0"/>
              <a:t>(or distributed study effect) shows that your memory will improve if you study for an exam over an extended time interval rather than just a few days before the exam</a:t>
            </a:r>
          </a:p>
          <a:p>
            <a:pPr lvl="1">
              <a:lnSpc>
                <a:spcPct val="95000"/>
              </a:lnSpc>
            </a:pPr>
            <a:r>
              <a:rPr lang="en-US" sz="2400" dirty="0"/>
              <a:t>Can be because studying in a diverse set of circumstances makes more retrieval cues accessible for encoding</a:t>
            </a:r>
          </a:p>
          <a:p>
            <a:pPr>
              <a:lnSpc>
                <a:spcPct val="95000"/>
              </a:lnSpc>
            </a:pPr>
            <a:r>
              <a:rPr lang="en-US" sz="2800" i="1" dirty="0"/>
              <a:t>Overlearning</a:t>
            </a:r>
            <a:r>
              <a:rPr lang="en-US" sz="2800" dirty="0"/>
              <a:t> is studying material past the point of initial learning, and has been demonstrated to aid in retrieval of that information </a:t>
            </a:r>
          </a:p>
          <a:p>
            <a:pPr lvl="1">
              <a:lnSpc>
                <a:spcPct val="95000"/>
              </a:lnSpc>
            </a:pPr>
            <a:r>
              <a:rPr lang="en-US" sz="2400" dirty="0"/>
              <a:t>Can be because multiple retrieval cues are associated with the same target, aiding retrieval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dirty="0"/>
              <a:t>Measuring memory performance</a:t>
            </a:r>
          </a:p>
        </p:txBody>
      </p:sp>
      <p:sp>
        <p:nvSpPr>
          <p:cNvPr id="228355" name="Rectangle 3"/>
          <p:cNvSpPr>
            <a:spLocks noGrp="1" noChangeArrowheads="1"/>
          </p:cNvSpPr>
          <p:nvPr>
            <p:ph type="body" idx="1"/>
          </p:nvPr>
        </p:nvSpPr>
        <p:spPr>
          <a:xfrm>
            <a:off x="623888" y="1981200"/>
            <a:ext cx="8153400" cy="3886200"/>
          </a:xfrm>
        </p:spPr>
        <p:txBody>
          <a:bodyPr>
            <a:normAutofit fontScale="92500" lnSpcReduction="20000"/>
          </a:bodyPr>
          <a:lstStyle/>
          <a:p>
            <a:pPr>
              <a:lnSpc>
                <a:spcPct val="95000"/>
              </a:lnSpc>
            </a:pPr>
            <a:r>
              <a:rPr lang="en-US" sz="2800" i="1" dirty="0"/>
              <a:t>Recall</a:t>
            </a:r>
            <a:r>
              <a:rPr lang="en-US" sz="2800" b="1" dirty="0"/>
              <a:t> </a:t>
            </a:r>
            <a:r>
              <a:rPr lang="en-US" sz="2800" dirty="0"/>
              <a:t>is a measure of retrieval that requires the reproduction of the information with essentially no retrieval cues</a:t>
            </a:r>
          </a:p>
          <a:p>
            <a:pPr lvl="1">
              <a:lnSpc>
                <a:spcPct val="95000"/>
              </a:lnSpc>
            </a:pPr>
            <a:r>
              <a:rPr lang="en-US" sz="2400" dirty="0"/>
              <a:t>Typical measure = # of items successfully retrieved/# of items on list</a:t>
            </a:r>
          </a:p>
          <a:p>
            <a:pPr>
              <a:lnSpc>
                <a:spcPct val="95000"/>
              </a:lnSpc>
            </a:pPr>
            <a:r>
              <a:rPr lang="en-US" sz="2800" i="1" dirty="0"/>
              <a:t>Recognition</a:t>
            </a:r>
            <a:r>
              <a:rPr lang="en-US" sz="2800" b="1" dirty="0"/>
              <a:t> </a:t>
            </a:r>
            <a:r>
              <a:rPr lang="en-US" sz="2800" dirty="0"/>
              <a:t>is a measure of retrieval that only requires the identification of the information in the presence of retrieval cues</a:t>
            </a:r>
          </a:p>
          <a:p>
            <a:pPr lvl="1">
              <a:lnSpc>
                <a:spcPct val="95000"/>
              </a:lnSpc>
            </a:pPr>
            <a:r>
              <a:rPr lang="en-US" sz="2400" dirty="0"/>
              <a:t>Typical measure = d’ in n-AFC with n-1 non-targets</a:t>
            </a:r>
          </a:p>
          <a:p>
            <a:pPr>
              <a:lnSpc>
                <a:spcPct val="95000"/>
              </a:lnSpc>
            </a:pPr>
            <a:r>
              <a:rPr lang="en-US" sz="2800" i="1" dirty="0"/>
              <a:t>Relearning</a:t>
            </a:r>
            <a:r>
              <a:rPr lang="en-US" sz="2800" dirty="0"/>
              <a:t>, also called the savings method, is a measure of the amount of time saved when learning the information for a second time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a:xfrm>
            <a:off x="685800" y="304800"/>
            <a:ext cx="7772400" cy="1143000"/>
          </a:xfrm>
        </p:spPr>
        <p:txBody>
          <a:bodyPr/>
          <a:lstStyle/>
          <a:p>
            <a:r>
              <a:rPr lang="en-US" altLang="en-US"/>
              <a:t>Why do we forget?</a:t>
            </a:r>
          </a:p>
        </p:txBody>
      </p:sp>
      <p:sp>
        <p:nvSpPr>
          <p:cNvPr id="46083" name="Rectangle 3"/>
          <p:cNvSpPr>
            <a:spLocks noGrp="1" noChangeArrowheads="1"/>
          </p:cNvSpPr>
          <p:nvPr>
            <p:ph type="body" idx="1"/>
          </p:nvPr>
        </p:nvSpPr>
        <p:spPr>
          <a:xfrm>
            <a:off x="6381750" y="2755900"/>
            <a:ext cx="2463800" cy="3113088"/>
          </a:xfrm>
          <a:noFill/>
          <a:ln/>
        </p:spPr>
        <p:txBody>
          <a:bodyPr lIns="92075" tIns="46038" rIns="92075" bIns="46038"/>
          <a:lstStyle/>
          <a:p>
            <a:r>
              <a:rPr lang="en-US" altLang="en-US" sz="3600"/>
              <a:t>Forgetting can occur at any memory stage</a:t>
            </a:r>
          </a:p>
        </p:txBody>
      </p:sp>
      <p:grpSp>
        <p:nvGrpSpPr>
          <p:cNvPr id="2" name="Group 4"/>
          <p:cNvGrpSpPr>
            <a:grpSpLocks/>
          </p:cNvGrpSpPr>
          <p:nvPr/>
        </p:nvGrpSpPr>
        <p:grpSpPr bwMode="auto">
          <a:xfrm>
            <a:off x="533400" y="1752600"/>
            <a:ext cx="3733800" cy="4953000"/>
            <a:chOff x="336" y="1104"/>
            <a:chExt cx="2352" cy="3120"/>
          </a:xfrm>
        </p:grpSpPr>
        <p:sp>
          <p:nvSpPr>
            <p:cNvPr id="46085" name="Rectangle 5"/>
            <p:cNvSpPr>
              <a:spLocks noChangeArrowheads="1"/>
            </p:cNvSpPr>
            <p:nvPr/>
          </p:nvSpPr>
          <p:spPr bwMode="auto">
            <a:xfrm>
              <a:off x="336" y="3552"/>
              <a:ext cx="2352" cy="672"/>
            </a:xfrm>
            <a:prstGeom prst="rect">
              <a:avLst/>
            </a:prstGeom>
            <a:solidFill>
              <a:srgbClr val="33CCCC"/>
            </a:solidFill>
            <a:ln w="12700">
              <a:solidFill>
                <a:schemeClr val="tx1"/>
              </a:solidFill>
              <a:miter lim="800000"/>
              <a:headEnd type="none" w="sm" len="sm"/>
              <a:tailEnd type="none" w="sm" len="sm"/>
            </a:ln>
            <a:effectLst/>
          </p:spPr>
          <p:txBody>
            <a:bodyPr wrap="none" anchor="ctr"/>
            <a:lstStyle/>
            <a:p>
              <a:pPr algn="ctr"/>
              <a:r>
                <a:rPr lang="en-US" altLang="en-US" b="1">
                  <a:solidFill>
                    <a:schemeClr val="bg1"/>
                  </a:solidFill>
                </a:rPr>
                <a:t>Retrieval from long-term memory</a:t>
              </a:r>
            </a:p>
            <a:p>
              <a:pPr algn="ctr"/>
              <a:r>
                <a:rPr lang="en-US" altLang="en-US" sz="1600" b="1">
                  <a:solidFill>
                    <a:schemeClr val="bg1"/>
                  </a:solidFill>
                </a:rPr>
                <a:t>Depending on interference, retrieval </a:t>
              </a:r>
            </a:p>
            <a:p>
              <a:pPr algn="ctr"/>
              <a:r>
                <a:rPr lang="en-US" altLang="en-US" sz="1600" b="1">
                  <a:solidFill>
                    <a:schemeClr val="bg1"/>
                  </a:solidFill>
                </a:rPr>
                <a:t>cues, moods, and motives, some </a:t>
              </a:r>
            </a:p>
            <a:p>
              <a:pPr algn="ctr"/>
              <a:r>
                <a:rPr lang="en-US" altLang="en-US" sz="1600" b="1">
                  <a:solidFill>
                    <a:schemeClr val="bg1"/>
                  </a:solidFill>
                </a:rPr>
                <a:t>things get retrieved, some don’t</a:t>
              </a:r>
              <a:endParaRPr lang="en-US" altLang="en-US" sz="2400">
                <a:solidFill>
                  <a:schemeClr val="bg1"/>
                </a:solidFill>
              </a:endParaRPr>
            </a:p>
          </p:txBody>
        </p:sp>
        <p:sp>
          <p:nvSpPr>
            <p:cNvPr id="46086" name="Rectangle 6"/>
            <p:cNvSpPr>
              <a:spLocks noChangeArrowheads="1"/>
            </p:cNvSpPr>
            <p:nvPr/>
          </p:nvSpPr>
          <p:spPr bwMode="auto">
            <a:xfrm>
              <a:off x="336" y="2736"/>
              <a:ext cx="2352" cy="672"/>
            </a:xfrm>
            <a:prstGeom prst="rect">
              <a:avLst/>
            </a:prstGeom>
            <a:solidFill>
              <a:srgbClr val="33CCCC"/>
            </a:solidFill>
            <a:ln w="12700">
              <a:solidFill>
                <a:schemeClr val="tx1"/>
              </a:solidFill>
              <a:miter lim="800000"/>
              <a:headEnd type="none" w="sm" len="sm"/>
              <a:tailEnd type="none" w="sm" len="sm"/>
            </a:ln>
            <a:effectLst/>
          </p:spPr>
          <p:txBody>
            <a:bodyPr wrap="none" anchor="ctr"/>
            <a:lstStyle/>
            <a:p>
              <a:pPr algn="ctr"/>
              <a:r>
                <a:rPr lang="en-US" altLang="en-US" b="1">
                  <a:solidFill>
                    <a:schemeClr val="bg1"/>
                  </a:solidFill>
                </a:rPr>
                <a:t>Long-term storage</a:t>
              </a:r>
            </a:p>
            <a:p>
              <a:pPr algn="ctr"/>
              <a:r>
                <a:rPr lang="en-US" altLang="en-US" sz="1600" b="1">
                  <a:solidFill>
                    <a:schemeClr val="bg1"/>
                  </a:solidFill>
                </a:rPr>
                <a:t>Some items are altered or lost</a:t>
              </a:r>
            </a:p>
          </p:txBody>
        </p:sp>
        <p:sp>
          <p:nvSpPr>
            <p:cNvPr id="46087" name="Rectangle 7"/>
            <p:cNvSpPr>
              <a:spLocks noChangeArrowheads="1"/>
            </p:cNvSpPr>
            <p:nvPr/>
          </p:nvSpPr>
          <p:spPr bwMode="auto">
            <a:xfrm>
              <a:off x="336" y="1920"/>
              <a:ext cx="2352" cy="672"/>
            </a:xfrm>
            <a:prstGeom prst="rect">
              <a:avLst/>
            </a:prstGeom>
            <a:solidFill>
              <a:srgbClr val="33CCCC"/>
            </a:solidFill>
            <a:ln w="12700">
              <a:solidFill>
                <a:schemeClr val="tx1"/>
              </a:solidFill>
              <a:miter lim="800000"/>
              <a:headEnd type="none" w="sm" len="sm"/>
              <a:tailEnd type="none" w="sm" len="sm"/>
            </a:ln>
            <a:effectLst/>
          </p:spPr>
          <p:txBody>
            <a:bodyPr wrap="none" anchor="ctr"/>
            <a:lstStyle/>
            <a:p>
              <a:pPr algn="ctr"/>
              <a:r>
                <a:rPr lang="en-US" altLang="en-US" b="1">
                  <a:solidFill>
                    <a:schemeClr val="bg1"/>
                  </a:solidFill>
                </a:rPr>
                <a:t>Short-term memory</a:t>
              </a:r>
            </a:p>
            <a:p>
              <a:pPr algn="ctr"/>
              <a:r>
                <a:rPr lang="en-US" altLang="en-US" sz="1600" b="1">
                  <a:solidFill>
                    <a:schemeClr val="bg1"/>
                  </a:solidFill>
                </a:rPr>
                <a:t>A few items are both noticed </a:t>
              </a:r>
            </a:p>
            <a:p>
              <a:pPr algn="ctr"/>
              <a:r>
                <a:rPr lang="en-US" altLang="en-US" sz="1600" b="1">
                  <a:solidFill>
                    <a:schemeClr val="bg1"/>
                  </a:solidFill>
                </a:rPr>
                <a:t>and encoded</a:t>
              </a:r>
            </a:p>
          </p:txBody>
        </p:sp>
        <p:sp>
          <p:nvSpPr>
            <p:cNvPr id="46088" name="Rectangle 8"/>
            <p:cNvSpPr>
              <a:spLocks noChangeArrowheads="1"/>
            </p:cNvSpPr>
            <p:nvPr/>
          </p:nvSpPr>
          <p:spPr bwMode="auto">
            <a:xfrm>
              <a:off x="336" y="1104"/>
              <a:ext cx="2352" cy="672"/>
            </a:xfrm>
            <a:prstGeom prst="rect">
              <a:avLst/>
            </a:prstGeom>
            <a:solidFill>
              <a:srgbClr val="33CCCC"/>
            </a:solidFill>
            <a:ln w="12700">
              <a:solidFill>
                <a:schemeClr val="tx1"/>
              </a:solidFill>
              <a:miter lim="800000"/>
              <a:headEnd type="none" w="sm" len="sm"/>
              <a:tailEnd type="none" w="sm" len="sm"/>
            </a:ln>
            <a:effectLst/>
          </p:spPr>
          <p:txBody>
            <a:bodyPr wrap="none" anchor="ctr"/>
            <a:lstStyle/>
            <a:p>
              <a:pPr algn="ctr"/>
              <a:r>
                <a:rPr lang="en-US" altLang="en-US" b="1">
                  <a:solidFill>
                    <a:schemeClr val="bg1"/>
                  </a:solidFill>
                </a:rPr>
                <a:t>Sensory memory</a:t>
              </a:r>
            </a:p>
            <a:p>
              <a:pPr algn="ctr"/>
              <a:r>
                <a:rPr lang="en-US" altLang="en-US" sz="1600" b="1">
                  <a:solidFill>
                    <a:schemeClr val="bg1"/>
                  </a:solidFill>
                </a:rPr>
                <a:t>The senses momentarily register</a:t>
              </a:r>
            </a:p>
            <a:p>
              <a:pPr algn="ctr"/>
              <a:r>
                <a:rPr lang="en-US" altLang="en-US" sz="1600" b="1">
                  <a:solidFill>
                    <a:schemeClr val="bg1"/>
                  </a:solidFill>
                </a:rPr>
                <a:t>amazing detail</a:t>
              </a:r>
            </a:p>
          </p:txBody>
        </p:sp>
        <p:sp>
          <p:nvSpPr>
            <p:cNvPr id="46089" name="AutoShape 9"/>
            <p:cNvSpPr>
              <a:spLocks noChangeArrowheads="1"/>
            </p:cNvSpPr>
            <p:nvPr/>
          </p:nvSpPr>
          <p:spPr bwMode="auto">
            <a:xfrm>
              <a:off x="1416" y="3360"/>
              <a:ext cx="168" cy="256"/>
            </a:xfrm>
            <a:prstGeom prst="downArrow">
              <a:avLst>
                <a:gd name="adj1" fmla="val 50000"/>
                <a:gd name="adj2" fmla="val 38095"/>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sp>
          <p:nvSpPr>
            <p:cNvPr id="46090" name="AutoShape 10"/>
            <p:cNvSpPr>
              <a:spLocks noChangeArrowheads="1"/>
            </p:cNvSpPr>
            <p:nvPr/>
          </p:nvSpPr>
          <p:spPr bwMode="auto">
            <a:xfrm>
              <a:off x="1416" y="2544"/>
              <a:ext cx="168" cy="256"/>
            </a:xfrm>
            <a:prstGeom prst="downArrow">
              <a:avLst>
                <a:gd name="adj1" fmla="val 50000"/>
                <a:gd name="adj2" fmla="val 38095"/>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sp>
          <p:nvSpPr>
            <p:cNvPr id="46091" name="AutoShape 11"/>
            <p:cNvSpPr>
              <a:spLocks noChangeArrowheads="1"/>
            </p:cNvSpPr>
            <p:nvPr/>
          </p:nvSpPr>
          <p:spPr bwMode="auto">
            <a:xfrm>
              <a:off x="1416" y="1728"/>
              <a:ext cx="168" cy="256"/>
            </a:xfrm>
            <a:prstGeom prst="downArrow">
              <a:avLst>
                <a:gd name="adj1" fmla="val 50000"/>
                <a:gd name="adj2" fmla="val 38095"/>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grpSp>
      <p:grpSp>
        <p:nvGrpSpPr>
          <p:cNvPr id="3" name="Group 12"/>
          <p:cNvGrpSpPr>
            <a:grpSpLocks/>
          </p:cNvGrpSpPr>
          <p:nvPr/>
        </p:nvGrpSpPr>
        <p:grpSpPr bwMode="auto">
          <a:xfrm>
            <a:off x="4800600" y="1828800"/>
            <a:ext cx="1295400" cy="4800600"/>
            <a:chOff x="3024" y="1152"/>
            <a:chExt cx="816" cy="3024"/>
          </a:xfrm>
        </p:grpSpPr>
        <p:sp>
          <p:nvSpPr>
            <p:cNvPr id="46093" name="Oval 13"/>
            <p:cNvSpPr>
              <a:spLocks noChangeArrowheads="1"/>
            </p:cNvSpPr>
            <p:nvPr/>
          </p:nvSpPr>
          <p:spPr bwMode="auto">
            <a:xfrm>
              <a:off x="3024" y="1968"/>
              <a:ext cx="816" cy="576"/>
            </a:xfrm>
            <a:prstGeom prst="ellipse">
              <a:avLst/>
            </a:prstGeom>
            <a:solidFill>
              <a:srgbClr val="CCFFFF"/>
            </a:solidFill>
            <a:ln w="12700">
              <a:solidFill>
                <a:srgbClr val="33CCCC"/>
              </a:solidFill>
              <a:round/>
              <a:headEnd type="none" w="sm" len="sm"/>
              <a:tailEnd type="none" w="sm" len="sm"/>
            </a:ln>
            <a:effectLst/>
          </p:spPr>
          <p:txBody>
            <a:bodyPr wrap="none" anchor="ctr"/>
            <a:lstStyle/>
            <a:p>
              <a:endParaRPr lang="en-GB"/>
            </a:p>
          </p:txBody>
        </p:sp>
        <p:sp>
          <p:nvSpPr>
            <p:cNvPr id="46094" name="Oval 14"/>
            <p:cNvSpPr>
              <a:spLocks noChangeArrowheads="1"/>
            </p:cNvSpPr>
            <p:nvPr/>
          </p:nvSpPr>
          <p:spPr bwMode="auto">
            <a:xfrm>
              <a:off x="3024" y="1152"/>
              <a:ext cx="816" cy="576"/>
            </a:xfrm>
            <a:prstGeom prst="ellipse">
              <a:avLst/>
            </a:prstGeom>
            <a:solidFill>
              <a:srgbClr val="CCFFFF"/>
            </a:solidFill>
            <a:ln w="12700">
              <a:solidFill>
                <a:srgbClr val="33CCCC"/>
              </a:solidFill>
              <a:round/>
              <a:headEnd type="none" w="sm" len="sm"/>
              <a:tailEnd type="none" w="sm" len="sm"/>
            </a:ln>
            <a:effectLst/>
          </p:spPr>
          <p:txBody>
            <a:bodyPr wrap="none" anchor="ctr"/>
            <a:lstStyle/>
            <a:p>
              <a:endParaRPr lang="en-GB"/>
            </a:p>
          </p:txBody>
        </p:sp>
        <p:sp>
          <p:nvSpPr>
            <p:cNvPr id="46095" name="Oval 15"/>
            <p:cNvSpPr>
              <a:spLocks noChangeArrowheads="1"/>
            </p:cNvSpPr>
            <p:nvPr/>
          </p:nvSpPr>
          <p:spPr bwMode="auto">
            <a:xfrm>
              <a:off x="3024" y="2784"/>
              <a:ext cx="816" cy="576"/>
            </a:xfrm>
            <a:prstGeom prst="ellipse">
              <a:avLst/>
            </a:prstGeom>
            <a:solidFill>
              <a:srgbClr val="CCFFFF"/>
            </a:solidFill>
            <a:ln w="12700">
              <a:solidFill>
                <a:srgbClr val="33CCCC"/>
              </a:solidFill>
              <a:round/>
              <a:headEnd type="none" w="sm" len="sm"/>
              <a:tailEnd type="none" w="sm" len="sm"/>
            </a:ln>
            <a:effectLst/>
          </p:spPr>
          <p:txBody>
            <a:bodyPr wrap="none" anchor="ctr"/>
            <a:lstStyle/>
            <a:p>
              <a:endParaRPr lang="en-GB"/>
            </a:p>
          </p:txBody>
        </p:sp>
        <p:sp>
          <p:nvSpPr>
            <p:cNvPr id="46096" name="Oval 16"/>
            <p:cNvSpPr>
              <a:spLocks noChangeArrowheads="1"/>
            </p:cNvSpPr>
            <p:nvPr/>
          </p:nvSpPr>
          <p:spPr bwMode="auto">
            <a:xfrm>
              <a:off x="3024" y="3600"/>
              <a:ext cx="816" cy="576"/>
            </a:xfrm>
            <a:prstGeom prst="ellipse">
              <a:avLst/>
            </a:prstGeom>
            <a:solidFill>
              <a:srgbClr val="CCFFFF"/>
            </a:solidFill>
            <a:ln w="12700">
              <a:solidFill>
                <a:srgbClr val="33CCCC"/>
              </a:solidFill>
              <a:round/>
              <a:headEnd type="none" w="sm" len="sm"/>
              <a:tailEnd type="none" w="sm" len="sm"/>
            </a:ln>
            <a:effectLst/>
          </p:spPr>
          <p:txBody>
            <a:bodyPr wrap="none" anchor="ctr"/>
            <a:lstStyle/>
            <a:p>
              <a:endParaRPr lang="en-GB"/>
            </a:p>
          </p:txBody>
        </p:sp>
        <p:grpSp>
          <p:nvGrpSpPr>
            <p:cNvPr id="4" name="Group 17"/>
            <p:cNvGrpSpPr>
              <a:grpSpLocks/>
            </p:cNvGrpSpPr>
            <p:nvPr/>
          </p:nvGrpSpPr>
          <p:grpSpPr bwMode="auto">
            <a:xfrm>
              <a:off x="3072" y="1168"/>
              <a:ext cx="720" cy="544"/>
              <a:chOff x="3072" y="1216"/>
              <a:chExt cx="720" cy="544"/>
            </a:xfrm>
          </p:grpSpPr>
          <p:sp>
            <p:nvSpPr>
              <p:cNvPr id="46098" name="AutoShape 18"/>
              <p:cNvSpPr>
                <a:spLocks noChangeArrowheads="1"/>
              </p:cNvSpPr>
              <p:nvPr/>
            </p:nvSpPr>
            <p:spPr bwMode="auto">
              <a:xfrm>
                <a:off x="3168" y="129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099" name="AutoShape 19"/>
              <p:cNvSpPr>
                <a:spLocks noChangeArrowheads="1"/>
              </p:cNvSpPr>
              <p:nvPr/>
            </p:nvSpPr>
            <p:spPr bwMode="auto">
              <a:xfrm>
                <a:off x="3264" y="139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0" name="AutoShape 20"/>
              <p:cNvSpPr>
                <a:spLocks noChangeArrowheads="1"/>
              </p:cNvSpPr>
              <p:nvPr/>
            </p:nvSpPr>
            <p:spPr bwMode="auto">
              <a:xfrm>
                <a:off x="3352" y="149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1" name="AutoShape 21"/>
              <p:cNvSpPr>
                <a:spLocks noChangeArrowheads="1"/>
              </p:cNvSpPr>
              <p:nvPr/>
            </p:nvSpPr>
            <p:spPr bwMode="auto">
              <a:xfrm>
                <a:off x="3456" y="158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2" name="AutoShape 22"/>
              <p:cNvSpPr>
                <a:spLocks noChangeArrowheads="1"/>
              </p:cNvSpPr>
              <p:nvPr/>
            </p:nvSpPr>
            <p:spPr bwMode="auto">
              <a:xfrm>
                <a:off x="3552" y="168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3" name="AutoShape 23"/>
              <p:cNvSpPr>
                <a:spLocks noChangeArrowheads="1"/>
              </p:cNvSpPr>
              <p:nvPr/>
            </p:nvSpPr>
            <p:spPr bwMode="auto">
              <a:xfrm>
                <a:off x="3360" y="129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4" name="AutoShape 24"/>
              <p:cNvSpPr>
                <a:spLocks noChangeArrowheads="1"/>
              </p:cNvSpPr>
              <p:nvPr/>
            </p:nvSpPr>
            <p:spPr bwMode="auto">
              <a:xfrm>
                <a:off x="3456" y="139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5" name="AutoShape 25"/>
              <p:cNvSpPr>
                <a:spLocks noChangeArrowheads="1"/>
              </p:cNvSpPr>
              <p:nvPr/>
            </p:nvSpPr>
            <p:spPr bwMode="auto">
              <a:xfrm>
                <a:off x="3552" y="148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6" name="AutoShape 26"/>
              <p:cNvSpPr>
                <a:spLocks noChangeArrowheads="1"/>
              </p:cNvSpPr>
              <p:nvPr/>
            </p:nvSpPr>
            <p:spPr bwMode="auto">
              <a:xfrm>
                <a:off x="3648" y="158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7" name="AutoShape 27"/>
              <p:cNvSpPr>
                <a:spLocks noChangeArrowheads="1"/>
              </p:cNvSpPr>
              <p:nvPr/>
            </p:nvSpPr>
            <p:spPr bwMode="auto">
              <a:xfrm>
                <a:off x="3072" y="139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8" name="AutoShape 28"/>
              <p:cNvSpPr>
                <a:spLocks noChangeArrowheads="1"/>
              </p:cNvSpPr>
              <p:nvPr/>
            </p:nvSpPr>
            <p:spPr bwMode="auto">
              <a:xfrm>
                <a:off x="3168" y="144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09" name="AutoShape 29"/>
              <p:cNvSpPr>
                <a:spLocks noChangeArrowheads="1"/>
              </p:cNvSpPr>
              <p:nvPr/>
            </p:nvSpPr>
            <p:spPr bwMode="auto">
              <a:xfrm>
                <a:off x="3072" y="148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0" name="AutoShape 30"/>
              <p:cNvSpPr>
                <a:spLocks noChangeArrowheads="1"/>
              </p:cNvSpPr>
              <p:nvPr/>
            </p:nvSpPr>
            <p:spPr bwMode="auto">
              <a:xfrm>
                <a:off x="3136" y="1544"/>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11" name="AutoShape 31"/>
              <p:cNvSpPr>
                <a:spLocks noChangeArrowheads="1"/>
              </p:cNvSpPr>
              <p:nvPr/>
            </p:nvSpPr>
            <p:spPr bwMode="auto">
              <a:xfrm>
                <a:off x="3408" y="1216"/>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12" name="AutoShape 32"/>
              <p:cNvSpPr>
                <a:spLocks noChangeArrowheads="1"/>
              </p:cNvSpPr>
              <p:nvPr/>
            </p:nvSpPr>
            <p:spPr bwMode="auto">
              <a:xfrm>
                <a:off x="3552" y="134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3" name="AutoShape 33"/>
              <p:cNvSpPr>
                <a:spLocks noChangeArrowheads="1"/>
              </p:cNvSpPr>
              <p:nvPr/>
            </p:nvSpPr>
            <p:spPr bwMode="auto">
              <a:xfrm>
                <a:off x="3648" y="144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4" name="AutoShape 34"/>
              <p:cNvSpPr>
                <a:spLocks noChangeArrowheads="1"/>
              </p:cNvSpPr>
              <p:nvPr/>
            </p:nvSpPr>
            <p:spPr bwMode="auto">
              <a:xfrm>
                <a:off x="3696" y="153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5" name="AutoShape 35"/>
              <p:cNvSpPr>
                <a:spLocks noChangeArrowheads="1"/>
              </p:cNvSpPr>
              <p:nvPr/>
            </p:nvSpPr>
            <p:spPr bwMode="auto">
              <a:xfrm>
                <a:off x="3264" y="153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6" name="AutoShape 36"/>
              <p:cNvSpPr>
                <a:spLocks noChangeArrowheads="1"/>
              </p:cNvSpPr>
              <p:nvPr/>
            </p:nvSpPr>
            <p:spPr bwMode="auto">
              <a:xfrm>
                <a:off x="3360" y="163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7" name="AutoShape 37"/>
              <p:cNvSpPr>
                <a:spLocks noChangeArrowheads="1"/>
              </p:cNvSpPr>
              <p:nvPr/>
            </p:nvSpPr>
            <p:spPr bwMode="auto">
              <a:xfrm>
                <a:off x="3264" y="1632"/>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18" name="AutoShape 38"/>
              <p:cNvSpPr>
                <a:spLocks noChangeArrowheads="1"/>
              </p:cNvSpPr>
              <p:nvPr/>
            </p:nvSpPr>
            <p:spPr bwMode="auto">
              <a:xfrm>
                <a:off x="3264" y="124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19" name="AutoShape 39"/>
              <p:cNvSpPr>
                <a:spLocks noChangeArrowheads="1"/>
              </p:cNvSpPr>
              <p:nvPr/>
            </p:nvSpPr>
            <p:spPr bwMode="auto">
              <a:xfrm>
                <a:off x="3376" y="140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0" name="AutoShape 40"/>
              <p:cNvSpPr>
                <a:spLocks noChangeArrowheads="1"/>
              </p:cNvSpPr>
              <p:nvPr/>
            </p:nvSpPr>
            <p:spPr bwMode="auto">
              <a:xfrm>
                <a:off x="3552" y="124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1" name="AutoShape 41"/>
              <p:cNvSpPr>
                <a:spLocks noChangeArrowheads="1"/>
              </p:cNvSpPr>
              <p:nvPr/>
            </p:nvSpPr>
            <p:spPr bwMode="auto">
              <a:xfrm>
                <a:off x="3648" y="134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2" name="AutoShape 42"/>
              <p:cNvSpPr>
                <a:spLocks noChangeArrowheads="1"/>
              </p:cNvSpPr>
              <p:nvPr/>
            </p:nvSpPr>
            <p:spPr bwMode="auto">
              <a:xfrm>
                <a:off x="3744" y="144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3" name="AutoShape 43"/>
              <p:cNvSpPr>
                <a:spLocks noChangeArrowheads="1"/>
              </p:cNvSpPr>
              <p:nvPr/>
            </p:nvSpPr>
            <p:spPr bwMode="auto">
              <a:xfrm>
                <a:off x="3456" y="148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4" name="AutoShape 44"/>
              <p:cNvSpPr>
                <a:spLocks noChangeArrowheads="1"/>
              </p:cNvSpPr>
              <p:nvPr/>
            </p:nvSpPr>
            <p:spPr bwMode="auto">
              <a:xfrm>
                <a:off x="3456" y="168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5" name="AutoShape 45"/>
              <p:cNvSpPr>
                <a:spLocks noChangeArrowheads="1"/>
              </p:cNvSpPr>
              <p:nvPr/>
            </p:nvSpPr>
            <p:spPr bwMode="auto">
              <a:xfrm>
                <a:off x="3168" y="163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6" name="AutoShape 46"/>
              <p:cNvSpPr>
                <a:spLocks noChangeArrowheads="1"/>
              </p:cNvSpPr>
              <p:nvPr/>
            </p:nvSpPr>
            <p:spPr bwMode="auto">
              <a:xfrm>
                <a:off x="3552" y="158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7" name="AutoShape 47"/>
              <p:cNvSpPr>
                <a:spLocks noChangeArrowheads="1"/>
              </p:cNvSpPr>
              <p:nvPr/>
            </p:nvSpPr>
            <p:spPr bwMode="auto">
              <a:xfrm>
                <a:off x="3280" y="145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28" name="AutoShape 48"/>
              <p:cNvSpPr>
                <a:spLocks noChangeArrowheads="1"/>
              </p:cNvSpPr>
              <p:nvPr/>
            </p:nvSpPr>
            <p:spPr bwMode="auto">
              <a:xfrm>
                <a:off x="3648" y="1632"/>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29" name="AutoShape 49"/>
              <p:cNvSpPr>
                <a:spLocks noChangeArrowheads="1"/>
              </p:cNvSpPr>
              <p:nvPr/>
            </p:nvSpPr>
            <p:spPr bwMode="auto">
              <a:xfrm>
                <a:off x="3736" y="136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0" name="AutoShape 50"/>
              <p:cNvSpPr>
                <a:spLocks noChangeArrowheads="1"/>
              </p:cNvSpPr>
              <p:nvPr/>
            </p:nvSpPr>
            <p:spPr bwMode="auto">
              <a:xfrm>
                <a:off x="3368" y="171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1" name="AutoShape 51"/>
              <p:cNvSpPr>
                <a:spLocks noChangeArrowheads="1"/>
              </p:cNvSpPr>
              <p:nvPr/>
            </p:nvSpPr>
            <p:spPr bwMode="auto">
              <a:xfrm>
                <a:off x="3456" y="129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2" name="AutoShape 52"/>
              <p:cNvSpPr>
                <a:spLocks noChangeArrowheads="1"/>
              </p:cNvSpPr>
              <p:nvPr/>
            </p:nvSpPr>
            <p:spPr bwMode="auto">
              <a:xfrm>
                <a:off x="3184" y="136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3" name="AutoShape 53"/>
              <p:cNvSpPr>
                <a:spLocks noChangeArrowheads="1"/>
              </p:cNvSpPr>
              <p:nvPr/>
            </p:nvSpPr>
            <p:spPr bwMode="auto">
              <a:xfrm>
                <a:off x="3320" y="134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grpSp>
        <p:sp>
          <p:nvSpPr>
            <p:cNvPr id="46134" name="AutoShape 54"/>
            <p:cNvSpPr>
              <a:spLocks noChangeArrowheads="1"/>
            </p:cNvSpPr>
            <p:nvPr/>
          </p:nvSpPr>
          <p:spPr bwMode="auto">
            <a:xfrm>
              <a:off x="3552" y="326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5" name="AutoShape 55"/>
            <p:cNvSpPr>
              <a:spLocks noChangeArrowheads="1"/>
            </p:cNvSpPr>
            <p:nvPr/>
          </p:nvSpPr>
          <p:spPr bwMode="auto">
            <a:xfrm>
              <a:off x="3552" y="297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6" name="AutoShape 56"/>
            <p:cNvSpPr>
              <a:spLocks noChangeArrowheads="1"/>
            </p:cNvSpPr>
            <p:nvPr/>
          </p:nvSpPr>
          <p:spPr bwMode="auto">
            <a:xfrm>
              <a:off x="3072" y="307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7" name="AutoShape 57"/>
            <p:cNvSpPr>
              <a:spLocks noChangeArrowheads="1"/>
            </p:cNvSpPr>
            <p:nvPr/>
          </p:nvSpPr>
          <p:spPr bwMode="auto">
            <a:xfrm>
              <a:off x="3696" y="312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8" name="AutoShape 58"/>
            <p:cNvSpPr>
              <a:spLocks noChangeArrowheads="1"/>
            </p:cNvSpPr>
            <p:nvPr/>
          </p:nvSpPr>
          <p:spPr bwMode="auto">
            <a:xfrm>
              <a:off x="3360" y="321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39" name="AutoShape 59"/>
            <p:cNvSpPr>
              <a:spLocks noChangeArrowheads="1"/>
            </p:cNvSpPr>
            <p:nvPr/>
          </p:nvSpPr>
          <p:spPr bwMode="auto">
            <a:xfrm>
              <a:off x="3312" y="292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0" name="AutoShape 60"/>
            <p:cNvSpPr>
              <a:spLocks noChangeArrowheads="1"/>
            </p:cNvSpPr>
            <p:nvPr/>
          </p:nvSpPr>
          <p:spPr bwMode="auto">
            <a:xfrm>
              <a:off x="3552" y="283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1" name="AutoShape 61"/>
            <p:cNvSpPr>
              <a:spLocks noChangeArrowheads="1"/>
            </p:cNvSpPr>
            <p:nvPr/>
          </p:nvSpPr>
          <p:spPr bwMode="auto">
            <a:xfrm>
              <a:off x="3744" y="302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2" name="AutoShape 62"/>
            <p:cNvSpPr>
              <a:spLocks noChangeArrowheads="1"/>
            </p:cNvSpPr>
            <p:nvPr/>
          </p:nvSpPr>
          <p:spPr bwMode="auto">
            <a:xfrm>
              <a:off x="3168" y="321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grpSp>
          <p:nvGrpSpPr>
            <p:cNvPr id="5" name="Group 63"/>
            <p:cNvGrpSpPr>
              <a:grpSpLocks/>
            </p:cNvGrpSpPr>
            <p:nvPr/>
          </p:nvGrpSpPr>
          <p:grpSpPr bwMode="auto">
            <a:xfrm>
              <a:off x="3072" y="1984"/>
              <a:ext cx="720" cy="512"/>
              <a:chOff x="3072" y="2024"/>
              <a:chExt cx="720" cy="512"/>
            </a:xfrm>
          </p:grpSpPr>
          <p:sp>
            <p:nvSpPr>
              <p:cNvPr id="46144" name="AutoShape 64"/>
              <p:cNvSpPr>
                <a:spLocks noChangeArrowheads="1"/>
              </p:cNvSpPr>
              <p:nvPr/>
            </p:nvSpPr>
            <p:spPr bwMode="auto">
              <a:xfrm>
                <a:off x="3352" y="230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5" name="AutoShape 65"/>
              <p:cNvSpPr>
                <a:spLocks noChangeArrowheads="1"/>
              </p:cNvSpPr>
              <p:nvPr/>
            </p:nvSpPr>
            <p:spPr bwMode="auto">
              <a:xfrm>
                <a:off x="3552" y="248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6" name="AutoShape 66"/>
              <p:cNvSpPr>
                <a:spLocks noChangeArrowheads="1"/>
              </p:cNvSpPr>
              <p:nvPr/>
            </p:nvSpPr>
            <p:spPr bwMode="auto">
              <a:xfrm>
                <a:off x="3600" y="230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7" name="AutoShape 67"/>
              <p:cNvSpPr>
                <a:spLocks noChangeArrowheads="1"/>
              </p:cNvSpPr>
              <p:nvPr/>
            </p:nvSpPr>
            <p:spPr bwMode="auto">
              <a:xfrm>
                <a:off x="3168" y="216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8" name="AutoShape 68"/>
              <p:cNvSpPr>
                <a:spLocks noChangeArrowheads="1"/>
              </p:cNvSpPr>
              <p:nvPr/>
            </p:nvSpPr>
            <p:spPr bwMode="auto">
              <a:xfrm>
                <a:off x="3072" y="229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49" name="AutoShape 69"/>
              <p:cNvSpPr>
                <a:spLocks noChangeArrowheads="1"/>
              </p:cNvSpPr>
              <p:nvPr/>
            </p:nvSpPr>
            <p:spPr bwMode="auto">
              <a:xfrm>
                <a:off x="3408" y="2024"/>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50" name="AutoShape 70"/>
              <p:cNvSpPr>
                <a:spLocks noChangeArrowheads="1"/>
              </p:cNvSpPr>
              <p:nvPr/>
            </p:nvSpPr>
            <p:spPr bwMode="auto">
              <a:xfrm>
                <a:off x="3696" y="234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1" name="AutoShape 71"/>
              <p:cNvSpPr>
                <a:spLocks noChangeArrowheads="1"/>
              </p:cNvSpPr>
              <p:nvPr/>
            </p:nvSpPr>
            <p:spPr bwMode="auto">
              <a:xfrm>
                <a:off x="3264" y="234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2" name="AutoShape 72"/>
              <p:cNvSpPr>
                <a:spLocks noChangeArrowheads="1"/>
              </p:cNvSpPr>
              <p:nvPr/>
            </p:nvSpPr>
            <p:spPr bwMode="auto">
              <a:xfrm>
                <a:off x="3360" y="244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3" name="AutoShape 73"/>
              <p:cNvSpPr>
                <a:spLocks noChangeArrowheads="1"/>
              </p:cNvSpPr>
              <p:nvPr/>
            </p:nvSpPr>
            <p:spPr bwMode="auto">
              <a:xfrm>
                <a:off x="3264" y="205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4" name="AutoShape 74"/>
              <p:cNvSpPr>
                <a:spLocks noChangeArrowheads="1"/>
              </p:cNvSpPr>
              <p:nvPr/>
            </p:nvSpPr>
            <p:spPr bwMode="auto">
              <a:xfrm>
                <a:off x="3408" y="220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5" name="AutoShape 75"/>
              <p:cNvSpPr>
                <a:spLocks noChangeArrowheads="1"/>
              </p:cNvSpPr>
              <p:nvPr/>
            </p:nvSpPr>
            <p:spPr bwMode="auto">
              <a:xfrm>
                <a:off x="3552" y="2056"/>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6" name="AutoShape 76"/>
              <p:cNvSpPr>
                <a:spLocks noChangeArrowheads="1"/>
              </p:cNvSpPr>
              <p:nvPr/>
            </p:nvSpPr>
            <p:spPr bwMode="auto">
              <a:xfrm>
                <a:off x="3744" y="224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7" name="AutoShape 77"/>
              <p:cNvSpPr>
                <a:spLocks noChangeArrowheads="1"/>
              </p:cNvSpPr>
              <p:nvPr/>
            </p:nvSpPr>
            <p:spPr bwMode="auto">
              <a:xfrm>
                <a:off x="3168" y="244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8" name="AutoShape 78"/>
              <p:cNvSpPr>
                <a:spLocks noChangeArrowheads="1"/>
              </p:cNvSpPr>
              <p:nvPr/>
            </p:nvSpPr>
            <p:spPr bwMode="auto">
              <a:xfrm>
                <a:off x="3552" y="239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59" name="AutoShape 79"/>
              <p:cNvSpPr>
                <a:spLocks noChangeArrowheads="1"/>
              </p:cNvSpPr>
              <p:nvPr/>
            </p:nvSpPr>
            <p:spPr bwMode="auto">
              <a:xfrm>
                <a:off x="3648" y="2440"/>
                <a:ext cx="48" cy="48"/>
              </a:xfrm>
              <a:prstGeom prst="flowChartConnector">
                <a:avLst/>
              </a:prstGeom>
              <a:solidFill>
                <a:schemeClr val="bg1"/>
              </a:solidFill>
              <a:ln w="12700">
                <a:noFill/>
                <a:round/>
                <a:headEnd type="none" w="sm" len="sm"/>
                <a:tailEnd type="none" w="sm" len="sm"/>
              </a:ln>
              <a:effectLst/>
            </p:spPr>
            <p:txBody>
              <a:bodyPr wrap="none" anchor="ctr"/>
              <a:lstStyle/>
              <a:p>
                <a:pPr algn="ctr"/>
                <a:endParaRPr lang="en-US" altLang="en-US" sz="2400"/>
              </a:p>
            </p:txBody>
          </p:sp>
          <p:sp>
            <p:nvSpPr>
              <p:cNvPr id="46160" name="AutoShape 80"/>
              <p:cNvSpPr>
                <a:spLocks noChangeArrowheads="1"/>
              </p:cNvSpPr>
              <p:nvPr/>
            </p:nvSpPr>
            <p:spPr bwMode="auto">
              <a:xfrm>
                <a:off x="3648" y="2160"/>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61" name="AutoShape 81"/>
              <p:cNvSpPr>
                <a:spLocks noChangeArrowheads="1"/>
              </p:cNvSpPr>
              <p:nvPr/>
            </p:nvSpPr>
            <p:spPr bwMode="auto">
              <a:xfrm>
                <a:off x="3216" y="220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grpSp>
        <p:sp>
          <p:nvSpPr>
            <p:cNvPr id="46162" name="AutoShape 82"/>
            <p:cNvSpPr>
              <a:spLocks noChangeArrowheads="1"/>
            </p:cNvSpPr>
            <p:nvPr/>
          </p:nvSpPr>
          <p:spPr bwMode="auto">
            <a:xfrm>
              <a:off x="3648" y="307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63" name="AutoShape 83"/>
            <p:cNvSpPr>
              <a:spLocks noChangeArrowheads="1"/>
            </p:cNvSpPr>
            <p:nvPr/>
          </p:nvSpPr>
          <p:spPr bwMode="auto">
            <a:xfrm>
              <a:off x="3408" y="3024"/>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64" name="AutoShape 84"/>
            <p:cNvSpPr>
              <a:spLocks noChangeArrowheads="1"/>
            </p:cNvSpPr>
            <p:nvPr/>
          </p:nvSpPr>
          <p:spPr bwMode="auto">
            <a:xfrm>
              <a:off x="3552" y="3792"/>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65" name="AutoShape 85"/>
            <p:cNvSpPr>
              <a:spLocks noChangeArrowheads="1"/>
            </p:cNvSpPr>
            <p:nvPr/>
          </p:nvSpPr>
          <p:spPr bwMode="auto">
            <a:xfrm>
              <a:off x="3360" y="3888"/>
              <a:ext cx="48" cy="48"/>
            </a:xfrm>
            <a:prstGeom prst="flowChartConnector">
              <a:avLst/>
            </a:prstGeom>
            <a:solidFill>
              <a:schemeClr val="bg1"/>
            </a:solidFill>
            <a:ln w="12700">
              <a:noFill/>
              <a:round/>
              <a:headEnd type="none" w="sm" len="sm"/>
              <a:tailEnd type="none" w="sm" len="sm"/>
            </a:ln>
            <a:effectLst/>
          </p:spPr>
          <p:txBody>
            <a:bodyPr wrap="none" anchor="ctr"/>
            <a:lstStyle/>
            <a:p>
              <a:endParaRPr lang="en-GB"/>
            </a:p>
          </p:txBody>
        </p:sp>
        <p:sp>
          <p:nvSpPr>
            <p:cNvPr id="46166" name="AutoShape 86"/>
            <p:cNvSpPr>
              <a:spLocks noChangeArrowheads="1"/>
            </p:cNvSpPr>
            <p:nvPr/>
          </p:nvSpPr>
          <p:spPr bwMode="auto">
            <a:xfrm>
              <a:off x="3360" y="1736"/>
              <a:ext cx="168" cy="224"/>
            </a:xfrm>
            <a:prstGeom prst="downArrow">
              <a:avLst>
                <a:gd name="adj1" fmla="val 50000"/>
                <a:gd name="adj2" fmla="val 33333"/>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sp>
          <p:nvSpPr>
            <p:cNvPr id="46167" name="AutoShape 87"/>
            <p:cNvSpPr>
              <a:spLocks noChangeArrowheads="1"/>
            </p:cNvSpPr>
            <p:nvPr/>
          </p:nvSpPr>
          <p:spPr bwMode="auto">
            <a:xfrm>
              <a:off x="3360" y="2552"/>
              <a:ext cx="168" cy="224"/>
            </a:xfrm>
            <a:prstGeom prst="downArrow">
              <a:avLst>
                <a:gd name="adj1" fmla="val 50000"/>
                <a:gd name="adj2" fmla="val 33333"/>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sp>
          <p:nvSpPr>
            <p:cNvPr id="46168" name="AutoShape 88"/>
            <p:cNvSpPr>
              <a:spLocks noChangeArrowheads="1"/>
            </p:cNvSpPr>
            <p:nvPr/>
          </p:nvSpPr>
          <p:spPr bwMode="auto">
            <a:xfrm>
              <a:off x="3360" y="3368"/>
              <a:ext cx="168" cy="224"/>
            </a:xfrm>
            <a:prstGeom prst="downArrow">
              <a:avLst>
                <a:gd name="adj1" fmla="val 50000"/>
                <a:gd name="adj2" fmla="val 33333"/>
              </a:avLst>
            </a:prstGeom>
            <a:solidFill>
              <a:schemeClr val="hlink"/>
            </a:solidFill>
            <a:ln w="12700">
              <a:solidFill>
                <a:schemeClr val="tx1"/>
              </a:solidFill>
              <a:miter lim="800000"/>
              <a:headEnd type="none" w="sm" len="sm"/>
              <a:tailEnd type="none" w="sm" len="sm"/>
            </a:ln>
            <a:effectLst/>
          </p:spPr>
          <p:txBody>
            <a:bodyPr wrap="none" anchor="ctr"/>
            <a:lstStyle/>
            <a:p>
              <a:pPr algn="ctr"/>
              <a:endParaRPr lang="en-US" altLang="en-US" sz="2400">
                <a:solidFill>
                  <a:schemeClr val="hlink"/>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608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6083">
                                            <p:txEl>
                                              <p:pRg st="0" end="0"/>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4"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a:t>Why We Forget</a:t>
            </a:r>
          </a:p>
        </p:txBody>
      </p:sp>
      <p:sp>
        <p:nvSpPr>
          <p:cNvPr id="229379" name="Rectangle 3"/>
          <p:cNvSpPr>
            <a:spLocks noGrp="1" noChangeArrowheads="1"/>
          </p:cNvSpPr>
          <p:nvPr>
            <p:ph type="body" idx="1"/>
          </p:nvPr>
        </p:nvSpPr>
        <p:spPr>
          <a:xfrm>
            <a:off x="609600" y="1905000"/>
            <a:ext cx="8229600" cy="4495800"/>
          </a:xfrm>
        </p:spPr>
        <p:txBody>
          <a:bodyPr/>
          <a:lstStyle/>
          <a:p>
            <a:pPr>
              <a:lnSpc>
                <a:spcPct val="95000"/>
              </a:lnSpc>
            </a:pPr>
            <a:r>
              <a:rPr lang="en-US" sz="2600" i="1" dirty="0"/>
              <a:t>Encoding failure : </a:t>
            </a:r>
            <a:r>
              <a:rPr lang="en-US" sz="2600" dirty="0"/>
              <a:t>sometimes forgetting is not really forgetting, information never entered long-term memory in the first place</a:t>
            </a:r>
          </a:p>
          <a:p>
            <a:pPr>
              <a:lnSpc>
                <a:spcPct val="95000"/>
              </a:lnSpc>
            </a:pPr>
            <a:r>
              <a:rPr lang="en-US" sz="2600" i="1" dirty="0"/>
              <a:t>Storage decay theory</a:t>
            </a:r>
            <a:r>
              <a:rPr lang="en-US" sz="2600" dirty="0"/>
              <a:t> suggests that forgetting occurs because of a problem in the storage of the information</a:t>
            </a:r>
          </a:p>
          <a:p>
            <a:pPr lvl="1">
              <a:lnSpc>
                <a:spcPct val="95000"/>
              </a:lnSpc>
            </a:pPr>
            <a:r>
              <a:rPr lang="en-US" sz="2200" dirty="0"/>
              <a:t>The biological trace of the memory gradually decays over time and the periodic usage of the information helps to maintain it in storage</a:t>
            </a:r>
          </a:p>
        </p:txBody>
      </p:sp>
      <p:pic>
        <p:nvPicPr>
          <p:cNvPr id="34818" name="Picture 2" descr="https://www.reviewstream.com/images_items/Bc1S5NjYU.png"/>
          <p:cNvPicPr>
            <a:picLocks noChangeAspect="1" noChangeArrowheads="1"/>
          </p:cNvPicPr>
          <p:nvPr/>
        </p:nvPicPr>
        <p:blipFill>
          <a:blip r:embed="rId3" cstate="print"/>
          <a:srcRect/>
          <a:stretch>
            <a:fillRect/>
          </a:stretch>
        </p:blipFill>
        <p:spPr bwMode="auto">
          <a:xfrm>
            <a:off x="4953000" y="4648200"/>
            <a:ext cx="3581400" cy="2011554"/>
          </a:xfrm>
          <a:prstGeom prst="rect">
            <a:avLst/>
          </a:prstGeom>
          <a:noFill/>
        </p:spPr>
      </p:pic>
      <p:sp>
        <p:nvSpPr>
          <p:cNvPr id="5" name="TextBox 4"/>
          <p:cNvSpPr txBox="1"/>
          <p:nvPr/>
        </p:nvSpPr>
        <p:spPr>
          <a:xfrm>
            <a:off x="381000" y="5867400"/>
            <a:ext cx="3886200" cy="646331"/>
          </a:xfrm>
          <a:prstGeom prst="rect">
            <a:avLst/>
          </a:prstGeom>
          <a:noFill/>
        </p:spPr>
        <p:txBody>
          <a:bodyPr wrap="square" rtlCol="0">
            <a:spAutoFit/>
          </a:bodyPr>
          <a:lstStyle/>
          <a:p>
            <a:r>
              <a:rPr lang="en-US" dirty="0"/>
              <a:t>Highly recommended extra work: watch Inside Out</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dirty="0"/>
              <a:t>A classic relearning experiment</a:t>
            </a:r>
          </a:p>
        </p:txBody>
      </p:sp>
      <p:sp>
        <p:nvSpPr>
          <p:cNvPr id="258051" name="Rectangle 3"/>
          <p:cNvSpPr>
            <a:spLocks noGrp="1" noChangeArrowheads="1"/>
          </p:cNvSpPr>
          <p:nvPr>
            <p:ph type="body" idx="1"/>
          </p:nvPr>
        </p:nvSpPr>
        <p:spPr>
          <a:xfrm>
            <a:off x="381000" y="1447800"/>
            <a:ext cx="8382000" cy="5138737"/>
          </a:xfrm>
        </p:spPr>
        <p:txBody>
          <a:bodyPr/>
          <a:lstStyle/>
          <a:p>
            <a:r>
              <a:rPr lang="en-US" sz="2200" dirty="0" err="1"/>
              <a:t>Ebbinghaus</a:t>
            </a:r>
            <a:r>
              <a:rPr lang="en-US" sz="2200" dirty="0"/>
              <a:t> conducted the first experimental studies on human memory more than 100 years ago using the relearning method. </a:t>
            </a:r>
          </a:p>
          <a:p>
            <a:r>
              <a:rPr lang="en-US" sz="2200" dirty="0"/>
              <a:t>He would study a list of nonsense syllables until he could correctly recite the complete list without any hesitations. He then put the list aside and waited some period of time and then relearned the list to the same criterion. </a:t>
            </a:r>
          </a:p>
          <a:p>
            <a:r>
              <a:rPr lang="en-US" sz="2200" dirty="0"/>
              <a:t>To get a measure of learning, he computed a savings score – the reduction in the number of trials it took him to reach criterion. </a:t>
            </a:r>
          </a:p>
          <a:p>
            <a:r>
              <a:rPr lang="en-US" sz="2200" dirty="0"/>
              <a:t>Result? The “forgetting curve” reveals that most forgetting occurs in the first two days after learning material.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normAutofit fontScale="90000"/>
          </a:bodyPr>
          <a:lstStyle/>
          <a:p>
            <a:r>
              <a:rPr lang="en-US"/>
              <a:t>Forgetting Curve for </a:t>
            </a:r>
            <a:br>
              <a:rPr lang="en-US"/>
            </a:br>
            <a:r>
              <a:rPr lang="en-US"/>
              <a:t>Long-Term Memory</a:t>
            </a:r>
          </a:p>
        </p:txBody>
      </p:sp>
      <p:pic>
        <p:nvPicPr>
          <p:cNvPr id="278532" name="Picture 4" descr="fig_5"/>
          <p:cNvPicPr>
            <a:picLocks noChangeAspect="1" noChangeArrowheads="1"/>
          </p:cNvPicPr>
          <p:nvPr/>
        </p:nvPicPr>
        <p:blipFill>
          <a:blip r:embed="rId3" cstate="print"/>
          <a:srcRect/>
          <a:stretch>
            <a:fillRect/>
          </a:stretch>
        </p:blipFill>
        <p:spPr bwMode="auto">
          <a:xfrm>
            <a:off x="304800" y="1905000"/>
            <a:ext cx="8458200" cy="47212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r>
              <a:rPr lang="en-US" altLang="en-US"/>
              <a:t>Decay Theories</a:t>
            </a:r>
          </a:p>
        </p:txBody>
      </p:sp>
      <p:sp>
        <p:nvSpPr>
          <p:cNvPr id="80899" name="Rectangle 3"/>
          <p:cNvSpPr>
            <a:spLocks noGrp="1" noRot="1" noChangeArrowheads="1"/>
          </p:cNvSpPr>
          <p:nvPr>
            <p:ph type="body" sz="half" idx="1"/>
          </p:nvPr>
        </p:nvSpPr>
        <p:spPr>
          <a:xfrm>
            <a:off x="974725" y="2390775"/>
            <a:ext cx="3148013" cy="3644900"/>
          </a:xfrm>
        </p:spPr>
        <p:txBody>
          <a:bodyPr>
            <a:normAutofit fontScale="77500" lnSpcReduction="20000"/>
          </a:bodyPr>
          <a:lstStyle/>
          <a:p>
            <a:r>
              <a:rPr lang="en-US" altLang="en-US" sz="2800" dirty="0"/>
              <a:t>Memories fade away or decay gradually if unused</a:t>
            </a:r>
          </a:p>
          <a:p>
            <a:r>
              <a:rPr lang="en-US" altLang="en-US" sz="2800" dirty="0"/>
              <a:t>Time plays critical role </a:t>
            </a:r>
          </a:p>
          <a:p>
            <a:r>
              <a:rPr lang="en-US" altLang="en-US" sz="2800" dirty="0"/>
              <a:t>Ability to retrieve info declines with time after original encoding</a:t>
            </a:r>
          </a:p>
          <a:p>
            <a:r>
              <a:rPr lang="en-US" altLang="en-US" sz="2800" dirty="0"/>
              <a:t>Lately subsumed quite well by cue-dependent forgetting theories</a:t>
            </a:r>
          </a:p>
        </p:txBody>
      </p:sp>
      <p:grpSp>
        <p:nvGrpSpPr>
          <p:cNvPr id="2" name="Group 4"/>
          <p:cNvGrpSpPr>
            <a:grpSpLocks/>
          </p:cNvGrpSpPr>
          <p:nvPr/>
        </p:nvGrpSpPr>
        <p:grpSpPr bwMode="auto">
          <a:xfrm>
            <a:off x="4114800" y="1981200"/>
            <a:ext cx="5019675" cy="3890963"/>
            <a:chOff x="1872" y="1259"/>
            <a:chExt cx="3971" cy="3201"/>
          </a:xfrm>
        </p:grpSpPr>
        <p:grpSp>
          <p:nvGrpSpPr>
            <p:cNvPr id="3" name="Group 5"/>
            <p:cNvGrpSpPr>
              <a:grpSpLocks/>
            </p:cNvGrpSpPr>
            <p:nvPr/>
          </p:nvGrpSpPr>
          <p:grpSpPr bwMode="auto">
            <a:xfrm>
              <a:off x="1872" y="1259"/>
              <a:ext cx="3971" cy="3201"/>
              <a:chOff x="1872" y="1259"/>
              <a:chExt cx="3971" cy="3201"/>
            </a:xfrm>
          </p:grpSpPr>
          <p:sp>
            <p:nvSpPr>
              <p:cNvPr id="80902" name="Text Box 6"/>
              <p:cNvSpPr txBox="1">
                <a:spLocks noChangeArrowheads="1"/>
              </p:cNvSpPr>
              <p:nvPr/>
            </p:nvSpPr>
            <p:spPr bwMode="auto">
              <a:xfrm>
                <a:off x="1872" y="1595"/>
                <a:ext cx="1056" cy="983"/>
              </a:xfrm>
              <a:prstGeom prst="rect">
                <a:avLst/>
              </a:prstGeom>
              <a:noFill/>
              <a:ln w="101600">
                <a:noFill/>
                <a:miter lim="800000"/>
                <a:headEnd type="none" w="sm" len="sm"/>
                <a:tailEnd type="none" w="sm" len="sm"/>
              </a:ln>
              <a:effectLst/>
            </p:spPr>
            <p:txBody>
              <a:bodyPr>
                <a:spAutoFit/>
              </a:bodyPr>
              <a:lstStyle/>
              <a:p>
                <a:pPr algn="r">
                  <a:lnSpc>
                    <a:spcPct val="90000"/>
                  </a:lnSpc>
                </a:pPr>
                <a:r>
                  <a:rPr lang="en-US" altLang="en-US" sz="1600" b="1">
                    <a:solidFill>
                      <a:srgbClr val="33CCCC"/>
                    </a:solidFill>
                  </a:rPr>
                  <a:t>Average </a:t>
                </a:r>
              </a:p>
              <a:p>
                <a:pPr algn="r">
                  <a:lnSpc>
                    <a:spcPct val="90000"/>
                  </a:lnSpc>
                </a:pPr>
                <a:r>
                  <a:rPr lang="en-US" altLang="en-US" sz="1600" b="1">
                    <a:solidFill>
                      <a:srgbClr val="33CCCC"/>
                    </a:solidFill>
                  </a:rPr>
                  <a:t>percentage of information </a:t>
                </a:r>
              </a:p>
              <a:p>
                <a:pPr algn="r">
                  <a:lnSpc>
                    <a:spcPct val="90000"/>
                  </a:lnSpc>
                </a:pPr>
                <a:r>
                  <a:rPr lang="en-US" altLang="en-US" sz="1600" b="1">
                    <a:solidFill>
                      <a:srgbClr val="33CCCC"/>
                    </a:solidFill>
                  </a:rPr>
                  <a:t>retained</a:t>
                </a:r>
                <a:endParaRPr lang="en-US" altLang="en-US" sz="1600" b="1">
                  <a:solidFill>
                    <a:srgbClr val="CCFFFF"/>
                  </a:solidFill>
                </a:endParaRPr>
              </a:p>
            </p:txBody>
          </p:sp>
          <p:grpSp>
            <p:nvGrpSpPr>
              <p:cNvPr id="4" name="Group 7"/>
              <p:cNvGrpSpPr>
                <a:grpSpLocks/>
              </p:cNvGrpSpPr>
              <p:nvPr/>
            </p:nvGrpSpPr>
            <p:grpSpPr bwMode="auto">
              <a:xfrm>
                <a:off x="2784" y="1259"/>
                <a:ext cx="3059" cy="3201"/>
                <a:chOff x="2784" y="1259"/>
                <a:chExt cx="3059" cy="3201"/>
              </a:xfrm>
            </p:grpSpPr>
            <p:graphicFrame>
              <p:nvGraphicFramePr>
                <p:cNvPr id="80904" name="Object 8"/>
                <p:cNvGraphicFramePr>
                  <a:graphicFrameLocks noChangeAspect="1"/>
                </p:cNvGraphicFramePr>
                <p:nvPr/>
              </p:nvGraphicFramePr>
              <p:xfrm>
                <a:off x="2784" y="1259"/>
                <a:ext cx="2888" cy="2236"/>
              </p:xfrm>
              <a:graphic>
                <a:graphicData uri="http://schemas.openxmlformats.org/presentationml/2006/ole">
                  <mc:AlternateContent xmlns:mc="http://schemas.openxmlformats.org/markup-compatibility/2006">
                    <mc:Choice xmlns:v="urn:schemas-microsoft-com:vml" Requires="v">
                      <p:oleObj spid="_x0000_s1027" name="Chart" r:id="rId4" imgW="4581585" imgH="3743240" progId="MSGraph.Chart.8">
                        <p:embed followColorScheme="full"/>
                      </p:oleObj>
                    </mc:Choice>
                    <mc:Fallback>
                      <p:oleObj name="Chart" r:id="rId4" imgW="4581585" imgH="3743240" progId="MSGraph.Chart.8">
                        <p:embed followColorScheme="full"/>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b="5263"/>
                            <a:stretch>
                              <a:fillRect/>
                            </a:stretch>
                          </p:blipFill>
                          <p:spPr bwMode="auto">
                            <a:xfrm>
                              <a:off x="2784" y="1259"/>
                              <a:ext cx="2888" cy="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1600">
                                  <a:solidFill>
                                    <a:srgbClr val="000000"/>
                                  </a:solidFill>
                                  <a:miter lim="800000"/>
                                  <a:headEnd/>
                                  <a:tailEnd/>
                                </a14:hiddenLine>
                              </a:ext>
                            </a:extLst>
                          </p:spPr>
                        </p:pic>
                      </p:oleObj>
                    </mc:Fallback>
                  </mc:AlternateContent>
                </a:graphicData>
              </a:graphic>
            </p:graphicFrame>
            <p:sp>
              <p:nvSpPr>
                <p:cNvPr id="80905" name="Text Box 9"/>
                <p:cNvSpPr txBox="1">
                  <a:spLocks noChangeArrowheads="1"/>
                </p:cNvSpPr>
                <p:nvPr/>
              </p:nvSpPr>
              <p:spPr bwMode="auto">
                <a:xfrm>
                  <a:off x="3242" y="3457"/>
                  <a:ext cx="521"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20</a:t>
                  </a:r>
                </a:p>
                <a:p>
                  <a:pPr algn="ctr">
                    <a:lnSpc>
                      <a:spcPct val="90000"/>
                    </a:lnSpc>
                  </a:pPr>
                  <a:r>
                    <a:rPr lang="en-US" altLang="en-US" sz="1600" b="1">
                      <a:solidFill>
                        <a:srgbClr val="FFFFFF"/>
                      </a:solidFill>
                    </a:rPr>
                    <a:t>mins</a:t>
                  </a:r>
                </a:p>
              </p:txBody>
            </p:sp>
            <p:sp>
              <p:nvSpPr>
                <p:cNvPr id="80906" name="Text Box 10"/>
                <p:cNvSpPr txBox="1">
                  <a:spLocks noChangeArrowheads="1"/>
                </p:cNvSpPr>
                <p:nvPr/>
              </p:nvSpPr>
              <p:spPr bwMode="auto">
                <a:xfrm>
                  <a:off x="3709" y="3457"/>
                  <a:ext cx="307"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1</a:t>
                  </a:r>
                </a:p>
                <a:p>
                  <a:pPr algn="ctr">
                    <a:lnSpc>
                      <a:spcPct val="90000"/>
                    </a:lnSpc>
                  </a:pPr>
                  <a:r>
                    <a:rPr lang="en-US" altLang="en-US" sz="1600" b="1">
                      <a:solidFill>
                        <a:srgbClr val="FFFFFF"/>
                      </a:solidFill>
                    </a:rPr>
                    <a:t>hr</a:t>
                  </a:r>
                </a:p>
              </p:txBody>
            </p:sp>
            <p:sp>
              <p:nvSpPr>
                <p:cNvPr id="80907" name="Text Box 11"/>
                <p:cNvSpPr txBox="1">
                  <a:spLocks noChangeArrowheads="1"/>
                </p:cNvSpPr>
                <p:nvPr/>
              </p:nvSpPr>
              <p:spPr bwMode="auto">
                <a:xfrm>
                  <a:off x="4004" y="3457"/>
                  <a:ext cx="396"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8</a:t>
                  </a:r>
                </a:p>
                <a:p>
                  <a:pPr algn="ctr">
                    <a:lnSpc>
                      <a:spcPct val="90000"/>
                    </a:lnSpc>
                  </a:pPr>
                  <a:r>
                    <a:rPr lang="en-US" altLang="en-US" sz="1600" b="1">
                      <a:solidFill>
                        <a:srgbClr val="FFFFFF"/>
                      </a:solidFill>
                    </a:rPr>
                    <a:t>hrs</a:t>
                  </a:r>
                </a:p>
              </p:txBody>
            </p:sp>
            <p:sp>
              <p:nvSpPr>
                <p:cNvPr id="80908" name="Text Box 12"/>
                <p:cNvSpPr txBox="1">
                  <a:spLocks noChangeArrowheads="1"/>
                </p:cNvSpPr>
                <p:nvPr/>
              </p:nvSpPr>
              <p:spPr bwMode="auto">
                <a:xfrm>
                  <a:off x="4354" y="3457"/>
                  <a:ext cx="395"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24</a:t>
                  </a:r>
                </a:p>
                <a:p>
                  <a:pPr algn="ctr">
                    <a:lnSpc>
                      <a:spcPct val="90000"/>
                    </a:lnSpc>
                  </a:pPr>
                  <a:r>
                    <a:rPr lang="en-US" altLang="en-US" sz="1600" b="1">
                      <a:solidFill>
                        <a:srgbClr val="FFFFFF"/>
                      </a:solidFill>
                    </a:rPr>
                    <a:t>hrs</a:t>
                  </a:r>
                </a:p>
              </p:txBody>
            </p:sp>
            <p:sp>
              <p:nvSpPr>
                <p:cNvPr id="80909" name="Text Box 13"/>
                <p:cNvSpPr txBox="1">
                  <a:spLocks noChangeArrowheads="1"/>
                </p:cNvSpPr>
                <p:nvPr/>
              </p:nvSpPr>
              <p:spPr bwMode="auto">
                <a:xfrm>
                  <a:off x="4634" y="3457"/>
                  <a:ext cx="511"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2</a:t>
                  </a:r>
                </a:p>
                <a:p>
                  <a:pPr algn="ctr">
                    <a:lnSpc>
                      <a:spcPct val="90000"/>
                    </a:lnSpc>
                  </a:pPr>
                  <a:r>
                    <a:rPr lang="en-US" altLang="en-US" sz="1600" b="1">
                      <a:solidFill>
                        <a:srgbClr val="FFFFFF"/>
                      </a:solidFill>
                    </a:rPr>
                    <a:t>days</a:t>
                  </a:r>
                </a:p>
              </p:txBody>
            </p:sp>
            <p:sp>
              <p:nvSpPr>
                <p:cNvPr id="80910" name="Text Box 14"/>
                <p:cNvSpPr txBox="1">
                  <a:spLocks noChangeArrowheads="1"/>
                </p:cNvSpPr>
                <p:nvPr/>
              </p:nvSpPr>
              <p:spPr bwMode="auto">
                <a:xfrm>
                  <a:off x="4970" y="3457"/>
                  <a:ext cx="511"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6</a:t>
                  </a:r>
                </a:p>
                <a:p>
                  <a:pPr algn="ctr">
                    <a:lnSpc>
                      <a:spcPct val="90000"/>
                    </a:lnSpc>
                  </a:pPr>
                  <a:r>
                    <a:rPr lang="en-US" altLang="en-US" sz="1600" b="1">
                      <a:solidFill>
                        <a:srgbClr val="FFFFFF"/>
                      </a:solidFill>
                    </a:rPr>
                    <a:t>days</a:t>
                  </a:r>
                </a:p>
              </p:txBody>
            </p:sp>
            <p:sp>
              <p:nvSpPr>
                <p:cNvPr id="80911" name="Text Box 15"/>
                <p:cNvSpPr txBox="1">
                  <a:spLocks noChangeArrowheads="1"/>
                </p:cNvSpPr>
                <p:nvPr/>
              </p:nvSpPr>
              <p:spPr bwMode="auto">
                <a:xfrm>
                  <a:off x="5332" y="3457"/>
                  <a:ext cx="511" cy="439"/>
                </a:xfrm>
                <a:prstGeom prst="rect">
                  <a:avLst/>
                </a:prstGeom>
                <a:noFill/>
                <a:ln w="101600">
                  <a:noFill/>
                  <a:miter lim="800000"/>
                  <a:headEnd type="none" w="sm" len="sm"/>
                  <a:tailEnd type="none" w="sm" len="sm"/>
                </a:ln>
                <a:effectLst/>
              </p:spPr>
              <p:txBody>
                <a:bodyPr wrap="none">
                  <a:spAutoFit/>
                </a:bodyPr>
                <a:lstStyle/>
                <a:p>
                  <a:pPr algn="ctr">
                    <a:lnSpc>
                      <a:spcPct val="90000"/>
                    </a:lnSpc>
                  </a:pPr>
                  <a:r>
                    <a:rPr lang="en-US" altLang="en-US" sz="1600" b="1">
                      <a:solidFill>
                        <a:srgbClr val="FFFFFF"/>
                      </a:solidFill>
                    </a:rPr>
                    <a:t>31</a:t>
                  </a:r>
                </a:p>
                <a:p>
                  <a:pPr algn="ctr">
                    <a:lnSpc>
                      <a:spcPct val="90000"/>
                    </a:lnSpc>
                  </a:pPr>
                  <a:r>
                    <a:rPr lang="en-US" altLang="en-US" sz="1600" b="1">
                      <a:solidFill>
                        <a:srgbClr val="FFFFFF"/>
                      </a:solidFill>
                    </a:rPr>
                    <a:t>days</a:t>
                  </a:r>
                </a:p>
              </p:txBody>
            </p:sp>
            <p:sp>
              <p:nvSpPr>
                <p:cNvPr id="80912" name="Text Box 16"/>
                <p:cNvSpPr txBox="1">
                  <a:spLocks noChangeArrowheads="1"/>
                </p:cNvSpPr>
                <p:nvPr/>
              </p:nvSpPr>
              <p:spPr bwMode="auto">
                <a:xfrm>
                  <a:off x="3072" y="3839"/>
                  <a:ext cx="2639" cy="621"/>
                </a:xfrm>
                <a:prstGeom prst="rect">
                  <a:avLst/>
                </a:prstGeom>
                <a:noFill/>
                <a:ln w="101600">
                  <a:noFill/>
                  <a:miter lim="800000"/>
                  <a:headEnd type="none" w="sm" len="sm"/>
                  <a:tailEnd type="none" w="sm" len="sm"/>
                </a:ln>
                <a:effectLst/>
              </p:spPr>
              <p:txBody>
                <a:bodyPr>
                  <a:spAutoFit/>
                </a:bodyPr>
                <a:lstStyle/>
                <a:p>
                  <a:pPr algn="ctr">
                    <a:lnSpc>
                      <a:spcPct val="90000"/>
                    </a:lnSpc>
                  </a:pPr>
                  <a:r>
                    <a:rPr lang="en-US" altLang="en-US" sz="1600" b="1">
                      <a:solidFill>
                        <a:srgbClr val="33CCCC"/>
                      </a:solidFill>
                    </a:rPr>
                    <a:t>Interval between original learning of nonsense syllables and memory test</a:t>
                  </a:r>
                  <a:endParaRPr lang="en-US" altLang="en-US" sz="1600" b="1">
                    <a:solidFill>
                      <a:srgbClr val="CCFFFF"/>
                    </a:solidFill>
                  </a:endParaRPr>
                </a:p>
              </p:txBody>
            </p:sp>
            <p:sp>
              <p:nvSpPr>
                <p:cNvPr id="80913" name="Rectangle 17"/>
                <p:cNvSpPr>
                  <a:spLocks noChangeArrowheads="1"/>
                </p:cNvSpPr>
                <p:nvPr/>
              </p:nvSpPr>
              <p:spPr bwMode="auto">
                <a:xfrm>
                  <a:off x="2832" y="1392"/>
                  <a:ext cx="288" cy="144"/>
                </a:xfrm>
                <a:prstGeom prst="rect">
                  <a:avLst/>
                </a:prstGeom>
                <a:solidFill>
                  <a:schemeClr val="bg1"/>
                </a:solidFill>
                <a:ln w="101600">
                  <a:noFill/>
                  <a:miter lim="800000"/>
                  <a:headEnd type="none" w="sm" len="sm"/>
                  <a:tailEnd type="none" w="sm" len="sm"/>
                </a:ln>
                <a:effectLst/>
              </p:spPr>
              <p:txBody>
                <a:bodyPr wrap="none" anchor="ctr"/>
                <a:lstStyle/>
                <a:p>
                  <a:pPr algn="ctr"/>
                  <a:r>
                    <a:rPr lang="en-US" altLang="en-US" sz="1400" b="1">
                      <a:solidFill>
                        <a:srgbClr val="FFFFFF"/>
                      </a:solidFill>
                    </a:rPr>
                    <a:t>100%</a:t>
                  </a:r>
                  <a:endParaRPr lang="en-US" altLang="en-US" sz="2400">
                    <a:solidFill>
                      <a:srgbClr val="FFFFFF"/>
                    </a:solidFill>
                  </a:endParaRPr>
                </a:p>
              </p:txBody>
            </p:sp>
          </p:grpSp>
        </p:grpSp>
        <p:sp>
          <p:nvSpPr>
            <p:cNvPr id="80914" name="Freeform 18"/>
            <p:cNvSpPr>
              <a:spLocks/>
            </p:cNvSpPr>
            <p:nvPr/>
          </p:nvSpPr>
          <p:spPr bwMode="auto">
            <a:xfrm>
              <a:off x="3160" y="1424"/>
              <a:ext cx="2432" cy="1600"/>
            </a:xfrm>
            <a:custGeom>
              <a:avLst/>
              <a:gdLst/>
              <a:ahLst/>
              <a:cxnLst>
                <a:cxn ang="0">
                  <a:pos x="0" y="0"/>
                </a:cxn>
                <a:cxn ang="0">
                  <a:pos x="336" y="840"/>
                </a:cxn>
                <a:cxn ang="0">
                  <a:pos x="696" y="1112"/>
                </a:cxn>
                <a:cxn ang="0">
                  <a:pos x="1024" y="1264"/>
                </a:cxn>
                <a:cxn ang="0">
                  <a:pos x="2408" y="1584"/>
                </a:cxn>
              </a:cxnLst>
              <a:rect l="0" t="0" r="r" b="b"/>
              <a:pathLst>
                <a:path w="2408" h="1584">
                  <a:moveTo>
                    <a:pt x="0" y="0"/>
                  </a:moveTo>
                  <a:lnTo>
                    <a:pt x="336" y="840"/>
                  </a:lnTo>
                  <a:lnTo>
                    <a:pt x="696" y="1112"/>
                  </a:lnTo>
                  <a:lnTo>
                    <a:pt x="1024" y="1264"/>
                  </a:lnTo>
                  <a:lnTo>
                    <a:pt x="2408" y="1584"/>
                  </a:lnTo>
                </a:path>
              </a:pathLst>
            </a:custGeom>
            <a:noFill/>
            <a:ln w="114300" cap="flat" cmpd="sng">
              <a:solidFill>
                <a:schemeClr val="hlink"/>
              </a:solidFill>
              <a:prstDash val="solid"/>
              <a:round/>
              <a:headEnd type="none" w="sm" len="sm"/>
              <a:tailEnd type="none" w="sm" len="sm"/>
            </a:ln>
            <a:effec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089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0899">
                                            <p:txEl>
                                              <p:pRg st="0" end="0"/>
                                            </p:txEl>
                                          </p:spTgt>
                                        </p:tgtEl>
                                        <p:attrNameLst>
                                          <p:attrName>ppt_c</p:attrName>
                                        </p:attrNameLst>
                                      </p:cBhvr>
                                      <p:to>
                                        <a:schemeClr val="tx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089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0899">
                                            <p:txEl>
                                              <p:pRg st="1" end="1"/>
                                            </p:txEl>
                                          </p:spTgt>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089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0899">
                                            <p:txEl>
                                              <p:pRg st="2" end="2"/>
                                            </p:txEl>
                                          </p:spTgt>
                                        </p:tgtEl>
                                        <p:attrNameLst>
                                          <p:attrName>ppt_c</p:attrName>
                                        </p:attrNameLst>
                                      </p:cBhvr>
                                      <p:to>
                                        <a:schemeClr val="tx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089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80899">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bldLvl="4"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t>Why We Forget</a:t>
            </a:r>
          </a:p>
        </p:txBody>
      </p:sp>
      <p:sp>
        <p:nvSpPr>
          <p:cNvPr id="260099" name="Rectangle 3"/>
          <p:cNvSpPr>
            <a:spLocks noGrp="1" noChangeArrowheads="1"/>
          </p:cNvSpPr>
          <p:nvPr>
            <p:ph type="body" idx="1"/>
          </p:nvPr>
        </p:nvSpPr>
        <p:spPr>
          <a:xfrm>
            <a:off x="152400" y="1600200"/>
            <a:ext cx="8458200" cy="5138737"/>
          </a:xfrm>
        </p:spPr>
        <p:txBody>
          <a:bodyPr/>
          <a:lstStyle/>
          <a:p>
            <a:r>
              <a:rPr lang="en-US" sz="2600" i="1" dirty="0"/>
              <a:t>Cue-dependent theory </a:t>
            </a:r>
            <a:r>
              <a:rPr lang="en-US" sz="2600" dirty="0"/>
              <a:t>says we forget because the cues necessary for retrieval are not available</a:t>
            </a:r>
          </a:p>
          <a:p>
            <a:pPr lvl="1"/>
            <a:r>
              <a:rPr lang="en-US" sz="2200" dirty="0"/>
              <a:t>The information is in memory, but we cannot access it</a:t>
            </a:r>
          </a:p>
          <a:p>
            <a:pPr lvl="1"/>
            <a:r>
              <a:rPr lang="en-US" sz="2200" dirty="0"/>
              <a:t>This theory is analogous to knowing a book is in the library but you cannot access it because the library lacks call numbers </a:t>
            </a:r>
          </a:p>
          <a:p>
            <a:r>
              <a:rPr lang="en-US" sz="2600" i="1" dirty="0"/>
              <a:t>Interference theory </a:t>
            </a:r>
            <a:r>
              <a:rPr lang="en-US" sz="2600" dirty="0"/>
              <a:t>proposes that other similar information interferes and makes the forgotten information inaccessible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Types of Interference</a:t>
            </a:r>
          </a:p>
        </p:txBody>
      </p:sp>
      <p:sp>
        <p:nvSpPr>
          <p:cNvPr id="259075" name="Rectangle 3"/>
          <p:cNvSpPr>
            <a:spLocks noGrp="1" noChangeArrowheads="1"/>
          </p:cNvSpPr>
          <p:nvPr>
            <p:ph type="body" idx="1"/>
          </p:nvPr>
        </p:nvSpPr>
        <p:spPr>
          <a:xfrm>
            <a:off x="609600" y="2176463"/>
            <a:ext cx="8077200" cy="4300537"/>
          </a:xfrm>
        </p:spPr>
        <p:txBody>
          <a:bodyPr/>
          <a:lstStyle/>
          <a:p>
            <a:r>
              <a:rPr lang="en-US" sz="2900" i="1" dirty="0"/>
              <a:t>Proactive interference </a:t>
            </a:r>
            <a:r>
              <a:rPr lang="en-US" sz="2900" dirty="0"/>
              <a:t>occurs when information you already know makes it hard to retrieve newly learned information</a:t>
            </a:r>
          </a:p>
          <a:p>
            <a:r>
              <a:rPr lang="en-US" sz="2900" i="1" dirty="0"/>
              <a:t>Retroactive interference </a:t>
            </a:r>
            <a:r>
              <a:rPr lang="en-US" sz="2900" dirty="0"/>
              <a:t>occurs when information you just learned makes it hard to retrieve old information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a:t>Types of Interference</a:t>
            </a:r>
          </a:p>
        </p:txBody>
      </p:sp>
      <p:sp>
        <p:nvSpPr>
          <p:cNvPr id="282627" name="Rectangle 3"/>
          <p:cNvSpPr>
            <a:spLocks noGrp="1" noChangeArrowheads="1"/>
          </p:cNvSpPr>
          <p:nvPr>
            <p:ph type="body" idx="1"/>
          </p:nvPr>
        </p:nvSpPr>
        <p:spPr>
          <a:xfrm>
            <a:off x="609600" y="2100263"/>
            <a:ext cx="8305800" cy="4224337"/>
          </a:xfrm>
        </p:spPr>
        <p:txBody>
          <a:bodyPr/>
          <a:lstStyle/>
          <a:p>
            <a:r>
              <a:rPr lang="en-US" sz="2500" dirty="0"/>
              <a:t>Think about changing phone numbers after having a certain number for many years. When asked for your new phone number, remembering the old one interferes with retrieving the new one.</a:t>
            </a:r>
          </a:p>
          <a:p>
            <a:pPr lvl="1"/>
            <a:r>
              <a:rPr lang="en-US" sz="2200" dirty="0"/>
              <a:t>This is </a:t>
            </a:r>
            <a:r>
              <a:rPr lang="en-US" sz="2200" i="1" dirty="0"/>
              <a:t>proactive interference</a:t>
            </a:r>
          </a:p>
          <a:p>
            <a:r>
              <a:rPr lang="en-US" sz="2500" dirty="0"/>
              <a:t>Now think about being at a party with many people you don’t know. You meet someone whom you want to talk to later, but after meeting her, you are introduced to many more people. Now, you cannot remember her name. </a:t>
            </a:r>
          </a:p>
          <a:p>
            <a:pPr lvl="1"/>
            <a:r>
              <a:rPr lang="en-US" sz="2200" dirty="0"/>
              <a:t>This is </a:t>
            </a:r>
            <a:r>
              <a:rPr lang="en-US" sz="2200" i="1" dirty="0"/>
              <a:t>retroactive interference</a:t>
            </a:r>
            <a:endParaRPr lang="en-US" sz="20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Random access memory</a:t>
            </a:r>
            <a:endParaRPr lang="en-GB" dirty="0"/>
          </a:p>
        </p:txBody>
      </p:sp>
      <p:sp>
        <p:nvSpPr>
          <p:cNvPr id="4" name="Rectangle 3"/>
          <p:cNvSpPr/>
          <p:nvPr/>
        </p:nvSpPr>
        <p:spPr>
          <a:xfrm>
            <a:off x="3962400" y="3276600"/>
            <a:ext cx="1143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RAM</a:t>
            </a:r>
            <a:endParaRPr lang="en-GB" dirty="0"/>
          </a:p>
        </p:txBody>
      </p:sp>
      <p:sp>
        <p:nvSpPr>
          <p:cNvPr id="5" name="Oval 4"/>
          <p:cNvSpPr/>
          <p:nvPr/>
        </p:nvSpPr>
        <p:spPr>
          <a:xfrm>
            <a:off x="1066800" y="3467100"/>
            <a:ext cx="1676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Address in</a:t>
            </a:r>
            <a:endParaRPr lang="en-GB" dirty="0"/>
          </a:p>
        </p:txBody>
      </p:sp>
      <p:sp>
        <p:nvSpPr>
          <p:cNvPr id="6" name="Oval 5"/>
          <p:cNvSpPr/>
          <p:nvPr/>
        </p:nvSpPr>
        <p:spPr>
          <a:xfrm>
            <a:off x="6019800" y="3467100"/>
            <a:ext cx="1676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out</a:t>
            </a:r>
            <a:endParaRPr lang="en-GB" dirty="0"/>
          </a:p>
        </p:txBody>
      </p:sp>
      <p:cxnSp>
        <p:nvCxnSpPr>
          <p:cNvPr id="8" name="Straight Arrow Connector 7"/>
          <p:cNvCxnSpPr/>
          <p:nvPr/>
        </p:nvCxnSpPr>
        <p:spPr>
          <a:xfrm>
            <a:off x="2438400" y="3771900"/>
            <a:ext cx="1524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105400" y="3771900"/>
            <a:ext cx="9144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90600" y="2145268"/>
            <a:ext cx="6705600" cy="369332"/>
          </a:xfrm>
          <a:prstGeom prst="rect">
            <a:avLst/>
          </a:prstGeom>
          <a:noFill/>
        </p:spPr>
        <p:txBody>
          <a:bodyPr wrap="square" rtlCol="0">
            <a:spAutoFit/>
          </a:bodyPr>
          <a:lstStyle/>
          <a:p>
            <a:r>
              <a:rPr lang="en-US" dirty="0"/>
              <a:t>Computer memory can be randomly accessed given address locations</a:t>
            </a:r>
            <a:endParaRPr lang="en-GB" dirty="0"/>
          </a:p>
        </p:txBody>
      </p:sp>
      <p:sp>
        <p:nvSpPr>
          <p:cNvPr id="16" name="TextBox 15"/>
          <p:cNvSpPr txBox="1"/>
          <p:nvPr/>
        </p:nvSpPr>
        <p:spPr>
          <a:xfrm>
            <a:off x="1143000" y="4876800"/>
            <a:ext cx="6705600" cy="646331"/>
          </a:xfrm>
          <a:prstGeom prst="rect">
            <a:avLst/>
          </a:prstGeom>
          <a:noFill/>
        </p:spPr>
        <p:txBody>
          <a:bodyPr wrap="square" rtlCol="0">
            <a:spAutoFit/>
          </a:bodyPr>
          <a:lstStyle/>
          <a:p>
            <a:r>
              <a:rPr lang="en-US" dirty="0"/>
              <a:t>But human memory doesn’t have consistent physical addressing. So how does it still work effectively?</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Search of Associative memory</a:t>
            </a:r>
            <a:endParaRPr lang="en-GB" dirty="0"/>
          </a:p>
        </p:txBody>
      </p:sp>
      <p:sp>
        <p:nvSpPr>
          <p:cNvPr id="5" name="Text Placeholder 4"/>
          <p:cNvSpPr>
            <a:spLocks noGrp="1"/>
          </p:cNvSpPr>
          <p:nvPr>
            <p:ph type="body" idx="1"/>
          </p:nvPr>
        </p:nvSpPr>
        <p:spPr/>
        <p:txBody>
          <a:bodyPr/>
          <a:lstStyle/>
          <a:p>
            <a:r>
              <a:rPr lang="en-US" dirty="0"/>
              <a:t>Modeling these facts together</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memory models</a:t>
            </a:r>
            <a:endParaRPr lang="en-GB" dirty="0"/>
          </a:p>
        </p:txBody>
      </p:sp>
      <p:sp>
        <p:nvSpPr>
          <p:cNvPr id="3" name="Content Placeholder 2"/>
          <p:cNvSpPr>
            <a:spLocks noGrp="1"/>
          </p:cNvSpPr>
          <p:nvPr>
            <p:ph idx="1"/>
          </p:nvPr>
        </p:nvSpPr>
        <p:spPr/>
        <p:txBody>
          <a:bodyPr/>
          <a:lstStyle/>
          <a:p>
            <a:r>
              <a:rPr lang="en-US" dirty="0"/>
              <a:t>Search</a:t>
            </a:r>
          </a:p>
          <a:p>
            <a:pPr lvl="1"/>
            <a:r>
              <a:rPr lang="en-US" dirty="0"/>
              <a:t>To explain list-length and fan effects</a:t>
            </a:r>
          </a:p>
          <a:p>
            <a:r>
              <a:rPr lang="en-US" dirty="0"/>
              <a:t>Direct access</a:t>
            </a:r>
          </a:p>
          <a:p>
            <a:pPr lvl="1"/>
            <a:r>
              <a:rPr lang="en-US" dirty="0"/>
              <a:t>To explain rapid true negatives in recognition</a:t>
            </a:r>
          </a:p>
          <a:p>
            <a:r>
              <a:rPr lang="en-US" dirty="0"/>
              <a:t>Implicit recognition</a:t>
            </a:r>
          </a:p>
          <a:p>
            <a:pPr lvl="1"/>
            <a:r>
              <a:rPr lang="en-US" dirty="0"/>
              <a:t>To explain the mind’s solution to the correspondence problem</a:t>
            </a:r>
          </a:p>
          <a:p>
            <a:pPr>
              <a:buNone/>
            </a:pPr>
            <a:endParaRPr lang="en-GB" dirty="0"/>
          </a:p>
        </p:txBody>
      </p:sp>
      <p:sp>
        <p:nvSpPr>
          <p:cNvPr id="4" name="TextBox 3"/>
          <p:cNvSpPr txBox="1"/>
          <p:nvPr/>
        </p:nvSpPr>
        <p:spPr>
          <a:xfrm>
            <a:off x="457200" y="6096000"/>
            <a:ext cx="8305800" cy="369332"/>
          </a:xfrm>
          <a:prstGeom prst="rect">
            <a:avLst/>
          </a:prstGeom>
          <a:noFill/>
        </p:spPr>
        <p:txBody>
          <a:bodyPr wrap="square" rtlCol="0">
            <a:spAutoFit/>
          </a:bodyPr>
          <a:lstStyle/>
          <a:p>
            <a:r>
              <a:rPr lang="en-GB" dirty="0"/>
              <a:t>https://pdfs.semanticscholar.org/7ebc/6fb776eb2250da7c925946424b9fee37097c.pdf</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retrieval</a:t>
            </a:r>
            <a:endParaRPr lang="en-GB" dirty="0"/>
          </a:p>
        </p:txBody>
      </p:sp>
      <p:sp>
        <p:nvSpPr>
          <p:cNvPr id="3" name="Content Placeholder 2"/>
          <p:cNvSpPr>
            <a:spLocks noGrp="1"/>
          </p:cNvSpPr>
          <p:nvPr>
            <p:ph idx="1"/>
          </p:nvPr>
        </p:nvSpPr>
        <p:spPr/>
        <p:txBody>
          <a:bodyPr>
            <a:normAutofit fontScale="92500"/>
          </a:bodyPr>
          <a:lstStyle/>
          <a:p>
            <a:r>
              <a:rPr lang="en-US" dirty="0"/>
              <a:t>Search of associative memory (SAM) was the first modern computational model of memory retrieval (</a:t>
            </a:r>
            <a:r>
              <a:rPr lang="en-US" dirty="0" err="1"/>
              <a:t>Gillund</a:t>
            </a:r>
            <a:r>
              <a:rPr lang="en-US" dirty="0"/>
              <a:t> &amp; </a:t>
            </a:r>
            <a:r>
              <a:rPr lang="en-US" dirty="0" err="1"/>
              <a:t>Shiffrin</a:t>
            </a:r>
            <a:r>
              <a:rPr lang="en-US" dirty="0"/>
              <a:t>, 1984)</a:t>
            </a:r>
          </a:p>
          <a:p>
            <a:pPr lvl="1"/>
            <a:r>
              <a:rPr lang="en-US" dirty="0"/>
              <a:t>Assumes that information is stored in a distributed manner as memory ‘images’</a:t>
            </a:r>
          </a:p>
          <a:p>
            <a:pPr lvl="2"/>
            <a:r>
              <a:rPr lang="en-US" dirty="0"/>
              <a:t>Images contain item, associative and contextual information</a:t>
            </a:r>
          </a:p>
          <a:p>
            <a:pPr lvl="1"/>
            <a:r>
              <a:rPr lang="en-US" dirty="0"/>
              <a:t>Retrieval is modeled as a cue-dependent process</a:t>
            </a:r>
          </a:p>
          <a:p>
            <a:pPr lvl="2"/>
            <a:r>
              <a:rPr lang="en-US" dirty="0"/>
              <a:t>Whether an image is retrieved or not is a function of the associative strengths of the retrieval cues to that image</a:t>
            </a:r>
          </a:p>
          <a:p>
            <a:pPr lvl="1"/>
            <a:r>
              <a:rPr lang="en-US" dirty="0"/>
              <a:t>Single process model of recall and recognition</a:t>
            </a:r>
          </a:p>
          <a:p>
            <a:pPr lvl="1">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 and recall</a:t>
            </a:r>
            <a:endParaRPr lang="en-GB" dirty="0"/>
          </a:p>
        </p:txBody>
      </p:sp>
      <p:pic>
        <p:nvPicPr>
          <p:cNvPr id="4098" name="Picture 2"/>
          <p:cNvPicPr>
            <a:picLocks noChangeAspect="1" noChangeArrowheads="1"/>
          </p:cNvPicPr>
          <p:nvPr/>
        </p:nvPicPr>
        <p:blipFill>
          <a:blip r:embed="rId2" cstate="print"/>
          <a:srcRect/>
          <a:stretch>
            <a:fillRect/>
          </a:stretch>
        </p:blipFill>
        <p:spPr bwMode="auto">
          <a:xfrm>
            <a:off x="381000" y="2209800"/>
            <a:ext cx="7772400" cy="334351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basic idea</a:t>
            </a:r>
            <a:endParaRPr lang="en-GB" dirty="0"/>
          </a:p>
        </p:txBody>
      </p:sp>
      <p:pic>
        <p:nvPicPr>
          <p:cNvPr id="69634" name="Picture 2"/>
          <p:cNvPicPr>
            <a:picLocks noChangeAspect="1" noChangeArrowheads="1"/>
          </p:cNvPicPr>
          <p:nvPr/>
        </p:nvPicPr>
        <p:blipFill>
          <a:blip r:embed="rId2" cstate="print"/>
          <a:srcRect/>
          <a:stretch>
            <a:fillRect/>
          </a:stretch>
        </p:blipFill>
        <p:spPr bwMode="auto">
          <a:xfrm>
            <a:off x="533400" y="1447800"/>
            <a:ext cx="7981950" cy="48482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implementation</a:t>
            </a:r>
            <a:endParaRPr lang="en-GB" dirty="0"/>
          </a:p>
        </p:txBody>
      </p:sp>
      <p:sp>
        <p:nvSpPr>
          <p:cNvPr id="3" name="Content Placeholder 2"/>
          <p:cNvSpPr>
            <a:spLocks noGrp="1"/>
          </p:cNvSpPr>
          <p:nvPr>
            <p:ph idx="1"/>
          </p:nvPr>
        </p:nvSpPr>
        <p:spPr/>
        <p:txBody>
          <a:bodyPr>
            <a:normAutofit fontScale="85000" lnSpcReduction="20000"/>
          </a:bodyPr>
          <a:lstStyle/>
          <a:p>
            <a:r>
              <a:rPr lang="en-US" dirty="0"/>
              <a:t>Assume the retrieval probe contains multiple cues Q</a:t>
            </a:r>
            <a:r>
              <a:rPr lang="en-US" baseline="-25000" dirty="0"/>
              <a:t>1</a:t>
            </a:r>
            <a:r>
              <a:rPr lang="en-US" dirty="0"/>
              <a:t>, Q</a:t>
            </a:r>
            <a:r>
              <a:rPr lang="en-US" baseline="-25000" dirty="0"/>
              <a:t>2</a:t>
            </a:r>
            <a:r>
              <a:rPr lang="en-US" dirty="0"/>
              <a:t>, … </a:t>
            </a:r>
            <a:r>
              <a:rPr lang="en-US" dirty="0" err="1"/>
              <a:t>Q</a:t>
            </a:r>
            <a:r>
              <a:rPr lang="en-US" baseline="-25000" dirty="0" err="1"/>
              <a:t>m</a:t>
            </a:r>
            <a:endParaRPr lang="en-US" baseline="-25000" dirty="0"/>
          </a:p>
          <a:p>
            <a:r>
              <a:rPr lang="en-US" dirty="0"/>
              <a:t>Combined activation of image I</a:t>
            </a:r>
            <a:r>
              <a:rPr lang="en-US" baseline="-25000" dirty="0"/>
              <a:t>i </a:t>
            </a:r>
            <a:r>
              <a:rPr lang="en-US" dirty="0"/>
              <a:t> is a multiplicative combination of individual image-cue associations</a:t>
            </a:r>
          </a:p>
          <a:p>
            <a:endParaRPr lang="en-US" baseline="-25000" dirty="0"/>
          </a:p>
          <a:p>
            <a:endParaRPr lang="en-US" baseline="-25000" dirty="0"/>
          </a:p>
          <a:p>
            <a:r>
              <a:rPr lang="en-US" dirty="0"/>
              <a:t>Probability of sampling an image is a simple Luce choice rule</a:t>
            </a:r>
          </a:p>
          <a:p>
            <a:pPr lvl="1"/>
            <a:endParaRPr lang="en-US" dirty="0"/>
          </a:p>
          <a:p>
            <a:pPr lvl="1"/>
            <a:r>
              <a:rPr lang="en-US" dirty="0"/>
              <a:t>Not the same as the probability of successful memory retrieval</a:t>
            </a:r>
          </a:p>
          <a:p>
            <a:pPr lvl="1"/>
            <a:r>
              <a:rPr lang="en-US" dirty="0"/>
              <a:t>An image may or may not activate recovery of the correct target of retrieval</a:t>
            </a:r>
          </a:p>
          <a:p>
            <a:endParaRPr lang="en-GB" dirty="0"/>
          </a:p>
        </p:txBody>
      </p:sp>
      <p:pic>
        <p:nvPicPr>
          <p:cNvPr id="68610" name="Picture 2"/>
          <p:cNvPicPr>
            <a:picLocks noChangeAspect="1" noChangeArrowheads="1"/>
          </p:cNvPicPr>
          <p:nvPr/>
        </p:nvPicPr>
        <p:blipFill>
          <a:blip r:embed="rId2" cstate="print"/>
          <a:srcRect/>
          <a:stretch>
            <a:fillRect/>
          </a:stretch>
        </p:blipFill>
        <p:spPr bwMode="auto">
          <a:xfrm>
            <a:off x="3019425" y="2961217"/>
            <a:ext cx="2085975" cy="772583"/>
          </a:xfrm>
          <a:prstGeom prst="rect">
            <a:avLst/>
          </a:prstGeom>
          <a:noFill/>
          <a:ln w="9525">
            <a:noFill/>
            <a:miter lim="800000"/>
            <a:headEnd/>
            <a:tailEnd/>
          </a:ln>
        </p:spPr>
      </p:pic>
      <p:pic>
        <p:nvPicPr>
          <p:cNvPr id="68611" name="Picture 3"/>
          <p:cNvPicPr>
            <a:picLocks noChangeAspect="1" noChangeArrowheads="1"/>
          </p:cNvPicPr>
          <p:nvPr/>
        </p:nvPicPr>
        <p:blipFill>
          <a:blip r:embed="rId3" cstate="print"/>
          <a:srcRect/>
          <a:stretch>
            <a:fillRect/>
          </a:stretch>
        </p:blipFill>
        <p:spPr bwMode="auto">
          <a:xfrm>
            <a:off x="2971800" y="3962400"/>
            <a:ext cx="1949137" cy="8286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implementation</a:t>
            </a:r>
            <a:endParaRPr lang="en-GB" dirty="0"/>
          </a:p>
        </p:txBody>
      </p:sp>
      <p:sp>
        <p:nvSpPr>
          <p:cNvPr id="3" name="Content Placeholder 2"/>
          <p:cNvSpPr>
            <a:spLocks noGrp="1"/>
          </p:cNvSpPr>
          <p:nvPr>
            <p:ph idx="1"/>
          </p:nvPr>
        </p:nvSpPr>
        <p:spPr/>
        <p:txBody>
          <a:bodyPr/>
          <a:lstStyle/>
          <a:p>
            <a:r>
              <a:rPr lang="en-US" dirty="0"/>
              <a:t>Probability of successful recovery</a:t>
            </a:r>
          </a:p>
          <a:p>
            <a:endParaRPr lang="en-US" dirty="0"/>
          </a:p>
          <a:p>
            <a:endParaRPr lang="en-US" dirty="0"/>
          </a:p>
          <a:p>
            <a:r>
              <a:rPr lang="en-US" dirty="0"/>
              <a:t>Probability of recall success</a:t>
            </a:r>
          </a:p>
          <a:p>
            <a:endParaRPr lang="en-US" dirty="0"/>
          </a:p>
          <a:p>
            <a:r>
              <a:rPr lang="en-US" dirty="0"/>
              <a:t>If attempt succeeds, association between probe cues and sampled image strengthens</a:t>
            </a:r>
          </a:p>
          <a:p>
            <a:pPr lvl="1"/>
            <a:r>
              <a:rPr lang="en-US" dirty="0"/>
              <a:t>SAM had basic learning built into it</a:t>
            </a:r>
          </a:p>
          <a:p>
            <a:pPr>
              <a:buNone/>
            </a:pPr>
            <a:endParaRPr lang="en-GB" dirty="0"/>
          </a:p>
        </p:txBody>
      </p:sp>
      <p:pic>
        <p:nvPicPr>
          <p:cNvPr id="70658" name="Picture 2"/>
          <p:cNvPicPr>
            <a:picLocks noChangeAspect="1" noChangeArrowheads="1"/>
          </p:cNvPicPr>
          <p:nvPr/>
        </p:nvPicPr>
        <p:blipFill>
          <a:blip r:embed="rId2" cstate="print"/>
          <a:srcRect/>
          <a:stretch>
            <a:fillRect/>
          </a:stretch>
        </p:blipFill>
        <p:spPr bwMode="auto">
          <a:xfrm>
            <a:off x="2815590" y="2209800"/>
            <a:ext cx="3280410" cy="914400"/>
          </a:xfrm>
          <a:prstGeom prst="rect">
            <a:avLst/>
          </a:prstGeom>
          <a:noFill/>
          <a:ln w="9525">
            <a:noFill/>
            <a:miter lim="800000"/>
            <a:headEnd/>
            <a:tailEnd/>
          </a:ln>
        </p:spPr>
      </p:pic>
      <p:pic>
        <p:nvPicPr>
          <p:cNvPr id="70659" name="Picture 3"/>
          <p:cNvPicPr>
            <a:picLocks noChangeAspect="1" noChangeArrowheads="1"/>
          </p:cNvPicPr>
          <p:nvPr/>
        </p:nvPicPr>
        <p:blipFill>
          <a:blip r:embed="rId3" cstate="print"/>
          <a:srcRect/>
          <a:stretch>
            <a:fillRect/>
          </a:stretch>
        </p:blipFill>
        <p:spPr bwMode="auto">
          <a:xfrm>
            <a:off x="2971800" y="3962400"/>
            <a:ext cx="3316778" cy="6858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recognition algorithm</a:t>
            </a:r>
            <a:endParaRPr lang="en-GB" dirty="0"/>
          </a:p>
        </p:txBody>
      </p:sp>
      <p:pic>
        <p:nvPicPr>
          <p:cNvPr id="2050" name="Picture 2"/>
          <p:cNvPicPr>
            <a:picLocks noChangeAspect="1" noChangeArrowheads="1"/>
          </p:cNvPicPr>
          <p:nvPr/>
        </p:nvPicPr>
        <p:blipFill>
          <a:blip r:embed="rId2" cstate="print"/>
          <a:srcRect/>
          <a:stretch>
            <a:fillRect/>
          </a:stretch>
        </p:blipFill>
        <p:spPr bwMode="auto">
          <a:xfrm>
            <a:off x="1981200" y="1676400"/>
            <a:ext cx="4500562" cy="4753324"/>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recall algorithm</a:t>
            </a:r>
            <a:endParaRPr lang="en-GB" dirty="0"/>
          </a:p>
        </p:txBody>
      </p:sp>
      <p:pic>
        <p:nvPicPr>
          <p:cNvPr id="3074" name="Picture 2"/>
          <p:cNvPicPr>
            <a:picLocks noChangeAspect="1" noChangeArrowheads="1"/>
          </p:cNvPicPr>
          <p:nvPr/>
        </p:nvPicPr>
        <p:blipFill>
          <a:blip r:embed="rId2" cstate="print"/>
          <a:srcRect/>
          <a:stretch>
            <a:fillRect/>
          </a:stretch>
        </p:blipFill>
        <p:spPr bwMode="auto">
          <a:xfrm>
            <a:off x="485775" y="1198027"/>
            <a:ext cx="7515225" cy="5469473"/>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predictions</a:t>
            </a:r>
            <a:endParaRPr lang="en-GB" dirty="0"/>
          </a:p>
        </p:txBody>
      </p:sp>
      <p:sp>
        <p:nvSpPr>
          <p:cNvPr id="3" name="Content Placeholder 2"/>
          <p:cNvSpPr>
            <a:spLocks noGrp="1"/>
          </p:cNvSpPr>
          <p:nvPr>
            <p:ph idx="1"/>
          </p:nvPr>
        </p:nvSpPr>
        <p:spPr/>
        <p:txBody>
          <a:bodyPr>
            <a:normAutofit fontScale="92500" lnSpcReduction="10000"/>
          </a:bodyPr>
          <a:lstStyle/>
          <a:p>
            <a:r>
              <a:rPr lang="en-US" dirty="0"/>
              <a:t>List length effects in recall</a:t>
            </a:r>
          </a:p>
          <a:p>
            <a:pPr lvl="1"/>
            <a:r>
              <a:rPr lang="en-US" dirty="0"/>
              <a:t>Probability of sampling an item decreases as the number of items increases</a:t>
            </a:r>
          </a:p>
          <a:p>
            <a:r>
              <a:rPr lang="en-US" dirty="0"/>
              <a:t>Presentation time effects</a:t>
            </a:r>
          </a:p>
          <a:p>
            <a:pPr lvl="1"/>
            <a:r>
              <a:rPr lang="en-US" dirty="0"/>
              <a:t>Increased presentation time </a:t>
            </a:r>
            <a:r>
              <a:rPr lang="en-US" dirty="0">
                <a:sym typeface="Wingdings" pitchFamily="2" charset="2"/>
              </a:rPr>
              <a:t></a:t>
            </a:r>
            <a:r>
              <a:rPr lang="en-US" dirty="0"/>
              <a:t> stronger associations </a:t>
            </a:r>
            <a:r>
              <a:rPr lang="en-US" dirty="0">
                <a:sym typeface="Wingdings" pitchFamily="2" charset="2"/>
              </a:rPr>
              <a:t> better recall and recognition</a:t>
            </a:r>
          </a:p>
          <a:p>
            <a:r>
              <a:rPr lang="en-US" dirty="0">
                <a:sym typeface="Wingdings" pitchFamily="2" charset="2"/>
              </a:rPr>
              <a:t>Primacy effects</a:t>
            </a:r>
          </a:p>
          <a:p>
            <a:pPr lvl="1"/>
            <a:r>
              <a:rPr lang="en-US" dirty="0">
                <a:sym typeface="Wingdings" pitchFamily="2" charset="2"/>
              </a:rPr>
              <a:t>In recall because of reinforcement of previous samples</a:t>
            </a:r>
          </a:p>
          <a:p>
            <a:pPr lvl="1"/>
            <a:r>
              <a:rPr lang="en-US" dirty="0">
                <a:sym typeface="Wingdings" pitchFamily="2" charset="2"/>
              </a:rPr>
              <a:t>In recognition because of the generation of new images corresponding to each successful recognition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addressable memory</a:t>
            </a:r>
            <a:endParaRPr lang="en-GB" dirty="0"/>
          </a:p>
        </p:txBody>
      </p:sp>
      <p:sp>
        <p:nvSpPr>
          <p:cNvPr id="4" name="Rectangle 3"/>
          <p:cNvSpPr/>
          <p:nvPr/>
        </p:nvSpPr>
        <p:spPr>
          <a:xfrm>
            <a:off x="3962400" y="3276600"/>
            <a:ext cx="1143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CAM</a:t>
            </a:r>
            <a:endParaRPr lang="en-GB" dirty="0"/>
          </a:p>
        </p:txBody>
      </p:sp>
      <p:sp>
        <p:nvSpPr>
          <p:cNvPr id="5" name="Oval 4"/>
          <p:cNvSpPr/>
          <p:nvPr/>
        </p:nvSpPr>
        <p:spPr>
          <a:xfrm>
            <a:off x="1066800" y="3467100"/>
            <a:ext cx="1676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in</a:t>
            </a:r>
            <a:endParaRPr lang="en-GB" dirty="0"/>
          </a:p>
        </p:txBody>
      </p:sp>
      <p:sp>
        <p:nvSpPr>
          <p:cNvPr id="6" name="Oval 5"/>
          <p:cNvSpPr/>
          <p:nvPr/>
        </p:nvSpPr>
        <p:spPr>
          <a:xfrm>
            <a:off x="6019800" y="3467100"/>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Address out</a:t>
            </a:r>
            <a:endParaRPr lang="en-GB" dirty="0"/>
          </a:p>
        </p:txBody>
      </p:sp>
      <p:cxnSp>
        <p:nvCxnSpPr>
          <p:cNvPr id="7" name="Straight Arrow Connector 6"/>
          <p:cNvCxnSpPr/>
          <p:nvPr/>
        </p:nvCxnSpPr>
        <p:spPr>
          <a:xfrm>
            <a:off x="2438400" y="3771900"/>
            <a:ext cx="1524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105400" y="3771900"/>
            <a:ext cx="9144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066800" y="2020669"/>
            <a:ext cx="6629400" cy="646331"/>
          </a:xfrm>
          <a:prstGeom prst="rect">
            <a:avLst/>
          </a:prstGeom>
          <a:noFill/>
        </p:spPr>
        <p:txBody>
          <a:bodyPr wrap="square" rtlCol="0">
            <a:spAutoFit/>
          </a:bodyPr>
          <a:lstStyle/>
          <a:p>
            <a:r>
              <a:rPr lang="en-US" dirty="0"/>
              <a:t>Content addressable memories are used in some high-speed search operations </a:t>
            </a:r>
            <a:endParaRPr lang="en-GB" dirty="0"/>
          </a:p>
        </p:txBody>
      </p:sp>
      <p:sp>
        <p:nvSpPr>
          <p:cNvPr id="10" name="TextBox 9"/>
          <p:cNvSpPr txBox="1"/>
          <p:nvPr/>
        </p:nvSpPr>
        <p:spPr>
          <a:xfrm>
            <a:off x="609600" y="6172200"/>
            <a:ext cx="7772400" cy="369332"/>
          </a:xfrm>
          <a:prstGeom prst="rect">
            <a:avLst/>
          </a:prstGeom>
          <a:noFill/>
        </p:spPr>
        <p:txBody>
          <a:bodyPr wrap="square" rtlCol="0">
            <a:spAutoFit/>
          </a:bodyPr>
          <a:lstStyle/>
          <a:p>
            <a:r>
              <a:rPr lang="en-GB" dirty="0"/>
              <a:t>https://en.wikipedia.org/wiki/Content-addressable_memory</a:t>
            </a:r>
          </a:p>
        </p:txBody>
      </p:sp>
      <p:sp>
        <p:nvSpPr>
          <p:cNvPr id="11" name="TextBox 10"/>
          <p:cNvSpPr txBox="1"/>
          <p:nvPr/>
        </p:nvSpPr>
        <p:spPr>
          <a:xfrm>
            <a:off x="1143000" y="4876800"/>
            <a:ext cx="7315200" cy="369332"/>
          </a:xfrm>
          <a:prstGeom prst="rect">
            <a:avLst/>
          </a:prstGeom>
          <a:noFill/>
        </p:spPr>
        <p:txBody>
          <a:bodyPr wrap="square" rtlCol="0">
            <a:spAutoFit/>
          </a:bodyPr>
          <a:lstStyle/>
          <a:p>
            <a:r>
              <a:rPr lang="en-US" dirty="0"/>
              <a:t>Human memory is closer to content addressable than random addressable</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predictions</a:t>
            </a:r>
            <a:endParaRPr lang="en-GB" dirty="0"/>
          </a:p>
        </p:txBody>
      </p:sp>
      <p:sp>
        <p:nvSpPr>
          <p:cNvPr id="3" name="Content Placeholder 2"/>
          <p:cNvSpPr>
            <a:spLocks noGrp="1"/>
          </p:cNvSpPr>
          <p:nvPr>
            <p:ph idx="1"/>
          </p:nvPr>
        </p:nvSpPr>
        <p:spPr/>
        <p:txBody>
          <a:bodyPr>
            <a:normAutofit lnSpcReduction="10000"/>
          </a:bodyPr>
          <a:lstStyle/>
          <a:p>
            <a:r>
              <a:rPr lang="en-US" dirty="0"/>
              <a:t>Part set cuing</a:t>
            </a:r>
          </a:p>
          <a:p>
            <a:pPr lvl="1"/>
            <a:r>
              <a:rPr lang="en-US" dirty="0"/>
              <a:t>Cuing set reduces set of items that can be sampled from</a:t>
            </a:r>
          </a:p>
          <a:p>
            <a:pPr lvl="1"/>
            <a:r>
              <a:rPr lang="en-US" dirty="0"/>
              <a:t>This is what the browser experiment is testing</a:t>
            </a:r>
          </a:p>
          <a:p>
            <a:r>
              <a:rPr lang="en-US" dirty="0"/>
              <a:t>Word frequency effects</a:t>
            </a:r>
          </a:p>
          <a:p>
            <a:pPr lvl="1"/>
            <a:r>
              <a:rPr lang="en-US" dirty="0"/>
              <a:t>Recall prefers high frequency items because they have more associations</a:t>
            </a:r>
          </a:p>
          <a:p>
            <a:pPr lvl="1"/>
            <a:r>
              <a:rPr lang="en-US" dirty="0"/>
              <a:t>Recognition prefers low frequency items because there is a lower variance in the associative strength distribution for LF items</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 failures</a:t>
            </a:r>
            <a:endParaRPr lang="en-GB" dirty="0"/>
          </a:p>
        </p:txBody>
      </p:sp>
      <p:sp>
        <p:nvSpPr>
          <p:cNvPr id="3" name="Content Placeholder 2"/>
          <p:cNvSpPr>
            <a:spLocks noGrp="1"/>
          </p:cNvSpPr>
          <p:nvPr>
            <p:ph idx="1"/>
          </p:nvPr>
        </p:nvSpPr>
        <p:spPr/>
        <p:txBody>
          <a:bodyPr>
            <a:normAutofit fontScale="70000" lnSpcReduction="20000"/>
          </a:bodyPr>
          <a:lstStyle/>
          <a:p>
            <a:r>
              <a:rPr lang="en-US" dirty="0"/>
              <a:t>Long term recency effects</a:t>
            </a:r>
          </a:p>
          <a:p>
            <a:r>
              <a:rPr lang="en-US" dirty="0"/>
              <a:t>Null list length effect in recognition</a:t>
            </a:r>
          </a:p>
          <a:p>
            <a:pPr lvl="1"/>
            <a:r>
              <a:rPr lang="en-US" dirty="0"/>
              <a:t>Empirical list length observations in recognition confounded with time to testing</a:t>
            </a:r>
          </a:p>
          <a:p>
            <a:pPr lvl="1"/>
            <a:r>
              <a:rPr lang="en-US" dirty="0"/>
              <a:t>Recognition memory for up to 10000 images documented (Standing, 1973; Brady et al., 2014)</a:t>
            </a:r>
          </a:p>
          <a:p>
            <a:r>
              <a:rPr lang="en-US" dirty="0"/>
              <a:t>List strength effect</a:t>
            </a:r>
          </a:p>
          <a:p>
            <a:pPr lvl="1"/>
            <a:r>
              <a:rPr lang="en-US" dirty="0"/>
              <a:t>Strength of items = presentation time</a:t>
            </a:r>
          </a:p>
          <a:p>
            <a:pPr lvl="1"/>
            <a:r>
              <a:rPr lang="en-US" dirty="0"/>
              <a:t>Recognition of strong items in lists of purely strong items better than in mixed lists</a:t>
            </a:r>
          </a:p>
          <a:p>
            <a:pPr lvl="1"/>
            <a:r>
              <a:rPr lang="en-US" dirty="0"/>
              <a:t>Recognition of weak items in lists of purely weak items worse than recognition in mixed lists</a:t>
            </a:r>
          </a:p>
          <a:p>
            <a:r>
              <a:rPr lang="en-US" dirty="0"/>
              <a:t>Mirror effect</a:t>
            </a:r>
          </a:p>
          <a:p>
            <a:pPr lvl="1"/>
            <a:r>
              <a:rPr lang="en-US" dirty="0"/>
              <a:t>Greater true positives and fewer false positives in recognition of low frequency items</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context model</a:t>
            </a:r>
            <a:endParaRPr lang="en-GB" dirty="0"/>
          </a:p>
        </p:txBody>
      </p:sp>
      <p:sp>
        <p:nvSpPr>
          <p:cNvPr id="3" name="Content Placeholder 2"/>
          <p:cNvSpPr>
            <a:spLocks noGrp="1"/>
          </p:cNvSpPr>
          <p:nvPr>
            <p:ph idx="1"/>
          </p:nvPr>
        </p:nvSpPr>
        <p:spPr/>
        <p:txBody>
          <a:bodyPr>
            <a:normAutofit fontScale="92500" lnSpcReduction="10000"/>
          </a:bodyPr>
          <a:lstStyle/>
          <a:p>
            <a:r>
              <a:rPr lang="en-US" dirty="0"/>
              <a:t>SAM makes no assumptions about the effect of the environment on retrieval cues guiding the memory process</a:t>
            </a:r>
          </a:p>
          <a:p>
            <a:pPr lvl="1"/>
            <a:r>
              <a:rPr lang="en-US" dirty="0"/>
              <a:t>Accepted as inputs</a:t>
            </a:r>
          </a:p>
          <a:p>
            <a:pPr lvl="1"/>
            <a:r>
              <a:rPr lang="en-US" dirty="0"/>
              <a:t>Recent retrievals can become cues for subsequent retrievals</a:t>
            </a:r>
          </a:p>
          <a:p>
            <a:r>
              <a:rPr lang="en-US" dirty="0"/>
              <a:t>The temporal context model (TCM) changes this</a:t>
            </a:r>
          </a:p>
          <a:p>
            <a:pPr lvl="1"/>
            <a:r>
              <a:rPr lang="en-US" dirty="0"/>
              <a:t>Assumes a linear drift of the </a:t>
            </a:r>
            <a:r>
              <a:rPr lang="en-US" i="1" dirty="0"/>
              <a:t>temporal </a:t>
            </a:r>
            <a:r>
              <a:rPr lang="en-US" dirty="0"/>
              <a:t>context cue that goes into every episodic memory encoding</a:t>
            </a:r>
          </a:p>
          <a:p>
            <a:pPr lvl="1"/>
            <a:r>
              <a:rPr lang="en-US" dirty="0"/>
              <a:t>Recommended reading: (Howard &amp; Kahana, 2002)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TCM encoding</a:t>
            </a:r>
            <a:endParaRPr lang="en-GB" dirty="0"/>
          </a:p>
        </p:txBody>
      </p:sp>
      <p:sp>
        <p:nvSpPr>
          <p:cNvPr id="3" name="Content Placeholder 2"/>
          <p:cNvSpPr>
            <a:spLocks noGrp="1"/>
          </p:cNvSpPr>
          <p:nvPr>
            <p:ph idx="1"/>
          </p:nvPr>
        </p:nvSpPr>
        <p:spPr/>
        <p:txBody>
          <a:bodyPr/>
          <a:lstStyle/>
          <a:p>
            <a:r>
              <a:rPr lang="en-US" dirty="0"/>
              <a:t>Items are represented as feature vectors </a:t>
            </a:r>
            <a:r>
              <a:rPr lang="en-US" b="1" dirty="0"/>
              <a:t>f</a:t>
            </a:r>
          </a:p>
          <a:p>
            <a:r>
              <a:rPr lang="en-US" dirty="0"/>
              <a:t>Context is also represented as feature vectors </a:t>
            </a:r>
            <a:r>
              <a:rPr lang="en-US" b="1" dirty="0"/>
              <a:t>c</a:t>
            </a:r>
            <a:r>
              <a:rPr lang="en-US" dirty="0"/>
              <a:t> – on a different feature space</a:t>
            </a:r>
          </a:p>
          <a:p>
            <a:r>
              <a:rPr lang="en-US" dirty="0"/>
              <a:t>Both item and feature vectors are time-indexed</a:t>
            </a:r>
          </a:p>
          <a:p>
            <a:r>
              <a:rPr lang="en-US" dirty="0"/>
              <a:t>Construct an item-context mapping via an outer product</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a:off x="3124200" y="5410200"/>
            <a:ext cx="2257425" cy="11049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TCM retrieval</a:t>
            </a:r>
            <a:endParaRPr lang="en-GB" dirty="0"/>
          </a:p>
        </p:txBody>
      </p:sp>
      <p:sp>
        <p:nvSpPr>
          <p:cNvPr id="3" name="Content Placeholder 2"/>
          <p:cNvSpPr>
            <a:spLocks noGrp="1"/>
          </p:cNvSpPr>
          <p:nvPr>
            <p:ph sz="half" idx="1"/>
          </p:nvPr>
        </p:nvSpPr>
        <p:spPr/>
        <p:txBody>
          <a:bodyPr>
            <a:normAutofit fontScale="92500" lnSpcReduction="20000"/>
          </a:bodyPr>
          <a:lstStyle/>
          <a:p>
            <a:r>
              <a:rPr lang="en-US" dirty="0"/>
              <a:t>Retrieval happens via spreading activation</a:t>
            </a:r>
          </a:p>
          <a:p>
            <a:r>
              <a:rPr lang="en-US" dirty="0"/>
              <a:t>A state </a:t>
            </a:r>
            <a:r>
              <a:rPr lang="en-US" b="1" dirty="0"/>
              <a:t>c</a:t>
            </a:r>
            <a:r>
              <a:rPr lang="en-US" dirty="0"/>
              <a:t> on C will provide activation input </a:t>
            </a:r>
            <a:r>
              <a:rPr lang="en-US" b="1" dirty="0"/>
              <a:t>f</a:t>
            </a:r>
            <a:r>
              <a:rPr lang="en-US" baseline="30000" dirty="0"/>
              <a:t>out</a:t>
            </a:r>
            <a:r>
              <a:rPr lang="en-US" dirty="0"/>
              <a:t> = M</a:t>
            </a:r>
            <a:r>
              <a:rPr lang="en-US" baseline="30000" dirty="0"/>
              <a:t>FC</a:t>
            </a:r>
            <a:r>
              <a:rPr lang="en-US" dirty="0"/>
              <a:t> </a:t>
            </a:r>
            <a:r>
              <a:rPr lang="en-US" b="1" dirty="0"/>
              <a:t>c</a:t>
            </a:r>
          </a:p>
          <a:p>
            <a:r>
              <a:rPr lang="en-US" dirty="0"/>
              <a:t>Similarity of this input to a given item </a:t>
            </a:r>
            <a:r>
              <a:rPr lang="en-US" b="1" dirty="0"/>
              <a:t>f </a:t>
            </a:r>
            <a:r>
              <a:rPr lang="en-US" dirty="0"/>
              <a:t>can be measured as a dot product</a:t>
            </a:r>
          </a:p>
          <a:p>
            <a:r>
              <a:rPr lang="en-US" dirty="0"/>
              <a:t>This quantifies the retrieval pull the context exerts on each item</a:t>
            </a:r>
          </a:p>
          <a:p>
            <a:pPr>
              <a:buNone/>
            </a:pPr>
            <a:endParaRPr lang="en-US" b="1" dirty="0"/>
          </a:p>
        </p:txBody>
      </p:sp>
      <p:pic>
        <p:nvPicPr>
          <p:cNvPr id="2050" name="Picture 2"/>
          <p:cNvPicPr>
            <a:picLocks noChangeAspect="1" noChangeArrowheads="1"/>
          </p:cNvPicPr>
          <p:nvPr/>
        </p:nvPicPr>
        <p:blipFill>
          <a:blip r:embed="rId2" cstate="print"/>
          <a:srcRect/>
          <a:stretch>
            <a:fillRect/>
          </a:stretch>
        </p:blipFill>
        <p:spPr bwMode="auto">
          <a:xfrm>
            <a:off x="5191125" y="1905000"/>
            <a:ext cx="3114675" cy="4048125"/>
          </a:xfrm>
          <a:prstGeom prst="rect">
            <a:avLst/>
          </a:prstGeom>
          <a:noFill/>
          <a:ln w="9525">
            <a:noFill/>
            <a:miter lim="800000"/>
            <a:headEnd/>
            <a:tailEnd/>
          </a:ln>
        </p:spPr>
      </p:pic>
      <p:cxnSp>
        <p:nvCxnSpPr>
          <p:cNvPr id="7" name="Straight Arrow Connector 6"/>
          <p:cNvCxnSpPr/>
          <p:nvPr/>
        </p:nvCxnSpPr>
        <p:spPr>
          <a:xfrm flipH="1">
            <a:off x="7086600" y="5410200"/>
            <a:ext cx="228600" cy="990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562600" y="6287869"/>
            <a:ext cx="3352800" cy="646331"/>
          </a:xfrm>
          <a:prstGeom prst="rect">
            <a:avLst/>
          </a:prstGeom>
          <a:noFill/>
        </p:spPr>
        <p:txBody>
          <a:bodyPr wrap="square" rtlCol="0">
            <a:spAutoFit/>
          </a:bodyPr>
          <a:lstStyle/>
          <a:p>
            <a:r>
              <a:rPr lang="en-US" dirty="0"/>
              <a:t>Follows from </a:t>
            </a:r>
            <a:r>
              <a:rPr lang="en-US" b="1" dirty="0"/>
              <a:t>f </a:t>
            </a:r>
            <a:r>
              <a:rPr lang="en-US" dirty="0"/>
              <a:t>orthonormality (assumed)</a:t>
            </a:r>
            <a:endParaRPr lang="en-GB"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context drift assumption</a:t>
            </a:r>
            <a:endParaRPr lang="en-GB" dirty="0"/>
          </a:p>
        </p:txBody>
      </p:sp>
      <p:sp>
        <p:nvSpPr>
          <p:cNvPr id="6" name="Content Placeholder 5"/>
          <p:cNvSpPr>
            <a:spLocks noGrp="1"/>
          </p:cNvSpPr>
          <p:nvPr>
            <p:ph idx="1"/>
          </p:nvPr>
        </p:nvSpPr>
        <p:spPr/>
        <p:txBody>
          <a:bodyPr/>
          <a:lstStyle/>
          <a:p>
            <a:r>
              <a:rPr lang="en-US" dirty="0"/>
              <a:t>Assume a linear drift in context</a:t>
            </a:r>
          </a:p>
          <a:p>
            <a:endParaRPr lang="en-US" dirty="0"/>
          </a:p>
          <a:p>
            <a:r>
              <a:rPr lang="en-US" dirty="0"/>
              <a:t>A little bit like a recurrent network</a:t>
            </a:r>
          </a:p>
          <a:p>
            <a:r>
              <a:rPr lang="en-US" dirty="0"/>
              <a:t>Naturally makes contexts at closer times more similar than contexts at farther times from the probe point</a:t>
            </a:r>
          </a:p>
          <a:p>
            <a:r>
              <a:rPr lang="en-US" dirty="0"/>
              <a:t>Yields long-term recency predictions</a:t>
            </a:r>
            <a:endParaRPr lang="en-GB" dirty="0"/>
          </a:p>
        </p:txBody>
      </p:sp>
      <p:pic>
        <p:nvPicPr>
          <p:cNvPr id="3075" name="Picture 3"/>
          <p:cNvPicPr>
            <a:picLocks noChangeAspect="1" noChangeArrowheads="1"/>
          </p:cNvPicPr>
          <p:nvPr/>
        </p:nvPicPr>
        <p:blipFill>
          <a:blip r:embed="rId2" cstate="print"/>
          <a:srcRect/>
          <a:stretch>
            <a:fillRect/>
          </a:stretch>
        </p:blipFill>
        <p:spPr bwMode="auto">
          <a:xfrm>
            <a:off x="3505200" y="2286000"/>
            <a:ext cx="1971675" cy="3333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Retrieval depends on joint encoding</a:t>
            </a:r>
            <a:endParaRPr lang="en-GB" dirty="0"/>
          </a:p>
        </p:txBody>
      </p:sp>
      <p:sp>
        <p:nvSpPr>
          <p:cNvPr id="3" name="Content Placeholder 2"/>
          <p:cNvSpPr>
            <a:spLocks noGrp="1"/>
          </p:cNvSpPr>
          <p:nvPr>
            <p:ph idx="1"/>
          </p:nvPr>
        </p:nvSpPr>
        <p:spPr/>
        <p:txBody>
          <a:bodyPr>
            <a:normAutofit fontScale="92500" lnSpcReduction="20000"/>
          </a:bodyPr>
          <a:lstStyle/>
          <a:p>
            <a:r>
              <a:rPr lang="en-US" dirty="0"/>
              <a:t>“Neurons that fire together wire together” – </a:t>
            </a:r>
            <a:r>
              <a:rPr lang="en-US" dirty="0" err="1"/>
              <a:t>Hebbian</a:t>
            </a:r>
            <a:r>
              <a:rPr lang="en-US" dirty="0"/>
              <a:t> postulate</a:t>
            </a:r>
          </a:p>
          <a:p>
            <a:r>
              <a:rPr lang="en-US" dirty="0"/>
              <a:t>Any memory encoding must store both the target to be stored and the cue that will trigger its retrieval</a:t>
            </a:r>
          </a:p>
          <a:p>
            <a:r>
              <a:rPr lang="en-US" dirty="0"/>
              <a:t>Can’t store single items in memory</a:t>
            </a:r>
          </a:p>
          <a:p>
            <a:r>
              <a:rPr lang="en-US" dirty="0"/>
              <a:t>But what are retrieval cues?</a:t>
            </a:r>
          </a:p>
          <a:p>
            <a:pPr lvl="1"/>
            <a:r>
              <a:rPr lang="en-US" dirty="0"/>
              <a:t>Hard to identify in natural settings</a:t>
            </a:r>
          </a:p>
          <a:p>
            <a:pPr lvl="1"/>
            <a:r>
              <a:rPr lang="en-US" dirty="0"/>
              <a:t>Hard to nail down even in experimental settings</a:t>
            </a:r>
          </a:p>
          <a:p>
            <a:pPr lvl="1"/>
            <a:r>
              <a:rPr lang="en-US" dirty="0"/>
              <a:t>In principle, could be any datum of experience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a:t>Encoding experiences in memory</a:t>
            </a:r>
          </a:p>
        </p:txBody>
      </p:sp>
      <p:sp>
        <p:nvSpPr>
          <p:cNvPr id="226307" name="Rectangle 3"/>
          <p:cNvSpPr>
            <a:spLocks noGrp="1" noChangeArrowheads="1"/>
          </p:cNvSpPr>
          <p:nvPr>
            <p:ph type="body" idx="1"/>
          </p:nvPr>
        </p:nvSpPr>
        <p:spPr/>
        <p:txBody>
          <a:bodyPr>
            <a:normAutofit/>
          </a:bodyPr>
          <a:lstStyle/>
          <a:p>
            <a:pPr>
              <a:lnSpc>
                <a:spcPct val="90000"/>
              </a:lnSpc>
            </a:pPr>
            <a:r>
              <a:rPr lang="en-US" dirty="0"/>
              <a:t>Not as straightforward as putting things in boxes and taking them out later</a:t>
            </a:r>
          </a:p>
          <a:p>
            <a:pPr>
              <a:lnSpc>
                <a:spcPct val="90000"/>
              </a:lnSpc>
            </a:pPr>
            <a:r>
              <a:rPr lang="en-US" dirty="0"/>
              <a:t>How is the experience represented?</a:t>
            </a:r>
          </a:p>
          <a:p>
            <a:pPr>
              <a:lnSpc>
                <a:spcPct val="90000"/>
              </a:lnSpc>
            </a:pPr>
            <a:r>
              <a:rPr lang="en-US" dirty="0"/>
              <a:t>How is it indexed?</a:t>
            </a:r>
          </a:p>
          <a:p>
            <a:pPr>
              <a:lnSpc>
                <a:spcPct val="90000"/>
              </a:lnSpc>
            </a:pPr>
            <a:r>
              <a:rPr lang="en-US" dirty="0"/>
              <a:t>How is it retrieved?</a:t>
            </a:r>
          </a:p>
          <a:p>
            <a:pPr>
              <a:lnSpc>
                <a:spcPct val="90000"/>
              </a:lnSpc>
            </a:pPr>
            <a:r>
              <a:rPr lang="en-US" dirty="0"/>
              <a:t>What factors affect encoding?</a:t>
            </a:r>
          </a:p>
          <a:p>
            <a:pPr>
              <a:lnSpc>
                <a:spcPct val="90000"/>
              </a:lnSpc>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normAutofit fontScale="90000"/>
          </a:bodyPr>
          <a:lstStyle/>
          <a:p>
            <a:r>
              <a:rPr lang="en-US"/>
              <a:t>Environmental </a:t>
            </a:r>
            <a:br>
              <a:rPr lang="en-US"/>
            </a:br>
            <a:r>
              <a:rPr lang="en-US"/>
              <a:t>Effects on Encoding</a:t>
            </a:r>
          </a:p>
        </p:txBody>
      </p:sp>
      <p:sp>
        <p:nvSpPr>
          <p:cNvPr id="248835" name="Rectangle 3"/>
          <p:cNvSpPr>
            <a:spLocks noGrp="1" noChangeArrowheads="1"/>
          </p:cNvSpPr>
          <p:nvPr>
            <p:ph type="body" idx="1"/>
          </p:nvPr>
        </p:nvSpPr>
        <p:spPr>
          <a:xfrm>
            <a:off x="609600" y="1947863"/>
            <a:ext cx="8229600" cy="4757737"/>
          </a:xfrm>
        </p:spPr>
        <p:txBody>
          <a:bodyPr>
            <a:normAutofit fontScale="92500" lnSpcReduction="20000"/>
          </a:bodyPr>
          <a:lstStyle/>
          <a:p>
            <a:pPr>
              <a:lnSpc>
                <a:spcPct val="90000"/>
              </a:lnSpc>
            </a:pPr>
            <a:r>
              <a:rPr lang="en-US" i="1" dirty="0"/>
              <a:t>Encoding specificity principle </a:t>
            </a:r>
            <a:r>
              <a:rPr lang="en-US" dirty="0"/>
              <a:t>proposes that the cues present during encoding serve as the best cues for retrieval</a:t>
            </a:r>
          </a:p>
          <a:p>
            <a:pPr lvl="1">
              <a:lnSpc>
                <a:spcPct val="90000"/>
              </a:lnSpc>
            </a:pPr>
            <a:r>
              <a:rPr lang="en-US" dirty="0"/>
              <a:t>This is why elaborative rehearsal helps memory performance</a:t>
            </a:r>
          </a:p>
          <a:p>
            <a:pPr lvl="1">
              <a:lnSpc>
                <a:spcPct val="90000"/>
              </a:lnSpc>
            </a:pPr>
            <a:r>
              <a:rPr lang="en-US" dirty="0"/>
              <a:t>Elaborative rehearsal </a:t>
            </a:r>
            <a:r>
              <a:rPr lang="en-US" dirty="0">
                <a:sym typeface="Wingdings" pitchFamily="2" charset="2"/>
              </a:rPr>
              <a:t></a:t>
            </a:r>
            <a:r>
              <a:rPr lang="en-US" dirty="0"/>
              <a:t> plant: tree :: sea: o____, generating targets helps in retention</a:t>
            </a:r>
          </a:p>
          <a:p>
            <a:pPr>
              <a:lnSpc>
                <a:spcPct val="90000"/>
              </a:lnSpc>
            </a:pPr>
            <a:r>
              <a:rPr lang="en-US" i="1" dirty="0"/>
              <a:t>State-dependent memory </a:t>
            </a:r>
            <a:r>
              <a:rPr lang="en-US" dirty="0"/>
              <a:t>is memory that depends upon the relationship of one’s physiological state at the time of encoding and at the time of retrieval</a:t>
            </a:r>
          </a:p>
          <a:p>
            <a:pPr lvl="1">
              <a:lnSpc>
                <a:spcPct val="90000"/>
              </a:lnSpc>
            </a:pPr>
            <a:r>
              <a:rPr lang="en-US" dirty="0"/>
              <a:t>Relationship of smell to memory is a common literary trope, see c.f. Proust’s </a:t>
            </a:r>
            <a:r>
              <a:rPr lang="en-US" i="1" dirty="0"/>
              <a:t>Remembrance of things past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normAutofit fontScale="90000"/>
          </a:bodyPr>
          <a:lstStyle/>
          <a:p>
            <a:r>
              <a:rPr lang="en-US"/>
              <a:t>Environmental </a:t>
            </a:r>
            <a:br>
              <a:rPr lang="en-US"/>
            </a:br>
            <a:r>
              <a:rPr lang="en-US"/>
              <a:t>Effects on Encoding</a:t>
            </a:r>
          </a:p>
        </p:txBody>
      </p:sp>
      <p:sp>
        <p:nvSpPr>
          <p:cNvPr id="249859" name="Rectangle 3"/>
          <p:cNvSpPr>
            <a:spLocks noGrp="1" noChangeArrowheads="1"/>
          </p:cNvSpPr>
          <p:nvPr>
            <p:ph type="body" idx="1"/>
          </p:nvPr>
        </p:nvSpPr>
        <p:spPr>
          <a:xfrm>
            <a:off x="609600" y="2133600"/>
            <a:ext cx="8229600" cy="3919538"/>
          </a:xfrm>
        </p:spPr>
        <p:txBody>
          <a:bodyPr>
            <a:normAutofit lnSpcReduction="10000"/>
          </a:bodyPr>
          <a:lstStyle/>
          <a:p>
            <a:pPr>
              <a:lnSpc>
                <a:spcPct val="95000"/>
              </a:lnSpc>
            </a:pPr>
            <a:r>
              <a:rPr lang="en-US" sz="2600" i="1" dirty="0"/>
              <a:t>Mood-dependent memory </a:t>
            </a:r>
            <a:r>
              <a:rPr lang="en-US" sz="2600" dirty="0"/>
              <a:t>effects attest to the fact that memory is better when a person’s mood is the same during encoding and retrieval</a:t>
            </a:r>
          </a:p>
          <a:p>
            <a:pPr lvl="1">
              <a:lnSpc>
                <a:spcPct val="95000"/>
              </a:lnSpc>
            </a:pPr>
            <a:r>
              <a:rPr lang="en-US" sz="2300" dirty="0"/>
              <a:t>For example, if you are happy during encoding information, it is easier to retrieve that information if you are happy at the time of retrieval</a:t>
            </a:r>
          </a:p>
          <a:p>
            <a:pPr>
              <a:lnSpc>
                <a:spcPct val="95000"/>
              </a:lnSpc>
            </a:pPr>
            <a:r>
              <a:rPr lang="en-US" sz="2600" i="1" dirty="0"/>
              <a:t>Mood-congruence effect </a:t>
            </a:r>
            <a:r>
              <a:rPr lang="en-US" sz="2600" dirty="0"/>
              <a:t>is the fact that memory is better for experiences that are congruent with a person’s current mood </a:t>
            </a:r>
          </a:p>
          <a:p>
            <a:pPr lvl="1">
              <a:lnSpc>
                <a:spcPct val="95000"/>
              </a:lnSpc>
            </a:pPr>
            <a:r>
              <a:rPr lang="en-US" sz="2300" dirty="0"/>
              <a:t>For example, when we are sad it is easier to retrieve negative events in our lives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r>
              <a:rPr lang="en-US" altLang="en-US"/>
              <a:t>Encoding Specificity</a:t>
            </a:r>
          </a:p>
        </p:txBody>
      </p:sp>
      <p:sp>
        <p:nvSpPr>
          <p:cNvPr id="51203" name="Rectangle 3"/>
          <p:cNvSpPr>
            <a:spLocks noGrp="1" noRot="1" noChangeArrowheads="1"/>
          </p:cNvSpPr>
          <p:nvPr>
            <p:ph type="body" idx="1"/>
          </p:nvPr>
        </p:nvSpPr>
        <p:spPr/>
        <p:txBody>
          <a:bodyPr/>
          <a:lstStyle/>
          <a:p>
            <a:pPr>
              <a:buFont typeface="Wingdings" pitchFamily="2" charset="2"/>
              <a:buNone/>
            </a:pPr>
            <a:r>
              <a:rPr lang="en-US" altLang="en-US"/>
              <a:t>– When conditions of retrieval are similar to conditions of encoding, retrieval is more likely to be successful</a:t>
            </a:r>
          </a:p>
          <a:p>
            <a:pPr>
              <a:buFont typeface="Wingdings" pitchFamily="2" charset="2"/>
              <a:buNone/>
            </a:pPr>
            <a:r>
              <a:rPr lang="en-US" altLang="en-US"/>
              <a:t>– You are more likely to remember things if the conditions under which you recall them are similar to the conditions under which you learned them</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r>
              <a:rPr lang="en-US" altLang="en-US"/>
              <a:t>Encoding Specificity</a:t>
            </a:r>
          </a:p>
        </p:txBody>
      </p:sp>
      <p:sp>
        <p:nvSpPr>
          <p:cNvPr id="52227" name="Rectangle 3"/>
          <p:cNvSpPr>
            <a:spLocks noGrp="1" noRot="1" noChangeArrowheads="1"/>
          </p:cNvSpPr>
          <p:nvPr>
            <p:ph type="body" idx="1"/>
          </p:nvPr>
        </p:nvSpPr>
        <p:spPr/>
        <p:txBody>
          <a:bodyPr/>
          <a:lstStyle/>
          <a:p>
            <a:r>
              <a:rPr lang="en-US" altLang="en-US"/>
              <a:t>Context effects—environmental cues to recall</a:t>
            </a:r>
          </a:p>
          <a:p>
            <a:r>
              <a:rPr lang="en-US" altLang="en-US"/>
              <a:t>State dependent retrieval—physical, internal factors </a:t>
            </a:r>
          </a:p>
          <a:p>
            <a:r>
              <a:rPr lang="en-US" altLang="en-US"/>
              <a:t>Mood Congruence—factors related to mood or emotions</a:t>
            </a:r>
          </a:p>
          <a:p>
            <a:endParaRPr lang="en-US" altLang="en-US"/>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1793</Words>
  <Application>Microsoft Office PowerPoint</Application>
  <PresentationFormat>On-screen Show (4:3)</PresentationFormat>
  <Paragraphs>224</Paragraphs>
  <Slides>35</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0" baseType="lpstr">
      <vt:lpstr>Arial</vt:lpstr>
      <vt:lpstr>Calibri</vt:lpstr>
      <vt:lpstr>Wingdings</vt:lpstr>
      <vt:lpstr>Office Theme</vt:lpstr>
      <vt:lpstr>Chart</vt:lpstr>
      <vt:lpstr>Models of memory</vt:lpstr>
      <vt:lpstr>Random access memory</vt:lpstr>
      <vt:lpstr>Content addressable memory</vt:lpstr>
      <vt:lpstr>Retrieval depends on joint encoding</vt:lpstr>
      <vt:lpstr>Encoding experiences in memory</vt:lpstr>
      <vt:lpstr>Environmental  Effects on Encoding</vt:lpstr>
      <vt:lpstr>Environmental  Effects on Encoding</vt:lpstr>
      <vt:lpstr>Encoding Specificity</vt:lpstr>
      <vt:lpstr>Encoding Specificity</vt:lpstr>
      <vt:lpstr>Encoding-dependent memory tricks</vt:lpstr>
      <vt:lpstr>Measuring memory performance</vt:lpstr>
      <vt:lpstr>Why do we forget?</vt:lpstr>
      <vt:lpstr>Why We Forget</vt:lpstr>
      <vt:lpstr>A classic relearning experiment</vt:lpstr>
      <vt:lpstr>Forgetting Curve for  Long-Term Memory</vt:lpstr>
      <vt:lpstr>Decay Theories</vt:lpstr>
      <vt:lpstr>Why We Forget</vt:lpstr>
      <vt:lpstr>Types of Interference</vt:lpstr>
      <vt:lpstr>Types of Interference</vt:lpstr>
      <vt:lpstr>Search of Associative memory</vt:lpstr>
      <vt:lpstr>Elements of memory models</vt:lpstr>
      <vt:lpstr>Modeling retrieval</vt:lpstr>
      <vt:lpstr>Recognition and recall</vt:lpstr>
      <vt:lpstr>SAM basic idea</vt:lpstr>
      <vt:lpstr>SAM implementation</vt:lpstr>
      <vt:lpstr>SAM implementation</vt:lpstr>
      <vt:lpstr>SAM recognition algorithm</vt:lpstr>
      <vt:lpstr>SAM recall algorithm</vt:lpstr>
      <vt:lpstr>Successful predictions</vt:lpstr>
      <vt:lpstr>Successful predictions</vt:lpstr>
      <vt:lpstr>SAM failures</vt:lpstr>
      <vt:lpstr>Temporal context model</vt:lpstr>
      <vt:lpstr>TCM encoding</vt:lpstr>
      <vt:lpstr>TCM retrieval</vt:lpstr>
      <vt:lpstr>The context drift assumption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Models of memory</dc:title>
  <dc:creator>nisheeth</dc:creator>
  <cp:lastModifiedBy>Nisheeth Srivastava</cp:lastModifiedBy>
  <cp:revision>2</cp:revision>
  <dcterms:created xsi:type="dcterms:W3CDTF">2021-03-30T09:01:51Z</dcterms:created>
  <dcterms:modified xsi:type="dcterms:W3CDTF">2022-03-10T03:32:22Z</dcterms:modified>
</cp:coreProperties>
</file>