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90" r:id="rId3"/>
    <p:sldId id="257" r:id="rId4"/>
    <p:sldId id="264" r:id="rId5"/>
    <p:sldId id="265" r:id="rId6"/>
    <p:sldId id="266" r:id="rId7"/>
    <p:sldId id="267" r:id="rId8"/>
    <p:sldId id="268" r:id="rId9"/>
    <p:sldId id="269" r:id="rId10"/>
    <p:sldId id="270" r:id="rId11"/>
    <p:sldId id="271" r:id="rId12"/>
    <p:sldId id="272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498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6F370E-4533-449D-B300-C2EDEBF52A99}" type="datetimeFigureOut">
              <a:rPr lang="en-GB" smtClean="0"/>
              <a:pPr/>
              <a:t>03/03/2022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703F775-972A-409F-9B3B-BF4DF41E2553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slide" Target="../slides/slide3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2531" name="Notes Placeholder 2"/>
          <p:cNvSpPr>
            <a:spLocks noGrp="1"/>
          </p:cNvSpPr>
          <p:nvPr>
            <p:ph type="body" idx="1"/>
            <p:custDataLst>
              <p:tags r:id="rId1"/>
            </p:custDataLst>
          </p:nvPr>
        </p:nvSpPr>
        <p:spPr>
          <a:noFill/>
          <a:ln/>
        </p:spPr>
        <p:txBody>
          <a:bodyPr/>
          <a:lstStyle/>
          <a:p>
            <a:r>
              <a:rPr lang="en-US" altLang="en-US" sz="1600" dirty="0">
                <a:cs typeface="Arial Unicode MS" charset="0"/>
              </a:rPr>
              <a:t>SensationPerception4e-Fig-01-06-2R.jpg</a:t>
            </a:r>
            <a:br>
              <a:rPr lang="en-US" altLang="en-US" sz="1600" dirty="0">
                <a:cs typeface="Arial Unicode MS" charset="0"/>
              </a:rPr>
            </a:br>
            <a:endParaRPr lang="en-US" altLang="en-US" sz="1600" dirty="0">
              <a:cs typeface="Arial Unicode MS" charset="0"/>
            </a:endParaRPr>
          </a:p>
        </p:txBody>
      </p:sp>
      <p:sp>
        <p:nvSpPr>
          <p:cNvPr id="2253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A84D35A-02DB-4D04-913A-FC3EBE4551A6}" type="slidenum">
              <a:rPr lang="en-US" altLang="en-US">
                <a:solidFill>
                  <a:srgbClr val="000000"/>
                </a:solidFill>
              </a:rPr>
              <a:pPr/>
              <a:t>3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0923C-2FE0-4C18-A436-8AE6A00A0551}" type="datetimeFigureOut">
              <a:rPr lang="en-GB" smtClean="0"/>
              <a:pPr/>
              <a:t>03/03/2022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B37D7-C1DB-44ED-A445-9C89206782D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0923C-2FE0-4C18-A436-8AE6A00A0551}" type="datetimeFigureOut">
              <a:rPr lang="en-GB" smtClean="0"/>
              <a:pPr/>
              <a:t>03/03/2022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B37D7-C1DB-44ED-A445-9C89206782D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0923C-2FE0-4C18-A436-8AE6A00A0551}" type="datetimeFigureOut">
              <a:rPr lang="en-GB" smtClean="0"/>
              <a:pPr/>
              <a:t>03/03/2022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B37D7-C1DB-44ED-A445-9C89206782D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1_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363538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800">
                <a:solidFill>
                  <a:srgbClr val="000000"/>
                </a:solidFill>
                <a:latin typeface="Arial" charset="0"/>
                <a:ea typeface="+mn-ea"/>
                <a:cs typeface="Arial" charset="0"/>
              </a:defRPr>
            </a:lvl1pPr>
          </a:lstStyle>
          <a:p>
            <a:pPr>
              <a:defRPr/>
            </a:pPr>
            <a:fld id="{7994086D-D859-4744-91B7-450AE810DCBD}" type="datetime1">
              <a:rPr lang="en-US" altLang="en-US"/>
              <a:pPr>
                <a:defRPr/>
              </a:pPr>
              <a:t>3/3/2022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hangingPunct="1">
              <a:defRPr sz="1800">
                <a:solidFill>
                  <a:srgbClr val="000000"/>
                </a:solidFill>
                <a:latin typeface="Arial" charset="0"/>
                <a:ea typeface="+mn-ea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8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</a:lstStyle>
          <a:p>
            <a:fld id="{8AE175BF-45F6-4C1E-82F2-5475DDA4E10B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0923C-2FE0-4C18-A436-8AE6A00A0551}" type="datetimeFigureOut">
              <a:rPr lang="en-GB" smtClean="0"/>
              <a:pPr/>
              <a:t>03/03/2022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B37D7-C1DB-44ED-A445-9C89206782D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0923C-2FE0-4C18-A436-8AE6A00A0551}" type="datetimeFigureOut">
              <a:rPr lang="en-GB" smtClean="0"/>
              <a:pPr/>
              <a:t>03/03/2022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B37D7-C1DB-44ED-A445-9C89206782D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0923C-2FE0-4C18-A436-8AE6A00A0551}" type="datetimeFigureOut">
              <a:rPr lang="en-GB" smtClean="0"/>
              <a:pPr/>
              <a:t>03/03/2022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B37D7-C1DB-44ED-A445-9C89206782D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0923C-2FE0-4C18-A436-8AE6A00A0551}" type="datetimeFigureOut">
              <a:rPr lang="en-GB" smtClean="0"/>
              <a:pPr/>
              <a:t>03/03/2022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B37D7-C1DB-44ED-A445-9C89206782D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0923C-2FE0-4C18-A436-8AE6A00A0551}" type="datetimeFigureOut">
              <a:rPr lang="en-GB" smtClean="0"/>
              <a:pPr/>
              <a:t>03/03/2022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B37D7-C1DB-44ED-A445-9C89206782D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0923C-2FE0-4C18-A436-8AE6A00A0551}" type="datetimeFigureOut">
              <a:rPr lang="en-GB" smtClean="0"/>
              <a:pPr/>
              <a:t>03/03/2022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B37D7-C1DB-44ED-A445-9C89206782D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0923C-2FE0-4C18-A436-8AE6A00A0551}" type="datetimeFigureOut">
              <a:rPr lang="en-GB" smtClean="0"/>
              <a:pPr/>
              <a:t>03/03/2022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B37D7-C1DB-44ED-A445-9C89206782D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0923C-2FE0-4C18-A436-8AE6A00A0551}" type="datetimeFigureOut">
              <a:rPr lang="en-GB" smtClean="0"/>
              <a:pPr/>
              <a:t>03/03/2022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B37D7-C1DB-44ED-A445-9C89206782D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D0923C-2FE0-4C18-A436-8AE6A00A0551}" type="datetimeFigureOut">
              <a:rPr lang="en-GB" smtClean="0"/>
              <a:pPr/>
              <a:t>03/03/2022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9B37D7-C1DB-44ED-A445-9C89206782DF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Perceptual learning: a computational perspective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CS786</a:t>
            </a:r>
          </a:p>
          <a:p>
            <a:r>
              <a:rPr lang="en-US" dirty="0"/>
              <a:t>3</a:t>
            </a:r>
            <a:r>
              <a:rPr lang="en-US" baseline="30000" dirty="0"/>
              <a:t>rd</a:t>
            </a:r>
            <a:r>
              <a:rPr lang="en-US" dirty="0"/>
              <a:t> March 2022</a:t>
            </a:r>
            <a:endParaRPr lang="en-GB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https://ars.els-cdn.com/content/image/1-s2.0-S0301008212000755-gr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1776246"/>
            <a:ext cx="8284243" cy="4776954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6096000" y="5879068"/>
            <a:ext cx="2286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(Gold &amp; Ding, 2013)</a:t>
            </a:r>
            <a:endParaRPr lang="en-GB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Perceptual learning as improved decision-making</a:t>
            </a:r>
            <a:endParaRPr lang="en-GB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0178" name="Picture 2" descr="http://www.cns.nyu.edu/~david/courses/perception/lecturenotes/motion/motion-slides/motion.02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5600" y="266700"/>
            <a:ext cx="8331200" cy="62484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dataset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Recorded spiking response of neurons in monkey LIP cortex</a:t>
            </a:r>
          </a:p>
          <a:p>
            <a:r>
              <a:rPr lang="en-US" dirty="0"/>
              <a:t>Neurons responsive to different motion directions</a:t>
            </a:r>
          </a:p>
          <a:p>
            <a:r>
              <a:rPr lang="en-US" dirty="0"/>
              <a:t>Measured behavioral and neural data across multiple sessions (e.g. 165 sessions over 645 days for monkey C)</a:t>
            </a:r>
            <a:endParaRPr lang="en-GB" dirty="0"/>
          </a:p>
        </p:txBody>
      </p:sp>
      <p:pic>
        <p:nvPicPr>
          <p:cNvPr id="296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05400" y="1752600"/>
            <a:ext cx="2971800" cy="4482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/>
        </p:nvSpPr>
        <p:spPr>
          <a:xfrm rot="5400000">
            <a:off x="7561049" y="3716551"/>
            <a:ext cx="85210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Lapse rate</a:t>
            </a:r>
            <a:endParaRPr lang="en-GB" sz="12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Course logistics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I have extended the Assignment 2 deadline to Mar 7 11:59:59PM</a:t>
            </a:r>
          </a:p>
          <a:p>
            <a:pPr lvl="1"/>
            <a:r>
              <a:rPr lang="en-US" dirty="0"/>
              <a:t>Please don’t ask me to extend it further</a:t>
            </a:r>
          </a:p>
          <a:p>
            <a:r>
              <a:rPr lang="en-US" dirty="0"/>
              <a:t>Many people have still not sent in their research paper topics</a:t>
            </a:r>
          </a:p>
          <a:p>
            <a:pPr lvl="1"/>
            <a:r>
              <a:rPr lang="en-US" dirty="0"/>
              <a:t>Please do so immediately</a:t>
            </a:r>
          </a:p>
          <a:p>
            <a:pPr lvl="1"/>
            <a:r>
              <a:rPr lang="en-US" dirty="0"/>
              <a:t>I will discuss topics shared already with me in our first in-person discussion hour, scheduled for tomorrow at 1830 in CGS classroom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 bwMode="auto">
          <a:xfrm>
            <a:off x="0" y="169862"/>
            <a:ext cx="9144000" cy="363538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fontScale="90000"/>
          </a:bodyPr>
          <a:lstStyle/>
          <a:p>
            <a:r>
              <a:rPr lang="en-US" altLang="en-US" dirty="0">
                <a:ea typeface="ＭＳ Ｐゴシック" charset="-128"/>
                <a:cs typeface="Arial" charset="0"/>
              </a:rPr>
              <a:t>Absolute Thresholds</a:t>
            </a:r>
          </a:p>
        </p:txBody>
      </p:sp>
      <p:pic>
        <p:nvPicPr>
          <p:cNvPr id="21507" name="Picture 1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30400" y="1974850"/>
            <a:ext cx="5283200" cy="4578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08" name="TextBox 1"/>
          <p:cNvSpPr txBox="1">
            <a:spLocks noChangeArrowheads="1"/>
          </p:cNvSpPr>
          <p:nvPr/>
        </p:nvSpPr>
        <p:spPr bwMode="auto">
          <a:xfrm>
            <a:off x="854075" y="917575"/>
            <a:ext cx="66294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en-US" altLang="en-US" b="1" dirty="0">
                <a:solidFill>
                  <a:srgbClr val="0070C0"/>
                </a:solidFill>
                <a:cs typeface="Arial Unicode MS" charset="0"/>
              </a:rPr>
              <a:t>Psychometric function demonstrating the probabilistic (statistical) nature of the threshold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Perception as inference</a:t>
            </a:r>
            <a:endParaRPr lang="en-GB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1493837"/>
            <a:ext cx="7825706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2438400" y="6172200"/>
            <a:ext cx="335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Want to know </a:t>
            </a:r>
            <a:r>
              <a:rPr lang="el-GR" dirty="0"/>
              <a:t>θ</a:t>
            </a:r>
            <a:r>
              <a:rPr lang="en-US" dirty="0"/>
              <a:t>, get to see </a:t>
            </a:r>
            <a:r>
              <a:rPr lang="el-GR" dirty="0"/>
              <a:t>φ</a:t>
            </a:r>
            <a:endParaRPr lang="en-GB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Can perceptual ability improve?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Classic psychophysics imagined perception to be governed by absolute limits</a:t>
            </a:r>
          </a:p>
          <a:p>
            <a:r>
              <a:rPr lang="en-US" dirty="0"/>
              <a:t>Signal detection theory was developed to measure these limits</a:t>
            </a:r>
          </a:p>
          <a:p>
            <a:r>
              <a:rPr lang="en-US" dirty="0"/>
              <a:t>Visual perception research shows</a:t>
            </a:r>
          </a:p>
          <a:p>
            <a:pPr lvl="1"/>
            <a:r>
              <a:rPr lang="en-US" dirty="0"/>
              <a:t>Perception strongly influenced by prior knowledge</a:t>
            </a:r>
          </a:p>
          <a:p>
            <a:pPr lvl="1"/>
            <a:r>
              <a:rPr lang="en-US" dirty="0"/>
              <a:t>Question: how does this influence work?</a:t>
            </a:r>
          </a:p>
          <a:p>
            <a:r>
              <a:rPr lang="en-US" dirty="0"/>
              <a:t>Evidence for perceptual learning presents some hypotheses</a:t>
            </a:r>
            <a:endParaRPr lang="en-GB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Perceptual learning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Perceptual discrimination improves with training</a:t>
            </a:r>
            <a:endParaRPr lang="en-GB" dirty="0"/>
          </a:p>
        </p:txBody>
      </p:sp>
      <p:pic>
        <p:nvPicPr>
          <p:cNvPr id="2050" name="Picture 2" descr="https://iiif.elifesciences.org/lax:13388/elife-13388-fig2-v1.tif/full/full/0/default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3845" y="3124200"/>
            <a:ext cx="8098155" cy="2971800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3962400" y="6324600"/>
            <a:ext cx="4953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/>
              <a:t>(</a:t>
            </a:r>
            <a:r>
              <a:rPr lang="en-US" i="1" dirty="0" err="1"/>
              <a:t>Guggenmos</a:t>
            </a:r>
            <a:r>
              <a:rPr lang="en-US" i="1" dirty="0"/>
              <a:t>, </a:t>
            </a:r>
            <a:r>
              <a:rPr lang="en-US" i="1" dirty="0" err="1"/>
              <a:t>Wilbertz</a:t>
            </a:r>
            <a:r>
              <a:rPr lang="en-US" i="1" dirty="0"/>
              <a:t>, </a:t>
            </a:r>
            <a:r>
              <a:rPr lang="en-US" i="1" dirty="0" err="1"/>
              <a:t>Hebart</a:t>
            </a:r>
            <a:r>
              <a:rPr lang="en-US" i="1" dirty="0"/>
              <a:t> &amp; </a:t>
            </a:r>
            <a:r>
              <a:rPr lang="en-US" i="1" dirty="0" err="1"/>
              <a:t>Sterzer</a:t>
            </a:r>
            <a:r>
              <a:rPr lang="en-US" i="1" dirty="0"/>
              <a:t>, 2016)</a:t>
            </a:r>
            <a:endParaRPr lang="en-GB" i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Practice makes perfect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https://www.youtube.com/watch?v=Qzhs1Z8Rwnk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Hypotheses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Attentional weighting</a:t>
            </a:r>
          </a:p>
          <a:p>
            <a:pPr lvl="1"/>
            <a:r>
              <a:rPr lang="en-US" dirty="0"/>
              <a:t>Observers learn to attend to discriminative features of stimuli</a:t>
            </a:r>
          </a:p>
          <a:p>
            <a:r>
              <a:rPr lang="en-US" dirty="0"/>
              <a:t>Stimulus imprinting</a:t>
            </a:r>
          </a:p>
          <a:p>
            <a:pPr lvl="1"/>
            <a:r>
              <a:rPr lang="en-US" dirty="0"/>
              <a:t>Detectors developed that are specialized for stimuli</a:t>
            </a:r>
          </a:p>
          <a:p>
            <a:r>
              <a:rPr lang="en-US" dirty="0"/>
              <a:t>Differentiation</a:t>
            </a:r>
          </a:p>
          <a:p>
            <a:pPr lvl="1"/>
            <a:r>
              <a:rPr lang="en-US" dirty="0"/>
              <a:t>Perceptual adaptation by the development of increasingly differentiated object representations</a:t>
            </a:r>
          </a:p>
          <a:p>
            <a:r>
              <a:rPr lang="en-US" dirty="0"/>
              <a:t>Unitization</a:t>
            </a:r>
          </a:p>
          <a:p>
            <a:pPr lvl="1"/>
            <a:r>
              <a:rPr lang="en-US" dirty="0"/>
              <a:t>Development of sensory units that are triggered when a complex configuration occurs</a:t>
            </a:r>
            <a:endParaRPr lang="en-GB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Hypotheses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Attentional weighting</a:t>
            </a:r>
          </a:p>
          <a:p>
            <a:pPr lvl="1"/>
            <a:r>
              <a:rPr lang="en-US" dirty="0"/>
              <a:t>Observers learn to attend to discriminative features of stimuli</a:t>
            </a:r>
          </a:p>
          <a:p>
            <a:r>
              <a:rPr lang="en-US" dirty="0"/>
              <a:t>Stimulus imprinting</a:t>
            </a:r>
          </a:p>
          <a:p>
            <a:pPr lvl="1"/>
            <a:r>
              <a:rPr lang="en-US" dirty="0"/>
              <a:t>Detectors developed that are specialized for stimuli</a:t>
            </a:r>
          </a:p>
          <a:p>
            <a:r>
              <a:rPr lang="en-US" dirty="0">
                <a:solidFill>
                  <a:srgbClr val="FF0000"/>
                </a:solidFill>
              </a:rPr>
              <a:t>Differentiation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Perceptual adaptation by the development of increasingly differentiated object representations</a:t>
            </a:r>
          </a:p>
          <a:p>
            <a:r>
              <a:rPr lang="en-US" dirty="0"/>
              <a:t>Unitization</a:t>
            </a:r>
          </a:p>
          <a:p>
            <a:pPr lvl="1"/>
            <a:r>
              <a:rPr lang="en-US" dirty="0"/>
              <a:t>Development of sensory units that are triggered when a complex configuration occurs</a:t>
            </a:r>
            <a:endParaRPr lang="en-GB" dirty="0"/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IW_NOTES_FOOTER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80</TotalTime>
  <Words>326</Words>
  <Application>Microsoft Office PowerPoint</Application>
  <PresentationFormat>On-screen Show (4:3)</PresentationFormat>
  <Paragraphs>52</Paragraphs>
  <Slides>12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Arial</vt:lpstr>
      <vt:lpstr>Calibri</vt:lpstr>
      <vt:lpstr>Office Theme</vt:lpstr>
      <vt:lpstr>Perceptual learning: a computational perspective</vt:lpstr>
      <vt:lpstr>Course logistics</vt:lpstr>
      <vt:lpstr>Absolute Thresholds</vt:lpstr>
      <vt:lpstr>Perception as inference</vt:lpstr>
      <vt:lpstr>Can perceptual ability improve?</vt:lpstr>
      <vt:lpstr>Perceptual learning</vt:lpstr>
      <vt:lpstr>Practice makes perfect</vt:lpstr>
      <vt:lpstr>Hypotheses</vt:lpstr>
      <vt:lpstr>Hypotheses</vt:lpstr>
      <vt:lpstr>Perceptual learning as improved decision-making</vt:lpstr>
      <vt:lpstr>PowerPoint Presentation</vt:lpstr>
      <vt:lpstr>The dataset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Perceptual learning</dc:title>
  <dc:creator>nisheeth</dc:creator>
  <cp:lastModifiedBy>Nisheeth Srivastava</cp:lastModifiedBy>
  <cp:revision>7</cp:revision>
  <dcterms:created xsi:type="dcterms:W3CDTF">2019-02-14T13:23:22Z</dcterms:created>
  <dcterms:modified xsi:type="dcterms:W3CDTF">2022-03-03T03:25:48Z</dcterms:modified>
</cp:coreProperties>
</file>