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308" r:id="rId10"/>
    <p:sldId id="309" r:id="rId11"/>
    <p:sldId id="310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DF24C-7F55-47CF-A117-2E7E9D7D8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D3C43-34F9-4D7A-9E33-C8D23C696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64B72-6B0B-4197-9434-4B59DB578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B4ECA-7479-4DF3-9AD4-A9686646A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C1A08-E50F-4945-ABC9-E4DDBDC5E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1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B0EB-B93E-40C8-B220-7692320AB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E6CF9A-3C73-4191-99A9-488E9CB91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22096-96A2-44D3-B598-D7E4E4426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ACBEC-2D00-46BD-85B3-EA6468DB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B040D-AC06-43B2-B7A7-7C80F3B84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3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B8577A-85CD-4A74-A70C-6D6911D8C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054DF6-E52F-46D5-8543-B556F76D0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4F85-D023-46A0-99A7-DA794923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CDB6E-C518-4EA4-A929-0CC03276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038FA-B36C-47DE-A2EC-11841D88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3544-46C2-456D-919B-808DD18D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85590-99EC-41E5-9627-24CD29E5F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9EB70-660E-4955-B1FA-F85DF044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C08F5-EDDD-49B7-9B9C-BD5608D6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92905-B128-42B3-9678-B282B502B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F61D-5EBD-4CF1-A499-7536BC86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304263-566A-4C7B-A2F3-F4AF0717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5E3CB-3AAB-43FF-818B-6E3519F9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A1416-36DA-48FC-914D-30354643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35300-263C-41FA-B308-1483D6D2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72395-86B2-4A95-B317-0235F868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B7AE7-07F5-488E-8352-72A323623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AF150-89DF-4590-83ED-7C11F6738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A4C3E-E887-40A3-B687-87A85516D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C1A40-E768-4D55-BC16-783F95B2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EA73B-0F92-4289-94C3-9FB3BDC3D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5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61692-00F7-4B32-97E4-86D1614BE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4F753-1E43-4FA4-BE89-4E97CCEBC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BA6982-3628-44D5-B68D-25378A3AE0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2B6327-35C7-437F-9FC2-C4707D715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B3FEB0-CAB8-45AE-9159-C8E44BA59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471B9C-6660-4C70-ACBF-AB6379B34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E5D73-206B-4D50-98FF-EDFDEB93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4EF99-5BE8-404C-BEBB-5DE2B86B1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9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158EE-80CA-473C-8708-FC2DDC8B0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2035F-7181-4C87-BA86-C747185CA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81C19-8252-44F3-BBF4-A3F7CEDAB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580D6-0ADF-4B66-A3F7-6C73A849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46689-465F-4B99-884C-5F379C84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71B16-8DBF-4A5D-91A1-42E85BE03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0B44-CF73-40C6-A6E0-0576232E6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0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4640F-8C5F-43C2-885B-2249C51CF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C5477-0580-4631-A4C4-D43890AB5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6DFD3-D4C6-4744-AB38-B43A9BEA4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4B6FB-0F8D-49CF-BD7D-93AC361E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98C34-497A-4FA9-89E0-5B5257178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885F4-8618-4E56-B35F-1FC5C67F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5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956E-CD1A-4498-80D0-CB7B066E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35591-E34C-4263-BA8F-83AFF5F58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19787-EE03-4D12-AAD0-5A6240156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BE58B-84D4-4DE4-A0C6-2CDF2868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49610-8D9D-4D83-B558-AC587E3D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799AF-1CE9-4942-A5F5-81270D0E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C4A5B5-FD84-4F24-BECA-1C63BB026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45C2A-5EE7-476B-97BF-1B8CE7693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462A0-C9E9-4605-80F8-6A0996FA76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10250-128C-4719-9914-67D317576070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8D5D53-0CB6-4DDE-B642-C4843F4D3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61C9-91D9-4B64-81A3-6FC4EC54F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8A6D7-119E-43A2-811A-0E75B3069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4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file:///D:\Dropbox\Teaching\CSE\CS786\Code\Assignment\2\new_sample.avi" TargetMode="External"/><Relationship Id="rId2" Type="http://schemas.openxmlformats.org/officeDocument/2006/relationships/video" Target="file:///C:\Users\yamin\Dropbox\Teaching\CSE\CS786\2022\sample.avi" TargetMode="External"/><Relationship Id="rId1" Type="http://schemas.microsoft.com/office/2007/relationships/media" Target="file:///C:\Users\yamin\Dropbox\Teaching\CSE\CS786\2022\sample.avi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8A4F1-11D0-452C-8A90-368917EAE0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Bayesian 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9243F-A857-4E74-B6AB-945DA82E96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CS786</a:t>
            </a:r>
          </a:p>
          <a:p>
            <a:r>
              <a:rPr lang="en-US" dirty="0"/>
              <a:t>February 18</a:t>
            </a:r>
            <a:r>
              <a:rPr lang="en-US" baseline="30000" dirty="0"/>
              <a:t>th</a:t>
            </a:r>
            <a:r>
              <a:rPr lang="en-US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166450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Bayes 101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assume that the data are sequential D = {d1, d2, ….. </a:t>
            </a:r>
            <a:r>
              <a:rPr lang="en-US" dirty="0" err="1"/>
              <a:t>dn</a:t>
            </a:r>
            <a:r>
              <a:rPr lang="en-US" dirty="0"/>
              <a:t>}</a:t>
            </a:r>
          </a:p>
          <a:p>
            <a:r>
              <a:rPr lang="en-US" dirty="0"/>
              <a:t>P(H|D(1:n)) proportional to p(H|D(1:n-1))p(</a:t>
            </a:r>
            <a:r>
              <a:rPr lang="en-US" dirty="0" err="1"/>
              <a:t>dn|H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Prior is p(H|D(1:n-1))</a:t>
            </a:r>
          </a:p>
          <a:p>
            <a:pPr lvl="1"/>
            <a:r>
              <a:rPr lang="en-US" dirty="0"/>
              <a:t>Likelihood is p(</a:t>
            </a:r>
            <a:r>
              <a:rPr lang="en-US" dirty="0" err="1"/>
              <a:t>dn|H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1,2,4,8,16 ….</a:t>
            </a:r>
          </a:p>
          <a:p>
            <a:r>
              <a:rPr lang="en-US" dirty="0"/>
              <a:t>All natural numbers</a:t>
            </a:r>
          </a:p>
          <a:p>
            <a:r>
              <a:rPr lang="en-US" dirty="0"/>
              <a:t>All powers of two</a:t>
            </a:r>
          </a:p>
          <a:p>
            <a:r>
              <a:rPr lang="en-US" dirty="0"/>
              <a:t>Members of the table of two</a:t>
            </a:r>
          </a:p>
          <a:p>
            <a:r>
              <a:rPr lang="en-US" dirty="0"/>
              <a:t>d6 = 31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696200" y="58674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001000" y="4800600"/>
            <a:ext cx="228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458200" y="57150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915400" y="5715000"/>
            <a:ext cx="2286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696200" y="44196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29600" y="40386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P(H|D(1:6))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696200" y="35052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001000" y="32766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8458200" y="2514600"/>
            <a:ext cx="228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8915400" y="2971800"/>
            <a:ext cx="228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7696200" y="2057400"/>
            <a:ext cx="0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29600" y="16764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P(H|D(1:5))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parameter estimation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hard to obtain likelihoods for multiple sequential updates in closed form</a:t>
            </a:r>
          </a:p>
          <a:p>
            <a:r>
              <a:rPr lang="en-US" dirty="0"/>
              <a:t>Alternative procedure</a:t>
            </a:r>
          </a:p>
          <a:p>
            <a:pPr lvl="1"/>
            <a:r>
              <a:rPr lang="en-US" dirty="0"/>
              <a:t>Generate posterior distributions using different parameters determining the prior</a:t>
            </a:r>
          </a:p>
          <a:p>
            <a:pPr lvl="1"/>
            <a:r>
              <a:rPr lang="en-US" dirty="0"/>
              <a:t>Find parameters that yield posterior distributions that best fit the true distribution</a:t>
            </a:r>
          </a:p>
          <a:p>
            <a:pPr lvl="1"/>
            <a:r>
              <a:rPr lang="en-US" dirty="0"/>
              <a:t>Frequently have to use some form of MCMC sampling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  <a:endParaRPr lang="en-GB" dirty="0"/>
          </a:p>
        </p:txBody>
      </p:sp>
      <p:pic>
        <p:nvPicPr>
          <p:cNvPr id="7" name="sample.avi">
            <a:hlinkClick r:id="" action="ppaction://media"/>
          </p:cNvPr>
          <p:cNvPicPr>
            <a:picLocks noGrp="1" noChangeAspect="1"/>
          </p:cNvPicPr>
          <p:nvPr>
            <p:ph sz="half"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600201" y="2014538"/>
            <a:ext cx="4324349" cy="3243262"/>
          </a:xfrm>
          <a:prstGeom prst="rect">
            <a:avLst/>
          </a:prstGeom>
        </p:spPr>
      </p:pic>
      <p:pic>
        <p:nvPicPr>
          <p:cNvPr id="8" name="new_sample.avi">
            <a:hlinkClick r:id="" action="ppaction://media"/>
          </p:cNvPr>
          <p:cNvPicPr>
            <a:picLocks noGrp="1" noRot="1" noChangeAspect="1"/>
          </p:cNvPicPr>
          <p:nvPr>
            <p:ph sz="half" idx="2"/>
            <a:videoFile r:link="rId3"/>
          </p:nvPr>
        </p:nvPicPr>
        <p:blipFill>
          <a:blip r:embed="rId6" cstate="print"/>
          <a:stretch>
            <a:fillRect/>
          </a:stretch>
        </p:blipFill>
        <p:spPr>
          <a:xfrm>
            <a:off x="6096001" y="1981200"/>
            <a:ext cx="4324349" cy="32432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43200" y="5334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Posterior update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53456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Prior estimation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153566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String of binary observations modeled using binomial likelihood and beta prior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estimation</a:t>
            </a:r>
            <a:endParaRPr lang="en-GB" dirty="0"/>
          </a:p>
        </p:txBody>
      </p:sp>
      <p:pic>
        <p:nvPicPr>
          <p:cNvPr id="7" name="Content Placeholder 6" descr="comparis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0128" y="1600201"/>
            <a:ext cx="6451745" cy="452596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Applied to vision data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2514600"/>
            <a:ext cx="442868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4" descr="maloney_sti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2041923"/>
            <a:ext cx="4114800" cy="37794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24600" y="5638801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Narrow score </a:t>
            </a:r>
            <a:r>
              <a:rPr lang="en-US" dirty="0"/>
              <a:t>= proportion of times image is described with bulging narrow ridges</a:t>
            </a:r>
            <a:endParaRPr lang="en-GB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64008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http://www.psych.nyu.edu/maloney/MamassianLandyMaloney.MITPress2003.pdf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Simplifying assumptions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proportions assumed to reflect posterior probability p(</a:t>
            </a:r>
            <a:r>
              <a:rPr lang="en-US" dirty="0" err="1"/>
              <a:t>narrow|image</a:t>
            </a:r>
            <a:r>
              <a:rPr lang="en-US" dirty="0"/>
              <a:t>)</a:t>
            </a:r>
          </a:p>
          <a:p>
            <a:r>
              <a:rPr lang="en-US" dirty="0"/>
              <a:t>Prior biases assumed to influence response independently</a:t>
            </a:r>
          </a:p>
          <a:p>
            <a:r>
              <a:rPr lang="en-US" dirty="0"/>
              <a:t>Model illumination and viewpoint as drawn from a normal distribution on the respective angles 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4211900"/>
            <a:ext cx="73152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Illumination angles are </a:t>
            </a:r>
            <a:r>
              <a:rPr lang="en-US" i="1" dirty="0"/>
              <a:t>a priori </a:t>
            </a:r>
            <a:r>
              <a:rPr lang="en-US" dirty="0"/>
              <a:t>assumed to be above and to the left</a:t>
            </a:r>
          </a:p>
          <a:p>
            <a:pPr lvl="1"/>
            <a:r>
              <a:rPr lang="en-US" dirty="0"/>
              <a:t>Increasing shading contrast reduces the variance of the illumination prior</a:t>
            </a:r>
          </a:p>
          <a:p>
            <a:pPr lvl="1"/>
            <a:r>
              <a:rPr lang="en-US" dirty="0"/>
              <a:t>Increasing contour contrast reduces the variance of the viewpoint prior</a:t>
            </a:r>
          </a:p>
          <a:p>
            <a:r>
              <a:rPr lang="en-US" dirty="0"/>
              <a:t>In other experiments, shown that</a:t>
            </a:r>
          </a:p>
          <a:p>
            <a:pPr lvl="1"/>
            <a:r>
              <a:rPr lang="en-US" dirty="0"/>
              <a:t>People think they are looking at objects from above</a:t>
            </a:r>
          </a:p>
          <a:p>
            <a:pPr lvl="1"/>
            <a:r>
              <a:rPr lang="en-US" dirty="0"/>
              <a:t>People think angles are </a:t>
            </a:r>
            <a:r>
              <a:rPr lang="en-US" i="1" dirty="0"/>
              <a:t>a priori </a:t>
            </a:r>
            <a:r>
              <a:rPr lang="en-US" dirty="0"/>
              <a:t>likely to be right angles</a:t>
            </a:r>
          </a:p>
          <a:p>
            <a:pPr lvl="1"/>
            <a:r>
              <a:rPr lang="en-US" dirty="0"/>
              <a:t>And many more</a:t>
            </a:r>
            <a:endParaRPr lang="en-GB" dirty="0"/>
          </a:p>
        </p:txBody>
      </p:sp>
      <p:pic>
        <p:nvPicPr>
          <p:cNvPr id="5122" name="Picture 2" descr="https://ars.els-cdn.com/content/image/1-s2.0-S0042698997004380-gr11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371600"/>
            <a:ext cx="3524250" cy="2552700"/>
          </a:xfrm>
          <a:prstGeom prst="rect">
            <a:avLst/>
          </a:prstGeom>
          <a:noFill/>
        </p:spPr>
      </p:pic>
      <p:pic>
        <p:nvPicPr>
          <p:cNvPr id="5124" name="Picture 4" descr="https://ars.els-cdn.com/content/image/1-s2.0-S0042698997004380-gr11b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1" y="4191001"/>
            <a:ext cx="3552825" cy="2505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mean?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Bayesian models of visual perception give us a way of </a:t>
            </a:r>
            <a:r>
              <a:rPr lang="en-US" i="1" dirty="0"/>
              <a:t>describing </a:t>
            </a:r>
            <a:r>
              <a:rPr lang="en-US" dirty="0"/>
              <a:t>the priors that people use</a:t>
            </a:r>
          </a:p>
          <a:p>
            <a:r>
              <a:rPr lang="en-US" dirty="0"/>
              <a:t>But they don’t explain </a:t>
            </a:r>
            <a:r>
              <a:rPr lang="en-US" i="1" dirty="0"/>
              <a:t>how</a:t>
            </a:r>
            <a:r>
              <a:rPr lang="en-US" dirty="0"/>
              <a:t> the priors come to be the way they are</a:t>
            </a:r>
          </a:p>
          <a:p>
            <a:r>
              <a:rPr lang="en-US" dirty="0"/>
              <a:t>Positives: can describe both perceptual and cognitive priors</a:t>
            </a:r>
          </a:p>
          <a:p>
            <a:r>
              <a:rPr lang="en-US" dirty="0"/>
              <a:t>Negatives: Hard to characterize the true provenance of empirically determined priors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curves are raised?</a:t>
            </a:r>
            <a:endParaRPr lang="en-GB" dirty="0"/>
          </a:p>
        </p:txBody>
      </p:sp>
      <p:pic>
        <p:nvPicPr>
          <p:cNvPr id="5" name="Content Placeholder 4" descr="maloney_sti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2219" y="1600201"/>
            <a:ext cx="49275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curves are raised?</a:t>
            </a:r>
            <a:endParaRPr lang="en-GB" dirty="0"/>
          </a:p>
        </p:txBody>
      </p:sp>
      <p:pic>
        <p:nvPicPr>
          <p:cNvPr id="5" name="Content Placeholder 4" descr="maloney_sti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2219" y="1600201"/>
            <a:ext cx="4927563" cy="4525963"/>
          </a:xfrm>
          <a:scene3d>
            <a:camera prst="orthographicFront">
              <a:rot lat="0" lon="0" rev="10799999"/>
            </a:camera>
            <a:lightRig rig="threePt" dir="t"/>
          </a:scene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aloney_sti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3632219" y="1289482"/>
            <a:ext cx="4927563" cy="4525963"/>
          </a:xfrm>
        </p:spPr>
      </p:pic>
      <p:sp>
        <p:nvSpPr>
          <p:cNvPr id="4" name="TextBox 3"/>
          <p:cNvSpPr txBox="1"/>
          <p:nvPr/>
        </p:nvSpPr>
        <p:spPr>
          <a:xfrm>
            <a:off x="1981200" y="63246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http://www.psych.nyu.edu/maloney/MamassianLandyMaloney.MITPress2003.pdf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Vision uses more information than impacts the retina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you see isn’t exactly what you get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781300"/>
            <a:ext cx="75438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Perception as inference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93838"/>
            <a:ext cx="782570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62400" y="61722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Want to know </a:t>
            </a:r>
            <a:r>
              <a:rPr lang="el-GR" dirty="0"/>
              <a:t>θ</a:t>
            </a:r>
            <a:r>
              <a:rPr lang="en-US" dirty="0"/>
              <a:t>, get to see </a:t>
            </a:r>
            <a:r>
              <a:rPr lang="el-GR" dirty="0"/>
              <a:t>φ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visual perception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Observer constructs p(</a:t>
            </a:r>
            <a:r>
              <a:rPr lang="el-GR" dirty="0"/>
              <a:t>θ</a:t>
            </a:r>
            <a:r>
              <a:rPr lang="en-US" dirty="0"/>
              <a:t>|</a:t>
            </a:r>
            <a:r>
              <a:rPr lang="el-GR" dirty="0"/>
              <a:t>φ</a:t>
            </a:r>
            <a:r>
              <a:rPr lang="en-US" dirty="0"/>
              <a:t>) using </a:t>
            </a:r>
          </a:p>
          <a:p>
            <a:pPr lvl="1"/>
            <a:r>
              <a:rPr lang="en-US" dirty="0"/>
              <a:t>p(</a:t>
            </a:r>
            <a:r>
              <a:rPr lang="el-GR" dirty="0"/>
              <a:t>φ</a:t>
            </a:r>
            <a:r>
              <a:rPr lang="en-US" dirty="0"/>
              <a:t>|</a:t>
            </a:r>
            <a:r>
              <a:rPr lang="el-GR" dirty="0"/>
              <a:t>θ</a:t>
            </a:r>
            <a:r>
              <a:rPr lang="en-US" dirty="0"/>
              <a:t>), physiologically determined likelihood</a:t>
            </a:r>
          </a:p>
          <a:p>
            <a:pPr lvl="1"/>
            <a:r>
              <a:rPr lang="en-US" dirty="0"/>
              <a:t>p(</a:t>
            </a:r>
            <a:r>
              <a:rPr lang="el-GR" dirty="0"/>
              <a:t>θ</a:t>
            </a:r>
            <a:r>
              <a:rPr lang="en-US" dirty="0"/>
              <a:t>), visual priors on percepts</a:t>
            </a:r>
          </a:p>
          <a:p>
            <a:r>
              <a:rPr lang="en-US" dirty="0"/>
              <a:t>Bayesian revolution in perception (Knill, 2004)</a:t>
            </a:r>
          </a:p>
          <a:p>
            <a:pPr lvl="1"/>
            <a:r>
              <a:rPr lang="en-US" dirty="0"/>
              <a:t>Using Bayesian analysis to estimate visual priors using behavior responses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prior estimation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Regular sequential Bayes</a:t>
            </a:r>
          </a:p>
          <a:p>
            <a:pPr lvl="1"/>
            <a:r>
              <a:rPr lang="en-US" dirty="0"/>
              <a:t>Update prior by multiplying with likelihood</a:t>
            </a:r>
          </a:p>
          <a:p>
            <a:pPr lvl="1"/>
            <a:r>
              <a:rPr lang="en-US" dirty="0"/>
              <a:t>Obtain posterior</a:t>
            </a:r>
          </a:p>
          <a:p>
            <a:pPr lvl="1"/>
            <a:r>
              <a:rPr lang="en-US" dirty="0"/>
              <a:t>Use posterior as prior for next time step</a:t>
            </a:r>
          </a:p>
          <a:p>
            <a:r>
              <a:rPr lang="en-US" dirty="0"/>
              <a:t>Inverse procedure</a:t>
            </a:r>
          </a:p>
          <a:p>
            <a:pPr lvl="1"/>
            <a:r>
              <a:rPr lang="en-US" dirty="0"/>
              <a:t>Know posterior distribution given all data</a:t>
            </a:r>
          </a:p>
          <a:p>
            <a:pPr lvl="1"/>
            <a:r>
              <a:rPr lang="en-US" dirty="0"/>
              <a:t>Divide posterior by data likelihood sequentially</a:t>
            </a:r>
          </a:p>
          <a:p>
            <a:pPr lvl="1"/>
            <a:r>
              <a:rPr lang="en-US" dirty="0"/>
              <a:t>Each obtained prior serves as posterior for earlier time step</a:t>
            </a:r>
          </a:p>
          <a:p>
            <a:pPr lvl="1"/>
            <a:r>
              <a:rPr lang="en-US" dirty="0"/>
              <a:t>Finally left with original prior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 101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P(H|D) proportional to p(H)p(D|H)</a:t>
            </a:r>
          </a:p>
          <a:p>
            <a:pPr lvl="1"/>
            <a:r>
              <a:rPr lang="en-US" dirty="0"/>
              <a:t>Basic Bayes claim</a:t>
            </a:r>
          </a:p>
          <a:p>
            <a:r>
              <a:rPr lang="en-US" dirty="0"/>
              <a:t>We have a bunch of data D</a:t>
            </a:r>
          </a:p>
          <a:p>
            <a:r>
              <a:rPr lang="en-US" dirty="0"/>
              <a:t>And there are several possible h that can potentially account for the data</a:t>
            </a:r>
          </a:p>
          <a:p>
            <a:r>
              <a:rPr lang="en-US" dirty="0"/>
              <a:t>With a Bayesian analysis, we can construct a probability p(H|D) </a:t>
            </a:r>
          </a:p>
          <a:p>
            <a:pPr lvl="1"/>
            <a:r>
              <a:rPr lang="en-US" dirty="0"/>
              <a:t>Which hypothesis is most likely, given we’ve seen the data D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589</Words>
  <Application>Microsoft Office PowerPoint</Application>
  <PresentationFormat>Widescreen</PresentationFormat>
  <Paragraphs>77</Paragraphs>
  <Slides>18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Bayesian Vision</vt:lpstr>
      <vt:lpstr>Which curves are raised?</vt:lpstr>
      <vt:lpstr>Which curves are raised?</vt:lpstr>
      <vt:lpstr>PowerPoint Presentation</vt:lpstr>
      <vt:lpstr>Vision uses more information than impacts the retina</vt:lpstr>
      <vt:lpstr>Perception as inference</vt:lpstr>
      <vt:lpstr>Bayesian visual perception</vt:lpstr>
      <vt:lpstr>Bayesian prior estimation</vt:lpstr>
      <vt:lpstr>Bayes 101</vt:lpstr>
      <vt:lpstr>Sequential Bayes 101</vt:lpstr>
      <vt:lpstr>Bayesian analysis</vt:lpstr>
      <vt:lpstr>Bayesian parameter estimation</vt:lpstr>
      <vt:lpstr>Demo</vt:lpstr>
      <vt:lpstr>Prior estimation</vt:lpstr>
      <vt:lpstr>Applied to vision data</vt:lpstr>
      <vt:lpstr>Simplifying assumptions</vt:lpstr>
      <vt:lpstr>Findings</vt:lpstr>
      <vt:lpstr>What does it mean?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Bayesian Vision</dc:title>
  <dc:creator>Nisheeth Srivastava</dc:creator>
  <cp:lastModifiedBy>Nisheeth Srivastava</cp:lastModifiedBy>
  <cp:revision>2</cp:revision>
  <dcterms:created xsi:type="dcterms:W3CDTF">2022-02-17T03:28:48Z</dcterms:created>
  <dcterms:modified xsi:type="dcterms:W3CDTF">2022-02-18T03:45:09Z</dcterms:modified>
</cp:coreProperties>
</file>