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261" r:id="rId27"/>
    <p:sldId id="262" r:id="rId28"/>
    <p:sldId id="263" r:id="rId29"/>
    <p:sldId id="264" r:id="rId30"/>
    <p:sldId id="265" r:id="rId31"/>
    <p:sldId id="266" r:id="rId32"/>
    <p:sldId id="267" r:id="rId33"/>
    <p:sldId id="268" r:id="rId34"/>
    <p:sldId id="269" r:id="rId35"/>
    <p:sldId id="27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EDBB7-C811-43FE-B6CB-0E7EE2FCE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D61BC-AD57-41E2-8F7E-F78D88665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3341F-A894-4805-941A-1FC6EB957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16028-A0CC-435B-8B49-A5FB89622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4988C-B8C7-4A9E-9C44-2D5C2ABE0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4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C66E8-343F-40C3-93E2-6B2D5A941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006323-2E0C-415B-B7D7-F1FCBD04F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A2C3D-53EE-4A12-8F2A-0AA249F8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C1B40-B940-4517-94A5-6D80B30C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CDF54-1536-4265-8FD4-65E8D9BE4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5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687430-68DF-4512-8C06-9D159A6B08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A981C9-EF5C-45CA-86D4-75E0F102C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E852F-B04A-439E-9F8F-ACB65AEE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F38DB-0811-4F87-9D49-CA933E1F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347C2-96FB-4CA3-82AF-F169EC6F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75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704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2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EDE7519-80E6-4255-B0AB-C71C76D3ED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1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704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424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25E94FCC-0AE8-4DF8-B3BC-CC17E0593A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55B26-F6BF-4EE1-88E3-147DEF66D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85587-1857-4DE4-841B-1BB4AA243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C31F5-AD68-4FB1-B798-546317B6C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DB6F7-8C5B-47AE-A82E-6AF6CB160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F014C-60BB-487C-9ED5-CBE41DD90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6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E9C2C-9F10-41E7-B526-DE55858CF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86580-A8C6-4127-AEB5-D56C1F26F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B1408-B8B0-48B6-92C4-5283573A9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E8FC6-2067-4E61-99E6-02F919A5A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32594-F483-4B4F-BE15-A7556C28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44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6C52A-6493-48A8-91F2-9C2DC8B8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AFD60-E35A-42EF-8196-6F07BEE30E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B8F67-C264-4260-9F02-5097F673C6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9AFB7-E87C-4600-B0C4-8CBCEEE24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D8C20C-F294-4127-8DA9-559895B05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9093E-A65C-43CA-A49D-8DBF986DF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88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11213-7E08-4451-BE77-75A7E93BE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8B89D-A1A7-425D-9946-300DA5A05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6E4320-21A3-45BD-AE8D-E22EC948A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879075-2476-49BB-9F12-A8FD89249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A6297E-2E48-448B-A2DE-7FFBF388E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5A14CF-41AD-4EC6-BB75-7873119F8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B90DD5-5FAB-4F5C-96F9-A0559E6A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3B9A48-6B64-46E5-ABE0-898EABB37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8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10C02-6F4C-425C-BD3A-AB3E6313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2C27FD-C519-44B7-B6C2-D1DB2C69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ED166-A7D4-46A8-892F-188C4B91C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F3E97F-1A39-44C4-BCB5-83D098EE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0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0D4973-0FA7-401C-A613-F19AA4A0B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EF720F-EF8E-4B67-86A3-E765BBDF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B0A89-75E5-4841-8542-4B0238C0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5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891AE-2DE8-4874-A078-86D838141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FD5B9-3D00-41B4-8164-34228F8AB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49F73-0881-4434-9E10-CED38059C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35DB5-9AC5-45BA-9037-A2F76A562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061CC-D30A-4560-944F-0AF39FF23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BF188-BFD3-48EC-B03D-87C2C2BBD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9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BEF7E-C14D-422A-87B6-9A0A849B2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4733BB-5BA5-4F78-AD52-126357E52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79C2A-7CDE-4C65-8281-A3542ABD6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98A3F-2640-4B7B-AB30-64D0A0216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7E2790-D0C3-4213-8B69-30D05D34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2505-8125-4FD2-91BB-80A74D59A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A6CA24-A60C-45F7-9A27-47D11A98B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EA160-5001-4D2B-968A-0508001DD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DCDBE-F0A3-4072-A79E-F7DB3B27E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932D-7E20-437A-9338-E04FF785EFFA}" type="datetimeFigureOut">
              <a:rPr lang="en-US" smtClean="0"/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75564-46F7-4FA5-8446-D7A45D611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540AD-3D75-4157-9A73-088DC15C9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0D0D2-38E8-4A85-8DE3-9F22A513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5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www.ncbi.nlm.nih.gov/pmc/articles/PMC3032396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4F716-BCE1-4844-BE5E-71586C3E79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Feature Integration Theory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44AE5-CCC2-4B20-A07C-7AA9F986D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CS786</a:t>
            </a:r>
          </a:p>
          <a:p>
            <a:r>
              <a:rPr lang="en-US" dirty="0"/>
              <a:t>Feb 17</a:t>
            </a:r>
            <a:r>
              <a:rPr lang="en-US" baseline="30000" dirty="0"/>
              <a:t>th</a:t>
            </a:r>
            <a:r>
              <a:rPr lang="en-US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1600973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Master Map of Locations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codes where features are located, but not which features are located where</a:t>
            </a:r>
          </a:p>
          <a:p>
            <a:pPr>
              <a:lnSpc>
                <a:spcPct val="90000"/>
              </a:lnSpc>
            </a:pPr>
            <a:r>
              <a:rPr lang="en-US"/>
              <a:t>need some way of:</a:t>
            </a:r>
          </a:p>
          <a:p>
            <a:pPr lvl="1">
              <a:lnSpc>
                <a:spcPct val="90000"/>
              </a:lnSpc>
            </a:pPr>
            <a:r>
              <a:rPr lang="en-US"/>
              <a:t>locating features</a:t>
            </a:r>
          </a:p>
          <a:p>
            <a:pPr lvl="1">
              <a:lnSpc>
                <a:spcPct val="90000"/>
              </a:lnSpc>
            </a:pPr>
            <a:r>
              <a:rPr lang="en-US"/>
              <a:t>binding appropriate features together</a:t>
            </a:r>
          </a:p>
          <a:p>
            <a:pPr>
              <a:lnSpc>
                <a:spcPct val="90000"/>
              </a:lnSpc>
            </a:pPr>
            <a:r>
              <a:rPr lang="en-US"/>
              <a:t>[Enter Focal Attention…]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of Attention in FIT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Attention moves within the location map</a:t>
            </a:r>
          </a:p>
          <a:p>
            <a:pPr>
              <a:lnSpc>
                <a:spcPct val="90000"/>
              </a:lnSpc>
            </a:pPr>
            <a:r>
              <a:rPr lang="en-US" sz="2400"/>
              <a:t>Selects whatever features are linked to that location</a:t>
            </a:r>
          </a:p>
          <a:p>
            <a:pPr>
              <a:lnSpc>
                <a:spcPct val="90000"/>
              </a:lnSpc>
            </a:pPr>
            <a:r>
              <a:rPr lang="en-US" sz="2400"/>
              <a:t>Features of other objects are excluded</a:t>
            </a:r>
          </a:p>
          <a:p>
            <a:pPr>
              <a:lnSpc>
                <a:spcPct val="90000"/>
              </a:lnSpc>
            </a:pPr>
            <a:r>
              <a:rPr lang="en-US" sz="2400"/>
              <a:t>Attended features are then entered into the current temporary object representation</a:t>
            </a:r>
          </a:p>
        </p:txBody>
      </p:sp>
      <p:pic>
        <p:nvPicPr>
          <p:cNvPr id="174085" name="Picture 5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69088" y="2146300"/>
            <a:ext cx="3810000" cy="3856038"/>
          </a:xfrm>
          <a:noFill/>
          <a:ln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8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7276" y="127001"/>
            <a:ext cx="4975225" cy="6632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Evidence for FIT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Visual Search Tasks</a:t>
            </a:r>
          </a:p>
          <a:p>
            <a:r>
              <a:rPr lang="en-US"/>
              <a:t>Illusory Conjunctions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Feature Search: Find red dot</a:t>
            </a:r>
          </a:p>
        </p:txBody>
      </p:sp>
      <p:pic>
        <p:nvPicPr>
          <p:cNvPr id="146436" name="Picture 4" descr="popou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1" y="1524000"/>
            <a:ext cx="4894263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“Pop-Out Effect”</a:t>
            </a:r>
          </a:p>
        </p:txBody>
      </p:sp>
      <p:pic>
        <p:nvPicPr>
          <p:cNvPr id="147460" name="Picture 4" descr="popout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600200"/>
            <a:ext cx="4745038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2" name="Picture 2" descr="conjuncsea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1" y="2133601"/>
            <a:ext cx="5851525" cy="3908425"/>
          </a:xfrm>
          <a:prstGeom prst="rect">
            <a:avLst/>
          </a:prstGeom>
          <a:noFill/>
        </p:spPr>
      </p:pic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Conjunction: white vertical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06" name="Picture 2" descr="conjunc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1" y="2057401"/>
            <a:ext cx="5851525" cy="3908425"/>
          </a:xfrm>
          <a:prstGeom prst="rect">
            <a:avLst/>
          </a:prstGeom>
          <a:noFill/>
        </p:spPr>
      </p:pic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 Distractor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2" descr="conjunc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1" y="2209801"/>
            <a:ext cx="5851525" cy="3908425"/>
          </a:xfrm>
          <a:prstGeom prst="rect">
            <a:avLst/>
          </a:prstGeom>
          <a:noFill/>
        </p:spPr>
      </p:pic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12 Distractors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4" name="Picture 2" descr="conjunc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1" y="2209801"/>
            <a:ext cx="5851525" cy="3908425"/>
          </a:xfrm>
          <a:prstGeom prst="rect">
            <a:avLst/>
          </a:prstGeom>
          <a:noFill/>
        </p:spPr>
      </p:pic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29 Distractors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4E944-C2AA-4F60-933F-4636A827B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3D3DE-8F1D-47E7-AD97-E81A2BC85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course participation grade</a:t>
            </a:r>
          </a:p>
          <a:p>
            <a:pPr lvl="1"/>
            <a:r>
              <a:rPr lang="en-US" dirty="0"/>
              <a:t>Attendance grade continues</a:t>
            </a:r>
          </a:p>
          <a:p>
            <a:r>
              <a:rPr lang="en-US" dirty="0"/>
              <a:t>Discussion hour in CGS conference room</a:t>
            </a:r>
          </a:p>
        </p:txBody>
      </p:sp>
    </p:spTree>
    <p:extLst>
      <p:ext uri="{BB962C8B-B14F-4D97-AF65-F5344CB8AC3E}">
        <p14:creationId xmlns:p14="http://schemas.microsoft.com/office/powerpoint/2010/main" val="1992287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8" name="Picture 2" descr="searchgra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397000"/>
            <a:ext cx="7334250" cy="488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Feature Search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2209800"/>
            <a:ext cx="3810000" cy="4114800"/>
          </a:xfrm>
        </p:spPr>
        <p:txBody>
          <a:bodyPr/>
          <a:lstStyle/>
          <a:p>
            <a:r>
              <a:rPr lang="en-US"/>
              <a:t>Is there a red T in the display?</a:t>
            </a:r>
          </a:p>
          <a:p>
            <a:r>
              <a:rPr lang="en-US"/>
              <a:t>Target defined by a single feature</a:t>
            </a:r>
          </a:p>
          <a:p>
            <a:r>
              <a:rPr lang="en-US"/>
              <a:t>According to FIT target should “pop out”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6553200" y="1905000"/>
            <a:ext cx="34290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7772400" y="32004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00FF00"/>
                </a:solidFill>
                <a:latin typeface="Arial" charset="0"/>
              </a:rPr>
              <a:t>T</a:t>
            </a:r>
            <a:endParaRPr lang="en-GB" sz="3600">
              <a:latin typeface="Arial" charset="0"/>
            </a:endParaRP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8534400" y="2667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8229600" y="33528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7391400" y="25908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FF3300"/>
                </a:solidFill>
                <a:latin typeface="Arial" charset="0"/>
              </a:rPr>
              <a:t>T</a:t>
            </a:r>
            <a:endParaRPr lang="en-GB" sz="3600">
              <a:latin typeface="Arial" charset="0"/>
            </a:endParaRP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7239000" y="3429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7163" name="Text Box 11"/>
          <p:cNvSpPr txBox="1">
            <a:spLocks noChangeArrowheads="1"/>
          </p:cNvSpPr>
          <p:nvPr/>
        </p:nvSpPr>
        <p:spPr bwMode="auto">
          <a:xfrm>
            <a:off x="8077200" y="2133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00FF00"/>
                </a:solidFill>
                <a:latin typeface="Arial" charset="0"/>
              </a:rPr>
              <a:t>T</a:t>
            </a:r>
            <a:endParaRPr lang="en-GB" sz="3600">
              <a:latin typeface="Arial" charset="0"/>
            </a:endParaRPr>
          </a:p>
        </p:txBody>
      </p:sp>
      <p:sp>
        <p:nvSpPr>
          <p:cNvPr id="177164" name="Text Box 12"/>
          <p:cNvSpPr txBox="1">
            <a:spLocks noChangeArrowheads="1"/>
          </p:cNvSpPr>
          <p:nvPr/>
        </p:nvSpPr>
        <p:spPr bwMode="auto">
          <a:xfrm>
            <a:off x="8839200" y="3429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7165" name="Text Box 13"/>
          <p:cNvSpPr txBox="1">
            <a:spLocks noChangeArrowheads="1"/>
          </p:cNvSpPr>
          <p:nvPr/>
        </p:nvSpPr>
        <p:spPr bwMode="auto">
          <a:xfrm>
            <a:off x="9144000" y="23622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7166" name="Text Box 14"/>
          <p:cNvSpPr txBox="1">
            <a:spLocks noChangeArrowheads="1"/>
          </p:cNvSpPr>
          <p:nvPr/>
        </p:nvSpPr>
        <p:spPr bwMode="auto">
          <a:xfrm>
            <a:off x="7010400" y="2133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00FF00"/>
                </a:solidFill>
                <a:latin typeface="Arial" charset="0"/>
              </a:rPr>
              <a:t>T</a:t>
            </a:r>
            <a:endParaRPr lang="en-GB" sz="3600">
              <a:latin typeface="Arial" charset="0"/>
            </a:endParaRP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6858000" y="28194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7924800" y="2667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00FF00"/>
                </a:solidFill>
                <a:latin typeface="Arial" charset="0"/>
              </a:rPr>
              <a:t>T</a:t>
            </a:r>
            <a:endParaRPr lang="en-GB" sz="3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animBg="1"/>
      <p:bldP spid="177158" grpId="0"/>
      <p:bldP spid="177159" grpId="0"/>
      <p:bldP spid="177160" grpId="0"/>
      <p:bldP spid="177161" grpId="0"/>
      <p:bldP spid="177162" grpId="0"/>
      <p:bldP spid="177163" grpId="0"/>
      <p:bldP spid="177164" grpId="0"/>
      <p:bldP spid="177165" grpId="0"/>
      <p:bldP spid="177166" grpId="0"/>
      <p:bldP spid="177167" grpId="0"/>
      <p:bldP spid="17716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Conjunction Search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76400" y="2209800"/>
            <a:ext cx="4800600" cy="4114800"/>
          </a:xfrm>
        </p:spPr>
        <p:txBody>
          <a:bodyPr/>
          <a:lstStyle/>
          <a:p>
            <a:r>
              <a:rPr lang="en-US" sz="2600"/>
              <a:t>Is there a red T in the display?</a:t>
            </a:r>
          </a:p>
          <a:p>
            <a:r>
              <a:rPr lang="en-US" sz="2600"/>
              <a:t>Target defined by shape and color</a:t>
            </a:r>
          </a:p>
          <a:p>
            <a:r>
              <a:rPr lang="en-US" sz="2600"/>
              <a:t>Target detection involves binding features, so demands serial search w/focal attention</a:t>
            </a:r>
            <a:endParaRPr lang="en-US"/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553200" y="1905000"/>
            <a:ext cx="34290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9206" name="Text Box 6"/>
          <p:cNvSpPr txBox="1">
            <a:spLocks noChangeArrowheads="1"/>
          </p:cNvSpPr>
          <p:nvPr/>
        </p:nvSpPr>
        <p:spPr bwMode="auto">
          <a:xfrm>
            <a:off x="7696200" y="3657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Arial" charset="0"/>
              </a:rPr>
              <a:t>X</a:t>
            </a:r>
            <a:endParaRPr lang="en-GB" sz="3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9207" name="Text Box 7"/>
          <p:cNvSpPr txBox="1">
            <a:spLocks noChangeArrowheads="1"/>
          </p:cNvSpPr>
          <p:nvPr/>
        </p:nvSpPr>
        <p:spPr bwMode="auto">
          <a:xfrm>
            <a:off x="8534400" y="2667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9208" name="Text Box 8"/>
          <p:cNvSpPr txBox="1">
            <a:spLocks noChangeArrowheads="1"/>
          </p:cNvSpPr>
          <p:nvPr/>
        </p:nvSpPr>
        <p:spPr bwMode="auto">
          <a:xfrm>
            <a:off x="8229600" y="33528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Arial" charset="0"/>
              </a:rPr>
              <a:t>T</a:t>
            </a:r>
            <a:endParaRPr lang="en-GB" sz="3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9209" name="Text Box 9"/>
          <p:cNvSpPr txBox="1">
            <a:spLocks noChangeArrowheads="1"/>
          </p:cNvSpPr>
          <p:nvPr/>
        </p:nvSpPr>
        <p:spPr bwMode="auto">
          <a:xfrm>
            <a:off x="7239000" y="3429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9210" name="Text Box 10"/>
          <p:cNvSpPr txBox="1">
            <a:spLocks noChangeArrowheads="1"/>
          </p:cNvSpPr>
          <p:nvPr/>
        </p:nvSpPr>
        <p:spPr bwMode="auto">
          <a:xfrm>
            <a:off x="8077200" y="2133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Arial" charset="0"/>
              </a:rPr>
              <a:t>X</a:t>
            </a:r>
            <a:endParaRPr lang="en-GB" sz="3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9211" name="Text Box 11"/>
          <p:cNvSpPr txBox="1">
            <a:spLocks noChangeArrowheads="1"/>
          </p:cNvSpPr>
          <p:nvPr/>
        </p:nvSpPr>
        <p:spPr bwMode="auto">
          <a:xfrm>
            <a:off x="8839200" y="3429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9212" name="Text Box 12"/>
          <p:cNvSpPr txBox="1">
            <a:spLocks noChangeArrowheads="1"/>
          </p:cNvSpPr>
          <p:nvPr/>
        </p:nvSpPr>
        <p:spPr bwMode="auto">
          <a:xfrm>
            <a:off x="9144000" y="23622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9213" name="Text Box 13"/>
          <p:cNvSpPr txBox="1">
            <a:spLocks noChangeArrowheads="1"/>
          </p:cNvSpPr>
          <p:nvPr/>
        </p:nvSpPr>
        <p:spPr bwMode="auto">
          <a:xfrm>
            <a:off x="7010400" y="21336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Arial" charset="0"/>
              </a:rPr>
              <a:t>X</a:t>
            </a:r>
            <a:endParaRPr lang="en-GB" sz="3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9214" name="Text Box 14"/>
          <p:cNvSpPr txBox="1">
            <a:spLocks noChangeArrowheads="1"/>
          </p:cNvSpPr>
          <p:nvPr/>
        </p:nvSpPr>
        <p:spPr bwMode="auto">
          <a:xfrm>
            <a:off x="6858000" y="28194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9215" name="Text Box 15"/>
          <p:cNvSpPr txBox="1">
            <a:spLocks noChangeArrowheads="1"/>
          </p:cNvSpPr>
          <p:nvPr/>
        </p:nvSpPr>
        <p:spPr bwMode="auto">
          <a:xfrm>
            <a:off x="7924800" y="2667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7391400" y="2667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Arial" charset="0"/>
              </a:rPr>
              <a:t>X</a:t>
            </a:r>
            <a:endParaRPr lang="en-GB" sz="3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9217" name="Text Box 17"/>
          <p:cNvSpPr txBox="1">
            <a:spLocks noChangeArrowheads="1"/>
          </p:cNvSpPr>
          <p:nvPr/>
        </p:nvSpPr>
        <p:spPr bwMode="auto">
          <a:xfrm>
            <a:off x="8534400" y="3810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Arial" charset="0"/>
              </a:rPr>
              <a:t>X</a:t>
            </a:r>
            <a:endParaRPr lang="en-GB" sz="3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9218" name="Text Box 18"/>
          <p:cNvSpPr txBox="1">
            <a:spLocks noChangeArrowheads="1"/>
          </p:cNvSpPr>
          <p:nvPr/>
        </p:nvSpPr>
        <p:spPr bwMode="auto">
          <a:xfrm>
            <a:off x="7620000" y="19050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  <p:sp>
        <p:nvSpPr>
          <p:cNvPr id="179219" name="Text Box 19"/>
          <p:cNvSpPr txBox="1">
            <a:spLocks noChangeArrowheads="1"/>
          </p:cNvSpPr>
          <p:nvPr/>
        </p:nvSpPr>
        <p:spPr bwMode="auto">
          <a:xfrm>
            <a:off x="7696200" y="3124200"/>
            <a:ext cx="53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>
                <a:latin typeface="Arial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 animBg="1"/>
      <p:bldP spid="179206" grpId="0"/>
      <p:bldP spid="179207" grpId="0"/>
      <p:bldP spid="179208" grpId="0"/>
      <p:bldP spid="179209" grpId="0"/>
      <p:bldP spid="179210" grpId="0"/>
      <p:bldP spid="179211" grpId="0"/>
      <p:bldP spid="179212" grpId="0"/>
      <p:bldP spid="179213" grpId="0"/>
      <p:bldP spid="179214" grpId="0"/>
      <p:bldP spid="179215" grpId="0"/>
      <p:bldP spid="179216" grpId="0"/>
      <p:bldP spid="179217" grpId="0"/>
      <p:bldP spid="179218" grpId="0"/>
      <p:bldP spid="1792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Visual Search Experiments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Record time taken to determine whether target is present or absent</a:t>
            </a:r>
          </a:p>
          <a:p>
            <a:pPr>
              <a:lnSpc>
                <a:spcPct val="90000"/>
              </a:lnSpc>
            </a:pPr>
            <a:r>
              <a:rPr lang="en-US"/>
              <a:t>Vary the number of distracters</a:t>
            </a:r>
          </a:p>
          <a:p>
            <a:pPr>
              <a:lnSpc>
                <a:spcPct val="90000"/>
              </a:lnSpc>
            </a:pPr>
            <a:r>
              <a:rPr lang="en-US"/>
              <a:t>FIT predicts that </a:t>
            </a:r>
          </a:p>
          <a:p>
            <a:pPr lvl="1">
              <a:lnSpc>
                <a:spcPct val="90000"/>
              </a:lnSpc>
            </a:pPr>
            <a:r>
              <a:rPr lang="en-US"/>
              <a:t>Feature search should be independent of the number of distracters</a:t>
            </a:r>
          </a:p>
          <a:p>
            <a:pPr lvl="1">
              <a:lnSpc>
                <a:spcPct val="90000"/>
              </a:lnSpc>
            </a:pPr>
            <a:r>
              <a:rPr lang="en-US"/>
              <a:t>Conjunction search should get slower w/more distracters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74939" y="617538"/>
            <a:ext cx="7793037" cy="677862"/>
          </a:xfrm>
        </p:spPr>
        <p:txBody>
          <a:bodyPr>
            <a:normAutofit/>
          </a:bodyPr>
          <a:lstStyle/>
          <a:p>
            <a:r>
              <a:rPr lang="en-US" sz="4100"/>
              <a:t>Typical Findings &amp; interpretation</a:t>
            </a: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248400" y="2017713"/>
            <a:ext cx="4419600" cy="4114800"/>
          </a:xfrm>
        </p:spPr>
        <p:txBody>
          <a:bodyPr/>
          <a:lstStyle/>
          <a:p>
            <a:r>
              <a:rPr lang="en-US"/>
              <a:t>Feature targets pop out</a:t>
            </a:r>
          </a:p>
          <a:p>
            <a:pPr lvl="1"/>
            <a:r>
              <a:rPr lang="en-US"/>
              <a:t>flat display size function</a:t>
            </a:r>
          </a:p>
          <a:p>
            <a:r>
              <a:rPr lang="en-US"/>
              <a:t>Conjunction targets demand serial search</a:t>
            </a:r>
          </a:p>
          <a:p>
            <a:pPr lvl="1"/>
            <a:r>
              <a:rPr lang="en-US"/>
              <a:t>non-zero slope</a:t>
            </a:r>
          </a:p>
        </p:txBody>
      </p:sp>
      <p:graphicFrame>
        <p:nvGraphicFramePr>
          <p:cNvPr id="181253" name="Object 5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1752600" y="2209801"/>
          <a:ext cx="4611688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hart" r:id="rId3" imgW="7798450" imgH="6905546" progId="MSGraph.Chart.8">
                  <p:embed followColorScheme="full"/>
                </p:oleObj>
              </mc:Choice>
              <mc:Fallback>
                <p:oleObj name="Chart" r:id="rId3" imgW="7798450" imgH="6905546" progId="MSGraph.Chart.8">
                  <p:embed followColorScheme="full"/>
                  <p:pic>
                    <p:nvPicPr>
                      <p:cNvPr id="1812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209801"/>
                        <a:ext cx="4611688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8125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60363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Helvetica" pitchFamily="124" charset="0"/>
              </a:rPr>
              <a:t>… not that simple... 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2019301" y="4865688"/>
            <a:ext cx="8035925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Helvetica" pitchFamily="124" charset="0"/>
              </a:rPr>
              <a:t>easy conjunctions - - 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>
                <a:latin typeface="Helvetica" pitchFamily="124" charset="0"/>
              </a:rPr>
              <a:t>depth &amp; shape, and movement &amp; shape</a:t>
            </a:r>
          </a:p>
          <a:p>
            <a:pPr eaLnBrk="0" hangingPunct="0">
              <a:spcBef>
                <a:spcPct val="50000"/>
              </a:spcBef>
            </a:pPr>
            <a:r>
              <a:rPr lang="en-US" sz="3200">
                <a:latin typeface="Helvetica" pitchFamily="124" charset="0"/>
              </a:rPr>
              <a:t>			              </a:t>
            </a:r>
            <a:r>
              <a:rPr lang="en-US" sz="2000" i="1">
                <a:latin typeface="Helvetica" pitchFamily="124" charset="0"/>
              </a:rPr>
              <a:t>Theeuwes &amp; Kooi</a:t>
            </a:r>
            <a:r>
              <a:rPr lang="en-US" i="1">
                <a:latin typeface="Helvetica" pitchFamily="124" charset="0"/>
              </a:rPr>
              <a:t> (1994)</a:t>
            </a:r>
            <a:r>
              <a:rPr lang="en-US" sz="3200">
                <a:latin typeface="Helvetica" pitchFamily="124" charset="0"/>
              </a:rPr>
              <a:t>	</a:t>
            </a:r>
          </a:p>
        </p:txBody>
      </p:sp>
      <p:sp>
        <p:nvSpPr>
          <p:cNvPr id="251908" name="Rectangle 4"/>
          <p:cNvSpPr>
            <a:spLocks noChangeArrowheads="1"/>
          </p:cNvSpPr>
          <p:nvPr/>
        </p:nvSpPr>
        <p:spPr bwMode="auto">
          <a:xfrm>
            <a:off x="3581400" y="1447800"/>
            <a:ext cx="4953000" cy="3505200"/>
          </a:xfrm>
          <a:prstGeom prst="rect">
            <a:avLst/>
          </a:prstGeom>
          <a:solidFill>
            <a:srgbClr val="969696"/>
          </a:soli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51909" name="Text Box 5"/>
          <p:cNvSpPr txBox="1">
            <a:spLocks noChangeArrowheads="1"/>
          </p:cNvSpPr>
          <p:nvPr/>
        </p:nvSpPr>
        <p:spPr bwMode="auto">
          <a:xfrm>
            <a:off x="4038601" y="2136775"/>
            <a:ext cx="3079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51910" name="Text Box 6"/>
          <p:cNvSpPr txBox="1">
            <a:spLocks noChangeArrowheads="1"/>
          </p:cNvSpPr>
          <p:nvPr/>
        </p:nvSpPr>
        <p:spPr bwMode="auto">
          <a:xfrm>
            <a:off x="4621214" y="2574925"/>
            <a:ext cx="306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51911" name="Text Box 7"/>
          <p:cNvSpPr txBox="1">
            <a:spLocks noChangeArrowheads="1"/>
          </p:cNvSpPr>
          <p:nvPr/>
        </p:nvSpPr>
        <p:spPr bwMode="auto">
          <a:xfrm>
            <a:off x="6835776" y="2400300"/>
            <a:ext cx="3079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51912" name="Text Box 8"/>
          <p:cNvSpPr txBox="1">
            <a:spLocks noChangeArrowheads="1"/>
          </p:cNvSpPr>
          <p:nvPr/>
        </p:nvSpPr>
        <p:spPr bwMode="auto">
          <a:xfrm>
            <a:off x="5497514" y="2136775"/>
            <a:ext cx="306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51913" name="Text Box 9"/>
          <p:cNvSpPr txBox="1">
            <a:spLocks noChangeArrowheads="1"/>
          </p:cNvSpPr>
          <p:nvPr/>
        </p:nvSpPr>
        <p:spPr bwMode="auto">
          <a:xfrm>
            <a:off x="5672139" y="2925763"/>
            <a:ext cx="306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AFAFA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51914" name="Text Box 10"/>
          <p:cNvSpPr txBox="1">
            <a:spLocks noChangeArrowheads="1"/>
          </p:cNvSpPr>
          <p:nvPr/>
        </p:nvSpPr>
        <p:spPr bwMode="auto">
          <a:xfrm>
            <a:off x="7010400" y="3013075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AFAFA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51915" name="Text Box 11"/>
          <p:cNvSpPr txBox="1">
            <a:spLocks noChangeArrowheads="1"/>
          </p:cNvSpPr>
          <p:nvPr/>
        </p:nvSpPr>
        <p:spPr bwMode="auto">
          <a:xfrm>
            <a:off x="4857750" y="2225675"/>
            <a:ext cx="30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AFAFA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51916" name="Text Box 12"/>
          <p:cNvSpPr txBox="1">
            <a:spLocks noChangeArrowheads="1"/>
          </p:cNvSpPr>
          <p:nvPr/>
        </p:nvSpPr>
        <p:spPr bwMode="auto">
          <a:xfrm>
            <a:off x="4498976" y="3627438"/>
            <a:ext cx="3159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AFAFA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51917" name="Text Box 13"/>
          <p:cNvSpPr txBox="1">
            <a:spLocks noChangeArrowheads="1"/>
          </p:cNvSpPr>
          <p:nvPr/>
        </p:nvSpPr>
        <p:spPr bwMode="auto">
          <a:xfrm>
            <a:off x="6194426" y="3714750"/>
            <a:ext cx="3079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AFAFA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51918" name="Text Box 14"/>
          <p:cNvSpPr txBox="1">
            <a:spLocks noChangeArrowheads="1"/>
          </p:cNvSpPr>
          <p:nvPr/>
        </p:nvSpPr>
        <p:spPr bwMode="auto">
          <a:xfrm>
            <a:off x="7361239" y="3540125"/>
            <a:ext cx="3079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AFAFA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51919" name="Text Box 15"/>
          <p:cNvSpPr txBox="1">
            <a:spLocks noChangeArrowheads="1"/>
          </p:cNvSpPr>
          <p:nvPr/>
        </p:nvSpPr>
        <p:spPr bwMode="auto">
          <a:xfrm>
            <a:off x="6013451" y="2312988"/>
            <a:ext cx="3159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AFAFA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51920" name="Text Box 16"/>
          <p:cNvSpPr txBox="1">
            <a:spLocks noChangeArrowheads="1"/>
          </p:cNvSpPr>
          <p:nvPr/>
        </p:nvSpPr>
        <p:spPr bwMode="auto">
          <a:xfrm>
            <a:off x="6832601" y="3627438"/>
            <a:ext cx="3159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51921" name="Text Box 17"/>
          <p:cNvSpPr txBox="1">
            <a:spLocks noChangeArrowheads="1"/>
          </p:cNvSpPr>
          <p:nvPr/>
        </p:nvSpPr>
        <p:spPr bwMode="auto">
          <a:xfrm>
            <a:off x="5497514" y="4240213"/>
            <a:ext cx="306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Helvetica" pitchFamily="124" charset="0"/>
              </a:rPr>
              <a:t>X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8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7276" y="127001"/>
            <a:ext cx="4975225" cy="6632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8686800" cy="129540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Helvetica" pitchFamily="124" charset="0"/>
              </a:rPr>
              <a:t>Problems for FIT accounts of vision</a:t>
            </a:r>
            <a:endParaRPr lang="en-US" dirty="0">
              <a:latin typeface="Helvetica" pitchFamily="124" charset="0"/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8688" y="5027613"/>
            <a:ext cx="8001000" cy="1566862"/>
          </a:xfrm>
        </p:spPr>
        <p:txBody>
          <a:bodyPr/>
          <a:lstStyle/>
          <a:p>
            <a:r>
              <a:rPr lang="en-US" sz="2400">
                <a:latin typeface="Helvetica" pitchFamily="124" charset="0"/>
              </a:rPr>
              <a:t>Search is very fast in this situation only when the objects look 3D - can the direction a whole object points be a “feature”?</a:t>
            </a:r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2112963" y="1627189"/>
            <a:ext cx="3471862" cy="3013075"/>
          </a:xfrm>
          <a:prstGeom prst="rect">
            <a:avLst/>
          </a:prstGeom>
          <a:solidFill>
            <a:srgbClr val="FAFAFA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endParaRPr lang="en-AU">
              <a:solidFill>
                <a:schemeClr val="bg1"/>
              </a:solidFill>
              <a:latin typeface="Times" pitchFamily="124" charset="0"/>
            </a:endParaRPr>
          </a:p>
        </p:txBody>
      </p:sp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3284538" y="3217864"/>
            <a:ext cx="169862" cy="160337"/>
          </a:xfrm>
          <a:prstGeom prst="rect">
            <a:avLst/>
          </a:prstGeom>
          <a:solidFill>
            <a:srgbClr val="FAFAFA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BottomLeft"/>
            <a:lightRig rig="legacyNormal3" dir="t"/>
          </a:scene3d>
          <a:sp3d extrusionH="430200" prstMaterial="legacyMatte">
            <a:bevelT w="13500" h="13500" prst="angle"/>
            <a:bevelB w="13500" h="13500" prst="angle"/>
            <a:extrusionClr>
              <a:srgbClr val="FAFAFA"/>
            </a:extrusionClr>
          </a:sp3d>
        </p:spPr>
        <p:txBody>
          <a:bodyPr wrap="none" anchor="ctr">
            <a:flatTx/>
          </a:bodyPr>
          <a:lstStyle/>
          <a:p>
            <a:endParaRPr lang="en-GB"/>
          </a:p>
        </p:txBody>
      </p:sp>
      <p:sp>
        <p:nvSpPr>
          <p:cNvPr id="258054" name="Rectangle 6"/>
          <p:cNvSpPr>
            <a:spLocks noChangeArrowheads="1"/>
          </p:cNvSpPr>
          <p:nvPr/>
        </p:nvSpPr>
        <p:spPr bwMode="auto">
          <a:xfrm>
            <a:off x="3757613" y="2938464"/>
            <a:ext cx="171450" cy="160337"/>
          </a:xfrm>
          <a:prstGeom prst="rect">
            <a:avLst/>
          </a:prstGeom>
          <a:solidFill>
            <a:srgbClr val="FAFAFA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Normal3" dir="r"/>
          </a:scene3d>
          <a:sp3d extrusionH="430200" prstMaterial="legacyMatte">
            <a:bevelT w="13500" h="13500" prst="angle"/>
            <a:bevelB w="13500" h="13500" prst="angle"/>
            <a:extrusionClr>
              <a:srgbClr val="FAFAFA"/>
            </a:extrusionClr>
          </a:sp3d>
        </p:spPr>
        <p:txBody>
          <a:bodyPr wrap="none" anchor="ctr">
            <a:flatTx/>
          </a:bodyPr>
          <a:lstStyle/>
          <a:p>
            <a:endParaRPr lang="en-GB"/>
          </a:p>
        </p:txBody>
      </p:sp>
      <p:sp>
        <p:nvSpPr>
          <p:cNvPr id="258055" name="Rectangle 7"/>
          <p:cNvSpPr>
            <a:spLocks noChangeArrowheads="1"/>
          </p:cNvSpPr>
          <p:nvPr/>
        </p:nvSpPr>
        <p:spPr bwMode="auto">
          <a:xfrm>
            <a:off x="4535488" y="2849564"/>
            <a:ext cx="171450" cy="160337"/>
          </a:xfrm>
          <a:prstGeom prst="rect">
            <a:avLst/>
          </a:prstGeom>
          <a:solidFill>
            <a:srgbClr val="FAFAFA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Normal3" dir="r"/>
          </a:scene3d>
          <a:sp3d extrusionH="430200" prstMaterial="legacyMatte">
            <a:bevelT w="13500" h="13500" prst="angle"/>
            <a:bevelB w="13500" h="13500" prst="angle"/>
            <a:extrusionClr>
              <a:srgbClr val="FAFAFA"/>
            </a:extrusionClr>
          </a:sp3d>
        </p:spPr>
        <p:txBody>
          <a:bodyPr wrap="none" anchor="ctr">
            <a:flatTx/>
          </a:bodyPr>
          <a:lstStyle/>
          <a:p>
            <a:endParaRPr lang="en-GB"/>
          </a:p>
        </p:txBody>
      </p:sp>
      <p:sp>
        <p:nvSpPr>
          <p:cNvPr id="258056" name="Rectangle 8"/>
          <p:cNvSpPr>
            <a:spLocks noChangeArrowheads="1"/>
          </p:cNvSpPr>
          <p:nvPr/>
        </p:nvSpPr>
        <p:spPr bwMode="auto">
          <a:xfrm>
            <a:off x="2386013" y="3532189"/>
            <a:ext cx="169862" cy="160337"/>
          </a:xfrm>
          <a:prstGeom prst="rect">
            <a:avLst/>
          </a:prstGeom>
          <a:solidFill>
            <a:srgbClr val="FAFAFA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Normal3" dir="r"/>
          </a:scene3d>
          <a:sp3d extrusionH="430200" prstMaterial="legacyMatte">
            <a:bevelT w="13500" h="13500" prst="angle"/>
            <a:bevelB w="13500" h="13500" prst="angle"/>
            <a:extrusionClr>
              <a:srgbClr val="FAFAFA"/>
            </a:extrusionClr>
          </a:sp3d>
        </p:spPr>
        <p:txBody>
          <a:bodyPr wrap="none" anchor="ctr">
            <a:flatTx/>
          </a:bodyPr>
          <a:lstStyle/>
          <a:p>
            <a:endParaRPr lang="en-GB"/>
          </a:p>
        </p:txBody>
      </p:sp>
      <p:sp>
        <p:nvSpPr>
          <p:cNvPr id="258057" name="Rectangle 9"/>
          <p:cNvSpPr>
            <a:spLocks noChangeArrowheads="1"/>
          </p:cNvSpPr>
          <p:nvPr/>
        </p:nvSpPr>
        <p:spPr bwMode="auto">
          <a:xfrm>
            <a:off x="3163888" y="2241550"/>
            <a:ext cx="171450" cy="160338"/>
          </a:xfrm>
          <a:prstGeom prst="rect">
            <a:avLst/>
          </a:prstGeom>
          <a:solidFill>
            <a:srgbClr val="FAFAFA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Normal3" dir="r"/>
          </a:scene3d>
          <a:sp3d extrusionH="430200" prstMaterial="legacyMatte">
            <a:bevelT w="13500" h="13500" prst="angle"/>
            <a:bevelB w="13500" h="13500" prst="angle"/>
            <a:extrusionClr>
              <a:srgbClr val="FAFAFA"/>
            </a:extrusionClr>
          </a:sp3d>
        </p:spPr>
        <p:txBody>
          <a:bodyPr wrap="none" anchor="ctr">
            <a:flatTx/>
          </a:bodyPr>
          <a:lstStyle/>
          <a:p>
            <a:endParaRPr lang="en-GB"/>
          </a:p>
        </p:txBody>
      </p:sp>
      <p:sp>
        <p:nvSpPr>
          <p:cNvPr id="258058" name="Rectangle 10"/>
          <p:cNvSpPr>
            <a:spLocks noChangeArrowheads="1"/>
          </p:cNvSpPr>
          <p:nvPr/>
        </p:nvSpPr>
        <p:spPr bwMode="auto">
          <a:xfrm>
            <a:off x="4940301" y="3100389"/>
            <a:ext cx="169863" cy="160337"/>
          </a:xfrm>
          <a:prstGeom prst="rect">
            <a:avLst/>
          </a:prstGeom>
          <a:solidFill>
            <a:srgbClr val="FAFAFA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Normal3" dir="r"/>
          </a:scene3d>
          <a:sp3d extrusionH="430200" prstMaterial="legacyMatte">
            <a:bevelT w="13500" h="13500" prst="angle"/>
            <a:bevelB w="13500" h="13500" prst="angle"/>
            <a:extrusionClr>
              <a:srgbClr val="FAFAFA"/>
            </a:extrusionClr>
          </a:sp3d>
        </p:spPr>
        <p:txBody>
          <a:bodyPr wrap="none" anchor="ctr">
            <a:flatTx/>
          </a:bodyPr>
          <a:lstStyle/>
          <a:p>
            <a:endParaRPr lang="en-GB"/>
          </a:p>
        </p:txBody>
      </p:sp>
      <p:sp>
        <p:nvSpPr>
          <p:cNvPr id="258059" name="Rectangle 11"/>
          <p:cNvSpPr>
            <a:spLocks noChangeArrowheads="1"/>
          </p:cNvSpPr>
          <p:nvPr/>
        </p:nvSpPr>
        <p:spPr bwMode="auto">
          <a:xfrm>
            <a:off x="3351213" y="4197350"/>
            <a:ext cx="169862" cy="160338"/>
          </a:xfrm>
          <a:prstGeom prst="rect">
            <a:avLst/>
          </a:prstGeom>
          <a:solidFill>
            <a:srgbClr val="FAFAFA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Normal3" dir="r"/>
          </a:scene3d>
          <a:sp3d extrusionH="430200" prstMaterial="legacyMatte">
            <a:bevelT w="13500" h="13500" prst="angle"/>
            <a:bevelB w="13500" h="13500" prst="angle"/>
            <a:extrusionClr>
              <a:srgbClr val="FAFAFA"/>
            </a:extrusionClr>
          </a:sp3d>
        </p:spPr>
        <p:txBody>
          <a:bodyPr wrap="none" anchor="ctr">
            <a:flatTx/>
          </a:bodyPr>
          <a:lstStyle/>
          <a:p>
            <a:endParaRPr lang="en-GB"/>
          </a:p>
        </p:txBody>
      </p:sp>
      <p:sp>
        <p:nvSpPr>
          <p:cNvPr id="258060" name="Rectangle 12"/>
          <p:cNvSpPr>
            <a:spLocks noChangeArrowheads="1"/>
          </p:cNvSpPr>
          <p:nvPr/>
        </p:nvSpPr>
        <p:spPr bwMode="auto">
          <a:xfrm>
            <a:off x="4183063" y="3884614"/>
            <a:ext cx="169862" cy="160337"/>
          </a:xfrm>
          <a:prstGeom prst="rect">
            <a:avLst/>
          </a:prstGeom>
          <a:solidFill>
            <a:srgbClr val="FAFAFA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Normal3" dir="r"/>
          </a:scene3d>
          <a:sp3d extrusionH="430200" prstMaterial="legacyMatte">
            <a:bevelT w="13500" h="13500" prst="angle"/>
            <a:bevelB w="13500" h="13500" prst="angle"/>
            <a:extrusionClr>
              <a:srgbClr val="FAFAFA"/>
            </a:extrusionClr>
          </a:sp3d>
        </p:spPr>
        <p:txBody>
          <a:bodyPr wrap="none" anchor="ctr">
            <a:flatTx/>
          </a:bodyPr>
          <a:lstStyle/>
          <a:p>
            <a:endParaRPr lang="en-GB"/>
          </a:p>
        </p:txBody>
      </p:sp>
      <p:sp>
        <p:nvSpPr>
          <p:cNvPr id="258061" name="Rectangle 13"/>
          <p:cNvSpPr>
            <a:spLocks noChangeArrowheads="1"/>
          </p:cNvSpPr>
          <p:nvPr/>
        </p:nvSpPr>
        <p:spPr bwMode="auto">
          <a:xfrm>
            <a:off x="2300288" y="2416175"/>
            <a:ext cx="169862" cy="160338"/>
          </a:xfrm>
          <a:prstGeom prst="rect">
            <a:avLst/>
          </a:prstGeom>
          <a:solidFill>
            <a:srgbClr val="FAFAFA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Normal3" dir="r"/>
          </a:scene3d>
          <a:sp3d extrusionH="430200" prstMaterial="legacyMatte">
            <a:bevelT w="13500" h="13500" prst="angle"/>
            <a:bevelB w="13500" h="13500" prst="angle"/>
            <a:extrusionClr>
              <a:srgbClr val="FAFAFA"/>
            </a:extrusionClr>
          </a:sp3d>
        </p:spPr>
        <p:txBody>
          <a:bodyPr wrap="none" anchor="ctr">
            <a:flatTx/>
          </a:bodyPr>
          <a:lstStyle/>
          <a:p>
            <a:endParaRPr lang="en-GB"/>
          </a:p>
        </p:txBody>
      </p:sp>
      <p:sp>
        <p:nvSpPr>
          <p:cNvPr id="258062" name="Rectangle 14"/>
          <p:cNvSpPr>
            <a:spLocks noChangeArrowheads="1"/>
          </p:cNvSpPr>
          <p:nvPr/>
        </p:nvSpPr>
        <p:spPr bwMode="auto">
          <a:xfrm>
            <a:off x="4003676" y="2001839"/>
            <a:ext cx="169863" cy="161925"/>
          </a:xfrm>
          <a:prstGeom prst="rect">
            <a:avLst/>
          </a:prstGeom>
          <a:solidFill>
            <a:srgbClr val="FAFAFA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Normal3" dir="r"/>
          </a:scene3d>
          <a:sp3d extrusionH="430200" prstMaterial="legacyMatte">
            <a:bevelT w="13500" h="13500" prst="angle"/>
            <a:bevelB w="13500" h="13500" prst="angle"/>
            <a:extrusionClr>
              <a:srgbClr val="FAFAFA"/>
            </a:extrusionClr>
          </a:sp3d>
        </p:spPr>
        <p:txBody>
          <a:bodyPr wrap="none" anchor="ctr">
            <a:flatTx/>
          </a:bodyPr>
          <a:lstStyle/>
          <a:p>
            <a:endParaRPr lang="en-GB"/>
          </a:p>
        </p:txBody>
      </p:sp>
      <p:sp>
        <p:nvSpPr>
          <p:cNvPr id="258063" name="Rectangle 15"/>
          <p:cNvSpPr>
            <a:spLocks noChangeArrowheads="1"/>
          </p:cNvSpPr>
          <p:nvPr/>
        </p:nvSpPr>
        <p:spPr bwMode="auto">
          <a:xfrm>
            <a:off x="6265863" y="1622426"/>
            <a:ext cx="3471862" cy="3013075"/>
          </a:xfrm>
          <a:prstGeom prst="rect">
            <a:avLst/>
          </a:prstGeom>
          <a:solidFill>
            <a:srgbClr val="FAFAFA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endParaRPr lang="en-AU">
              <a:solidFill>
                <a:schemeClr val="bg1"/>
              </a:solidFill>
              <a:latin typeface="Times" pitchFamily="12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 rot="7927140">
            <a:off x="6817520" y="2772570"/>
            <a:ext cx="352425" cy="227013"/>
            <a:chOff x="3426" y="1706"/>
            <a:chExt cx="294" cy="189"/>
          </a:xfrm>
        </p:grpSpPr>
        <p:sp>
          <p:nvSpPr>
            <p:cNvPr id="258065" name="Rectangle 17"/>
            <p:cNvSpPr>
              <a:spLocks noChangeArrowheads="1"/>
            </p:cNvSpPr>
            <p:nvPr/>
          </p:nvSpPr>
          <p:spPr bwMode="auto">
            <a:xfrm>
              <a:off x="3426" y="1706"/>
              <a:ext cx="206" cy="100"/>
            </a:xfrm>
            <a:prstGeom prst="rect">
              <a:avLst/>
            </a:prstGeom>
            <a:solidFill>
              <a:srgbClr val="52515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66" name="Rectangle 18"/>
            <p:cNvSpPr>
              <a:spLocks noChangeArrowheads="1"/>
            </p:cNvSpPr>
            <p:nvPr/>
          </p:nvSpPr>
          <p:spPr bwMode="auto">
            <a:xfrm>
              <a:off x="3428" y="1795"/>
              <a:ext cx="206" cy="100"/>
            </a:xfrm>
            <a:prstGeom prst="rect">
              <a:avLst/>
            </a:prstGeom>
            <a:solidFill>
              <a:srgbClr val="D0CED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67" name="Rectangle 19"/>
            <p:cNvSpPr>
              <a:spLocks noChangeArrowheads="1"/>
            </p:cNvSpPr>
            <p:nvPr/>
          </p:nvSpPr>
          <p:spPr bwMode="auto">
            <a:xfrm>
              <a:off x="3633" y="1707"/>
              <a:ext cx="87" cy="186"/>
            </a:xfrm>
            <a:prstGeom prst="rect">
              <a:avLst/>
            </a:prstGeom>
            <a:solidFill>
              <a:srgbClr val="82828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 rot="7927140">
            <a:off x="8938420" y="3929857"/>
            <a:ext cx="352425" cy="227013"/>
            <a:chOff x="3426" y="1706"/>
            <a:chExt cx="294" cy="189"/>
          </a:xfrm>
        </p:grpSpPr>
        <p:sp>
          <p:nvSpPr>
            <p:cNvPr id="258069" name="Rectangle 21"/>
            <p:cNvSpPr>
              <a:spLocks noChangeArrowheads="1"/>
            </p:cNvSpPr>
            <p:nvPr/>
          </p:nvSpPr>
          <p:spPr bwMode="auto">
            <a:xfrm>
              <a:off x="3426" y="1706"/>
              <a:ext cx="206" cy="100"/>
            </a:xfrm>
            <a:prstGeom prst="rect">
              <a:avLst/>
            </a:prstGeom>
            <a:solidFill>
              <a:srgbClr val="52515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70" name="Rectangle 22"/>
            <p:cNvSpPr>
              <a:spLocks noChangeArrowheads="1"/>
            </p:cNvSpPr>
            <p:nvPr/>
          </p:nvSpPr>
          <p:spPr bwMode="auto">
            <a:xfrm>
              <a:off x="3428" y="1795"/>
              <a:ext cx="206" cy="100"/>
            </a:xfrm>
            <a:prstGeom prst="rect">
              <a:avLst/>
            </a:prstGeom>
            <a:solidFill>
              <a:srgbClr val="D0CED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71" name="Rectangle 23"/>
            <p:cNvSpPr>
              <a:spLocks noChangeArrowheads="1"/>
            </p:cNvSpPr>
            <p:nvPr/>
          </p:nvSpPr>
          <p:spPr bwMode="auto">
            <a:xfrm>
              <a:off x="3633" y="1707"/>
              <a:ext cx="87" cy="186"/>
            </a:xfrm>
            <a:prstGeom prst="rect">
              <a:avLst/>
            </a:prstGeom>
            <a:solidFill>
              <a:srgbClr val="82828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 rot="7927140">
            <a:off x="7458870" y="3469482"/>
            <a:ext cx="352425" cy="227013"/>
            <a:chOff x="3426" y="1706"/>
            <a:chExt cx="294" cy="189"/>
          </a:xfrm>
        </p:grpSpPr>
        <p:sp>
          <p:nvSpPr>
            <p:cNvPr id="258073" name="Rectangle 25"/>
            <p:cNvSpPr>
              <a:spLocks noChangeArrowheads="1"/>
            </p:cNvSpPr>
            <p:nvPr/>
          </p:nvSpPr>
          <p:spPr bwMode="auto">
            <a:xfrm>
              <a:off x="3426" y="1706"/>
              <a:ext cx="206" cy="100"/>
            </a:xfrm>
            <a:prstGeom prst="rect">
              <a:avLst/>
            </a:prstGeom>
            <a:solidFill>
              <a:srgbClr val="52515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74" name="Rectangle 26"/>
            <p:cNvSpPr>
              <a:spLocks noChangeArrowheads="1"/>
            </p:cNvSpPr>
            <p:nvPr/>
          </p:nvSpPr>
          <p:spPr bwMode="auto">
            <a:xfrm>
              <a:off x="3428" y="1795"/>
              <a:ext cx="206" cy="100"/>
            </a:xfrm>
            <a:prstGeom prst="rect">
              <a:avLst/>
            </a:prstGeom>
            <a:solidFill>
              <a:srgbClr val="D0CED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75" name="Rectangle 27"/>
            <p:cNvSpPr>
              <a:spLocks noChangeArrowheads="1"/>
            </p:cNvSpPr>
            <p:nvPr/>
          </p:nvSpPr>
          <p:spPr bwMode="auto">
            <a:xfrm>
              <a:off x="3633" y="1707"/>
              <a:ext cx="87" cy="186"/>
            </a:xfrm>
            <a:prstGeom prst="rect">
              <a:avLst/>
            </a:prstGeom>
            <a:solidFill>
              <a:srgbClr val="82828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 rot="7927140">
            <a:off x="8184357" y="3748882"/>
            <a:ext cx="352425" cy="227012"/>
            <a:chOff x="3426" y="1706"/>
            <a:chExt cx="294" cy="189"/>
          </a:xfrm>
        </p:grpSpPr>
        <p:sp>
          <p:nvSpPr>
            <p:cNvPr id="258077" name="Rectangle 29"/>
            <p:cNvSpPr>
              <a:spLocks noChangeArrowheads="1"/>
            </p:cNvSpPr>
            <p:nvPr/>
          </p:nvSpPr>
          <p:spPr bwMode="auto">
            <a:xfrm>
              <a:off x="3426" y="1706"/>
              <a:ext cx="206" cy="100"/>
            </a:xfrm>
            <a:prstGeom prst="rect">
              <a:avLst/>
            </a:prstGeom>
            <a:solidFill>
              <a:srgbClr val="52515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78" name="Rectangle 30"/>
            <p:cNvSpPr>
              <a:spLocks noChangeArrowheads="1"/>
            </p:cNvSpPr>
            <p:nvPr/>
          </p:nvSpPr>
          <p:spPr bwMode="auto">
            <a:xfrm>
              <a:off x="3428" y="1795"/>
              <a:ext cx="206" cy="100"/>
            </a:xfrm>
            <a:prstGeom prst="rect">
              <a:avLst/>
            </a:prstGeom>
            <a:solidFill>
              <a:srgbClr val="D0CED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79" name="Rectangle 31"/>
            <p:cNvSpPr>
              <a:spLocks noChangeArrowheads="1"/>
            </p:cNvSpPr>
            <p:nvPr/>
          </p:nvSpPr>
          <p:spPr bwMode="auto">
            <a:xfrm>
              <a:off x="3633" y="1707"/>
              <a:ext cx="87" cy="186"/>
            </a:xfrm>
            <a:prstGeom prst="rect">
              <a:avLst/>
            </a:prstGeom>
            <a:solidFill>
              <a:srgbClr val="82828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 rot="7927140">
            <a:off x="7722395" y="2050257"/>
            <a:ext cx="352425" cy="227013"/>
            <a:chOff x="3426" y="1706"/>
            <a:chExt cx="294" cy="189"/>
          </a:xfrm>
        </p:grpSpPr>
        <p:sp>
          <p:nvSpPr>
            <p:cNvPr id="258081" name="Rectangle 33"/>
            <p:cNvSpPr>
              <a:spLocks noChangeArrowheads="1"/>
            </p:cNvSpPr>
            <p:nvPr/>
          </p:nvSpPr>
          <p:spPr bwMode="auto">
            <a:xfrm>
              <a:off x="3426" y="1706"/>
              <a:ext cx="206" cy="100"/>
            </a:xfrm>
            <a:prstGeom prst="rect">
              <a:avLst/>
            </a:prstGeom>
            <a:solidFill>
              <a:srgbClr val="52515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82" name="Rectangle 34"/>
            <p:cNvSpPr>
              <a:spLocks noChangeArrowheads="1"/>
            </p:cNvSpPr>
            <p:nvPr/>
          </p:nvSpPr>
          <p:spPr bwMode="auto">
            <a:xfrm>
              <a:off x="3428" y="1795"/>
              <a:ext cx="206" cy="100"/>
            </a:xfrm>
            <a:prstGeom prst="rect">
              <a:avLst/>
            </a:prstGeom>
            <a:solidFill>
              <a:srgbClr val="D0CED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83" name="Rectangle 35"/>
            <p:cNvSpPr>
              <a:spLocks noChangeArrowheads="1"/>
            </p:cNvSpPr>
            <p:nvPr/>
          </p:nvSpPr>
          <p:spPr bwMode="auto">
            <a:xfrm>
              <a:off x="3633" y="1707"/>
              <a:ext cx="87" cy="186"/>
            </a:xfrm>
            <a:prstGeom prst="rect">
              <a:avLst/>
            </a:prstGeom>
            <a:solidFill>
              <a:srgbClr val="82828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 rot="7927140">
            <a:off x="6796882" y="1967707"/>
            <a:ext cx="352425" cy="227012"/>
            <a:chOff x="3426" y="1706"/>
            <a:chExt cx="294" cy="189"/>
          </a:xfrm>
        </p:grpSpPr>
        <p:sp>
          <p:nvSpPr>
            <p:cNvPr id="258085" name="Rectangle 37"/>
            <p:cNvSpPr>
              <a:spLocks noChangeArrowheads="1"/>
            </p:cNvSpPr>
            <p:nvPr/>
          </p:nvSpPr>
          <p:spPr bwMode="auto">
            <a:xfrm>
              <a:off x="3426" y="1706"/>
              <a:ext cx="206" cy="100"/>
            </a:xfrm>
            <a:prstGeom prst="rect">
              <a:avLst/>
            </a:prstGeom>
            <a:solidFill>
              <a:srgbClr val="52515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86" name="Rectangle 38"/>
            <p:cNvSpPr>
              <a:spLocks noChangeArrowheads="1"/>
            </p:cNvSpPr>
            <p:nvPr/>
          </p:nvSpPr>
          <p:spPr bwMode="auto">
            <a:xfrm>
              <a:off x="3428" y="1795"/>
              <a:ext cx="206" cy="100"/>
            </a:xfrm>
            <a:prstGeom prst="rect">
              <a:avLst/>
            </a:prstGeom>
            <a:solidFill>
              <a:srgbClr val="D0CED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87" name="Rectangle 39"/>
            <p:cNvSpPr>
              <a:spLocks noChangeArrowheads="1"/>
            </p:cNvSpPr>
            <p:nvPr/>
          </p:nvSpPr>
          <p:spPr bwMode="auto">
            <a:xfrm>
              <a:off x="3633" y="1707"/>
              <a:ext cx="87" cy="186"/>
            </a:xfrm>
            <a:prstGeom prst="rect">
              <a:avLst/>
            </a:prstGeom>
            <a:solidFill>
              <a:srgbClr val="82828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40"/>
          <p:cNvGrpSpPr>
            <a:grpSpLocks/>
          </p:cNvGrpSpPr>
          <p:nvPr/>
        </p:nvGrpSpPr>
        <p:grpSpPr bwMode="auto">
          <a:xfrm rot="7927140">
            <a:off x="8798720" y="3283745"/>
            <a:ext cx="352425" cy="227013"/>
            <a:chOff x="3426" y="1706"/>
            <a:chExt cx="294" cy="189"/>
          </a:xfrm>
        </p:grpSpPr>
        <p:sp>
          <p:nvSpPr>
            <p:cNvPr id="258089" name="Rectangle 41"/>
            <p:cNvSpPr>
              <a:spLocks noChangeArrowheads="1"/>
            </p:cNvSpPr>
            <p:nvPr/>
          </p:nvSpPr>
          <p:spPr bwMode="auto">
            <a:xfrm>
              <a:off x="3426" y="1706"/>
              <a:ext cx="206" cy="100"/>
            </a:xfrm>
            <a:prstGeom prst="rect">
              <a:avLst/>
            </a:prstGeom>
            <a:solidFill>
              <a:srgbClr val="52515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90" name="Rectangle 42"/>
            <p:cNvSpPr>
              <a:spLocks noChangeArrowheads="1"/>
            </p:cNvSpPr>
            <p:nvPr/>
          </p:nvSpPr>
          <p:spPr bwMode="auto">
            <a:xfrm>
              <a:off x="3428" y="1795"/>
              <a:ext cx="206" cy="100"/>
            </a:xfrm>
            <a:prstGeom prst="rect">
              <a:avLst/>
            </a:prstGeom>
            <a:solidFill>
              <a:srgbClr val="D0CED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91" name="Rectangle 43"/>
            <p:cNvSpPr>
              <a:spLocks noChangeArrowheads="1"/>
            </p:cNvSpPr>
            <p:nvPr/>
          </p:nvSpPr>
          <p:spPr bwMode="auto">
            <a:xfrm>
              <a:off x="3633" y="1707"/>
              <a:ext cx="87" cy="186"/>
            </a:xfrm>
            <a:prstGeom prst="rect">
              <a:avLst/>
            </a:prstGeom>
            <a:solidFill>
              <a:srgbClr val="82828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 rot="7927140">
            <a:off x="6793707" y="3850482"/>
            <a:ext cx="352425" cy="227012"/>
            <a:chOff x="3426" y="1706"/>
            <a:chExt cx="294" cy="189"/>
          </a:xfrm>
        </p:grpSpPr>
        <p:sp>
          <p:nvSpPr>
            <p:cNvPr id="258093" name="Rectangle 45"/>
            <p:cNvSpPr>
              <a:spLocks noChangeArrowheads="1"/>
            </p:cNvSpPr>
            <p:nvPr/>
          </p:nvSpPr>
          <p:spPr bwMode="auto">
            <a:xfrm>
              <a:off x="3426" y="1706"/>
              <a:ext cx="206" cy="100"/>
            </a:xfrm>
            <a:prstGeom prst="rect">
              <a:avLst/>
            </a:prstGeom>
            <a:solidFill>
              <a:srgbClr val="52515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94" name="Rectangle 46"/>
            <p:cNvSpPr>
              <a:spLocks noChangeArrowheads="1"/>
            </p:cNvSpPr>
            <p:nvPr/>
          </p:nvSpPr>
          <p:spPr bwMode="auto">
            <a:xfrm>
              <a:off x="3428" y="1795"/>
              <a:ext cx="206" cy="100"/>
            </a:xfrm>
            <a:prstGeom prst="rect">
              <a:avLst/>
            </a:prstGeom>
            <a:solidFill>
              <a:srgbClr val="D0CED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95" name="Rectangle 47"/>
            <p:cNvSpPr>
              <a:spLocks noChangeArrowheads="1"/>
            </p:cNvSpPr>
            <p:nvPr/>
          </p:nvSpPr>
          <p:spPr bwMode="auto">
            <a:xfrm>
              <a:off x="3633" y="1707"/>
              <a:ext cx="87" cy="186"/>
            </a:xfrm>
            <a:prstGeom prst="rect">
              <a:avLst/>
            </a:prstGeom>
            <a:solidFill>
              <a:srgbClr val="82828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 rot="7927140">
            <a:off x="7833520" y="2667795"/>
            <a:ext cx="352425" cy="227013"/>
            <a:chOff x="3426" y="1706"/>
            <a:chExt cx="294" cy="189"/>
          </a:xfrm>
        </p:grpSpPr>
        <p:sp>
          <p:nvSpPr>
            <p:cNvPr id="258097" name="Rectangle 49"/>
            <p:cNvSpPr>
              <a:spLocks noChangeArrowheads="1"/>
            </p:cNvSpPr>
            <p:nvPr/>
          </p:nvSpPr>
          <p:spPr bwMode="auto">
            <a:xfrm>
              <a:off x="3426" y="1706"/>
              <a:ext cx="206" cy="100"/>
            </a:xfrm>
            <a:prstGeom prst="rect">
              <a:avLst/>
            </a:prstGeom>
            <a:solidFill>
              <a:srgbClr val="52515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98" name="Rectangle 50"/>
            <p:cNvSpPr>
              <a:spLocks noChangeArrowheads="1"/>
            </p:cNvSpPr>
            <p:nvPr/>
          </p:nvSpPr>
          <p:spPr bwMode="auto">
            <a:xfrm>
              <a:off x="3428" y="1795"/>
              <a:ext cx="206" cy="100"/>
            </a:xfrm>
            <a:prstGeom prst="rect">
              <a:avLst/>
            </a:prstGeom>
            <a:solidFill>
              <a:srgbClr val="D0CED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099" name="Rectangle 51"/>
            <p:cNvSpPr>
              <a:spLocks noChangeArrowheads="1"/>
            </p:cNvSpPr>
            <p:nvPr/>
          </p:nvSpPr>
          <p:spPr bwMode="auto">
            <a:xfrm>
              <a:off x="3633" y="1707"/>
              <a:ext cx="87" cy="186"/>
            </a:xfrm>
            <a:prstGeom prst="rect">
              <a:avLst/>
            </a:prstGeom>
            <a:solidFill>
              <a:srgbClr val="82828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" name="Group 52"/>
          <p:cNvGrpSpPr>
            <a:grpSpLocks/>
          </p:cNvGrpSpPr>
          <p:nvPr/>
        </p:nvGrpSpPr>
        <p:grpSpPr bwMode="auto">
          <a:xfrm>
            <a:off x="8634413" y="2524125"/>
            <a:ext cx="334962" cy="336550"/>
            <a:chOff x="4479" y="1590"/>
            <a:chExt cx="211" cy="212"/>
          </a:xfrm>
        </p:grpSpPr>
        <p:sp>
          <p:nvSpPr>
            <p:cNvPr id="258101" name="Rectangle 53"/>
            <p:cNvSpPr>
              <a:spLocks noChangeArrowheads="1"/>
            </p:cNvSpPr>
            <p:nvPr/>
          </p:nvSpPr>
          <p:spPr bwMode="auto">
            <a:xfrm rot="7927140" flipH="1" flipV="1">
              <a:off x="4490" y="1686"/>
              <a:ext cx="156" cy="76"/>
            </a:xfrm>
            <a:prstGeom prst="rect">
              <a:avLst/>
            </a:prstGeom>
            <a:solidFill>
              <a:srgbClr val="52515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02" name="Rectangle 54"/>
            <p:cNvSpPr>
              <a:spLocks noChangeArrowheads="1"/>
            </p:cNvSpPr>
            <p:nvPr/>
          </p:nvSpPr>
          <p:spPr bwMode="auto">
            <a:xfrm rot="7927140" flipH="1" flipV="1">
              <a:off x="4439" y="1648"/>
              <a:ext cx="155" cy="76"/>
            </a:xfrm>
            <a:prstGeom prst="rect">
              <a:avLst/>
            </a:prstGeom>
            <a:solidFill>
              <a:srgbClr val="D0CED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8103" name="Rectangle 55"/>
            <p:cNvSpPr>
              <a:spLocks noChangeArrowheads="1"/>
            </p:cNvSpPr>
            <p:nvPr/>
          </p:nvSpPr>
          <p:spPr bwMode="auto">
            <a:xfrm rot="7927140" flipH="1" flipV="1">
              <a:off x="4587" y="1553"/>
              <a:ext cx="66" cy="140"/>
            </a:xfrm>
            <a:prstGeom prst="rect">
              <a:avLst/>
            </a:prstGeom>
            <a:solidFill>
              <a:srgbClr val="82828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Helvetica" pitchFamily="124" charset="0"/>
              </a:rPr>
              <a:t>Asymmetries in visual search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716588"/>
            <a:ext cx="8305800" cy="93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Helvetica" pitchFamily="124" charset="0"/>
              </a:rPr>
              <a:t>the presence of a “feature” is easier to find than the absence of a feature</a:t>
            </a:r>
          </a:p>
        </p:txBody>
      </p:sp>
      <p:sp>
        <p:nvSpPr>
          <p:cNvPr id="260100" name="Rectangle 4"/>
          <p:cNvSpPr>
            <a:spLocks noChangeArrowheads="1"/>
          </p:cNvSpPr>
          <p:nvPr/>
        </p:nvSpPr>
        <p:spPr bwMode="auto">
          <a:xfrm>
            <a:off x="2071688" y="838200"/>
            <a:ext cx="3124200" cy="2209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6673850" y="3429000"/>
            <a:ext cx="3124200" cy="2209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02" name="Rectangle 6"/>
          <p:cNvSpPr>
            <a:spLocks noChangeArrowheads="1"/>
          </p:cNvSpPr>
          <p:nvPr/>
        </p:nvSpPr>
        <p:spPr bwMode="auto">
          <a:xfrm>
            <a:off x="2071688" y="3367088"/>
            <a:ext cx="3124200" cy="2209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03" name="Rectangle 7"/>
          <p:cNvSpPr>
            <a:spLocks noChangeArrowheads="1"/>
          </p:cNvSpPr>
          <p:nvPr/>
        </p:nvSpPr>
        <p:spPr bwMode="auto">
          <a:xfrm>
            <a:off x="6640513" y="838200"/>
            <a:ext cx="3124200" cy="2209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04" name="Text Box 8"/>
          <p:cNvSpPr txBox="1">
            <a:spLocks noChangeArrowheads="1"/>
          </p:cNvSpPr>
          <p:nvPr/>
        </p:nvSpPr>
        <p:spPr bwMode="auto">
          <a:xfrm>
            <a:off x="5562600" y="167640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latin typeface="Times" pitchFamily="124" charset="0"/>
              </a:rPr>
              <a:t>Vs</a:t>
            </a:r>
          </a:p>
        </p:txBody>
      </p:sp>
      <p:sp>
        <p:nvSpPr>
          <p:cNvPr id="260105" name="Text Box 9"/>
          <p:cNvSpPr txBox="1">
            <a:spLocks noChangeArrowheads="1"/>
          </p:cNvSpPr>
          <p:nvPr/>
        </p:nvSpPr>
        <p:spPr bwMode="auto">
          <a:xfrm>
            <a:off x="5486400" y="4191000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latin typeface="Times" pitchFamily="124" charset="0"/>
              </a:rPr>
              <a:t>Vs</a:t>
            </a:r>
          </a:p>
        </p:txBody>
      </p:sp>
      <p:sp>
        <p:nvSpPr>
          <p:cNvPr id="260106" name="Oval 10"/>
          <p:cNvSpPr>
            <a:spLocks noChangeArrowheads="1"/>
          </p:cNvSpPr>
          <p:nvPr/>
        </p:nvSpPr>
        <p:spPr bwMode="auto">
          <a:xfrm>
            <a:off x="2438400" y="11430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07" name="Oval 11"/>
          <p:cNvSpPr>
            <a:spLocks noChangeArrowheads="1"/>
          </p:cNvSpPr>
          <p:nvPr/>
        </p:nvSpPr>
        <p:spPr bwMode="auto">
          <a:xfrm>
            <a:off x="2819400" y="12192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08" name="Oval 12"/>
          <p:cNvSpPr>
            <a:spLocks noChangeArrowheads="1"/>
          </p:cNvSpPr>
          <p:nvPr/>
        </p:nvSpPr>
        <p:spPr bwMode="auto">
          <a:xfrm>
            <a:off x="3276600" y="19050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09" name="Oval 13"/>
          <p:cNvSpPr>
            <a:spLocks noChangeArrowheads="1"/>
          </p:cNvSpPr>
          <p:nvPr/>
        </p:nvSpPr>
        <p:spPr bwMode="auto">
          <a:xfrm>
            <a:off x="2286000" y="19050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10" name="Oval 14"/>
          <p:cNvSpPr>
            <a:spLocks noChangeArrowheads="1"/>
          </p:cNvSpPr>
          <p:nvPr/>
        </p:nvSpPr>
        <p:spPr bwMode="auto">
          <a:xfrm>
            <a:off x="3886200" y="16764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11" name="Oval 15"/>
          <p:cNvSpPr>
            <a:spLocks noChangeArrowheads="1"/>
          </p:cNvSpPr>
          <p:nvPr/>
        </p:nvSpPr>
        <p:spPr bwMode="auto">
          <a:xfrm>
            <a:off x="2895600" y="21336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12" name="Oval 16"/>
          <p:cNvSpPr>
            <a:spLocks noChangeArrowheads="1"/>
          </p:cNvSpPr>
          <p:nvPr/>
        </p:nvSpPr>
        <p:spPr bwMode="auto">
          <a:xfrm>
            <a:off x="4191000" y="22098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13" name="Oval 17"/>
          <p:cNvSpPr>
            <a:spLocks noChangeArrowheads="1"/>
          </p:cNvSpPr>
          <p:nvPr/>
        </p:nvSpPr>
        <p:spPr bwMode="auto">
          <a:xfrm>
            <a:off x="4343400" y="10668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14" name="Oval 18"/>
          <p:cNvSpPr>
            <a:spLocks noChangeArrowheads="1"/>
          </p:cNvSpPr>
          <p:nvPr/>
        </p:nvSpPr>
        <p:spPr bwMode="auto">
          <a:xfrm>
            <a:off x="3124200" y="24384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15" name="Oval 19"/>
          <p:cNvSpPr>
            <a:spLocks noChangeArrowheads="1"/>
          </p:cNvSpPr>
          <p:nvPr/>
        </p:nvSpPr>
        <p:spPr bwMode="auto">
          <a:xfrm>
            <a:off x="4495800" y="16764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16" name="Oval 20"/>
          <p:cNvSpPr>
            <a:spLocks noChangeArrowheads="1"/>
          </p:cNvSpPr>
          <p:nvPr/>
        </p:nvSpPr>
        <p:spPr bwMode="auto">
          <a:xfrm>
            <a:off x="2667000" y="16764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17" name="Oval 21"/>
          <p:cNvSpPr>
            <a:spLocks noChangeArrowheads="1"/>
          </p:cNvSpPr>
          <p:nvPr/>
        </p:nvSpPr>
        <p:spPr bwMode="auto">
          <a:xfrm>
            <a:off x="3581400" y="228600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18" name="Line 22"/>
          <p:cNvSpPr>
            <a:spLocks noChangeShapeType="1"/>
          </p:cNvSpPr>
          <p:nvPr/>
        </p:nvSpPr>
        <p:spPr bwMode="auto">
          <a:xfrm>
            <a:off x="3581400" y="1295400"/>
            <a:ext cx="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394075" y="1143001"/>
            <a:ext cx="228600" cy="290513"/>
            <a:chOff x="1178" y="720"/>
            <a:chExt cx="144" cy="183"/>
          </a:xfrm>
        </p:grpSpPr>
        <p:sp>
          <p:nvSpPr>
            <p:cNvPr id="260120" name="Oval 24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21" name="Line 25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7102475" y="1281113"/>
            <a:ext cx="228600" cy="290512"/>
            <a:chOff x="1178" y="720"/>
            <a:chExt cx="144" cy="183"/>
          </a:xfrm>
        </p:grpSpPr>
        <p:sp>
          <p:nvSpPr>
            <p:cNvPr id="260123" name="Oval 27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24" name="Line 28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7564438" y="1263651"/>
            <a:ext cx="228600" cy="290513"/>
            <a:chOff x="1178" y="720"/>
            <a:chExt cx="144" cy="183"/>
          </a:xfrm>
        </p:grpSpPr>
        <p:sp>
          <p:nvSpPr>
            <p:cNvPr id="260126" name="Oval 30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27" name="Line 31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6673850" y="1587501"/>
            <a:ext cx="228600" cy="290513"/>
            <a:chOff x="1178" y="720"/>
            <a:chExt cx="144" cy="183"/>
          </a:xfrm>
        </p:grpSpPr>
        <p:sp>
          <p:nvSpPr>
            <p:cNvPr id="260129" name="Oval 33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30" name="Line 34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8181975" y="1344613"/>
            <a:ext cx="228600" cy="290512"/>
            <a:chOff x="1178" y="720"/>
            <a:chExt cx="144" cy="183"/>
          </a:xfrm>
        </p:grpSpPr>
        <p:sp>
          <p:nvSpPr>
            <p:cNvPr id="260132" name="Oval 36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33" name="Line 37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7697788" y="2257426"/>
            <a:ext cx="228600" cy="290513"/>
            <a:chOff x="1178" y="720"/>
            <a:chExt cx="144" cy="183"/>
          </a:xfrm>
        </p:grpSpPr>
        <p:sp>
          <p:nvSpPr>
            <p:cNvPr id="260135" name="Oval 39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36" name="Line 40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8147050" y="1860551"/>
            <a:ext cx="228600" cy="290513"/>
            <a:chOff x="1178" y="720"/>
            <a:chExt cx="144" cy="183"/>
          </a:xfrm>
        </p:grpSpPr>
        <p:sp>
          <p:nvSpPr>
            <p:cNvPr id="260138" name="Oval 42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39" name="Line 43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8693150" y="1306513"/>
            <a:ext cx="228600" cy="290512"/>
            <a:chOff x="1178" y="720"/>
            <a:chExt cx="144" cy="183"/>
          </a:xfrm>
        </p:grpSpPr>
        <p:sp>
          <p:nvSpPr>
            <p:cNvPr id="260141" name="Oval 45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42" name="Line 46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7392988" y="1882776"/>
            <a:ext cx="228600" cy="290513"/>
            <a:chOff x="1178" y="720"/>
            <a:chExt cx="144" cy="183"/>
          </a:xfrm>
        </p:grpSpPr>
        <p:sp>
          <p:nvSpPr>
            <p:cNvPr id="260144" name="Oval 48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45" name="Line 49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8901113" y="1908176"/>
            <a:ext cx="228600" cy="290513"/>
            <a:chOff x="1178" y="720"/>
            <a:chExt cx="144" cy="183"/>
          </a:xfrm>
        </p:grpSpPr>
        <p:sp>
          <p:nvSpPr>
            <p:cNvPr id="260147" name="Oval 51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48" name="Line 52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8262938" y="2357438"/>
            <a:ext cx="228600" cy="290512"/>
            <a:chOff x="1178" y="720"/>
            <a:chExt cx="144" cy="183"/>
          </a:xfrm>
        </p:grpSpPr>
        <p:sp>
          <p:nvSpPr>
            <p:cNvPr id="260150" name="Oval 54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51" name="Line 55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8909050" y="2622551"/>
            <a:ext cx="228600" cy="290513"/>
            <a:chOff x="1178" y="720"/>
            <a:chExt cx="144" cy="183"/>
          </a:xfrm>
        </p:grpSpPr>
        <p:sp>
          <p:nvSpPr>
            <p:cNvPr id="260153" name="Oval 57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54" name="Line 58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4" name="Group 59"/>
          <p:cNvGrpSpPr>
            <a:grpSpLocks/>
          </p:cNvGrpSpPr>
          <p:nvPr/>
        </p:nvGrpSpPr>
        <p:grpSpPr bwMode="auto">
          <a:xfrm>
            <a:off x="7172325" y="2492376"/>
            <a:ext cx="228600" cy="290513"/>
            <a:chOff x="1178" y="720"/>
            <a:chExt cx="144" cy="183"/>
          </a:xfrm>
        </p:grpSpPr>
        <p:sp>
          <p:nvSpPr>
            <p:cNvPr id="260156" name="Oval 60"/>
            <p:cNvSpPr>
              <a:spLocks noChangeArrowheads="1"/>
            </p:cNvSpPr>
            <p:nvPr/>
          </p:nvSpPr>
          <p:spPr bwMode="auto">
            <a:xfrm>
              <a:off x="1178" y="720"/>
              <a:ext cx="144" cy="144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0157" name="Line 61"/>
            <p:cNvSpPr>
              <a:spLocks noChangeShapeType="1"/>
            </p:cNvSpPr>
            <p:nvPr/>
          </p:nvSpPr>
          <p:spPr bwMode="auto">
            <a:xfrm>
              <a:off x="1248" y="807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60158" name="Oval 62"/>
          <p:cNvSpPr>
            <a:spLocks noChangeArrowheads="1"/>
          </p:cNvSpPr>
          <p:nvPr/>
        </p:nvSpPr>
        <p:spPr bwMode="auto">
          <a:xfrm>
            <a:off x="6697663" y="2178050"/>
            <a:ext cx="228600" cy="2286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59" name="Line 63"/>
          <p:cNvSpPr>
            <a:spLocks noChangeShapeType="1"/>
          </p:cNvSpPr>
          <p:nvPr/>
        </p:nvSpPr>
        <p:spPr bwMode="auto">
          <a:xfrm>
            <a:off x="2667000" y="3697289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60" name="Line 64"/>
          <p:cNvSpPr>
            <a:spLocks noChangeShapeType="1"/>
          </p:cNvSpPr>
          <p:nvPr/>
        </p:nvSpPr>
        <p:spPr bwMode="auto">
          <a:xfrm>
            <a:off x="3143250" y="3792539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61" name="Line 65"/>
          <p:cNvSpPr>
            <a:spLocks noChangeShapeType="1"/>
          </p:cNvSpPr>
          <p:nvPr/>
        </p:nvSpPr>
        <p:spPr bwMode="auto">
          <a:xfrm>
            <a:off x="2971800" y="4002089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62" name="Line 66"/>
          <p:cNvSpPr>
            <a:spLocks noChangeShapeType="1"/>
          </p:cNvSpPr>
          <p:nvPr/>
        </p:nvSpPr>
        <p:spPr bwMode="auto">
          <a:xfrm>
            <a:off x="2573338" y="4662489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63" name="Line 67"/>
          <p:cNvSpPr>
            <a:spLocks noChangeShapeType="1"/>
          </p:cNvSpPr>
          <p:nvPr/>
        </p:nvSpPr>
        <p:spPr bwMode="auto">
          <a:xfrm>
            <a:off x="4375150" y="3713164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64" name="Line 68"/>
          <p:cNvSpPr>
            <a:spLocks noChangeShapeType="1"/>
          </p:cNvSpPr>
          <p:nvPr/>
        </p:nvSpPr>
        <p:spPr bwMode="auto">
          <a:xfrm>
            <a:off x="3062288" y="4543426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65" name="Line 69"/>
          <p:cNvSpPr>
            <a:spLocks noChangeShapeType="1"/>
          </p:cNvSpPr>
          <p:nvPr/>
        </p:nvSpPr>
        <p:spPr bwMode="auto">
          <a:xfrm>
            <a:off x="3482975" y="4060826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66" name="Line 70"/>
          <p:cNvSpPr>
            <a:spLocks noChangeShapeType="1"/>
          </p:cNvSpPr>
          <p:nvPr/>
        </p:nvSpPr>
        <p:spPr bwMode="auto">
          <a:xfrm>
            <a:off x="3394075" y="4932364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67" name="Line 71"/>
          <p:cNvSpPr>
            <a:spLocks noChangeShapeType="1"/>
          </p:cNvSpPr>
          <p:nvPr/>
        </p:nvSpPr>
        <p:spPr bwMode="auto">
          <a:xfrm>
            <a:off x="4748213" y="4873626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68" name="Line 72"/>
          <p:cNvSpPr>
            <a:spLocks noChangeShapeType="1"/>
          </p:cNvSpPr>
          <p:nvPr/>
        </p:nvSpPr>
        <p:spPr bwMode="auto">
          <a:xfrm>
            <a:off x="4024313" y="4714876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69" name="Line 73"/>
          <p:cNvSpPr>
            <a:spLocks noChangeShapeType="1"/>
          </p:cNvSpPr>
          <p:nvPr/>
        </p:nvSpPr>
        <p:spPr bwMode="auto">
          <a:xfrm>
            <a:off x="4191000" y="5221289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70" name="Line 74"/>
          <p:cNvSpPr>
            <a:spLocks noChangeShapeType="1"/>
          </p:cNvSpPr>
          <p:nvPr/>
        </p:nvSpPr>
        <p:spPr bwMode="auto">
          <a:xfrm>
            <a:off x="4470400" y="4117976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71" name="Line 75"/>
          <p:cNvSpPr>
            <a:spLocks noChangeShapeType="1"/>
          </p:cNvSpPr>
          <p:nvPr/>
        </p:nvSpPr>
        <p:spPr bwMode="auto">
          <a:xfrm flipH="1">
            <a:off x="3924300" y="4022726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72" name="Line 76"/>
          <p:cNvSpPr>
            <a:spLocks noChangeShapeType="1"/>
          </p:cNvSpPr>
          <p:nvPr/>
        </p:nvSpPr>
        <p:spPr bwMode="auto">
          <a:xfrm flipH="1">
            <a:off x="6842125" y="3722689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73" name="Line 77"/>
          <p:cNvSpPr>
            <a:spLocks noChangeShapeType="1"/>
          </p:cNvSpPr>
          <p:nvPr/>
        </p:nvSpPr>
        <p:spPr bwMode="auto">
          <a:xfrm flipH="1">
            <a:off x="7291388" y="3889376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74" name="Line 78"/>
          <p:cNvSpPr>
            <a:spLocks noChangeShapeType="1"/>
          </p:cNvSpPr>
          <p:nvPr/>
        </p:nvSpPr>
        <p:spPr bwMode="auto">
          <a:xfrm flipH="1">
            <a:off x="7275513" y="4438651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75" name="Line 79"/>
          <p:cNvSpPr>
            <a:spLocks noChangeShapeType="1"/>
          </p:cNvSpPr>
          <p:nvPr/>
        </p:nvSpPr>
        <p:spPr bwMode="auto">
          <a:xfrm flipH="1">
            <a:off x="8502650" y="3884614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76" name="Line 80"/>
          <p:cNvSpPr>
            <a:spLocks noChangeShapeType="1"/>
          </p:cNvSpPr>
          <p:nvPr/>
        </p:nvSpPr>
        <p:spPr bwMode="auto">
          <a:xfrm flipH="1">
            <a:off x="9261475" y="4560889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77" name="Line 81"/>
          <p:cNvSpPr>
            <a:spLocks noChangeShapeType="1"/>
          </p:cNvSpPr>
          <p:nvPr/>
        </p:nvSpPr>
        <p:spPr bwMode="auto">
          <a:xfrm flipH="1">
            <a:off x="8340725" y="4827589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78" name="Line 82"/>
          <p:cNvSpPr>
            <a:spLocks noChangeShapeType="1"/>
          </p:cNvSpPr>
          <p:nvPr/>
        </p:nvSpPr>
        <p:spPr bwMode="auto">
          <a:xfrm flipH="1">
            <a:off x="8818563" y="4386264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79" name="Line 83"/>
          <p:cNvSpPr>
            <a:spLocks noChangeShapeType="1"/>
          </p:cNvSpPr>
          <p:nvPr/>
        </p:nvSpPr>
        <p:spPr bwMode="auto">
          <a:xfrm flipH="1">
            <a:off x="7615238" y="4878389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80" name="Line 84"/>
          <p:cNvSpPr>
            <a:spLocks noChangeShapeType="1"/>
          </p:cNvSpPr>
          <p:nvPr/>
        </p:nvSpPr>
        <p:spPr bwMode="auto">
          <a:xfrm flipH="1">
            <a:off x="7769225" y="3633789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81" name="Line 85"/>
          <p:cNvSpPr>
            <a:spLocks noChangeShapeType="1"/>
          </p:cNvSpPr>
          <p:nvPr/>
        </p:nvSpPr>
        <p:spPr bwMode="auto">
          <a:xfrm flipH="1">
            <a:off x="7712075" y="4340226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82" name="Line 86"/>
          <p:cNvSpPr>
            <a:spLocks noChangeShapeType="1"/>
          </p:cNvSpPr>
          <p:nvPr/>
        </p:nvSpPr>
        <p:spPr bwMode="auto">
          <a:xfrm flipH="1">
            <a:off x="7920038" y="5183189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83" name="Line 87"/>
          <p:cNvSpPr>
            <a:spLocks noChangeShapeType="1"/>
          </p:cNvSpPr>
          <p:nvPr/>
        </p:nvSpPr>
        <p:spPr bwMode="auto">
          <a:xfrm flipH="1">
            <a:off x="6661150" y="4602164"/>
            <a:ext cx="12700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0184" name="Line 88"/>
          <p:cNvSpPr>
            <a:spLocks noChangeShapeType="1"/>
          </p:cNvSpPr>
          <p:nvPr/>
        </p:nvSpPr>
        <p:spPr bwMode="auto">
          <a:xfrm>
            <a:off x="8310563" y="4302126"/>
            <a:ext cx="0" cy="282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38375" y="439739"/>
            <a:ext cx="7772400" cy="676275"/>
          </a:xfrm>
        </p:spPr>
        <p:txBody>
          <a:bodyPr>
            <a:normAutofit fontScale="90000"/>
          </a:bodyPr>
          <a:lstStyle/>
          <a:p>
            <a:r>
              <a:rPr lang="en-US">
                <a:latin typeface="Helvetica" pitchFamily="124" charset="0"/>
              </a:rPr>
              <a:t>Kristjansson &amp; Tse (2001)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5049839"/>
            <a:ext cx="7772400" cy="1616075"/>
          </a:xfrm>
        </p:spPr>
        <p:txBody>
          <a:bodyPr/>
          <a:lstStyle/>
          <a:p>
            <a:r>
              <a:rPr lang="en-US">
                <a:latin typeface="Helvetica" pitchFamily="124" charset="0"/>
              </a:rPr>
              <a:t>Faster detection of presence than absence - but what is the “feature”?</a:t>
            </a:r>
          </a:p>
        </p:txBody>
      </p:sp>
      <p:pic>
        <p:nvPicPr>
          <p:cNvPr id="261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9776" y="1306514"/>
            <a:ext cx="8137525" cy="357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search (easy)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5715000" y="251460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477000" y="2971800"/>
            <a:ext cx="457200" cy="45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791200" y="320040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867400" y="396240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029200" y="304800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5029200" y="403860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6781800" y="388620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5715000" y="487680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84164"/>
            <a:ext cx="7772400" cy="777875"/>
          </a:xfrm>
        </p:spPr>
        <p:txBody>
          <a:bodyPr/>
          <a:lstStyle/>
          <a:p>
            <a:r>
              <a:rPr lang="en-US">
                <a:latin typeface="Helvetica" pitchFamily="124" charset="0"/>
              </a:rPr>
              <a:t>Familiarity and asymmetry</a:t>
            </a:r>
          </a:p>
        </p:txBody>
      </p:sp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2201863" y="2005014"/>
            <a:ext cx="3294062" cy="3208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AU">
              <a:latin typeface="Times" pitchFamily="124" charset="0"/>
            </a:endParaRPr>
          </a:p>
        </p:txBody>
      </p:sp>
      <p:sp>
        <p:nvSpPr>
          <p:cNvPr id="262149" name="Rectangle 5"/>
          <p:cNvSpPr>
            <a:spLocks noChangeArrowheads="1"/>
          </p:cNvSpPr>
          <p:nvPr/>
        </p:nvSpPr>
        <p:spPr bwMode="auto">
          <a:xfrm>
            <a:off x="6461126" y="2024064"/>
            <a:ext cx="3108325" cy="31194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465389" y="2509839"/>
            <a:ext cx="155575" cy="274637"/>
            <a:chOff x="1109" y="2080"/>
            <a:chExt cx="198" cy="349"/>
          </a:xfrm>
        </p:grpSpPr>
        <p:sp>
          <p:nvSpPr>
            <p:cNvPr id="262151" name="Line 7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52" name="Line 8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53" name="Line 9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013076" y="2974975"/>
            <a:ext cx="155575" cy="274638"/>
            <a:chOff x="1109" y="2080"/>
            <a:chExt cx="198" cy="349"/>
          </a:xfrm>
        </p:grpSpPr>
        <p:sp>
          <p:nvSpPr>
            <p:cNvPr id="262155" name="Line 11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56" name="Line 12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57" name="Line 13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051176" y="4535489"/>
            <a:ext cx="155575" cy="274637"/>
            <a:chOff x="1109" y="2080"/>
            <a:chExt cx="198" cy="349"/>
          </a:xfrm>
        </p:grpSpPr>
        <p:sp>
          <p:nvSpPr>
            <p:cNvPr id="262159" name="Line 15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60" name="Line 16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61" name="Line 17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344739" y="3348039"/>
            <a:ext cx="155575" cy="274637"/>
            <a:chOff x="1109" y="2080"/>
            <a:chExt cx="198" cy="349"/>
          </a:xfrm>
        </p:grpSpPr>
        <p:sp>
          <p:nvSpPr>
            <p:cNvPr id="262163" name="Line 19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64" name="Line 20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65" name="Line 21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413126" y="2498725"/>
            <a:ext cx="155575" cy="274638"/>
            <a:chOff x="1109" y="2080"/>
            <a:chExt cx="198" cy="349"/>
          </a:xfrm>
        </p:grpSpPr>
        <p:sp>
          <p:nvSpPr>
            <p:cNvPr id="262167" name="Line 23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68" name="Line 24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69" name="Line 25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3636964" y="4414839"/>
            <a:ext cx="155575" cy="274637"/>
            <a:chOff x="1109" y="2080"/>
            <a:chExt cx="198" cy="349"/>
          </a:xfrm>
        </p:grpSpPr>
        <p:sp>
          <p:nvSpPr>
            <p:cNvPr id="262171" name="Line 27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72" name="Line 28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73" name="Line 29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3959226" y="3622675"/>
            <a:ext cx="155575" cy="274638"/>
            <a:chOff x="1109" y="2080"/>
            <a:chExt cx="198" cy="349"/>
          </a:xfrm>
        </p:grpSpPr>
        <p:sp>
          <p:nvSpPr>
            <p:cNvPr id="262175" name="Line 31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76" name="Line 32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77" name="Line 33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4052889" y="2816225"/>
            <a:ext cx="155575" cy="274638"/>
            <a:chOff x="1109" y="2080"/>
            <a:chExt cx="198" cy="349"/>
          </a:xfrm>
        </p:grpSpPr>
        <p:sp>
          <p:nvSpPr>
            <p:cNvPr id="262179" name="Line 35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80" name="Line 36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81" name="Line 37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" name="Group 38"/>
          <p:cNvGrpSpPr>
            <a:grpSpLocks/>
          </p:cNvGrpSpPr>
          <p:nvPr/>
        </p:nvGrpSpPr>
        <p:grpSpPr bwMode="auto">
          <a:xfrm flipH="1">
            <a:off x="4318001" y="4167189"/>
            <a:ext cx="155575" cy="274637"/>
            <a:chOff x="1109" y="2080"/>
            <a:chExt cx="198" cy="349"/>
          </a:xfrm>
        </p:grpSpPr>
        <p:sp>
          <p:nvSpPr>
            <p:cNvPr id="262183" name="Line 39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84" name="Line 40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85" name="Line 41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" name="Group 42"/>
          <p:cNvGrpSpPr>
            <a:grpSpLocks/>
          </p:cNvGrpSpPr>
          <p:nvPr/>
        </p:nvGrpSpPr>
        <p:grpSpPr bwMode="auto">
          <a:xfrm>
            <a:off x="3173414" y="3994150"/>
            <a:ext cx="155575" cy="274638"/>
            <a:chOff x="1109" y="2080"/>
            <a:chExt cx="198" cy="349"/>
          </a:xfrm>
        </p:grpSpPr>
        <p:sp>
          <p:nvSpPr>
            <p:cNvPr id="262187" name="Line 43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88" name="Line 44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89" name="Line 45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" name="Group 46"/>
          <p:cNvGrpSpPr>
            <a:grpSpLocks/>
          </p:cNvGrpSpPr>
          <p:nvPr/>
        </p:nvGrpSpPr>
        <p:grpSpPr bwMode="auto">
          <a:xfrm>
            <a:off x="3509964" y="3640139"/>
            <a:ext cx="155575" cy="274637"/>
            <a:chOff x="1109" y="2080"/>
            <a:chExt cx="198" cy="349"/>
          </a:xfrm>
        </p:grpSpPr>
        <p:sp>
          <p:nvSpPr>
            <p:cNvPr id="262191" name="Line 47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92" name="Line 48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93" name="Line 49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" name="Group 50"/>
          <p:cNvGrpSpPr>
            <a:grpSpLocks/>
          </p:cNvGrpSpPr>
          <p:nvPr/>
        </p:nvGrpSpPr>
        <p:grpSpPr bwMode="auto">
          <a:xfrm>
            <a:off x="2603501" y="4270375"/>
            <a:ext cx="155575" cy="274638"/>
            <a:chOff x="1109" y="2080"/>
            <a:chExt cx="198" cy="349"/>
          </a:xfrm>
        </p:grpSpPr>
        <p:sp>
          <p:nvSpPr>
            <p:cNvPr id="262195" name="Line 51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96" name="Line 52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197" name="Line 53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4" name="Group 54"/>
          <p:cNvGrpSpPr>
            <a:grpSpLocks/>
          </p:cNvGrpSpPr>
          <p:nvPr/>
        </p:nvGrpSpPr>
        <p:grpSpPr bwMode="auto">
          <a:xfrm>
            <a:off x="4575176" y="2997200"/>
            <a:ext cx="155575" cy="274638"/>
            <a:chOff x="1109" y="2080"/>
            <a:chExt cx="198" cy="349"/>
          </a:xfrm>
        </p:grpSpPr>
        <p:sp>
          <p:nvSpPr>
            <p:cNvPr id="262199" name="Line 55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00" name="Line 56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01" name="Line 57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5" name="Group 58"/>
          <p:cNvGrpSpPr>
            <a:grpSpLocks/>
          </p:cNvGrpSpPr>
          <p:nvPr/>
        </p:nvGrpSpPr>
        <p:grpSpPr bwMode="auto">
          <a:xfrm flipH="1">
            <a:off x="7038976" y="2513014"/>
            <a:ext cx="155575" cy="274637"/>
            <a:chOff x="1109" y="2080"/>
            <a:chExt cx="198" cy="349"/>
          </a:xfrm>
        </p:grpSpPr>
        <p:sp>
          <p:nvSpPr>
            <p:cNvPr id="262203" name="Line 59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04" name="Line 60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05" name="Line 61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6" name="Group 62"/>
          <p:cNvGrpSpPr>
            <a:grpSpLocks/>
          </p:cNvGrpSpPr>
          <p:nvPr/>
        </p:nvGrpSpPr>
        <p:grpSpPr bwMode="auto">
          <a:xfrm flipH="1">
            <a:off x="7599364" y="3032125"/>
            <a:ext cx="155575" cy="274638"/>
            <a:chOff x="1109" y="2080"/>
            <a:chExt cx="198" cy="349"/>
          </a:xfrm>
        </p:grpSpPr>
        <p:sp>
          <p:nvSpPr>
            <p:cNvPr id="262207" name="Line 63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08" name="Line 64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09" name="Line 65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7" name="Group 66"/>
          <p:cNvGrpSpPr>
            <a:grpSpLocks/>
          </p:cNvGrpSpPr>
          <p:nvPr/>
        </p:nvGrpSpPr>
        <p:grpSpPr bwMode="auto">
          <a:xfrm flipH="1">
            <a:off x="7413626" y="4498975"/>
            <a:ext cx="155575" cy="274638"/>
            <a:chOff x="1109" y="2080"/>
            <a:chExt cx="198" cy="349"/>
          </a:xfrm>
        </p:grpSpPr>
        <p:sp>
          <p:nvSpPr>
            <p:cNvPr id="262211" name="Line 67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12" name="Line 68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13" name="Line 69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8" name="Group 70"/>
          <p:cNvGrpSpPr>
            <a:grpSpLocks/>
          </p:cNvGrpSpPr>
          <p:nvPr/>
        </p:nvGrpSpPr>
        <p:grpSpPr bwMode="auto">
          <a:xfrm flipH="1">
            <a:off x="8158164" y="2660650"/>
            <a:ext cx="155575" cy="274638"/>
            <a:chOff x="1109" y="2080"/>
            <a:chExt cx="198" cy="349"/>
          </a:xfrm>
        </p:grpSpPr>
        <p:sp>
          <p:nvSpPr>
            <p:cNvPr id="262215" name="Line 71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16" name="Line 72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17" name="Line 73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9" name="Group 74"/>
          <p:cNvGrpSpPr>
            <a:grpSpLocks/>
          </p:cNvGrpSpPr>
          <p:nvPr/>
        </p:nvGrpSpPr>
        <p:grpSpPr bwMode="auto">
          <a:xfrm flipH="1">
            <a:off x="8281989" y="4254500"/>
            <a:ext cx="155575" cy="274638"/>
            <a:chOff x="1109" y="2080"/>
            <a:chExt cx="198" cy="349"/>
          </a:xfrm>
        </p:grpSpPr>
        <p:sp>
          <p:nvSpPr>
            <p:cNvPr id="262219" name="Line 75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20" name="Line 76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21" name="Line 77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" name="Group 78"/>
          <p:cNvGrpSpPr>
            <a:grpSpLocks/>
          </p:cNvGrpSpPr>
          <p:nvPr/>
        </p:nvGrpSpPr>
        <p:grpSpPr bwMode="auto">
          <a:xfrm flipH="1">
            <a:off x="8883651" y="3587750"/>
            <a:ext cx="155575" cy="274638"/>
            <a:chOff x="1109" y="2080"/>
            <a:chExt cx="198" cy="349"/>
          </a:xfrm>
        </p:grpSpPr>
        <p:sp>
          <p:nvSpPr>
            <p:cNvPr id="262223" name="Line 79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24" name="Line 80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25" name="Line 81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1" name="Group 82"/>
          <p:cNvGrpSpPr>
            <a:grpSpLocks/>
          </p:cNvGrpSpPr>
          <p:nvPr/>
        </p:nvGrpSpPr>
        <p:grpSpPr bwMode="auto">
          <a:xfrm flipH="1">
            <a:off x="6599239" y="3017839"/>
            <a:ext cx="155575" cy="274637"/>
            <a:chOff x="1109" y="2080"/>
            <a:chExt cx="198" cy="349"/>
          </a:xfrm>
        </p:grpSpPr>
        <p:sp>
          <p:nvSpPr>
            <p:cNvPr id="262227" name="Line 83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28" name="Line 84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29" name="Line 85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2" name="Group 86"/>
          <p:cNvGrpSpPr>
            <a:grpSpLocks/>
          </p:cNvGrpSpPr>
          <p:nvPr/>
        </p:nvGrpSpPr>
        <p:grpSpPr bwMode="auto">
          <a:xfrm flipH="1">
            <a:off x="6962776" y="3213100"/>
            <a:ext cx="155575" cy="274638"/>
            <a:chOff x="1109" y="2080"/>
            <a:chExt cx="198" cy="349"/>
          </a:xfrm>
        </p:grpSpPr>
        <p:sp>
          <p:nvSpPr>
            <p:cNvPr id="262231" name="Line 87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32" name="Line 88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33" name="Line 89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3" name="Group 90"/>
          <p:cNvGrpSpPr>
            <a:grpSpLocks/>
          </p:cNvGrpSpPr>
          <p:nvPr/>
        </p:nvGrpSpPr>
        <p:grpSpPr bwMode="auto">
          <a:xfrm flipH="1">
            <a:off x="6916739" y="4156075"/>
            <a:ext cx="155575" cy="274638"/>
            <a:chOff x="1109" y="2080"/>
            <a:chExt cx="198" cy="349"/>
          </a:xfrm>
        </p:grpSpPr>
        <p:sp>
          <p:nvSpPr>
            <p:cNvPr id="262235" name="Line 91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36" name="Line 92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37" name="Line 93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4" name="Group 94"/>
          <p:cNvGrpSpPr>
            <a:grpSpLocks/>
          </p:cNvGrpSpPr>
          <p:nvPr/>
        </p:nvGrpSpPr>
        <p:grpSpPr bwMode="auto">
          <a:xfrm flipH="1">
            <a:off x="8945564" y="2657475"/>
            <a:ext cx="155575" cy="274638"/>
            <a:chOff x="1109" y="2080"/>
            <a:chExt cx="198" cy="349"/>
          </a:xfrm>
        </p:grpSpPr>
        <p:sp>
          <p:nvSpPr>
            <p:cNvPr id="262239" name="Line 95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40" name="Line 96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41" name="Line 97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5" name="Group 98"/>
          <p:cNvGrpSpPr>
            <a:grpSpLocks/>
          </p:cNvGrpSpPr>
          <p:nvPr/>
        </p:nvGrpSpPr>
        <p:grpSpPr bwMode="auto">
          <a:xfrm flipH="1">
            <a:off x="7856539" y="4364039"/>
            <a:ext cx="155575" cy="274637"/>
            <a:chOff x="1109" y="2080"/>
            <a:chExt cx="198" cy="349"/>
          </a:xfrm>
        </p:grpSpPr>
        <p:sp>
          <p:nvSpPr>
            <p:cNvPr id="262243" name="Line 99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44" name="Line 100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45" name="Line 101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6" name="Group 102"/>
          <p:cNvGrpSpPr>
            <a:grpSpLocks/>
          </p:cNvGrpSpPr>
          <p:nvPr/>
        </p:nvGrpSpPr>
        <p:grpSpPr bwMode="auto">
          <a:xfrm flipH="1">
            <a:off x="8247064" y="3246439"/>
            <a:ext cx="155575" cy="274637"/>
            <a:chOff x="1109" y="2080"/>
            <a:chExt cx="198" cy="349"/>
          </a:xfrm>
        </p:grpSpPr>
        <p:sp>
          <p:nvSpPr>
            <p:cNvPr id="262247" name="Line 103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48" name="Line 104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49" name="Line 105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7" name="Group 106"/>
          <p:cNvGrpSpPr>
            <a:grpSpLocks/>
          </p:cNvGrpSpPr>
          <p:nvPr/>
        </p:nvGrpSpPr>
        <p:grpSpPr bwMode="auto">
          <a:xfrm>
            <a:off x="8794751" y="4214814"/>
            <a:ext cx="155575" cy="274637"/>
            <a:chOff x="1109" y="2080"/>
            <a:chExt cx="198" cy="349"/>
          </a:xfrm>
        </p:grpSpPr>
        <p:sp>
          <p:nvSpPr>
            <p:cNvPr id="262251" name="Line 107"/>
            <p:cNvSpPr>
              <a:spLocks noChangeShapeType="1"/>
            </p:cNvSpPr>
            <p:nvPr/>
          </p:nvSpPr>
          <p:spPr bwMode="auto">
            <a:xfrm>
              <a:off x="1109" y="2082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52" name="Line 108"/>
            <p:cNvSpPr>
              <a:spLocks noChangeShapeType="1"/>
            </p:cNvSpPr>
            <p:nvPr/>
          </p:nvSpPr>
          <p:spPr bwMode="auto">
            <a:xfrm>
              <a:off x="1303" y="2081"/>
              <a:ext cx="0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2253" name="Line 109"/>
            <p:cNvSpPr>
              <a:spLocks noChangeShapeType="1"/>
            </p:cNvSpPr>
            <p:nvPr/>
          </p:nvSpPr>
          <p:spPr bwMode="auto">
            <a:xfrm>
              <a:off x="1111" y="2080"/>
              <a:ext cx="196" cy="3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62254" name="Rectangle 110"/>
          <p:cNvSpPr>
            <a:spLocks noChangeArrowheads="1"/>
          </p:cNvSpPr>
          <p:nvPr/>
        </p:nvSpPr>
        <p:spPr bwMode="auto">
          <a:xfrm>
            <a:off x="1811338" y="5376863"/>
            <a:ext cx="8856662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>
                <a:latin typeface="Helvetica" pitchFamily="124" charset="0"/>
              </a:rPr>
              <a:t>            asymmetry for German but not Cyrillic readers</a:t>
            </a:r>
            <a:r>
              <a:rPr lang="en-US">
                <a:latin typeface="Times" pitchFamily="124" charset="0"/>
              </a:rPr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Gestalt effects</a:t>
            </a:r>
            <a:endParaRPr lang="en-GB" dirty="0"/>
          </a:p>
        </p:txBody>
      </p:sp>
      <p:pic>
        <p:nvPicPr>
          <p:cNvPr id="3074" name="Picture 2" descr="http://www.intropsych.com/ch04-senses/04dalmationb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3610" y="1371601"/>
            <a:ext cx="5835591" cy="4829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Pragnanz</a:t>
            </a:r>
            <a:endParaRPr lang="en-GB" dirty="0"/>
          </a:p>
        </p:txBody>
      </p:sp>
      <p:pic>
        <p:nvPicPr>
          <p:cNvPr id="37890" name="Picture 2" descr="https://blog.usertesting.com/wp-content/uploads/2016/02/gestalt-similarity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470524"/>
            <a:ext cx="4800600" cy="444271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6000" y="5867401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Perception is not just bottom up integration of features. There is more to a whole image than the sum of its parts.</a:t>
            </a:r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understood computationally</a:t>
            </a:r>
            <a:endParaRPr lang="en-GB" dirty="0"/>
          </a:p>
        </p:txBody>
      </p:sp>
      <p:pic>
        <p:nvPicPr>
          <p:cNvPr id="53250" name="Picture 2" descr="https://aleksandergora.com/wp-content/uploads/2017/08/UX-Mistake-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1" y="1828801"/>
            <a:ext cx="7800975" cy="37433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62200" y="5562601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Principles are conceptually clear; DCNNs can learn them, but translation is missing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6400800"/>
            <a:ext cx="594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https://arxiv.org/pdf/1709.06126.pdf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Concept-selective neurons</a:t>
            </a:r>
            <a:endParaRPr lang="en-GB" dirty="0"/>
          </a:p>
        </p:txBody>
      </p:sp>
      <p:pic>
        <p:nvPicPr>
          <p:cNvPr id="51202" name="Picture 2" descr="Fig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3676" y="1295400"/>
            <a:ext cx="6486525" cy="515723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828800" y="6412468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https://www.newscientist.com/article/dn7567-why-your-brain-has-a-jennifer-aniston-cell/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Classic accounts of visual perception have focused on bottom-up integration of features</a:t>
            </a:r>
          </a:p>
          <a:p>
            <a:pPr lvl="1"/>
            <a:r>
              <a:rPr lang="en-US" dirty="0"/>
              <a:t>Consistent with data from visual search experiments</a:t>
            </a:r>
          </a:p>
          <a:p>
            <a:pPr lvl="1"/>
            <a:r>
              <a:rPr lang="en-US" dirty="0"/>
              <a:t>Inconsistent with phenomenological experience in naturalistic settings</a:t>
            </a:r>
          </a:p>
          <a:p>
            <a:r>
              <a:rPr lang="en-US" dirty="0"/>
              <a:t>Top down influences affect visual perception</a:t>
            </a:r>
          </a:p>
          <a:p>
            <a:pPr lvl="1"/>
            <a:r>
              <a:rPr lang="en-US" dirty="0"/>
              <a:t>But how?</a:t>
            </a:r>
          </a:p>
          <a:p>
            <a:pPr lvl="1"/>
            <a:r>
              <a:rPr lang="en-US" dirty="0"/>
              <a:t>We will see one promising modeling strategy today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search (hard)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5486400" y="2286000"/>
            <a:ext cx="457200" cy="45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638800" y="373380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800600" y="281940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6553200" y="3657600"/>
            <a:ext cx="457200" cy="457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324600" y="2819400"/>
            <a:ext cx="381000" cy="381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638800" y="4572000"/>
            <a:ext cx="381000" cy="381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876800" y="3733800"/>
            <a:ext cx="381000" cy="381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62600" y="3048000"/>
            <a:ext cx="381000" cy="381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5" name="Text Box 3"/>
          <p:cNvSpPr txBox="1">
            <a:spLocks noChangeArrowheads="1"/>
          </p:cNvSpPr>
          <p:nvPr/>
        </p:nvSpPr>
        <p:spPr bwMode="auto">
          <a:xfrm>
            <a:off x="2209800" y="5486400"/>
            <a:ext cx="3581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Helvetica" pitchFamily="124" charset="0"/>
              </a:rPr>
              <a:t>       Feature search</a:t>
            </a: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2438400" y="2057400"/>
            <a:ext cx="2895600" cy="327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48837" name="Text Box 5"/>
          <p:cNvSpPr txBox="1">
            <a:spLocks noChangeArrowheads="1"/>
          </p:cNvSpPr>
          <p:nvPr/>
        </p:nvSpPr>
        <p:spPr bwMode="auto">
          <a:xfrm>
            <a:off x="2713039" y="2632075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38" name="Text Box 6"/>
          <p:cNvSpPr txBox="1">
            <a:spLocks noChangeArrowheads="1"/>
          </p:cNvSpPr>
          <p:nvPr/>
        </p:nvSpPr>
        <p:spPr bwMode="auto">
          <a:xfrm>
            <a:off x="3079751" y="3041650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39" name="Text Box 7"/>
          <p:cNvSpPr txBox="1">
            <a:spLocks noChangeArrowheads="1"/>
          </p:cNvSpPr>
          <p:nvPr/>
        </p:nvSpPr>
        <p:spPr bwMode="auto">
          <a:xfrm>
            <a:off x="3225801" y="3860800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40" name="Text Box 8"/>
          <p:cNvSpPr txBox="1">
            <a:spLocks noChangeArrowheads="1"/>
          </p:cNvSpPr>
          <p:nvPr/>
        </p:nvSpPr>
        <p:spPr bwMode="auto">
          <a:xfrm>
            <a:off x="3629026" y="2632075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41" name="Text Box 9"/>
          <p:cNvSpPr txBox="1">
            <a:spLocks noChangeArrowheads="1"/>
          </p:cNvSpPr>
          <p:nvPr/>
        </p:nvSpPr>
        <p:spPr bwMode="auto">
          <a:xfrm>
            <a:off x="3738564" y="3368675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4437064" y="3368675"/>
            <a:ext cx="21748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43" name="Text Box 11"/>
          <p:cNvSpPr txBox="1">
            <a:spLocks noChangeArrowheads="1"/>
          </p:cNvSpPr>
          <p:nvPr/>
        </p:nvSpPr>
        <p:spPr bwMode="auto">
          <a:xfrm>
            <a:off x="4325939" y="2794000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44" name="Text Box 12"/>
          <p:cNvSpPr txBox="1">
            <a:spLocks noChangeArrowheads="1"/>
          </p:cNvSpPr>
          <p:nvPr/>
        </p:nvSpPr>
        <p:spPr bwMode="auto">
          <a:xfrm>
            <a:off x="4068764" y="4432300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45" name="Text Box 13"/>
          <p:cNvSpPr txBox="1">
            <a:spLocks noChangeArrowheads="1"/>
          </p:cNvSpPr>
          <p:nvPr/>
        </p:nvSpPr>
        <p:spPr bwMode="auto">
          <a:xfrm>
            <a:off x="4033839" y="3451225"/>
            <a:ext cx="21748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46" name="Text Box 14"/>
          <p:cNvSpPr txBox="1">
            <a:spLocks noChangeArrowheads="1"/>
          </p:cNvSpPr>
          <p:nvPr/>
        </p:nvSpPr>
        <p:spPr bwMode="auto">
          <a:xfrm>
            <a:off x="2970214" y="4432300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47" name="Text Box 15"/>
          <p:cNvSpPr txBox="1">
            <a:spLocks noChangeArrowheads="1"/>
          </p:cNvSpPr>
          <p:nvPr/>
        </p:nvSpPr>
        <p:spPr bwMode="auto">
          <a:xfrm>
            <a:off x="3959226" y="2876550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48" name="Text Box 16"/>
          <p:cNvSpPr txBox="1">
            <a:spLocks noChangeArrowheads="1"/>
          </p:cNvSpPr>
          <p:nvPr/>
        </p:nvSpPr>
        <p:spPr bwMode="auto">
          <a:xfrm>
            <a:off x="4654551" y="4105275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49" name="Text Box 17"/>
          <p:cNvSpPr txBox="1">
            <a:spLocks noChangeArrowheads="1"/>
          </p:cNvSpPr>
          <p:nvPr/>
        </p:nvSpPr>
        <p:spPr bwMode="auto">
          <a:xfrm>
            <a:off x="4802189" y="2876550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50" name="Text Box 18"/>
          <p:cNvSpPr txBox="1">
            <a:spLocks noChangeArrowheads="1"/>
          </p:cNvSpPr>
          <p:nvPr/>
        </p:nvSpPr>
        <p:spPr bwMode="auto">
          <a:xfrm>
            <a:off x="3665539" y="4349750"/>
            <a:ext cx="2190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51" name="Rectangle 19"/>
          <p:cNvSpPr>
            <a:spLocks noChangeArrowheads="1"/>
          </p:cNvSpPr>
          <p:nvPr/>
        </p:nvSpPr>
        <p:spPr bwMode="auto">
          <a:xfrm>
            <a:off x="6480175" y="2066925"/>
            <a:ext cx="2895600" cy="327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48852" name="Text Box 20"/>
          <p:cNvSpPr txBox="1">
            <a:spLocks noChangeArrowheads="1"/>
          </p:cNvSpPr>
          <p:nvPr/>
        </p:nvSpPr>
        <p:spPr bwMode="auto">
          <a:xfrm>
            <a:off x="6740526" y="2640013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53" name="Text Box 21"/>
          <p:cNvSpPr txBox="1">
            <a:spLocks noChangeArrowheads="1"/>
          </p:cNvSpPr>
          <p:nvPr/>
        </p:nvSpPr>
        <p:spPr bwMode="auto">
          <a:xfrm>
            <a:off x="7089776" y="3286125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54" name="Text Box 22"/>
          <p:cNvSpPr txBox="1">
            <a:spLocks noChangeArrowheads="1"/>
          </p:cNvSpPr>
          <p:nvPr/>
        </p:nvSpPr>
        <p:spPr bwMode="auto">
          <a:xfrm>
            <a:off x="7623176" y="3971925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55" name="Text Box 23"/>
          <p:cNvSpPr txBox="1">
            <a:spLocks noChangeArrowheads="1"/>
          </p:cNvSpPr>
          <p:nvPr/>
        </p:nvSpPr>
        <p:spPr bwMode="auto">
          <a:xfrm>
            <a:off x="7851776" y="2524125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56" name="Text Box 24"/>
          <p:cNvSpPr txBox="1">
            <a:spLocks noChangeArrowheads="1"/>
          </p:cNvSpPr>
          <p:nvPr/>
        </p:nvSpPr>
        <p:spPr bwMode="auto">
          <a:xfrm>
            <a:off x="7694614" y="3378200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48857" name="Text Box 25"/>
          <p:cNvSpPr txBox="1">
            <a:spLocks noChangeArrowheads="1"/>
          </p:cNvSpPr>
          <p:nvPr/>
        </p:nvSpPr>
        <p:spPr bwMode="auto">
          <a:xfrm>
            <a:off x="8477251" y="3459163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58" name="Text Box 26"/>
          <p:cNvSpPr txBox="1">
            <a:spLocks noChangeArrowheads="1"/>
          </p:cNvSpPr>
          <p:nvPr/>
        </p:nvSpPr>
        <p:spPr bwMode="auto">
          <a:xfrm>
            <a:off x="7218364" y="2722563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48859" name="Text Box 27"/>
          <p:cNvSpPr txBox="1">
            <a:spLocks noChangeArrowheads="1"/>
          </p:cNvSpPr>
          <p:nvPr/>
        </p:nvSpPr>
        <p:spPr bwMode="auto">
          <a:xfrm>
            <a:off x="7011989" y="4032250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48860" name="Text Box 28"/>
          <p:cNvSpPr txBox="1">
            <a:spLocks noChangeArrowheads="1"/>
          </p:cNvSpPr>
          <p:nvPr/>
        </p:nvSpPr>
        <p:spPr bwMode="auto">
          <a:xfrm>
            <a:off x="8001001" y="4114800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48861" name="Text Box 29"/>
          <p:cNvSpPr txBox="1">
            <a:spLocks noChangeArrowheads="1"/>
          </p:cNvSpPr>
          <p:nvPr/>
        </p:nvSpPr>
        <p:spPr bwMode="auto">
          <a:xfrm>
            <a:off x="8682039" y="3951288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48862" name="Text Box 30"/>
          <p:cNvSpPr txBox="1">
            <a:spLocks noChangeArrowheads="1"/>
          </p:cNvSpPr>
          <p:nvPr/>
        </p:nvSpPr>
        <p:spPr bwMode="auto">
          <a:xfrm>
            <a:off x="8385176" y="2752725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  <a:latin typeface="Helvetica" pitchFamily="124" charset="0"/>
              </a:rPr>
              <a:t>O</a:t>
            </a:r>
          </a:p>
        </p:txBody>
      </p:sp>
      <p:sp>
        <p:nvSpPr>
          <p:cNvPr id="248863" name="Text Box 31"/>
          <p:cNvSpPr txBox="1">
            <a:spLocks noChangeArrowheads="1"/>
          </p:cNvSpPr>
          <p:nvPr/>
        </p:nvSpPr>
        <p:spPr bwMode="auto">
          <a:xfrm>
            <a:off x="8375651" y="4032250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64" name="Text Box 32"/>
          <p:cNvSpPr txBox="1">
            <a:spLocks noChangeArrowheads="1"/>
          </p:cNvSpPr>
          <p:nvPr/>
        </p:nvSpPr>
        <p:spPr bwMode="auto">
          <a:xfrm>
            <a:off x="7593014" y="4606925"/>
            <a:ext cx="19367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Helvetica" pitchFamily="124" charset="0"/>
              </a:rPr>
              <a:t>X</a:t>
            </a:r>
          </a:p>
        </p:txBody>
      </p:sp>
      <p:sp>
        <p:nvSpPr>
          <p:cNvPr id="248865" name="Text Box 33"/>
          <p:cNvSpPr txBox="1">
            <a:spLocks noChangeArrowheads="1"/>
          </p:cNvSpPr>
          <p:nvPr/>
        </p:nvSpPr>
        <p:spPr bwMode="auto">
          <a:xfrm>
            <a:off x="6172200" y="5486400"/>
            <a:ext cx="411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Helvetica" pitchFamily="124" charset="0"/>
              </a:rPr>
              <a:t>      Conjunction search</a:t>
            </a:r>
          </a:p>
        </p:txBody>
      </p:sp>
      <p:sp>
        <p:nvSpPr>
          <p:cNvPr id="248866" name="Text Box 34"/>
          <p:cNvSpPr txBox="1">
            <a:spLocks noChangeArrowheads="1"/>
          </p:cNvSpPr>
          <p:nvPr/>
        </p:nvSpPr>
        <p:spPr bwMode="auto">
          <a:xfrm>
            <a:off x="7421563" y="6038850"/>
            <a:ext cx="27863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i="1">
                <a:latin typeface="Comic Sans MS" pitchFamily="124" charset="0"/>
              </a:rPr>
              <a:t>Treisman &amp; Gelade 1980</a:t>
            </a:r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search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6475" y="258763"/>
            <a:ext cx="7772400" cy="1143000"/>
          </a:xfrm>
        </p:spPr>
        <p:txBody>
          <a:bodyPr/>
          <a:lstStyle/>
          <a:p>
            <a:r>
              <a:rPr lang="en-US">
                <a:latin typeface="Helvetica" pitchFamily="124" charset="0"/>
              </a:rPr>
              <a:t>   “Serial” vs “Parallel” Search</a:t>
            </a:r>
          </a:p>
        </p:txBody>
      </p:sp>
      <p:graphicFrame>
        <p:nvGraphicFramePr>
          <p:cNvPr id="249860" name="Object 4"/>
          <p:cNvGraphicFramePr>
            <a:graphicFrameLocks noChangeAspect="1"/>
          </p:cNvGraphicFramePr>
          <p:nvPr/>
        </p:nvGraphicFramePr>
        <p:xfrm>
          <a:off x="2630489" y="1281114"/>
          <a:ext cx="6931025" cy="473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art" r:id="rId3" imgW="7679365" imgH="5250612" progId="MSGraph.Chart.8">
                  <p:embed followColorScheme="full"/>
                </p:oleObj>
              </mc:Choice>
              <mc:Fallback>
                <p:oleObj name="Chart" r:id="rId3" imgW="7679365" imgH="5250612" progId="MSGraph.Chart.8">
                  <p:embed followColorScheme="full"/>
                  <p:pic>
                    <p:nvPicPr>
                      <p:cNvPr id="2498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0489" y="1281114"/>
                        <a:ext cx="6931025" cy="473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9862" name="Text Box 6"/>
          <p:cNvSpPr txBox="1">
            <a:spLocks noGrp="1" noChangeArrowheads="1"/>
          </p:cNvSpPr>
          <p:nvPr>
            <p:ph type="body" idx="1"/>
          </p:nvPr>
        </p:nvSpPr>
        <p:spPr>
          <a:xfrm>
            <a:off x="2209800" y="5867400"/>
            <a:ext cx="7772400" cy="9906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400"/>
              <a:t>				      Set size</a:t>
            </a:r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 rot="16200000">
            <a:off x="1369381" y="3232427"/>
            <a:ext cx="19888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Reaction Time (ms)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Feature Integration Theory: Basics (FIT)   </a:t>
            </a:r>
            <a:r>
              <a:rPr lang="en-GB" sz="2800"/>
              <a:t>Treisman (1988, 1993)</a:t>
            </a:r>
            <a:endParaRPr lang="en-US"/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057400" y="2286000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Distinction between objects and features </a:t>
            </a:r>
          </a:p>
          <a:p>
            <a:pPr>
              <a:lnSpc>
                <a:spcPct val="90000"/>
              </a:lnSpc>
            </a:pPr>
            <a:r>
              <a:rPr lang="en-US"/>
              <a:t>Attention used to bind features together (“glue”) at the attended location</a:t>
            </a:r>
          </a:p>
          <a:p>
            <a:pPr>
              <a:lnSpc>
                <a:spcPct val="90000"/>
              </a:lnSpc>
            </a:pPr>
            <a:r>
              <a:rPr lang="en-US"/>
              <a:t>Code 1 object at a time based on location</a:t>
            </a:r>
          </a:p>
          <a:p>
            <a:pPr>
              <a:lnSpc>
                <a:spcPct val="90000"/>
              </a:lnSpc>
            </a:pPr>
            <a:r>
              <a:rPr lang="en-US"/>
              <a:t>Pre-attentional, parallel processing of features</a:t>
            </a:r>
          </a:p>
          <a:p>
            <a:pPr>
              <a:lnSpc>
                <a:spcPct val="90000"/>
              </a:lnSpc>
            </a:pPr>
            <a:r>
              <a:rPr lang="en-US"/>
              <a:t>Serial process of feature integration</a:t>
            </a:r>
          </a:p>
          <a:p>
            <a:pPr>
              <a:lnSpc>
                <a:spcPct val="90000"/>
              </a:lnSpc>
              <a:buFont typeface="Wingdings" pitchFamily="124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FIT: Details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Sensory “features” (color, size, orientation etc) coded in parallel by specialized modules</a:t>
            </a:r>
          </a:p>
          <a:p>
            <a:r>
              <a:rPr lang="en-US"/>
              <a:t>Modules form two kinds of “maps”</a:t>
            </a:r>
          </a:p>
          <a:p>
            <a:pPr lvl="1"/>
            <a:r>
              <a:rPr lang="en-US"/>
              <a:t>Feature maps</a:t>
            </a:r>
          </a:p>
          <a:p>
            <a:pPr lvl="2"/>
            <a:r>
              <a:rPr lang="en-US"/>
              <a:t>color maps, orientation maps, etc.</a:t>
            </a:r>
          </a:p>
          <a:p>
            <a:pPr lvl="1"/>
            <a:r>
              <a:rPr lang="en-US"/>
              <a:t>Master map of locations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Feature Maps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Contain 2 kinds of info</a:t>
            </a:r>
          </a:p>
          <a:p>
            <a:pPr lvl="1">
              <a:lnSpc>
                <a:spcPct val="90000"/>
              </a:lnSpc>
            </a:pPr>
            <a:r>
              <a:rPr lang="en-US"/>
              <a:t>presence of a feature anywhere in the field</a:t>
            </a:r>
          </a:p>
          <a:p>
            <a:pPr lvl="2">
              <a:lnSpc>
                <a:spcPct val="90000"/>
              </a:lnSpc>
            </a:pPr>
            <a:r>
              <a:rPr lang="en-US"/>
              <a:t>there’s something red out there…</a:t>
            </a:r>
          </a:p>
          <a:p>
            <a:pPr lvl="1">
              <a:lnSpc>
                <a:spcPct val="90000"/>
              </a:lnSpc>
            </a:pPr>
            <a:r>
              <a:rPr lang="en-US"/>
              <a:t>implicit spatial info about the feature</a:t>
            </a:r>
          </a:p>
          <a:p>
            <a:pPr>
              <a:lnSpc>
                <a:spcPct val="90000"/>
              </a:lnSpc>
            </a:pPr>
            <a:r>
              <a:rPr lang="en-US"/>
              <a:t>Activity in feature maps can tell us what’s out there, but can’t tell us:</a:t>
            </a:r>
          </a:p>
          <a:p>
            <a:pPr lvl="1">
              <a:lnSpc>
                <a:spcPct val="90000"/>
              </a:lnSpc>
            </a:pPr>
            <a:r>
              <a:rPr lang="en-US"/>
              <a:t>where it is located</a:t>
            </a:r>
          </a:p>
          <a:p>
            <a:pPr lvl="1">
              <a:lnSpc>
                <a:spcPct val="90000"/>
              </a:lnSpc>
            </a:pPr>
            <a:r>
              <a:rPr lang="en-US"/>
              <a:t>what other features the red thing has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721</Words>
  <Application>Microsoft Office PowerPoint</Application>
  <PresentationFormat>Widescreen</PresentationFormat>
  <Paragraphs>169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Calibri Light</vt:lpstr>
      <vt:lpstr>Comic Sans MS</vt:lpstr>
      <vt:lpstr>Helvetica</vt:lpstr>
      <vt:lpstr>Times</vt:lpstr>
      <vt:lpstr>Wingdings</vt:lpstr>
      <vt:lpstr>Office Theme</vt:lpstr>
      <vt:lpstr>Chart</vt:lpstr>
      <vt:lpstr>Feature Integration Theory</vt:lpstr>
      <vt:lpstr>Announcements</vt:lpstr>
      <vt:lpstr>Visual search (easy)</vt:lpstr>
      <vt:lpstr>Visual search (hard)</vt:lpstr>
      <vt:lpstr>Visual search</vt:lpstr>
      <vt:lpstr>   “Serial” vs “Parallel” Search</vt:lpstr>
      <vt:lpstr>Feature Integration Theory: Basics (FIT)   Treisman (1988, 1993)</vt:lpstr>
      <vt:lpstr>FIT: Details</vt:lpstr>
      <vt:lpstr>Feature Maps</vt:lpstr>
      <vt:lpstr>Master Map of Locations</vt:lpstr>
      <vt:lpstr>Role of Attention in FIT</vt:lpstr>
      <vt:lpstr>PowerPoint Presentation</vt:lpstr>
      <vt:lpstr>Evidence for FIT</vt:lpstr>
      <vt:lpstr>Feature Search: Find red dot</vt:lpstr>
      <vt:lpstr>“Pop-Out Effect”</vt:lpstr>
      <vt:lpstr>Conjunction: white vertical</vt:lpstr>
      <vt:lpstr>1 Distractor</vt:lpstr>
      <vt:lpstr>12 Distractors</vt:lpstr>
      <vt:lpstr>29 Distractors</vt:lpstr>
      <vt:lpstr>PowerPoint Presentation</vt:lpstr>
      <vt:lpstr>        Feature Search</vt:lpstr>
      <vt:lpstr>      Conjunction Search</vt:lpstr>
      <vt:lpstr>Visual Search Experiments</vt:lpstr>
      <vt:lpstr>Typical Findings &amp; interpretation</vt:lpstr>
      <vt:lpstr>… not that simple... </vt:lpstr>
      <vt:lpstr>PowerPoint Presentation</vt:lpstr>
      <vt:lpstr>Problems for FIT accounts of vision</vt:lpstr>
      <vt:lpstr>Asymmetries in visual search</vt:lpstr>
      <vt:lpstr>Kristjansson &amp; Tse (2001)</vt:lpstr>
      <vt:lpstr>Familiarity and asymmetry</vt:lpstr>
      <vt:lpstr>Gestalt effects</vt:lpstr>
      <vt:lpstr>Pragnanz</vt:lpstr>
      <vt:lpstr>Not understood computationally</vt:lpstr>
      <vt:lpstr>Concept-selective neurons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Bayesian Vision</dc:title>
  <dc:creator>Nisheeth Srivastava</dc:creator>
  <cp:lastModifiedBy>Nisheeth Srivastava</cp:lastModifiedBy>
  <cp:revision>4</cp:revision>
  <dcterms:created xsi:type="dcterms:W3CDTF">2022-02-15T04:00:49Z</dcterms:created>
  <dcterms:modified xsi:type="dcterms:W3CDTF">2022-02-17T03:29:40Z</dcterms:modified>
</cp:coreProperties>
</file>