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C6F6-A364-4338-A708-620FD473D137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E2448-83B9-4385-A287-1A0EF3A8F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C6F6-A364-4338-A708-620FD473D137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E2448-83B9-4385-A287-1A0EF3A8F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C6F6-A364-4338-A708-620FD473D137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E2448-83B9-4385-A287-1A0EF3A8F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C6F6-A364-4338-A708-620FD473D137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E2448-83B9-4385-A287-1A0EF3A8F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C6F6-A364-4338-A708-620FD473D137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E2448-83B9-4385-A287-1A0EF3A8F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C6F6-A364-4338-A708-620FD473D137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E2448-83B9-4385-A287-1A0EF3A8F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C6F6-A364-4338-A708-620FD473D137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E2448-83B9-4385-A287-1A0EF3A8F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C6F6-A364-4338-A708-620FD473D137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E2448-83B9-4385-A287-1A0EF3A8F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C6F6-A364-4338-A708-620FD473D137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E2448-83B9-4385-A287-1A0EF3A8F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C6F6-A364-4338-A708-620FD473D137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E2448-83B9-4385-A287-1A0EF3A8F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C6F6-A364-4338-A708-620FD473D137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E2448-83B9-4385-A287-1A0EF3A8F3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8C6F6-A364-4338-A708-620FD473D137}" type="datetimeFigureOut">
              <a:rPr lang="en-GB" smtClean="0"/>
              <a:t>11/02/2022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E2448-83B9-4385-A287-1A0EF3A8F30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ure.com/articles/nn2066" TargetMode="External"/><Relationship Id="rId2" Type="http://schemas.openxmlformats.org/officeDocument/2006/relationships/hyperlink" Target="https://www.sciencedirect.com/science/article/pii/S0306452205012868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www.sciencedirect.com/science/article/pii/S0959438808000767" TargetMode="External"/><Relationship Id="rId4" Type="http://schemas.openxmlformats.org/officeDocument/2006/relationships/hyperlink" Target="https://journals.plos.org/ploscompbiol/article?id=10.1371/journal.pcbi.100576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journals.plos.org/ploscompbiol/article?id=10.1371/journal.pcbi.100576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RL: Concluding remarks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CS786</a:t>
            </a:r>
          </a:p>
          <a:p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February 2022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extShape 1"/>
          <p:cNvSpPr txBox="1"/>
          <p:nvPr/>
        </p:nvSpPr>
        <p:spPr>
          <a:xfrm>
            <a:off x="1485900" y="274680"/>
            <a:ext cx="617193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 lnSpcReduction="20000"/>
          </a:bodyPr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RL is as intelligent as a railway engine</a:t>
            </a:r>
          </a:p>
        </p:txBody>
      </p:sp>
      <p:sp>
        <p:nvSpPr>
          <p:cNvPr id="315" name="TextShape 2"/>
          <p:cNvSpPr txBox="1"/>
          <p:nvPr/>
        </p:nvSpPr>
        <p:spPr>
          <a:xfrm>
            <a:off x="1485900" y="1600200"/>
            <a:ext cx="302859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85000" lnSpcReduction="10000"/>
          </a:bodyPr>
          <a:lstStyle/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You tell it what to do</a:t>
            </a:r>
          </a:p>
          <a:p>
            <a:pPr marL="743040" lvl="1" indent="-285480"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spc="-1">
                <a:solidFill>
                  <a:srgbClr val="000000"/>
                </a:solidFill>
                <a:latin typeface="Calibri"/>
              </a:rPr>
              <a:t>Shape behavior using reward signals</a:t>
            </a:r>
          </a:p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It does what you tell it to do</a:t>
            </a:r>
          </a:p>
          <a:p>
            <a:pPr marL="743040" lvl="1" indent="-285480">
              <a:spcBef>
                <a:spcPts val="479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spc="-1">
                <a:solidFill>
                  <a:srgbClr val="000000"/>
                </a:solidFill>
                <a:latin typeface="Calibri"/>
              </a:rPr>
              <a:t>After tons of cost-free simulations</a:t>
            </a:r>
          </a:p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Can work in specific toy domains </a:t>
            </a:r>
          </a:p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Does not work as a model of real real-time learning</a:t>
            </a:r>
          </a:p>
        </p:txBody>
      </p:sp>
      <p:sp>
        <p:nvSpPr>
          <p:cNvPr id="316" name="CustomShape 3"/>
          <p:cNvSpPr/>
          <p:nvPr/>
        </p:nvSpPr>
        <p:spPr>
          <a:xfrm>
            <a:off x="1259640" y="-144360"/>
            <a:ext cx="228420" cy="30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17" name="Picture 4"/>
          <p:cNvPicPr/>
          <p:nvPr/>
        </p:nvPicPr>
        <p:blipFill>
          <a:blip r:embed="rId2" cstate="print"/>
          <a:stretch/>
        </p:blipFill>
        <p:spPr>
          <a:xfrm>
            <a:off x="4743450" y="2438280"/>
            <a:ext cx="2742930" cy="2742840"/>
          </a:xfrm>
          <a:prstGeom prst="rect">
            <a:avLst/>
          </a:prstGeom>
          <a:ln>
            <a:noFill/>
          </a:ln>
        </p:spPr>
      </p:pic>
      <p:sp>
        <p:nvSpPr>
          <p:cNvPr id="318" name="CustomShape 4"/>
          <p:cNvSpPr/>
          <p:nvPr/>
        </p:nvSpPr>
        <p:spPr>
          <a:xfrm>
            <a:off x="4743450" y="5715000"/>
            <a:ext cx="3028590" cy="912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pc="-1">
                <a:solidFill>
                  <a:srgbClr val="000000"/>
                </a:solidFill>
                <a:latin typeface="Calibri"/>
              </a:rPr>
              <a:t>https://www.sciencedirect.com/science/article/pii/S0921889005800259</a:t>
            </a:r>
            <a:endParaRPr lang="en-IN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TextShape 1"/>
          <p:cNvSpPr txBox="1"/>
          <p:nvPr/>
        </p:nvSpPr>
        <p:spPr>
          <a:xfrm>
            <a:off x="1485900" y="274680"/>
            <a:ext cx="617193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Elephants don’t play chess</a:t>
            </a:r>
          </a:p>
        </p:txBody>
      </p:sp>
      <p:sp>
        <p:nvSpPr>
          <p:cNvPr id="322" name="TextShape 2"/>
          <p:cNvSpPr txBox="1"/>
          <p:nvPr/>
        </p:nvSpPr>
        <p:spPr>
          <a:xfrm>
            <a:off x="1485900" y="1600200"/>
            <a:ext cx="617193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The world as its own model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Subsumption architecture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Don’t try to model the world with states and rewards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Give individual robot components their own (simple, maybe hardwired) goals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Tweak components until you get behavior that looks reasonable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Big success</a:t>
            </a:r>
          </a:p>
          <a:p>
            <a:pPr marL="1143000" lvl="2" indent="-228240"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Roomba!</a:t>
            </a:r>
          </a:p>
          <a:p>
            <a:endParaRPr lang="en-US" sz="2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3" name="CustomShape 3"/>
          <p:cNvSpPr/>
          <p:nvPr/>
        </p:nvSpPr>
        <p:spPr>
          <a:xfrm>
            <a:off x="1714590" y="6412320"/>
            <a:ext cx="594324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pc="-1">
                <a:solidFill>
                  <a:srgbClr val="000000"/>
                </a:solidFill>
                <a:latin typeface="Calibri"/>
              </a:rPr>
              <a:t>http://cid.nada.kth.se/en/HeideggerianAI.pdf</a:t>
            </a:r>
            <a:endParaRPr lang="en-IN" spc="-1">
              <a:latin typeface="Arial"/>
            </a:endParaRPr>
          </a:p>
        </p:txBody>
      </p:sp>
      <p:sp>
        <p:nvSpPr>
          <p:cNvPr id="324" name="CustomShape 4"/>
          <p:cNvSpPr/>
          <p:nvPr/>
        </p:nvSpPr>
        <p:spPr>
          <a:xfrm>
            <a:off x="1714590" y="6031440"/>
            <a:ext cx="451467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pc="-1">
                <a:solidFill>
                  <a:srgbClr val="000000"/>
                </a:solidFill>
                <a:latin typeface="Calibri"/>
              </a:rPr>
              <a:t>https://en.wikipedia.org/wiki/BEAM_robotics</a:t>
            </a:r>
            <a:endParaRPr lang="en-IN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mind?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Classical Antiquity</a:t>
            </a:r>
          </a:p>
          <a:p>
            <a:pPr lvl="1"/>
            <a:r>
              <a:rPr lang="en-US" dirty="0"/>
              <a:t>Vata, pitta and kapha</a:t>
            </a:r>
          </a:p>
          <a:p>
            <a:pPr lvl="2"/>
            <a:r>
              <a:rPr lang="en-US" dirty="0"/>
              <a:t>Explain dispositions and traits</a:t>
            </a:r>
          </a:p>
          <a:p>
            <a:pPr lvl="1"/>
            <a:r>
              <a:rPr lang="en-US" dirty="0"/>
              <a:t>Greeks had the same concept</a:t>
            </a:r>
          </a:p>
          <a:p>
            <a:pPr lvl="2"/>
            <a:r>
              <a:rPr lang="en-US" dirty="0"/>
              <a:t>Five humors for the five elements</a:t>
            </a:r>
          </a:p>
          <a:p>
            <a:r>
              <a:rPr lang="en-US" dirty="0"/>
              <a:t>Middle Ages</a:t>
            </a:r>
          </a:p>
          <a:p>
            <a:pPr lvl="1"/>
            <a:r>
              <a:rPr lang="en-US" dirty="0"/>
              <a:t>Humans are machines (Descartes)</a:t>
            </a:r>
          </a:p>
          <a:p>
            <a:pPr lvl="1"/>
            <a:r>
              <a:rPr lang="en-US" dirty="0"/>
              <a:t>The brain is a telegraph (von Helmholtz )</a:t>
            </a:r>
          </a:p>
          <a:p>
            <a:r>
              <a:rPr lang="en-US" dirty="0"/>
              <a:t>Modern Age</a:t>
            </a:r>
          </a:p>
          <a:p>
            <a:pPr lvl="1"/>
            <a:r>
              <a:rPr lang="en-US" dirty="0"/>
              <a:t>The human nervous system is basically digital (von Neumann)</a:t>
            </a:r>
          </a:p>
          <a:p>
            <a:pPr lvl="1"/>
            <a:r>
              <a:rPr lang="en-US" dirty="0"/>
              <a:t>The brain is a complex computer (a 21</a:t>
            </a:r>
            <a:r>
              <a:rPr lang="en-US" baseline="30000" dirty="0"/>
              <a:t>st</a:t>
            </a:r>
            <a:r>
              <a:rPr lang="en-US" dirty="0"/>
              <a:t> century truism)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map-territory illusion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Metaphors are useful to guide thinking about natural phenomena</a:t>
            </a:r>
          </a:p>
          <a:p>
            <a:r>
              <a:rPr lang="en-US" dirty="0"/>
              <a:t>Have to be philosophically careful not to mistake metaphors for reality</a:t>
            </a:r>
            <a:endParaRPr lang="en-GB" dirty="0"/>
          </a:p>
        </p:txBody>
      </p:sp>
      <p:pic>
        <p:nvPicPr>
          <p:cNvPr id="1026" name="Picture 2" descr="The Treachery of Images - Wikipe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038600"/>
            <a:ext cx="2743200" cy="2554514"/>
          </a:xfrm>
          <a:prstGeom prst="rect">
            <a:avLst/>
          </a:prstGeom>
          <a:noFill/>
        </p:spPr>
      </p:pic>
      <p:pic>
        <p:nvPicPr>
          <p:cNvPr id="1028" name="Picture 4" descr="This is shocking. Controversial study to create a digital brain. Read and  voice your opinion! – Technology Vis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57700" y="4038600"/>
            <a:ext cx="3300413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mind constructs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neuroscience and AI fashions argue for the brain as a passive store of information</a:t>
            </a:r>
          </a:p>
          <a:p>
            <a:r>
              <a:rPr lang="en-US" dirty="0"/>
              <a:t>The mind is not a passive receptacle</a:t>
            </a:r>
          </a:p>
          <a:p>
            <a:r>
              <a:rPr lang="en-US" dirty="0"/>
              <a:t>It exists in a body with a long history and a complex present </a:t>
            </a:r>
          </a:p>
          <a:p>
            <a:r>
              <a:rPr lang="en-US" dirty="0"/>
              <a:t>It constructs information based on being in the world (Heidegger)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Neural RL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Positives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Schultz, Montague &amp; Dayan result shows a clear role for RL in human learning systems</a:t>
            </a:r>
          </a:p>
          <a:p>
            <a:r>
              <a:rPr lang="en-US" dirty="0" smtClean="0"/>
              <a:t>Supported by evidence from neurophysiology (</a:t>
            </a:r>
            <a:r>
              <a:rPr lang="en-US" dirty="0" smtClean="0">
                <a:hlinkClick r:id="rId2"/>
              </a:rPr>
              <a:t>link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link</a:t>
            </a:r>
            <a:r>
              <a:rPr lang="en-US" dirty="0" smtClean="0"/>
              <a:t>)</a:t>
            </a:r>
          </a:p>
          <a:p>
            <a:r>
              <a:rPr lang="en-US" dirty="0" smtClean="0"/>
              <a:t>We are beginning to understand how model-free learning could support model-based behavior (</a:t>
            </a:r>
            <a:r>
              <a:rPr lang="en-US" dirty="0" smtClean="0">
                <a:hlinkClick r:id="rId4"/>
              </a:rPr>
              <a:t>link</a:t>
            </a:r>
            <a:r>
              <a:rPr lang="en-US" dirty="0" smtClean="0"/>
              <a:t>)</a:t>
            </a:r>
          </a:p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Negatives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Representation of time and timing remains a gaping hole in the RL paradigm (</a:t>
            </a:r>
            <a:r>
              <a:rPr lang="en-US" dirty="0" smtClean="0">
                <a:hlinkClick r:id="rId5"/>
              </a:rPr>
              <a:t>link</a:t>
            </a:r>
            <a:r>
              <a:rPr lang="en-US" dirty="0" smtClean="0"/>
              <a:t>)</a:t>
            </a:r>
          </a:p>
          <a:p>
            <a:r>
              <a:rPr lang="en-US" dirty="0" smtClean="0"/>
              <a:t>Assumption of reward availability remains problematic</a:t>
            </a:r>
          </a:p>
          <a:p>
            <a:r>
              <a:rPr lang="en-US" dirty="0" smtClean="0"/>
              <a:t>Simulations are too sample inefficient to match human behavior (</a:t>
            </a:r>
            <a:r>
              <a:rPr lang="en-US" dirty="0" smtClean="0">
                <a:hlinkClick r:id="rId5"/>
              </a:rPr>
              <a:t>link</a:t>
            </a:r>
            <a:r>
              <a:rPr lang="en-US" dirty="0" smtClean="0"/>
              <a:t>)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Coda: the successor representation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Remember the value iteration equation?</a:t>
            </a:r>
          </a:p>
          <a:p>
            <a:endParaRPr lang="en-US" dirty="0"/>
          </a:p>
          <a:p>
            <a:r>
              <a:rPr lang="en-US" dirty="0" smtClean="0"/>
              <a:t>Peter Dayan showed long ago that it could be rewritten as</a:t>
            </a:r>
          </a:p>
          <a:p>
            <a:endParaRPr lang="en-US" dirty="0"/>
          </a:p>
          <a:p>
            <a:r>
              <a:rPr lang="en-US" dirty="0" smtClean="0"/>
              <a:t>Where</a:t>
            </a:r>
          </a:p>
          <a:p>
            <a:endParaRPr lang="en-US" dirty="0"/>
          </a:p>
          <a:p>
            <a:r>
              <a:rPr lang="en-US" dirty="0" smtClean="0"/>
              <a:t>The successor representation offers one </a:t>
            </a:r>
            <a:r>
              <a:rPr lang="en-US" dirty="0" smtClean="0">
                <a:hlinkClick r:id="rId2"/>
              </a:rPr>
              <a:t>explanation</a:t>
            </a:r>
            <a:r>
              <a:rPr lang="en-US" dirty="0" smtClean="0"/>
              <a:t> for how the TD signal could yield model-based policies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133600"/>
            <a:ext cx="4455886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4267200"/>
            <a:ext cx="361405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799" y="3429000"/>
            <a:ext cx="351245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extShape 1"/>
          <p:cNvSpPr txBox="1"/>
          <p:nvPr/>
        </p:nvSpPr>
        <p:spPr>
          <a:xfrm>
            <a:off x="1485900" y="274680"/>
            <a:ext cx="617193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Summary</a:t>
            </a:r>
          </a:p>
        </p:txBody>
      </p:sp>
      <p:sp>
        <p:nvSpPr>
          <p:cNvPr id="326" name="TextShape 2"/>
          <p:cNvSpPr txBox="1"/>
          <p:nvPr/>
        </p:nvSpPr>
        <p:spPr>
          <a:xfrm>
            <a:off x="1485900" y="1600200"/>
            <a:ext cx="6171930" cy="45255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Principles of association and reinforcement are being used prominently in </a:t>
            </a: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>both ML and cognitive science</a:t>
            </a:r>
            <a:endParaRPr lang="en-US" sz="2000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They work well for specific </a:t>
            </a:r>
            <a:r>
              <a:rPr lang="en-US" sz="2000" spc="-1" dirty="0" smtClean="0">
                <a:solidFill>
                  <a:srgbClr val="000000"/>
                </a:solidFill>
                <a:latin typeface="Calibri"/>
              </a:rPr>
              <a:t>applications and as partial explanations of human learning</a:t>
            </a:r>
            <a:endParaRPr lang="en-US" sz="2000" spc="-1" dirty="0">
              <a:solidFill>
                <a:srgbClr val="000000"/>
              </a:solidFill>
              <a:latin typeface="Calibri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But not as general models of learning to be in the world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Much remains to be learned about 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Internal representations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Processes controlling internal representations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Embodied priors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How embodied priors interact with processes controlling internal representations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000" spc="-1" dirty="0">
                <a:solidFill>
                  <a:srgbClr val="000000"/>
                </a:solidFill>
                <a:latin typeface="Calibri"/>
              </a:rPr>
              <a:t>We will start talking about how this is currently being done computationally beginning next week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453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RL: Concluding remarks</vt:lpstr>
      <vt:lpstr>Slide 2</vt:lpstr>
      <vt:lpstr>Slide 3</vt:lpstr>
      <vt:lpstr>What is the mind?</vt:lpstr>
      <vt:lpstr>The map-territory illusion</vt:lpstr>
      <vt:lpstr>The mind constructs information</vt:lpstr>
      <vt:lpstr>Neural RL</vt:lpstr>
      <vt:lpstr>Coda: the successor representation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RL: Concluding remarks</dc:title>
  <dc:creator>nisheeth</dc:creator>
  <cp:lastModifiedBy>nisheeth</cp:lastModifiedBy>
  <cp:revision>1</cp:revision>
  <dcterms:created xsi:type="dcterms:W3CDTF">2022-02-10T23:01:45Z</dcterms:created>
  <dcterms:modified xsi:type="dcterms:W3CDTF">2022-02-10T23:28:25Z</dcterms:modified>
</cp:coreProperties>
</file>