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D37EE7-601B-4BE1-8E55-F0F2848500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A55282D-024D-4A5A-B495-63270762A9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C2554A-1CE4-4929-8513-2CD5B8F96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F9CFCE-B9C9-4207-AE07-44558B558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608A25-FDFA-4F8D-853F-0202C5FF9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999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9E71B1-F9F1-49B3-8B2B-F8170D50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5DB5C37-596C-4705-ACB5-AE1DCF8B18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FA9C1FA-250D-473C-A25E-BF18ADF5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1245E0A-96A1-4160-9A20-B6BFEF8BC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3C260E-02E6-48F4-9BD9-ADEF14C0B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5980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95C65A4-B411-4ABC-B9E4-93A04E3D29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6D423DE-AE0A-4D1E-8F61-1CA7546B7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D5E886F-3EE0-4AB0-8764-F3062134E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2F7A995-F989-4648-96EC-38AB4416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1049CF-9870-4E17-BDEB-FDED7EB50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26170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60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2320" y="1600200"/>
            <a:ext cx="53544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556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4680"/>
            <a:ext cx="109723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0200"/>
            <a:ext cx="1097232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IN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8037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D1A0BD-D38B-4F7A-8111-2E3F05D02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45C6A8-57A7-4F77-8F79-F40CB9D5A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2F7C7B-BB95-4CEB-A20D-06DB7FF03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81374C-8857-43B3-92D9-E7DB24539E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D92C5C-E7B0-4D26-92DA-4E621217E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5762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B55A91-99BA-453A-9596-6EED58A98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D9CE1B5-72A1-4BD2-9BB1-440DE065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FE29E0-D169-4437-981F-CD87DA405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A8708F-77EF-4B1A-BF72-CB70299C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97408C-98F8-4C23-AA39-CC8161A0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526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25D3CF-D26B-4584-A5B9-E632FA47B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40FEF3-F02D-48B0-8F98-C881CC1A7F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D51978-2396-4803-AF05-34D4B2A012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F7D53AD-619B-48C6-BB63-AB03F349E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CF2AF65-B3C8-4876-8841-4537424C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266A738-7EA5-4CA9-AE28-06F941E2E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846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50418E-309B-421C-94F6-6A33CD6833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0E818D2-7464-44FF-82AF-3D7574BC7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728DDEA-5BC3-483B-8020-D0C35A1F4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C90025F-3EA6-4334-8F8E-C009E7474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9B363E-125B-4A4F-8989-EDD3C1237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476B0C2-D48B-490E-9628-38C2C6A06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9F4B0F59-2E7F-4D19-9711-7A6A29B6A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95F5F5E-980F-476E-B4CD-C095168C7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804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D85201-3CD7-4F16-BBF8-C8AF7F671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7D2E272-267D-4526-8349-85DBB2216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84EDEF8-31F4-49B4-999C-9137C6A69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3A2105D-C942-47FF-A6B3-4939A7DEF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98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CAF95BF-DF2B-4C32-B0E3-9AB427453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4B7059E-DA29-4F0E-9134-8299B9B50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4F16945-41D3-47D1-B08C-E632875A5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604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4F492CD-F9D7-498B-B5C1-7DD55E2E0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5A2BDD-2F1F-4B98-9829-E1F563A10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C0B801-1E27-45E9-8213-57787AB0C7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D2DE7C-BB3C-41B7-9A99-535830FF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B47E8EB-7FF2-46F0-98F2-C21050345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720F41-C20D-4E65-BD78-6FFD07F24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62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027265-A974-4FFA-B45C-B03F0B1928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C636E42-C4BC-4A10-B1C9-BC5D033653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A423FD1-44A7-474D-8700-C10EC4D81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5168812-0919-49EB-974B-E1E908189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D0C74C1-296A-4E3F-9FEC-D6314458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516EF0-1331-4040-9FC0-5771FCD32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836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0BDE355-6F7E-4E98-882A-5D0F627D2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AE7C5C-8419-44E7-B484-DFFD28FDC1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D983F63-7F78-4B45-A279-CFDF38684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DF014-CCBC-4CB8-9D3A-2EA5330DB651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FF3541-07CE-43F0-B711-B209FA8EB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4609BF-89B4-485F-96CE-3C8C612B9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F0546E-BC53-4591-870D-60455E9954D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5423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069EC1-6790-4890-BB3F-F078D38D44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Open Problems in RL (contd.)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8ACB833-59F9-4D7A-91FE-5597649926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CS786</a:t>
            </a:r>
          </a:p>
          <a:p>
            <a:r>
              <a:rPr lang="en-US" dirty="0"/>
              <a:t>10</a:t>
            </a:r>
            <a:r>
              <a:rPr lang="en-US" baseline="30000" dirty="0"/>
              <a:t>th</a:t>
            </a:r>
            <a:r>
              <a:rPr lang="en-US" dirty="0"/>
              <a:t> Feb 2022</a:t>
            </a:r>
          </a:p>
        </p:txBody>
      </p:sp>
    </p:spTree>
    <p:extLst>
      <p:ext uri="{BB962C8B-B14F-4D97-AF65-F5344CB8AC3E}">
        <p14:creationId xmlns:p14="http://schemas.microsoft.com/office/powerpoint/2010/main" xmlns="" val="751700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Deep Q network</a:t>
            </a:r>
          </a:p>
        </p:txBody>
      </p:sp>
      <p:sp>
        <p:nvSpPr>
          <p:cNvPr id="303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Basic Q learning algorithm augmented a bunch of different ways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Use of experience replay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Use of batch learning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Use of non-linear function approximation</a:t>
            </a:r>
          </a:p>
        </p:txBody>
      </p:sp>
      <p:pic>
        <p:nvPicPr>
          <p:cNvPr id="304" name="Picture 2"/>
          <p:cNvPicPr/>
          <p:nvPr/>
        </p:nvPicPr>
        <p:blipFill>
          <a:blip r:embed="rId2" cstate="print"/>
          <a:stretch/>
        </p:blipFill>
        <p:spPr>
          <a:xfrm>
            <a:off x="2667000" y="4267080"/>
            <a:ext cx="6178680" cy="7617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Picture 5"/>
          <p:cNvPicPr/>
          <p:nvPr/>
        </p:nvPicPr>
        <p:blipFill>
          <a:blip r:embed="rId2" cstate="print"/>
          <a:stretch/>
        </p:blipFill>
        <p:spPr>
          <a:xfrm>
            <a:off x="2667000" y="304920"/>
            <a:ext cx="6715080" cy="6324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AlphaZero</a:t>
            </a:r>
          </a:p>
        </p:txBody>
      </p:sp>
      <p:sp>
        <p:nvSpPr>
          <p:cNvPr id="307" name="CustomShape 2"/>
          <p:cNvSpPr/>
          <p:nvPr/>
        </p:nvSpPr>
        <p:spPr>
          <a:xfrm>
            <a:off x="1676280" y="4267080"/>
            <a:ext cx="8610120" cy="2558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IN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IN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Figure 1:  Training </a:t>
            </a:r>
            <a:r>
              <a:rPr lang="en-IN" i="1" spc="-1">
                <a:solidFill>
                  <a:srgbClr val="000000"/>
                </a:solidFill>
                <a:latin typeface="Calibri"/>
              </a:rPr>
              <a:t>AlphaZero for 700,000 steps. Elo ratings were computed from evaluation games between different  players when given one second per move. a Performance of AlphaZero in chess, compared to 2016 TCEC world-champion  program Stockfish. b Performance of AlphaZero in shogi, compared to 2017 CSA world-champion program Elmo. c Performance  of AlphaZero in Go, compared to AlphaGo Lee and AlphaGo Zero (20 block / 3 day) (29)</a:t>
            </a:r>
            <a:r>
              <a:rPr lang="en-IN" b="1" i="1" spc="-1">
                <a:solidFill>
                  <a:srgbClr val="000000"/>
                </a:solidFill>
                <a:latin typeface="Calibri"/>
              </a:rPr>
              <a:t>.</a:t>
            </a:r>
            <a:endParaRPr lang="en-IN" spc="-1">
              <a:latin typeface="Arial"/>
            </a:endParaRPr>
          </a:p>
        </p:txBody>
      </p:sp>
      <p:pic>
        <p:nvPicPr>
          <p:cNvPr id="308" name="Picture 2"/>
          <p:cNvPicPr/>
          <p:nvPr/>
        </p:nvPicPr>
        <p:blipFill>
          <a:blip r:embed="rId2" cstate="print"/>
          <a:stretch/>
        </p:blipFill>
        <p:spPr>
          <a:xfrm>
            <a:off x="1757280" y="1600200"/>
            <a:ext cx="8677080" cy="280008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Secret ingredient</a:t>
            </a:r>
          </a:p>
        </p:txBody>
      </p:sp>
      <p:sp>
        <p:nvSpPr>
          <p:cNvPr id="310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Some algorithmic innovations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MCTS 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Mostly, just lots and lots of computation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5000 TPUs to generate game-play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64 TPUs to train the DQN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This work closes a long chapter in game-based AI research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And brings research in RL to a dead end!</a:t>
            </a:r>
          </a:p>
          <a:p>
            <a:pPr>
              <a:spcBef>
                <a:spcPts val="641"/>
              </a:spcBef>
            </a:pPr>
            <a:endParaRPr lang="en-US" sz="2800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1" name="CustomShape 3"/>
          <p:cNvSpPr/>
          <p:nvPr/>
        </p:nvSpPr>
        <p:spPr>
          <a:xfrm>
            <a:off x="2057520" y="6363720"/>
            <a:ext cx="79243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https://www.quora.com/Is-reinforcement-learning-a-dead-end</a:t>
            </a:r>
            <a:endParaRPr lang="en-IN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Summary</a:t>
            </a:r>
          </a:p>
        </p:txBody>
      </p:sp>
      <p:sp>
        <p:nvSpPr>
          <p:cNvPr id="313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Deep reinforcement learning is the cognitive architecture of the moment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Perhaps of the future also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Beautifully combines the cognitive concepts of association and reinforcement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Excellent generalizability across toy domains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Limitations exist: timing, higher-order structure, computational complexity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Value function approximation</a:t>
            </a:r>
          </a:p>
        </p:txBody>
      </p:sp>
      <p:sp>
        <p:nvSpPr>
          <p:cNvPr id="272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RL methods have traditionally approximated the state value function using linear basis functions</a:t>
            </a:r>
          </a:p>
          <a:p>
            <a:pPr>
              <a:spcBef>
                <a:spcPts val="641"/>
              </a:spcBef>
            </a:pPr>
            <a:endParaRPr lang="en-US" sz="3200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b="1" spc="-1">
                <a:solidFill>
                  <a:srgbClr val="000000"/>
                </a:solidFill>
                <a:latin typeface="Calibri"/>
              </a:rPr>
              <a:t>w</a:t>
            </a:r>
            <a:r>
              <a:rPr lang="en-US" sz="2800" spc="-1">
                <a:solidFill>
                  <a:srgbClr val="000000"/>
                </a:solidFill>
                <a:latin typeface="Calibri"/>
              </a:rPr>
              <a:t> is a k valued parameter vector, where k is the number of features that are part of the function φ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Implicit assumption: all features contribute independently to evaluation</a:t>
            </a:r>
          </a:p>
          <a:p>
            <a:pPr marL="743040" indent="-285480">
              <a:spcBef>
                <a:spcPts val="561"/>
              </a:spcBef>
            </a:pPr>
            <a:endParaRPr lang="en-US" sz="2800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3" name="Picture 4"/>
          <p:cNvPicPr/>
          <p:nvPr/>
        </p:nvPicPr>
        <p:blipFill>
          <a:blip r:embed="rId2" cstate="print"/>
          <a:stretch/>
        </p:blipFill>
        <p:spPr>
          <a:xfrm>
            <a:off x="3810000" y="3200400"/>
            <a:ext cx="3962160" cy="4381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Function approximation in Q-learning</a:t>
            </a:r>
          </a:p>
        </p:txBody>
      </p:sp>
      <p:sp>
        <p:nvSpPr>
          <p:cNvPr id="275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Approximate the Q table with linear basis functions</a:t>
            </a:r>
          </a:p>
          <a:p>
            <a:pPr>
              <a:spcBef>
                <a:spcPts val="641"/>
              </a:spcBef>
            </a:pPr>
            <a:endParaRPr lang="en-US" sz="3200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Update the weights</a:t>
            </a:r>
          </a:p>
          <a:p>
            <a:pPr>
              <a:spcBef>
                <a:spcPts val="641"/>
              </a:spcBef>
            </a:pPr>
            <a:endParaRPr lang="en-US" sz="3200" spc="-1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Where δ is the TD term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endParaRPr lang="en-US" sz="2800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</a:pPr>
            <a:endParaRPr lang="en-US" sz="2800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</a:pPr>
            <a:endParaRPr lang="en-US" sz="2800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276" name="Picture 2"/>
          <p:cNvPicPr/>
          <p:nvPr/>
        </p:nvPicPr>
        <p:blipFill>
          <a:blip r:embed="rId2" cstate="print"/>
          <a:stretch/>
        </p:blipFill>
        <p:spPr>
          <a:xfrm>
            <a:off x="4190880" y="2438280"/>
            <a:ext cx="2971440" cy="874800"/>
          </a:xfrm>
          <a:prstGeom prst="rect">
            <a:avLst/>
          </a:prstGeom>
          <a:ln>
            <a:noFill/>
          </a:ln>
        </p:spPr>
      </p:pic>
      <p:pic>
        <p:nvPicPr>
          <p:cNvPr id="277" name="Picture 4"/>
          <p:cNvPicPr/>
          <p:nvPr/>
        </p:nvPicPr>
        <p:blipFill>
          <a:blip r:embed="rId3" cstate="print"/>
          <a:stretch/>
        </p:blipFill>
        <p:spPr>
          <a:xfrm>
            <a:off x="3810000" y="3916080"/>
            <a:ext cx="3733560" cy="426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Non-linear approximations</a:t>
            </a:r>
          </a:p>
        </p:txBody>
      </p:sp>
      <p:sp>
        <p:nvSpPr>
          <p:cNvPr id="279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2500"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Universal approximation theorem – a neural network with even one hidden layer can approximately represent any continuous-valued function</a:t>
            </a:r>
          </a:p>
          <a:p>
            <a:pPr marL="343080" indent="-342720">
              <a:spcBef>
                <a:spcPts val="641"/>
              </a:spcBef>
            </a:pPr>
            <a:endParaRPr lang="en-US" sz="3200" spc="-1">
              <a:solidFill>
                <a:srgbClr val="000000"/>
              </a:solidFill>
              <a:latin typeface="Calibri"/>
            </a:endParaRP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3200" spc="-1">
                <a:solidFill>
                  <a:srgbClr val="000000"/>
                </a:solidFill>
                <a:latin typeface="Calibri"/>
              </a:rPr>
              <a:t>Neural nets were always attractive for their representation generality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But were hard to train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That changed with the GPU revolution ten years ago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The big idea</a:t>
            </a:r>
          </a:p>
        </p:txBody>
      </p:sp>
      <p:sp>
        <p:nvSpPr>
          <p:cNvPr id="281" name="TextShape 2"/>
          <p:cNvSpPr txBox="1"/>
          <p:nvPr/>
        </p:nvSpPr>
        <p:spPr>
          <a:xfrm>
            <a:off x="1981200" y="1600200"/>
            <a:ext cx="8229240" cy="452556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Approximate Q values using non-linear function approximation</a:t>
            </a:r>
          </a:p>
          <a:p>
            <a:pPr>
              <a:spcBef>
                <a:spcPts val="641"/>
              </a:spcBef>
            </a:pPr>
            <a:endParaRPr lang="en-US" sz="2400" spc="-1" dirty="0">
              <a:solidFill>
                <a:srgbClr val="000000"/>
              </a:solidFill>
              <a:latin typeface="Calibri"/>
            </a:endParaRPr>
          </a:p>
          <a:p>
            <a:pPr>
              <a:spcBef>
                <a:spcPts val="641"/>
              </a:spcBef>
            </a:pPr>
            <a:endParaRPr lang="en-US" sz="2400" spc="-1" dirty="0">
              <a:solidFill>
                <a:srgbClr val="000000"/>
              </a:solidFill>
              <a:latin typeface="Calibri"/>
            </a:endParaRP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Where θ are the parameters of the neural network and f(x) is the output of the network for input x</a:t>
            </a:r>
          </a:p>
          <a:p>
            <a:pPr marL="343080" indent="-342720"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Combines both association and reinforcement principles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Association buys us state inference</a:t>
            </a:r>
          </a:p>
          <a:p>
            <a:pPr marL="743040" lvl="1" indent="-285480">
              <a:spcBef>
                <a:spcPts val="561"/>
              </a:spcBef>
              <a:buClr>
                <a:srgbClr val="000000"/>
              </a:buClr>
              <a:buFont typeface="Arial"/>
              <a:buChar char="–"/>
            </a:pPr>
            <a:r>
              <a:rPr lang="en-US" sz="2400" spc="-1" dirty="0">
                <a:solidFill>
                  <a:srgbClr val="000000"/>
                </a:solidFill>
                <a:latin typeface="Calibri"/>
              </a:rPr>
              <a:t>Reinforcement buys as action policy learning</a:t>
            </a:r>
          </a:p>
          <a:p>
            <a:pPr marL="743040" indent="-285480">
              <a:spcBef>
                <a:spcPts val="561"/>
              </a:spcBef>
            </a:pPr>
            <a:endParaRPr lang="en-US" sz="2400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2" name="CustomShape 3"/>
          <p:cNvSpPr/>
          <p:nvPr/>
        </p:nvSpPr>
        <p:spPr>
          <a:xfrm>
            <a:off x="2362080" y="6324480"/>
            <a:ext cx="64767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https://www.nature.com/articles/nature14236</a:t>
            </a:r>
            <a:endParaRPr lang="en-IN" spc="-1">
              <a:latin typeface="Arial"/>
            </a:endParaRPr>
          </a:p>
        </p:txBody>
      </p:sp>
      <p:graphicFrame>
        <p:nvGraphicFramePr>
          <p:cNvPr id="283" name="Object 4"/>
          <p:cNvGraphicFramePr>
            <a:graphicFrameLocks noChangeAspect="1"/>
          </p:cNvGraphicFramePr>
          <p:nvPr/>
        </p:nvGraphicFramePr>
        <p:xfrm>
          <a:off x="3735480" y="2685583"/>
          <a:ext cx="4319280" cy="547200"/>
        </p:xfrm>
        <a:graphic>
          <a:graphicData uri="http://schemas.openxmlformats.org/presentationml/2006/ole">
            <p:oleObj spid="_x0000_s1027" r:id="rId3" imgW="0" imgH="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Conv nets basics</a:t>
            </a:r>
          </a:p>
        </p:txBody>
      </p:sp>
      <p:pic>
        <p:nvPicPr>
          <p:cNvPr id="286" name="Picture 2"/>
          <p:cNvPicPr/>
          <p:nvPr/>
        </p:nvPicPr>
        <p:blipFill>
          <a:blip r:embed="rId2" cstate="print"/>
          <a:stretch/>
        </p:blipFill>
        <p:spPr>
          <a:xfrm>
            <a:off x="6248280" y="1981080"/>
            <a:ext cx="3542040" cy="2590560"/>
          </a:xfrm>
          <a:prstGeom prst="rect">
            <a:avLst/>
          </a:prstGeom>
          <a:ln>
            <a:noFill/>
          </a:ln>
        </p:spPr>
      </p:pic>
      <p:pic>
        <p:nvPicPr>
          <p:cNvPr id="287" name="Picture 4"/>
          <p:cNvPicPr/>
          <p:nvPr/>
        </p:nvPicPr>
        <p:blipFill>
          <a:blip r:embed="rId3" cstate="print"/>
          <a:stretch/>
        </p:blipFill>
        <p:spPr>
          <a:xfrm>
            <a:off x="1904880" y="2362320"/>
            <a:ext cx="1766880" cy="1599840"/>
          </a:xfrm>
          <a:prstGeom prst="rect">
            <a:avLst/>
          </a:prstGeom>
          <a:ln>
            <a:noFill/>
          </a:ln>
        </p:spPr>
      </p:pic>
      <p:pic>
        <p:nvPicPr>
          <p:cNvPr id="288" name="Picture 6"/>
          <p:cNvPicPr/>
          <p:nvPr/>
        </p:nvPicPr>
        <p:blipFill>
          <a:blip r:embed="rId4" cstate="print"/>
          <a:stretch/>
        </p:blipFill>
        <p:spPr>
          <a:xfrm>
            <a:off x="4343520" y="2666880"/>
            <a:ext cx="1078200" cy="932400"/>
          </a:xfrm>
          <a:prstGeom prst="rect">
            <a:avLst/>
          </a:prstGeom>
          <a:ln>
            <a:noFill/>
          </a:ln>
        </p:spPr>
      </p:pic>
      <p:sp>
        <p:nvSpPr>
          <p:cNvPr id="289" name="CustomShape 2"/>
          <p:cNvSpPr/>
          <p:nvPr/>
        </p:nvSpPr>
        <p:spPr>
          <a:xfrm>
            <a:off x="1981200" y="4495680"/>
            <a:ext cx="16761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Image patch</a:t>
            </a:r>
            <a:endParaRPr lang="en-IN" spc="-1">
              <a:latin typeface="Arial"/>
            </a:endParaRPr>
          </a:p>
        </p:txBody>
      </p:sp>
      <p:sp>
        <p:nvSpPr>
          <p:cNvPr id="290" name="CustomShape 3"/>
          <p:cNvSpPr/>
          <p:nvPr/>
        </p:nvSpPr>
        <p:spPr>
          <a:xfrm>
            <a:off x="4495800" y="4495680"/>
            <a:ext cx="76176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Filter</a:t>
            </a:r>
            <a:endParaRPr lang="en-IN" spc="-1">
              <a:latin typeface="Arial"/>
            </a:endParaRPr>
          </a:p>
        </p:txBody>
      </p:sp>
      <p:sp>
        <p:nvSpPr>
          <p:cNvPr id="291" name="CustomShape 4"/>
          <p:cNvSpPr/>
          <p:nvPr/>
        </p:nvSpPr>
        <p:spPr>
          <a:xfrm>
            <a:off x="7162680" y="4495680"/>
            <a:ext cx="137124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Convolution</a:t>
            </a:r>
            <a:endParaRPr lang="en-IN" spc="-1">
              <a:latin typeface="Arial"/>
            </a:endParaRPr>
          </a:p>
        </p:txBody>
      </p:sp>
      <p:sp>
        <p:nvSpPr>
          <p:cNvPr id="292" name="CustomShape 5"/>
          <p:cNvSpPr/>
          <p:nvPr/>
        </p:nvSpPr>
        <p:spPr>
          <a:xfrm>
            <a:off x="2286120" y="6072480"/>
            <a:ext cx="7009920" cy="638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https://ujjwalkarn.me/2016/08/11/intuitive-explanation-convnets/</a:t>
            </a:r>
            <a:endParaRPr lang="en-IN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 fontScale="92500"/>
          </a:bodyPr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Discriminability from diverse filtering</a:t>
            </a:r>
          </a:p>
        </p:txBody>
      </p:sp>
      <p:pic>
        <p:nvPicPr>
          <p:cNvPr id="294" name="Picture 2"/>
          <p:cNvPicPr/>
          <p:nvPr/>
        </p:nvPicPr>
        <p:blipFill>
          <a:blip r:embed="rId2" cstate="print"/>
          <a:stretch/>
        </p:blipFill>
        <p:spPr>
          <a:xfrm>
            <a:off x="4038600" y="1630837"/>
            <a:ext cx="3773078" cy="5017283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1981200" y="27468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 spc="-1">
                <a:solidFill>
                  <a:srgbClr val="000000"/>
                </a:solidFill>
                <a:latin typeface="Calibri"/>
              </a:rPr>
              <a:t>The Atari test bench</a:t>
            </a:r>
          </a:p>
        </p:txBody>
      </p:sp>
      <p:sp>
        <p:nvSpPr>
          <p:cNvPr id="296" name="TextShape 2"/>
          <p:cNvSpPr txBox="1"/>
          <p:nvPr/>
        </p:nvSpPr>
        <p:spPr>
          <a:xfrm>
            <a:off x="1981200" y="1600200"/>
            <a:ext cx="4038120" cy="45255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A very popular RL test bench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Limited space of actions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Non-stop reward feedback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Free to use</a:t>
            </a:r>
          </a:p>
          <a:p>
            <a:pPr marL="343080" indent="-342720"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spc="-1">
                <a:solidFill>
                  <a:srgbClr val="000000"/>
                </a:solidFill>
                <a:latin typeface="Calibri"/>
              </a:rPr>
              <a:t>Earlier methods used features handcrafted for each game</a:t>
            </a:r>
          </a:p>
        </p:txBody>
      </p:sp>
      <p:pic>
        <p:nvPicPr>
          <p:cNvPr id="297" name="Picture 2"/>
          <p:cNvPicPr/>
          <p:nvPr/>
        </p:nvPicPr>
        <p:blipFill>
          <a:blip r:embed="rId2" cstate="print"/>
          <a:stretch/>
        </p:blipFill>
        <p:spPr>
          <a:xfrm>
            <a:off x="6400920" y="2419200"/>
            <a:ext cx="3587040" cy="25333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2286120" y="5867280"/>
            <a:ext cx="7619760" cy="54792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V Mnih </a:t>
            </a:r>
            <a:r>
              <a:rPr lang="en-IN" i="1" spc="-1">
                <a:solidFill>
                  <a:srgbClr val="000000"/>
                </a:solidFill>
                <a:latin typeface="Calibri"/>
                <a:ea typeface="SimSun"/>
              </a:rPr>
              <a:t>et al. Nature </a:t>
            </a:r>
            <a:r>
              <a:rPr lang="en-IN" b="1" spc="-1">
                <a:solidFill>
                  <a:srgbClr val="000000"/>
                </a:solidFill>
                <a:latin typeface="Calibri"/>
                <a:ea typeface="SimSun"/>
              </a:rPr>
              <a:t>518</a:t>
            </a:r>
            <a:r>
              <a:rPr lang="en-IN" spc="-1">
                <a:solidFill>
                  <a:srgbClr val="000000"/>
                </a:solidFill>
                <a:latin typeface="Calibri"/>
                <a:ea typeface="SimSun"/>
              </a:rPr>
              <a:t>, 529-533 (2015) doi:10.1038/nature14236</a:t>
            </a:r>
            <a:endParaRPr lang="en-IN" spc="-1">
              <a:latin typeface="Arial"/>
            </a:endParaRPr>
          </a:p>
        </p:txBody>
      </p:sp>
      <p:sp>
        <p:nvSpPr>
          <p:cNvPr id="299" name="CustomShape 2"/>
          <p:cNvSpPr/>
          <p:nvPr/>
        </p:nvSpPr>
        <p:spPr>
          <a:xfrm>
            <a:off x="1904880" y="233280"/>
            <a:ext cx="8397360" cy="36468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 anchorCtr="1"/>
          <a:lstStyle/>
          <a:p>
            <a:pPr>
              <a:lnSpc>
                <a:spcPct val="100000"/>
              </a:lnSpc>
            </a:pPr>
            <a:r>
              <a:rPr lang="en-IN" spc="-1">
                <a:solidFill>
                  <a:srgbClr val="000000"/>
                </a:solidFill>
                <a:latin typeface="Calibri"/>
              </a:rPr>
              <a:t>Schematic illustration of the convolutional neural network.</a:t>
            </a:r>
            <a:endParaRPr lang="en-IN" spc="-1">
              <a:latin typeface="Arial"/>
            </a:endParaRPr>
          </a:p>
        </p:txBody>
      </p:sp>
      <p:pic>
        <p:nvPicPr>
          <p:cNvPr id="300" name="Picture 31"/>
          <p:cNvPicPr/>
          <p:nvPr/>
        </p:nvPicPr>
        <p:blipFill>
          <a:blip r:embed="rId2" cstate="print"/>
          <a:stretch/>
        </p:blipFill>
        <p:spPr>
          <a:xfrm>
            <a:off x="8686920" y="6095880"/>
            <a:ext cx="1230120" cy="275760"/>
          </a:xfrm>
          <a:prstGeom prst="rect">
            <a:avLst/>
          </a:prstGeom>
          <a:ln w="9360">
            <a:noFill/>
          </a:ln>
        </p:spPr>
      </p:pic>
      <p:pic>
        <p:nvPicPr>
          <p:cNvPr id="301" name="Picture 6"/>
          <p:cNvPicPr/>
          <p:nvPr/>
        </p:nvPicPr>
        <p:blipFill>
          <a:blip r:embed="rId3" cstate="print"/>
          <a:stretch/>
        </p:blipFill>
        <p:spPr>
          <a:xfrm>
            <a:off x="2362080" y="1141560"/>
            <a:ext cx="7467120" cy="4268520"/>
          </a:xfrm>
          <a:prstGeom prst="rect">
            <a:avLst/>
          </a:prstGeom>
          <a:ln w="9360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434</Words>
  <Application>Microsoft Office PowerPoint</Application>
  <PresentationFormat>Custom</PresentationFormat>
  <Paragraphs>68</Paragraphs>
  <Slides>14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Open Problems in RL (contd.)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Problems in RL (contd.)</dc:title>
  <dc:creator>Nisheeth Srivastava</dc:creator>
  <cp:lastModifiedBy>nisheeth</cp:lastModifiedBy>
  <cp:revision>3</cp:revision>
  <dcterms:created xsi:type="dcterms:W3CDTF">2022-02-10T01:23:47Z</dcterms:created>
  <dcterms:modified xsi:type="dcterms:W3CDTF">2022-02-10T23:01:37Z</dcterms:modified>
</cp:coreProperties>
</file>