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sldIdLst>
    <p:sldId id="256" r:id="rId5"/>
    <p:sldId id="257" r:id="rId6"/>
    <p:sldId id="258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</p:sldIdLst>
  <p:sldSz cx="9144000" cy="6858000" type="screen4x3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49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1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5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9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2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7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1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2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3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4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Click to edit Master title style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9B594B69-8030-4C61-981D-F552B8BBAE62}" type="datetime">
              <a:rPr lang="en-IN" sz="1200" b="0" strike="noStrike" spc="-1">
                <a:solidFill>
                  <a:srgbClr val="8B8B8B"/>
                </a:solidFill>
                <a:latin typeface="Calibri"/>
              </a:rPr>
              <a:t>08-02-2022</a:t>
            </a:fld>
            <a:endParaRPr lang="en-IN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en-IN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059888C8-22A8-451E-A67C-42B7EE3D7BFF}" type="slidenum">
              <a:rPr lang="en-IN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en-IN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Click to edit Master title style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Click to edit Master text styles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Second level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Third level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Fourth level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Fifth level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7F662BD5-A8A8-4932-84F9-55203B9B7AA0}" type="datetime">
              <a:rPr lang="en-IN" sz="1200" b="0" strike="noStrike" spc="-1">
                <a:solidFill>
                  <a:srgbClr val="8B8B8B"/>
                </a:solidFill>
                <a:latin typeface="Calibri"/>
              </a:rPr>
              <a:t>08-02-2022</a:t>
            </a:fld>
            <a:endParaRPr lang="en-IN" sz="12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en-IN" sz="2400" b="0" strike="noStrike" spc="-1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537BB30D-B7C5-4BEE-9A14-DFD31D07296B}" type="slidenum">
              <a:rPr lang="en-IN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en-IN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722160" y="4406760"/>
            <a:ext cx="7772040" cy="136188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4000" b="1" strike="noStrike" cap="all" spc="-1">
                <a:solidFill>
                  <a:srgbClr val="000000"/>
                </a:solidFill>
                <a:latin typeface="Calibri"/>
              </a:rPr>
              <a:t>Click to edit Master title style</a:t>
            </a:r>
            <a:endParaRPr lang="en-US" sz="4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722160" y="2906640"/>
            <a:ext cx="7772040" cy="1499760"/>
          </a:xfrm>
          <a:prstGeom prst="rect">
            <a:avLst/>
          </a:prstGeom>
        </p:spPr>
        <p:txBody>
          <a:bodyPr anchor="b"/>
          <a:lstStyle/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2000" b="0" strike="noStrike" spc="-1">
                <a:solidFill>
                  <a:srgbClr val="8B8B8B"/>
                </a:solidFill>
                <a:latin typeface="Calibri"/>
              </a:rPr>
              <a:t>Click to edit Master text styles</a:t>
            </a:r>
            <a:endParaRPr lang="en-US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0A3C192E-DB8D-43F0-8AE1-47A61F5D7EBC}" type="datetime">
              <a:rPr lang="en-IN" sz="1200" b="0" strike="noStrike" spc="-1">
                <a:solidFill>
                  <a:srgbClr val="8B8B8B"/>
                </a:solidFill>
                <a:latin typeface="Calibri"/>
              </a:rPr>
              <a:t>08-02-2022</a:t>
            </a:fld>
            <a:endParaRPr lang="en-IN" sz="1200" b="0" strike="noStrike" spc="-1"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en-IN" sz="2400" b="0" strike="noStrike" spc="-1">
              <a:latin typeface="Times New Roman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8D050517-03B7-4578-B01A-62503C95FE45}" type="slidenum">
              <a:rPr lang="en-IN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en-IN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Click to edit Master title style</a:t>
            </a: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38120" cy="4525560"/>
          </a:xfrm>
          <a:prstGeom prst="rect">
            <a:avLst/>
          </a:prstGeom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Click to edit Master text styles</a:t>
            </a:r>
          </a:p>
          <a:p>
            <a:pPr marL="743040" lvl="1" indent="-285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Second level</a:t>
            </a:r>
          </a:p>
          <a:p>
            <a:pPr marL="1143000" lvl="2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Third level</a:t>
            </a:r>
          </a:p>
          <a:p>
            <a:pPr marL="1600200" lvl="3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Fourth level</a:t>
            </a:r>
          </a:p>
          <a:p>
            <a:pPr marL="2057400" lvl="4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»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Fifth level</a:t>
            </a:r>
          </a:p>
        </p:txBody>
      </p:sp>
      <p:sp>
        <p:nvSpPr>
          <p:cNvPr id="125" name="PlaceHolder 3"/>
          <p:cNvSpPr>
            <a:spLocks noGrp="1"/>
          </p:cNvSpPr>
          <p:nvPr>
            <p:ph type="body"/>
          </p:nvPr>
        </p:nvSpPr>
        <p:spPr>
          <a:xfrm>
            <a:off x="4648320" y="1600200"/>
            <a:ext cx="4038120" cy="4525560"/>
          </a:xfrm>
          <a:prstGeom prst="rect">
            <a:avLst/>
          </a:prstGeom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Click to edit Master text styles</a:t>
            </a:r>
          </a:p>
          <a:p>
            <a:pPr marL="743040" lvl="1" indent="-285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Second level</a:t>
            </a:r>
          </a:p>
          <a:p>
            <a:pPr marL="1143000" lvl="2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Third level</a:t>
            </a:r>
          </a:p>
          <a:p>
            <a:pPr marL="1600200" lvl="3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Fourth level</a:t>
            </a:r>
          </a:p>
          <a:p>
            <a:pPr marL="2057400" lvl="4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»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Fifth level</a:t>
            </a:r>
          </a:p>
        </p:txBody>
      </p:sp>
      <p:sp>
        <p:nvSpPr>
          <p:cNvPr id="126" name="PlaceHolder 4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85FDC096-3A74-464D-BA91-5B3F8E909E05}" type="datetime">
              <a:rPr lang="en-IN" sz="1200" b="0" strike="noStrike" spc="-1">
                <a:solidFill>
                  <a:srgbClr val="8B8B8B"/>
                </a:solidFill>
                <a:latin typeface="Calibri"/>
              </a:rPr>
              <a:t>08-02-2022</a:t>
            </a:fld>
            <a:endParaRPr lang="en-IN" sz="1200" b="0" strike="noStrike" spc="-1">
              <a:latin typeface="Times New Roman"/>
            </a:endParaRPr>
          </a:p>
        </p:txBody>
      </p:sp>
      <p:sp>
        <p:nvSpPr>
          <p:cNvPr id="127" name="PlaceHolder 5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en-IN" sz="2400" b="0" strike="noStrike" spc="-1">
              <a:latin typeface="Times New Roman"/>
            </a:endParaRPr>
          </a:p>
        </p:txBody>
      </p:sp>
      <p:sp>
        <p:nvSpPr>
          <p:cNvPr id="128" name="PlaceHolder 6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0FE03678-80C9-4D9E-9BF7-536C15BB159F}" type="slidenum">
              <a:rPr lang="en-IN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en-IN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 dirty="0">
                <a:solidFill>
                  <a:srgbClr val="000000"/>
                </a:solidFill>
                <a:latin typeface="Calibri"/>
              </a:rPr>
              <a:t>Open problems in RL</a:t>
            </a:r>
          </a:p>
        </p:txBody>
      </p:sp>
      <p:sp>
        <p:nvSpPr>
          <p:cNvPr id="207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lang="en-IN" sz="3200" b="0" strike="noStrike" spc="-1" dirty="0">
                <a:solidFill>
                  <a:srgbClr val="8B8B8B"/>
                </a:solidFill>
                <a:latin typeface="Calibri"/>
              </a:rPr>
              <a:t>CS786</a:t>
            </a:r>
            <a:endParaRPr lang="en-IN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lang="en-IN" sz="3200" b="0" strike="noStrike" spc="-1" dirty="0">
                <a:solidFill>
                  <a:srgbClr val="8B8B8B"/>
                </a:solidFill>
                <a:latin typeface="Calibri"/>
              </a:rPr>
              <a:t>7</a:t>
            </a:r>
            <a:r>
              <a:rPr lang="en-IN" sz="3200" b="0" strike="noStrike" spc="-1" baseline="30000" dirty="0">
                <a:solidFill>
                  <a:srgbClr val="8B8B8B"/>
                </a:solidFill>
                <a:latin typeface="Calibri"/>
              </a:rPr>
              <a:t>th</a:t>
            </a:r>
            <a:r>
              <a:rPr lang="en-IN" sz="3200" b="0" strike="noStrike" spc="-1" dirty="0">
                <a:solidFill>
                  <a:srgbClr val="8B8B8B"/>
                </a:solidFill>
                <a:latin typeface="Calibri"/>
              </a:rPr>
              <a:t> February 2022</a:t>
            </a:r>
            <a:endParaRPr lang="en-IN" sz="32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The state space problem in model-free RL</a:t>
            </a:r>
          </a:p>
        </p:txBody>
      </p:sp>
      <p:sp>
        <p:nvSpPr>
          <p:cNvPr id="263" name="TextShape 2"/>
          <p:cNvSpPr txBox="1"/>
          <p:nvPr/>
        </p:nvSpPr>
        <p:spPr>
          <a:xfrm>
            <a:off x="457200" y="1600200"/>
            <a:ext cx="403812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Number of states quickly becomes too large </a:t>
            </a:r>
          </a:p>
          <a:p>
            <a:pPr marL="743040" lvl="1" indent="-285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Even for trivial applications</a:t>
            </a:r>
          </a:p>
          <a:p>
            <a:pPr marL="743040" lvl="1" indent="-285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Learning becomes too dependent on right choice of exploration parameters</a:t>
            </a:r>
          </a:p>
          <a:p>
            <a:pPr marL="743040" lvl="1" indent="-285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Explore-exploit tradeoffs become harder to solve </a:t>
            </a:r>
          </a:p>
        </p:txBody>
      </p:sp>
      <p:pic>
        <p:nvPicPr>
          <p:cNvPr id="264" name="Picture 4"/>
          <p:cNvPicPr/>
          <p:nvPr/>
        </p:nvPicPr>
        <p:blipFill>
          <a:blip r:embed="rId2"/>
          <a:stretch/>
        </p:blipFill>
        <p:spPr>
          <a:xfrm>
            <a:off x="5029200" y="2286000"/>
            <a:ext cx="3171600" cy="3162600"/>
          </a:xfrm>
          <a:prstGeom prst="rect">
            <a:avLst/>
          </a:prstGeom>
          <a:ln>
            <a:noFill/>
          </a:ln>
        </p:spPr>
      </p:pic>
      <p:sp>
        <p:nvSpPr>
          <p:cNvPr id="265" name="CustomShape 3"/>
          <p:cNvSpPr/>
          <p:nvPr/>
        </p:nvSpPr>
        <p:spPr>
          <a:xfrm>
            <a:off x="5257800" y="5791320"/>
            <a:ext cx="3123720" cy="63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State space = 765 unique states</a:t>
            </a:r>
            <a:endParaRPr lang="en-IN" sz="1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Solution approach</a:t>
            </a:r>
          </a:p>
        </p:txBody>
      </p:sp>
      <p:sp>
        <p:nvSpPr>
          <p:cNvPr id="267" name="TextShape 2"/>
          <p:cNvSpPr txBox="1"/>
          <p:nvPr/>
        </p:nvSpPr>
        <p:spPr>
          <a:xfrm>
            <a:off x="457200" y="1600200"/>
            <a:ext cx="403812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Cluster states</a:t>
            </a: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Design features to stand in for important situation elements</a:t>
            </a:r>
          </a:p>
          <a:p>
            <a:pPr marL="743040" lvl="1" indent="-285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Close to win</a:t>
            </a:r>
          </a:p>
          <a:p>
            <a:pPr marL="743040" lvl="1" indent="-285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Close to loss</a:t>
            </a:r>
          </a:p>
          <a:p>
            <a:pPr marL="743040" lvl="1" indent="-285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Fork opp</a:t>
            </a:r>
          </a:p>
          <a:p>
            <a:pPr marL="743040" lvl="1" indent="-285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Block fork</a:t>
            </a:r>
          </a:p>
          <a:p>
            <a:pPr marL="743040" lvl="1" indent="-285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Center</a:t>
            </a:r>
          </a:p>
          <a:p>
            <a:pPr marL="743040" lvl="1" indent="-285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Corner</a:t>
            </a:r>
          </a:p>
          <a:p>
            <a:pPr marL="743040" lvl="1" indent="-285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Empty side</a:t>
            </a:r>
          </a:p>
          <a:p>
            <a:pPr>
              <a:lnSpc>
                <a:spcPct val="100000"/>
              </a:lnSpc>
              <a:spcBef>
                <a:spcPts val="561"/>
              </a:spcBef>
            </a:pPr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68" name="Picture 4"/>
          <p:cNvPicPr/>
          <p:nvPr/>
        </p:nvPicPr>
        <p:blipFill>
          <a:blip r:embed="rId2"/>
          <a:stretch/>
        </p:blipFill>
        <p:spPr>
          <a:xfrm>
            <a:off x="5029200" y="2286000"/>
            <a:ext cx="3171600" cy="31626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What’s the </a:t>
            </a:r>
            <a:r>
              <a:rPr lang="en-US" sz="4400" b="1" strike="noStrike" spc="-1">
                <a:solidFill>
                  <a:srgbClr val="000000"/>
                </a:solidFill>
                <a:latin typeface="Calibri"/>
              </a:rPr>
              <a:t>basis</a:t>
            </a: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 for your evaluation?</a:t>
            </a:r>
          </a:p>
        </p:txBody>
      </p:sp>
      <p:sp>
        <p:nvSpPr>
          <p:cNvPr id="270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Use domain knowledge to spell out what is better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φ</a:t>
            </a:r>
            <a:r>
              <a:rPr lang="en-US" sz="3200" b="0" strike="noStrike" spc="-1" baseline="-25000">
                <a:solidFill>
                  <a:srgbClr val="000000"/>
                </a:solidFill>
                <a:latin typeface="Calibri"/>
              </a:rPr>
              <a:t>1</a:t>
            </a: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(s) </a:t>
            </a:r>
            <a:r>
              <a:rPr lang="en-US" sz="3200" b="0" strike="noStrike" spc="-1">
                <a:solidFill>
                  <a:srgbClr val="000000"/>
                </a:solidFill>
                <a:latin typeface="Wingdings"/>
              </a:rPr>
              <a:t></a:t>
            </a: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 self center, opponent corner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φ</a:t>
            </a:r>
            <a:r>
              <a:rPr lang="en-US" sz="3200" b="0" strike="noStrike" spc="-1" baseline="-25000">
                <a:solidFill>
                  <a:srgbClr val="000000"/>
                </a:solidFill>
                <a:latin typeface="Calibri"/>
              </a:rPr>
              <a:t>2</a:t>
            </a: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(s) </a:t>
            </a:r>
            <a:r>
              <a:rPr lang="en-US" sz="3200" b="0" strike="noStrike" spc="-1">
                <a:solidFill>
                  <a:srgbClr val="000000"/>
                </a:solidFill>
                <a:latin typeface="Wingdings"/>
              </a:rPr>
              <a:t></a:t>
            </a: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 opponent corner, self center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φ</a:t>
            </a:r>
            <a:r>
              <a:rPr lang="en-US" sz="3200" b="0" strike="noStrike" spc="-1" baseline="-25000">
                <a:solidFill>
                  <a:srgbClr val="000000"/>
                </a:solidFill>
                <a:latin typeface="Calibri"/>
              </a:rPr>
              <a:t>3</a:t>
            </a: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(s) </a:t>
            </a:r>
            <a:r>
              <a:rPr lang="en-US" sz="3200" b="0" strike="noStrike" spc="-1">
                <a:solidFill>
                  <a:srgbClr val="000000"/>
                </a:solidFill>
                <a:latin typeface="Wingdings"/>
              </a:rPr>
              <a:t></a:t>
            </a: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 self fork, opponent center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φ</a:t>
            </a:r>
            <a:r>
              <a:rPr lang="en-US" sz="3200" b="0" strike="noStrike" spc="-1" baseline="-25000">
                <a:solidFill>
                  <a:srgbClr val="000000"/>
                </a:solidFill>
                <a:latin typeface="Calibri"/>
              </a:rPr>
              <a:t>4</a:t>
            </a: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(s) </a:t>
            </a:r>
            <a:r>
              <a:rPr lang="en-US" sz="3200" b="0" strike="noStrike" spc="-1">
                <a:solidFill>
                  <a:srgbClr val="000000"/>
                </a:solidFill>
                <a:latin typeface="Wingdings"/>
              </a:rPr>
              <a:t></a:t>
            </a: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 opponent fork, self center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 … as many as you can think of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These are </a:t>
            </a:r>
            <a:r>
              <a:rPr lang="en-US" sz="3200" b="0" i="1" strike="noStrike" spc="-1">
                <a:solidFill>
                  <a:srgbClr val="000000"/>
                </a:solidFill>
                <a:latin typeface="Calibri"/>
              </a:rPr>
              <a:t>basis </a:t>
            </a: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functions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Value function approximation</a:t>
            </a:r>
          </a:p>
        </p:txBody>
      </p:sp>
      <p:sp>
        <p:nvSpPr>
          <p:cNvPr id="27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RL methods have traditionally approximated the state value function using linear basis functions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1" strike="noStrike" spc="-1">
                <a:solidFill>
                  <a:srgbClr val="000000"/>
                </a:solidFill>
                <a:latin typeface="Calibri"/>
              </a:rPr>
              <a:t>w</a:t>
            </a: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 is a k valued parameter vector, where k is the number of features that are part of the function φ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Implicit assumption: all features contribute independently to evaluation</a:t>
            </a:r>
          </a:p>
          <a:p>
            <a:pPr marL="743040" indent="-285480">
              <a:lnSpc>
                <a:spcPct val="100000"/>
              </a:lnSpc>
              <a:spcBef>
                <a:spcPts val="561"/>
              </a:spcBef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73" name="Picture 4"/>
          <p:cNvPicPr/>
          <p:nvPr/>
        </p:nvPicPr>
        <p:blipFill>
          <a:blip r:embed="rId2"/>
          <a:stretch/>
        </p:blipFill>
        <p:spPr>
          <a:xfrm>
            <a:off x="2286000" y="3200400"/>
            <a:ext cx="3962160" cy="4381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Function approximation in Q-learning</a:t>
            </a:r>
          </a:p>
        </p:txBody>
      </p:sp>
      <p:sp>
        <p:nvSpPr>
          <p:cNvPr id="27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Approximate the Q table with linear basis functions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Update the weights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Where δ is the TD term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76" name="Picture 2"/>
          <p:cNvPicPr/>
          <p:nvPr/>
        </p:nvPicPr>
        <p:blipFill>
          <a:blip r:embed="rId2"/>
          <a:stretch/>
        </p:blipFill>
        <p:spPr>
          <a:xfrm>
            <a:off x="2666880" y="2438280"/>
            <a:ext cx="2971440" cy="874800"/>
          </a:xfrm>
          <a:prstGeom prst="rect">
            <a:avLst/>
          </a:prstGeom>
          <a:ln>
            <a:noFill/>
          </a:ln>
        </p:spPr>
      </p:pic>
      <p:pic>
        <p:nvPicPr>
          <p:cNvPr id="277" name="Picture 4"/>
          <p:cNvPicPr/>
          <p:nvPr/>
        </p:nvPicPr>
        <p:blipFill>
          <a:blip r:embed="rId3"/>
          <a:stretch/>
        </p:blipFill>
        <p:spPr>
          <a:xfrm>
            <a:off x="2286000" y="3916080"/>
            <a:ext cx="3733560" cy="426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Non-linear approximations</a:t>
            </a:r>
          </a:p>
        </p:txBody>
      </p:sp>
      <p:sp>
        <p:nvSpPr>
          <p:cNvPr id="27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Universal approximation theorem – a neural network with even one hidden layer can approximately represent any continuous-valued function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Neural nets were always attractive for their representation generality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But were hard to train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That changed with the GPU revolution ten years ago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Announcement: research paper timelines</a:t>
            </a:r>
          </a:p>
        </p:txBody>
      </p:sp>
      <p:sp>
        <p:nvSpPr>
          <p:cNvPr id="20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77500" lnSpcReduction="200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Topic due by 1</a:t>
            </a:r>
            <a:r>
              <a:rPr lang="en-US" sz="3200" b="0" strike="noStrike" spc="-1" baseline="30000" dirty="0">
                <a:solidFill>
                  <a:srgbClr val="000000"/>
                </a:solidFill>
                <a:latin typeface="Calibri"/>
              </a:rPr>
              <a:t>st</a:t>
            </a: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 March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 dirty="0">
                <a:solidFill>
                  <a:srgbClr val="000000"/>
                </a:solidFill>
                <a:latin typeface="Calibri"/>
              </a:rPr>
              <a:t>Either reviewing literature addressing a specific question in cognitive science, or programming a previously published model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Extended abstract due by 15</a:t>
            </a:r>
            <a:r>
              <a:rPr lang="en-US" sz="3200" b="0" strike="noStrike" spc="-1" baseline="30000" dirty="0">
                <a:solidFill>
                  <a:srgbClr val="000000"/>
                </a:solidFill>
                <a:latin typeface="Calibri"/>
              </a:rPr>
              <a:t>th</a:t>
            </a: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 March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 dirty="0">
                <a:solidFill>
                  <a:srgbClr val="000000"/>
                </a:solidFill>
                <a:latin typeface="Calibri"/>
              </a:rPr>
              <a:t>400 words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 dirty="0">
                <a:solidFill>
                  <a:srgbClr val="000000"/>
                </a:solidFill>
                <a:latin typeface="Calibri"/>
              </a:rPr>
              <a:t>Describes the methods and/or the scope of the paper in detail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First draft due by 1</a:t>
            </a:r>
            <a:r>
              <a:rPr lang="en-US" sz="3200" b="0" strike="noStrike" spc="-1" baseline="30000" dirty="0">
                <a:solidFill>
                  <a:srgbClr val="000000"/>
                </a:solidFill>
                <a:latin typeface="Calibri"/>
              </a:rPr>
              <a:t>st</a:t>
            </a: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 April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 dirty="0">
                <a:solidFill>
                  <a:srgbClr val="000000"/>
                </a:solidFill>
                <a:latin typeface="Calibri"/>
              </a:rPr>
              <a:t>Should be a nearly complete version of the paper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 dirty="0">
                <a:solidFill>
                  <a:srgbClr val="000000"/>
                </a:solidFill>
                <a:latin typeface="Calibri"/>
              </a:rPr>
              <a:t>I will give comments for improvement by 10</a:t>
            </a:r>
            <a:r>
              <a:rPr lang="en-US" sz="2800" b="0" strike="noStrike" spc="-1" baseline="30000" dirty="0">
                <a:solidFill>
                  <a:srgbClr val="000000"/>
                </a:solidFill>
                <a:latin typeface="Calibri"/>
              </a:rPr>
              <a:t>th</a:t>
            </a:r>
            <a:r>
              <a:rPr lang="en-US" sz="2800" b="0" strike="noStrike" spc="-1" dirty="0">
                <a:solidFill>
                  <a:srgbClr val="000000"/>
                </a:solidFill>
                <a:latin typeface="Calibri"/>
              </a:rPr>
              <a:t> April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Final version due by 20</a:t>
            </a:r>
            <a:r>
              <a:rPr lang="en-US" sz="3200" b="0" strike="noStrike" spc="-1" baseline="30000" dirty="0">
                <a:solidFill>
                  <a:srgbClr val="000000"/>
                </a:solidFill>
                <a:latin typeface="Calibri"/>
              </a:rPr>
              <a:t>th</a:t>
            </a: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 April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 dirty="0">
                <a:solidFill>
                  <a:srgbClr val="000000"/>
                </a:solidFill>
                <a:latin typeface="Calibri"/>
              </a:rPr>
              <a:t>Incorporating my comments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Submit via email, with [CS786 paper] in subject 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TextShape 1"/>
          <p:cNvSpPr txBox="1"/>
          <p:nvPr/>
        </p:nvSpPr>
        <p:spPr>
          <a:xfrm>
            <a:off x="722160" y="4406760"/>
            <a:ext cx="7772040" cy="13618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4000" b="1" strike="noStrike" cap="all" spc="-1">
                <a:solidFill>
                  <a:srgbClr val="000000"/>
                </a:solidFill>
                <a:latin typeface="Calibri"/>
              </a:rPr>
              <a:t>Switching between habits and goals</a:t>
            </a:r>
            <a:endParaRPr lang="en-US" sz="4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1" name="TextShape 2"/>
          <p:cNvSpPr txBox="1"/>
          <p:nvPr/>
        </p:nvSpPr>
        <p:spPr>
          <a:xfrm>
            <a:off x="722160" y="2906640"/>
            <a:ext cx="7772040" cy="149976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2000" spc="-1" dirty="0">
                <a:solidFill>
                  <a:srgbClr val="8B8B8B"/>
                </a:solidFill>
                <a:latin typeface="Calibri"/>
              </a:rPr>
              <a:t>Open RL problems</a:t>
            </a:r>
            <a:endParaRPr lang="en-US" sz="20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Big ticket application</a:t>
            </a:r>
          </a:p>
        </p:txBody>
      </p:sp>
      <p:sp>
        <p:nvSpPr>
          <p:cNvPr id="23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How to practically shift behavior from habitual to goal-directed in the digital space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Vice versa is understood pretty well by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Social media designers</a:t>
            </a:r>
          </a:p>
          <a:p>
            <a:pPr marL="1143000" indent="-228240">
              <a:lnSpc>
                <a:spcPct val="100000"/>
              </a:lnSpc>
              <a:spcBef>
                <a:spcPts val="479"/>
              </a:spcBef>
            </a:pPr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34" name="Picture 2"/>
          <p:cNvPicPr/>
          <p:nvPr/>
        </p:nvPicPr>
        <p:blipFill>
          <a:blip r:embed="rId2"/>
          <a:stretch/>
        </p:blipFill>
        <p:spPr>
          <a:xfrm>
            <a:off x="4756320" y="4009320"/>
            <a:ext cx="4075920" cy="2719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The social media habituation cycle</a:t>
            </a:r>
          </a:p>
        </p:txBody>
      </p:sp>
      <p:pic>
        <p:nvPicPr>
          <p:cNvPr id="236" name="Picture 4"/>
          <p:cNvPicPr/>
          <p:nvPr/>
        </p:nvPicPr>
        <p:blipFill>
          <a:blip r:embed="rId2"/>
          <a:stretch/>
        </p:blipFill>
        <p:spPr>
          <a:xfrm>
            <a:off x="5638680" y="1600200"/>
            <a:ext cx="2571480" cy="1447560"/>
          </a:xfrm>
          <a:prstGeom prst="rect">
            <a:avLst/>
          </a:prstGeom>
          <a:ln>
            <a:noFill/>
          </a:ln>
        </p:spPr>
      </p:pic>
      <p:sp>
        <p:nvSpPr>
          <p:cNvPr id="237" name="CustomShape 2"/>
          <p:cNvSpPr/>
          <p:nvPr/>
        </p:nvSpPr>
        <p:spPr>
          <a:xfrm>
            <a:off x="6705720" y="3048120"/>
            <a:ext cx="761760" cy="63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State</a:t>
            </a:r>
            <a:endParaRPr lang="en-IN" sz="1800" b="0" strike="noStrike" spc="-1">
              <a:latin typeface="Arial"/>
            </a:endParaRPr>
          </a:p>
        </p:txBody>
      </p:sp>
      <p:pic>
        <p:nvPicPr>
          <p:cNvPr id="238" name="Picture 2"/>
          <p:cNvPicPr/>
          <p:nvPr/>
        </p:nvPicPr>
        <p:blipFill>
          <a:blip r:embed="rId3"/>
          <a:stretch/>
        </p:blipFill>
        <p:spPr>
          <a:xfrm>
            <a:off x="685800" y="1431720"/>
            <a:ext cx="2437920" cy="1616040"/>
          </a:xfrm>
          <a:prstGeom prst="rect">
            <a:avLst/>
          </a:prstGeom>
          <a:ln>
            <a:noFill/>
          </a:ln>
        </p:spPr>
      </p:pic>
      <p:sp>
        <p:nvSpPr>
          <p:cNvPr id="239" name="CustomShape 3"/>
          <p:cNvSpPr/>
          <p:nvPr/>
        </p:nvSpPr>
        <p:spPr>
          <a:xfrm>
            <a:off x="1447920" y="2971800"/>
            <a:ext cx="914040" cy="63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Reward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240" name="CustomShape 4"/>
          <p:cNvSpPr/>
          <p:nvPr/>
        </p:nvSpPr>
        <p:spPr>
          <a:xfrm>
            <a:off x="3429000" y="2133720"/>
            <a:ext cx="16761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1" name="CustomShape 5"/>
          <p:cNvSpPr/>
          <p:nvPr/>
        </p:nvSpPr>
        <p:spPr>
          <a:xfrm flipH="1">
            <a:off x="5409360" y="3581280"/>
            <a:ext cx="990360" cy="1218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242" name="Picture 4"/>
          <p:cNvPicPr/>
          <p:nvPr/>
        </p:nvPicPr>
        <p:blipFill>
          <a:blip r:embed="rId4"/>
          <a:stretch/>
        </p:blipFill>
        <p:spPr>
          <a:xfrm>
            <a:off x="3489840" y="4038480"/>
            <a:ext cx="1462680" cy="2209320"/>
          </a:xfrm>
          <a:prstGeom prst="rect">
            <a:avLst/>
          </a:prstGeom>
          <a:ln>
            <a:noFill/>
          </a:ln>
        </p:spPr>
      </p:pic>
      <p:sp>
        <p:nvSpPr>
          <p:cNvPr id="243" name="CustomShape 6"/>
          <p:cNvSpPr/>
          <p:nvPr/>
        </p:nvSpPr>
        <p:spPr>
          <a:xfrm flipH="1" flipV="1">
            <a:off x="2208960" y="3581280"/>
            <a:ext cx="990360" cy="1218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Designed based on cognitive psychology principles</a:t>
            </a:r>
          </a:p>
        </p:txBody>
      </p:sp>
      <p:pic>
        <p:nvPicPr>
          <p:cNvPr id="245" name="Picture 2"/>
          <p:cNvPicPr/>
          <p:nvPr/>
        </p:nvPicPr>
        <p:blipFill>
          <a:blip r:embed="rId2"/>
          <a:stretch/>
        </p:blipFill>
        <p:spPr>
          <a:xfrm>
            <a:off x="1371600" y="2057400"/>
            <a:ext cx="5562360" cy="4235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Competing claims</a:t>
            </a:r>
          </a:p>
        </p:txBody>
      </p:sp>
      <p:pic>
        <p:nvPicPr>
          <p:cNvPr id="247" name="Picture 2"/>
          <p:cNvPicPr/>
          <p:nvPr/>
        </p:nvPicPr>
        <p:blipFill>
          <a:blip r:embed="rId2"/>
          <a:stretch/>
        </p:blipFill>
        <p:spPr>
          <a:xfrm>
            <a:off x="457200" y="2409840"/>
            <a:ext cx="3902040" cy="2466720"/>
          </a:xfrm>
          <a:prstGeom prst="rect">
            <a:avLst/>
          </a:prstGeom>
          <a:ln>
            <a:noFill/>
          </a:ln>
        </p:spPr>
      </p:pic>
      <p:pic>
        <p:nvPicPr>
          <p:cNvPr id="248" name="Picture 4"/>
          <p:cNvPicPr/>
          <p:nvPr/>
        </p:nvPicPr>
        <p:blipFill>
          <a:blip r:embed="rId3"/>
          <a:stretch/>
        </p:blipFill>
        <p:spPr>
          <a:xfrm>
            <a:off x="4724280" y="2438280"/>
            <a:ext cx="3990960" cy="2390400"/>
          </a:xfrm>
          <a:prstGeom prst="rect">
            <a:avLst/>
          </a:prstGeom>
          <a:ln>
            <a:noFill/>
          </a:ln>
        </p:spPr>
      </p:pic>
      <p:sp>
        <p:nvSpPr>
          <p:cNvPr id="249" name="CustomShape 2"/>
          <p:cNvSpPr/>
          <p:nvPr/>
        </p:nvSpPr>
        <p:spPr>
          <a:xfrm>
            <a:off x="4724280" y="5486400"/>
            <a:ext cx="4190760" cy="63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i="1" strike="noStrike" spc="-1">
                <a:solidFill>
                  <a:srgbClr val="000000"/>
                </a:solidFill>
                <a:latin typeface="Calibri"/>
              </a:rPr>
              <a:t>(Twenge, Joiner, Rogers &amp; Martin, 2017)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250" name="CustomShape 3"/>
          <p:cNvSpPr/>
          <p:nvPr/>
        </p:nvSpPr>
        <p:spPr>
          <a:xfrm>
            <a:off x="380880" y="5117040"/>
            <a:ext cx="6705360" cy="63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https://journals.sagepub.com/doi/full/10.1177/2167702617723376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251" name="CustomShape 4"/>
          <p:cNvSpPr/>
          <p:nvPr/>
        </p:nvSpPr>
        <p:spPr>
          <a:xfrm>
            <a:off x="609480" y="1840320"/>
            <a:ext cx="78483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First World kids are miserable!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252" name="CustomShape 5"/>
          <p:cNvSpPr/>
          <p:nvPr/>
        </p:nvSpPr>
        <p:spPr>
          <a:xfrm>
            <a:off x="609480" y="5791320"/>
            <a:ext cx="33523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Not true!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253" name="CustomShape 6"/>
          <p:cNvSpPr/>
          <p:nvPr/>
        </p:nvSpPr>
        <p:spPr>
          <a:xfrm>
            <a:off x="304920" y="6211800"/>
            <a:ext cx="5257440" cy="63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https://www.nature.com/articles/s41562-018-0506-1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254" name="CustomShape 7"/>
          <p:cNvSpPr/>
          <p:nvPr/>
        </p:nvSpPr>
        <p:spPr>
          <a:xfrm>
            <a:off x="5943600" y="6400800"/>
            <a:ext cx="2666520" cy="63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i="1" strike="noStrike" spc="-1">
                <a:solidFill>
                  <a:srgbClr val="000000"/>
                </a:solidFill>
                <a:latin typeface="Calibri"/>
              </a:rPr>
              <a:t>(Orben &amp; Przybylski, 2019)</a:t>
            </a:r>
            <a:endParaRPr lang="en-IN" sz="1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7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0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3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6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21" dur="500"/>
                                        <p:tgtEl>
                                          <p:spTgt spid="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24" dur="500"/>
                                        <p:tgtEl>
                                          <p:spTgt spid="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27" dur="500"/>
                                        <p:tgtEl>
                                          <p:spTgt spid="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Big ticket application</a:t>
            </a:r>
          </a:p>
        </p:txBody>
      </p:sp>
      <p:sp>
        <p:nvSpPr>
          <p:cNvPr id="25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How to change computer interfaces from promoting habitual to thoughtful engagement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Depends on being able to measure habitual vs thoughtful behavior online</a:t>
            </a:r>
          </a:p>
        </p:txBody>
      </p:sp>
      <p:pic>
        <p:nvPicPr>
          <p:cNvPr id="257" name="Picture 4"/>
          <p:cNvPicPr/>
          <p:nvPr/>
        </p:nvPicPr>
        <p:blipFill>
          <a:blip r:embed="rId2"/>
          <a:stretch/>
        </p:blipFill>
        <p:spPr>
          <a:xfrm>
            <a:off x="304920" y="4191120"/>
            <a:ext cx="3228840" cy="1817640"/>
          </a:xfrm>
          <a:prstGeom prst="rect">
            <a:avLst/>
          </a:prstGeom>
          <a:ln>
            <a:noFill/>
          </a:ln>
        </p:spPr>
      </p:pic>
      <p:pic>
        <p:nvPicPr>
          <p:cNvPr id="258" name="Picture 2"/>
          <p:cNvPicPr/>
          <p:nvPr/>
        </p:nvPicPr>
        <p:blipFill>
          <a:blip r:embed="rId3"/>
          <a:stretch/>
        </p:blipFill>
        <p:spPr>
          <a:xfrm>
            <a:off x="5472000" y="4042080"/>
            <a:ext cx="3235680" cy="2509920"/>
          </a:xfrm>
          <a:prstGeom prst="rect">
            <a:avLst/>
          </a:prstGeom>
          <a:ln w="9360">
            <a:noFill/>
          </a:ln>
        </p:spPr>
      </p:pic>
      <p:sp>
        <p:nvSpPr>
          <p:cNvPr id="259" name="CustomShape 3"/>
          <p:cNvSpPr/>
          <p:nvPr/>
        </p:nvSpPr>
        <p:spPr>
          <a:xfrm>
            <a:off x="2539080" y="6129720"/>
            <a:ext cx="3580920" cy="63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i="1" strike="noStrike" spc="-1">
                <a:solidFill>
                  <a:srgbClr val="000000"/>
                </a:solidFill>
                <a:latin typeface="Calibri"/>
              </a:rPr>
              <a:t>Bharadwaj &amp; Srivastava (2019)</a:t>
            </a:r>
            <a:endParaRPr lang="en-IN" sz="1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TextShape 1"/>
          <p:cNvSpPr txBox="1"/>
          <p:nvPr/>
        </p:nvSpPr>
        <p:spPr>
          <a:xfrm>
            <a:off x="722160" y="4406760"/>
            <a:ext cx="7772040" cy="13618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4000" b="1" strike="noStrike" cap="all" spc="-1">
                <a:solidFill>
                  <a:srgbClr val="000000"/>
                </a:solidFill>
                <a:latin typeface="Calibri"/>
              </a:rPr>
              <a:t>Designing better state spaces</a:t>
            </a:r>
            <a:endParaRPr lang="en-US" sz="4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1" name="TextShape 2"/>
          <p:cNvSpPr txBox="1"/>
          <p:nvPr/>
        </p:nvSpPr>
        <p:spPr>
          <a:xfrm>
            <a:off x="722160" y="2906640"/>
            <a:ext cx="7772040" cy="149976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2000" b="0" strike="noStrike" spc="-1" dirty="0">
                <a:solidFill>
                  <a:srgbClr val="8B8B8B"/>
                </a:solidFill>
                <a:latin typeface="Calibri"/>
              </a:rPr>
              <a:t>Open RL problems</a:t>
            </a:r>
            <a:endParaRPr lang="en-US" sz="20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</TotalTime>
  <Words>486</Words>
  <Application>Microsoft Office PowerPoint</Application>
  <PresentationFormat>On-screen Show (4:3)</PresentationFormat>
  <Paragraphs>81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Calibri</vt:lpstr>
      <vt:lpstr>Symbol</vt:lpstr>
      <vt:lpstr>Times New Roman</vt:lpstr>
      <vt:lpstr>Wingdings</vt:lpstr>
      <vt:lpstr>Office Theme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problems in RL</dc:title>
  <dc:subject/>
  <dc:creator>nisheeth</dc:creator>
  <dc:description/>
  <cp:lastModifiedBy>Nisheeth Srivastava</cp:lastModifiedBy>
  <cp:revision>4</cp:revision>
  <dcterms:created xsi:type="dcterms:W3CDTF">2021-03-09T09:23:12Z</dcterms:created>
  <dcterms:modified xsi:type="dcterms:W3CDTF">2022-02-08T03:25:57Z</dcterms:modified>
  <dc:language>en-IN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On-screen Show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35</vt:i4>
  </property>
</Properties>
</file>