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73" r:id="rId6"/>
    <p:sldId id="263" r:id="rId7"/>
    <p:sldId id="264" r:id="rId8"/>
    <p:sldId id="257" r:id="rId9"/>
    <p:sldId id="274" r:id="rId10"/>
    <p:sldId id="258" r:id="rId11"/>
    <p:sldId id="259" r:id="rId12"/>
    <p:sldId id="266" r:id="rId13"/>
    <p:sldId id="265" r:id="rId14"/>
    <p:sldId id="269" r:id="rId15"/>
    <p:sldId id="270" r:id="rId16"/>
    <p:sldId id="271" r:id="rId17"/>
    <p:sldId id="272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0FF-8B7A-4B7E-B931-0CC1BAE91600}" type="datetimeFigureOut">
              <a:rPr lang="en-GB" smtClean="0"/>
              <a:pPr/>
              <a:t>03/02/2022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E153-75EA-453D-BE40-FEB6BEDEFC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0FF-8B7A-4B7E-B931-0CC1BAE91600}" type="datetimeFigureOut">
              <a:rPr lang="en-GB" smtClean="0"/>
              <a:pPr/>
              <a:t>03/02/2022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E153-75EA-453D-BE40-FEB6BEDEFC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0FF-8B7A-4B7E-B931-0CC1BAE91600}" type="datetimeFigureOut">
              <a:rPr lang="en-GB" smtClean="0"/>
              <a:pPr/>
              <a:t>03/02/2022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E153-75EA-453D-BE40-FEB6BEDEFC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0FF-8B7A-4B7E-B931-0CC1BAE91600}" type="datetimeFigureOut">
              <a:rPr lang="en-GB" smtClean="0"/>
              <a:pPr/>
              <a:t>03/02/2022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E153-75EA-453D-BE40-FEB6BEDEFC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0FF-8B7A-4B7E-B931-0CC1BAE91600}" type="datetimeFigureOut">
              <a:rPr lang="en-GB" smtClean="0"/>
              <a:pPr/>
              <a:t>03/02/2022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E153-75EA-453D-BE40-FEB6BEDEFC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0FF-8B7A-4B7E-B931-0CC1BAE91600}" type="datetimeFigureOut">
              <a:rPr lang="en-GB" smtClean="0"/>
              <a:pPr/>
              <a:t>03/02/2022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E153-75EA-453D-BE40-FEB6BEDEFC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0FF-8B7A-4B7E-B931-0CC1BAE91600}" type="datetimeFigureOut">
              <a:rPr lang="en-GB" smtClean="0"/>
              <a:pPr/>
              <a:t>03/02/2022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E153-75EA-453D-BE40-FEB6BEDEFC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0FF-8B7A-4B7E-B931-0CC1BAE91600}" type="datetimeFigureOut">
              <a:rPr lang="en-GB" smtClean="0"/>
              <a:pPr/>
              <a:t>03/02/2022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E153-75EA-453D-BE40-FEB6BEDEFC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0FF-8B7A-4B7E-B931-0CC1BAE91600}" type="datetimeFigureOut">
              <a:rPr lang="en-GB" smtClean="0"/>
              <a:pPr/>
              <a:t>03/02/2022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E153-75EA-453D-BE40-FEB6BEDEFC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0FF-8B7A-4B7E-B931-0CC1BAE91600}" type="datetimeFigureOut">
              <a:rPr lang="en-GB" smtClean="0"/>
              <a:pPr/>
              <a:t>03/02/2022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E153-75EA-453D-BE40-FEB6BEDEFC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0FF-8B7A-4B7E-B931-0CC1BAE91600}" type="datetimeFigureOut">
              <a:rPr lang="en-GB" smtClean="0"/>
              <a:pPr/>
              <a:t>03/02/2022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E153-75EA-453D-BE40-FEB6BEDEFC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800FF-8B7A-4B7E-B931-0CC1BAE91600}" type="datetimeFigureOut">
              <a:rPr lang="en-GB" smtClean="0"/>
              <a:pPr/>
              <a:t>03/02/2022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8E153-75EA-453D-BE40-FEB6BEDEFC9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World models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CS786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Feb 2022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contemporary experiment</a:t>
            </a:r>
            <a:endParaRPr lang="en-GB" dirty="0"/>
          </a:p>
        </p:txBody>
      </p:sp>
      <p:pic>
        <p:nvPicPr>
          <p:cNvPr id="21508" name="Picture 4" descr="An external file that holds a picture, illustration, etc.&#10;Object name is nihms280176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52600"/>
            <a:ext cx="7910082" cy="37978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7200" y="58674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The Daw task (Daw et al, 2011) is a two-stage Markov decision task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Differentiates model-based and model-free RL accounts empirically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Predictions meet data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4999037"/>
            <a:ext cx="8229600" cy="1249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Behavior appears to be a mix of both strategies</a:t>
            </a:r>
          </a:p>
          <a:p>
            <a:r>
              <a:rPr lang="en-US" dirty="0" smtClean="0"/>
              <a:t>What does this mean?</a:t>
            </a:r>
          </a:p>
          <a:p>
            <a:r>
              <a:rPr lang="en-US" dirty="0" smtClean="0"/>
              <a:t>Active area of research</a:t>
            </a:r>
            <a:endParaRPr lang="en-GB" dirty="0"/>
          </a:p>
        </p:txBody>
      </p:sp>
      <p:pic>
        <p:nvPicPr>
          <p:cNvPr id="28676" name="Picture 4" descr="An external file that holds a picture, illustration, etc.&#10;Object name is nihms280176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09800"/>
            <a:ext cx="7620000" cy="2562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hunches</a:t>
            </a:r>
            <a:endParaRPr lang="en-GB" dirty="0"/>
          </a:p>
        </p:txBody>
      </p:sp>
      <p:pic>
        <p:nvPicPr>
          <p:cNvPr id="22530" name="Picture 2" descr="Image result for holland 2004 deval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209800"/>
            <a:ext cx="3581400" cy="284238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562600" y="5029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Moderate training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086600" y="5029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Extensive training</a:t>
            </a:r>
            <a:endParaRPr lang="en-GB" dirty="0"/>
          </a:p>
        </p:txBody>
      </p:sp>
      <p:pic>
        <p:nvPicPr>
          <p:cNvPr id="22532" name="Picture 4" descr="Image result for rat cheese devalu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600200"/>
            <a:ext cx="2971800" cy="43148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419600" y="6107668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(Holland, 2004; Kilcross &amp; Coutureau, 2003)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consensus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moderately trained tasks, people behave as if they are using model-based RL</a:t>
            </a:r>
          </a:p>
          <a:p>
            <a:r>
              <a:rPr lang="en-US" dirty="0" smtClean="0"/>
              <a:t>In highly trained tasks, people behave as if they are using model-free RL</a:t>
            </a:r>
          </a:p>
          <a:p>
            <a:r>
              <a:rPr lang="en-US" dirty="0" smtClean="0"/>
              <a:t>Nuance:</a:t>
            </a:r>
          </a:p>
          <a:p>
            <a:pPr lvl="1"/>
            <a:r>
              <a:rPr lang="en-US" dirty="0" smtClean="0"/>
              <a:t>Repetitive training on a small set of examples favors model-free strategies</a:t>
            </a:r>
          </a:p>
          <a:p>
            <a:pPr lvl="1"/>
            <a:r>
              <a:rPr lang="en-US" dirty="0" smtClean="0"/>
              <a:t>Limited training on a larger set of examples favors model-based strategies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6172200"/>
            <a:ext cx="3276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(Fulvio, Green &amp; Schrater, 2014)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ticket application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practically shift behavior from habitual to goal-directed in the digital space</a:t>
            </a:r>
          </a:p>
          <a:p>
            <a:pPr lvl="1"/>
            <a:r>
              <a:rPr lang="en-US" dirty="0" smtClean="0"/>
              <a:t>Vice versa is understood pretty well by</a:t>
            </a:r>
          </a:p>
          <a:p>
            <a:pPr lvl="2"/>
            <a:r>
              <a:rPr lang="en-US" dirty="0" smtClean="0"/>
              <a:t>Social media designers</a:t>
            </a:r>
          </a:p>
          <a:p>
            <a:pPr lvl="2">
              <a:buNone/>
            </a:pPr>
            <a:endParaRPr lang="en-GB" dirty="0"/>
          </a:p>
        </p:txBody>
      </p:sp>
      <p:pic>
        <p:nvPicPr>
          <p:cNvPr id="25602" name="Picture 2" descr="Image result for habits vs goa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757422"/>
            <a:ext cx="4076455" cy="2719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social media habituation cycle</a:t>
            </a:r>
            <a:endParaRPr lang="en-GB" dirty="0"/>
          </a:p>
        </p:txBody>
      </p:sp>
      <p:pic>
        <p:nvPicPr>
          <p:cNvPr id="4" name="Picture 4" descr="Image result for dopamine social m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600200"/>
            <a:ext cx="2571940" cy="1447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705600" y="3048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</a:t>
            </a:r>
            <a:endParaRPr lang="en-GB" dirty="0"/>
          </a:p>
        </p:txBody>
      </p:sp>
      <p:pic>
        <p:nvPicPr>
          <p:cNvPr id="27650" name="Picture 2" descr="Image result for social media reactio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431689"/>
            <a:ext cx="2438400" cy="161631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47800" y="2971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Reward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29000" y="2133600"/>
            <a:ext cx="16764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410200" y="3581400"/>
            <a:ext cx="9906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652" name="Picture 4" descr="Image result for social media action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89835" y="4038600"/>
            <a:ext cx="1463165" cy="2209800"/>
          </a:xfrm>
          <a:prstGeom prst="rect">
            <a:avLst/>
          </a:prstGeom>
          <a:noFill/>
        </p:spPr>
      </p:pic>
      <p:cxnSp>
        <p:nvCxnSpPr>
          <p:cNvPr id="15" name="Straight Arrow Connector 14"/>
          <p:cNvCxnSpPr/>
          <p:nvPr/>
        </p:nvCxnSpPr>
        <p:spPr>
          <a:xfrm flipH="1" flipV="1">
            <a:off x="2209800" y="3581400"/>
            <a:ext cx="9906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Designed based on cognitive psychology principles</a:t>
            </a:r>
            <a:endParaRPr lang="en-GB" dirty="0"/>
          </a:p>
        </p:txBody>
      </p:sp>
      <p:pic>
        <p:nvPicPr>
          <p:cNvPr id="28674" name="Picture 2" descr="Image result for social media cr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057400"/>
            <a:ext cx="5562600" cy="4235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Competing claims</a:t>
            </a:r>
            <a:endParaRPr lang="en-GB" dirty="0"/>
          </a:p>
        </p:txBody>
      </p:sp>
      <p:pic>
        <p:nvPicPr>
          <p:cNvPr id="29698" name="Picture 2" descr="&#10;                        figure&#10;                   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09825"/>
            <a:ext cx="3902455" cy="2466975"/>
          </a:xfrm>
          <a:prstGeom prst="rect">
            <a:avLst/>
          </a:prstGeom>
          <a:noFill/>
        </p:spPr>
      </p:pic>
      <p:pic>
        <p:nvPicPr>
          <p:cNvPr id="29700" name="Picture 4" descr="&#10;                        figure&#10;                   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399" y="2438400"/>
            <a:ext cx="3991427" cy="239077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724400" y="54864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(</a:t>
            </a:r>
            <a:r>
              <a:rPr lang="en-US" i="1" dirty="0" err="1" smtClean="0"/>
              <a:t>Twenge</a:t>
            </a:r>
            <a:r>
              <a:rPr lang="en-US" i="1" dirty="0" smtClean="0"/>
              <a:t>, Joiner, Rogers &amp; Martin, 2017)</a:t>
            </a:r>
            <a:endParaRPr lang="en-GB" i="1" dirty="0"/>
          </a:p>
        </p:txBody>
      </p:sp>
      <p:sp>
        <p:nvSpPr>
          <p:cNvPr id="9" name="Rectangle 8"/>
          <p:cNvSpPr/>
          <p:nvPr/>
        </p:nvSpPr>
        <p:spPr>
          <a:xfrm>
            <a:off x="381000" y="5117068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https://journals.sagepub.com/doi/full/10.1177/2167702617723376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1840468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World kids are miserable!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5791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true!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04800" y="6211669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https://www.nature.com/articles/s41562-018-0506-1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6400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(Orben &amp; Przybylski, 2019)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build="allAtOnce"/>
      <p:bldP spid="12" grpId="0" build="allAtOnce"/>
      <p:bldP spid="13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ticket application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change computer interfaces from promoting habitual to thoughtful engagement</a:t>
            </a:r>
          </a:p>
          <a:p>
            <a:r>
              <a:rPr lang="en-US" dirty="0" smtClean="0"/>
              <a:t>Depends on being able to measure habitual vs thoughtful behavior online</a:t>
            </a:r>
            <a:endParaRPr lang="en-GB" dirty="0"/>
          </a:p>
        </p:txBody>
      </p:sp>
      <p:pic>
        <p:nvPicPr>
          <p:cNvPr id="24580" name="Picture 4" descr="Image result for dopamine social m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191000"/>
            <a:ext cx="3229336" cy="1817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analysis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3048000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Computational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is the problem?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Algorithmic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</a:t>
                      </a:r>
                      <a:r>
                        <a:rPr lang="en-US" baseline="0" dirty="0" smtClean="0"/>
                        <a:t> is the problem solved?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 this is done by networks of neurons?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RL in the brain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What is the problem?</a:t>
            </a:r>
          </a:p>
          <a:p>
            <a:pPr lvl="1"/>
            <a:r>
              <a:rPr lang="en-US" dirty="0" smtClean="0"/>
              <a:t>Reinforcement </a:t>
            </a:r>
            <a:r>
              <a:rPr lang="en-US" dirty="0" smtClean="0">
                <a:sym typeface="Wingdings" pitchFamily="2" charset="2"/>
              </a:rPr>
              <a:t> learning</a:t>
            </a:r>
            <a:r>
              <a:rPr lang="en-US" dirty="0" smtClean="0"/>
              <a:t> preferences for actions that lead to desirable outcomes</a:t>
            </a:r>
          </a:p>
          <a:p>
            <a:r>
              <a:rPr lang="en-US" dirty="0" smtClean="0"/>
              <a:t>How is it solved?</a:t>
            </a:r>
          </a:p>
          <a:p>
            <a:pPr lvl="1"/>
            <a:r>
              <a:rPr lang="en-US" dirty="0" smtClean="0"/>
              <a:t>MDPs provide a general mathematical structure for solving decision problems under uncertainty</a:t>
            </a:r>
          </a:p>
          <a:p>
            <a:pPr lvl="1"/>
            <a:r>
              <a:rPr lang="en-US" dirty="0" smtClean="0"/>
              <a:t>RL was developed as a set of online learning algorithms to solve MDPs</a:t>
            </a:r>
          </a:p>
          <a:p>
            <a:pPr lvl="1"/>
            <a:r>
              <a:rPr lang="en-US" dirty="0" smtClean="0"/>
              <a:t>A critical component of model-free RL algorithms is the temporal difference signal</a:t>
            </a:r>
          </a:p>
          <a:p>
            <a:pPr lvl="1"/>
            <a:r>
              <a:rPr lang="en-US" dirty="0" smtClean="0"/>
              <a:t>Hypothesis: brain is implementing model-free RL?</a:t>
            </a:r>
          </a:p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Spiking rates of dopaminergic neurons in the basal ganglia and ventral striatum behave as if they are encoding this TD signal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Model-free learning</a:t>
            </a:r>
          </a:p>
          <a:p>
            <a:pPr lvl="1"/>
            <a:r>
              <a:rPr lang="en-US" dirty="0" smtClean="0"/>
              <a:t>Learn the mapping from action sequences to rewarding outcomes</a:t>
            </a:r>
          </a:p>
          <a:p>
            <a:pPr lvl="1"/>
            <a:r>
              <a:rPr lang="en-US" dirty="0" smtClean="0"/>
              <a:t>Don’t care about the physics of the world that lead to different outcomes</a:t>
            </a:r>
          </a:p>
          <a:p>
            <a:pPr lvl="1"/>
            <a:r>
              <a:rPr lang="en-US" dirty="0" smtClean="0"/>
              <a:t>Is this a realistic model of how human and non-human animals learn?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maps of the world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maps in rats and men</a:t>
            </a:r>
            <a:endParaRPr lang="en-GB" dirty="0"/>
          </a:p>
        </p:txBody>
      </p:sp>
      <p:pic>
        <p:nvPicPr>
          <p:cNvPr id="1026" name="Picture 2" descr="Image of two mazes, one shaped like a hook (left), the other like a sunburst (right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68767"/>
            <a:ext cx="6858000" cy="4603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Rats learned a spatial model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Rats behave as if they had some sense of p(</a:t>
            </a:r>
            <a:r>
              <a:rPr lang="en-US" dirty="0" err="1" smtClean="0"/>
              <a:t>s’|s,a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This was not explicitly trained </a:t>
            </a:r>
          </a:p>
          <a:p>
            <a:r>
              <a:rPr lang="en-US" dirty="0" smtClean="0"/>
              <a:t>Generalized from previous experience</a:t>
            </a:r>
          </a:p>
          <a:p>
            <a:r>
              <a:rPr lang="en-US" dirty="0" smtClean="0"/>
              <a:t>Corresponding paper is recommended reading</a:t>
            </a:r>
          </a:p>
          <a:p>
            <a:r>
              <a:rPr lang="en-US" dirty="0" smtClean="0"/>
              <a:t>So is Tolman’s biography</a:t>
            </a:r>
            <a:endParaRPr lang="en-GB" dirty="0"/>
          </a:p>
        </p:txBody>
      </p:sp>
      <p:pic>
        <p:nvPicPr>
          <p:cNvPr id="21506" name="Picture 2" descr="http://psychclassics.yorku.ca/Tolman/Maps/FIG1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447800"/>
            <a:ext cx="2743200" cy="48958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4800" y="64008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http://psychclassics.yorku.ca/Tolman/Maps/maps.htm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model free vs model-based debate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Model free learning </a:t>
            </a:r>
            <a:r>
              <a:rPr lang="en-US" dirty="0" smtClean="0">
                <a:sym typeface="Wingdings" pitchFamily="2" charset="2"/>
              </a:rPr>
              <a:t> learn stimulus-response mappings = habits</a:t>
            </a:r>
          </a:p>
          <a:p>
            <a:r>
              <a:rPr lang="en-US" dirty="0" smtClean="0">
                <a:sym typeface="Wingdings" pitchFamily="2" charset="2"/>
              </a:rPr>
              <a:t>What about goal-based decision-making?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Do animals not learn the physics of the world in making decisions?</a:t>
            </a:r>
          </a:p>
          <a:p>
            <a:r>
              <a:rPr lang="en-US" dirty="0" smtClean="0">
                <a:sym typeface="Wingdings" pitchFamily="2" charset="2"/>
              </a:rPr>
              <a:t>Model-based learning  learn what to do based on the way the world is currently set up = thoughtful responding?</a:t>
            </a:r>
          </a:p>
          <a:p>
            <a:r>
              <a:rPr lang="en-US" dirty="0" smtClean="0">
                <a:sym typeface="Wingdings" pitchFamily="2" charset="2"/>
              </a:rPr>
              <a:t>People have argued for two systems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Thinking fast and slow (Balleine &amp; O’Doherty, 2010)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modes of learning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6400800"/>
            <a:ext cx="5699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https://www.ncbi.nlm.nih.gov/pmc/articles/PMC4074442/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4622" y="1600200"/>
            <a:ext cx="543475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522</Words>
  <Application>Microsoft Office PowerPoint</Application>
  <PresentationFormat>On-screen Show (4:3)</PresentationFormat>
  <Paragraphs>81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World models</vt:lpstr>
      <vt:lpstr>Levels of analysis</vt:lpstr>
      <vt:lpstr>RL in the brain</vt:lpstr>
      <vt:lpstr>Implication?</vt:lpstr>
      <vt:lpstr>Learning maps of the world</vt:lpstr>
      <vt:lpstr>Cognitive maps in rats and men</vt:lpstr>
      <vt:lpstr>Rats learned a spatial model</vt:lpstr>
      <vt:lpstr>The model free vs model-based debate</vt:lpstr>
      <vt:lpstr>Multiple modes of learning</vt:lpstr>
      <vt:lpstr>A contemporary experiment</vt:lpstr>
      <vt:lpstr>Predictions meet data</vt:lpstr>
      <vt:lpstr>Some hunches</vt:lpstr>
      <vt:lpstr>Current consensus</vt:lpstr>
      <vt:lpstr>Big ticket application</vt:lpstr>
      <vt:lpstr>The social media habituation cycle</vt:lpstr>
      <vt:lpstr>Designed based on cognitive psychology principles</vt:lpstr>
      <vt:lpstr>Competing claims</vt:lpstr>
      <vt:lpstr>Big ticket application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models and basis functions</dc:title>
  <dc:creator>nisheeth</dc:creator>
  <cp:lastModifiedBy>nisheeth</cp:lastModifiedBy>
  <cp:revision>17</cp:revision>
  <dcterms:created xsi:type="dcterms:W3CDTF">2019-01-24T23:55:37Z</dcterms:created>
  <dcterms:modified xsi:type="dcterms:W3CDTF">2022-02-03T02:34:28Z</dcterms:modified>
</cp:coreProperties>
</file>