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87" r:id="rId3"/>
  </p:sldMasterIdLst>
  <p:sldIdLst>
    <p:sldId id="256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5903A039-3F9C-40AA-9E81-A16C6A99C477}" type="datetime">
              <a:rPr lang="en-IN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01-02-2022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IN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2AC857D4-75EB-400F-A87B-4D85F78174A0}" type="slidenum">
              <a:rPr lang="en-IN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7874B74A-2DC5-4A95-BFF7-BF9E3F22723F}" type="datetime">
              <a:rPr lang="en-IN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01-02-2022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IN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CE87494B-0716-4102-B035-AC66B510E230}" type="slidenum">
              <a:rPr lang="en-IN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IN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C787B703-F0DA-4CC1-8E42-AB7BBCE9F566}" type="datetime">
              <a:rPr lang="en-IN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01-02-2022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IN" sz="2400" b="0" strike="noStrike" spc="-1">
              <a:latin typeface="Times New Roman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0F68327C-9CD1-478A-87AE-6CA0061F7A28}" type="slidenum">
              <a:rPr lang="en-IN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128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video" Target="file:///D:\Dropbox\Teaching\CSE\CS786\2022\sample2.avi" TargetMode="External"/><Relationship Id="rId1" Type="http://schemas.openxmlformats.org/officeDocument/2006/relationships/video" Target="file:///D:\Dropbox\Teaching\CSE\CS786\2022\sample.avi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RL in the brain</a:t>
            </a:r>
          </a:p>
        </p:txBody>
      </p:sp>
      <p:sp>
        <p:nvSpPr>
          <p:cNvPr id="202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IN" sz="3200" b="0" strike="noStrike" spc="-1" dirty="0">
                <a:solidFill>
                  <a:srgbClr val="8B8B8B"/>
                </a:solidFill>
                <a:latin typeface="Calibri"/>
              </a:rPr>
              <a:t>CS786</a:t>
            </a:r>
            <a:endParaRPr lang="en-IN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IN" sz="3200" b="0" strike="noStrike" spc="-1" dirty="0" smtClean="0">
                <a:solidFill>
                  <a:srgbClr val="8B8B8B"/>
                </a:solidFill>
                <a:latin typeface="Calibri"/>
              </a:rPr>
              <a:t>1</a:t>
            </a:r>
            <a:r>
              <a:rPr lang="en-IN" sz="3200" b="0" strike="noStrike" spc="-1" baseline="30000" dirty="0" smtClean="0">
                <a:solidFill>
                  <a:srgbClr val="8B8B8B"/>
                </a:solidFill>
                <a:latin typeface="Calibri"/>
              </a:rPr>
              <a:t>st</a:t>
            </a:r>
            <a:r>
              <a:rPr lang="en-IN" sz="3200" b="0" strike="noStrike" spc="-1" dirty="0" smtClean="0">
                <a:solidFill>
                  <a:srgbClr val="8B8B8B"/>
                </a:solidFill>
                <a:latin typeface="Calibri"/>
              </a:rPr>
              <a:t> February 2022</a:t>
            </a:r>
            <a:endParaRPr lang="en-IN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2500"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The mechanics of physical addiction</a:t>
            </a:r>
          </a:p>
        </p:txBody>
      </p:sp>
      <p:sp>
        <p:nvSpPr>
          <p:cNvPr id="29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In the beginning, taking cocaine is associated with positive TD signal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So taking cocaine is learned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But presence of cocaine in the system prevents the TD signal from becoming negative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No matter what you do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Behavior cannot be unlearned!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Reward insensitivity</a:t>
            </a:r>
          </a:p>
        </p:txBody>
      </p:sp>
      <p:sp>
        <p:nvSpPr>
          <p:cNvPr id="29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Observer will become unable to tradeoff drug consumption with other rewards</a:t>
            </a:r>
          </a:p>
        </p:txBody>
      </p:sp>
      <p:pic>
        <p:nvPicPr>
          <p:cNvPr id="297" name="Picture 16"/>
          <p:cNvPicPr/>
          <p:nvPr/>
        </p:nvPicPr>
        <p:blipFill>
          <a:blip r:embed="rId2" cstate="print"/>
          <a:stretch/>
        </p:blipFill>
        <p:spPr>
          <a:xfrm>
            <a:off x="1676520" y="2743200"/>
            <a:ext cx="4571280" cy="3542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Cost insensitivity</a:t>
            </a:r>
          </a:p>
        </p:txBody>
      </p:sp>
      <p:sp>
        <p:nvSpPr>
          <p:cNvPr id="29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Observe is unable to reduce preference with increasing cost</a:t>
            </a:r>
          </a:p>
        </p:txBody>
      </p:sp>
      <p:pic>
        <p:nvPicPr>
          <p:cNvPr id="300" name="Picture 5"/>
          <p:cNvPicPr/>
          <p:nvPr/>
        </p:nvPicPr>
        <p:blipFill>
          <a:blip r:embed="rId2" cstate="print"/>
          <a:stretch/>
        </p:blipFill>
        <p:spPr>
          <a:xfrm>
            <a:off x="1676880" y="2703960"/>
            <a:ext cx="4799880" cy="3772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Cocaine addiction (a success story)</a:t>
            </a:r>
          </a:p>
        </p:txBody>
      </p:sp>
      <p:sp>
        <p:nvSpPr>
          <p:cNvPr id="30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Cocaine pharmacodynamics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Is a dopamine reuptake inhibitor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Under normal circumstances the TD signal is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When you take cocaine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743040" indent="-285480">
              <a:lnSpc>
                <a:spcPct val="100000"/>
              </a:lnSpc>
              <a:spcBef>
                <a:spcPts val="56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 </a:t>
            </a:r>
          </a:p>
        </p:txBody>
      </p:sp>
      <p:pic>
        <p:nvPicPr>
          <p:cNvPr id="303" name="Object 2"/>
          <p:cNvPicPr/>
          <p:nvPr/>
        </p:nvPicPr>
        <p:blipFill>
          <a:blip r:embed="rId2" cstate="print"/>
          <a:stretch/>
        </p:blipFill>
        <p:spPr>
          <a:xfrm>
            <a:off x="2514600" y="3276600"/>
            <a:ext cx="3199680" cy="499320"/>
          </a:xfrm>
          <a:prstGeom prst="rect">
            <a:avLst/>
          </a:prstGeom>
          <a:ln>
            <a:noFill/>
          </a:ln>
        </p:spPr>
      </p:pic>
      <p:pic>
        <p:nvPicPr>
          <p:cNvPr id="304" name="Object 5"/>
          <p:cNvPicPr/>
          <p:nvPr/>
        </p:nvPicPr>
        <p:blipFill>
          <a:blip r:embed="rId3" cstate="print"/>
          <a:stretch/>
        </p:blipFill>
        <p:spPr>
          <a:xfrm>
            <a:off x="2493120" y="4495800"/>
            <a:ext cx="4974480" cy="499320"/>
          </a:xfrm>
          <a:prstGeom prst="rect">
            <a:avLst/>
          </a:prstGeom>
          <a:ln>
            <a:noFill/>
          </a:ln>
        </p:spPr>
      </p:pic>
      <p:sp>
        <p:nvSpPr>
          <p:cNvPr id="305" name="CustomShape 3"/>
          <p:cNvSpPr/>
          <p:nvPr/>
        </p:nvSpPr>
        <p:spPr>
          <a:xfrm>
            <a:off x="4800600" y="5867280"/>
            <a:ext cx="4038120" cy="9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Addiction: a computational process gone awry </a:t>
            </a:r>
            <a:r>
              <a:rPr lang="en-IN" sz="1800" b="0" i="1" strike="noStrike" spc="-1">
                <a:solidFill>
                  <a:srgbClr val="000000"/>
                </a:solidFill>
                <a:latin typeface="Calibri"/>
              </a:rPr>
              <a:t>(Redish, 2004)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The model free vs model-based debate</a:t>
            </a:r>
          </a:p>
        </p:txBody>
      </p:sp>
      <p:sp>
        <p:nvSpPr>
          <p:cNvPr id="30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Model free 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learning 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  <a:sym typeface="Wingdings" pitchFamily="2" charset="2"/>
              </a:rPr>
              <a:t>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actions that lead to rewards become more preferable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What about goal-based decision-making?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Do animals not learn the physics of the world in making decisions?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Model-based learning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People have argued for two systems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Thinking fast and slow (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</a:rPr>
              <a:t>Balleine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 &amp;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</a:rPr>
              <a:t>O’Doherty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, 2010)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A clever experiment</a:t>
            </a:r>
          </a:p>
        </p:txBody>
      </p:sp>
      <p:pic>
        <p:nvPicPr>
          <p:cNvPr id="309" name="Picture 4"/>
          <p:cNvPicPr/>
          <p:nvPr/>
        </p:nvPicPr>
        <p:blipFill>
          <a:blip r:embed="rId2" cstate="print"/>
          <a:stretch/>
        </p:blipFill>
        <p:spPr>
          <a:xfrm>
            <a:off x="609480" y="1752480"/>
            <a:ext cx="7909560" cy="3797640"/>
          </a:xfrm>
          <a:prstGeom prst="rect">
            <a:avLst/>
          </a:prstGeom>
          <a:ln>
            <a:noFill/>
          </a:ln>
        </p:spPr>
      </p:pic>
      <p:sp>
        <p:nvSpPr>
          <p:cNvPr id="310" name="CustomShape 2"/>
          <p:cNvSpPr/>
          <p:nvPr/>
        </p:nvSpPr>
        <p:spPr>
          <a:xfrm>
            <a:off x="637200" y="5543280"/>
            <a:ext cx="7391160" cy="118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 The Daw task (Daw et al, 2011) is a two-stage Markov decision task</a:t>
            </a:r>
            <a:endParaRPr lang="en-IN" sz="1800" b="0" strike="noStrike" spc="-1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 Differentiates model-based and model-free accounts empirically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Predictions meet data</a:t>
            </a:r>
          </a:p>
        </p:txBody>
      </p:sp>
      <p:sp>
        <p:nvSpPr>
          <p:cNvPr id="312" name="TextShape 2"/>
          <p:cNvSpPr txBox="1"/>
          <p:nvPr/>
        </p:nvSpPr>
        <p:spPr>
          <a:xfrm>
            <a:off x="457200" y="4998960"/>
            <a:ext cx="8229240" cy="12488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Behavior appears to be a mix of both strategies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What does this mean?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Active area of research</a:t>
            </a:r>
          </a:p>
        </p:txBody>
      </p:sp>
      <p:pic>
        <p:nvPicPr>
          <p:cNvPr id="313" name="Picture 4"/>
          <p:cNvPicPr/>
          <p:nvPr/>
        </p:nvPicPr>
        <p:blipFill>
          <a:blip r:embed="rId2" cstate="print"/>
          <a:stretch/>
        </p:blipFill>
        <p:spPr>
          <a:xfrm>
            <a:off x="533520" y="1981200"/>
            <a:ext cx="7619760" cy="2561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Temporal difference learning</a:t>
            </a:r>
          </a:p>
        </p:txBody>
      </p:sp>
      <p:pic>
        <p:nvPicPr>
          <p:cNvPr id="268" name="Picture 2"/>
          <p:cNvPicPr/>
          <p:nvPr/>
        </p:nvPicPr>
        <p:blipFill>
          <a:blip r:embed="rId2" cstate="print"/>
          <a:stretch/>
        </p:blipFill>
        <p:spPr>
          <a:xfrm>
            <a:off x="914400" y="2269800"/>
            <a:ext cx="7467120" cy="549360"/>
          </a:xfrm>
          <a:prstGeom prst="rect">
            <a:avLst/>
          </a:prstGeom>
          <a:ln>
            <a:noFill/>
          </a:ln>
        </p:spPr>
      </p:pic>
      <p:pic>
        <p:nvPicPr>
          <p:cNvPr id="269" name="Picture 4"/>
          <p:cNvPicPr/>
          <p:nvPr/>
        </p:nvPicPr>
        <p:blipFill>
          <a:blip r:embed="rId3" cstate="print"/>
          <a:stretch/>
        </p:blipFill>
        <p:spPr>
          <a:xfrm>
            <a:off x="914400" y="3357000"/>
            <a:ext cx="7162560" cy="441360"/>
          </a:xfrm>
          <a:prstGeom prst="rect">
            <a:avLst/>
          </a:prstGeom>
          <a:ln>
            <a:noFill/>
          </a:ln>
        </p:spPr>
      </p:pic>
      <p:pic>
        <p:nvPicPr>
          <p:cNvPr id="270" name="Picture 6"/>
          <p:cNvPicPr/>
          <p:nvPr/>
        </p:nvPicPr>
        <p:blipFill>
          <a:blip r:embed="rId4" cstate="print"/>
          <a:stretch/>
        </p:blipFill>
        <p:spPr>
          <a:xfrm>
            <a:off x="914400" y="5433480"/>
            <a:ext cx="7391160" cy="374760"/>
          </a:xfrm>
          <a:prstGeom prst="rect">
            <a:avLst/>
          </a:prstGeom>
          <a:ln>
            <a:noFill/>
          </a:ln>
        </p:spPr>
      </p:pic>
      <p:sp>
        <p:nvSpPr>
          <p:cNvPr id="271" name="TextShape 2"/>
          <p:cNvSpPr txBox="1"/>
          <p:nvPr/>
        </p:nvSpPr>
        <p:spPr>
          <a:xfrm>
            <a:off x="457560" y="152856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Consider the Q-learning update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Or the SARSA update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A generic temporal difference principle can be discerned for behavioral reinforcement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The TD learning principle</a:t>
            </a:r>
          </a:p>
        </p:txBody>
      </p:sp>
      <p:sp>
        <p:nvSpPr>
          <p:cNvPr id="27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Bush Mosteller algorithm, with V as learned reinforcement value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Temporal difference learning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Discounted future rewards not available instantaneously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Use Bellman optimality principle</a:t>
            </a:r>
          </a:p>
        </p:txBody>
      </p:sp>
      <p:pic>
        <p:nvPicPr>
          <p:cNvPr id="274" name="Picture 6"/>
          <p:cNvPicPr/>
          <p:nvPr/>
        </p:nvPicPr>
        <p:blipFill>
          <a:blip r:embed="rId2" cstate="print"/>
          <a:stretch/>
        </p:blipFill>
        <p:spPr>
          <a:xfrm>
            <a:off x="1371600" y="2743200"/>
            <a:ext cx="6095520" cy="427680"/>
          </a:xfrm>
          <a:prstGeom prst="rect">
            <a:avLst/>
          </a:prstGeom>
          <a:ln>
            <a:noFill/>
          </a:ln>
        </p:spPr>
      </p:pic>
      <p:pic>
        <p:nvPicPr>
          <p:cNvPr id="275" name="Picture 8"/>
          <p:cNvPicPr/>
          <p:nvPr/>
        </p:nvPicPr>
        <p:blipFill>
          <a:blip r:embed="rId3" cstate="print"/>
          <a:stretch/>
        </p:blipFill>
        <p:spPr>
          <a:xfrm>
            <a:off x="1295280" y="3886200"/>
            <a:ext cx="6171840" cy="432360"/>
          </a:xfrm>
          <a:prstGeom prst="rect">
            <a:avLst/>
          </a:prstGeom>
          <a:ln>
            <a:noFill/>
          </a:ln>
        </p:spPr>
      </p:pic>
      <p:pic>
        <p:nvPicPr>
          <p:cNvPr id="276" name="Picture 10"/>
          <p:cNvPicPr/>
          <p:nvPr/>
        </p:nvPicPr>
        <p:blipFill>
          <a:blip r:embed="rId4" cstate="print"/>
          <a:stretch/>
        </p:blipFill>
        <p:spPr>
          <a:xfrm>
            <a:off x="1600200" y="6095880"/>
            <a:ext cx="4800240" cy="411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2500"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Reinterpreting the learning gradient</a:t>
            </a:r>
          </a:p>
        </p:txBody>
      </p:sp>
      <p:sp>
        <p:nvSpPr>
          <p:cNvPr id="27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In Bush Mosteller, the reward prediction error is driven by the difference between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A discounted average of received rewards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The current reward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In TD learning, RPE is the difference between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Expected value of discounted future rewards F</a:t>
            </a:r>
          </a:p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Information suggesting the expectation is mistaken</a:t>
            </a:r>
          </a:p>
        </p:txBody>
      </p:sp>
      <p:sp>
        <p:nvSpPr>
          <p:cNvPr id="279" name="CustomShape 3"/>
          <p:cNvSpPr/>
          <p:nvPr/>
        </p:nvSpPr>
        <p:spPr>
          <a:xfrm>
            <a:off x="457200" y="6019920"/>
            <a:ext cx="754344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http://www.scholarpedia.org/article/Temporal_difference_learning</a:t>
            </a:r>
            <a:endParaRPr lang="en-IN" sz="1800" b="0" strike="noStrike" spc="-1">
              <a:latin typeface="Arial"/>
            </a:endParaRPr>
          </a:p>
        </p:txBody>
      </p:sp>
      <p:pic>
        <p:nvPicPr>
          <p:cNvPr id="280" name="Picture 6"/>
          <p:cNvPicPr/>
          <p:nvPr/>
        </p:nvPicPr>
        <p:blipFill>
          <a:blip r:embed="rId2" cstate="print"/>
          <a:stretch/>
        </p:blipFill>
        <p:spPr>
          <a:xfrm>
            <a:off x="1219320" y="4788000"/>
            <a:ext cx="7261560" cy="380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The TD reward prediction error</a:t>
            </a:r>
          </a:p>
        </p:txBody>
      </p:sp>
      <p:sp>
        <p:nvSpPr>
          <p:cNvPr id="282" name="CustomShape 2"/>
          <p:cNvSpPr/>
          <p:nvPr/>
        </p:nvSpPr>
        <p:spPr>
          <a:xfrm>
            <a:off x="1066680" y="4114800"/>
            <a:ext cx="678132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Learning continues until reward expectations are perfectly aligned with received reward</a:t>
            </a:r>
            <a:endParaRPr lang="en-IN" sz="1800" b="0" strike="noStrike" spc="-1">
              <a:latin typeface="Arial"/>
            </a:endParaRPr>
          </a:p>
        </p:txBody>
      </p:sp>
      <p:pic>
        <p:nvPicPr>
          <p:cNvPr id="283" name="Picture 4"/>
          <p:cNvPicPr/>
          <p:nvPr/>
        </p:nvPicPr>
        <p:blipFill>
          <a:blip r:embed="rId2" cstate="print"/>
          <a:stretch/>
        </p:blipFill>
        <p:spPr>
          <a:xfrm>
            <a:off x="1066680" y="3048120"/>
            <a:ext cx="6876720" cy="475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The role of the future</a:t>
            </a:r>
          </a:p>
        </p:txBody>
      </p:sp>
      <p:sp>
        <p:nvSpPr>
          <p:cNvPr id="285" name="CustomShape 2"/>
          <p:cNvSpPr/>
          <p:nvPr/>
        </p:nvSpPr>
        <p:spPr>
          <a:xfrm>
            <a:off x="1143000" y="5791320"/>
            <a:ext cx="266652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Myopic learning (λ = 0)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86" name="CustomShape 3"/>
          <p:cNvSpPr/>
          <p:nvPr/>
        </p:nvSpPr>
        <p:spPr>
          <a:xfrm>
            <a:off x="5334120" y="5791320"/>
            <a:ext cx="335232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Future-sensitive learning (λ &gt; 0)</a:t>
            </a:r>
            <a:endParaRPr lang="en-IN" sz="1800" b="0" strike="noStrike" spc="-1">
              <a:latin typeface="Arial"/>
            </a:endParaRPr>
          </a:p>
        </p:txBody>
      </p:sp>
      <p:pic>
        <p:nvPicPr>
          <p:cNvPr id="11" name="sample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28600" y="1981200"/>
            <a:ext cx="4267200" cy="3200400"/>
          </a:xfrm>
          <a:prstGeom prst="rect">
            <a:avLst/>
          </a:prstGeom>
        </p:spPr>
      </p:pic>
      <p:pic>
        <p:nvPicPr>
          <p:cNvPr id="12" name="sample2.avi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4" cstate="print"/>
          <a:stretch>
            <a:fillRect/>
          </a:stretch>
        </p:blipFill>
        <p:spPr>
          <a:xfrm>
            <a:off x="4800600" y="2038350"/>
            <a:ext cx="4191000" cy="3143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334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3334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3334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vide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vide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1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" name="Picture 62"/>
          <p:cNvPicPr/>
          <p:nvPr/>
        </p:nvPicPr>
        <p:blipFill>
          <a:blip r:embed="rId2" cstate="print"/>
          <a:stretch/>
        </p:blipFill>
        <p:spPr>
          <a:xfrm>
            <a:off x="67320" y="253800"/>
            <a:ext cx="8973360" cy="6483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Picture 63"/>
          <p:cNvPicPr/>
          <p:nvPr/>
        </p:nvPicPr>
        <p:blipFill>
          <a:blip r:embed="rId2" cstate="print"/>
          <a:stretch/>
        </p:blipFill>
        <p:spPr>
          <a:xfrm>
            <a:off x="67320" y="227520"/>
            <a:ext cx="8973000" cy="6477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Cocaine addiction (a success story)</a:t>
            </a:r>
          </a:p>
        </p:txBody>
      </p:sp>
      <p:sp>
        <p:nvSpPr>
          <p:cNvPr id="29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Cocaine pharmacodynamics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Is a dopamine reuptake inhibitor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Under normal circumstances the TD signal is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When you take cocaine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743040" indent="-285480">
              <a:lnSpc>
                <a:spcPct val="100000"/>
              </a:lnSpc>
              <a:spcBef>
                <a:spcPts val="56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 </a:t>
            </a:r>
          </a:p>
        </p:txBody>
      </p:sp>
      <p:pic>
        <p:nvPicPr>
          <p:cNvPr id="291" name="Object 2"/>
          <p:cNvPicPr/>
          <p:nvPr/>
        </p:nvPicPr>
        <p:blipFill>
          <a:blip r:embed="rId2" cstate="print"/>
          <a:stretch/>
        </p:blipFill>
        <p:spPr>
          <a:xfrm>
            <a:off x="2514600" y="3276600"/>
            <a:ext cx="3199680" cy="499320"/>
          </a:xfrm>
          <a:prstGeom prst="rect">
            <a:avLst/>
          </a:prstGeom>
          <a:ln>
            <a:noFill/>
          </a:ln>
        </p:spPr>
      </p:pic>
      <p:pic>
        <p:nvPicPr>
          <p:cNvPr id="292" name="Object 5"/>
          <p:cNvPicPr/>
          <p:nvPr/>
        </p:nvPicPr>
        <p:blipFill>
          <a:blip r:embed="rId3" cstate="print"/>
          <a:stretch/>
        </p:blipFill>
        <p:spPr>
          <a:xfrm>
            <a:off x="2416920" y="4572000"/>
            <a:ext cx="4974480" cy="499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</TotalTime>
  <Words>381</Words>
  <Application>Microsoft Office PowerPoint</Application>
  <PresentationFormat>On-screen Show (4:3)</PresentationFormat>
  <Paragraphs>71</Paragraphs>
  <Slides>16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RL in the brain</dc:title>
  <dc:creator>nisheeth</dc:creator>
  <cp:lastModifiedBy>nisheeth</cp:lastModifiedBy>
  <cp:revision>12</cp:revision>
  <dcterms:created xsi:type="dcterms:W3CDTF">2019-01-24T01:54:12Z</dcterms:created>
  <dcterms:modified xsi:type="dcterms:W3CDTF">2022-02-01T03:23:15Z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2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16</vt:i4>
  </property>
</Properties>
</file>