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1FA81365-AA4D-4CAB-B65B-BBCF75BC6B12}" type="datetime">
              <a:rPr lang="en-IN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28-01-2022</a:t>
            </a:fld>
            <a:endParaRPr lang="en-IN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en-IN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461C588D-E3ED-4BA1-84D9-26CC45E2DDCD}" type="slidenum">
              <a:rPr lang="en-IN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en-IN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to edit Master text styles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2B73E74F-BDCD-4D15-812A-E20E2DDD0265}" type="datetime">
              <a:rPr lang="en-IN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28-01-2022</a:t>
            </a:fld>
            <a:endParaRPr lang="en-IN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en-IN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48D13AB5-10CD-47D5-B600-8AD84766C086}" type="slidenum">
              <a:rPr lang="en-IN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en-IN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IN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Reinforcement Learning</a:t>
            </a:r>
          </a:p>
        </p:txBody>
      </p:sp>
      <p:sp>
        <p:nvSpPr>
          <p:cNvPr id="121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en-IN" sz="3200" b="0" strike="noStrike" spc="-1" dirty="0">
                <a:solidFill>
                  <a:srgbClr val="8B8B8B"/>
                </a:solidFill>
                <a:latin typeface="Calibri"/>
              </a:rPr>
              <a:t>CS786</a:t>
            </a:r>
            <a:endParaRPr lang="en-IN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en-IN" sz="3200" b="0" strike="noStrike" spc="-1" dirty="0" smtClean="0">
                <a:solidFill>
                  <a:srgbClr val="8B8B8B"/>
                </a:solidFill>
                <a:latin typeface="Calibri"/>
              </a:rPr>
              <a:t>28th January 2022</a:t>
            </a:r>
            <a:endParaRPr lang="en-IN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Q-learning update</a:t>
            </a:r>
          </a:p>
        </p:txBody>
      </p:sp>
      <p:sp>
        <p:nvSpPr>
          <p:cNvPr id="157" name="CustomShape 2"/>
          <p:cNvSpPr/>
          <p:nvPr/>
        </p:nvSpPr>
        <p:spPr>
          <a:xfrm>
            <a:off x="2743200" y="3429000"/>
            <a:ext cx="761760" cy="6854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1800" b="0" strike="noStrike" spc="-1">
                <a:solidFill>
                  <a:srgbClr val="FFFFFF"/>
                </a:solidFill>
                <a:latin typeface="Calibri"/>
              </a:rPr>
              <a:t>s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158" name="CustomShape 3"/>
          <p:cNvSpPr/>
          <p:nvPr/>
        </p:nvSpPr>
        <p:spPr>
          <a:xfrm>
            <a:off x="4419720" y="3429000"/>
            <a:ext cx="761760" cy="6854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1800" b="0" strike="noStrike" spc="-1">
                <a:solidFill>
                  <a:srgbClr val="FFFFFF"/>
                </a:solidFill>
                <a:latin typeface="Calibri"/>
              </a:rPr>
              <a:t>s’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159" name="CustomShape 4"/>
          <p:cNvSpPr/>
          <p:nvPr/>
        </p:nvSpPr>
        <p:spPr>
          <a:xfrm flipV="1">
            <a:off x="4800600" y="3047400"/>
            <a:ext cx="360" cy="380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0" name="CustomShape 5"/>
          <p:cNvSpPr/>
          <p:nvPr/>
        </p:nvSpPr>
        <p:spPr>
          <a:xfrm>
            <a:off x="5029200" y="3733920"/>
            <a:ext cx="5331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1" name="CustomShape 6"/>
          <p:cNvSpPr/>
          <p:nvPr/>
        </p:nvSpPr>
        <p:spPr>
          <a:xfrm>
            <a:off x="4800600" y="4114800"/>
            <a:ext cx="360" cy="380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2" name="CustomShape 7"/>
          <p:cNvSpPr/>
          <p:nvPr/>
        </p:nvSpPr>
        <p:spPr>
          <a:xfrm>
            <a:off x="4419720" y="2831040"/>
            <a:ext cx="456840" cy="67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808080"/>
                </a:solidFill>
                <a:latin typeface="Calibri"/>
              </a:rPr>
              <a:t>a</a:t>
            </a:r>
            <a:r>
              <a:rPr lang="en-IN" sz="1800" b="0" strike="noStrike" spc="-1" baseline="-25000">
                <a:solidFill>
                  <a:srgbClr val="808080"/>
                </a:solidFill>
                <a:latin typeface="Calibri"/>
              </a:rPr>
              <a:t>1</a:t>
            </a:r>
            <a:r>
              <a:rPr lang="en-IN" sz="1800" b="0" strike="noStrike" spc="-1">
                <a:solidFill>
                  <a:srgbClr val="808080"/>
                </a:solidFill>
                <a:latin typeface="Calibri"/>
              </a:rPr>
              <a:t>’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163" name="CustomShape 8"/>
          <p:cNvSpPr/>
          <p:nvPr/>
        </p:nvSpPr>
        <p:spPr>
          <a:xfrm>
            <a:off x="5486400" y="3288240"/>
            <a:ext cx="456840" cy="67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808080"/>
                </a:solidFill>
                <a:latin typeface="Calibri"/>
              </a:rPr>
              <a:t>a</a:t>
            </a:r>
            <a:r>
              <a:rPr lang="en-IN" sz="1800" b="0" strike="noStrike" spc="-1" baseline="-25000">
                <a:solidFill>
                  <a:srgbClr val="808080"/>
                </a:solidFill>
                <a:latin typeface="Calibri"/>
              </a:rPr>
              <a:t>2</a:t>
            </a:r>
            <a:r>
              <a:rPr lang="en-IN" sz="1800" b="0" strike="noStrike" spc="-1">
                <a:solidFill>
                  <a:srgbClr val="808080"/>
                </a:solidFill>
                <a:latin typeface="Calibri"/>
              </a:rPr>
              <a:t>’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164" name="CustomShape 9"/>
          <p:cNvSpPr/>
          <p:nvPr/>
        </p:nvSpPr>
        <p:spPr>
          <a:xfrm>
            <a:off x="4419720" y="4267080"/>
            <a:ext cx="456840" cy="67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808080"/>
                </a:solidFill>
                <a:latin typeface="Calibri"/>
              </a:rPr>
              <a:t>a</a:t>
            </a:r>
            <a:r>
              <a:rPr lang="en-IN" sz="1800" b="0" strike="noStrike" spc="-1" baseline="-25000">
                <a:solidFill>
                  <a:srgbClr val="808080"/>
                </a:solidFill>
                <a:latin typeface="Calibri"/>
              </a:rPr>
              <a:t>3</a:t>
            </a:r>
            <a:r>
              <a:rPr lang="en-IN" sz="1800" b="0" strike="noStrike" spc="-1">
                <a:solidFill>
                  <a:srgbClr val="808080"/>
                </a:solidFill>
                <a:latin typeface="Calibri"/>
              </a:rPr>
              <a:t>’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165" name="CustomShape 10"/>
          <p:cNvSpPr/>
          <p:nvPr/>
        </p:nvSpPr>
        <p:spPr>
          <a:xfrm>
            <a:off x="3505320" y="3733920"/>
            <a:ext cx="9140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6" name="CustomShape 11"/>
          <p:cNvSpPr/>
          <p:nvPr/>
        </p:nvSpPr>
        <p:spPr>
          <a:xfrm>
            <a:off x="3809880" y="3352680"/>
            <a:ext cx="3045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a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167" name="CustomShape 12"/>
          <p:cNvSpPr/>
          <p:nvPr/>
        </p:nvSpPr>
        <p:spPr>
          <a:xfrm>
            <a:off x="1295280" y="4952880"/>
            <a:ext cx="5486040" cy="118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Select a using choice rule on Q</a:t>
            </a:r>
            <a:endParaRPr lang="en-IN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Take action a from state s</a:t>
            </a:r>
            <a:endParaRPr lang="en-IN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Observe r and s’</a:t>
            </a:r>
            <a:endParaRPr lang="en-IN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Recall Q(s’,a’) for all a’ available from s’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168" name="CustomShape 13"/>
          <p:cNvSpPr/>
          <p:nvPr/>
        </p:nvSpPr>
        <p:spPr>
          <a:xfrm>
            <a:off x="6019920" y="3191400"/>
            <a:ext cx="2514240" cy="91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There are many possible a’ from the state you reach</a:t>
            </a:r>
            <a:endParaRPr lang="en-IN" sz="1800" b="0" strike="noStrike" spc="-1">
              <a:latin typeface="Arial"/>
            </a:endParaRPr>
          </a:p>
        </p:txBody>
      </p:sp>
      <p:grpSp>
        <p:nvGrpSpPr>
          <p:cNvPr id="169" name="Group 14"/>
          <p:cNvGrpSpPr/>
          <p:nvPr/>
        </p:nvGrpSpPr>
        <p:grpSpPr>
          <a:xfrm>
            <a:off x="5638680" y="1611720"/>
            <a:ext cx="1828800" cy="914760"/>
            <a:chOff x="5638680" y="1611720"/>
            <a:chExt cx="1828800" cy="914760"/>
          </a:xfrm>
        </p:grpSpPr>
        <p:sp>
          <p:nvSpPr>
            <p:cNvPr id="170" name="Line 15"/>
            <p:cNvSpPr/>
            <p:nvPr/>
          </p:nvSpPr>
          <p:spPr>
            <a:xfrm>
              <a:off x="5638680" y="2526120"/>
              <a:ext cx="1828800" cy="360"/>
            </a:xfrm>
            <a:prstGeom prst="line">
              <a:avLst/>
            </a:prstGeom>
            <a:ln>
              <a:solidFill>
                <a:srgbClr val="4A7EB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71" name="Line 16"/>
            <p:cNvSpPr/>
            <p:nvPr/>
          </p:nvSpPr>
          <p:spPr>
            <a:xfrm flipV="1">
              <a:off x="5638680" y="1611720"/>
              <a:ext cx="360" cy="914400"/>
            </a:xfrm>
            <a:prstGeom prst="line">
              <a:avLst/>
            </a:prstGeom>
            <a:ln>
              <a:solidFill>
                <a:srgbClr val="4A7EB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72" name="CustomShape 17"/>
            <p:cNvSpPr/>
            <p:nvPr/>
          </p:nvSpPr>
          <p:spPr>
            <a:xfrm>
              <a:off x="6095880" y="1916640"/>
              <a:ext cx="151920" cy="609120"/>
            </a:xfrm>
            <a:prstGeom prst="rect">
              <a:avLst/>
            </a:prstGeom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73" name="CustomShape 18"/>
            <p:cNvSpPr/>
            <p:nvPr/>
          </p:nvSpPr>
          <p:spPr>
            <a:xfrm>
              <a:off x="6477120" y="2145240"/>
              <a:ext cx="151920" cy="380520"/>
            </a:xfrm>
            <a:prstGeom prst="rect">
              <a:avLst/>
            </a:prstGeom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74" name="CustomShape 19"/>
            <p:cNvSpPr/>
            <p:nvPr/>
          </p:nvSpPr>
          <p:spPr>
            <a:xfrm>
              <a:off x="6858000" y="1992960"/>
              <a:ext cx="151920" cy="533160"/>
            </a:xfrm>
            <a:prstGeom prst="rect">
              <a:avLst/>
            </a:prstGeom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75" name="CustomShape 20"/>
          <p:cNvSpPr/>
          <p:nvPr/>
        </p:nvSpPr>
        <p:spPr>
          <a:xfrm rot="16200000">
            <a:off x="4822560" y="1726560"/>
            <a:ext cx="10821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Q(s’,.)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176" name="CustomShape 21"/>
          <p:cNvSpPr/>
          <p:nvPr/>
        </p:nvSpPr>
        <p:spPr>
          <a:xfrm>
            <a:off x="6324480" y="2602440"/>
            <a:ext cx="380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A</a:t>
            </a:r>
            <a:endParaRPr lang="en-IN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Q-learning update</a:t>
            </a:r>
          </a:p>
        </p:txBody>
      </p:sp>
      <p:sp>
        <p:nvSpPr>
          <p:cNvPr id="178" name="CustomShape 2"/>
          <p:cNvSpPr/>
          <p:nvPr/>
        </p:nvSpPr>
        <p:spPr>
          <a:xfrm>
            <a:off x="2743200" y="3429000"/>
            <a:ext cx="761760" cy="6854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1800" b="0" strike="noStrike" spc="-1">
                <a:solidFill>
                  <a:srgbClr val="FFFFFF"/>
                </a:solidFill>
                <a:latin typeface="Calibri"/>
              </a:rPr>
              <a:t>s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179" name="CustomShape 3"/>
          <p:cNvSpPr/>
          <p:nvPr/>
        </p:nvSpPr>
        <p:spPr>
          <a:xfrm>
            <a:off x="4419720" y="3429000"/>
            <a:ext cx="761760" cy="6854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1800" b="0" strike="noStrike" spc="-1">
                <a:solidFill>
                  <a:srgbClr val="FFFFFF"/>
                </a:solidFill>
                <a:latin typeface="Calibri"/>
              </a:rPr>
              <a:t>s’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180" name="CustomShape 4"/>
          <p:cNvSpPr/>
          <p:nvPr/>
        </p:nvSpPr>
        <p:spPr>
          <a:xfrm flipV="1">
            <a:off x="4800600" y="3047400"/>
            <a:ext cx="360" cy="380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1" name="CustomShape 5"/>
          <p:cNvSpPr/>
          <p:nvPr/>
        </p:nvSpPr>
        <p:spPr>
          <a:xfrm>
            <a:off x="5029200" y="3733920"/>
            <a:ext cx="5331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2" name="CustomShape 6"/>
          <p:cNvSpPr/>
          <p:nvPr/>
        </p:nvSpPr>
        <p:spPr>
          <a:xfrm>
            <a:off x="4800600" y="4114800"/>
            <a:ext cx="360" cy="380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3" name="CustomShape 7"/>
          <p:cNvSpPr/>
          <p:nvPr/>
        </p:nvSpPr>
        <p:spPr>
          <a:xfrm>
            <a:off x="4419720" y="2831040"/>
            <a:ext cx="456840" cy="67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808080"/>
                </a:solidFill>
                <a:latin typeface="Calibri"/>
              </a:rPr>
              <a:t>a</a:t>
            </a:r>
            <a:r>
              <a:rPr lang="en-IN" sz="1800" b="0" strike="noStrike" spc="-1" baseline="-25000">
                <a:solidFill>
                  <a:srgbClr val="808080"/>
                </a:solidFill>
                <a:latin typeface="Calibri"/>
              </a:rPr>
              <a:t>1</a:t>
            </a:r>
            <a:r>
              <a:rPr lang="en-IN" sz="1800" b="0" strike="noStrike" spc="-1">
                <a:solidFill>
                  <a:srgbClr val="808080"/>
                </a:solidFill>
                <a:latin typeface="Calibri"/>
              </a:rPr>
              <a:t>’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184" name="CustomShape 8"/>
          <p:cNvSpPr/>
          <p:nvPr/>
        </p:nvSpPr>
        <p:spPr>
          <a:xfrm>
            <a:off x="5486400" y="3288240"/>
            <a:ext cx="456840" cy="67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808080"/>
                </a:solidFill>
                <a:latin typeface="Calibri"/>
              </a:rPr>
              <a:t>a</a:t>
            </a:r>
            <a:r>
              <a:rPr lang="en-IN" sz="1800" b="0" strike="noStrike" spc="-1" baseline="-25000">
                <a:solidFill>
                  <a:srgbClr val="808080"/>
                </a:solidFill>
                <a:latin typeface="Calibri"/>
              </a:rPr>
              <a:t>2</a:t>
            </a:r>
            <a:r>
              <a:rPr lang="en-IN" sz="1800" b="0" strike="noStrike" spc="-1">
                <a:solidFill>
                  <a:srgbClr val="808080"/>
                </a:solidFill>
                <a:latin typeface="Calibri"/>
              </a:rPr>
              <a:t>’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185" name="CustomShape 9"/>
          <p:cNvSpPr/>
          <p:nvPr/>
        </p:nvSpPr>
        <p:spPr>
          <a:xfrm>
            <a:off x="4419720" y="4267080"/>
            <a:ext cx="456840" cy="67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808080"/>
                </a:solidFill>
                <a:latin typeface="Calibri"/>
              </a:rPr>
              <a:t>a</a:t>
            </a:r>
            <a:r>
              <a:rPr lang="en-IN" sz="1800" b="0" strike="noStrike" spc="-1" baseline="-25000">
                <a:solidFill>
                  <a:srgbClr val="808080"/>
                </a:solidFill>
                <a:latin typeface="Calibri"/>
              </a:rPr>
              <a:t>3</a:t>
            </a:r>
            <a:r>
              <a:rPr lang="en-IN" sz="1800" b="0" strike="noStrike" spc="-1">
                <a:solidFill>
                  <a:srgbClr val="808080"/>
                </a:solidFill>
                <a:latin typeface="Calibri"/>
              </a:rPr>
              <a:t>’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186" name="CustomShape 10"/>
          <p:cNvSpPr/>
          <p:nvPr/>
        </p:nvSpPr>
        <p:spPr>
          <a:xfrm>
            <a:off x="3505320" y="3733920"/>
            <a:ext cx="9140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7" name="CustomShape 11"/>
          <p:cNvSpPr/>
          <p:nvPr/>
        </p:nvSpPr>
        <p:spPr>
          <a:xfrm>
            <a:off x="3809880" y="3352680"/>
            <a:ext cx="3045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a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188" name="CustomShape 12"/>
          <p:cNvSpPr/>
          <p:nvPr/>
        </p:nvSpPr>
        <p:spPr>
          <a:xfrm>
            <a:off x="2484000" y="2971800"/>
            <a:ext cx="11372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Q(s, a)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189" name="CustomShape 13"/>
          <p:cNvSpPr/>
          <p:nvPr/>
        </p:nvSpPr>
        <p:spPr>
          <a:xfrm>
            <a:off x="1295280" y="4648320"/>
            <a:ext cx="5486040" cy="1461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Select a using choice rule on Q</a:t>
            </a:r>
            <a:endParaRPr lang="en-IN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Take action a from state s</a:t>
            </a:r>
            <a:endParaRPr lang="en-IN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Observe r and s’</a:t>
            </a:r>
            <a:endParaRPr lang="en-IN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Recall Q(s’,a’) for all a’ available from s’</a:t>
            </a:r>
            <a:endParaRPr lang="en-IN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Update Q(s,a)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190" name="CustomShape 14"/>
          <p:cNvSpPr/>
          <p:nvPr/>
        </p:nvSpPr>
        <p:spPr>
          <a:xfrm>
            <a:off x="6019920" y="3191400"/>
            <a:ext cx="2514240" cy="118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Assume maximally rewarding action will be selected at s’</a:t>
            </a:r>
            <a:endParaRPr lang="en-IN" sz="1800" b="0" strike="noStrike" spc="-1">
              <a:latin typeface="Arial"/>
            </a:endParaRPr>
          </a:p>
        </p:txBody>
      </p:sp>
      <p:pic>
        <p:nvPicPr>
          <p:cNvPr id="191" name="Picture 2"/>
          <p:cNvPicPr/>
          <p:nvPr/>
        </p:nvPicPr>
        <p:blipFill>
          <a:blip r:embed="rId2" cstate="print"/>
          <a:stretch/>
        </p:blipFill>
        <p:spPr>
          <a:xfrm>
            <a:off x="914400" y="6172200"/>
            <a:ext cx="6781320" cy="427680"/>
          </a:xfrm>
          <a:prstGeom prst="rect">
            <a:avLst/>
          </a:prstGeom>
          <a:ln>
            <a:noFill/>
          </a:ln>
        </p:spPr>
      </p:pic>
      <p:grpSp>
        <p:nvGrpSpPr>
          <p:cNvPr id="192" name="Group 15"/>
          <p:cNvGrpSpPr/>
          <p:nvPr/>
        </p:nvGrpSpPr>
        <p:grpSpPr>
          <a:xfrm>
            <a:off x="5562360" y="1752480"/>
            <a:ext cx="1828800" cy="914760"/>
            <a:chOff x="5562360" y="1752480"/>
            <a:chExt cx="1828800" cy="914760"/>
          </a:xfrm>
        </p:grpSpPr>
        <p:sp>
          <p:nvSpPr>
            <p:cNvPr id="193" name="Line 16"/>
            <p:cNvSpPr/>
            <p:nvPr/>
          </p:nvSpPr>
          <p:spPr>
            <a:xfrm>
              <a:off x="5562360" y="2666880"/>
              <a:ext cx="1828800" cy="360"/>
            </a:xfrm>
            <a:prstGeom prst="line">
              <a:avLst/>
            </a:prstGeom>
            <a:ln>
              <a:solidFill>
                <a:srgbClr val="4A7EB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94" name="Line 17"/>
            <p:cNvSpPr/>
            <p:nvPr/>
          </p:nvSpPr>
          <p:spPr>
            <a:xfrm flipV="1">
              <a:off x="5562360" y="1752480"/>
              <a:ext cx="360" cy="914400"/>
            </a:xfrm>
            <a:prstGeom prst="line">
              <a:avLst/>
            </a:prstGeom>
            <a:ln>
              <a:solidFill>
                <a:srgbClr val="4A7EB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95" name="CustomShape 18"/>
            <p:cNvSpPr/>
            <p:nvPr/>
          </p:nvSpPr>
          <p:spPr>
            <a:xfrm>
              <a:off x="6019920" y="2057400"/>
              <a:ext cx="151920" cy="609120"/>
            </a:xfrm>
            <a:prstGeom prst="rect">
              <a:avLst/>
            </a:prstGeom>
            <a:solidFill>
              <a:schemeClr val="accent2"/>
            </a:solidFill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96" name="CustomShape 19"/>
            <p:cNvSpPr/>
            <p:nvPr/>
          </p:nvSpPr>
          <p:spPr>
            <a:xfrm>
              <a:off x="6400800" y="2286000"/>
              <a:ext cx="151920" cy="380520"/>
            </a:xfrm>
            <a:prstGeom prst="rect">
              <a:avLst/>
            </a:prstGeom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97" name="CustomShape 20"/>
            <p:cNvSpPr/>
            <p:nvPr/>
          </p:nvSpPr>
          <p:spPr>
            <a:xfrm>
              <a:off x="6781680" y="2133720"/>
              <a:ext cx="151920" cy="533160"/>
            </a:xfrm>
            <a:prstGeom prst="rect">
              <a:avLst/>
            </a:prstGeom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98" name="CustomShape 21"/>
          <p:cNvSpPr/>
          <p:nvPr/>
        </p:nvSpPr>
        <p:spPr>
          <a:xfrm rot="16200000">
            <a:off x="4728600" y="1905120"/>
            <a:ext cx="10789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Q(s’,.)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199" name="CustomShape 22"/>
          <p:cNvSpPr/>
          <p:nvPr/>
        </p:nvSpPr>
        <p:spPr>
          <a:xfrm>
            <a:off x="6248520" y="2743200"/>
            <a:ext cx="380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A</a:t>
            </a:r>
            <a:endParaRPr lang="en-IN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Q-learning example</a:t>
            </a:r>
          </a:p>
        </p:txBody>
      </p:sp>
      <p:sp>
        <p:nvSpPr>
          <p:cNvPr id="201" name="TextShape 2"/>
          <p:cNvSpPr txBox="1"/>
          <p:nvPr/>
        </p:nvSpPr>
        <p:spPr>
          <a:xfrm>
            <a:off x="457200" y="142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Open AI gym’s frozen lake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Setup: agent is a character that has to walk from a start point (S) across a frozen lake (F) with holes (H) in some locations to reach G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Specific instantiation</a:t>
            </a:r>
          </a:p>
        </p:txBody>
      </p:sp>
      <p:graphicFrame>
        <p:nvGraphicFramePr>
          <p:cNvPr id="202" name="Table 3"/>
          <p:cNvGraphicFramePr/>
          <p:nvPr/>
        </p:nvGraphicFramePr>
        <p:xfrm>
          <a:off x="2590920" y="4572000"/>
          <a:ext cx="2971440" cy="1482840"/>
        </p:xfrm>
        <a:graphic>
          <a:graphicData uri="http://schemas.openxmlformats.org/drawingml/2006/table">
            <a:tbl>
              <a:tblPr/>
              <a:tblGrid>
                <a:gridCol w="742680"/>
                <a:gridCol w="742680"/>
                <a:gridCol w="742680"/>
                <a:gridCol w="743400"/>
              </a:tblGrid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S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Q-learning example</a:t>
            </a:r>
          </a:p>
        </p:txBody>
      </p:sp>
      <p:sp>
        <p:nvSpPr>
          <p:cNvPr id="20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Agent starts with an empty Q-matrix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Action possibilities = {left, right, up, down}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Reward settings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H = -100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G = +100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F = 0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205" name="Table 3"/>
          <p:cNvGraphicFramePr/>
          <p:nvPr/>
        </p:nvGraphicFramePr>
        <p:xfrm>
          <a:off x="3809880" y="3886200"/>
          <a:ext cx="3581280" cy="1864080"/>
        </p:xfrm>
        <a:graphic>
          <a:graphicData uri="http://schemas.openxmlformats.org/drawingml/2006/table">
            <a:tbl>
              <a:tblPr/>
              <a:tblGrid>
                <a:gridCol w="895320"/>
                <a:gridCol w="895320"/>
                <a:gridCol w="895320"/>
                <a:gridCol w="895320"/>
              </a:tblGrid>
              <a:tr h="465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65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65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66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Q-learning example</a:t>
            </a:r>
          </a:p>
        </p:txBody>
      </p:sp>
      <p:sp>
        <p:nvSpPr>
          <p:cNvPr id="20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Learning occurs via exploration episodes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One episode is a sequence of moves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Let’s work through one episode</a:t>
            </a:r>
          </a:p>
        </p:txBody>
      </p:sp>
      <p:graphicFrame>
        <p:nvGraphicFramePr>
          <p:cNvPr id="208" name="Table 3"/>
          <p:cNvGraphicFramePr/>
          <p:nvPr/>
        </p:nvGraphicFramePr>
        <p:xfrm>
          <a:off x="2895480" y="4038480"/>
          <a:ext cx="2971440" cy="1482840"/>
        </p:xfrm>
        <a:graphic>
          <a:graphicData uri="http://schemas.openxmlformats.org/drawingml/2006/table">
            <a:tbl>
              <a:tblPr/>
              <a:tblGrid>
                <a:gridCol w="742680"/>
                <a:gridCol w="742680"/>
                <a:gridCol w="742680"/>
                <a:gridCol w="743400"/>
              </a:tblGrid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S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09" name="CustomShape 4"/>
          <p:cNvSpPr/>
          <p:nvPr/>
        </p:nvSpPr>
        <p:spPr>
          <a:xfrm>
            <a:off x="3505320" y="4267080"/>
            <a:ext cx="3045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0" name="CustomShape 5"/>
          <p:cNvSpPr/>
          <p:nvPr/>
        </p:nvSpPr>
        <p:spPr>
          <a:xfrm>
            <a:off x="3429000" y="3974040"/>
            <a:ext cx="3045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1F497D"/>
                </a:solidFill>
                <a:latin typeface="Calibri"/>
              </a:rPr>
              <a:t>0</a:t>
            </a:r>
            <a:endParaRPr lang="en-IN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Q-learning example</a:t>
            </a:r>
          </a:p>
        </p:txBody>
      </p:sp>
      <p:sp>
        <p:nvSpPr>
          <p:cNvPr id="21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Learning occurs via exploration episodes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One episode is a sequence of moves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Let’s work through one episode</a:t>
            </a:r>
          </a:p>
        </p:txBody>
      </p:sp>
      <p:graphicFrame>
        <p:nvGraphicFramePr>
          <p:cNvPr id="213" name="Table 3"/>
          <p:cNvGraphicFramePr/>
          <p:nvPr/>
        </p:nvGraphicFramePr>
        <p:xfrm>
          <a:off x="2743200" y="4038480"/>
          <a:ext cx="2971440" cy="1482840"/>
        </p:xfrm>
        <a:graphic>
          <a:graphicData uri="http://schemas.openxmlformats.org/drawingml/2006/table">
            <a:tbl>
              <a:tblPr/>
              <a:tblGrid>
                <a:gridCol w="742680"/>
                <a:gridCol w="742680"/>
                <a:gridCol w="742680"/>
                <a:gridCol w="743400"/>
              </a:tblGrid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S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14" name="CustomShape 4"/>
          <p:cNvSpPr/>
          <p:nvPr/>
        </p:nvSpPr>
        <p:spPr>
          <a:xfrm>
            <a:off x="3352680" y="4191120"/>
            <a:ext cx="3045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5"/>
          <p:cNvSpPr/>
          <p:nvPr/>
        </p:nvSpPr>
        <p:spPr>
          <a:xfrm>
            <a:off x="4114800" y="4191120"/>
            <a:ext cx="3045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6"/>
          <p:cNvSpPr/>
          <p:nvPr/>
        </p:nvSpPr>
        <p:spPr>
          <a:xfrm>
            <a:off x="3276720" y="3897720"/>
            <a:ext cx="3045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1F497D"/>
                </a:solidFill>
                <a:latin typeface="Calibri"/>
              </a:rPr>
              <a:t>0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17" name="CustomShape 7"/>
          <p:cNvSpPr/>
          <p:nvPr/>
        </p:nvSpPr>
        <p:spPr>
          <a:xfrm>
            <a:off x="4038480" y="3897720"/>
            <a:ext cx="3045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1F497D"/>
                </a:solidFill>
                <a:latin typeface="Calibri"/>
              </a:rPr>
              <a:t>0</a:t>
            </a:r>
            <a:endParaRPr lang="en-IN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Q-learning example</a:t>
            </a:r>
          </a:p>
        </p:txBody>
      </p:sp>
      <p:sp>
        <p:nvSpPr>
          <p:cNvPr id="21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Learning occurs via exploration episodes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One episode is a sequence of moves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Let’s work through one episode</a:t>
            </a:r>
          </a:p>
        </p:txBody>
      </p:sp>
      <p:graphicFrame>
        <p:nvGraphicFramePr>
          <p:cNvPr id="220" name="Table 3"/>
          <p:cNvGraphicFramePr/>
          <p:nvPr/>
        </p:nvGraphicFramePr>
        <p:xfrm>
          <a:off x="2743200" y="4419720"/>
          <a:ext cx="2971440" cy="1482840"/>
        </p:xfrm>
        <a:graphic>
          <a:graphicData uri="http://schemas.openxmlformats.org/drawingml/2006/table">
            <a:tbl>
              <a:tblPr/>
              <a:tblGrid>
                <a:gridCol w="742680"/>
                <a:gridCol w="742680"/>
                <a:gridCol w="742680"/>
                <a:gridCol w="743400"/>
              </a:tblGrid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S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21" name="CustomShape 4"/>
          <p:cNvSpPr/>
          <p:nvPr/>
        </p:nvSpPr>
        <p:spPr>
          <a:xfrm>
            <a:off x="3352680" y="4572000"/>
            <a:ext cx="3045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2" name="CustomShape 5"/>
          <p:cNvSpPr/>
          <p:nvPr/>
        </p:nvSpPr>
        <p:spPr>
          <a:xfrm>
            <a:off x="4114800" y="4572000"/>
            <a:ext cx="3045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3" name="CustomShape 6"/>
          <p:cNvSpPr/>
          <p:nvPr/>
        </p:nvSpPr>
        <p:spPr>
          <a:xfrm>
            <a:off x="4724280" y="4648320"/>
            <a:ext cx="360" cy="304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CustomShape 7"/>
          <p:cNvSpPr/>
          <p:nvPr/>
        </p:nvSpPr>
        <p:spPr>
          <a:xfrm>
            <a:off x="3352680" y="4278960"/>
            <a:ext cx="3045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1F497D"/>
                </a:solidFill>
                <a:latin typeface="Calibri"/>
              </a:rPr>
              <a:t>0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25" name="CustomShape 8"/>
          <p:cNvSpPr/>
          <p:nvPr/>
        </p:nvSpPr>
        <p:spPr>
          <a:xfrm>
            <a:off x="4038480" y="4267080"/>
            <a:ext cx="3045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1F497D"/>
                </a:solidFill>
                <a:latin typeface="Calibri"/>
              </a:rPr>
              <a:t>0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26" name="CustomShape 9"/>
          <p:cNvSpPr/>
          <p:nvPr/>
        </p:nvSpPr>
        <p:spPr>
          <a:xfrm>
            <a:off x="4724280" y="4495680"/>
            <a:ext cx="3045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1F497D"/>
                </a:solidFill>
                <a:latin typeface="Calibri"/>
              </a:rPr>
              <a:t>0</a:t>
            </a:r>
            <a:endParaRPr lang="en-IN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Q-learning example</a:t>
            </a:r>
          </a:p>
        </p:txBody>
      </p:sp>
      <p:sp>
        <p:nvSpPr>
          <p:cNvPr id="22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Learning occurs via exploration episodes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One episode is a sequence of moves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Let’s work through one episode</a:t>
            </a:r>
          </a:p>
        </p:txBody>
      </p:sp>
      <p:graphicFrame>
        <p:nvGraphicFramePr>
          <p:cNvPr id="229" name="Table 3"/>
          <p:cNvGraphicFramePr/>
          <p:nvPr/>
        </p:nvGraphicFramePr>
        <p:xfrm>
          <a:off x="2666880" y="4038480"/>
          <a:ext cx="2971440" cy="1482840"/>
        </p:xfrm>
        <a:graphic>
          <a:graphicData uri="http://schemas.openxmlformats.org/drawingml/2006/table">
            <a:tbl>
              <a:tblPr/>
              <a:tblGrid>
                <a:gridCol w="742680"/>
                <a:gridCol w="742680"/>
                <a:gridCol w="742680"/>
                <a:gridCol w="743400"/>
              </a:tblGrid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S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30" name="CustomShape 4"/>
          <p:cNvSpPr/>
          <p:nvPr/>
        </p:nvSpPr>
        <p:spPr>
          <a:xfrm>
            <a:off x="3276720" y="4191120"/>
            <a:ext cx="3045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1" name="CustomShape 5"/>
          <p:cNvSpPr/>
          <p:nvPr/>
        </p:nvSpPr>
        <p:spPr>
          <a:xfrm>
            <a:off x="4038480" y="4191120"/>
            <a:ext cx="3045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2" name="CustomShape 6"/>
          <p:cNvSpPr/>
          <p:nvPr/>
        </p:nvSpPr>
        <p:spPr>
          <a:xfrm>
            <a:off x="4648320" y="4267080"/>
            <a:ext cx="360" cy="304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3" name="CustomShape 7"/>
          <p:cNvSpPr/>
          <p:nvPr/>
        </p:nvSpPr>
        <p:spPr>
          <a:xfrm>
            <a:off x="4800600" y="4572000"/>
            <a:ext cx="3045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8"/>
          <p:cNvSpPr/>
          <p:nvPr/>
        </p:nvSpPr>
        <p:spPr>
          <a:xfrm>
            <a:off x="3200400" y="3897720"/>
            <a:ext cx="3045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1F497D"/>
                </a:solidFill>
                <a:latin typeface="Calibri"/>
              </a:rPr>
              <a:t>0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35" name="CustomShape 9"/>
          <p:cNvSpPr/>
          <p:nvPr/>
        </p:nvSpPr>
        <p:spPr>
          <a:xfrm>
            <a:off x="3886200" y="3897720"/>
            <a:ext cx="3045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1F497D"/>
                </a:solidFill>
                <a:latin typeface="Calibri"/>
              </a:rPr>
              <a:t>0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36" name="CustomShape 10"/>
          <p:cNvSpPr/>
          <p:nvPr/>
        </p:nvSpPr>
        <p:spPr>
          <a:xfrm>
            <a:off x="4648320" y="4202640"/>
            <a:ext cx="3045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1F497D"/>
                </a:solidFill>
                <a:latin typeface="Calibri"/>
              </a:rPr>
              <a:t>0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37" name="CustomShape 11"/>
          <p:cNvSpPr/>
          <p:nvPr/>
        </p:nvSpPr>
        <p:spPr>
          <a:xfrm>
            <a:off x="4648320" y="4495680"/>
            <a:ext cx="9140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1F497D"/>
                </a:solidFill>
                <a:latin typeface="Calibri"/>
              </a:rPr>
              <a:t>-80</a:t>
            </a:r>
            <a:endParaRPr lang="en-IN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Q-learning example</a:t>
            </a:r>
          </a:p>
        </p:txBody>
      </p:sp>
      <p:sp>
        <p:nvSpPr>
          <p:cNvPr id="23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Learning occurs via exploration episodes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One episode is a sequence of moves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Let’s work through one episode</a:t>
            </a:r>
          </a:p>
        </p:txBody>
      </p:sp>
      <p:graphicFrame>
        <p:nvGraphicFramePr>
          <p:cNvPr id="240" name="Table 3"/>
          <p:cNvGraphicFramePr/>
          <p:nvPr/>
        </p:nvGraphicFramePr>
        <p:xfrm>
          <a:off x="2666880" y="4307760"/>
          <a:ext cx="2971440" cy="1482840"/>
        </p:xfrm>
        <a:graphic>
          <a:graphicData uri="http://schemas.openxmlformats.org/drawingml/2006/table">
            <a:tbl>
              <a:tblPr/>
              <a:tblGrid>
                <a:gridCol w="742680"/>
                <a:gridCol w="742680"/>
                <a:gridCol w="742680"/>
                <a:gridCol w="743400"/>
              </a:tblGrid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S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41" name="CustomShape 4"/>
          <p:cNvSpPr/>
          <p:nvPr/>
        </p:nvSpPr>
        <p:spPr>
          <a:xfrm>
            <a:off x="3276720" y="4460400"/>
            <a:ext cx="3045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2" name="CustomShape 5"/>
          <p:cNvSpPr/>
          <p:nvPr/>
        </p:nvSpPr>
        <p:spPr>
          <a:xfrm>
            <a:off x="4038480" y="4460400"/>
            <a:ext cx="3045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3" name="CustomShape 6"/>
          <p:cNvSpPr/>
          <p:nvPr/>
        </p:nvSpPr>
        <p:spPr>
          <a:xfrm>
            <a:off x="4648320" y="4536360"/>
            <a:ext cx="360" cy="304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4" name="CustomShape 7"/>
          <p:cNvSpPr/>
          <p:nvPr/>
        </p:nvSpPr>
        <p:spPr>
          <a:xfrm>
            <a:off x="4800600" y="4841280"/>
            <a:ext cx="3045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5" name="CustomShape 8"/>
          <p:cNvSpPr/>
          <p:nvPr/>
        </p:nvSpPr>
        <p:spPr>
          <a:xfrm>
            <a:off x="3200400" y="4167000"/>
            <a:ext cx="3045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1F497D"/>
                </a:solidFill>
                <a:latin typeface="Calibri"/>
              </a:rPr>
              <a:t>0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46" name="CustomShape 9"/>
          <p:cNvSpPr/>
          <p:nvPr/>
        </p:nvSpPr>
        <p:spPr>
          <a:xfrm>
            <a:off x="3886200" y="4167000"/>
            <a:ext cx="3045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1F497D"/>
                </a:solidFill>
                <a:latin typeface="Calibri"/>
              </a:rPr>
              <a:t>0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47" name="CustomShape 10"/>
          <p:cNvSpPr/>
          <p:nvPr/>
        </p:nvSpPr>
        <p:spPr>
          <a:xfrm>
            <a:off x="4876920" y="4471920"/>
            <a:ext cx="3045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1F497D"/>
                </a:solidFill>
                <a:latin typeface="Calibri"/>
              </a:rPr>
              <a:t>0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48" name="CustomShape 11"/>
          <p:cNvSpPr/>
          <p:nvPr/>
        </p:nvSpPr>
        <p:spPr>
          <a:xfrm>
            <a:off x="4648320" y="4764960"/>
            <a:ext cx="9140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1F497D"/>
                </a:solidFill>
                <a:latin typeface="Calibri"/>
              </a:rPr>
              <a:t>-80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49" name="CustomShape 12"/>
          <p:cNvSpPr/>
          <p:nvPr/>
        </p:nvSpPr>
        <p:spPr>
          <a:xfrm>
            <a:off x="5562720" y="4876920"/>
            <a:ext cx="360" cy="304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0" name="CustomShape 13"/>
          <p:cNvSpPr/>
          <p:nvPr/>
        </p:nvSpPr>
        <p:spPr>
          <a:xfrm>
            <a:off x="5562720" y="4800600"/>
            <a:ext cx="9140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1F497D"/>
                </a:solidFill>
                <a:latin typeface="Calibri"/>
              </a:rPr>
              <a:t>-80</a:t>
            </a:r>
            <a:endParaRPr lang="en-IN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Q-learning example</a:t>
            </a:r>
          </a:p>
        </p:txBody>
      </p:sp>
      <p:sp>
        <p:nvSpPr>
          <p:cNvPr id="25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Learning occurs via exploration episodes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One episode is a sequence of moves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Let’s work through one episode</a:t>
            </a:r>
          </a:p>
        </p:txBody>
      </p:sp>
      <p:graphicFrame>
        <p:nvGraphicFramePr>
          <p:cNvPr id="253" name="Table 3"/>
          <p:cNvGraphicFramePr/>
          <p:nvPr/>
        </p:nvGraphicFramePr>
        <p:xfrm>
          <a:off x="2666880" y="4307760"/>
          <a:ext cx="2971440" cy="1482840"/>
        </p:xfrm>
        <a:graphic>
          <a:graphicData uri="http://schemas.openxmlformats.org/drawingml/2006/table">
            <a:tbl>
              <a:tblPr/>
              <a:tblGrid>
                <a:gridCol w="742680"/>
                <a:gridCol w="742680"/>
                <a:gridCol w="742680"/>
                <a:gridCol w="743400"/>
              </a:tblGrid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S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7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54" name="CustomShape 4"/>
          <p:cNvSpPr/>
          <p:nvPr/>
        </p:nvSpPr>
        <p:spPr>
          <a:xfrm>
            <a:off x="3276720" y="4460400"/>
            <a:ext cx="3045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5" name="CustomShape 5"/>
          <p:cNvSpPr/>
          <p:nvPr/>
        </p:nvSpPr>
        <p:spPr>
          <a:xfrm>
            <a:off x="4038480" y="4460400"/>
            <a:ext cx="3045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6" name="CustomShape 6"/>
          <p:cNvSpPr/>
          <p:nvPr/>
        </p:nvSpPr>
        <p:spPr>
          <a:xfrm>
            <a:off x="4648320" y="4536360"/>
            <a:ext cx="360" cy="304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7" name="CustomShape 7"/>
          <p:cNvSpPr/>
          <p:nvPr/>
        </p:nvSpPr>
        <p:spPr>
          <a:xfrm>
            <a:off x="4800600" y="4841280"/>
            <a:ext cx="3045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8" name="CustomShape 8"/>
          <p:cNvSpPr/>
          <p:nvPr/>
        </p:nvSpPr>
        <p:spPr>
          <a:xfrm>
            <a:off x="3200400" y="4167000"/>
            <a:ext cx="3045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1F497D"/>
                </a:solidFill>
                <a:latin typeface="Calibri"/>
              </a:rPr>
              <a:t>0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59" name="CustomShape 9"/>
          <p:cNvSpPr/>
          <p:nvPr/>
        </p:nvSpPr>
        <p:spPr>
          <a:xfrm>
            <a:off x="3886200" y="4167000"/>
            <a:ext cx="3045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1F497D"/>
                </a:solidFill>
                <a:latin typeface="Calibri"/>
              </a:rPr>
              <a:t>0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60" name="CustomShape 10"/>
          <p:cNvSpPr/>
          <p:nvPr/>
        </p:nvSpPr>
        <p:spPr>
          <a:xfrm>
            <a:off x="4876920" y="4471920"/>
            <a:ext cx="3045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1F497D"/>
                </a:solidFill>
                <a:latin typeface="Calibri"/>
              </a:rPr>
              <a:t>0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61" name="CustomShape 11"/>
          <p:cNvSpPr/>
          <p:nvPr/>
        </p:nvSpPr>
        <p:spPr>
          <a:xfrm>
            <a:off x="4648320" y="4764960"/>
            <a:ext cx="9140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1F497D"/>
                </a:solidFill>
                <a:latin typeface="Calibri"/>
              </a:rPr>
              <a:t>-80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62" name="CustomShape 12"/>
          <p:cNvSpPr/>
          <p:nvPr/>
        </p:nvSpPr>
        <p:spPr>
          <a:xfrm>
            <a:off x="5486400" y="4876920"/>
            <a:ext cx="360" cy="304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3" name="CustomShape 13"/>
          <p:cNvSpPr/>
          <p:nvPr/>
        </p:nvSpPr>
        <p:spPr>
          <a:xfrm>
            <a:off x="5410080" y="4800600"/>
            <a:ext cx="9140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1F497D"/>
                </a:solidFill>
                <a:latin typeface="Calibri"/>
              </a:rPr>
              <a:t>-80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64" name="CustomShape 14"/>
          <p:cNvSpPr/>
          <p:nvPr/>
        </p:nvSpPr>
        <p:spPr>
          <a:xfrm>
            <a:off x="5366880" y="5539320"/>
            <a:ext cx="6811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1F497D"/>
                </a:solidFill>
                <a:latin typeface="Calibri"/>
              </a:rPr>
              <a:t>+80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65" name="CustomShape 15"/>
          <p:cNvSpPr/>
          <p:nvPr/>
        </p:nvSpPr>
        <p:spPr>
          <a:xfrm>
            <a:off x="5486400" y="5334120"/>
            <a:ext cx="360" cy="304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4400" b="0" strike="noStrike" spc="-1" dirty="0" smtClean="0">
                <a:solidFill>
                  <a:srgbClr val="000000"/>
                </a:solidFill>
                <a:latin typeface="Calibri"/>
              </a:rPr>
              <a:t>MDP</a:t>
            </a:r>
            <a:r>
              <a:rPr lang="en-IN" sz="4400" b="0" strike="noStrike" spc="-1" dirty="0" smtClean="0">
                <a:solidFill>
                  <a:srgbClr val="000000"/>
                </a:solidFill>
                <a:latin typeface="Calibri"/>
                <a:sym typeface="Wingdings" pitchFamily="2" charset="2"/>
              </a:rPr>
              <a:t></a:t>
            </a:r>
            <a:r>
              <a:rPr lang="en-IN" sz="4400" b="0" strike="noStrike" spc="-1" dirty="0" smtClean="0">
                <a:solidFill>
                  <a:srgbClr val="000000"/>
                </a:solidFill>
                <a:latin typeface="Calibri"/>
              </a:rPr>
              <a:t>RL</a:t>
            </a:r>
            <a:endParaRPr lang="en-IN" sz="4400" b="0" strike="noStrike" spc="-1" dirty="0">
              <a:latin typeface="Arial"/>
            </a:endParaRPr>
          </a:p>
        </p:txBody>
      </p:sp>
      <p:sp>
        <p:nvSpPr>
          <p:cNvPr id="123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85000" lnSpcReduction="20000"/>
          </a:bodyPr>
          <a:lstStyle/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3200" b="0" strike="noStrike" spc="-1">
                <a:solidFill>
                  <a:srgbClr val="000000"/>
                </a:solidFill>
                <a:latin typeface="Calibri"/>
              </a:rPr>
              <a:t>In MDP, {S,A,R,P} are known</a:t>
            </a:r>
            <a:endParaRPr lang="en-IN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3200" b="0" strike="noStrike" spc="-1">
                <a:solidFill>
                  <a:srgbClr val="000000"/>
                </a:solidFill>
                <a:latin typeface="Calibri"/>
              </a:rPr>
              <a:t>In RL, R and P are not known to begin with</a:t>
            </a:r>
            <a:endParaRPr lang="en-IN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3200" b="0" strike="noStrike" spc="-1">
                <a:solidFill>
                  <a:srgbClr val="000000"/>
                </a:solidFill>
                <a:latin typeface="Calibri"/>
              </a:rPr>
              <a:t>They are </a:t>
            </a:r>
            <a:r>
              <a:rPr lang="en-IN" sz="3200" b="0" i="1" strike="noStrike" spc="-1">
                <a:solidFill>
                  <a:srgbClr val="000000"/>
                </a:solidFill>
                <a:latin typeface="Calibri"/>
              </a:rPr>
              <a:t>learned</a:t>
            </a:r>
            <a:r>
              <a:rPr lang="en-IN" sz="3200" b="0" strike="noStrike" spc="-1">
                <a:solidFill>
                  <a:srgbClr val="000000"/>
                </a:solidFill>
                <a:latin typeface="Calibri"/>
              </a:rPr>
              <a:t> from experience</a:t>
            </a:r>
            <a:endParaRPr lang="en-IN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3200" b="0" strike="noStrike" spc="-1">
                <a:solidFill>
                  <a:srgbClr val="000000"/>
                </a:solidFill>
                <a:latin typeface="Calibri"/>
              </a:rPr>
              <a:t>Optimal policy is updated sequentially to account for increased information about rewards and transition probabilities</a:t>
            </a:r>
            <a:endParaRPr lang="en-IN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3200" b="0" strike="noStrike" spc="-1">
                <a:solidFill>
                  <a:srgbClr val="000000"/>
                </a:solidFill>
                <a:latin typeface="Calibri"/>
              </a:rPr>
              <a:t>Model-based RL</a:t>
            </a:r>
            <a:endParaRPr lang="en-IN" sz="3200" b="0" strike="noStrike" spc="-1">
              <a:latin typeface="Arial"/>
            </a:endParaRPr>
          </a:p>
          <a:p>
            <a:pPr marL="743040" lvl="1" indent="-2851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IN" sz="2800" b="0" strike="noStrike" spc="-1">
                <a:solidFill>
                  <a:srgbClr val="000000"/>
                </a:solidFill>
                <a:latin typeface="Calibri"/>
              </a:rPr>
              <a:t>Learns transition probabilities P as well as optimal policy</a:t>
            </a:r>
            <a:endParaRPr lang="en-IN" sz="28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3200" b="0" strike="noStrike" spc="-1">
                <a:solidFill>
                  <a:srgbClr val="000000"/>
                </a:solidFill>
                <a:latin typeface="Calibri"/>
              </a:rPr>
              <a:t>Model-free RL</a:t>
            </a:r>
            <a:endParaRPr lang="en-IN" sz="3200" b="0" strike="noStrike" spc="-1">
              <a:latin typeface="Arial"/>
            </a:endParaRPr>
          </a:p>
          <a:p>
            <a:pPr marL="743040" lvl="1" indent="-2851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IN" sz="2800" b="0" strike="noStrike" spc="-1">
                <a:solidFill>
                  <a:srgbClr val="000000"/>
                </a:solidFill>
                <a:latin typeface="Calibri"/>
              </a:rPr>
              <a:t>Learns only optimal policy, not the transition probabilities P</a:t>
            </a:r>
            <a:endParaRPr lang="en-IN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Generalized model-free RL</a:t>
            </a:r>
          </a:p>
        </p:txBody>
      </p:sp>
      <p:sp>
        <p:nvSpPr>
          <p:cNvPr id="26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Bush </a:t>
            </a:r>
            <a:r>
              <a:rPr lang="en-US" sz="3200" b="0" strike="noStrike" spc="-1" dirty="0" err="1">
                <a:solidFill>
                  <a:srgbClr val="000000"/>
                </a:solidFill>
                <a:latin typeface="Calibri"/>
              </a:rPr>
              <a:t>Mosteller</a:t>
            </a: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 style models simply update value based on a discounted average of received rewards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Useless in trying to predict the value of sequential events, e.g. A </a:t>
            </a:r>
            <a:r>
              <a:rPr lang="en-US" sz="2800" b="0" strike="noStrike" spc="-1" dirty="0" smtClean="0">
                <a:solidFill>
                  <a:srgbClr val="000000"/>
                </a:solidFill>
                <a:latin typeface="Calibri"/>
                <a:sym typeface="Wingdings" pitchFamily="2" charset="2"/>
              </a:rPr>
              <a:t></a:t>
            </a:r>
            <a:r>
              <a:rPr lang="en-US" sz="2800" b="0" strike="noStrike" spc="-1" dirty="0" smtClean="0">
                <a:solidFill>
                  <a:srgbClr val="000000"/>
                </a:solidFill>
                <a:latin typeface="Calibri"/>
              </a:rPr>
              <a:t>B </a:t>
            </a:r>
            <a:r>
              <a:rPr lang="en-US" sz="2800" b="0" strike="noStrike" spc="-1" dirty="0" smtClean="0">
                <a:solidFill>
                  <a:srgbClr val="000000"/>
                </a:solidFill>
                <a:latin typeface="Calibri"/>
                <a:sym typeface="Wingdings" pitchFamily="2" charset="2"/>
              </a:rPr>
              <a:t></a:t>
            </a:r>
            <a:r>
              <a:rPr lang="en-US" sz="2800" b="0" strike="noStrike" spc="-1" dirty="0" smtClean="0">
                <a:solidFill>
                  <a:srgbClr val="000000"/>
                </a:solidFill>
                <a:latin typeface="Calibri"/>
              </a:rPr>
              <a:t> reward</a:t>
            </a:r>
            <a:endParaRPr lang="en-US" sz="28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A more generalized notion of reward learning was needed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Q-learning is one instance of temporal difference learning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Other flavors of model-free reinforcement learning also exist, e.g. policy gradient methods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SARSA update rule</a:t>
            </a:r>
          </a:p>
        </p:txBody>
      </p:sp>
      <p:sp>
        <p:nvSpPr>
          <p:cNvPr id="26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Start with random Q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Update using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Parameter α controls the learning rate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Parameter λ controls the time-discounting of future reward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s’ is the state accessed from s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1" strike="noStrike" spc="-1">
                <a:solidFill>
                  <a:srgbClr val="000000"/>
                </a:solidFill>
                <a:latin typeface="Calibri"/>
              </a:rPr>
              <a:t>a’ is the action selected in s’</a:t>
            </a: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Different from q-learning</a:t>
            </a:r>
          </a:p>
        </p:txBody>
      </p:sp>
      <p:pic>
        <p:nvPicPr>
          <p:cNvPr id="270" name="Picture 4"/>
          <p:cNvPicPr/>
          <p:nvPr/>
        </p:nvPicPr>
        <p:blipFill>
          <a:blip r:embed="rId2" cstate="print"/>
          <a:stretch/>
        </p:blipFill>
        <p:spPr>
          <a:xfrm>
            <a:off x="762120" y="2674440"/>
            <a:ext cx="7772040" cy="373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SARSA algorithm</a:t>
            </a:r>
          </a:p>
        </p:txBody>
      </p:sp>
      <p:sp>
        <p:nvSpPr>
          <p:cNvPr id="27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Start with random Q(s, a) for all s and a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For each episode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Initialize 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Choose a using Q (softmax/greedy)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For each move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Take action a, observe r, s’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Choose a’ from s’ by comparing Q(s’, . )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Update Q(s, a)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Move to s’, remember a’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Until s’ is terminal/moves run out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SARSA update</a:t>
            </a:r>
          </a:p>
        </p:txBody>
      </p:sp>
      <p:sp>
        <p:nvSpPr>
          <p:cNvPr id="274" name="CustomShape 2"/>
          <p:cNvSpPr/>
          <p:nvPr/>
        </p:nvSpPr>
        <p:spPr>
          <a:xfrm>
            <a:off x="2743200" y="3429000"/>
            <a:ext cx="761760" cy="6854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1800" b="0" strike="noStrike" spc="-1">
                <a:solidFill>
                  <a:srgbClr val="FFFFFF"/>
                </a:solidFill>
                <a:latin typeface="Calibri"/>
              </a:rPr>
              <a:t>s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75" name="CustomShape 3"/>
          <p:cNvSpPr/>
          <p:nvPr/>
        </p:nvSpPr>
        <p:spPr>
          <a:xfrm>
            <a:off x="2743200" y="2971800"/>
            <a:ext cx="91404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Q(s, a)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76" name="CustomShape 4"/>
          <p:cNvSpPr/>
          <p:nvPr/>
        </p:nvSpPr>
        <p:spPr>
          <a:xfrm>
            <a:off x="1295280" y="4952880"/>
            <a:ext cx="548604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Start with a selected in the previous iteration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77" name="CustomShape 5"/>
          <p:cNvSpPr/>
          <p:nvPr/>
        </p:nvSpPr>
        <p:spPr>
          <a:xfrm>
            <a:off x="609480" y="1981080"/>
            <a:ext cx="289512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The value of taking action a in state s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78" name="CustomShape 6"/>
          <p:cNvSpPr/>
          <p:nvPr/>
        </p:nvSpPr>
        <p:spPr>
          <a:xfrm>
            <a:off x="1828800" y="2362320"/>
            <a:ext cx="1066320" cy="609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279" name="Group 7"/>
          <p:cNvGrpSpPr/>
          <p:nvPr/>
        </p:nvGrpSpPr>
        <p:grpSpPr>
          <a:xfrm>
            <a:off x="4190760" y="1523880"/>
            <a:ext cx="1828800" cy="914760"/>
            <a:chOff x="4190760" y="1523880"/>
            <a:chExt cx="1828800" cy="914760"/>
          </a:xfrm>
        </p:grpSpPr>
        <p:sp>
          <p:nvSpPr>
            <p:cNvPr id="280" name="Line 8"/>
            <p:cNvSpPr/>
            <p:nvPr/>
          </p:nvSpPr>
          <p:spPr>
            <a:xfrm>
              <a:off x="4190760" y="2438280"/>
              <a:ext cx="1828800" cy="360"/>
            </a:xfrm>
            <a:prstGeom prst="line">
              <a:avLst/>
            </a:prstGeom>
            <a:ln>
              <a:solidFill>
                <a:srgbClr val="4A7EB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81" name="Line 9"/>
            <p:cNvSpPr/>
            <p:nvPr/>
          </p:nvSpPr>
          <p:spPr>
            <a:xfrm flipV="1">
              <a:off x="4190760" y="1523880"/>
              <a:ext cx="360" cy="914400"/>
            </a:xfrm>
            <a:prstGeom prst="line">
              <a:avLst/>
            </a:prstGeom>
            <a:ln>
              <a:solidFill>
                <a:srgbClr val="4A7EB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82" name="CustomShape 10"/>
            <p:cNvSpPr/>
            <p:nvPr/>
          </p:nvSpPr>
          <p:spPr>
            <a:xfrm>
              <a:off x="4648320" y="1828800"/>
              <a:ext cx="151920" cy="609120"/>
            </a:xfrm>
            <a:prstGeom prst="rect">
              <a:avLst/>
            </a:prstGeom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83" name="CustomShape 11"/>
            <p:cNvSpPr/>
            <p:nvPr/>
          </p:nvSpPr>
          <p:spPr>
            <a:xfrm>
              <a:off x="5029200" y="2057400"/>
              <a:ext cx="151920" cy="380520"/>
            </a:xfrm>
            <a:prstGeom prst="rect">
              <a:avLst/>
            </a:prstGeom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84" name="CustomShape 12"/>
            <p:cNvSpPr/>
            <p:nvPr/>
          </p:nvSpPr>
          <p:spPr>
            <a:xfrm>
              <a:off x="5410080" y="1905120"/>
              <a:ext cx="151920" cy="533160"/>
            </a:xfrm>
            <a:prstGeom prst="rect">
              <a:avLst/>
            </a:prstGeom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285" name="CustomShape 13"/>
          <p:cNvSpPr/>
          <p:nvPr/>
        </p:nvSpPr>
        <p:spPr>
          <a:xfrm rot="16200000">
            <a:off x="3497400" y="1761120"/>
            <a:ext cx="8377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Q(s,.)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86" name="CustomShape 14"/>
          <p:cNvSpPr/>
          <p:nvPr/>
        </p:nvSpPr>
        <p:spPr>
          <a:xfrm>
            <a:off x="4876920" y="2514600"/>
            <a:ext cx="380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A</a:t>
            </a:r>
            <a:endParaRPr lang="en-IN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SARSA update</a:t>
            </a:r>
          </a:p>
        </p:txBody>
      </p:sp>
      <p:sp>
        <p:nvSpPr>
          <p:cNvPr id="288" name="CustomShape 2"/>
          <p:cNvSpPr/>
          <p:nvPr/>
        </p:nvSpPr>
        <p:spPr>
          <a:xfrm>
            <a:off x="2743200" y="3429000"/>
            <a:ext cx="761760" cy="6854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1800" b="0" strike="noStrike" spc="-1">
                <a:solidFill>
                  <a:srgbClr val="FFFFFF"/>
                </a:solidFill>
                <a:latin typeface="Calibri"/>
              </a:rPr>
              <a:t>s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89" name="CustomShape 3"/>
          <p:cNvSpPr/>
          <p:nvPr/>
        </p:nvSpPr>
        <p:spPr>
          <a:xfrm>
            <a:off x="4419720" y="3429000"/>
            <a:ext cx="761760" cy="6854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1800" b="0" strike="noStrike" spc="-1">
                <a:solidFill>
                  <a:srgbClr val="FFFFFF"/>
                </a:solidFill>
                <a:latin typeface="Calibri"/>
              </a:rPr>
              <a:t>s’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90" name="CustomShape 4"/>
          <p:cNvSpPr/>
          <p:nvPr/>
        </p:nvSpPr>
        <p:spPr>
          <a:xfrm>
            <a:off x="3505320" y="3733920"/>
            <a:ext cx="9140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1" name="CustomShape 5"/>
          <p:cNvSpPr/>
          <p:nvPr/>
        </p:nvSpPr>
        <p:spPr>
          <a:xfrm>
            <a:off x="3809880" y="3352680"/>
            <a:ext cx="3045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a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92" name="CustomShape 6"/>
          <p:cNvSpPr/>
          <p:nvPr/>
        </p:nvSpPr>
        <p:spPr>
          <a:xfrm>
            <a:off x="1295280" y="4648320"/>
            <a:ext cx="5486040" cy="118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Start with a selected in the previous iteration</a:t>
            </a:r>
            <a:endParaRPr lang="en-IN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Take action a from state s</a:t>
            </a:r>
            <a:endParaRPr lang="en-IN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Observe r and s’</a:t>
            </a:r>
            <a:endParaRPr lang="en-IN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SARSA update</a:t>
            </a:r>
          </a:p>
        </p:txBody>
      </p:sp>
      <p:sp>
        <p:nvSpPr>
          <p:cNvPr id="294" name="CustomShape 2"/>
          <p:cNvSpPr/>
          <p:nvPr/>
        </p:nvSpPr>
        <p:spPr>
          <a:xfrm>
            <a:off x="2743200" y="3429000"/>
            <a:ext cx="761760" cy="6854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1800" b="0" strike="noStrike" spc="-1">
                <a:solidFill>
                  <a:srgbClr val="FFFFFF"/>
                </a:solidFill>
                <a:latin typeface="Calibri"/>
              </a:rPr>
              <a:t>s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95" name="CustomShape 3"/>
          <p:cNvSpPr/>
          <p:nvPr/>
        </p:nvSpPr>
        <p:spPr>
          <a:xfrm>
            <a:off x="4419720" y="3429000"/>
            <a:ext cx="761760" cy="6854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1800" b="0" strike="noStrike" spc="-1">
                <a:solidFill>
                  <a:srgbClr val="FFFFFF"/>
                </a:solidFill>
                <a:latin typeface="Calibri"/>
              </a:rPr>
              <a:t>s’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296" name="CustomShape 4"/>
          <p:cNvSpPr/>
          <p:nvPr/>
        </p:nvSpPr>
        <p:spPr>
          <a:xfrm flipV="1">
            <a:off x="4800600" y="3047400"/>
            <a:ext cx="360" cy="380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7" name="CustomShape 5"/>
          <p:cNvSpPr/>
          <p:nvPr/>
        </p:nvSpPr>
        <p:spPr>
          <a:xfrm>
            <a:off x="5029200" y="3733920"/>
            <a:ext cx="5331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8" name="CustomShape 6"/>
          <p:cNvSpPr/>
          <p:nvPr/>
        </p:nvSpPr>
        <p:spPr>
          <a:xfrm>
            <a:off x="4800600" y="4114800"/>
            <a:ext cx="360" cy="380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9" name="CustomShape 7"/>
          <p:cNvSpPr/>
          <p:nvPr/>
        </p:nvSpPr>
        <p:spPr>
          <a:xfrm>
            <a:off x="4419720" y="2831040"/>
            <a:ext cx="456840" cy="67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808080"/>
                </a:solidFill>
                <a:latin typeface="Calibri"/>
              </a:rPr>
              <a:t>a</a:t>
            </a:r>
            <a:r>
              <a:rPr lang="en-IN" sz="1800" b="0" strike="noStrike" spc="-1" baseline="-25000">
                <a:solidFill>
                  <a:srgbClr val="808080"/>
                </a:solidFill>
                <a:latin typeface="Calibri"/>
              </a:rPr>
              <a:t>1</a:t>
            </a:r>
            <a:r>
              <a:rPr lang="en-IN" sz="1800" b="0" strike="noStrike" spc="-1">
                <a:solidFill>
                  <a:srgbClr val="808080"/>
                </a:solidFill>
                <a:latin typeface="Calibri"/>
              </a:rPr>
              <a:t>’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300" name="CustomShape 8"/>
          <p:cNvSpPr/>
          <p:nvPr/>
        </p:nvSpPr>
        <p:spPr>
          <a:xfrm>
            <a:off x="5486400" y="3288240"/>
            <a:ext cx="456840" cy="67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808080"/>
                </a:solidFill>
                <a:latin typeface="Calibri"/>
              </a:rPr>
              <a:t>a</a:t>
            </a:r>
            <a:r>
              <a:rPr lang="en-IN" sz="1800" b="0" strike="noStrike" spc="-1" baseline="-25000">
                <a:solidFill>
                  <a:srgbClr val="808080"/>
                </a:solidFill>
                <a:latin typeface="Calibri"/>
              </a:rPr>
              <a:t>2</a:t>
            </a:r>
            <a:r>
              <a:rPr lang="en-IN" sz="1800" b="0" strike="noStrike" spc="-1">
                <a:solidFill>
                  <a:srgbClr val="808080"/>
                </a:solidFill>
                <a:latin typeface="Calibri"/>
              </a:rPr>
              <a:t>’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301" name="CustomShape 9"/>
          <p:cNvSpPr/>
          <p:nvPr/>
        </p:nvSpPr>
        <p:spPr>
          <a:xfrm>
            <a:off x="4419720" y="4267080"/>
            <a:ext cx="456840" cy="67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808080"/>
                </a:solidFill>
                <a:latin typeface="Calibri"/>
              </a:rPr>
              <a:t>a</a:t>
            </a:r>
            <a:r>
              <a:rPr lang="en-IN" sz="1800" b="0" strike="noStrike" spc="-1" baseline="-25000">
                <a:solidFill>
                  <a:srgbClr val="808080"/>
                </a:solidFill>
                <a:latin typeface="Calibri"/>
              </a:rPr>
              <a:t>3</a:t>
            </a:r>
            <a:r>
              <a:rPr lang="en-IN" sz="1800" b="0" strike="noStrike" spc="-1">
                <a:solidFill>
                  <a:srgbClr val="808080"/>
                </a:solidFill>
                <a:latin typeface="Calibri"/>
              </a:rPr>
              <a:t>’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302" name="CustomShape 10"/>
          <p:cNvSpPr/>
          <p:nvPr/>
        </p:nvSpPr>
        <p:spPr>
          <a:xfrm>
            <a:off x="3505320" y="3733920"/>
            <a:ext cx="9140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3" name="CustomShape 11"/>
          <p:cNvSpPr/>
          <p:nvPr/>
        </p:nvSpPr>
        <p:spPr>
          <a:xfrm>
            <a:off x="3809880" y="3352680"/>
            <a:ext cx="3045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a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304" name="CustomShape 12"/>
          <p:cNvSpPr/>
          <p:nvPr/>
        </p:nvSpPr>
        <p:spPr>
          <a:xfrm>
            <a:off x="1295280" y="4648320"/>
            <a:ext cx="5486040" cy="118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Start with a from the previous iteration</a:t>
            </a:r>
            <a:endParaRPr lang="en-IN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Take action a from state s</a:t>
            </a:r>
            <a:endParaRPr lang="en-IN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Observe r and s’</a:t>
            </a:r>
            <a:endParaRPr lang="en-IN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Recall Q(s’,a’) for all a’ available from s’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305" name="CustomShape 13"/>
          <p:cNvSpPr/>
          <p:nvPr/>
        </p:nvSpPr>
        <p:spPr>
          <a:xfrm>
            <a:off x="6019920" y="3191400"/>
            <a:ext cx="2514240" cy="91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There are many possible a’ from the state you reach</a:t>
            </a:r>
            <a:endParaRPr lang="en-IN" sz="1800" b="0" strike="noStrike" spc="-1">
              <a:latin typeface="Arial"/>
            </a:endParaRPr>
          </a:p>
        </p:txBody>
      </p:sp>
      <p:grpSp>
        <p:nvGrpSpPr>
          <p:cNvPr id="306" name="Group 14"/>
          <p:cNvGrpSpPr/>
          <p:nvPr/>
        </p:nvGrpSpPr>
        <p:grpSpPr>
          <a:xfrm>
            <a:off x="5638680" y="1611720"/>
            <a:ext cx="1828800" cy="914760"/>
            <a:chOff x="5638680" y="1611720"/>
            <a:chExt cx="1828800" cy="914760"/>
          </a:xfrm>
        </p:grpSpPr>
        <p:sp>
          <p:nvSpPr>
            <p:cNvPr id="307" name="Line 15"/>
            <p:cNvSpPr/>
            <p:nvPr/>
          </p:nvSpPr>
          <p:spPr>
            <a:xfrm>
              <a:off x="5638680" y="2526120"/>
              <a:ext cx="1828800" cy="360"/>
            </a:xfrm>
            <a:prstGeom prst="line">
              <a:avLst/>
            </a:prstGeom>
            <a:ln>
              <a:solidFill>
                <a:srgbClr val="4A7EB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08" name="Line 16"/>
            <p:cNvSpPr/>
            <p:nvPr/>
          </p:nvSpPr>
          <p:spPr>
            <a:xfrm flipV="1">
              <a:off x="5638680" y="1611720"/>
              <a:ext cx="360" cy="914400"/>
            </a:xfrm>
            <a:prstGeom prst="line">
              <a:avLst/>
            </a:prstGeom>
            <a:ln>
              <a:solidFill>
                <a:srgbClr val="4A7EB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09" name="CustomShape 17"/>
            <p:cNvSpPr/>
            <p:nvPr/>
          </p:nvSpPr>
          <p:spPr>
            <a:xfrm>
              <a:off x="6095880" y="1916640"/>
              <a:ext cx="151920" cy="609120"/>
            </a:xfrm>
            <a:prstGeom prst="rect">
              <a:avLst/>
            </a:prstGeom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10" name="CustomShape 18"/>
            <p:cNvSpPr/>
            <p:nvPr/>
          </p:nvSpPr>
          <p:spPr>
            <a:xfrm>
              <a:off x="6477120" y="2145240"/>
              <a:ext cx="151920" cy="380520"/>
            </a:xfrm>
            <a:prstGeom prst="rect">
              <a:avLst/>
            </a:prstGeom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11" name="CustomShape 19"/>
            <p:cNvSpPr/>
            <p:nvPr/>
          </p:nvSpPr>
          <p:spPr>
            <a:xfrm>
              <a:off x="6858000" y="1992960"/>
              <a:ext cx="151920" cy="533160"/>
            </a:xfrm>
            <a:prstGeom prst="rect">
              <a:avLst/>
            </a:prstGeom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312" name="CustomShape 20"/>
          <p:cNvSpPr/>
          <p:nvPr/>
        </p:nvSpPr>
        <p:spPr>
          <a:xfrm rot="16200000">
            <a:off x="5081760" y="1712160"/>
            <a:ext cx="83772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Q(s’,.)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313" name="CustomShape 21"/>
          <p:cNvSpPr/>
          <p:nvPr/>
        </p:nvSpPr>
        <p:spPr>
          <a:xfrm>
            <a:off x="6324480" y="2602440"/>
            <a:ext cx="380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A</a:t>
            </a:r>
            <a:endParaRPr lang="en-IN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SARSA update</a:t>
            </a:r>
          </a:p>
        </p:txBody>
      </p:sp>
      <p:sp>
        <p:nvSpPr>
          <p:cNvPr id="315" name="CustomShape 2"/>
          <p:cNvSpPr/>
          <p:nvPr/>
        </p:nvSpPr>
        <p:spPr>
          <a:xfrm>
            <a:off x="2743200" y="3429000"/>
            <a:ext cx="761760" cy="6854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1800" b="0" strike="noStrike" spc="-1">
                <a:solidFill>
                  <a:srgbClr val="FFFFFF"/>
                </a:solidFill>
                <a:latin typeface="Calibri"/>
              </a:rPr>
              <a:t>s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316" name="CustomShape 3"/>
          <p:cNvSpPr/>
          <p:nvPr/>
        </p:nvSpPr>
        <p:spPr>
          <a:xfrm>
            <a:off x="4419720" y="3429000"/>
            <a:ext cx="761760" cy="6854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1800" b="0" strike="noStrike" spc="-1">
                <a:solidFill>
                  <a:srgbClr val="FFFFFF"/>
                </a:solidFill>
                <a:latin typeface="Calibri"/>
              </a:rPr>
              <a:t>s’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317" name="CustomShape 4"/>
          <p:cNvSpPr/>
          <p:nvPr/>
        </p:nvSpPr>
        <p:spPr>
          <a:xfrm>
            <a:off x="5029200" y="3733920"/>
            <a:ext cx="5331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8" name="CustomShape 5"/>
          <p:cNvSpPr/>
          <p:nvPr/>
        </p:nvSpPr>
        <p:spPr>
          <a:xfrm>
            <a:off x="5257800" y="3288240"/>
            <a:ext cx="4568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a’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319" name="CustomShape 6"/>
          <p:cNvSpPr/>
          <p:nvPr/>
        </p:nvSpPr>
        <p:spPr>
          <a:xfrm>
            <a:off x="3505320" y="3733920"/>
            <a:ext cx="9140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0" name="CustomShape 7"/>
          <p:cNvSpPr/>
          <p:nvPr/>
        </p:nvSpPr>
        <p:spPr>
          <a:xfrm>
            <a:off x="3809880" y="3352680"/>
            <a:ext cx="3045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a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321" name="CustomShape 8"/>
          <p:cNvSpPr/>
          <p:nvPr/>
        </p:nvSpPr>
        <p:spPr>
          <a:xfrm>
            <a:off x="1295280" y="4191120"/>
            <a:ext cx="5486040" cy="1736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Start with a from the previous iteration</a:t>
            </a:r>
            <a:endParaRPr lang="en-IN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Take action a from state s</a:t>
            </a:r>
            <a:endParaRPr lang="en-IN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Observe r and s’</a:t>
            </a:r>
            <a:endParaRPr lang="en-IN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Recall Q(s’,a’) for all a’ available from s’</a:t>
            </a:r>
            <a:endParaRPr lang="en-IN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Select a’ using choice rule on Q</a:t>
            </a:r>
            <a:endParaRPr lang="en-IN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Update Q(s,a)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322" name="CustomShape 9"/>
          <p:cNvSpPr/>
          <p:nvPr/>
        </p:nvSpPr>
        <p:spPr>
          <a:xfrm>
            <a:off x="6019920" y="3191400"/>
            <a:ext cx="251424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a’ is selected using the choice rule</a:t>
            </a:r>
            <a:endParaRPr lang="en-IN" sz="1800" b="0" strike="noStrike" spc="-1">
              <a:latin typeface="Arial"/>
            </a:endParaRPr>
          </a:p>
        </p:txBody>
      </p:sp>
      <p:grpSp>
        <p:nvGrpSpPr>
          <p:cNvPr id="323" name="Group 10"/>
          <p:cNvGrpSpPr/>
          <p:nvPr/>
        </p:nvGrpSpPr>
        <p:grpSpPr>
          <a:xfrm>
            <a:off x="5638680" y="1611720"/>
            <a:ext cx="1828800" cy="914760"/>
            <a:chOff x="5638680" y="1611720"/>
            <a:chExt cx="1828800" cy="914760"/>
          </a:xfrm>
        </p:grpSpPr>
        <p:sp>
          <p:nvSpPr>
            <p:cNvPr id="324" name="Line 11"/>
            <p:cNvSpPr/>
            <p:nvPr/>
          </p:nvSpPr>
          <p:spPr>
            <a:xfrm>
              <a:off x="5638680" y="2526120"/>
              <a:ext cx="1828800" cy="360"/>
            </a:xfrm>
            <a:prstGeom prst="line">
              <a:avLst/>
            </a:prstGeom>
            <a:ln>
              <a:solidFill>
                <a:srgbClr val="4A7EB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25" name="Line 12"/>
            <p:cNvSpPr/>
            <p:nvPr/>
          </p:nvSpPr>
          <p:spPr>
            <a:xfrm flipV="1">
              <a:off x="5638680" y="1611720"/>
              <a:ext cx="360" cy="914400"/>
            </a:xfrm>
            <a:prstGeom prst="line">
              <a:avLst/>
            </a:prstGeom>
            <a:ln>
              <a:solidFill>
                <a:srgbClr val="4A7EB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26" name="CustomShape 13"/>
            <p:cNvSpPr/>
            <p:nvPr/>
          </p:nvSpPr>
          <p:spPr>
            <a:xfrm>
              <a:off x="6095880" y="1916640"/>
              <a:ext cx="151920" cy="609120"/>
            </a:xfrm>
            <a:prstGeom prst="rect">
              <a:avLst/>
            </a:prstGeom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27" name="CustomShape 14"/>
            <p:cNvSpPr/>
            <p:nvPr/>
          </p:nvSpPr>
          <p:spPr>
            <a:xfrm>
              <a:off x="6477120" y="2145240"/>
              <a:ext cx="151920" cy="380520"/>
            </a:xfrm>
            <a:prstGeom prst="rect">
              <a:avLst/>
            </a:prstGeom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28" name="CustomShape 15"/>
            <p:cNvSpPr/>
            <p:nvPr/>
          </p:nvSpPr>
          <p:spPr>
            <a:xfrm>
              <a:off x="6858000" y="1992960"/>
              <a:ext cx="151920" cy="533160"/>
            </a:xfrm>
            <a:prstGeom prst="rect">
              <a:avLst/>
            </a:prstGeom>
            <a:solidFill>
              <a:schemeClr val="accent2"/>
            </a:solidFill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329" name="CustomShape 16"/>
          <p:cNvSpPr/>
          <p:nvPr/>
        </p:nvSpPr>
        <p:spPr>
          <a:xfrm rot="16200000">
            <a:off x="5081760" y="1712160"/>
            <a:ext cx="83772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Q(s’,.)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330" name="CustomShape 17"/>
          <p:cNvSpPr/>
          <p:nvPr/>
        </p:nvSpPr>
        <p:spPr>
          <a:xfrm>
            <a:off x="6324480" y="2602440"/>
            <a:ext cx="380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A</a:t>
            </a:r>
            <a:endParaRPr lang="en-IN" sz="1800" b="0" strike="noStrike" spc="-1">
              <a:latin typeface="Arial"/>
            </a:endParaRPr>
          </a:p>
        </p:txBody>
      </p:sp>
      <p:pic>
        <p:nvPicPr>
          <p:cNvPr id="331" name="Picture 4"/>
          <p:cNvPicPr/>
          <p:nvPr/>
        </p:nvPicPr>
        <p:blipFill>
          <a:blip r:embed="rId2" cstate="print"/>
          <a:stretch/>
        </p:blipFill>
        <p:spPr>
          <a:xfrm>
            <a:off x="533520" y="6195960"/>
            <a:ext cx="8229240" cy="395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4400" b="0" strike="noStrike" spc="-1">
                <a:solidFill>
                  <a:srgbClr val="000000"/>
                </a:solidFill>
                <a:latin typeface="Calibri"/>
              </a:rPr>
              <a:t>Q-learning</a:t>
            </a:r>
            <a:endParaRPr lang="en-IN" sz="4400" b="0" strike="noStrike" spc="-1">
              <a:latin typeface="Arial"/>
            </a:endParaRPr>
          </a:p>
        </p:txBody>
      </p:sp>
      <p:sp>
        <p:nvSpPr>
          <p:cNvPr id="125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3200" b="0" strike="noStrike" spc="-1" dirty="0">
                <a:solidFill>
                  <a:srgbClr val="000000"/>
                </a:solidFill>
                <a:latin typeface="Calibri"/>
              </a:rPr>
              <a:t>Derived from the Bush-</a:t>
            </a:r>
            <a:r>
              <a:rPr lang="en-IN" sz="3200" b="0" strike="noStrike" spc="-1" dirty="0" err="1">
                <a:solidFill>
                  <a:srgbClr val="000000"/>
                </a:solidFill>
                <a:latin typeface="Calibri"/>
              </a:rPr>
              <a:t>Mosteller</a:t>
            </a:r>
            <a:r>
              <a:rPr lang="en-IN" sz="3200" b="0" strike="noStrike" spc="-1" dirty="0">
                <a:solidFill>
                  <a:srgbClr val="000000"/>
                </a:solidFill>
                <a:latin typeface="Calibri"/>
              </a:rPr>
              <a:t> update rule</a:t>
            </a:r>
            <a:endParaRPr lang="en-IN" sz="32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3200" b="0" strike="noStrike" spc="-1" dirty="0">
                <a:solidFill>
                  <a:srgbClr val="000000"/>
                </a:solidFill>
                <a:latin typeface="Calibri"/>
              </a:rPr>
              <a:t>Agent sees a set of states S</a:t>
            </a:r>
            <a:endParaRPr lang="en-IN" sz="32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3200" b="0" strike="noStrike" spc="-1" dirty="0">
                <a:solidFill>
                  <a:srgbClr val="000000"/>
                </a:solidFill>
                <a:latin typeface="Calibri"/>
              </a:rPr>
              <a:t>Possesses a set of A actions applicable to these states</a:t>
            </a:r>
            <a:endParaRPr lang="en-IN" sz="32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3200" b="0" strike="noStrike" spc="-1" dirty="0">
                <a:solidFill>
                  <a:srgbClr val="000000"/>
                </a:solidFill>
                <a:latin typeface="Calibri"/>
              </a:rPr>
              <a:t>Does </a:t>
            </a:r>
            <a:r>
              <a:rPr lang="en-IN" sz="3200" b="0" u="sng" strike="noStrike" spc="-1" dirty="0">
                <a:solidFill>
                  <a:srgbClr val="000000"/>
                </a:solidFill>
                <a:uFillTx/>
                <a:latin typeface="Calibri"/>
              </a:rPr>
              <a:t>not</a:t>
            </a:r>
            <a:r>
              <a:rPr lang="en-IN" sz="3200" b="0" strike="noStrike" spc="-1" dirty="0">
                <a:solidFill>
                  <a:srgbClr val="000000"/>
                </a:solidFill>
                <a:latin typeface="Calibri"/>
              </a:rPr>
              <a:t> try to learn p(s, a, s’)</a:t>
            </a:r>
            <a:endParaRPr lang="en-IN" sz="32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3200" b="0" strike="noStrike" spc="-1" dirty="0">
                <a:solidFill>
                  <a:srgbClr val="000000"/>
                </a:solidFill>
                <a:latin typeface="Calibri"/>
              </a:rPr>
              <a:t>Tries to learn a quality belief about a state-action combination Q: S X </a:t>
            </a:r>
            <a:r>
              <a:rPr lang="en-IN" sz="3200" b="0" strike="noStrike" spc="-1" dirty="0" smtClean="0">
                <a:solidFill>
                  <a:srgbClr val="000000"/>
                </a:solidFill>
                <a:latin typeface="Calibri"/>
              </a:rPr>
              <a:t>A </a:t>
            </a:r>
            <a:r>
              <a:rPr lang="en-IN" sz="3200" b="0" strike="noStrike" spc="-1" dirty="0" smtClean="0">
                <a:solidFill>
                  <a:srgbClr val="000000"/>
                </a:solidFill>
                <a:latin typeface="Calibri"/>
                <a:sym typeface="Wingdings" pitchFamily="2" charset="2"/>
              </a:rPr>
              <a:t></a:t>
            </a:r>
            <a:r>
              <a:rPr lang="en-IN" sz="32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en-IN" sz="3200" b="0" strike="noStrike" spc="-1" dirty="0">
                <a:solidFill>
                  <a:srgbClr val="000000"/>
                </a:solidFill>
                <a:latin typeface="Calibri"/>
              </a:rPr>
              <a:t>Real</a:t>
            </a:r>
            <a:endParaRPr lang="en-IN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IN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4400" b="0" strike="noStrike" spc="-1">
                <a:solidFill>
                  <a:srgbClr val="000000"/>
                </a:solidFill>
                <a:latin typeface="Calibri"/>
              </a:rPr>
              <a:t>Q-learning update rule</a:t>
            </a:r>
            <a:endParaRPr lang="en-IN" sz="4400" b="0" strike="noStrike" spc="-1">
              <a:latin typeface="Arial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3200" b="0" strike="noStrike" spc="-1">
                <a:solidFill>
                  <a:srgbClr val="000000"/>
                </a:solidFill>
                <a:latin typeface="Calibri"/>
              </a:rPr>
              <a:t>Start with random Q</a:t>
            </a:r>
            <a:endParaRPr lang="en-IN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3200" b="0" strike="noStrike" spc="-1">
                <a:solidFill>
                  <a:srgbClr val="000000"/>
                </a:solidFill>
                <a:latin typeface="Calibri"/>
              </a:rPr>
              <a:t>Update using</a:t>
            </a:r>
            <a:endParaRPr lang="en-IN" sz="3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IN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3200" b="0" strike="noStrike" spc="-1">
                <a:solidFill>
                  <a:srgbClr val="000000"/>
                </a:solidFill>
                <a:latin typeface="Calibri"/>
              </a:rPr>
              <a:t>Parameter α controls the learning rate</a:t>
            </a:r>
            <a:endParaRPr lang="en-IN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IN" sz="3200" b="0" strike="noStrike" spc="-1">
                <a:solidFill>
                  <a:srgbClr val="000000"/>
                </a:solidFill>
                <a:latin typeface="Calibri"/>
              </a:rPr>
              <a:t>Parameter λ controls the time-discounting of future reward</a:t>
            </a:r>
            <a:endParaRPr lang="en-IN" sz="3200" b="0" strike="noStrike" spc="-1">
              <a:latin typeface="Arial"/>
            </a:endParaRPr>
          </a:p>
        </p:txBody>
      </p:sp>
      <p:pic>
        <p:nvPicPr>
          <p:cNvPr id="128" name="Picture 2"/>
          <p:cNvPicPr/>
          <p:nvPr/>
        </p:nvPicPr>
        <p:blipFill>
          <a:blip r:embed="rId2" cstate="print"/>
          <a:stretch/>
        </p:blipFill>
        <p:spPr>
          <a:xfrm>
            <a:off x="936000" y="2880000"/>
            <a:ext cx="6781320" cy="4276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Q-learning</a:t>
            </a:r>
          </a:p>
        </p:txBody>
      </p:sp>
      <p:sp>
        <p:nvSpPr>
          <p:cNvPr id="13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Agent sees a set of states S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Possesses a set of A actions applicable to these states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Does </a:t>
            </a:r>
            <a:r>
              <a:rPr lang="en-US" sz="3200" b="0" u="sng" strike="noStrike" spc="-1">
                <a:solidFill>
                  <a:srgbClr val="000000"/>
                </a:solidFill>
                <a:uFillTx/>
                <a:latin typeface="Calibri"/>
              </a:rPr>
              <a:t>not</a:t>
            </a: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 try to learn p(s, a, s’)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Tries to learn a quality belief about a state-action combination Q: S X A </a:t>
            </a:r>
            <a:r>
              <a:rPr lang="en-US" sz="3200" b="0" strike="noStrike" spc="-1">
                <a:solidFill>
                  <a:srgbClr val="000000"/>
                </a:solidFill>
                <a:latin typeface="Wingdings"/>
              </a:rPr>
              <a:t></a:t>
            </a: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 Real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Q-learning update rule</a:t>
            </a:r>
          </a:p>
        </p:txBody>
      </p:sp>
      <p:sp>
        <p:nvSpPr>
          <p:cNvPr id="13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Start with random Q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Update using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Parameter α controls the learning rate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Parameter λ controls the time-discounting of future reward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s’ is the state accessed from s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a’ are actions available in s’ </a:t>
            </a:r>
          </a:p>
        </p:txBody>
      </p:sp>
      <p:pic>
        <p:nvPicPr>
          <p:cNvPr id="133" name="Picture 2"/>
          <p:cNvPicPr/>
          <p:nvPr/>
        </p:nvPicPr>
        <p:blipFill>
          <a:blip r:embed="rId2" cstate="print"/>
          <a:stretch/>
        </p:blipFill>
        <p:spPr>
          <a:xfrm>
            <a:off x="304920" y="2743200"/>
            <a:ext cx="8610120" cy="542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Q-learning algorithm</a:t>
            </a:r>
          </a:p>
        </p:txBody>
      </p:sp>
      <p:sp>
        <p:nvSpPr>
          <p:cNvPr id="13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Initialize Q(s,a) for all s and a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For each episode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Initialize 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For each move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Choose a from s using Q (softmax/e-greedy)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Perform action a, observe R and s’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Update Q(s,a)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Move to s’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Until s’ is terminal/moves run 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Q-learning update</a:t>
            </a:r>
          </a:p>
        </p:txBody>
      </p:sp>
      <p:sp>
        <p:nvSpPr>
          <p:cNvPr id="137" name="CustomShape 2"/>
          <p:cNvSpPr/>
          <p:nvPr/>
        </p:nvSpPr>
        <p:spPr>
          <a:xfrm>
            <a:off x="2743200" y="3429000"/>
            <a:ext cx="761760" cy="6854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1800" b="0" strike="noStrike" spc="-1">
                <a:solidFill>
                  <a:srgbClr val="FFFFFF"/>
                </a:solidFill>
                <a:latin typeface="Calibri"/>
              </a:rPr>
              <a:t>s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138" name="CustomShape 3"/>
          <p:cNvSpPr/>
          <p:nvPr/>
        </p:nvSpPr>
        <p:spPr>
          <a:xfrm>
            <a:off x="2707200" y="3007800"/>
            <a:ext cx="107280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Q(s, a)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139" name="CustomShape 4"/>
          <p:cNvSpPr/>
          <p:nvPr/>
        </p:nvSpPr>
        <p:spPr>
          <a:xfrm>
            <a:off x="1295280" y="4952880"/>
            <a:ext cx="54860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Select a using choice rule on Q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140" name="CustomShape 5"/>
          <p:cNvSpPr/>
          <p:nvPr/>
        </p:nvSpPr>
        <p:spPr>
          <a:xfrm>
            <a:off x="609480" y="1621080"/>
            <a:ext cx="289512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The value of taking action a in state s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141" name="CustomShape 6"/>
          <p:cNvSpPr/>
          <p:nvPr/>
        </p:nvSpPr>
        <p:spPr>
          <a:xfrm>
            <a:off x="1828800" y="2362320"/>
            <a:ext cx="1066320" cy="609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42" name="Group 7"/>
          <p:cNvGrpSpPr/>
          <p:nvPr/>
        </p:nvGrpSpPr>
        <p:grpSpPr>
          <a:xfrm>
            <a:off x="4190760" y="1523880"/>
            <a:ext cx="1828800" cy="914760"/>
            <a:chOff x="4190760" y="1523880"/>
            <a:chExt cx="1828800" cy="914760"/>
          </a:xfrm>
        </p:grpSpPr>
        <p:sp>
          <p:nvSpPr>
            <p:cNvPr id="143" name="Line 8"/>
            <p:cNvSpPr/>
            <p:nvPr/>
          </p:nvSpPr>
          <p:spPr>
            <a:xfrm>
              <a:off x="4190760" y="2438280"/>
              <a:ext cx="1828800" cy="360"/>
            </a:xfrm>
            <a:prstGeom prst="line">
              <a:avLst/>
            </a:prstGeom>
            <a:ln>
              <a:solidFill>
                <a:srgbClr val="4A7EB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44" name="Line 9"/>
            <p:cNvSpPr/>
            <p:nvPr/>
          </p:nvSpPr>
          <p:spPr>
            <a:xfrm flipV="1">
              <a:off x="4190760" y="1523880"/>
              <a:ext cx="360" cy="914400"/>
            </a:xfrm>
            <a:prstGeom prst="line">
              <a:avLst/>
            </a:prstGeom>
            <a:ln>
              <a:solidFill>
                <a:srgbClr val="4A7EBB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45" name="CustomShape 10"/>
            <p:cNvSpPr/>
            <p:nvPr/>
          </p:nvSpPr>
          <p:spPr>
            <a:xfrm>
              <a:off x="4648320" y="1828800"/>
              <a:ext cx="151920" cy="609120"/>
            </a:xfrm>
            <a:prstGeom prst="rect">
              <a:avLst/>
            </a:prstGeom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46" name="CustomShape 11"/>
            <p:cNvSpPr/>
            <p:nvPr/>
          </p:nvSpPr>
          <p:spPr>
            <a:xfrm>
              <a:off x="5029200" y="2057400"/>
              <a:ext cx="151920" cy="380520"/>
            </a:xfrm>
            <a:prstGeom prst="rect">
              <a:avLst/>
            </a:prstGeom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47" name="CustomShape 12"/>
            <p:cNvSpPr/>
            <p:nvPr/>
          </p:nvSpPr>
          <p:spPr>
            <a:xfrm>
              <a:off x="5410080" y="1905120"/>
              <a:ext cx="151920" cy="533160"/>
            </a:xfrm>
            <a:prstGeom prst="rect">
              <a:avLst/>
            </a:prstGeom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48" name="CustomShape 13"/>
          <p:cNvSpPr/>
          <p:nvPr/>
        </p:nvSpPr>
        <p:spPr>
          <a:xfrm rot="16200000">
            <a:off x="3497400" y="1761120"/>
            <a:ext cx="8377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Q(s,.)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149" name="CustomShape 14"/>
          <p:cNvSpPr/>
          <p:nvPr/>
        </p:nvSpPr>
        <p:spPr>
          <a:xfrm>
            <a:off x="4876920" y="2514600"/>
            <a:ext cx="380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A</a:t>
            </a:r>
            <a:endParaRPr lang="en-IN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Q-learning update</a:t>
            </a:r>
          </a:p>
        </p:txBody>
      </p:sp>
      <p:sp>
        <p:nvSpPr>
          <p:cNvPr id="151" name="CustomShape 2"/>
          <p:cNvSpPr/>
          <p:nvPr/>
        </p:nvSpPr>
        <p:spPr>
          <a:xfrm>
            <a:off x="2743200" y="3429000"/>
            <a:ext cx="761760" cy="6854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1800" b="0" strike="noStrike" spc="-1">
                <a:solidFill>
                  <a:srgbClr val="FFFFFF"/>
                </a:solidFill>
                <a:latin typeface="Calibri"/>
              </a:rPr>
              <a:t>s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152" name="CustomShape 3"/>
          <p:cNvSpPr/>
          <p:nvPr/>
        </p:nvSpPr>
        <p:spPr>
          <a:xfrm>
            <a:off x="4419720" y="3429000"/>
            <a:ext cx="761760" cy="6854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1800" b="0" strike="noStrike" spc="-1">
                <a:solidFill>
                  <a:srgbClr val="FFFFFF"/>
                </a:solidFill>
                <a:latin typeface="Calibri"/>
              </a:rPr>
              <a:t>s’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153" name="CustomShape 4"/>
          <p:cNvSpPr/>
          <p:nvPr/>
        </p:nvSpPr>
        <p:spPr>
          <a:xfrm>
            <a:off x="3505320" y="3733920"/>
            <a:ext cx="9140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4" name="CustomShape 5"/>
          <p:cNvSpPr/>
          <p:nvPr/>
        </p:nvSpPr>
        <p:spPr>
          <a:xfrm>
            <a:off x="3809880" y="3352680"/>
            <a:ext cx="3045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a</a:t>
            </a:r>
            <a:endParaRPr lang="en-IN" sz="1800" b="0" strike="noStrike" spc="-1">
              <a:latin typeface="Arial"/>
            </a:endParaRPr>
          </a:p>
        </p:txBody>
      </p:sp>
      <p:sp>
        <p:nvSpPr>
          <p:cNvPr id="155" name="CustomShape 6"/>
          <p:cNvSpPr/>
          <p:nvPr/>
        </p:nvSpPr>
        <p:spPr>
          <a:xfrm>
            <a:off x="1295280" y="4952880"/>
            <a:ext cx="5486040" cy="91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Select a using choice rule on Q</a:t>
            </a:r>
            <a:endParaRPr lang="en-IN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Take action a from state s</a:t>
            </a:r>
            <a:endParaRPr lang="en-IN" sz="18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en-IN" sz="1800" b="0" strike="noStrike" spc="-1">
                <a:solidFill>
                  <a:srgbClr val="000000"/>
                </a:solidFill>
                <a:latin typeface="Calibri"/>
              </a:rPr>
              <a:t>Observe r and s’</a:t>
            </a:r>
            <a:endParaRPr lang="en-IN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</TotalTime>
  <Words>1147</Words>
  <Application>Microsoft Office PowerPoint</Application>
  <PresentationFormat>On-screen Show (4:3)</PresentationFormat>
  <Paragraphs>343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Office Theme</vt:lpstr>
      <vt:lpstr>Office Theme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Q-learning</dc:title>
  <dc:creator>nisheeth</dc:creator>
  <cp:lastModifiedBy>nisheeth</cp:lastModifiedBy>
  <cp:revision>30</cp:revision>
  <dcterms:created xsi:type="dcterms:W3CDTF">2019-01-21T22:17:43Z</dcterms:created>
  <dcterms:modified xsi:type="dcterms:W3CDTF">2022-01-28T03:28:32Z</dcterms:modified>
  <dc:language>en-IN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23</vt:i4>
  </property>
</Properties>
</file>