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4049373-D8F8-4C0C-A705-8E1F41B3C4C3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27-01-2022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ABE7C38-96F2-4317-B49F-1E7E3AB6F33F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D2E2B03-DF47-4237-ADF5-5C54695C6C8E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27-01-2022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4E37E5A-1EB1-410E-BD6D-B5FFC9840590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Solving MDPs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>
                <a:solidFill>
                  <a:srgbClr val="8B8B8B"/>
                </a:solidFill>
                <a:latin typeface="Calibri"/>
              </a:rPr>
              <a:t>CS786</a:t>
            </a:r>
            <a:endParaRPr lang="en-IN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 smtClean="0">
                <a:solidFill>
                  <a:srgbClr val="8B8B8B"/>
                </a:solidFill>
                <a:latin typeface="Calibri"/>
              </a:rPr>
              <a:t>27</a:t>
            </a:r>
            <a:r>
              <a:rPr lang="en-IN" sz="3200" b="0" strike="noStrike" spc="-1" baseline="30000" dirty="0" smtClean="0">
                <a:solidFill>
                  <a:srgbClr val="8B8B8B"/>
                </a:solidFill>
                <a:latin typeface="Calibri"/>
              </a:rPr>
              <a:t>th</a:t>
            </a:r>
            <a:r>
              <a:rPr lang="en-IN" sz="3200" b="0" strike="noStrike" spc="-1" dirty="0" smtClean="0">
                <a:solidFill>
                  <a:srgbClr val="8B8B8B"/>
                </a:solidFill>
                <a:latin typeface="Calibri"/>
              </a:rPr>
              <a:t> January 2022</a:t>
            </a:r>
            <a:endParaRPr lang="en-IN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The MDP framework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An MDP is the tuple {S,A,R,P}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Set of states (S)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Set of actions (A)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Possible rewards (R) for each {s,a} combination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P(s’|s,a) is the probability of reaching state s’ given you took action a while in state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Solving an MDP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Solving an MDP is equivalent to finding an action policy AP(s)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Tells you what action to take whenever you reach a state 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Typical rational solution is to maximize future-discounted expected reward</a:t>
            </a:r>
          </a:p>
        </p:txBody>
      </p:sp>
      <p:pic>
        <p:nvPicPr>
          <p:cNvPr id="88" name="Picture 4"/>
          <p:cNvPicPr/>
          <p:nvPr/>
        </p:nvPicPr>
        <p:blipFill>
          <a:blip r:embed="rId2" cstate="print"/>
          <a:stretch/>
        </p:blipFill>
        <p:spPr>
          <a:xfrm>
            <a:off x="3048120" y="4572000"/>
            <a:ext cx="2133360" cy="628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Solution strategy</a:t>
            </a:r>
          </a:p>
        </p:txBody>
      </p:sp>
      <p:sp>
        <p:nvSpPr>
          <p:cNvPr id="90" name="TextShape 2"/>
          <p:cNvSpPr txBox="1"/>
          <p:nvPr/>
        </p:nvSpPr>
        <p:spPr>
          <a:xfrm>
            <a:off x="457200" y="11916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Notation: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P(s’|s,a) is the probability of moving to s’ from s via action a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R(s’,a) is the reward received for reaching state s’ via action 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Update value and action policy iteratively</a:t>
            </a:r>
          </a:p>
        </p:txBody>
      </p:sp>
      <p:sp>
        <p:nvSpPr>
          <p:cNvPr id="91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2" name="Picture 4"/>
          <p:cNvPicPr/>
          <p:nvPr/>
        </p:nvPicPr>
        <p:blipFill>
          <a:blip r:embed="rId2" cstate="print"/>
          <a:stretch/>
        </p:blipFill>
        <p:spPr>
          <a:xfrm>
            <a:off x="914400" y="4572000"/>
            <a:ext cx="7086240" cy="689760"/>
          </a:xfrm>
          <a:prstGeom prst="rect">
            <a:avLst/>
          </a:prstGeom>
          <a:ln>
            <a:noFill/>
          </a:ln>
        </p:spPr>
      </p:pic>
      <p:sp>
        <p:nvSpPr>
          <p:cNvPr id="93" name="CustomShape 4"/>
          <p:cNvSpPr/>
          <p:nvPr/>
        </p:nvSpPr>
        <p:spPr>
          <a:xfrm>
            <a:off x="304920" y="6095880"/>
            <a:ext cx="86864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https://towardsdatascience.com/getting-started-with-markov-decision-processes-reinforcement-learning-ada7b4572ffb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94" name="Picture 2"/>
          <p:cNvPicPr/>
          <p:nvPr/>
        </p:nvPicPr>
        <p:blipFill>
          <a:blip r:embed="rId3" cstate="print"/>
          <a:stretch/>
        </p:blipFill>
        <p:spPr>
          <a:xfrm>
            <a:off x="1219320" y="5410080"/>
            <a:ext cx="6400440" cy="64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Part of a larger universe of AI models</a:t>
            </a:r>
          </a:p>
        </p:txBody>
      </p:sp>
      <p:graphicFrame>
        <p:nvGraphicFramePr>
          <p:cNvPr id="96" name="Table 2"/>
          <p:cNvGraphicFramePr/>
          <p:nvPr/>
        </p:nvGraphicFramePr>
        <p:xfrm>
          <a:off x="1523880" y="3459600"/>
          <a:ext cx="6095520" cy="11120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370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HMM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POMDP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Markov chain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MDP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7" name="CustomShape 3"/>
          <p:cNvSpPr/>
          <p:nvPr/>
        </p:nvSpPr>
        <p:spPr>
          <a:xfrm>
            <a:off x="4648320" y="2971800"/>
            <a:ext cx="22856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Control over actions?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 rot="16200000">
            <a:off x="14400" y="3643200"/>
            <a:ext cx="19807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States observable?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Modeling human decisions?</a:t>
            </a: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States are seldom nicely conceptualized in the real world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Where do rewards come from?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Storing transition probabilities is hard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Do people really look ahead into the infinite time horizon?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Markov chain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Goal in solving a Markov chain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Identify the stationary distribution</a:t>
            </a:r>
          </a:p>
        </p:txBody>
      </p:sp>
      <p:sp>
        <p:nvSpPr>
          <p:cNvPr id="103" name="CustomShape 3"/>
          <p:cNvSpPr/>
          <p:nvPr/>
        </p:nvSpPr>
        <p:spPr>
          <a:xfrm>
            <a:off x="2133720" y="3200400"/>
            <a:ext cx="1447560" cy="1371240"/>
          </a:xfrm>
          <a:prstGeom prst="ellipse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Sunny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5638680" y="3200400"/>
            <a:ext cx="1447560" cy="1371240"/>
          </a:xfrm>
          <a:prstGeom prst="ellipse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Rainy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3429000" y="3429000"/>
            <a:ext cx="23619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6"/>
          <p:cNvSpPr/>
          <p:nvPr/>
        </p:nvSpPr>
        <p:spPr>
          <a:xfrm flipH="1">
            <a:off x="3428280" y="4343400"/>
            <a:ext cx="23619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7"/>
          <p:cNvSpPr/>
          <p:nvPr/>
        </p:nvSpPr>
        <p:spPr>
          <a:xfrm>
            <a:off x="4343400" y="2983320"/>
            <a:ext cx="53316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0.1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08" name="CustomShape 8"/>
          <p:cNvSpPr/>
          <p:nvPr/>
        </p:nvSpPr>
        <p:spPr>
          <a:xfrm>
            <a:off x="4343400" y="4354920"/>
            <a:ext cx="53316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0.3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HMM</a:t>
            </a:r>
          </a:p>
        </p:txBody>
      </p:sp>
      <p:sp>
        <p:nvSpPr>
          <p:cNvPr id="11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HMM goal </a:t>
            </a:r>
            <a:r>
              <a:rPr lang="en-US" sz="32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estimate latent state transition and emission probability from sequence of observations</a:t>
            </a:r>
          </a:p>
        </p:txBody>
      </p:sp>
      <p:pic>
        <p:nvPicPr>
          <p:cNvPr id="111" name="Picture 2"/>
          <p:cNvPicPr/>
          <p:nvPr/>
        </p:nvPicPr>
        <p:blipFill>
          <a:blip r:embed="rId2" cstate="print"/>
          <a:stretch/>
        </p:blipFill>
        <p:spPr>
          <a:xfrm>
            <a:off x="2133720" y="2857320"/>
            <a:ext cx="4403520" cy="3390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MDP </a:t>
            </a:r>
            <a:r>
              <a:rPr lang="en-US" sz="44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 RL</a:t>
            </a:r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 MDP, {S,A,R,P} are known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 RL, R and P are not known to begin with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They are </a:t>
            </a:r>
            <a:r>
              <a:rPr lang="en-US" sz="3200" b="0" i="1" strike="noStrike" spc="-1">
                <a:solidFill>
                  <a:srgbClr val="000000"/>
                </a:solidFill>
                <a:latin typeface="Calibri"/>
              </a:rPr>
              <a:t>learned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from experience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Optimal policy is updated sequentially to account for increased information about rewards and transition probabilities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Model-based RL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Learns transition probabilities P as well as optimal policy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Model-free RL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Learns only optimal policy, not the transition probabilities 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299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Reinforcement</dc:title>
  <dc:creator>nisheeth</dc:creator>
  <cp:lastModifiedBy>nisheeth</cp:lastModifiedBy>
  <cp:revision>10</cp:revision>
  <dcterms:created xsi:type="dcterms:W3CDTF">2019-01-18T00:33:28Z</dcterms:created>
  <dcterms:modified xsi:type="dcterms:W3CDTF">2022-01-27T03:23:14Z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